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tags/tag227.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notesSlides/notesSlide27.xml" ContentType="application/vnd.openxmlformats-officedocument.presentationml.notesSlide+xml"/>
  <Override PartName="/ppt/tags/tag205.xml" ContentType="application/vnd.openxmlformats-officedocument.presentationml.tags+xml"/>
  <Override PartName="/ppt/tags/tag21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tags/tag189.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notesSlides/notesSlide41.xml" ContentType="application/vnd.openxmlformats-officedocument.presentationml.notesSlide+xml"/>
  <Override PartName="/ppt/tags/tag178.xml" ContentType="application/vnd.openxmlformats-officedocument.presentationml.tags+xml"/>
  <Override PartName="/ppt/notesSlides/notesSlide52.xml" ContentType="application/vnd.openxmlformats-officedocument.presentationml.notesSlide+xml"/>
  <Override PartName="/ppt/tags/tag230.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notesSlides/notesSlide30.xml" ContentType="application/vnd.openxmlformats-officedocument.presentationml.notesSlide+xml"/>
  <Override PartName="/ppt/tags/tag156.xml" ContentType="application/vnd.openxmlformats-officedocument.presentationml.tags+xml"/>
  <Override PartName="/ppt/tags/tag167.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slides/slide55.xml" ContentType="application/vnd.openxmlformats-officedocument.presentationml.slide+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tags/tag68.xml" ContentType="application/vnd.openxmlformats-officedocument.presentationml.tags+xml"/>
  <Default Extension="emf" ContentType="image/x-emf"/>
  <Override PartName="/ppt/notesSlides/notesSlide46.xml" ContentType="application/vnd.openxmlformats-officedocument.presentationml.notesSlide+xml"/>
  <Override PartName="/ppt/tags/tag224.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ags/tag213.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tags/tag131.xml" ContentType="application/vnd.openxmlformats-officedocument.presentationml.tags+xml"/>
  <Override PartName="/ppt/tags/tag229.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notesSlides/notesSlide29.xml" ContentType="application/vnd.openxmlformats-officedocument.presentationml.notesSlide+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tags/tag87.xml" ContentType="application/vnd.openxmlformats-officedocument.presentationml.tags+xml"/>
  <Default Extension="wmf" ContentType="image/x-wmf"/>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tags/tag232.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32.xml" ContentType="application/vnd.openxmlformats-officedocument.presentationml.notesSlide+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136.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slides/slide46.xml" ContentType="application/vnd.openxmlformats-officedocument.presentationml.slide+xml"/>
  <Override PartName="/ppt/notesSlides/notesSlide48.xml" ContentType="application/vnd.openxmlformats-officedocument.presentationml.notesSlide+xml"/>
  <Override PartName="/ppt/tags/tag226.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tags/tag59.xml" ContentType="application/vnd.openxmlformats-officedocument.presentationml.tags+xml"/>
  <Override PartName="/ppt/notesSlides/notesSlide37.xml" ContentType="application/vnd.openxmlformats-officedocument.presentationml.notesSlide+xml"/>
  <Override PartName="/ppt/tags/tag215.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ppt/tags/tag84.xml" ContentType="application/vnd.openxmlformats-officedocument.presentationml.tags+xml"/>
  <Override PartName="/ppt/tags/tag95.xml" ContentType="application/vnd.openxmlformats-officedocument.presentationml.tags+xml"/>
  <Override PartName="/ppt/notesSlides/notesSlide26.xml" ContentType="application/vnd.openxmlformats-officedocument.presentationml.notesSlide+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notesSlides/notesSlide51.xml" ContentType="application/vnd.openxmlformats-officedocument.presentationml.notesSlide+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notesSlides/notesSlide40.xml" ContentType="application/vnd.openxmlformats-officedocument.presentationml.notesSlide+xml"/>
  <Override PartName="/ppt/tags/tag166.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tags/tag209.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tags/tag234.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tags/tag223.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notesSlides/notesSlide23.xml" ContentType="application/vnd.openxmlformats-officedocument.presentationml.notesSlide+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Default Extension="doc" ContentType="application/msword"/>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Override PartName="/ppt/tags/tag141.xml" ContentType="application/vnd.openxmlformats-officedocument.presentationml.tags+xml"/>
  <Default Extension="bin" ContentType="application/vnd.openxmlformats-officedocument.oleObject"/>
  <Override PartName="/ppt/tags/tag228.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notesSlides/notesSlide39.xml" ContentType="application/vnd.openxmlformats-officedocument.presentationml.notesSlide+xml"/>
  <Override PartName="/ppt/tags/tag217.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tags/tag86.xml" ContentType="application/vnd.openxmlformats-officedocument.presentationml.tags+xml"/>
  <Override PartName="/ppt/tags/tag97.xml" ContentType="application/vnd.openxmlformats-officedocument.presentationml.tags+xml"/>
  <Override PartName="/ppt/notesSlides/notesSlide28.xml" ContentType="application/vnd.openxmlformats-officedocument.presentationml.notesSlide+xml"/>
  <Override PartName="/ppt/tags/tag206.xml" ContentType="application/vnd.openxmlformats-officedocument.presentationml.tags+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notesSlides/notesSlide53.xml" ContentType="application/vnd.openxmlformats-officedocument.presentationml.notesSlide+xml"/>
  <Override PartName="/ppt/tags/tag231.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notesSlides/notesSlide42.xml" ContentType="application/vnd.openxmlformats-officedocument.presentationml.notesSlide+xml"/>
  <Override PartName="/ppt/tags/tag168.xml" ContentType="application/vnd.openxmlformats-officedocument.presentationml.tags+xml"/>
  <Override PartName="/ppt/tags/tag220.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Default Extension="vml" ContentType="application/vnd.openxmlformats-officedocument.vmlDrawing"/>
  <Override PartName="/ppt/tags/tag157.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tags/tag102.xml" ContentType="application/vnd.openxmlformats-officedocument.presentationml.tags+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Override PartName="/ppt/tags/tag225.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tags/tag18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notesSlides/notesSlide50.xml" ContentType="application/vnd.openxmlformats-officedocument.presentationml.notesSlide+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notesSlides/notesSlide5.xml" ContentType="application/vnd.openxmlformats-officedocument.presentationml.notesSlide+xml"/>
  <Override PartName="/ppt/tags/tag143.xml" ContentType="application/vnd.openxmlformats-officedocument.presentationml.tags+xml"/>
  <Override PartName="/ppt/tags/tag19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tags/tag132.xml" ContentType="application/vnd.openxmlformats-officedocument.presentationml.tags+xml"/>
  <Override PartName="/ppt/tags/tag219.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slides/slide53.xml" ContentType="application/vnd.openxmlformats-officedocument.presentationml.slide+xml"/>
  <Override PartName="/ppt/tags/tag3.xml" ContentType="application/vnd.openxmlformats-officedocument.presentationml.tags+xml"/>
  <Default Extension="jpeg" ContentType="image/jpeg"/>
  <Override PartName="/ppt/tags/tag77.xml" ContentType="application/vnd.openxmlformats-officedocument.presentationml.tags+xml"/>
  <Override PartName="/ppt/tags/tag88.xml" ContentType="application/vnd.openxmlformats-officedocument.presentationml.tags+xml"/>
  <Override PartName="/ppt/notesSlides/notesSlide55.xml" ContentType="application/vnd.openxmlformats-officedocument.presentationml.notesSlide+xml"/>
  <Override PartName="/ppt/tags/tag233.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notesSlides/notesSlide44.xml" ContentType="application/vnd.openxmlformats-officedocument.presentationml.notesSlide+xml"/>
  <Override PartName="/ppt/tags/tag222.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159.xml" ContentType="application/vnd.openxmlformats-officedocument.presentationml.tags+xml"/>
  <Override PartName="/ppt/tags/tag211.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4" r:id="rId1"/>
  </p:sldMasterIdLst>
  <p:notesMasterIdLst>
    <p:notesMasterId r:id="rId60"/>
  </p:notesMasterIdLst>
  <p:handoutMasterIdLst>
    <p:handoutMasterId r:id="rId61"/>
  </p:handoutMasterIdLst>
  <p:sldIdLst>
    <p:sldId id="319" r:id="rId2"/>
    <p:sldId id="320" r:id="rId3"/>
    <p:sldId id="321" r:id="rId4"/>
    <p:sldId id="322" r:id="rId5"/>
    <p:sldId id="323" r:id="rId6"/>
    <p:sldId id="324" r:id="rId7"/>
    <p:sldId id="346" r:id="rId8"/>
    <p:sldId id="325" r:id="rId9"/>
    <p:sldId id="326" r:id="rId10"/>
    <p:sldId id="347" r:id="rId11"/>
    <p:sldId id="349" r:id="rId12"/>
    <p:sldId id="350" r:id="rId13"/>
    <p:sldId id="351" r:id="rId14"/>
    <p:sldId id="352" r:id="rId15"/>
    <p:sldId id="353" r:id="rId16"/>
    <p:sldId id="354" r:id="rId17"/>
    <p:sldId id="355" r:id="rId18"/>
    <p:sldId id="327" r:id="rId19"/>
    <p:sldId id="328" r:id="rId20"/>
    <p:sldId id="329" r:id="rId21"/>
    <p:sldId id="330" r:id="rId22"/>
    <p:sldId id="331" r:id="rId23"/>
    <p:sldId id="332" r:id="rId24"/>
    <p:sldId id="333" r:id="rId25"/>
    <p:sldId id="334" r:id="rId26"/>
    <p:sldId id="356" r:id="rId27"/>
    <p:sldId id="357" r:id="rId28"/>
    <p:sldId id="363" r:id="rId29"/>
    <p:sldId id="358" r:id="rId30"/>
    <p:sldId id="359" r:id="rId31"/>
    <p:sldId id="362" r:id="rId32"/>
    <p:sldId id="361" r:id="rId33"/>
    <p:sldId id="306" r:id="rId34"/>
    <p:sldId id="310" r:id="rId35"/>
    <p:sldId id="311" r:id="rId36"/>
    <p:sldId id="312" r:id="rId37"/>
    <p:sldId id="313" r:id="rId38"/>
    <p:sldId id="339" r:id="rId39"/>
    <p:sldId id="315" r:id="rId40"/>
    <p:sldId id="316" r:id="rId41"/>
    <p:sldId id="317" r:id="rId42"/>
    <p:sldId id="318" r:id="rId43"/>
    <p:sldId id="337" r:id="rId44"/>
    <p:sldId id="338" r:id="rId45"/>
    <p:sldId id="290" r:id="rId46"/>
    <p:sldId id="340" r:id="rId47"/>
    <p:sldId id="266" r:id="rId48"/>
    <p:sldId id="342" r:id="rId49"/>
    <p:sldId id="343" r:id="rId50"/>
    <p:sldId id="282" r:id="rId51"/>
    <p:sldId id="280" r:id="rId52"/>
    <p:sldId id="283" r:id="rId53"/>
    <p:sldId id="265" r:id="rId54"/>
    <p:sldId id="267" r:id="rId55"/>
    <p:sldId id="275" r:id="rId56"/>
    <p:sldId id="278" r:id="rId57"/>
    <p:sldId id="344" r:id="rId58"/>
    <p:sldId id="364" r:id="rId59"/>
  </p:sldIdLst>
  <p:sldSz cx="9144000" cy="6858000" type="screen4x3"/>
  <p:notesSz cx="7315200" cy="96012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00CC"/>
    <a:srgbClr val="EAEAEA"/>
    <a:srgbClr val="93034B"/>
    <a:srgbClr val="240690"/>
    <a:srgbClr val="996633"/>
    <a:srgbClr val="00FFFF"/>
    <a:srgbClr val="CC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21316" autoAdjust="0"/>
    <p:restoredTop sz="89793" autoAdjust="0"/>
  </p:normalViewPr>
  <p:slideViewPr>
    <p:cSldViewPr>
      <p:cViewPr>
        <p:scale>
          <a:sx n="100" d="100"/>
          <a:sy n="100" d="100"/>
        </p:scale>
        <p:origin x="60" y="-66"/>
      </p:cViewPr>
      <p:guideLst>
        <p:guide orient="horz" pos="2160"/>
        <p:guide pos="2880"/>
      </p:guideLst>
    </p:cSldViewPr>
  </p:slideViewPr>
  <p:outlineViewPr>
    <p:cViewPr>
      <p:scale>
        <a:sx n="33" d="100"/>
        <a:sy n="33" d="100"/>
      </p:scale>
      <p:origin x="48" y="18954"/>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16D79AD9-2107-4F1E-AC22-0B2C5F49D283}" type="datetimeFigureOut">
              <a:rPr lang="en-US" smtClean="0"/>
              <a:pPr/>
              <a:t>3/15/2009</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09CD71D-F82F-4F32-9FAE-991D0E1215C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pPr>
              <a:defRPr/>
            </a:pPr>
            <a:endParaRPr lang="fr-FR"/>
          </a:p>
        </p:txBody>
      </p:sp>
      <p:sp>
        <p:nvSpPr>
          <p:cNvPr id="128003"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pPr>
              <a:defRPr/>
            </a:pPr>
            <a:endParaRPr lang="fr-FR"/>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28005"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28006"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pPr>
              <a:defRPr/>
            </a:pPr>
            <a:endParaRPr lang="fr-FR"/>
          </a:p>
        </p:txBody>
      </p:sp>
      <p:sp>
        <p:nvSpPr>
          <p:cNvPr id="128007"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030F11D9-CE5C-4D8A-82AC-36D04540DB16}"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baseline="0" noProof="0" dirty="0" smtClean="0">
                <a:solidFill>
                  <a:schemeClr val="tx1"/>
                </a:solidFill>
                <a:latin typeface="Arial" charset="0"/>
                <a:ea typeface="+mn-ea"/>
                <a:cs typeface="+mn-cs"/>
              </a:rPr>
              <a:t>PM : Présentation Multimodale; UI : Unité d’Information; UIE : Unité d’Information Élémentaire</a:t>
            </a:r>
            <a:r>
              <a:rPr lang="en-US" sz="1200" kern="1200" baseline="0" dirty="0" smtClean="0">
                <a:solidFill>
                  <a:schemeClr val="tx1"/>
                </a:solidFill>
                <a:latin typeface="Arial" charset="0"/>
                <a:ea typeface="+mn-ea"/>
                <a:cs typeface="+mn-cs"/>
              </a:rPr>
              <a:t>.</a:t>
            </a:r>
            <a:endParaRPr lang="fr-FR" sz="120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baseline="0" dirty="0" smtClean="0">
                <a:solidFill>
                  <a:schemeClr val="tx1"/>
                </a:solidFill>
                <a:latin typeface="Arial" charset="0"/>
                <a:ea typeface="+mn-ea"/>
                <a:cs typeface="+mn-cs"/>
              </a:rPr>
              <a:t>Cette évolution vise à progressivement renforcer le signalement de l’information à l’utilisateur. Un premier raffinement (au temps T1) accentue la puissance des vibrations. Il est suivi d’une mutation (au temps T2) permettant le passage de la vibration à la sonnerie. Enfin, un dernier raffinement (au temps T3) augmente le volume de la sonnerie.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37</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38</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39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40</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41</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42</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43</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44</a:t>
            </a:fld>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45</a:t>
            </a:fld>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46</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47</a:t>
            </a:fld>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48</a:t>
            </a:fld>
            <a:endParaRPr lang="fr-F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49</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5</a:t>
            </a:fld>
            <a:endParaRPr lang="fr-F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50</a:t>
            </a:fld>
            <a:endParaRPr lang="fr-F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3C0601CB-8A66-4388-AD2A-7838BF823530}" type="slidenum">
              <a:rPr lang="fr-FR" smtClean="0"/>
              <a:pPr/>
              <a:t>51</a:t>
            </a:fld>
            <a:endParaRPr lang="fr-FR"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fr-CA"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52</a:t>
            </a:fld>
            <a:endParaRPr lang="fr-F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53</a:t>
            </a:fld>
            <a:endParaRPr lang="fr-F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54</a:t>
            </a:fld>
            <a:endParaRPr lang="fr-F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8E45A34-9A09-4754-9456-3770E66197B9}" type="slidenum">
              <a:rPr lang="fr-FR" smtClean="0"/>
              <a:pPr/>
              <a:t>55</a:t>
            </a:fld>
            <a:endParaRPr lang="fr-FR"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fr-CA"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4E159D9D-3BF0-4E87-BB33-7C71166EF2DA}" type="slidenum">
              <a:rPr lang="fr-FR" smtClean="0"/>
              <a:pPr/>
              <a:t>56</a:t>
            </a:fld>
            <a:endParaRPr lang="fr-FR"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fr-CA"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57</a:t>
            </a:fld>
            <a:endParaRPr lang="fr-F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58</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F11D9-CE5C-4D8A-82AC-36D04540DB16}" type="slidenum">
              <a:rPr lang="fr-FR" smtClean="0"/>
              <a:pPr>
                <a:defRPr/>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p>
        </p:txBody>
      </p:sp>
      <p:sp>
        <p:nvSpPr>
          <p:cNvPr id="204802" name="Rectangle 2"/>
          <p:cNvSpPr>
            <a:spLocks noGrp="1" noChangeArrowheads="1"/>
          </p:cNvSpPr>
          <p:nvPr>
            <p:ph type="ctrTitle"/>
          </p:nvPr>
        </p:nvSpPr>
        <p:spPr>
          <a:xfrm>
            <a:off x="914400" y="1524000"/>
            <a:ext cx="7623175" cy="1752600"/>
          </a:xfrm>
        </p:spPr>
        <p:txBody>
          <a:bodyPr/>
          <a:lstStyle>
            <a:lvl1pPr>
              <a:defRPr sz="5000"/>
            </a:lvl1pPr>
          </a:lstStyle>
          <a:p>
            <a:r>
              <a:rPr lang="fr-CA" altLang="en-US"/>
              <a:t>Cliquez pour modifier le style du titre</a:t>
            </a:r>
          </a:p>
        </p:txBody>
      </p:sp>
      <p:sp>
        <p:nvSpPr>
          <p:cNvPr id="20480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fr-CA" altLang="en-US"/>
              <a:t>Cliquez pour modifier le style des sous-titres du masque</a:t>
            </a:r>
          </a:p>
        </p:txBody>
      </p:sp>
      <p:sp>
        <p:nvSpPr>
          <p:cNvPr id="6" name="Rectangle 4"/>
          <p:cNvSpPr>
            <a:spLocks noGrp="1" noChangeArrowheads="1"/>
          </p:cNvSpPr>
          <p:nvPr>
            <p:ph type="dt" sz="half" idx="10"/>
          </p:nvPr>
        </p:nvSpPr>
        <p:spPr/>
        <p:txBody>
          <a:bodyPr/>
          <a:lstStyle>
            <a:lvl1pPr>
              <a:defRPr/>
            </a:lvl1pPr>
          </a:lstStyle>
          <a:p>
            <a:pPr>
              <a:defRPr/>
            </a:pPr>
            <a:endParaRPr lang="fr-CA"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fr-CA" altLang="en-US"/>
          </a:p>
        </p:txBody>
      </p:sp>
      <p:sp>
        <p:nvSpPr>
          <p:cNvPr id="8" name="Rectangle 6"/>
          <p:cNvSpPr>
            <a:spLocks noGrp="1" noChangeArrowheads="1"/>
          </p:cNvSpPr>
          <p:nvPr>
            <p:ph type="sldNum" sz="quarter" idx="12"/>
          </p:nvPr>
        </p:nvSpPr>
        <p:spPr/>
        <p:txBody>
          <a:bodyPr/>
          <a:lstStyle>
            <a:lvl1pPr>
              <a:defRPr/>
            </a:lvl1pPr>
          </a:lstStyle>
          <a:p>
            <a:pPr>
              <a:defRPr/>
            </a:pPr>
            <a:fld id="{8CE4B2AF-7089-4B4E-B7B6-EF072368F615}" type="slidenum">
              <a:rPr lang="fr-CA" altLang="en-US"/>
              <a:pPr>
                <a:defRPr/>
              </a:pPr>
              <a:t>‹#›</a:t>
            </a:fld>
            <a:endParaRPr lang="fr-CA"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CA"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fr-CA" altLang="en-US"/>
          </a:p>
        </p:txBody>
      </p:sp>
      <p:sp>
        <p:nvSpPr>
          <p:cNvPr id="6" name="Rectangle 6"/>
          <p:cNvSpPr>
            <a:spLocks noGrp="1" noChangeArrowheads="1"/>
          </p:cNvSpPr>
          <p:nvPr>
            <p:ph type="sldNum" sz="quarter" idx="12"/>
          </p:nvPr>
        </p:nvSpPr>
        <p:spPr>
          <a:ln/>
        </p:spPr>
        <p:txBody>
          <a:bodyPr/>
          <a:lstStyle>
            <a:lvl1pPr>
              <a:defRPr/>
            </a:lvl1pPr>
          </a:lstStyle>
          <a:p>
            <a:pPr>
              <a:defRPr/>
            </a:pPr>
            <a:fld id="{3DAD0DC6-8F66-400B-8C3B-609E4BF5C3BE}" type="slidenum">
              <a:rPr lang="fr-CA" altLang="en-US"/>
              <a:pPr>
                <a:defRPr/>
              </a:pPr>
              <a:t>‹#›</a:t>
            </a:fld>
            <a:endParaRPr lang="fr-CA"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CA"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fr-CA" altLang="en-US"/>
          </a:p>
        </p:txBody>
      </p:sp>
      <p:sp>
        <p:nvSpPr>
          <p:cNvPr id="6" name="Rectangle 6"/>
          <p:cNvSpPr>
            <a:spLocks noGrp="1" noChangeArrowheads="1"/>
          </p:cNvSpPr>
          <p:nvPr>
            <p:ph type="sldNum" sz="quarter" idx="12"/>
          </p:nvPr>
        </p:nvSpPr>
        <p:spPr>
          <a:ln/>
        </p:spPr>
        <p:txBody>
          <a:bodyPr/>
          <a:lstStyle>
            <a:lvl1pPr>
              <a:defRPr/>
            </a:lvl1pPr>
          </a:lstStyle>
          <a:p>
            <a:pPr>
              <a:defRPr/>
            </a:pPr>
            <a:fld id="{8C25DE9A-245D-45FA-BF44-85C2D792C3F6}" type="slidenum">
              <a:rPr lang="fr-CA" altLang="en-US"/>
              <a:pPr>
                <a:defRPr/>
              </a:pPr>
              <a:t>‹#›</a:t>
            </a:fld>
            <a:endParaRPr lang="fr-CA"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CA"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fr-CA" altLang="en-US"/>
          </a:p>
        </p:txBody>
      </p:sp>
      <p:sp>
        <p:nvSpPr>
          <p:cNvPr id="6" name="Rectangle 6"/>
          <p:cNvSpPr>
            <a:spLocks noGrp="1" noChangeArrowheads="1"/>
          </p:cNvSpPr>
          <p:nvPr>
            <p:ph type="sldNum" sz="quarter" idx="12"/>
          </p:nvPr>
        </p:nvSpPr>
        <p:spPr>
          <a:ln/>
        </p:spPr>
        <p:txBody>
          <a:bodyPr/>
          <a:lstStyle>
            <a:lvl1pPr>
              <a:defRPr/>
            </a:lvl1pPr>
          </a:lstStyle>
          <a:p>
            <a:pPr>
              <a:defRPr/>
            </a:pPr>
            <a:fld id="{7AFE6870-1AD0-4651-A892-9BA562151A9A}" type="slidenum">
              <a:rPr lang="fr-CA" altLang="en-US"/>
              <a:pPr>
                <a:defRPr/>
              </a:pPr>
              <a:t>‹#›</a:t>
            </a:fld>
            <a:endParaRPr lang="fr-CA"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CA"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fr-CA" altLang="en-US"/>
          </a:p>
        </p:txBody>
      </p:sp>
      <p:sp>
        <p:nvSpPr>
          <p:cNvPr id="6" name="Rectangle 6"/>
          <p:cNvSpPr>
            <a:spLocks noGrp="1" noChangeArrowheads="1"/>
          </p:cNvSpPr>
          <p:nvPr>
            <p:ph type="sldNum" sz="quarter" idx="12"/>
          </p:nvPr>
        </p:nvSpPr>
        <p:spPr>
          <a:ln/>
        </p:spPr>
        <p:txBody>
          <a:bodyPr/>
          <a:lstStyle>
            <a:lvl1pPr>
              <a:defRPr/>
            </a:lvl1pPr>
          </a:lstStyle>
          <a:p>
            <a:pPr>
              <a:defRPr/>
            </a:pPr>
            <a:fld id="{86D49F9D-C6F6-4D34-999E-99CE486F3B55}" type="slidenum">
              <a:rPr lang="fr-CA" altLang="en-US"/>
              <a:pPr>
                <a:defRPr/>
              </a:pPr>
              <a:t>‹#›</a:t>
            </a:fld>
            <a:endParaRPr lang="fr-CA"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fr-CA"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fr-CA" altLang="en-US"/>
          </a:p>
        </p:txBody>
      </p:sp>
      <p:sp>
        <p:nvSpPr>
          <p:cNvPr id="7" name="Rectangle 6"/>
          <p:cNvSpPr>
            <a:spLocks noGrp="1" noChangeArrowheads="1"/>
          </p:cNvSpPr>
          <p:nvPr>
            <p:ph type="sldNum" sz="quarter" idx="12"/>
          </p:nvPr>
        </p:nvSpPr>
        <p:spPr>
          <a:ln/>
        </p:spPr>
        <p:txBody>
          <a:bodyPr/>
          <a:lstStyle>
            <a:lvl1pPr>
              <a:defRPr/>
            </a:lvl1pPr>
          </a:lstStyle>
          <a:p>
            <a:pPr>
              <a:defRPr/>
            </a:pPr>
            <a:fld id="{DFF1F75A-A608-4D3F-A03A-DA229CA3461E}" type="slidenum">
              <a:rPr lang="fr-CA" altLang="en-US"/>
              <a:pPr>
                <a:defRPr/>
              </a:pPr>
              <a:t>‹#›</a:t>
            </a:fld>
            <a:endParaRPr lang="fr-CA"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fr-CA"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fr-CA" altLang="en-US"/>
          </a:p>
        </p:txBody>
      </p:sp>
      <p:sp>
        <p:nvSpPr>
          <p:cNvPr id="9" name="Rectangle 6"/>
          <p:cNvSpPr>
            <a:spLocks noGrp="1" noChangeArrowheads="1"/>
          </p:cNvSpPr>
          <p:nvPr>
            <p:ph type="sldNum" sz="quarter" idx="12"/>
          </p:nvPr>
        </p:nvSpPr>
        <p:spPr>
          <a:ln/>
        </p:spPr>
        <p:txBody>
          <a:bodyPr/>
          <a:lstStyle>
            <a:lvl1pPr>
              <a:defRPr/>
            </a:lvl1pPr>
          </a:lstStyle>
          <a:p>
            <a:pPr>
              <a:defRPr/>
            </a:pPr>
            <a:fld id="{2E01B53D-75A0-4E71-8976-B1EDF7CF4A56}" type="slidenum">
              <a:rPr lang="fr-CA" altLang="en-US"/>
              <a:pPr>
                <a:defRPr/>
              </a:pPr>
              <a:t>‹#›</a:t>
            </a:fld>
            <a:endParaRPr lang="fr-CA"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fr-CA"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fr-CA" altLang="en-US"/>
          </a:p>
        </p:txBody>
      </p:sp>
      <p:sp>
        <p:nvSpPr>
          <p:cNvPr id="5" name="Rectangle 6"/>
          <p:cNvSpPr>
            <a:spLocks noGrp="1" noChangeArrowheads="1"/>
          </p:cNvSpPr>
          <p:nvPr>
            <p:ph type="sldNum" sz="quarter" idx="12"/>
          </p:nvPr>
        </p:nvSpPr>
        <p:spPr>
          <a:ln/>
        </p:spPr>
        <p:txBody>
          <a:bodyPr/>
          <a:lstStyle>
            <a:lvl1pPr>
              <a:defRPr/>
            </a:lvl1pPr>
          </a:lstStyle>
          <a:p>
            <a:pPr>
              <a:defRPr/>
            </a:pPr>
            <a:fld id="{3E76BB57-8F8F-4E6E-B866-231F1BE6A14E}" type="slidenum">
              <a:rPr lang="fr-CA" altLang="en-US"/>
              <a:pPr>
                <a:defRPr/>
              </a:pPr>
              <a:t>‹#›</a:t>
            </a:fld>
            <a:endParaRPr lang="fr-CA"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CA"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fr-CA" altLang="en-US"/>
          </a:p>
        </p:txBody>
      </p:sp>
      <p:sp>
        <p:nvSpPr>
          <p:cNvPr id="4" name="Rectangle 6"/>
          <p:cNvSpPr>
            <a:spLocks noGrp="1" noChangeArrowheads="1"/>
          </p:cNvSpPr>
          <p:nvPr>
            <p:ph type="sldNum" sz="quarter" idx="12"/>
          </p:nvPr>
        </p:nvSpPr>
        <p:spPr>
          <a:ln/>
        </p:spPr>
        <p:txBody>
          <a:bodyPr/>
          <a:lstStyle>
            <a:lvl1pPr>
              <a:defRPr/>
            </a:lvl1pPr>
          </a:lstStyle>
          <a:p>
            <a:pPr>
              <a:defRPr/>
            </a:pPr>
            <a:fld id="{9AE2CD23-008C-4EEE-98C9-487B8675A915}" type="slidenum">
              <a:rPr lang="fr-CA" altLang="en-US"/>
              <a:pPr>
                <a:defRPr/>
              </a:pPr>
              <a:t>‹#›</a:t>
            </a:fld>
            <a:endParaRPr lang="fr-CA"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CA"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fr-CA" altLang="en-US"/>
          </a:p>
        </p:txBody>
      </p:sp>
      <p:sp>
        <p:nvSpPr>
          <p:cNvPr id="7" name="Rectangle 6"/>
          <p:cNvSpPr>
            <a:spLocks noGrp="1" noChangeArrowheads="1"/>
          </p:cNvSpPr>
          <p:nvPr>
            <p:ph type="sldNum" sz="quarter" idx="12"/>
          </p:nvPr>
        </p:nvSpPr>
        <p:spPr>
          <a:ln/>
        </p:spPr>
        <p:txBody>
          <a:bodyPr/>
          <a:lstStyle>
            <a:lvl1pPr>
              <a:defRPr/>
            </a:lvl1pPr>
          </a:lstStyle>
          <a:p>
            <a:pPr>
              <a:defRPr/>
            </a:pPr>
            <a:fld id="{8E45CBBA-2E53-4247-A196-83FDD47AC01A}" type="slidenum">
              <a:rPr lang="fr-CA" altLang="en-US"/>
              <a:pPr>
                <a:defRPr/>
              </a:pPr>
              <a:t>‹#›</a:t>
            </a:fld>
            <a:endParaRPr lang="fr-CA"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CA"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fr-CA" altLang="en-US"/>
          </a:p>
        </p:txBody>
      </p:sp>
      <p:sp>
        <p:nvSpPr>
          <p:cNvPr id="7" name="Rectangle 6"/>
          <p:cNvSpPr>
            <a:spLocks noGrp="1" noChangeArrowheads="1"/>
          </p:cNvSpPr>
          <p:nvPr>
            <p:ph type="sldNum" sz="quarter" idx="12"/>
          </p:nvPr>
        </p:nvSpPr>
        <p:spPr>
          <a:ln/>
        </p:spPr>
        <p:txBody>
          <a:bodyPr/>
          <a:lstStyle>
            <a:lvl1pPr>
              <a:defRPr/>
            </a:lvl1pPr>
          </a:lstStyle>
          <a:p>
            <a:pPr>
              <a:defRPr/>
            </a:pPr>
            <a:fld id="{0D21111E-7C1F-4BF3-A5DF-67939A1C3205}" type="slidenum">
              <a:rPr lang="fr-CA" altLang="en-US"/>
              <a:pPr>
                <a:defRPr/>
              </a:pPr>
              <a:t>‹#›</a:t>
            </a:fld>
            <a:endParaRPr lang="fr-CA"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altLang="en-US" smtClean="0"/>
              <a:t>Cliquez pour modifier le style du titre</a:t>
            </a:r>
          </a:p>
        </p:txBody>
      </p:sp>
      <p:sp>
        <p:nvSpPr>
          <p:cNvPr id="5123"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altLang="en-US" smtClean="0"/>
              <a:t>Cliquez pour modifier les styles du texte du masque</a:t>
            </a:r>
          </a:p>
          <a:p>
            <a:pPr lvl="1"/>
            <a:r>
              <a:rPr lang="fr-CA" altLang="en-US" smtClean="0"/>
              <a:t>Deuxième niveau</a:t>
            </a:r>
          </a:p>
          <a:p>
            <a:pPr lvl="2"/>
            <a:r>
              <a:rPr lang="fr-CA" altLang="en-US" smtClean="0"/>
              <a:t>Troisième niveau</a:t>
            </a:r>
          </a:p>
          <a:p>
            <a:pPr lvl="3"/>
            <a:r>
              <a:rPr lang="fr-CA" altLang="en-US" smtClean="0"/>
              <a:t>Quatrième niveau</a:t>
            </a:r>
          </a:p>
          <a:p>
            <a:pPr lvl="4"/>
            <a:r>
              <a:rPr lang="fr-CA" altLang="en-US" smtClean="0"/>
              <a:t>Cinquième niveau</a:t>
            </a:r>
          </a:p>
        </p:txBody>
      </p:sp>
      <p:sp>
        <p:nvSpPr>
          <p:cNvPr id="20378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fr-CA" altLang="en-US"/>
          </a:p>
        </p:txBody>
      </p:sp>
      <p:sp>
        <p:nvSpPr>
          <p:cNvPr id="2037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fr-CA" altLang="en-US"/>
          </a:p>
        </p:txBody>
      </p:sp>
      <p:sp>
        <p:nvSpPr>
          <p:cNvPr id="20378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426BC403-5076-4960-9BF2-217CFA905915}" type="slidenum">
              <a:rPr lang="fr-CA" altLang="en-US"/>
              <a:pPr>
                <a:defRPr/>
              </a:pPr>
              <a:t>‹#›</a:t>
            </a:fld>
            <a:endParaRPr lang="fr-CA" altLang="en-US"/>
          </a:p>
        </p:txBody>
      </p:sp>
      <p:sp>
        <p:nvSpPr>
          <p:cNvPr id="20378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sp>
        <p:nvSpPr>
          <p:cNvPr id="20378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993"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11.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72.xml"/></Relationships>
</file>

<file path=ppt/slides/_rels/slide19.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12.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76.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13.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80.xml"/></Relationships>
</file>

<file path=ppt/slides/_rels/slide21.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14.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84.xml"/></Relationships>
</file>

<file path=ppt/slides/_rels/slide22.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15.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88.xml"/></Relationships>
</file>

<file path=ppt/slides/_rels/slide23.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16.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92.xml"/></Relationships>
</file>

<file path=ppt/slides/_rels/slide24.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image" Target="../media/image17.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96.xml"/></Relationships>
</file>

<file path=ppt/slides/_rels/slide25.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image" Target="../media/image18.pn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100.xml"/></Relationships>
</file>

<file path=ppt/slides/_rels/slide26.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19.jpeg"/><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20.png"/><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9.xml"/><Relationship Id="rId7" Type="http://schemas.openxmlformats.org/officeDocument/2006/relationships/notesSlide" Target="../notesSlides/notesSlide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21.png"/><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22.png"/><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21.xml"/><Relationship Id="rId7" Type="http://schemas.openxmlformats.org/officeDocument/2006/relationships/image" Target="../media/image23.pn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tags" Target="../tags/tag122.xml"/></Relationships>
</file>

<file path=ppt/slides/_rels/slide3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125.xml"/><Relationship Id="rId7" Type="http://schemas.openxmlformats.org/officeDocument/2006/relationships/notesSlide" Target="../notesSlides/notesSlide33.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2.xml"/><Relationship Id="rId5" Type="http://schemas.openxmlformats.org/officeDocument/2006/relationships/tags" Target="../tags/tag127.xml"/><Relationship Id="rId4" Type="http://schemas.openxmlformats.org/officeDocument/2006/relationships/tags" Target="../tags/tag126.xml"/></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34.xml"/><Relationship Id="rId3" Type="http://schemas.openxmlformats.org/officeDocument/2006/relationships/tags" Target="../tags/tag130.xml"/><Relationship Id="rId7" Type="http://schemas.openxmlformats.org/officeDocument/2006/relationships/slideLayout" Target="../slideLayouts/slideLayout2.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image" Target="../media/image27.jpeg"/><Relationship Id="rId5" Type="http://schemas.openxmlformats.org/officeDocument/2006/relationships/tags" Target="../tags/tag132.xml"/><Relationship Id="rId10" Type="http://schemas.openxmlformats.org/officeDocument/2006/relationships/image" Target="../media/image26.png"/><Relationship Id="rId4" Type="http://schemas.openxmlformats.org/officeDocument/2006/relationships/tags" Target="../tags/tag131.xml"/><Relationship Id="rId9"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image" Target="../media/image28.jpe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tags" Target="../tags/tag137.xml"/></Relationships>
</file>

<file path=ppt/slides/_rels/slide36.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image" Target="../media/image29.jpe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notesSlide" Target="../notesSlides/notesSlide36.xml"/><Relationship Id="rId5" Type="http://schemas.openxmlformats.org/officeDocument/2006/relationships/slideLayout" Target="../slideLayouts/slideLayout2.xml"/><Relationship Id="rId4" Type="http://schemas.openxmlformats.org/officeDocument/2006/relationships/tags" Target="../tags/tag141.xml"/></Relationships>
</file>

<file path=ppt/slides/_rels/slide37.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tags" Target="../tags/tag155.xml"/><Relationship Id="rId13" Type="http://schemas.openxmlformats.org/officeDocument/2006/relationships/image" Target="../media/image32.png"/><Relationship Id="rId3" Type="http://schemas.openxmlformats.org/officeDocument/2006/relationships/tags" Target="../tags/tag150.xml"/><Relationship Id="rId7" Type="http://schemas.openxmlformats.org/officeDocument/2006/relationships/tags" Target="../tags/tag154.xml"/><Relationship Id="rId12" Type="http://schemas.openxmlformats.org/officeDocument/2006/relationships/image" Target="../media/image31.jpe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image" Target="../media/image30.gif"/><Relationship Id="rId5" Type="http://schemas.openxmlformats.org/officeDocument/2006/relationships/tags" Target="../tags/tag152.xml"/><Relationship Id="rId15" Type="http://schemas.openxmlformats.org/officeDocument/2006/relationships/image" Target="../media/image33.png"/><Relationship Id="rId10" Type="http://schemas.openxmlformats.org/officeDocument/2006/relationships/notesSlide" Target="../notesSlides/notesSlide39.xml"/><Relationship Id="rId4" Type="http://schemas.openxmlformats.org/officeDocument/2006/relationships/tags" Target="../tags/tag151.xml"/><Relationship Id="rId9" Type="http://schemas.openxmlformats.org/officeDocument/2006/relationships/slideLayout" Target="../slideLayouts/slideLayout2.xml"/><Relationship Id="rId1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slideLayout" Target="../slideLayouts/slideLayout2.xml"/><Relationship Id="rId26" Type="http://schemas.openxmlformats.org/officeDocument/2006/relationships/image" Target="../media/image9.jpeg"/><Relationship Id="rId3" Type="http://schemas.openxmlformats.org/officeDocument/2006/relationships/tags" Target="../tags/tag14.xml"/><Relationship Id="rId21" Type="http://schemas.openxmlformats.org/officeDocument/2006/relationships/image" Target="../media/image4.png"/><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5" Type="http://schemas.openxmlformats.org/officeDocument/2006/relationships/image" Target="../media/image8.jpeg"/><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image" Target="../media/image3.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image" Target="../media/image7.jpeg"/><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image" Target="../media/image6.jpeg"/><Relationship Id="rId10" Type="http://schemas.openxmlformats.org/officeDocument/2006/relationships/tags" Target="../tags/tag21.xml"/><Relationship Id="rId19" Type="http://schemas.openxmlformats.org/officeDocument/2006/relationships/notesSlide" Target="../notesSlides/notesSlide4.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tags" Target="../tags/tag157.xml"/><Relationship Id="rId7" Type="http://schemas.openxmlformats.org/officeDocument/2006/relationships/oleObject" Target="../embeddings/Microsoft_Office_Word_97_-_2003_Document1.doc"/><Relationship Id="rId2" Type="http://schemas.openxmlformats.org/officeDocument/2006/relationships/tags" Target="../tags/tag156.xml"/><Relationship Id="rId1" Type="http://schemas.openxmlformats.org/officeDocument/2006/relationships/vmlDrawing" Target="../drawings/vmlDrawing1.vml"/><Relationship Id="rId6" Type="http://schemas.openxmlformats.org/officeDocument/2006/relationships/notesSlide" Target="../notesSlides/notesSlide40.xml"/><Relationship Id="rId5" Type="http://schemas.openxmlformats.org/officeDocument/2006/relationships/slideLayout" Target="../slideLayouts/slideLayout2.xml"/><Relationship Id="rId4" Type="http://schemas.openxmlformats.org/officeDocument/2006/relationships/tags" Target="../tags/tag158.xml"/></Relationships>
</file>

<file path=ppt/slides/_rels/slide4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tags" Target="../tags/tag161.xml"/><Relationship Id="rId7" Type="http://schemas.openxmlformats.org/officeDocument/2006/relationships/notesSlide" Target="../notesSlides/notesSlide41.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slideLayout" Target="../slideLayouts/slideLayout2.xml"/><Relationship Id="rId5" Type="http://schemas.openxmlformats.org/officeDocument/2006/relationships/tags" Target="../tags/tag163.xml"/><Relationship Id="rId4" Type="http://schemas.openxmlformats.org/officeDocument/2006/relationships/tags" Target="../tags/tag162.xml"/><Relationship Id="rId9"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notesSlide" Target="../notesSlides/notesSlide42.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image" Target="../media/image36.gif"/><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notesSlide" Target="../notesSlides/notesSlide43.xml"/><Relationship Id="rId5" Type="http://schemas.openxmlformats.org/officeDocument/2006/relationships/slideLayout" Target="../slideLayouts/slideLayout2.xml"/><Relationship Id="rId4" Type="http://schemas.openxmlformats.org/officeDocument/2006/relationships/tags" Target="../tags/tag170.xml"/></Relationships>
</file>

<file path=ppt/slides/_rels/slide44.xml.rels><?xml version="1.0" encoding="UTF-8" standalone="yes"?>
<Relationships xmlns="http://schemas.openxmlformats.org/package/2006/relationships"><Relationship Id="rId3" Type="http://schemas.openxmlformats.org/officeDocument/2006/relationships/tags" Target="../tags/tag173.xml"/><Relationship Id="rId7" Type="http://schemas.openxmlformats.org/officeDocument/2006/relationships/image" Target="../media/image37.png"/><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notesSlide" Target="../notesSlides/notesSlide44.xml"/><Relationship Id="rId5" Type="http://schemas.openxmlformats.org/officeDocument/2006/relationships/slideLayout" Target="../slideLayouts/slideLayout2.xml"/><Relationship Id="rId4" Type="http://schemas.openxmlformats.org/officeDocument/2006/relationships/tags" Target="../tags/tag174.xml"/></Relationships>
</file>

<file path=ppt/slides/_rels/slide45.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5" Type="http://schemas.openxmlformats.org/officeDocument/2006/relationships/notesSlide" Target="../notesSlides/notesSlide45.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notesSlide" Target="../notesSlides/notesSlide46.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5" Type="http://schemas.openxmlformats.org/officeDocument/2006/relationships/notesSlide" Target="../notesSlides/notesSlide47.xml"/><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notesSlide" Target="../notesSlides/notesSlide48.xml"/><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188.xml"/><Relationship Id="rId7" Type="http://schemas.openxmlformats.org/officeDocument/2006/relationships/notesSlide" Target="../notesSlides/notesSlide49.xml"/><Relationship Id="rId2" Type="http://schemas.openxmlformats.org/officeDocument/2006/relationships/tags" Target="../tags/tag187.xml"/><Relationship Id="rId1" Type="http://schemas.openxmlformats.org/officeDocument/2006/relationships/vmlDrawing" Target="../drawings/vmlDrawing2.vml"/><Relationship Id="rId6" Type="http://schemas.openxmlformats.org/officeDocument/2006/relationships/slideLayout" Target="../slideLayouts/slideLayout2.xml"/><Relationship Id="rId5" Type="http://schemas.openxmlformats.org/officeDocument/2006/relationships/tags" Target="../tags/tag190.xml"/><Relationship Id="rId4" Type="http://schemas.openxmlformats.org/officeDocument/2006/relationships/tags" Target="../tags/tag189.xml"/></Relationships>
</file>

<file path=ppt/slides/_rels/slide5.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0.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32.xml"/></Relationships>
</file>

<file path=ppt/slides/_rels/slide50.xml.rels><?xml version="1.0" encoding="UTF-8" standalone="yes"?>
<Relationships xmlns="http://schemas.openxmlformats.org/package/2006/relationships"><Relationship Id="rId3" Type="http://schemas.openxmlformats.org/officeDocument/2006/relationships/tags" Target="../tags/tag193.xml"/><Relationship Id="rId7" Type="http://schemas.openxmlformats.org/officeDocument/2006/relationships/image" Target="../media/image39.png"/><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notesSlide" Target="../notesSlides/notesSlide50.xml"/><Relationship Id="rId5" Type="http://schemas.openxmlformats.org/officeDocument/2006/relationships/slideLayout" Target="../slideLayouts/slideLayout2.xml"/><Relationship Id="rId4" Type="http://schemas.openxmlformats.org/officeDocument/2006/relationships/tags" Target="../tags/tag194.xml"/></Relationships>
</file>

<file path=ppt/slides/_rels/slide51.xml.rels><?xml version="1.0" encoding="UTF-8" standalone="yes"?>
<Relationships xmlns="http://schemas.openxmlformats.org/package/2006/relationships"><Relationship Id="rId3" Type="http://schemas.openxmlformats.org/officeDocument/2006/relationships/tags" Target="../tags/tag197.xml"/><Relationship Id="rId7" Type="http://schemas.openxmlformats.org/officeDocument/2006/relationships/notesSlide" Target="../notesSlides/notesSlide51.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slideLayout" Target="../slideLayouts/slideLayout2.xml"/><Relationship Id="rId5" Type="http://schemas.openxmlformats.org/officeDocument/2006/relationships/tags" Target="../tags/tag199.xml"/><Relationship Id="rId4" Type="http://schemas.openxmlformats.org/officeDocument/2006/relationships/tags" Target="../tags/tag198.xml"/></Relationships>
</file>

<file path=ppt/slides/_rels/slide52.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notesSlide" Target="../notesSlides/notesSlide52.xml"/><Relationship Id="rId5" Type="http://schemas.openxmlformats.org/officeDocument/2006/relationships/slideLayout" Target="../slideLayouts/slideLayout2.xml"/><Relationship Id="rId4" Type="http://schemas.openxmlformats.org/officeDocument/2006/relationships/tags" Target="../tags/tag203.xml"/></Relationships>
</file>

<file path=ppt/slides/_rels/slide53.xml.rels><?xml version="1.0" encoding="UTF-8" standalone="yes"?>
<Relationships xmlns="http://schemas.openxmlformats.org/package/2006/relationships"><Relationship Id="rId8" Type="http://schemas.openxmlformats.org/officeDocument/2006/relationships/tags" Target="../tags/tag210.xml"/><Relationship Id="rId3" Type="http://schemas.openxmlformats.org/officeDocument/2006/relationships/tags" Target="../tags/tag205.xml"/><Relationship Id="rId7" Type="http://schemas.openxmlformats.org/officeDocument/2006/relationships/tags" Target="../tags/tag209.xml"/><Relationship Id="rId12" Type="http://schemas.openxmlformats.org/officeDocument/2006/relationships/oleObject" Target="../embeddings/oleObject2.bin"/><Relationship Id="rId2" Type="http://schemas.openxmlformats.org/officeDocument/2006/relationships/tags" Target="../tags/tag204.xml"/><Relationship Id="rId1" Type="http://schemas.openxmlformats.org/officeDocument/2006/relationships/vmlDrawing" Target="../drawings/vmlDrawing3.vml"/><Relationship Id="rId6" Type="http://schemas.openxmlformats.org/officeDocument/2006/relationships/tags" Target="../tags/tag208.xml"/><Relationship Id="rId11" Type="http://schemas.openxmlformats.org/officeDocument/2006/relationships/image" Target="../media/image41.png"/><Relationship Id="rId5" Type="http://schemas.openxmlformats.org/officeDocument/2006/relationships/tags" Target="../tags/tag207.xml"/><Relationship Id="rId10" Type="http://schemas.openxmlformats.org/officeDocument/2006/relationships/notesSlide" Target="../notesSlides/notesSlide53.xml"/><Relationship Id="rId4" Type="http://schemas.openxmlformats.org/officeDocument/2006/relationships/tags" Target="../tags/tag206.xml"/><Relationship Id="rId9"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notesSlide" Target="../notesSlides/notesSlide54.xml"/><Relationship Id="rId3" Type="http://schemas.openxmlformats.org/officeDocument/2006/relationships/tags" Target="../tags/tag212.xml"/><Relationship Id="rId7" Type="http://schemas.openxmlformats.org/officeDocument/2006/relationships/slideLayout" Target="../slideLayouts/slideLayout2.xml"/><Relationship Id="rId2" Type="http://schemas.openxmlformats.org/officeDocument/2006/relationships/tags" Target="../tags/tag211.xml"/><Relationship Id="rId1" Type="http://schemas.openxmlformats.org/officeDocument/2006/relationships/vmlDrawing" Target="../drawings/vmlDrawing4.vml"/><Relationship Id="rId6" Type="http://schemas.openxmlformats.org/officeDocument/2006/relationships/tags" Target="../tags/tag215.xml"/><Relationship Id="rId5" Type="http://schemas.openxmlformats.org/officeDocument/2006/relationships/tags" Target="../tags/tag214.xml"/><Relationship Id="rId4" Type="http://schemas.openxmlformats.org/officeDocument/2006/relationships/tags" Target="../tags/tag213.xml"/><Relationship Id="rId9" Type="http://schemas.openxmlformats.org/officeDocument/2006/relationships/oleObject" Target="../embeddings/oleObject3.bin"/></Relationships>
</file>

<file path=ppt/slides/_rels/slide55.xml.rels><?xml version="1.0" encoding="UTF-8" standalone="yes"?>
<Relationships xmlns="http://schemas.openxmlformats.org/package/2006/relationships"><Relationship Id="rId8" Type="http://schemas.openxmlformats.org/officeDocument/2006/relationships/tags" Target="../tags/tag222.xml"/><Relationship Id="rId3" Type="http://schemas.openxmlformats.org/officeDocument/2006/relationships/tags" Target="../tags/tag217.xml"/><Relationship Id="rId7" Type="http://schemas.openxmlformats.org/officeDocument/2006/relationships/tags" Target="../tags/tag221.xml"/><Relationship Id="rId2" Type="http://schemas.openxmlformats.org/officeDocument/2006/relationships/tags" Target="../tags/tag216.xml"/><Relationship Id="rId1" Type="http://schemas.openxmlformats.org/officeDocument/2006/relationships/vmlDrawing" Target="../drawings/vmlDrawing5.vml"/><Relationship Id="rId6" Type="http://schemas.openxmlformats.org/officeDocument/2006/relationships/tags" Target="../tags/tag220.xml"/><Relationship Id="rId11" Type="http://schemas.openxmlformats.org/officeDocument/2006/relationships/oleObject" Target="../embeddings/oleObject4.bin"/><Relationship Id="rId5" Type="http://schemas.openxmlformats.org/officeDocument/2006/relationships/tags" Target="../tags/tag219.xml"/><Relationship Id="rId10" Type="http://schemas.openxmlformats.org/officeDocument/2006/relationships/notesSlide" Target="../notesSlides/notesSlide55.xml"/><Relationship Id="rId4" Type="http://schemas.openxmlformats.org/officeDocument/2006/relationships/tags" Target="../tags/tag218.xml"/><Relationship Id="rId9"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notesSlide" Target="../notesSlides/notesSlide56.xml"/><Relationship Id="rId3" Type="http://schemas.openxmlformats.org/officeDocument/2006/relationships/tags" Target="../tags/tag225.xml"/><Relationship Id="rId7" Type="http://schemas.openxmlformats.org/officeDocument/2006/relationships/slideLayout" Target="../slideLayouts/slideLayout2.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5" Type="http://schemas.openxmlformats.org/officeDocument/2006/relationships/tags" Target="../tags/tag227.xml"/><Relationship Id="rId4" Type="http://schemas.openxmlformats.org/officeDocument/2006/relationships/tags" Target="../tags/tag226.xml"/></Relationships>
</file>

<file path=ppt/slides/_rels/slide57.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5" Type="http://schemas.openxmlformats.org/officeDocument/2006/relationships/notesSlide" Target="../notesSlides/notesSlide57.xml"/><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5" Type="http://schemas.openxmlformats.org/officeDocument/2006/relationships/notesSlide" Target="../notesSlides/notesSlide58.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custDataLst>
              <p:tags r:id="rId1"/>
            </p:custDataLst>
          </p:nvPr>
        </p:nvSpPr>
        <p:spPr>
          <a:xfrm>
            <a:off x="6429388" y="6243638"/>
            <a:ext cx="2133600" cy="457200"/>
          </a:xfrm>
        </p:spPr>
        <p:txBody>
          <a:bodyPr/>
          <a:lstStyle/>
          <a:p>
            <a:pPr>
              <a:defRPr/>
            </a:pPr>
            <a:r>
              <a:rPr lang="fr-CA" altLang="en-US" dirty="0" smtClean="0"/>
              <a:t> Log740 - </a:t>
            </a:r>
            <a:r>
              <a:rPr lang="fr-CA" altLang="en-US" dirty="0" smtClean="0"/>
              <a:t>Mars 2009   </a:t>
            </a:r>
            <a:fld id="{E7C8F696-F3CF-4E8A-9384-AAAFDC760692}" type="slidenum">
              <a:rPr lang="fr-CA" altLang="en-US" smtClean="0"/>
              <a:pPr>
                <a:defRPr/>
              </a:pPr>
              <a:t>1</a:t>
            </a:fld>
            <a:endParaRPr lang="fr-CA" altLang="en-US" dirty="0"/>
          </a:p>
        </p:txBody>
      </p:sp>
      <p:sp>
        <p:nvSpPr>
          <p:cNvPr id="6" name="Title 5"/>
          <p:cNvSpPr>
            <a:spLocks noGrp="1"/>
          </p:cNvSpPr>
          <p:nvPr>
            <p:ph type="title"/>
            <p:custDataLst>
              <p:tags r:id="rId2"/>
            </p:custDataLst>
          </p:nvPr>
        </p:nvSpPr>
        <p:spPr>
          <a:xfrm>
            <a:off x="414366" y="214290"/>
            <a:ext cx="8229600" cy="1500198"/>
          </a:xfrm>
        </p:spPr>
        <p:txBody>
          <a:bodyPr/>
          <a:lstStyle/>
          <a:p>
            <a:pPr lvl="0"/>
            <a:r>
              <a:rPr kumimoji="0" lang="fr-CA" sz="4400" b="1" i="0" u="none" strike="noStrike" kern="0" cap="none" spc="0" normalizeH="0" baseline="0" noProof="0" dirty="0" smtClean="0">
                <a:ln>
                  <a:noFill/>
                </a:ln>
                <a:solidFill>
                  <a:schemeClr val="tx2"/>
                </a:solidFill>
                <a:effectLst/>
                <a:uLnTx/>
                <a:uFillTx/>
                <a:latin typeface="+mj-lt"/>
                <a:ea typeface="+mj-ea"/>
                <a:cs typeface="Arial" charset="0"/>
              </a:rPr>
              <a:t>LES SYSTÉMES MULTIMODAUX</a:t>
            </a:r>
            <a:r>
              <a:rPr kumimoji="0" lang="fr-FR" sz="4400" b="1" i="0" u="none" strike="noStrike" kern="0" cap="none" spc="0" normalizeH="0" baseline="0" noProof="0" dirty="0" smtClean="0">
                <a:ln>
                  <a:noFill/>
                </a:ln>
                <a:solidFill>
                  <a:schemeClr val="tx2"/>
                </a:solidFill>
                <a:effectLst/>
                <a:uLnTx/>
                <a:uFillTx/>
                <a:latin typeface="+mj-lt"/>
                <a:ea typeface="+mj-ea"/>
                <a:cs typeface="Arial" charset="0"/>
              </a:rPr>
              <a:t/>
            </a:r>
            <a:br>
              <a:rPr kumimoji="0" lang="fr-FR" sz="4400" b="1" i="0" u="none" strike="noStrike" kern="0" cap="none" spc="0" normalizeH="0" baseline="0" noProof="0" dirty="0" smtClean="0">
                <a:ln>
                  <a:noFill/>
                </a:ln>
                <a:solidFill>
                  <a:schemeClr val="tx2"/>
                </a:solidFill>
                <a:effectLst/>
                <a:uLnTx/>
                <a:uFillTx/>
                <a:latin typeface="+mj-lt"/>
                <a:ea typeface="+mj-ea"/>
                <a:cs typeface="Arial" charset="0"/>
              </a:rPr>
            </a:br>
            <a:endParaRPr lang="en-US" dirty="0"/>
          </a:p>
        </p:txBody>
      </p:sp>
      <p:sp>
        <p:nvSpPr>
          <p:cNvPr id="7" name="Rectangle 5"/>
          <p:cNvSpPr txBox="1">
            <a:spLocks noChangeArrowheads="1"/>
          </p:cNvSpPr>
          <p:nvPr>
            <p:custDataLst>
              <p:tags r:id="rId3"/>
            </p:custDataLst>
          </p:nvPr>
        </p:nvSpPr>
        <p:spPr bwMode="auto">
          <a:xfrm>
            <a:off x="714349" y="3571875"/>
            <a:ext cx="7786742" cy="20002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chemeClr val="accent1"/>
              </a:buClr>
              <a:buSzPct val="65000"/>
              <a:tabLst/>
              <a:defRPr/>
            </a:pPr>
            <a:r>
              <a:rPr kumimoji="0" lang="en-US" sz="2000" b="0" i="0" u="none" strike="noStrike" kern="0" cap="none" spc="0" normalizeH="0" baseline="0" noProof="0" dirty="0" smtClean="0">
                <a:ln>
                  <a:noFill/>
                </a:ln>
                <a:solidFill>
                  <a:srgbClr val="93034B"/>
                </a:solidFill>
                <a:effectLst/>
                <a:uLnTx/>
                <a:uFillTx/>
                <a:latin typeface="+mn-lt"/>
                <a:ea typeface="+mn-ea"/>
                <a:cs typeface="+mn-cs"/>
              </a:rPr>
              <a:t>Par  Ali </a:t>
            </a:r>
            <a:r>
              <a:rPr kumimoji="0" lang="en-US" sz="2000" b="0" i="0" u="none" strike="noStrike" kern="0" cap="none" spc="0" normalizeH="0" baseline="0" noProof="0" dirty="0" err="1" smtClean="0">
                <a:ln>
                  <a:noFill/>
                </a:ln>
                <a:solidFill>
                  <a:srgbClr val="93034B"/>
                </a:solidFill>
                <a:effectLst/>
                <a:uLnTx/>
                <a:uFillTx/>
                <a:latin typeface="+mn-lt"/>
                <a:ea typeface="+mn-ea"/>
                <a:cs typeface="+mn-cs"/>
              </a:rPr>
              <a:t>Awd</a:t>
            </a:r>
            <a:r>
              <a:rPr kumimoji="0" lang="fr-CA" sz="2000" b="0" i="0" u="none" strike="noStrike" kern="0" cap="none" spc="0" normalizeH="0" baseline="0" noProof="0" dirty="0" smtClean="0">
                <a:ln>
                  <a:noFill/>
                </a:ln>
                <a:solidFill>
                  <a:srgbClr val="93034B"/>
                </a:solidFill>
                <a:effectLst/>
                <a:uLnTx/>
                <a:uFillTx/>
                <a:latin typeface="+mn-lt"/>
                <a:ea typeface="+mn-ea"/>
                <a:cs typeface="+mn-cs"/>
              </a:rPr>
              <a:t>é</a:t>
            </a:r>
          </a:p>
          <a:p>
            <a:pPr marL="342900" marR="0" lvl="0" indent="-342900" algn="ctr" defTabSz="914400" rtl="0" eaLnBrk="1" fontAlgn="base" latinLnBrk="0" hangingPunct="1">
              <a:lnSpc>
                <a:spcPct val="100000"/>
              </a:lnSpc>
              <a:spcBef>
                <a:spcPct val="20000"/>
              </a:spcBef>
              <a:spcAft>
                <a:spcPct val="0"/>
              </a:spcAft>
              <a:buClr>
                <a:schemeClr val="accent1"/>
              </a:buClr>
              <a:buSzPct val="65000"/>
              <a:tabLst/>
              <a:defRPr/>
            </a:pPr>
            <a:r>
              <a:rPr lang="fr-CA" sz="2000" kern="0" dirty="0" smtClean="0">
                <a:latin typeface="+mn-lt"/>
              </a:rPr>
              <a:t>Étudiant au doctorat en génie</a:t>
            </a:r>
            <a:endParaRPr kumimoji="0" lang="en-US" sz="2000" b="0" i="0" u="none" strike="noStrike" kern="0" cap="none" spc="0" normalizeH="0" baseline="0" noProof="0" dirty="0" smtClean="0">
              <a:ln>
                <a:noFill/>
              </a:ln>
              <a:effectLst/>
              <a:uLnTx/>
              <a:uFillTx/>
              <a:latin typeface="+mn-lt"/>
              <a:ea typeface="+mn-ea"/>
              <a:cs typeface="+mn-cs"/>
            </a:endParaRPr>
          </a:p>
          <a:p>
            <a:pPr marL="342900" indent="-342900" algn="ctr">
              <a:spcBef>
                <a:spcPct val="20000"/>
              </a:spcBef>
              <a:buClr>
                <a:schemeClr val="accent1"/>
              </a:buClr>
              <a:buSzPct val="65000"/>
              <a:defRPr/>
            </a:pPr>
            <a:r>
              <a:rPr lang="fr-CA" sz="2000" dirty="0" smtClean="0">
                <a:latin typeface="+mn-lt"/>
              </a:rPr>
              <a:t>LATIS, Département de Génie Électrique, </a:t>
            </a:r>
          </a:p>
          <a:p>
            <a:pPr marL="342900" indent="-342900" algn="ctr">
              <a:spcBef>
                <a:spcPct val="20000"/>
              </a:spcBef>
              <a:buClr>
                <a:schemeClr val="accent1"/>
              </a:buClr>
              <a:buSzPct val="65000"/>
              <a:defRPr/>
            </a:pPr>
            <a:r>
              <a:rPr lang="fr-CA" sz="2000" dirty="0" smtClean="0">
                <a:latin typeface="+mn-lt"/>
              </a:rPr>
              <a:t>Université du Québec, </a:t>
            </a:r>
          </a:p>
          <a:p>
            <a:pPr marL="342900" indent="-342900" algn="ctr">
              <a:spcBef>
                <a:spcPct val="20000"/>
              </a:spcBef>
              <a:buClr>
                <a:schemeClr val="accent1"/>
              </a:buClr>
              <a:buSzPct val="65000"/>
              <a:defRPr/>
            </a:pPr>
            <a:r>
              <a:rPr lang="fr-CA" sz="2000" dirty="0" smtClean="0">
                <a:latin typeface="+mn-lt"/>
              </a:rPr>
              <a:t>École de technologie supérieure</a:t>
            </a:r>
            <a:endParaRPr lang="en-US" sz="2000" dirty="0" smtClean="0">
              <a:latin typeface="+mn-lt"/>
            </a:endParaRPr>
          </a:p>
          <a:p>
            <a:pPr marL="342900" marR="0" lvl="0" indent="-342900" algn="ctr" defTabSz="914400" rtl="0" eaLnBrk="1" fontAlgn="base" latinLnBrk="0" hangingPunct="1">
              <a:lnSpc>
                <a:spcPct val="100000"/>
              </a:lnSpc>
              <a:spcBef>
                <a:spcPct val="20000"/>
              </a:spcBef>
              <a:spcAft>
                <a:spcPct val="0"/>
              </a:spcAft>
              <a:buClr>
                <a:schemeClr val="accent1"/>
              </a:buClr>
              <a:buSzPct val="65000"/>
              <a:tabLst/>
              <a:defRPr/>
            </a:pPr>
            <a:r>
              <a:rPr kumimoji="0" lang="en-US" sz="2000" b="0" i="0" u="none" strike="noStrike" kern="0" cap="none" spc="0" normalizeH="0" baseline="30000" noProof="0" dirty="0" smtClean="0">
                <a:ln>
                  <a:noFill/>
                </a:ln>
                <a:solidFill>
                  <a:srgbClr val="93034B"/>
                </a:solidFill>
                <a:effectLst/>
                <a:uLnTx/>
                <a:uFillTx/>
                <a:latin typeface="+mn-lt"/>
                <a:ea typeface="+mn-ea"/>
                <a:cs typeface="+mn-cs"/>
              </a:rPr>
              <a:t> </a:t>
            </a:r>
          </a:p>
          <a:p>
            <a:pPr marL="342900" marR="0" lvl="0" indent="-342900" algn="ctr"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endParaRPr kumimoji="0" lang="en-US" sz="2000" b="0" i="0" u="none" strike="noStrike" kern="0" cap="none" spc="0" normalizeH="0" baseline="30000" noProof="0" dirty="0" smtClean="0">
              <a:ln>
                <a:noFill/>
              </a:ln>
              <a:solidFill>
                <a:srgbClr val="93034B"/>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custDataLst>
              <p:tags r:id="rId1"/>
            </p:custDataLst>
          </p:nvPr>
        </p:nvSpPr>
        <p:spPr/>
        <p:txBody>
          <a:bodyPr/>
          <a:lstStyle/>
          <a:p>
            <a:pPr>
              <a:defRPr/>
            </a:pPr>
            <a:fld id="{32E1B4D6-2B4C-423A-956B-C55CBFA87E13}" type="slidenum">
              <a:rPr lang="fr-CA" altLang="en-US"/>
              <a:pPr>
                <a:defRPr/>
              </a:pPr>
              <a:t>10</a:t>
            </a:fld>
            <a:endParaRPr lang="fr-CA" altLang="en-US"/>
          </a:p>
        </p:txBody>
      </p:sp>
      <p:sp>
        <p:nvSpPr>
          <p:cNvPr id="9219" name="Rectangle 2"/>
          <p:cNvSpPr>
            <a:spLocks noGrp="1" noChangeArrowheads="1"/>
          </p:cNvSpPr>
          <p:nvPr>
            <p:ph type="title"/>
            <p:custDataLst>
              <p:tags r:id="rId2"/>
            </p:custDataLst>
          </p:nvPr>
        </p:nvSpPr>
        <p:spPr>
          <a:xfrm>
            <a:off x="441325" y="325438"/>
            <a:ext cx="8131203" cy="746108"/>
          </a:xfrm>
        </p:spPr>
        <p:txBody>
          <a:bodyPr/>
          <a:lstStyle/>
          <a:p>
            <a:pPr eaLnBrk="1" hangingPunct="1"/>
            <a:r>
              <a:rPr lang="fr-CA" sz="4000" dirty="0" smtClean="0"/>
              <a:t>Le développement de la </a:t>
            </a:r>
            <a:r>
              <a:rPr lang="fr-CA" sz="4000" dirty="0" err="1" smtClean="0"/>
              <a:t>Multimodalité</a:t>
            </a:r>
            <a:endParaRPr lang="fr-CA" sz="4000" dirty="0" smtClean="0"/>
          </a:p>
        </p:txBody>
      </p:sp>
      <p:sp>
        <p:nvSpPr>
          <p:cNvPr id="5" name="Content Placeholder 2"/>
          <p:cNvSpPr txBox="1">
            <a:spLocks/>
          </p:cNvSpPr>
          <p:nvPr>
            <p:custDataLst>
              <p:tags r:id="rId3"/>
            </p:custDataLst>
          </p:nvPr>
        </p:nvSpPr>
        <p:spPr bwMode="auto">
          <a:xfrm>
            <a:off x="457200" y="1071546"/>
            <a:ext cx="8229600" cy="5143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accent1"/>
              </a:buClr>
              <a:buSzPct val="65000"/>
              <a:buFont typeface="Wingdings" pitchFamily="2" charset="2"/>
              <a:buChar char="n"/>
              <a:defRPr/>
            </a:pPr>
            <a:r>
              <a:rPr lang="fr-CA" sz="2600" dirty="0" smtClean="0"/>
              <a:t>(Richard A. </a:t>
            </a:r>
            <a:r>
              <a:rPr lang="fr-CA" sz="2600" dirty="0" err="1" smtClean="0"/>
              <a:t>Bolt</a:t>
            </a:r>
            <a:r>
              <a:rPr lang="fr-CA" sz="2600" dirty="0" smtClean="0"/>
              <a:t>, 1980) a conçu la première application multimodale qui permettait de créer et manipuler d’objets graphiques à l’aide de la parole et du geste « </a:t>
            </a:r>
            <a:r>
              <a:rPr kumimoji="0" lang="fr-CA" sz="2600" b="1" i="0" u="none" strike="noStrike" kern="0" cap="none" spc="0" normalizeH="0" baseline="0" noProof="0" dirty="0" smtClean="0">
                <a:ln>
                  <a:noFill/>
                </a:ln>
                <a:solidFill>
                  <a:srgbClr val="FF0000"/>
                </a:solidFill>
                <a:effectLst/>
                <a:uLnTx/>
                <a:uFillTx/>
                <a:latin typeface="+mn-lt"/>
                <a:ea typeface="+mn-ea"/>
                <a:cs typeface="+mn-cs"/>
              </a:rPr>
              <a:t>Put That There </a:t>
            </a:r>
            <a:r>
              <a:rPr lang="fr-CA" sz="2600" kern="0" dirty="0" smtClean="0">
                <a:latin typeface="+mn-lt"/>
              </a:rPr>
              <a:t>»</a:t>
            </a:r>
            <a:r>
              <a:rPr kumimoji="0" lang="fr-CA" sz="2600" b="0" i="0" u="none" strike="noStrike" kern="0" cap="none" spc="0" normalizeH="0" baseline="0" noProof="0" dirty="0" smtClean="0">
                <a:ln>
                  <a:noFill/>
                </a:ln>
                <a:solidFill>
                  <a:schemeClr val="tx1"/>
                </a:solidFill>
                <a:effectLst/>
                <a:uLnTx/>
                <a:uFillTx/>
                <a:latin typeface="+mn-lt"/>
                <a:ea typeface="+mn-ea"/>
                <a:cs typeface="+mn-cs"/>
              </a:rPr>
              <a:t>.</a:t>
            </a:r>
          </a:p>
          <a:p>
            <a:pPr marL="342900" indent="-342900" eaLnBrk="0" hangingPunct="0">
              <a:spcBef>
                <a:spcPct val="20000"/>
              </a:spcBef>
              <a:buClr>
                <a:schemeClr val="accent1"/>
              </a:buClr>
              <a:buSzPct val="65000"/>
              <a:buFont typeface="Wingdings" pitchFamily="2" charset="2"/>
              <a:buChar char="n"/>
            </a:pPr>
            <a:r>
              <a:rPr lang="fr-CA" sz="2600" dirty="0" smtClean="0"/>
              <a:t>À partir des années 90, les recherches sur les applications multimodales ont commencé à prendre l’ampleur</a:t>
            </a:r>
            <a:r>
              <a:rPr lang="fr-FR" sz="2600" kern="0" dirty="0" smtClean="0">
                <a:latin typeface="+mn-lt"/>
              </a:rPr>
              <a:t> (la technologie n’était pas trop avancée).</a:t>
            </a:r>
            <a:endParaRPr lang="fr-CA" sz="2600" kern="0" dirty="0" smtClean="0">
              <a:latin typeface="+mn-lt"/>
            </a:endParaRPr>
          </a:p>
          <a:p>
            <a:pPr marL="342900" lvl="0" indent="-342900" eaLnBrk="0" hangingPunct="0">
              <a:spcBef>
                <a:spcPct val="20000"/>
              </a:spcBef>
              <a:buClr>
                <a:schemeClr val="accent1"/>
              </a:buClr>
              <a:buSzPct val="65000"/>
              <a:buFont typeface="Wingdings" pitchFamily="2" charset="2"/>
              <a:buChar char="n"/>
              <a:defRPr/>
            </a:pPr>
            <a:r>
              <a:rPr lang="fr-CA" sz="2600" dirty="0" smtClean="0"/>
              <a:t>Plusieurs domaines: éditeur de texte; navigateur internet; ligne de production en usine; assistance pour les cartes touristiques; des applications dans l’avionique et le militaire; des applications pour les non-voyants et autres.</a:t>
            </a:r>
            <a:endParaRPr lang="en-US" sz="2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custDataLst>
              <p:tags r:id="rId1"/>
            </p:custDataLst>
          </p:nvPr>
        </p:nvSpPr>
        <p:spPr/>
        <p:txBody>
          <a:bodyPr/>
          <a:lstStyle/>
          <a:p>
            <a:pPr>
              <a:defRPr/>
            </a:pPr>
            <a:fld id="{32E1B4D6-2B4C-423A-956B-C55CBFA87E13}" type="slidenum">
              <a:rPr lang="fr-CA" altLang="en-US"/>
              <a:pPr>
                <a:defRPr/>
              </a:pPr>
              <a:t>11</a:t>
            </a:fld>
            <a:endParaRPr lang="fr-CA" altLang="en-US"/>
          </a:p>
        </p:txBody>
      </p:sp>
      <p:sp>
        <p:nvSpPr>
          <p:cNvPr id="9219" name="Rectangle 2"/>
          <p:cNvSpPr>
            <a:spLocks noGrp="1" noChangeArrowheads="1"/>
          </p:cNvSpPr>
          <p:nvPr>
            <p:ph type="title"/>
            <p:custDataLst>
              <p:tags r:id="rId2"/>
            </p:custDataLst>
          </p:nvPr>
        </p:nvSpPr>
        <p:spPr>
          <a:xfrm>
            <a:off x="441325" y="325438"/>
            <a:ext cx="8131203" cy="1246174"/>
          </a:xfrm>
        </p:spPr>
        <p:txBody>
          <a:bodyPr/>
          <a:lstStyle/>
          <a:p>
            <a:pPr eaLnBrk="1" hangingPunct="1"/>
            <a:r>
              <a:rPr lang="fr-FR" sz="3600" dirty="0" smtClean="0"/>
              <a:t>Types de coopération entre modalités </a:t>
            </a:r>
            <a:r>
              <a:rPr lang="fr-CA" sz="3600" dirty="0" smtClean="0"/>
              <a:t>TYCOON 1</a:t>
            </a:r>
          </a:p>
        </p:txBody>
      </p:sp>
      <p:sp>
        <p:nvSpPr>
          <p:cNvPr id="5" name="Content Placeholder 2"/>
          <p:cNvSpPr txBox="1">
            <a:spLocks/>
          </p:cNvSpPr>
          <p:nvPr>
            <p:custDataLst>
              <p:tags r:id="rId3"/>
            </p:custDataLst>
          </p:nvPr>
        </p:nvSpPr>
        <p:spPr bwMode="auto">
          <a:xfrm>
            <a:off x="457200" y="1785926"/>
            <a:ext cx="8229600" cy="4286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accent1"/>
              </a:buClr>
              <a:buSzPct val="65000"/>
              <a:buFont typeface="Wingdings" pitchFamily="2" charset="2"/>
              <a:buChar char="n"/>
              <a:defRPr/>
            </a:pPr>
            <a:r>
              <a:rPr lang="fr-CA" sz="2400" dirty="0" smtClean="0"/>
              <a:t>(Martin, 1995) a distingué six types de coopération entre modalités TYCOON (</a:t>
            </a:r>
            <a:r>
              <a:rPr lang="fr-CA" sz="2400" dirty="0" err="1" smtClean="0"/>
              <a:t>TYpes</a:t>
            </a:r>
            <a:r>
              <a:rPr lang="fr-CA" sz="2400" dirty="0" smtClean="0"/>
              <a:t> de </a:t>
            </a:r>
            <a:r>
              <a:rPr lang="fr-CA" sz="2400" dirty="0" err="1" smtClean="0"/>
              <a:t>COOpératioN</a:t>
            </a:r>
            <a:r>
              <a:rPr lang="fr-CA" sz="2400" dirty="0" smtClean="0"/>
              <a:t>).</a:t>
            </a:r>
          </a:p>
          <a:p>
            <a:pPr marL="342900" lvl="0" indent="-342900" eaLnBrk="0" hangingPunct="0">
              <a:spcBef>
                <a:spcPct val="20000"/>
              </a:spcBef>
              <a:buClr>
                <a:schemeClr val="accent1"/>
              </a:buClr>
              <a:buSzPct val="65000"/>
              <a:buFont typeface="Wingdings" pitchFamily="2" charset="2"/>
              <a:buChar char="n"/>
              <a:defRPr/>
            </a:pPr>
            <a:r>
              <a:rPr lang="fr-CA" sz="2400" dirty="0" smtClean="0">
                <a:solidFill>
                  <a:srgbClr val="FF0000"/>
                </a:solidFill>
              </a:rPr>
              <a:t>La complémentarité : </a:t>
            </a:r>
            <a:r>
              <a:rPr lang="fr-CA" sz="2400" dirty="0" smtClean="0"/>
              <a:t>au sein d’un même énoncé, différentes informations sont transmises sur différentes modalités pour réaliser une tâche donnée.</a:t>
            </a:r>
          </a:p>
          <a:p>
            <a:pPr marL="342900" lvl="0" indent="-342900" eaLnBrk="0" hangingPunct="0">
              <a:spcBef>
                <a:spcPct val="20000"/>
              </a:spcBef>
              <a:buClr>
                <a:schemeClr val="accent2"/>
              </a:buClr>
              <a:buSzPct val="70000"/>
              <a:buFont typeface="Wingdings" pitchFamily="2" charset="2"/>
              <a:buChar char="q"/>
              <a:defRPr/>
            </a:pPr>
            <a:r>
              <a:rPr lang="fr-CA" altLang="en-US" sz="2000" dirty="0" smtClean="0">
                <a:latin typeface="+mn-lt"/>
              </a:rPr>
              <a:t>mets ça ici.</a:t>
            </a:r>
          </a:p>
          <a:p>
            <a:pPr marL="342900" lvl="0" indent="-342900" eaLnBrk="0" hangingPunct="0">
              <a:spcBef>
                <a:spcPct val="20000"/>
              </a:spcBef>
              <a:buClr>
                <a:schemeClr val="accent1"/>
              </a:buClr>
              <a:buSzPct val="65000"/>
              <a:buFont typeface="Wingdings" pitchFamily="2" charset="2"/>
              <a:buChar char="n"/>
              <a:defRPr/>
            </a:pPr>
            <a:r>
              <a:rPr lang="fr-CA" sz="2400" dirty="0" smtClean="0">
                <a:solidFill>
                  <a:srgbClr val="FF0000"/>
                </a:solidFill>
              </a:rPr>
              <a:t>La redondance : </a:t>
            </a:r>
            <a:r>
              <a:rPr lang="fr-CA" sz="2400" dirty="0" smtClean="0"/>
              <a:t>au sein d’un même énoncé, la même information est transmise par différentes modalités.</a:t>
            </a:r>
          </a:p>
          <a:p>
            <a:pPr marL="342900" indent="-342900" eaLnBrk="0" hangingPunct="0">
              <a:spcBef>
                <a:spcPct val="20000"/>
              </a:spcBef>
              <a:buClr>
                <a:schemeClr val="accent2"/>
              </a:buClr>
              <a:buSzPct val="70000"/>
              <a:buFont typeface="Wingdings" pitchFamily="2" charset="2"/>
              <a:buChar char="q"/>
              <a:defRPr/>
            </a:pPr>
            <a:r>
              <a:rPr lang="fr-CA" altLang="en-US" sz="2000" dirty="0" smtClean="0">
                <a:latin typeface="+mn-lt"/>
              </a:rPr>
              <a:t>vas à gauche en indiquant le gauche.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custDataLst>
              <p:tags r:id="rId1"/>
            </p:custDataLst>
          </p:nvPr>
        </p:nvSpPr>
        <p:spPr/>
        <p:txBody>
          <a:bodyPr/>
          <a:lstStyle/>
          <a:p>
            <a:pPr>
              <a:defRPr/>
            </a:pPr>
            <a:fld id="{32E1B4D6-2B4C-423A-956B-C55CBFA87E13}" type="slidenum">
              <a:rPr lang="fr-CA" altLang="en-US"/>
              <a:pPr>
                <a:defRPr/>
              </a:pPr>
              <a:t>12</a:t>
            </a:fld>
            <a:endParaRPr lang="fr-CA" altLang="en-US"/>
          </a:p>
        </p:txBody>
      </p:sp>
      <p:sp>
        <p:nvSpPr>
          <p:cNvPr id="9219" name="Rectangle 2"/>
          <p:cNvSpPr>
            <a:spLocks noGrp="1" noChangeArrowheads="1"/>
          </p:cNvSpPr>
          <p:nvPr>
            <p:ph type="title"/>
            <p:custDataLst>
              <p:tags r:id="rId2"/>
            </p:custDataLst>
          </p:nvPr>
        </p:nvSpPr>
        <p:spPr>
          <a:xfrm>
            <a:off x="441325" y="325438"/>
            <a:ext cx="8131203" cy="1246174"/>
          </a:xfrm>
        </p:spPr>
        <p:txBody>
          <a:bodyPr/>
          <a:lstStyle/>
          <a:p>
            <a:pPr eaLnBrk="1" hangingPunct="1"/>
            <a:r>
              <a:rPr lang="fr-FR" sz="3600" dirty="0" smtClean="0"/>
              <a:t>Types de coopération entre modalités </a:t>
            </a:r>
            <a:r>
              <a:rPr lang="fr-CA" sz="3600" dirty="0" smtClean="0"/>
              <a:t>TYCOON 2</a:t>
            </a:r>
          </a:p>
        </p:txBody>
      </p:sp>
      <p:sp>
        <p:nvSpPr>
          <p:cNvPr id="5" name="Content Placeholder 2"/>
          <p:cNvSpPr txBox="1">
            <a:spLocks/>
          </p:cNvSpPr>
          <p:nvPr>
            <p:custDataLst>
              <p:tags r:id="rId3"/>
            </p:custDataLst>
          </p:nvPr>
        </p:nvSpPr>
        <p:spPr bwMode="auto">
          <a:xfrm>
            <a:off x="457200" y="1428736"/>
            <a:ext cx="8229600" cy="47149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accent1"/>
              </a:buClr>
              <a:buSzPct val="65000"/>
              <a:buFont typeface="Wingdings" pitchFamily="2" charset="2"/>
              <a:buChar char="n"/>
              <a:defRPr/>
            </a:pPr>
            <a:r>
              <a:rPr lang="fr-CA" sz="2400" dirty="0" smtClean="0">
                <a:solidFill>
                  <a:srgbClr val="FF0000"/>
                </a:solidFill>
              </a:rPr>
              <a:t>La concurrence : </a:t>
            </a:r>
            <a:r>
              <a:rPr lang="fr-CA" sz="2400" dirty="0" smtClean="0"/>
              <a:t>différentes modalités sont utilisées en parallèle pour réaliser des actions distinctes. </a:t>
            </a:r>
          </a:p>
          <a:p>
            <a:pPr marL="342900" lvl="0" indent="-342900" eaLnBrk="0" hangingPunct="0">
              <a:spcBef>
                <a:spcPct val="20000"/>
              </a:spcBef>
              <a:buClr>
                <a:schemeClr val="accent2"/>
              </a:buClr>
              <a:buSzPct val="70000"/>
              <a:buFont typeface="Wingdings" pitchFamily="2" charset="2"/>
              <a:buChar char="q"/>
              <a:defRPr/>
            </a:pPr>
            <a:r>
              <a:rPr lang="fr-CA" altLang="en-US" sz="2000" dirty="0" smtClean="0">
                <a:latin typeface="+mn-lt"/>
              </a:rPr>
              <a:t>colorer et tracer un objet.</a:t>
            </a:r>
          </a:p>
          <a:p>
            <a:pPr marL="342900" lvl="0" indent="-342900" eaLnBrk="0" hangingPunct="0">
              <a:spcBef>
                <a:spcPct val="20000"/>
              </a:spcBef>
              <a:buClr>
                <a:schemeClr val="accent1"/>
              </a:buClr>
              <a:buSzPct val="65000"/>
              <a:buFont typeface="Wingdings" pitchFamily="2" charset="2"/>
              <a:buChar char="n"/>
              <a:defRPr/>
            </a:pPr>
            <a:r>
              <a:rPr lang="fr-CA" sz="2400" dirty="0" smtClean="0">
                <a:solidFill>
                  <a:srgbClr val="FF0000"/>
                </a:solidFill>
              </a:rPr>
              <a:t>L’équivalence : </a:t>
            </a:r>
            <a:r>
              <a:rPr lang="fr-FR" sz="2400" dirty="0" smtClean="0"/>
              <a:t>le choix entre plusieurs modalités pour formuler un énoncé particulier.</a:t>
            </a:r>
          </a:p>
          <a:p>
            <a:pPr marL="342900" indent="-342900" eaLnBrk="0" hangingPunct="0">
              <a:spcBef>
                <a:spcPct val="20000"/>
              </a:spcBef>
              <a:buClr>
                <a:schemeClr val="accent2"/>
              </a:buClr>
              <a:buSzPct val="70000"/>
              <a:buFont typeface="Wingdings" pitchFamily="2" charset="2"/>
              <a:buChar char="q"/>
              <a:defRPr/>
            </a:pPr>
            <a:r>
              <a:rPr lang="fr-FR" altLang="en-US" sz="2000" dirty="0" smtClean="0">
                <a:latin typeface="+mn-lt"/>
              </a:rPr>
              <a:t>sonneries ou vibrations</a:t>
            </a:r>
            <a:r>
              <a:rPr lang="fr-FR" sz="2400" dirty="0" smtClean="0"/>
              <a:t>.</a:t>
            </a:r>
          </a:p>
          <a:p>
            <a:pPr marL="342900" lvl="0" indent="-342900" eaLnBrk="0" hangingPunct="0">
              <a:spcBef>
                <a:spcPct val="20000"/>
              </a:spcBef>
              <a:buClr>
                <a:schemeClr val="accent1"/>
              </a:buClr>
              <a:buSzPct val="65000"/>
              <a:buFont typeface="Wingdings" pitchFamily="2" charset="2"/>
              <a:buChar char="n"/>
              <a:defRPr/>
            </a:pPr>
            <a:r>
              <a:rPr lang="fr-CA" sz="2400" dirty="0" smtClean="0">
                <a:solidFill>
                  <a:srgbClr val="FF0000"/>
                </a:solidFill>
              </a:rPr>
              <a:t>La spécialisation : </a:t>
            </a:r>
            <a:r>
              <a:rPr lang="fr-CA" sz="2400" dirty="0" smtClean="0"/>
              <a:t>on</a:t>
            </a:r>
            <a:r>
              <a:rPr lang="fr-FR" sz="2400" dirty="0" smtClean="0"/>
              <a:t> utilise toujours la même modalité pour exprimer une action particulière.</a:t>
            </a:r>
          </a:p>
          <a:p>
            <a:pPr marL="342900" lvl="0" indent="-342900" eaLnBrk="0" hangingPunct="0">
              <a:spcBef>
                <a:spcPct val="20000"/>
              </a:spcBef>
              <a:buClr>
                <a:schemeClr val="accent1"/>
              </a:buClr>
              <a:buSzPct val="65000"/>
              <a:buFont typeface="Wingdings" pitchFamily="2" charset="2"/>
              <a:buChar char="n"/>
              <a:defRPr/>
            </a:pPr>
            <a:r>
              <a:rPr lang="fr-FR" altLang="en-US" sz="2000" dirty="0" smtClean="0">
                <a:latin typeface="+mn-lt"/>
              </a:rPr>
              <a:t>on utilise le clavier pour saisir le texte.</a:t>
            </a:r>
          </a:p>
          <a:p>
            <a:pPr marL="342900" lvl="0" indent="-342900" eaLnBrk="0" hangingPunct="0">
              <a:spcBef>
                <a:spcPct val="20000"/>
              </a:spcBef>
              <a:buClr>
                <a:schemeClr val="accent1"/>
              </a:buClr>
              <a:buSzPct val="65000"/>
              <a:buFont typeface="Wingdings" pitchFamily="2" charset="2"/>
              <a:buChar char="n"/>
              <a:defRPr/>
            </a:pPr>
            <a:r>
              <a:rPr lang="fr-CA" sz="2400" dirty="0" smtClean="0">
                <a:solidFill>
                  <a:srgbClr val="FF0000"/>
                </a:solidFill>
              </a:rPr>
              <a:t>Le transfert : </a:t>
            </a:r>
            <a:r>
              <a:rPr lang="fr-CA" sz="2400" dirty="0" smtClean="0"/>
              <a:t>un énoncé produit par une modalité est analysé par une autre modalité.</a:t>
            </a:r>
          </a:p>
          <a:p>
            <a:pPr marL="342900" lvl="0" indent="-342900" eaLnBrk="0" hangingPunct="0">
              <a:spcBef>
                <a:spcPct val="20000"/>
              </a:spcBef>
              <a:buClr>
                <a:schemeClr val="accent2"/>
              </a:buClr>
              <a:buSzPct val="70000"/>
              <a:buFont typeface="Wingdings" pitchFamily="2" charset="2"/>
              <a:buChar char="q"/>
              <a:defRPr/>
            </a:pPr>
            <a:r>
              <a:rPr lang="fr-CA" altLang="en-US" sz="2000" dirty="0" smtClean="0">
                <a:latin typeface="+mn-lt"/>
              </a:rPr>
              <a:t>une touche de clavier conduit à la production d’un son.</a:t>
            </a:r>
            <a:endParaRPr lang="en-US" altLang="en-US" sz="2000"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custDataLst>
              <p:tags r:id="rId1"/>
            </p:custDataLst>
          </p:nvPr>
        </p:nvSpPr>
        <p:spPr/>
        <p:txBody>
          <a:bodyPr/>
          <a:lstStyle/>
          <a:p>
            <a:pPr>
              <a:defRPr/>
            </a:pPr>
            <a:fld id="{F5513CA6-B70E-468C-AAFF-A19F7EFA1D91}" type="slidenum">
              <a:rPr lang="fr-CA" altLang="en-US"/>
              <a:pPr>
                <a:defRPr/>
              </a:pPr>
              <a:t>13</a:t>
            </a:fld>
            <a:endParaRPr lang="fr-CA" altLang="en-US"/>
          </a:p>
        </p:txBody>
      </p:sp>
      <p:sp>
        <p:nvSpPr>
          <p:cNvPr id="6147" name="Rectangle 2"/>
          <p:cNvSpPr>
            <a:spLocks noGrp="1" noChangeArrowheads="1"/>
          </p:cNvSpPr>
          <p:nvPr>
            <p:ph type="title"/>
            <p:custDataLst>
              <p:tags r:id="rId2"/>
            </p:custDataLst>
          </p:nvPr>
        </p:nvSpPr>
        <p:spPr>
          <a:xfrm>
            <a:off x="357188" y="214313"/>
            <a:ext cx="8286750" cy="1285875"/>
          </a:xfrm>
        </p:spPr>
        <p:txBody>
          <a:bodyPr/>
          <a:lstStyle/>
          <a:p>
            <a:pPr eaLnBrk="1" hangingPunct="1"/>
            <a:r>
              <a:rPr lang="fr-FR" dirty="0" smtClean="0"/>
              <a:t>Types de coopération entre modalités</a:t>
            </a:r>
            <a:br>
              <a:rPr lang="fr-FR" dirty="0" smtClean="0"/>
            </a:br>
            <a:r>
              <a:rPr lang="fr-FR" dirty="0" smtClean="0"/>
              <a:t>CARE</a:t>
            </a:r>
            <a:endParaRPr lang="fr-CA" dirty="0" smtClean="0"/>
          </a:p>
        </p:txBody>
      </p:sp>
      <p:sp>
        <p:nvSpPr>
          <p:cNvPr id="10244" name="Rectangle 3"/>
          <p:cNvSpPr>
            <a:spLocks noGrp="1" noChangeArrowheads="1"/>
          </p:cNvSpPr>
          <p:nvPr>
            <p:ph type="body" idx="1"/>
            <p:custDataLst>
              <p:tags r:id="rId3"/>
            </p:custDataLst>
          </p:nvPr>
        </p:nvSpPr>
        <p:spPr>
          <a:xfrm>
            <a:off x="395288" y="1500188"/>
            <a:ext cx="8462962" cy="4572000"/>
          </a:xfrm>
        </p:spPr>
        <p:txBody>
          <a:bodyPr/>
          <a:lstStyle/>
          <a:p>
            <a:pPr>
              <a:defRPr/>
            </a:pPr>
            <a:r>
              <a:rPr lang="en-US" sz="2800" dirty="0" smtClean="0"/>
              <a:t>(</a:t>
            </a:r>
            <a:r>
              <a:rPr lang="en-US" sz="2800" dirty="0" err="1" smtClean="0"/>
              <a:t>Coutaz</a:t>
            </a:r>
            <a:r>
              <a:rPr lang="en-US" sz="2800" dirty="0" smtClean="0"/>
              <a:t> 95) </a:t>
            </a:r>
            <a:r>
              <a:rPr lang="en-US" sz="2800" dirty="0" err="1" smtClean="0"/>
              <a:t>présente</a:t>
            </a:r>
            <a:r>
              <a:rPr lang="en-US" sz="2800" dirty="0" smtClean="0"/>
              <a:t> </a:t>
            </a:r>
            <a:r>
              <a:rPr lang="en-US" sz="2800" dirty="0" err="1" smtClean="0"/>
              <a:t>ces</a:t>
            </a:r>
            <a:r>
              <a:rPr lang="en-US" sz="2800" dirty="0" smtClean="0"/>
              <a:t> </a:t>
            </a:r>
            <a:r>
              <a:rPr lang="en-US" sz="2800" dirty="0" err="1" smtClean="0"/>
              <a:t>coopérations</a:t>
            </a:r>
            <a:r>
              <a:rPr lang="en-US" sz="2800" dirty="0" smtClean="0"/>
              <a:t> </a:t>
            </a:r>
            <a:r>
              <a:rPr lang="fr-CA" sz="2800" dirty="0" smtClean="0"/>
              <a:t>sous</a:t>
            </a:r>
            <a:r>
              <a:rPr lang="en-US" sz="2800" dirty="0" smtClean="0"/>
              <a:t> </a:t>
            </a:r>
            <a:r>
              <a:rPr lang="fr-FR" sz="2800" dirty="0" smtClean="0"/>
              <a:t>le nom </a:t>
            </a:r>
            <a:r>
              <a:rPr lang="fr-FR" sz="2800" b="1" dirty="0" smtClean="0">
                <a:solidFill>
                  <a:srgbClr val="FF0000"/>
                </a:solidFill>
              </a:rPr>
              <a:t>CARE</a:t>
            </a:r>
            <a:r>
              <a:rPr lang="fr-FR" sz="2800" dirty="0" smtClean="0"/>
              <a:t>.</a:t>
            </a:r>
          </a:p>
          <a:p>
            <a:pPr>
              <a:defRPr/>
            </a:pPr>
            <a:r>
              <a:rPr lang="fr-FR" sz="2800" dirty="0" smtClean="0"/>
              <a:t>Elles </a:t>
            </a:r>
            <a:r>
              <a:rPr lang="fr-CA" sz="2800" dirty="0" smtClean="0"/>
              <a:t>analysent la </a:t>
            </a:r>
            <a:r>
              <a:rPr lang="fr-CA" sz="2800" dirty="0" err="1" smtClean="0"/>
              <a:t>multimodalité</a:t>
            </a:r>
            <a:r>
              <a:rPr lang="fr-CA" sz="2800" dirty="0" smtClean="0"/>
              <a:t> du point de vue de l'utilisateur</a:t>
            </a:r>
            <a:r>
              <a:rPr lang="fr-FR" sz="2800" dirty="0" smtClean="0"/>
              <a:t>.</a:t>
            </a:r>
          </a:p>
          <a:p>
            <a:pPr>
              <a:defRPr/>
            </a:pPr>
            <a:r>
              <a:rPr lang="fr-FR" altLang="en-US" sz="2400" b="1" dirty="0" smtClean="0">
                <a:solidFill>
                  <a:srgbClr val="FF0000"/>
                </a:solidFill>
                <a:cs typeface="Times New Roman" pitchFamily="18" charset="0"/>
              </a:rPr>
              <a:t>Complémentarité:</a:t>
            </a:r>
            <a:r>
              <a:rPr lang="fr-FR" altLang="en-US" sz="2400" b="1" dirty="0" smtClean="0">
                <a:solidFill>
                  <a:srgbClr val="0000FF"/>
                </a:solidFill>
                <a:cs typeface="Times New Roman" pitchFamily="18" charset="0"/>
              </a:rPr>
              <a:t> </a:t>
            </a:r>
            <a:r>
              <a:rPr lang="en-US" sz="2400" dirty="0" smtClean="0"/>
              <a:t>La </a:t>
            </a:r>
            <a:r>
              <a:rPr lang="fr-CA" sz="2400" dirty="0" smtClean="0"/>
              <a:t>compréhension</a:t>
            </a:r>
            <a:r>
              <a:rPr lang="en-US" sz="2400" dirty="0" smtClean="0"/>
              <a:t> de </a:t>
            </a:r>
            <a:r>
              <a:rPr lang="fr-CA" sz="2400" dirty="0" smtClean="0"/>
              <a:t>l'énoncé</a:t>
            </a:r>
            <a:r>
              <a:rPr lang="en-US" sz="2400" dirty="0" smtClean="0"/>
              <a:t> </a:t>
            </a:r>
            <a:r>
              <a:rPr lang="fr-FR" sz="2400" dirty="0" smtClean="0"/>
              <a:t>nécessite chaque modalité (une fusion des modalités).</a:t>
            </a:r>
          </a:p>
          <a:p>
            <a:pPr lvl="1">
              <a:defRPr/>
            </a:pPr>
            <a:r>
              <a:rPr lang="fr-FR" altLang="en-US" sz="2000" dirty="0" smtClean="0">
                <a:ea typeface="+mn-ea"/>
                <a:cs typeface="+mn-cs"/>
              </a:rPr>
              <a:t>Exemple: copie ce fichier. </a:t>
            </a:r>
            <a:endParaRPr lang="fr-FR" altLang="en-US" sz="2000" dirty="0" smtClean="0">
              <a:cs typeface="Times New Roman" pitchFamily="18" charset="0"/>
            </a:endParaRPr>
          </a:p>
          <a:p>
            <a:pPr>
              <a:defRPr/>
            </a:pPr>
            <a:r>
              <a:rPr lang="fr-FR" altLang="en-US" sz="2400" b="1" dirty="0" smtClean="0">
                <a:solidFill>
                  <a:srgbClr val="0000FF"/>
                </a:solidFill>
                <a:cs typeface="Times New Roman" pitchFamily="18" charset="0"/>
              </a:rPr>
              <a:t> </a:t>
            </a:r>
            <a:r>
              <a:rPr lang="fr-FR" altLang="en-US" sz="2400" b="1" dirty="0" smtClean="0">
                <a:solidFill>
                  <a:srgbClr val="FF0000"/>
                </a:solidFill>
                <a:cs typeface="Times New Roman" pitchFamily="18" charset="0"/>
              </a:rPr>
              <a:t>Assignation</a:t>
            </a:r>
            <a:r>
              <a:rPr lang="fr-FR" altLang="en-US" sz="2400" b="1" dirty="0" smtClean="0">
                <a:cs typeface="Times New Roman" pitchFamily="18" charset="0"/>
              </a:rPr>
              <a:t> ou </a:t>
            </a:r>
            <a:r>
              <a:rPr lang="fr-FR" altLang="en-US" sz="2400" b="1" dirty="0" smtClean="0">
                <a:solidFill>
                  <a:srgbClr val="FF0000"/>
                </a:solidFill>
              </a:rPr>
              <a:t>spécialisation:</a:t>
            </a:r>
            <a:r>
              <a:rPr lang="fr-FR" altLang="en-US" sz="2400" dirty="0" smtClean="0"/>
              <a:t> C’est toujours utiliser</a:t>
            </a:r>
            <a:r>
              <a:rPr lang="fr-FR" sz="2400" dirty="0" smtClean="0"/>
              <a:t> la même modalité pour exprimer une action particulière.</a:t>
            </a:r>
          </a:p>
          <a:p>
            <a:pPr lvl="1">
              <a:defRPr/>
            </a:pPr>
            <a:r>
              <a:rPr lang="fr-FR" altLang="en-US" sz="2000" dirty="0" smtClean="0"/>
              <a:t>On utilise beaucoup plus la souris pour sélectionner un icône qu’une commande vocale!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custDataLst>
              <p:tags r:id="rId1"/>
            </p:custDataLst>
          </p:nvPr>
        </p:nvSpPr>
        <p:spPr>
          <a:xfrm>
            <a:off x="428625" y="142853"/>
            <a:ext cx="8215341" cy="1285883"/>
          </a:xfrm>
        </p:spPr>
        <p:txBody>
          <a:bodyPr/>
          <a:lstStyle/>
          <a:p>
            <a:r>
              <a:rPr lang="fr-FR" dirty="0" smtClean="0"/>
              <a:t>Types de coopération entre modalités</a:t>
            </a:r>
            <a:br>
              <a:rPr lang="fr-FR" dirty="0" smtClean="0"/>
            </a:br>
            <a:r>
              <a:rPr lang="fr-FR" dirty="0" smtClean="0"/>
              <a:t>CARE</a:t>
            </a:r>
            <a:endParaRPr lang="en-US" dirty="0" smtClean="0"/>
          </a:p>
        </p:txBody>
      </p:sp>
      <p:sp>
        <p:nvSpPr>
          <p:cNvPr id="7171" name="Espace réservé du contenu 2"/>
          <p:cNvSpPr>
            <a:spLocks noGrp="1"/>
          </p:cNvSpPr>
          <p:nvPr>
            <p:ph idx="1"/>
            <p:custDataLst>
              <p:tags r:id="rId2"/>
            </p:custDataLst>
          </p:nvPr>
        </p:nvSpPr>
        <p:spPr>
          <a:xfrm>
            <a:off x="457200" y="1357298"/>
            <a:ext cx="8229600" cy="4857784"/>
          </a:xfrm>
        </p:spPr>
        <p:txBody>
          <a:bodyPr/>
          <a:lstStyle/>
          <a:p>
            <a:pPr marL="225425" lvl="2" indent="-225425" algn="just" defTabSz="762000">
              <a:lnSpc>
                <a:spcPct val="120000"/>
              </a:lnSpc>
            </a:pPr>
            <a:r>
              <a:rPr lang="fr-FR" altLang="en-US" sz="2400" b="1" dirty="0" smtClean="0">
                <a:solidFill>
                  <a:srgbClr val="FF0000"/>
                </a:solidFill>
              </a:rPr>
              <a:t>Redondance:</a:t>
            </a:r>
            <a:r>
              <a:rPr lang="fr-FR" altLang="en-US" sz="2400" dirty="0" smtClean="0"/>
              <a:t> L’utilisation, simultanément, de plusieurs modalités pour exprimer la même action.</a:t>
            </a:r>
          </a:p>
          <a:p>
            <a:pPr marL="542925" lvl="3" indent="-225425" algn="just" defTabSz="762000">
              <a:lnSpc>
                <a:spcPct val="120000"/>
              </a:lnSpc>
            </a:pPr>
            <a:r>
              <a:rPr lang="fr-FR" altLang="en-US" dirty="0" smtClean="0"/>
              <a:t>Exemple: cellulaire (Sonnerie </a:t>
            </a:r>
            <a:r>
              <a:rPr lang="fr-FR" altLang="en-US" b="1" dirty="0" smtClean="0"/>
              <a:t>ET</a:t>
            </a:r>
            <a:r>
              <a:rPr lang="fr-FR" altLang="en-US" dirty="0" smtClean="0"/>
              <a:t> vibration en même temps).</a:t>
            </a:r>
          </a:p>
          <a:p>
            <a:pPr marL="542925" lvl="3" indent="-225425" algn="just" defTabSz="762000">
              <a:lnSpc>
                <a:spcPct val="120000"/>
              </a:lnSpc>
            </a:pPr>
            <a:r>
              <a:rPr lang="fr-FR" altLang="en-US" dirty="0" smtClean="0"/>
              <a:t>Reconnaissance vocale (Mouvement des lèvres et voix).</a:t>
            </a:r>
          </a:p>
          <a:p>
            <a:pPr defTabSz="762000"/>
            <a:r>
              <a:rPr lang="fr-FR" altLang="en-US" sz="2400" b="1" dirty="0" smtClean="0">
                <a:solidFill>
                  <a:srgbClr val="FF0000"/>
                </a:solidFill>
              </a:rPr>
              <a:t>Equivalence:</a:t>
            </a:r>
            <a:r>
              <a:rPr lang="fr-FR" altLang="en-US" sz="2400" dirty="0" smtClean="0"/>
              <a:t> L</a:t>
            </a:r>
            <a:r>
              <a:rPr lang="fr-FR" sz="2400" dirty="0" smtClean="0"/>
              <a:t>e choix entre plusieurs modalités pour formuler un énoncé particulier.</a:t>
            </a:r>
          </a:p>
          <a:p>
            <a:pPr marL="542925" lvl="3" indent="-225425" algn="just" defTabSz="762000">
              <a:lnSpc>
                <a:spcPct val="120000"/>
              </a:lnSpc>
            </a:pPr>
            <a:r>
              <a:rPr lang="fr-FR" altLang="en-US" dirty="0" smtClean="0"/>
              <a:t>Exemple: une commande à partir de menu ou raccourcis clavier.</a:t>
            </a:r>
          </a:p>
          <a:p>
            <a:pPr marL="542925" lvl="3" indent="-225425" algn="just" defTabSz="762000">
              <a:lnSpc>
                <a:spcPct val="120000"/>
              </a:lnSpc>
            </a:pPr>
            <a:r>
              <a:rPr lang="en-US" altLang="en-US" sz="2000" dirty="0" smtClean="0"/>
              <a:t>Message </a:t>
            </a:r>
            <a:r>
              <a:rPr lang="fr-CA" altLang="en-US" sz="2000" dirty="0" smtClean="0"/>
              <a:t>d’avertissement</a:t>
            </a:r>
            <a:r>
              <a:rPr lang="en-US" altLang="en-US" sz="2000" dirty="0" smtClean="0"/>
              <a:t>: (</a:t>
            </a:r>
            <a:r>
              <a:rPr lang="fr-CA" altLang="en-US" sz="2000" dirty="0" smtClean="0"/>
              <a:t>soit</a:t>
            </a:r>
            <a:r>
              <a:rPr lang="en-US" altLang="en-US" sz="2000" dirty="0" smtClean="0"/>
              <a:t> en </a:t>
            </a:r>
            <a:r>
              <a:rPr lang="fr-FR" altLang="en-US" sz="2000" dirty="0" smtClean="0"/>
              <a:t>émettant un message sonore, soit en affichant un message visuel).</a:t>
            </a:r>
          </a:p>
          <a:p>
            <a:pPr marL="225425" lvl="2" indent="-225425" algn="just" defTabSz="762000">
              <a:lnSpc>
                <a:spcPct val="120000"/>
              </a:lnSpc>
            </a:pPr>
            <a:r>
              <a:rPr lang="fr-FR" altLang="en-US" sz="2400" dirty="0" smtClean="0"/>
              <a:t>La coopération des modalités peut conduire à une fusion (en entrée) ou fission (en sortie) </a:t>
            </a:r>
          </a:p>
        </p:txBody>
      </p:sp>
      <p:sp>
        <p:nvSpPr>
          <p:cNvPr id="4" name="Espace réservé du numéro de diapositive 3"/>
          <p:cNvSpPr>
            <a:spLocks noGrp="1"/>
          </p:cNvSpPr>
          <p:nvPr>
            <p:ph type="sldNum" sz="quarter" idx="12"/>
            <p:custDataLst>
              <p:tags r:id="rId3"/>
            </p:custDataLst>
          </p:nvPr>
        </p:nvSpPr>
        <p:spPr/>
        <p:txBody>
          <a:bodyPr/>
          <a:lstStyle/>
          <a:p>
            <a:pPr>
              <a:defRPr/>
            </a:pPr>
            <a:fld id="{FF432EA4-A92F-4A65-9368-DF73935B61FA}" type="slidenum">
              <a:rPr lang="fr-CA" altLang="en-US" smtClean="0"/>
              <a:pPr>
                <a:defRPr/>
              </a:pPr>
              <a:t>14</a:t>
            </a:fld>
            <a:endParaRPr lang="fr-CA"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custDataLst>
              <p:tags r:id="rId1"/>
            </p:custDataLst>
          </p:nvPr>
        </p:nvSpPr>
        <p:spPr/>
        <p:txBody>
          <a:bodyPr/>
          <a:lstStyle/>
          <a:p>
            <a:pPr>
              <a:defRPr/>
            </a:pPr>
            <a:fld id="{F5513CA6-B70E-468C-AAFF-A19F7EFA1D91}" type="slidenum">
              <a:rPr lang="fr-CA" altLang="en-US"/>
              <a:pPr>
                <a:defRPr/>
              </a:pPr>
              <a:t>15</a:t>
            </a:fld>
            <a:endParaRPr lang="fr-CA" altLang="en-US"/>
          </a:p>
        </p:txBody>
      </p:sp>
      <p:sp>
        <p:nvSpPr>
          <p:cNvPr id="6147" name="Rectangle 2"/>
          <p:cNvSpPr>
            <a:spLocks noGrp="1" noChangeArrowheads="1"/>
          </p:cNvSpPr>
          <p:nvPr>
            <p:ph type="title"/>
            <p:custDataLst>
              <p:tags r:id="rId2"/>
            </p:custDataLst>
          </p:nvPr>
        </p:nvSpPr>
        <p:spPr>
          <a:xfrm>
            <a:off x="357188" y="214313"/>
            <a:ext cx="8286750" cy="1285875"/>
          </a:xfrm>
        </p:spPr>
        <p:txBody>
          <a:bodyPr/>
          <a:lstStyle/>
          <a:p>
            <a:pPr eaLnBrk="1" hangingPunct="1"/>
            <a:r>
              <a:rPr lang="fr-FR" dirty="0" smtClean="0"/>
              <a:t>Types de coopération entre modalités</a:t>
            </a:r>
            <a:br>
              <a:rPr lang="fr-FR" dirty="0" smtClean="0"/>
            </a:br>
            <a:r>
              <a:rPr lang="fr-FR" dirty="0" smtClean="0"/>
              <a:t>CASE</a:t>
            </a:r>
            <a:endParaRPr lang="fr-CA" dirty="0" smtClean="0"/>
          </a:p>
        </p:txBody>
      </p:sp>
      <p:sp>
        <p:nvSpPr>
          <p:cNvPr id="10244" name="Rectangle 3"/>
          <p:cNvSpPr>
            <a:spLocks noGrp="1" noChangeArrowheads="1"/>
          </p:cNvSpPr>
          <p:nvPr>
            <p:ph type="body" idx="1"/>
            <p:custDataLst>
              <p:tags r:id="rId3"/>
            </p:custDataLst>
          </p:nvPr>
        </p:nvSpPr>
        <p:spPr>
          <a:xfrm>
            <a:off x="395288" y="1500188"/>
            <a:ext cx="8462962" cy="4572000"/>
          </a:xfrm>
        </p:spPr>
        <p:txBody>
          <a:bodyPr/>
          <a:lstStyle/>
          <a:p>
            <a:pPr>
              <a:defRPr/>
            </a:pPr>
            <a:r>
              <a:rPr lang="en-US" sz="2800" dirty="0" smtClean="0"/>
              <a:t>(</a:t>
            </a:r>
            <a:r>
              <a:rPr lang="en-US" sz="2800" dirty="0" err="1" smtClean="0"/>
              <a:t>Coutaz</a:t>
            </a:r>
            <a:r>
              <a:rPr lang="en-US" sz="2800" dirty="0" smtClean="0"/>
              <a:t> 95) </a:t>
            </a:r>
            <a:r>
              <a:rPr lang="en-US" sz="2800" dirty="0" err="1" smtClean="0"/>
              <a:t>présente</a:t>
            </a:r>
            <a:r>
              <a:rPr lang="en-US" sz="2800" dirty="0" smtClean="0"/>
              <a:t> </a:t>
            </a:r>
            <a:r>
              <a:rPr lang="en-US" sz="2800" dirty="0" err="1" smtClean="0"/>
              <a:t>ces</a:t>
            </a:r>
            <a:r>
              <a:rPr lang="en-US" sz="2800" dirty="0" smtClean="0"/>
              <a:t> </a:t>
            </a:r>
            <a:r>
              <a:rPr lang="en-US" sz="2800" dirty="0" err="1" smtClean="0"/>
              <a:t>coopérations</a:t>
            </a:r>
            <a:r>
              <a:rPr lang="en-US" sz="2800" dirty="0" smtClean="0"/>
              <a:t> </a:t>
            </a:r>
            <a:r>
              <a:rPr lang="fr-CA" sz="2800" dirty="0" smtClean="0"/>
              <a:t>sous</a:t>
            </a:r>
            <a:r>
              <a:rPr lang="en-US" sz="2800" dirty="0" smtClean="0"/>
              <a:t> </a:t>
            </a:r>
            <a:r>
              <a:rPr lang="fr-FR" sz="2800" dirty="0" smtClean="0"/>
              <a:t>le nom </a:t>
            </a:r>
            <a:r>
              <a:rPr lang="fr-FR" sz="2800" b="1" dirty="0" smtClean="0">
                <a:solidFill>
                  <a:srgbClr val="FF0000"/>
                </a:solidFill>
              </a:rPr>
              <a:t>CASE</a:t>
            </a:r>
            <a:r>
              <a:rPr lang="fr-FR" sz="2800" dirty="0" smtClean="0"/>
              <a:t> (</a:t>
            </a:r>
            <a:r>
              <a:rPr lang="fr-CA" sz="2800" dirty="0" smtClean="0"/>
              <a:t>point de vue système)</a:t>
            </a:r>
            <a:r>
              <a:rPr lang="fr-FR" sz="2800" dirty="0" smtClean="0"/>
              <a:t>.</a:t>
            </a:r>
          </a:p>
          <a:p>
            <a:pPr>
              <a:defRPr/>
            </a:pPr>
            <a:r>
              <a:rPr lang="fr-FR" altLang="en-US" sz="2400" b="1" dirty="0" err="1" smtClean="0">
                <a:solidFill>
                  <a:srgbClr val="FF0000"/>
                </a:solidFill>
                <a:cs typeface="Times New Roman" pitchFamily="18" charset="0"/>
              </a:rPr>
              <a:t>Concurente</a:t>
            </a:r>
            <a:r>
              <a:rPr lang="fr-FR" altLang="en-US" sz="2400" b="1" dirty="0" smtClean="0">
                <a:solidFill>
                  <a:srgbClr val="FF0000"/>
                </a:solidFill>
                <a:cs typeface="Times New Roman" pitchFamily="18" charset="0"/>
              </a:rPr>
              <a:t>: </a:t>
            </a:r>
            <a:r>
              <a:rPr lang="fr-CA" sz="2400" dirty="0" smtClean="0"/>
              <a:t>différentes modalités sont utilisées en parallèle pour réaliser des tâches distinctes</a:t>
            </a:r>
            <a:r>
              <a:rPr lang="fr-FR" sz="2400" dirty="0" smtClean="0"/>
              <a:t>.</a:t>
            </a:r>
          </a:p>
          <a:p>
            <a:pPr lvl="1">
              <a:defRPr/>
            </a:pPr>
            <a:r>
              <a:rPr lang="fr-FR" altLang="en-US" sz="2000" dirty="0" smtClean="0">
                <a:ea typeface="+mn-ea"/>
                <a:cs typeface="+mn-cs"/>
              </a:rPr>
              <a:t>Reconnaissance vocale et utilisation de la souris. </a:t>
            </a:r>
            <a:endParaRPr lang="fr-FR" altLang="en-US" sz="2000" dirty="0" smtClean="0">
              <a:cs typeface="Times New Roman" pitchFamily="18" charset="0"/>
            </a:endParaRPr>
          </a:p>
          <a:p>
            <a:pPr>
              <a:defRPr/>
            </a:pPr>
            <a:r>
              <a:rPr lang="fr-FR" altLang="en-US" sz="2400" b="1" dirty="0" smtClean="0">
                <a:solidFill>
                  <a:srgbClr val="0000FF"/>
                </a:solidFill>
                <a:cs typeface="Times New Roman" pitchFamily="18" charset="0"/>
              </a:rPr>
              <a:t> </a:t>
            </a:r>
            <a:r>
              <a:rPr lang="fr-FR" altLang="en-US" sz="2400" b="1" dirty="0" smtClean="0">
                <a:solidFill>
                  <a:srgbClr val="FF0000"/>
                </a:solidFill>
                <a:cs typeface="Times New Roman" pitchFamily="18" charset="0"/>
              </a:rPr>
              <a:t>Alternée</a:t>
            </a:r>
            <a:r>
              <a:rPr lang="fr-FR" altLang="en-US" sz="2400" b="1" dirty="0" smtClean="0">
                <a:solidFill>
                  <a:srgbClr val="FF0000"/>
                </a:solidFill>
              </a:rPr>
              <a:t>:</a:t>
            </a:r>
            <a:r>
              <a:rPr lang="fr-FR" altLang="en-US" sz="2400" dirty="0" smtClean="0"/>
              <a:t> </a:t>
            </a:r>
            <a:r>
              <a:rPr lang="fr-CA" sz="2400" dirty="0" smtClean="0"/>
              <a:t>une seule modalité est utilisée à la fois pour produire une action mais plusieurs modalités sont exploités pour réaliser une même tâche.</a:t>
            </a:r>
            <a:endParaRPr lang="fr-FR" sz="2400" dirty="0" smtClean="0"/>
          </a:p>
          <a:p>
            <a:pPr lvl="1">
              <a:defRPr/>
            </a:pPr>
            <a:r>
              <a:rPr lang="fr-FR" altLang="en-US" sz="2000" dirty="0" smtClean="0"/>
              <a:t>Tracer une ligne en utilisant la souris puis demander de la colorer à l’aide d’une commande vocale.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custDataLst>
              <p:tags r:id="rId1"/>
            </p:custDataLst>
          </p:nvPr>
        </p:nvSpPr>
        <p:spPr>
          <a:xfrm>
            <a:off x="428625" y="142853"/>
            <a:ext cx="8215341" cy="1214445"/>
          </a:xfrm>
        </p:spPr>
        <p:txBody>
          <a:bodyPr/>
          <a:lstStyle/>
          <a:p>
            <a:r>
              <a:rPr lang="fr-FR" sz="4000" dirty="0" smtClean="0"/>
              <a:t>Types de coopération entre modalités</a:t>
            </a:r>
            <a:br>
              <a:rPr lang="fr-FR" sz="4000" dirty="0" smtClean="0"/>
            </a:br>
            <a:r>
              <a:rPr lang="fr-FR" sz="4000" dirty="0" smtClean="0"/>
              <a:t>CASE</a:t>
            </a:r>
            <a:endParaRPr lang="en-US" sz="4000" dirty="0" smtClean="0"/>
          </a:p>
        </p:txBody>
      </p:sp>
      <p:sp>
        <p:nvSpPr>
          <p:cNvPr id="7171" name="Espace réservé du contenu 2"/>
          <p:cNvSpPr>
            <a:spLocks noGrp="1"/>
          </p:cNvSpPr>
          <p:nvPr>
            <p:ph idx="1"/>
            <p:custDataLst>
              <p:tags r:id="rId2"/>
            </p:custDataLst>
          </p:nvPr>
        </p:nvSpPr>
        <p:spPr>
          <a:xfrm>
            <a:off x="457200" y="1357298"/>
            <a:ext cx="8229600" cy="4857784"/>
          </a:xfrm>
        </p:spPr>
        <p:txBody>
          <a:bodyPr/>
          <a:lstStyle/>
          <a:p>
            <a:pPr marL="225425" lvl="2" indent="-225425" algn="just" defTabSz="762000">
              <a:lnSpc>
                <a:spcPct val="120000"/>
              </a:lnSpc>
            </a:pPr>
            <a:r>
              <a:rPr lang="fr-CA" altLang="en-US" sz="2400" b="1" dirty="0" smtClean="0">
                <a:solidFill>
                  <a:srgbClr val="FF0000"/>
                </a:solidFill>
              </a:rPr>
              <a:t>Synergique : </a:t>
            </a:r>
            <a:r>
              <a:rPr lang="fr-CA" sz="2400" dirty="0" smtClean="0"/>
              <a:t>différentes modalités sont utilisées en parallèle pour réaliser une seule tâche. </a:t>
            </a:r>
            <a:endParaRPr lang="fr-FR" altLang="en-US" sz="2400" dirty="0" smtClean="0"/>
          </a:p>
          <a:p>
            <a:pPr marL="542925" lvl="3" indent="-225425" algn="just" defTabSz="762000">
              <a:lnSpc>
                <a:spcPct val="120000"/>
              </a:lnSpc>
            </a:pPr>
            <a:r>
              <a:rPr lang="fr-FR" altLang="en-US" dirty="0" smtClean="0"/>
              <a:t>Lorsque l’utilisateur dit tracer (reconnaissance vocale) et il fait le geste à l’aide de la souris.</a:t>
            </a:r>
          </a:p>
          <a:p>
            <a:pPr lvl="0" defTabSz="762000"/>
            <a:r>
              <a:rPr lang="fr-CA" altLang="en-US" sz="2400" b="1" dirty="0" smtClean="0">
                <a:solidFill>
                  <a:srgbClr val="FF0000"/>
                </a:solidFill>
              </a:rPr>
              <a:t>Exclusive</a:t>
            </a:r>
            <a:r>
              <a:rPr lang="fr-CA" sz="2400" dirty="0" smtClean="0"/>
              <a:t> : une tâche est exécutée à la fois  et en utilisant une seule modalité.</a:t>
            </a:r>
            <a:endParaRPr lang="fr-FR" sz="2400" dirty="0" smtClean="0"/>
          </a:p>
          <a:p>
            <a:pPr marL="542925" lvl="3" indent="-225425" algn="just" defTabSz="762000">
              <a:lnSpc>
                <a:spcPct val="120000"/>
              </a:lnSpc>
            </a:pPr>
            <a:r>
              <a:rPr lang="fr-FR" dirty="0" smtClean="0"/>
              <a:t>lorsqu’une tâche est exécutée à la fois, sans usage de la </a:t>
            </a:r>
            <a:r>
              <a:rPr lang="fr-FR" dirty="0" err="1" smtClean="0"/>
              <a:t>multimodalité</a:t>
            </a:r>
            <a:r>
              <a:rPr lang="fr-FR" dirty="0" smtClean="0"/>
              <a:t>. </a:t>
            </a:r>
          </a:p>
          <a:p>
            <a:pPr marL="542925" lvl="3" indent="-225425" algn="just" defTabSz="762000">
              <a:lnSpc>
                <a:spcPct val="120000"/>
              </a:lnSpc>
            </a:pPr>
            <a:r>
              <a:rPr lang="fr-FR" dirty="0" smtClean="0"/>
              <a:t>On signal un </a:t>
            </a:r>
            <a:r>
              <a:rPr lang="fr-FR" dirty="0" smtClean="0"/>
              <a:t>appel </a:t>
            </a:r>
            <a:r>
              <a:rPr lang="fr-FR" dirty="0" smtClean="0"/>
              <a:t>entrant en </a:t>
            </a:r>
            <a:r>
              <a:rPr lang="fr-FR" dirty="0" smtClean="0"/>
              <a:t>utilisant </a:t>
            </a:r>
            <a:r>
              <a:rPr lang="fr-FR" dirty="0" smtClean="0"/>
              <a:t>juste la </a:t>
            </a:r>
            <a:r>
              <a:rPr lang="fr-FR" dirty="0" smtClean="0"/>
              <a:t>sonnerie.</a:t>
            </a:r>
          </a:p>
          <a:p>
            <a:pPr marL="225425" lvl="2" indent="-225425" algn="just" defTabSz="762000">
              <a:lnSpc>
                <a:spcPct val="120000"/>
              </a:lnSpc>
            </a:pPr>
            <a:r>
              <a:rPr lang="fr-FR" altLang="en-US" sz="2400" dirty="0" smtClean="0"/>
              <a:t>La coopération des modalités peut conduire à une fusion (en entrée) ou fission (en sortie) </a:t>
            </a:r>
          </a:p>
        </p:txBody>
      </p:sp>
      <p:sp>
        <p:nvSpPr>
          <p:cNvPr id="4" name="Espace réservé du numéro de diapositive 3"/>
          <p:cNvSpPr>
            <a:spLocks noGrp="1"/>
          </p:cNvSpPr>
          <p:nvPr>
            <p:ph type="sldNum" sz="quarter" idx="12"/>
            <p:custDataLst>
              <p:tags r:id="rId3"/>
            </p:custDataLst>
          </p:nvPr>
        </p:nvSpPr>
        <p:spPr/>
        <p:txBody>
          <a:bodyPr/>
          <a:lstStyle/>
          <a:p>
            <a:pPr>
              <a:defRPr/>
            </a:pPr>
            <a:fld id="{FF432EA4-A92F-4A65-9368-DF73935B61FA}" type="slidenum">
              <a:rPr lang="fr-CA" altLang="en-US" smtClean="0"/>
              <a:pPr>
                <a:defRPr/>
              </a:pPr>
              <a:t>16</a:t>
            </a:fld>
            <a:endParaRPr lang="fr-CA"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14291"/>
            <a:ext cx="8229600" cy="714379"/>
          </a:xfrm>
        </p:spPr>
        <p:txBody>
          <a:bodyPr/>
          <a:lstStyle/>
          <a:p>
            <a:r>
              <a:rPr lang="fr-CA" dirty="0" smtClean="0"/>
              <a:t>La fusion / fission</a:t>
            </a:r>
            <a:endParaRPr lang="en-US" dirty="0"/>
          </a:p>
        </p:txBody>
      </p:sp>
      <p:sp>
        <p:nvSpPr>
          <p:cNvPr id="3" name="Content Placeholder 2"/>
          <p:cNvSpPr>
            <a:spLocks noGrp="1"/>
          </p:cNvSpPr>
          <p:nvPr>
            <p:ph idx="1"/>
            <p:custDataLst>
              <p:tags r:id="rId2"/>
            </p:custDataLst>
          </p:nvPr>
        </p:nvSpPr>
        <p:spPr>
          <a:xfrm>
            <a:off x="357158" y="857232"/>
            <a:ext cx="8501122" cy="5357850"/>
          </a:xfrm>
        </p:spPr>
        <p:txBody>
          <a:bodyPr/>
          <a:lstStyle/>
          <a:p>
            <a:r>
              <a:rPr lang="fr-CA" sz="2600" dirty="0" err="1" smtClean="0"/>
              <a:t>Coutaz</a:t>
            </a:r>
            <a:r>
              <a:rPr lang="fr-CA" sz="2600" dirty="0" smtClean="0"/>
              <a:t> et </a:t>
            </a:r>
            <a:r>
              <a:rPr lang="fr-CA" sz="2600" dirty="0" err="1" smtClean="0"/>
              <a:t>Nigay</a:t>
            </a:r>
            <a:r>
              <a:rPr lang="fr-CA" sz="2600" dirty="0" smtClean="0"/>
              <a:t> distinguent 3 types de fusion (fission) selon le niveau d’abstraction de l’information.</a:t>
            </a:r>
          </a:p>
          <a:p>
            <a:pPr marL="355600" lvl="1" indent="-355600"/>
            <a:r>
              <a:rPr lang="fr-CA" sz="2400" b="1" dirty="0" smtClean="0">
                <a:solidFill>
                  <a:srgbClr val="FF0000"/>
                </a:solidFill>
              </a:rPr>
              <a:t>La fusion sémantique:</a:t>
            </a:r>
            <a:r>
              <a:rPr lang="fr-CA" sz="2400" dirty="0" smtClean="0"/>
              <a:t> C’est de </a:t>
            </a:r>
            <a:r>
              <a:rPr lang="fr-FR" sz="2400" dirty="0" smtClean="0"/>
              <a:t>combiner des commandes pour en obtenir une nouvelle.</a:t>
            </a:r>
          </a:p>
          <a:p>
            <a:pPr marL="450850" lvl="2" indent="-177800"/>
            <a:r>
              <a:rPr lang="fr-FR" sz="2000" dirty="0" smtClean="0">
                <a:solidFill>
                  <a:srgbClr val="00B0F0"/>
                </a:solidFill>
              </a:rPr>
              <a:t>Exemple</a:t>
            </a:r>
            <a:r>
              <a:rPr lang="fr-FR" sz="2000" dirty="0" smtClean="0"/>
              <a:t>:  dessiner un cercle et colorier un objet = une commande qui permet de dessiner un cercle selon différentes couleurs.</a:t>
            </a:r>
          </a:p>
          <a:p>
            <a:pPr marL="355600" lvl="1" indent="-355600"/>
            <a:r>
              <a:rPr lang="fr-FR" sz="2400" b="1" dirty="0" smtClean="0">
                <a:solidFill>
                  <a:srgbClr val="FF0000"/>
                </a:solidFill>
              </a:rPr>
              <a:t>La fusion syntaxique:</a:t>
            </a:r>
            <a:r>
              <a:rPr lang="fr-FR" sz="2400" dirty="0" smtClean="0"/>
              <a:t> C’est de combiner des unités d’information pour obtenir une action.</a:t>
            </a:r>
          </a:p>
          <a:p>
            <a:pPr marL="450850" lvl="2" indent="-177800"/>
            <a:r>
              <a:rPr lang="fr-FR" sz="2000" dirty="0" smtClean="0">
                <a:solidFill>
                  <a:srgbClr val="00B0F0"/>
                </a:solidFill>
              </a:rPr>
              <a:t>Exemple</a:t>
            </a:r>
            <a:r>
              <a:rPr lang="fr-FR" sz="2000" dirty="0" smtClean="0"/>
              <a:t>:  l’unité « effacer ça » n’a pas de sens qu’après sa combinaison avec une autre unité indiquant l’objet à supprimer.</a:t>
            </a:r>
          </a:p>
          <a:p>
            <a:pPr marL="355600" lvl="1" indent="-355600"/>
            <a:r>
              <a:rPr lang="fr-FR" sz="2400" b="1" dirty="0" smtClean="0">
                <a:solidFill>
                  <a:srgbClr val="FF0000"/>
                </a:solidFill>
              </a:rPr>
              <a:t>La fusion lexicale: </a:t>
            </a:r>
            <a:r>
              <a:rPr lang="fr-FR" sz="2400" dirty="0" smtClean="0"/>
              <a:t>C’est de combiner des actions physiques pour obtenir une action au niveau signal.</a:t>
            </a:r>
          </a:p>
          <a:p>
            <a:pPr marL="449263" lvl="2" indent="-176213"/>
            <a:r>
              <a:rPr lang="fr-FR" sz="2000" dirty="0" smtClean="0">
                <a:solidFill>
                  <a:srgbClr val="00B0F0"/>
                </a:solidFill>
              </a:rPr>
              <a:t>Exemple</a:t>
            </a:r>
            <a:r>
              <a:rPr lang="fr-FR" sz="2000" dirty="0" smtClean="0"/>
              <a:t>: (</a:t>
            </a:r>
            <a:r>
              <a:rPr lang="fr-FR" sz="2000" dirty="0" err="1" smtClean="0"/>
              <a:t>windows</a:t>
            </a:r>
            <a:r>
              <a:rPr lang="fr-FR" sz="2000" dirty="0" smtClean="0"/>
              <a:t>) l’enfoncement conjoint des touches «CTRL» et «ESC» sont fusionnés par le système en un seul évènement.</a:t>
            </a:r>
          </a:p>
        </p:txBody>
      </p:sp>
      <p:sp>
        <p:nvSpPr>
          <p:cNvPr id="4" name="Slide Number Placeholder 3"/>
          <p:cNvSpPr>
            <a:spLocks noGrp="1"/>
          </p:cNvSpPr>
          <p:nvPr>
            <p:ph type="sldNum" sz="quarter" idx="12"/>
            <p:custDataLst>
              <p:tags r:id="rId3"/>
            </p:custDataLst>
          </p:nvPr>
        </p:nvSpPr>
        <p:spPr/>
        <p:txBody>
          <a:bodyPr/>
          <a:lstStyle/>
          <a:p>
            <a:pPr>
              <a:defRPr/>
            </a:pPr>
            <a:fld id="{7AFE6870-1AD0-4651-A892-9BA562151A9A}" type="slidenum">
              <a:rPr lang="fr-CA" altLang="en-US" smtClean="0"/>
              <a:pPr>
                <a:defRPr/>
              </a:pPr>
              <a:t>17</a:t>
            </a:fld>
            <a:endParaRPr lang="fr-CA"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custDataLst>
              <p:tags r:id="rId1"/>
            </p:custDataLst>
          </p:nvPr>
        </p:nvPicPr>
        <p:blipFill>
          <a:blip r:embed="rId7"/>
          <a:srcRect/>
          <a:stretch>
            <a:fillRect/>
          </a:stretch>
        </p:blipFill>
        <p:spPr bwMode="auto">
          <a:xfrm>
            <a:off x="2541242" y="1428736"/>
            <a:ext cx="6356806" cy="4714908"/>
          </a:xfrm>
          <a:prstGeom prst="rect">
            <a:avLst/>
          </a:prstGeom>
          <a:noFill/>
          <a:ln w="9525">
            <a:noFill/>
            <a:miter lim="800000"/>
            <a:headEnd/>
            <a:tailEnd/>
          </a:ln>
          <a:effectLst/>
        </p:spPr>
      </p:pic>
      <p:sp>
        <p:nvSpPr>
          <p:cNvPr id="4" name="Slide Number Placeholder 5"/>
          <p:cNvSpPr>
            <a:spLocks noGrp="1"/>
          </p:cNvSpPr>
          <p:nvPr>
            <p:ph type="sldNum" sz="quarter" idx="12"/>
            <p:custDataLst>
              <p:tags r:id="rId2"/>
            </p:custDataLst>
          </p:nvPr>
        </p:nvSpPr>
        <p:spPr/>
        <p:txBody>
          <a:bodyPr/>
          <a:lstStyle/>
          <a:p>
            <a:pPr>
              <a:defRPr/>
            </a:pPr>
            <a:fld id="{32E1B4D6-2B4C-423A-956B-C55CBFA87E13}" type="slidenum">
              <a:rPr lang="fr-CA" altLang="en-US"/>
              <a:pPr>
                <a:defRPr/>
              </a:pPr>
              <a:t>18</a:t>
            </a:fld>
            <a:endParaRPr lang="fr-CA" altLang="en-US"/>
          </a:p>
        </p:txBody>
      </p:sp>
      <p:sp>
        <p:nvSpPr>
          <p:cNvPr id="9219" name="Rectangle 2"/>
          <p:cNvSpPr>
            <a:spLocks noGrp="1" noChangeArrowheads="1"/>
          </p:cNvSpPr>
          <p:nvPr>
            <p:ph type="title"/>
            <p:custDataLst>
              <p:tags r:id="rId3"/>
            </p:custDataLst>
          </p:nvPr>
        </p:nvSpPr>
        <p:spPr>
          <a:xfrm>
            <a:off x="441325" y="325438"/>
            <a:ext cx="6938963" cy="460375"/>
          </a:xfrm>
        </p:spPr>
        <p:txBody>
          <a:bodyPr/>
          <a:lstStyle/>
          <a:p>
            <a:pPr eaLnBrk="1" hangingPunct="1"/>
            <a:r>
              <a:rPr lang="fr-CA" sz="3200" b="1" dirty="0" smtClean="0"/>
              <a:t>Types de </a:t>
            </a:r>
            <a:r>
              <a:rPr lang="fr-CA" sz="3200" b="1" dirty="0" err="1" smtClean="0"/>
              <a:t>multimodalité</a:t>
            </a:r>
            <a:endParaRPr lang="fr-CA" sz="3200" b="1" dirty="0" smtClean="0"/>
          </a:p>
        </p:txBody>
      </p:sp>
      <p:sp>
        <p:nvSpPr>
          <p:cNvPr id="10244" name="Rectangle 3"/>
          <p:cNvSpPr>
            <a:spLocks noGrp="1" noChangeArrowheads="1"/>
          </p:cNvSpPr>
          <p:nvPr>
            <p:ph type="body" idx="1"/>
            <p:custDataLst>
              <p:tags r:id="rId4"/>
            </p:custDataLst>
          </p:nvPr>
        </p:nvSpPr>
        <p:spPr>
          <a:xfrm>
            <a:off x="395288" y="1071546"/>
            <a:ext cx="3390894" cy="4429156"/>
          </a:xfrm>
        </p:spPr>
        <p:txBody>
          <a:bodyPr/>
          <a:lstStyle/>
          <a:p>
            <a:pPr marL="355600" indent="-177800" eaLnBrk="1" hangingPunct="1">
              <a:lnSpc>
                <a:spcPct val="120000"/>
              </a:lnSpc>
              <a:buClr>
                <a:srgbClr val="CC9900"/>
              </a:buClr>
              <a:buFont typeface="Wingdings" pitchFamily="2" charset="2"/>
              <a:buChar char=""/>
              <a:defRPr/>
            </a:pPr>
            <a:r>
              <a:rPr lang="fr-FR" altLang="en-US" sz="2800" dirty="0" err="1" smtClean="0">
                <a:cs typeface="Times New Roman" pitchFamily="18" charset="0"/>
              </a:rPr>
              <a:t>Bellik</a:t>
            </a:r>
            <a:r>
              <a:rPr lang="fr-FR" altLang="en-US" sz="2800" dirty="0" smtClean="0">
                <a:cs typeface="Times New Roman" pitchFamily="18" charset="0"/>
              </a:rPr>
              <a:t> a affiné et a identifié 7 types de </a:t>
            </a:r>
            <a:r>
              <a:rPr lang="fr-FR" altLang="en-US" sz="2800" dirty="0" err="1" smtClean="0">
                <a:cs typeface="Times New Roman" pitchFamily="18" charset="0"/>
              </a:rPr>
              <a:t>multimodalité</a:t>
            </a:r>
            <a:r>
              <a:rPr lang="fr-FR" altLang="en-US" sz="2800" dirty="0" smtClean="0">
                <a:cs typeface="Times New Roman" pitchFamily="18" charset="0"/>
              </a:rPr>
              <a:t>.</a:t>
            </a:r>
          </a:p>
          <a:p>
            <a:pPr marL="355600" indent="-177800" eaLnBrk="1" hangingPunct="1">
              <a:lnSpc>
                <a:spcPct val="120000"/>
              </a:lnSpc>
              <a:buClr>
                <a:srgbClr val="CC9900"/>
              </a:buClr>
              <a:buFont typeface="Wingdings" pitchFamily="2" charset="2"/>
              <a:buChar char=""/>
              <a:defRPr/>
            </a:pPr>
            <a:r>
              <a:rPr lang="fr-FR" altLang="en-US" sz="2800" dirty="0" smtClean="0">
                <a:cs typeface="Times New Roman" pitchFamily="18" charset="0"/>
              </a:rPr>
              <a:t>Analyser l'interaction multimodale d'un point </a:t>
            </a:r>
            <a:r>
              <a:rPr lang="en-US" altLang="en-US" sz="2800" dirty="0" smtClean="0">
                <a:cs typeface="Times New Roman" pitchFamily="18" charset="0"/>
              </a:rPr>
              <a:t>de </a:t>
            </a:r>
            <a:r>
              <a:rPr lang="fr-CA" altLang="en-US" sz="2800" dirty="0" smtClean="0">
                <a:cs typeface="Times New Roman" pitchFamily="18" charset="0"/>
              </a:rPr>
              <a:t>vue</a:t>
            </a:r>
            <a:r>
              <a:rPr lang="en-US" altLang="en-US" sz="2800" dirty="0" smtClean="0">
                <a:cs typeface="Times New Roman" pitchFamily="18" charset="0"/>
              </a:rPr>
              <a:t> </a:t>
            </a:r>
            <a:r>
              <a:rPr lang="fr-CA" altLang="en-US" sz="2800" dirty="0" smtClean="0">
                <a:cs typeface="Times New Roman" pitchFamily="18" charset="0"/>
              </a:rPr>
              <a:t>système.</a:t>
            </a:r>
          </a:p>
          <a:p>
            <a:pPr marL="355600" indent="-177800" eaLnBrk="1" hangingPunct="1">
              <a:lnSpc>
                <a:spcPct val="120000"/>
              </a:lnSpc>
              <a:buClr>
                <a:srgbClr val="CC9900"/>
              </a:buClr>
              <a:buFont typeface="Wingdings" pitchFamily="2" charset="2"/>
              <a:buChar char=""/>
              <a:defRPr/>
            </a:pPr>
            <a:endParaRPr lang="en-US"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158" y="277813"/>
            <a:ext cx="8501122" cy="793733"/>
          </a:xfrm>
        </p:spPr>
        <p:txBody>
          <a:bodyPr/>
          <a:lstStyle/>
          <a:p>
            <a:r>
              <a:rPr lang="fr-CA" dirty="0" err="1" smtClean="0"/>
              <a:t>Multimodalité</a:t>
            </a:r>
            <a:r>
              <a:rPr lang="fr-CA" dirty="0" smtClean="0"/>
              <a:t> exclusive</a:t>
            </a:r>
            <a:endParaRPr lang="en-US" dirty="0"/>
          </a:p>
        </p:txBody>
      </p:sp>
      <p:sp>
        <p:nvSpPr>
          <p:cNvPr id="3" name="Content Placeholder 2"/>
          <p:cNvSpPr>
            <a:spLocks noGrp="1"/>
          </p:cNvSpPr>
          <p:nvPr>
            <p:ph idx="1"/>
            <p:custDataLst>
              <p:tags r:id="rId2"/>
            </p:custDataLst>
          </p:nvPr>
        </p:nvSpPr>
        <p:spPr>
          <a:xfrm>
            <a:off x="357158" y="1071546"/>
            <a:ext cx="8643998" cy="1857388"/>
          </a:xfrm>
        </p:spPr>
        <p:txBody>
          <a:bodyPr/>
          <a:lstStyle/>
          <a:p>
            <a:pPr marL="177800" lvl="2" indent="-177800" defTabSz="762000">
              <a:lnSpc>
                <a:spcPct val="120000"/>
              </a:lnSpc>
              <a:spcBef>
                <a:spcPct val="50000"/>
              </a:spcBef>
            </a:pPr>
            <a:r>
              <a:rPr lang="fr-FR" altLang="en-US" sz="2800" b="1" dirty="0" smtClean="0">
                <a:solidFill>
                  <a:srgbClr val="FF0000"/>
                </a:solidFill>
                <a:cs typeface="Times New Roman" pitchFamily="18" charset="0"/>
              </a:rPr>
              <a:t>Exclusive: </a:t>
            </a:r>
            <a:r>
              <a:rPr lang="fr-FR" altLang="en-US" sz="2800" dirty="0" smtClean="0">
                <a:cs typeface="Times New Roman" pitchFamily="18" charset="0"/>
              </a:rPr>
              <a:t>un énoncé et un seul média à la fois. Pas de </a:t>
            </a:r>
            <a:r>
              <a:rPr lang="fr-FR" altLang="en-US" sz="2800" dirty="0" err="1" smtClean="0">
                <a:cs typeface="Times New Roman" pitchFamily="18" charset="0"/>
              </a:rPr>
              <a:t>multimodalité</a:t>
            </a:r>
            <a:r>
              <a:rPr lang="fr-FR" altLang="en-US" sz="2800" dirty="0" smtClean="0">
                <a:cs typeface="Times New Roman" pitchFamily="18" charset="0"/>
              </a:rPr>
              <a:t>!</a:t>
            </a:r>
          </a:p>
          <a:p>
            <a:pPr marL="495300" lvl="3" indent="-177800" defTabSz="762000">
              <a:lnSpc>
                <a:spcPct val="120000"/>
              </a:lnSpc>
              <a:spcBef>
                <a:spcPct val="50000"/>
              </a:spcBef>
            </a:pPr>
            <a:r>
              <a:rPr lang="fr-FR" sz="2400" dirty="0" smtClean="0">
                <a:cs typeface="Times New Roman" pitchFamily="18" charset="0"/>
              </a:rPr>
              <a:t>Exemple: Effacer un objet</a:t>
            </a:r>
            <a:endParaRPr lang="en-US" sz="2400" dirty="0"/>
          </a:p>
        </p:txBody>
      </p:sp>
      <p:sp>
        <p:nvSpPr>
          <p:cNvPr id="4" name="Slide Number Placeholder 3"/>
          <p:cNvSpPr>
            <a:spLocks noGrp="1"/>
          </p:cNvSpPr>
          <p:nvPr>
            <p:ph type="sldNum" sz="quarter" idx="12"/>
            <p:custDataLst>
              <p:tags r:id="rId3"/>
            </p:custDataLst>
          </p:nvPr>
        </p:nvSpPr>
        <p:spPr/>
        <p:txBody>
          <a:bodyPr/>
          <a:lstStyle/>
          <a:p>
            <a:pPr>
              <a:defRPr/>
            </a:pPr>
            <a:fld id="{7AFE6870-1AD0-4651-A892-9BA562151A9A}" type="slidenum">
              <a:rPr lang="fr-CA" altLang="en-US" smtClean="0"/>
              <a:pPr>
                <a:defRPr/>
              </a:pPr>
              <a:t>19</a:t>
            </a:fld>
            <a:endParaRPr lang="fr-CA" altLang="en-US" dirty="0"/>
          </a:p>
        </p:txBody>
      </p:sp>
      <p:pic>
        <p:nvPicPr>
          <p:cNvPr id="5122" name="Picture 2"/>
          <p:cNvPicPr>
            <a:picLocks noChangeAspect="1" noChangeArrowheads="1"/>
          </p:cNvPicPr>
          <p:nvPr>
            <p:custDataLst>
              <p:tags r:id="rId4"/>
            </p:custDataLst>
          </p:nvPr>
        </p:nvPicPr>
        <p:blipFill>
          <a:blip r:embed="rId7"/>
          <a:srcRect/>
          <a:stretch>
            <a:fillRect/>
          </a:stretch>
        </p:blipFill>
        <p:spPr bwMode="auto">
          <a:xfrm>
            <a:off x="214282" y="3214686"/>
            <a:ext cx="8715404"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custDataLst>
              <p:tags r:id="rId1"/>
            </p:custDataLst>
          </p:nvPr>
        </p:nvSpPr>
        <p:spPr/>
        <p:txBody>
          <a:bodyPr/>
          <a:lstStyle/>
          <a:p>
            <a:pPr>
              <a:defRPr/>
            </a:pPr>
            <a:fld id="{E7C8F696-F3CF-4E8A-9384-AAAFDC760692}" type="slidenum">
              <a:rPr lang="fr-CA" altLang="en-US"/>
              <a:pPr>
                <a:defRPr/>
              </a:pPr>
              <a:t>2</a:t>
            </a:fld>
            <a:endParaRPr lang="fr-CA" altLang="en-US" dirty="0"/>
          </a:p>
        </p:txBody>
      </p:sp>
      <p:sp>
        <p:nvSpPr>
          <p:cNvPr id="8195" name="Rectangle 2"/>
          <p:cNvSpPr>
            <a:spLocks noGrp="1" noChangeArrowheads="1"/>
          </p:cNvSpPr>
          <p:nvPr>
            <p:ph type="title"/>
            <p:custDataLst>
              <p:tags r:id="rId2"/>
            </p:custDataLst>
          </p:nvPr>
        </p:nvSpPr>
        <p:spPr>
          <a:xfrm>
            <a:off x="357188" y="188913"/>
            <a:ext cx="7429500" cy="811195"/>
          </a:xfrm>
        </p:spPr>
        <p:txBody>
          <a:bodyPr/>
          <a:lstStyle/>
          <a:p>
            <a:pPr eaLnBrk="1" hangingPunct="1"/>
            <a:r>
              <a:rPr lang="fr-CA" dirty="0" smtClean="0">
                <a:cs typeface="Arial" charset="0"/>
              </a:rPr>
              <a:t>Plan de la présentation</a:t>
            </a:r>
            <a:endParaRPr lang="en-US" dirty="0" smtClean="0">
              <a:cs typeface="Arial" charset="0"/>
            </a:endParaRPr>
          </a:p>
        </p:txBody>
      </p:sp>
      <p:sp>
        <p:nvSpPr>
          <p:cNvPr id="8196" name="Rectangle 3"/>
          <p:cNvSpPr>
            <a:spLocks noGrp="1" noChangeArrowheads="1"/>
          </p:cNvSpPr>
          <p:nvPr>
            <p:ph type="body" idx="1"/>
            <p:custDataLst>
              <p:tags r:id="rId3"/>
            </p:custDataLst>
          </p:nvPr>
        </p:nvSpPr>
        <p:spPr>
          <a:xfrm>
            <a:off x="428596" y="857233"/>
            <a:ext cx="8089929" cy="5286412"/>
          </a:xfrm>
        </p:spPr>
        <p:txBody>
          <a:bodyPr/>
          <a:lstStyle/>
          <a:p>
            <a:pPr eaLnBrk="1" hangingPunct="1">
              <a:lnSpc>
                <a:spcPct val="140000"/>
              </a:lnSpc>
              <a:buClr>
                <a:schemeClr val="tx2"/>
              </a:buClr>
              <a:buFont typeface="Wingdings" pitchFamily="2" charset="2"/>
              <a:buChar char="Ø"/>
            </a:pPr>
            <a:r>
              <a:rPr lang="fr-CA" sz="2000" b="1" dirty="0" smtClean="0"/>
              <a:t>Les  interactions</a:t>
            </a:r>
            <a:endParaRPr lang="fr-CA" sz="2000" dirty="0" smtClean="0"/>
          </a:p>
          <a:p>
            <a:pPr eaLnBrk="1" hangingPunct="1">
              <a:lnSpc>
                <a:spcPct val="140000"/>
              </a:lnSpc>
              <a:buClr>
                <a:schemeClr val="tx2"/>
              </a:buClr>
              <a:buFont typeface="Wingdings" pitchFamily="2" charset="2"/>
              <a:buChar char="Ø"/>
            </a:pPr>
            <a:r>
              <a:rPr lang="fr-CA" sz="2000" b="1" dirty="0" smtClean="0"/>
              <a:t>Les définitions des notions multimodales</a:t>
            </a:r>
          </a:p>
          <a:p>
            <a:pPr eaLnBrk="1" hangingPunct="1">
              <a:lnSpc>
                <a:spcPct val="140000"/>
              </a:lnSpc>
              <a:buClr>
                <a:schemeClr val="tx2"/>
              </a:buClr>
              <a:buFont typeface="Wingdings" pitchFamily="2" charset="2"/>
              <a:buChar char="Ø"/>
            </a:pPr>
            <a:r>
              <a:rPr lang="fr-CA" sz="2000" b="1" dirty="0" smtClean="0"/>
              <a:t>Taxonomie de la </a:t>
            </a:r>
            <a:r>
              <a:rPr lang="fr-CA" sz="2000" b="1" dirty="0" err="1" smtClean="0"/>
              <a:t>multimodalité</a:t>
            </a:r>
            <a:r>
              <a:rPr lang="fr-CA" sz="2000" b="1" dirty="0" smtClean="0"/>
              <a:t> et les modalités.</a:t>
            </a:r>
            <a:endParaRPr lang="fr-CA" sz="2000" b="1" dirty="0" smtClean="0"/>
          </a:p>
          <a:p>
            <a:pPr eaLnBrk="1" hangingPunct="1">
              <a:lnSpc>
                <a:spcPct val="140000"/>
              </a:lnSpc>
              <a:buClr>
                <a:schemeClr val="tx2"/>
              </a:buClr>
              <a:buFont typeface="Wingdings" pitchFamily="2" charset="2"/>
              <a:buChar char="Ø"/>
            </a:pPr>
            <a:r>
              <a:rPr lang="fr-CA" sz="2000" b="1" dirty="0" smtClean="0"/>
              <a:t>Les dix mythes</a:t>
            </a:r>
          </a:p>
          <a:p>
            <a:pPr eaLnBrk="1" hangingPunct="1">
              <a:lnSpc>
                <a:spcPct val="140000"/>
              </a:lnSpc>
              <a:buClr>
                <a:schemeClr val="tx2"/>
              </a:buClr>
              <a:buFont typeface="Wingdings" pitchFamily="2" charset="2"/>
              <a:buChar char="Ø"/>
            </a:pPr>
            <a:r>
              <a:rPr lang="fr-CA" sz="2000" b="1" dirty="0" smtClean="0"/>
              <a:t>Exemples de systèmes multimodaux</a:t>
            </a:r>
          </a:p>
          <a:p>
            <a:pPr eaLnBrk="1" hangingPunct="1">
              <a:lnSpc>
                <a:spcPct val="140000"/>
              </a:lnSpc>
              <a:buClr>
                <a:schemeClr val="tx2"/>
              </a:buClr>
              <a:buFont typeface="Wingdings" pitchFamily="2" charset="2"/>
              <a:buChar char="Ø"/>
            </a:pPr>
            <a:r>
              <a:rPr lang="fr-CA" sz="2000" b="1" dirty="0" smtClean="0"/>
              <a:t>Notre système multimodal</a:t>
            </a:r>
          </a:p>
          <a:p>
            <a:pPr eaLnBrk="1" hangingPunct="1">
              <a:lnSpc>
                <a:spcPct val="140000"/>
              </a:lnSpc>
              <a:buClr>
                <a:schemeClr val="tx2"/>
              </a:buClr>
              <a:buFont typeface="Wingdings" pitchFamily="2" charset="2"/>
              <a:buChar char="Ø"/>
            </a:pPr>
            <a:r>
              <a:rPr lang="fr-CA" sz="2000" b="1" dirty="0" smtClean="0"/>
              <a:t>Les informations contextuelles</a:t>
            </a:r>
          </a:p>
          <a:p>
            <a:pPr eaLnBrk="1" hangingPunct="1">
              <a:lnSpc>
                <a:spcPct val="140000"/>
              </a:lnSpc>
              <a:buClr>
                <a:schemeClr val="tx2"/>
              </a:buClr>
              <a:buFont typeface="Wingdings" pitchFamily="2" charset="2"/>
              <a:buChar char="Ø"/>
            </a:pPr>
            <a:r>
              <a:rPr lang="fr-CA" sz="2000" b="1" dirty="0" smtClean="0"/>
              <a:t>La sélection de la forme la plus adaptée</a:t>
            </a:r>
          </a:p>
          <a:p>
            <a:pPr eaLnBrk="1" hangingPunct="1">
              <a:lnSpc>
                <a:spcPct val="140000"/>
              </a:lnSpc>
              <a:buClr>
                <a:schemeClr val="tx2"/>
              </a:buClr>
              <a:buFont typeface="Wingdings" pitchFamily="2" charset="2"/>
              <a:buChar char="Ø"/>
            </a:pPr>
            <a:r>
              <a:rPr lang="fr-CA" sz="2000" b="1" dirty="0" smtClean="0"/>
              <a:t>Spécification formelle</a:t>
            </a:r>
          </a:p>
          <a:p>
            <a:pPr eaLnBrk="1" hangingPunct="1">
              <a:lnSpc>
                <a:spcPct val="140000"/>
              </a:lnSpc>
              <a:buClr>
                <a:schemeClr val="tx2"/>
              </a:buClr>
              <a:buFont typeface="Wingdings" pitchFamily="2" charset="2"/>
              <a:buChar char="Ø"/>
            </a:pPr>
            <a:r>
              <a:rPr lang="en-US" sz="2000" b="1" dirty="0" smtClean="0"/>
              <a:t>Conclusion</a:t>
            </a:r>
          </a:p>
          <a:p>
            <a:pPr eaLnBrk="1" hangingPunct="1">
              <a:lnSpc>
                <a:spcPct val="140000"/>
              </a:lnSpc>
              <a:buClr>
                <a:schemeClr val="tx2"/>
              </a:buClr>
              <a:buFont typeface="Wingdings" pitchFamily="2" charset="2"/>
              <a:buChar char="Ø"/>
            </a:pPr>
            <a:r>
              <a:rPr lang="fr-CA" sz="2000" b="1" dirty="0" smtClean="0"/>
              <a:t>Références</a:t>
            </a:r>
            <a:endParaRPr lang="fr-FR" sz="20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7813"/>
            <a:ext cx="8229600" cy="793733"/>
          </a:xfrm>
        </p:spPr>
        <p:txBody>
          <a:bodyPr/>
          <a:lstStyle/>
          <a:p>
            <a:r>
              <a:rPr lang="fr-CA" dirty="0" err="1" smtClean="0"/>
              <a:t>Multimodalité</a:t>
            </a:r>
            <a:r>
              <a:rPr lang="fr-CA" dirty="0" smtClean="0"/>
              <a:t> alternée</a:t>
            </a:r>
            <a:endParaRPr lang="en-US" dirty="0"/>
          </a:p>
        </p:txBody>
      </p:sp>
      <p:sp>
        <p:nvSpPr>
          <p:cNvPr id="3" name="Content Placeholder 2"/>
          <p:cNvSpPr>
            <a:spLocks noGrp="1"/>
          </p:cNvSpPr>
          <p:nvPr>
            <p:ph idx="1"/>
            <p:custDataLst>
              <p:tags r:id="rId2"/>
            </p:custDataLst>
          </p:nvPr>
        </p:nvSpPr>
        <p:spPr>
          <a:xfrm>
            <a:off x="457200" y="1142984"/>
            <a:ext cx="8229600" cy="1643073"/>
          </a:xfrm>
        </p:spPr>
        <p:txBody>
          <a:bodyPr/>
          <a:lstStyle/>
          <a:p>
            <a:r>
              <a:rPr lang="fr-FR" altLang="en-US" sz="2800" b="1" dirty="0" smtClean="0">
                <a:solidFill>
                  <a:srgbClr val="FF0000"/>
                </a:solidFill>
                <a:cs typeface="Times New Roman" pitchFamily="18" charset="0"/>
              </a:rPr>
              <a:t>Alternée:</a:t>
            </a:r>
            <a:r>
              <a:rPr lang="fr-FR" altLang="en-US" sz="2800" dirty="0" smtClean="0">
                <a:cs typeface="Times New Roman" pitchFamily="18" charset="0"/>
              </a:rPr>
              <a:t> énoncés séquentiels, plusieurs médias alternativement</a:t>
            </a:r>
          </a:p>
          <a:p>
            <a:pPr lvl="1"/>
            <a:r>
              <a:rPr lang="fr-FR" altLang="en-US" sz="2400" dirty="0" smtClean="0">
                <a:cs typeface="Times New Roman" pitchFamily="18" charset="0"/>
              </a:rPr>
              <a:t>Exemple: déplacer un objet.</a:t>
            </a:r>
            <a:br>
              <a:rPr lang="fr-FR" altLang="en-US" sz="2400" dirty="0" smtClean="0">
                <a:cs typeface="Times New Roman" pitchFamily="18" charset="0"/>
              </a:rPr>
            </a:br>
            <a:endParaRPr lang="en-US" sz="2400" dirty="0"/>
          </a:p>
        </p:txBody>
      </p:sp>
      <p:sp>
        <p:nvSpPr>
          <p:cNvPr id="4" name="Slide Number Placeholder 3"/>
          <p:cNvSpPr>
            <a:spLocks noGrp="1"/>
          </p:cNvSpPr>
          <p:nvPr>
            <p:ph type="sldNum" sz="quarter" idx="12"/>
            <p:custDataLst>
              <p:tags r:id="rId3"/>
            </p:custDataLst>
          </p:nvPr>
        </p:nvSpPr>
        <p:spPr/>
        <p:txBody>
          <a:bodyPr/>
          <a:lstStyle/>
          <a:p>
            <a:pPr>
              <a:defRPr/>
            </a:pPr>
            <a:fld id="{7AFE6870-1AD0-4651-A892-9BA562151A9A}" type="slidenum">
              <a:rPr lang="fr-CA" altLang="en-US" smtClean="0"/>
              <a:pPr>
                <a:defRPr/>
              </a:pPr>
              <a:t>20</a:t>
            </a:fld>
            <a:endParaRPr lang="fr-CA" altLang="en-US"/>
          </a:p>
        </p:txBody>
      </p:sp>
      <p:pic>
        <p:nvPicPr>
          <p:cNvPr id="34818" name="Picture 2"/>
          <p:cNvPicPr>
            <a:picLocks noChangeAspect="1" noChangeArrowheads="1"/>
          </p:cNvPicPr>
          <p:nvPr>
            <p:custDataLst>
              <p:tags r:id="rId4"/>
            </p:custDataLst>
          </p:nvPr>
        </p:nvPicPr>
        <p:blipFill>
          <a:blip r:embed="rId7"/>
          <a:srcRect/>
          <a:stretch>
            <a:fillRect/>
          </a:stretch>
        </p:blipFill>
        <p:spPr bwMode="auto">
          <a:xfrm>
            <a:off x="285720" y="2995619"/>
            <a:ext cx="8572500" cy="314802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7813"/>
            <a:ext cx="8229600" cy="793733"/>
          </a:xfrm>
        </p:spPr>
        <p:txBody>
          <a:bodyPr/>
          <a:lstStyle/>
          <a:p>
            <a:r>
              <a:rPr lang="fr-CA" dirty="0" err="1" smtClean="0"/>
              <a:t>Multimodalité</a:t>
            </a:r>
            <a:r>
              <a:rPr lang="fr-CA" dirty="0" smtClean="0"/>
              <a:t> synergique</a:t>
            </a:r>
            <a:endParaRPr lang="en-US" dirty="0"/>
          </a:p>
        </p:txBody>
      </p:sp>
      <p:sp>
        <p:nvSpPr>
          <p:cNvPr id="3" name="Content Placeholder 2"/>
          <p:cNvSpPr>
            <a:spLocks noGrp="1"/>
          </p:cNvSpPr>
          <p:nvPr>
            <p:ph idx="1"/>
            <p:custDataLst>
              <p:tags r:id="rId2"/>
            </p:custDataLst>
          </p:nvPr>
        </p:nvSpPr>
        <p:spPr>
          <a:xfrm>
            <a:off x="457200" y="1142984"/>
            <a:ext cx="8229600" cy="1857387"/>
          </a:xfrm>
        </p:spPr>
        <p:txBody>
          <a:bodyPr/>
          <a:lstStyle/>
          <a:p>
            <a:pPr marL="177800" lvl="2" indent="-177800" defTabSz="762000">
              <a:lnSpc>
                <a:spcPct val="120000"/>
              </a:lnSpc>
              <a:spcBef>
                <a:spcPct val="50000"/>
              </a:spcBef>
            </a:pPr>
            <a:r>
              <a:rPr lang="fr-FR" altLang="en-US" sz="2800" b="1" dirty="0" smtClean="0">
                <a:solidFill>
                  <a:srgbClr val="FF0000"/>
                </a:solidFill>
                <a:cs typeface="Times New Roman" pitchFamily="18" charset="0"/>
              </a:rPr>
              <a:t>Synergique:</a:t>
            </a:r>
            <a:r>
              <a:rPr lang="fr-FR" altLang="en-US" sz="2800" dirty="0" smtClean="0">
                <a:cs typeface="Times New Roman" pitchFamily="18" charset="0"/>
              </a:rPr>
              <a:t> énoncés parallèles, plusieurs médias </a:t>
            </a:r>
            <a:r>
              <a:rPr lang="fr-CA" sz="2800" dirty="0" smtClean="0"/>
              <a:t>simultanément</a:t>
            </a:r>
            <a:r>
              <a:rPr lang="en-US" sz="2800" dirty="0" smtClean="0"/>
              <a:t>.</a:t>
            </a:r>
          </a:p>
          <a:p>
            <a:pPr marL="495300" lvl="3" indent="-177800" defTabSz="762000">
              <a:lnSpc>
                <a:spcPct val="120000"/>
              </a:lnSpc>
              <a:spcBef>
                <a:spcPct val="50000"/>
              </a:spcBef>
            </a:pPr>
            <a:r>
              <a:rPr lang="fr-CA" sz="2400" dirty="0" smtClean="0"/>
              <a:t>Exemple: déplacer un objet.</a:t>
            </a:r>
            <a:r>
              <a:rPr lang="en-US" sz="2600" dirty="0" smtClean="0"/>
              <a:t/>
            </a:r>
            <a:br>
              <a:rPr lang="en-US" sz="2600" dirty="0" smtClean="0"/>
            </a:br>
            <a:endParaRPr lang="fr-FR" altLang="en-US" sz="2600" dirty="0" smtClean="0">
              <a:cs typeface="Times New Roman" pitchFamily="18" charset="0"/>
            </a:endParaRPr>
          </a:p>
          <a:p>
            <a:pPr marL="273050" indent="-177800"/>
            <a:endParaRPr lang="en-US" sz="2800" dirty="0" smtClean="0"/>
          </a:p>
          <a:p>
            <a:endParaRPr lang="en-US" sz="2800" dirty="0"/>
          </a:p>
        </p:txBody>
      </p:sp>
      <p:sp>
        <p:nvSpPr>
          <p:cNvPr id="4" name="Slide Number Placeholder 3"/>
          <p:cNvSpPr>
            <a:spLocks noGrp="1"/>
          </p:cNvSpPr>
          <p:nvPr>
            <p:ph type="sldNum" sz="quarter" idx="12"/>
            <p:custDataLst>
              <p:tags r:id="rId3"/>
            </p:custDataLst>
          </p:nvPr>
        </p:nvSpPr>
        <p:spPr/>
        <p:txBody>
          <a:bodyPr/>
          <a:lstStyle/>
          <a:p>
            <a:pPr>
              <a:defRPr/>
            </a:pPr>
            <a:fld id="{7AFE6870-1AD0-4651-A892-9BA562151A9A}" type="slidenum">
              <a:rPr lang="fr-CA" altLang="en-US" smtClean="0"/>
              <a:pPr>
                <a:defRPr/>
              </a:pPr>
              <a:t>21</a:t>
            </a:fld>
            <a:endParaRPr lang="fr-CA" altLang="en-US"/>
          </a:p>
        </p:txBody>
      </p:sp>
      <p:pic>
        <p:nvPicPr>
          <p:cNvPr id="35842" name="Picture 2"/>
          <p:cNvPicPr>
            <a:picLocks noChangeAspect="1" noChangeArrowheads="1"/>
          </p:cNvPicPr>
          <p:nvPr>
            <p:custDataLst>
              <p:tags r:id="rId4"/>
            </p:custDataLst>
          </p:nvPr>
        </p:nvPicPr>
        <p:blipFill>
          <a:blip r:embed="rId7"/>
          <a:srcRect/>
          <a:stretch>
            <a:fillRect/>
          </a:stretch>
        </p:blipFill>
        <p:spPr bwMode="auto">
          <a:xfrm>
            <a:off x="571472" y="3100394"/>
            <a:ext cx="7929077" cy="304325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7813"/>
            <a:ext cx="8229600" cy="793733"/>
          </a:xfrm>
        </p:spPr>
        <p:txBody>
          <a:bodyPr/>
          <a:lstStyle/>
          <a:p>
            <a:r>
              <a:rPr lang="en-US" dirty="0" err="1" smtClean="0"/>
              <a:t>Multimodalité</a:t>
            </a:r>
            <a:r>
              <a:rPr lang="en-US" dirty="0" smtClean="0"/>
              <a:t> </a:t>
            </a:r>
            <a:r>
              <a:rPr lang="fr-CA" dirty="0" smtClean="0"/>
              <a:t>parallèle</a:t>
            </a:r>
            <a:r>
              <a:rPr lang="en-US" dirty="0" smtClean="0"/>
              <a:t> exclusive</a:t>
            </a:r>
          </a:p>
        </p:txBody>
      </p:sp>
      <p:sp>
        <p:nvSpPr>
          <p:cNvPr id="3" name="Content Placeholder 2"/>
          <p:cNvSpPr>
            <a:spLocks noGrp="1"/>
          </p:cNvSpPr>
          <p:nvPr>
            <p:ph idx="1"/>
            <p:custDataLst>
              <p:tags r:id="rId2"/>
            </p:custDataLst>
          </p:nvPr>
        </p:nvSpPr>
        <p:spPr>
          <a:xfrm>
            <a:off x="457200" y="1142984"/>
            <a:ext cx="8401080" cy="2000264"/>
          </a:xfrm>
        </p:spPr>
        <p:txBody>
          <a:bodyPr/>
          <a:lstStyle/>
          <a:p>
            <a:pPr marL="177800" lvl="2" indent="-177800" defTabSz="762000">
              <a:lnSpc>
                <a:spcPct val="120000"/>
              </a:lnSpc>
              <a:spcBef>
                <a:spcPct val="50000"/>
              </a:spcBef>
            </a:pPr>
            <a:r>
              <a:rPr lang="fr-FR" altLang="en-US" sz="2800" b="1" dirty="0" smtClean="0">
                <a:solidFill>
                  <a:srgbClr val="FF0000"/>
                </a:solidFill>
                <a:cs typeface="Times New Roman" pitchFamily="18" charset="0"/>
              </a:rPr>
              <a:t>Parallèle exclusive:</a:t>
            </a:r>
            <a:r>
              <a:rPr lang="fr-FR" altLang="en-US" sz="2800" dirty="0" smtClean="0">
                <a:cs typeface="Times New Roman" pitchFamily="18" charset="0"/>
              </a:rPr>
              <a:t> tâches parallèles, un énoncé et un seul média actif à la fois.</a:t>
            </a:r>
          </a:p>
          <a:p>
            <a:pPr marL="273050" lvl="3" indent="-95250" defTabSz="762000">
              <a:lnSpc>
                <a:spcPct val="120000"/>
              </a:lnSpc>
              <a:spcBef>
                <a:spcPct val="50000"/>
              </a:spcBef>
            </a:pPr>
            <a:r>
              <a:rPr lang="fr-FR" altLang="en-US" sz="2400" dirty="0" smtClean="0">
                <a:cs typeface="Times New Roman" pitchFamily="18" charset="0"/>
              </a:rPr>
              <a:t>Exemple: 2 tâches différentes: effacer tout et sauvegarder</a:t>
            </a:r>
          </a:p>
        </p:txBody>
      </p:sp>
      <p:sp>
        <p:nvSpPr>
          <p:cNvPr id="4" name="Slide Number Placeholder 3"/>
          <p:cNvSpPr>
            <a:spLocks noGrp="1"/>
          </p:cNvSpPr>
          <p:nvPr>
            <p:ph type="sldNum" sz="quarter" idx="12"/>
            <p:custDataLst>
              <p:tags r:id="rId3"/>
            </p:custDataLst>
          </p:nvPr>
        </p:nvSpPr>
        <p:spPr/>
        <p:txBody>
          <a:bodyPr/>
          <a:lstStyle/>
          <a:p>
            <a:pPr>
              <a:defRPr/>
            </a:pPr>
            <a:fld id="{7AFE6870-1AD0-4651-A892-9BA562151A9A}" type="slidenum">
              <a:rPr lang="fr-CA" altLang="en-US" smtClean="0"/>
              <a:pPr>
                <a:defRPr/>
              </a:pPr>
              <a:t>22</a:t>
            </a:fld>
            <a:endParaRPr lang="fr-CA" altLang="en-US"/>
          </a:p>
        </p:txBody>
      </p:sp>
      <p:pic>
        <p:nvPicPr>
          <p:cNvPr id="36866" name="Picture 2"/>
          <p:cNvPicPr>
            <a:picLocks noChangeAspect="1" noChangeArrowheads="1"/>
          </p:cNvPicPr>
          <p:nvPr>
            <p:custDataLst>
              <p:tags r:id="rId4"/>
            </p:custDataLst>
          </p:nvPr>
        </p:nvPicPr>
        <p:blipFill>
          <a:blip r:embed="rId7"/>
          <a:srcRect/>
          <a:stretch>
            <a:fillRect/>
          </a:stretch>
        </p:blipFill>
        <p:spPr bwMode="auto">
          <a:xfrm>
            <a:off x="500034" y="3086118"/>
            <a:ext cx="8010525" cy="3057526"/>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7813"/>
            <a:ext cx="8229600" cy="793733"/>
          </a:xfrm>
        </p:spPr>
        <p:txBody>
          <a:bodyPr/>
          <a:lstStyle/>
          <a:p>
            <a:r>
              <a:rPr lang="en-US" dirty="0" err="1" smtClean="0"/>
              <a:t>Multimodalité</a:t>
            </a:r>
            <a:r>
              <a:rPr lang="en-US" dirty="0" smtClean="0"/>
              <a:t> </a:t>
            </a:r>
            <a:r>
              <a:rPr lang="fr-CA" dirty="0" smtClean="0"/>
              <a:t>parallèle</a:t>
            </a:r>
            <a:r>
              <a:rPr lang="en-US" dirty="0" smtClean="0"/>
              <a:t> </a:t>
            </a:r>
            <a:r>
              <a:rPr lang="fr-CA" dirty="0" smtClean="0"/>
              <a:t>simultanée</a:t>
            </a:r>
          </a:p>
        </p:txBody>
      </p:sp>
      <p:sp>
        <p:nvSpPr>
          <p:cNvPr id="3" name="Content Placeholder 2"/>
          <p:cNvSpPr>
            <a:spLocks noGrp="1"/>
          </p:cNvSpPr>
          <p:nvPr>
            <p:ph idx="1"/>
            <p:custDataLst>
              <p:tags r:id="rId2"/>
            </p:custDataLst>
          </p:nvPr>
        </p:nvSpPr>
        <p:spPr>
          <a:xfrm>
            <a:off x="457200" y="1142984"/>
            <a:ext cx="8401080" cy="2000264"/>
          </a:xfrm>
        </p:spPr>
        <p:txBody>
          <a:bodyPr/>
          <a:lstStyle/>
          <a:p>
            <a:pPr marL="177800" lvl="2" indent="-177800" defTabSz="762000">
              <a:lnSpc>
                <a:spcPct val="120000"/>
              </a:lnSpc>
              <a:spcBef>
                <a:spcPct val="50000"/>
              </a:spcBef>
            </a:pPr>
            <a:r>
              <a:rPr lang="fr-FR" altLang="en-US" sz="2800" b="1" dirty="0" smtClean="0">
                <a:solidFill>
                  <a:srgbClr val="FF0000"/>
                </a:solidFill>
                <a:cs typeface="Times New Roman" pitchFamily="18" charset="0"/>
              </a:rPr>
              <a:t>Parallèle simultanée:</a:t>
            </a:r>
            <a:r>
              <a:rPr lang="fr-FR" altLang="en-US" sz="2800" dirty="0" smtClean="0">
                <a:cs typeface="Times New Roman" pitchFamily="18" charset="0"/>
              </a:rPr>
              <a:t> tâches indépendantes, </a:t>
            </a:r>
            <a:r>
              <a:rPr lang="fr-CA" altLang="en-US" sz="2800" dirty="0" smtClean="0">
                <a:cs typeface="Times New Roman" pitchFamily="18" charset="0"/>
              </a:rPr>
              <a:t>l'usage simultané des médias</a:t>
            </a:r>
            <a:r>
              <a:rPr lang="fr-FR" altLang="en-US" sz="2800" dirty="0" smtClean="0">
                <a:cs typeface="Times New Roman" pitchFamily="18" charset="0"/>
              </a:rPr>
              <a:t>.</a:t>
            </a:r>
          </a:p>
          <a:p>
            <a:pPr marL="273050" lvl="3" indent="-95250" defTabSz="762000">
              <a:lnSpc>
                <a:spcPct val="120000"/>
              </a:lnSpc>
              <a:spcBef>
                <a:spcPct val="50000"/>
              </a:spcBef>
            </a:pPr>
            <a:r>
              <a:rPr lang="fr-FR" altLang="en-US" sz="2400" dirty="0" smtClean="0">
                <a:cs typeface="Times New Roman" pitchFamily="18" charset="0"/>
              </a:rPr>
              <a:t>Exemple: 2 tâches différentes: effacer un objet et en créer un autre.</a:t>
            </a:r>
          </a:p>
        </p:txBody>
      </p:sp>
      <p:sp>
        <p:nvSpPr>
          <p:cNvPr id="4" name="Slide Number Placeholder 3"/>
          <p:cNvSpPr>
            <a:spLocks noGrp="1"/>
          </p:cNvSpPr>
          <p:nvPr>
            <p:ph type="sldNum" sz="quarter" idx="12"/>
            <p:custDataLst>
              <p:tags r:id="rId3"/>
            </p:custDataLst>
          </p:nvPr>
        </p:nvSpPr>
        <p:spPr/>
        <p:txBody>
          <a:bodyPr/>
          <a:lstStyle/>
          <a:p>
            <a:pPr>
              <a:defRPr/>
            </a:pPr>
            <a:fld id="{7AFE6870-1AD0-4651-A892-9BA562151A9A}" type="slidenum">
              <a:rPr lang="fr-CA" altLang="en-US" smtClean="0"/>
              <a:pPr>
                <a:defRPr/>
              </a:pPr>
              <a:t>23</a:t>
            </a:fld>
            <a:endParaRPr lang="fr-CA" altLang="en-US"/>
          </a:p>
        </p:txBody>
      </p:sp>
      <p:pic>
        <p:nvPicPr>
          <p:cNvPr id="37890" name="Picture 2"/>
          <p:cNvPicPr>
            <a:picLocks noChangeAspect="1" noChangeArrowheads="1"/>
          </p:cNvPicPr>
          <p:nvPr>
            <p:custDataLst>
              <p:tags r:id="rId4"/>
            </p:custDataLst>
          </p:nvPr>
        </p:nvPicPr>
        <p:blipFill>
          <a:blip r:embed="rId7"/>
          <a:srcRect/>
          <a:stretch>
            <a:fillRect/>
          </a:stretch>
        </p:blipFill>
        <p:spPr bwMode="auto">
          <a:xfrm>
            <a:off x="285720" y="3214686"/>
            <a:ext cx="8220075" cy="2900361"/>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custDataLst>
              <p:tags r:id="rId1"/>
            </p:custDataLst>
          </p:nvPr>
        </p:nvSpPr>
        <p:spPr/>
        <p:txBody>
          <a:bodyPr/>
          <a:lstStyle/>
          <a:p>
            <a:pPr>
              <a:defRPr/>
            </a:pPr>
            <a:fld id="{22CF5E24-0B58-443B-B7AA-CE60C1961EE7}" type="slidenum">
              <a:rPr lang="fr-CA" altLang="en-US"/>
              <a:pPr>
                <a:defRPr/>
              </a:pPr>
              <a:t>24</a:t>
            </a:fld>
            <a:endParaRPr lang="fr-CA" altLang="en-US"/>
          </a:p>
        </p:txBody>
      </p:sp>
      <p:sp>
        <p:nvSpPr>
          <p:cNvPr id="3075" name="Rectangle 2"/>
          <p:cNvSpPr>
            <a:spLocks noGrp="1" noChangeArrowheads="1"/>
          </p:cNvSpPr>
          <p:nvPr>
            <p:ph type="title"/>
            <p:custDataLst>
              <p:tags r:id="rId2"/>
            </p:custDataLst>
          </p:nvPr>
        </p:nvSpPr>
        <p:spPr>
          <a:xfrm>
            <a:off x="357188" y="214313"/>
            <a:ext cx="8286750" cy="714375"/>
          </a:xfrm>
        </p:spPr>
        <p:txBody>
          <a:bodyPr/>
          <a:lstStyle/>
          <a:p>
            <a:pPr eaLnBrk="1" hangingPunct="1"/>
            <a:r>
              <a:rPr lang="fr-CA" dirty="0" smtClean="0"/>
              <a:t>M</a:t>
            </a:r>
            <a:r>
              <a:rPr lang="en-US" dirty="0" err="1" smtClean="0"/>
              <a:t>ultimodalité</a:t>
            </a:r>
            <a:r>
              <a:rPr lang="en-US" dirty="0" smtClean="0"/>
              <a:t> </a:t>
            </a:r>
            <a:r>
              <a:rPr lang="fr-CA" dirty="0" smtClean="0"/>
              <a:t>parallèle</a:t>
            </a:r>
            <a:r>
              <a:rPr lang="en-US" dirty="0" smtClean="0"/>
              <a:t> </a:t>
            </a:r>
            <a:r>
              <a:rPr lang="fr-CA" dirty="0" smtClean="0"/>
              <a:t>alternée</a:t>
            </a:r>
          </a:p>
        </p:txBody>
      </p:sp>
      <p:sp>
        <p:nvSpPr>
          <p:cNvPr id="10244" name="Rectangle 3"/>
          <p:cNvSpPr>
            <a:spLocks noGrp="1" noChangeArrowheads="1"/>
          </p:cNvSpPr>
          <p:nvPr>
            <p:ph type="body" idx="1"/>
            <p:custDataLst>
              <p:tags r:id="rId3"/>
            </p:custDataLst>
          </p:nvPr>
        </p:nvSpPr>
        <p:spPr>
          <a:xfrm>
            <a:off x="395288" y="979488"/>
            <a:ext cx="8462962" cy="1592262"/>
          </a:xfrm>
        </p:spPr>
        <p:txBody>
          <a:bodyPr/>
          <a:lstStyle/>
          <a:p>
            <a:pPr marL="355600" indent="-177800" eaLnBrk="1" hangingPunct="1">
              <a:lnSpc>
                <a:spcPct val="120000"/>
              </a:lnSpc>
              <a:buClr>
                <a:srgbClr val="CC9900"/>
              </a:buClr>
              <a:buFont typeface="Wingdings" pitchFamily="2" charset="2"/>
              <a:buChar char=""/>
              <a:defRPr/>
            </a:pPr>
            <a:r>
              <a:rPr lang="fr-CA" sz="2800" b="1" kern="1200" dirty="0" smtClean="0">
                <a:solidFill>
                  <a:srgbClr val="FF0000"/>
                </a:solidFill>
              </a:rPr>
              <a:t>Parallèle alternée</a:t>
            </a:r>
            <a:r>
              <a:rPr lang="fr-CA" sz="2800" kern="1200" dirty="0" smtClean="0"/>
              <a:t>: plusieurs tâches en parallèle, plusieurs médias mais pas simultanément.</a:t>
            </a:r>
          </a:p>
          <a:p>
            <a:pPr marL="682625" lvl="1" indent="-177800" eaLnBrk="1" hangingPunct="1">
              <a:lnSpc>
                <a:spcPct val="120000"/>
              </a:lnSpc>
              <a:buClr>
                <a:srgbClr val="CC9900"/>
              </a:buClr>
              <a:buFont typeface="Wingdings" pitchFamily="2" charset="2"/>
              <a:buChar char=""/>
              <a:defRPr/>
            </a:pPr>
            <a:r>
              <a:rPr lang="fr-CA" sz="2400" dirty="0" smtClean="0"/>
              <a:t>Exemple: Déplacer un objet et déplacer le curseur.</a:t>
            </a:r>
          </a:p>
        </p:txBody>
      </p:sp>
      <p:pic>
        <p:nvPicPr>
          <p:cNvPr id="3077" name="Picture 5"/>
          <p:cNvPicPr>
            <a:picLocks noChangeAspect="1" noChangeArrowheads="1"/>
          </p:cNvPicPr>
          <p:nvPr>
            <p:custDataLst>
              <p:tags r:id="rId4"/>
            </p:custDataLst>
          </p:nvPr>
        </p:nvPicPr>
        <p:blipFill>
          <a:blip r:embed="rId7"/>
          <a:srcRect/>
          <a:stretch>
            <a:fillRect/>
          </a:stretch>
        </p:blipFill>
        <p:spPr bwMode="auto">
          <a:xfrm>
            <a:off x="285750" y="2928938"/>
            <a:ext cx="8643938" cy="317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custDataLst>
              <p:tags r:id="rId1"/>
            </p:custDataLst>
          </p:nvPr>
        </p:nvSpPr>
        <p:spPr/>
        <p:txBody>
          <a:bodyPr/>
          <a:lstStyle/>
          <a:p>
            <a:pPr>
              <a:defRPr/>
            </a:pPr>
            <a:fld id="{496B2F1A-D8AD-4E20-9DEB-7F21703A1BAD}" type="slidenum">
              <a:rPr lang="fr-CA" altLang="en-US"/>
              <a:pPr>
                <a:defRPr/>
              </a:pPr>
              <a:t>25</a:t>
            </a:fld>
            <a:endParaRPr lang="fr-CA" altLang="en-US"/>
          </a:p>
        </p:txBody>
      </p:sp>
      <p:sp>
        <p:nvSpPr>
          <p:cNvPr id="5123" name="Rectangle 2"/>
          <p:cNvSpPr>
            <a:spLocks noGrp="1" noChangeArrowheads="1"/>
          </p:cNvSpPr>
          <p:nvPr>
            <p:ph type="title"/>
            <p:custDataLst>
              <p:tags r:id="rId2"/>
            </p:custDataLst>
          </p:nvPr>
        </p:nvSpPr>
        <p:spPr>
          <a:xfrm>
            <a:off x="357188" y="214313"/>
            <a:ext cx="8286750" cy="714375"/>
          </a:xfrm>
        </p:spPr>
        <p:txBody>
          <a:bodyPr/>
          <a:lstStyle/>
          <a:p>
            <a:pPr eaLnBrk="1" hangingPunct="1"/>
            <a:r>
              <a:rPr lang="fr-CA" dirty="0" smtClean="0"/>
              <a:t>M</a:t>
            </a:r>
            <a:r>
              <a:rPr lang="en-US" dirty="0" err="1" smtClean="0"/>
              <a:t>ultimodalité</a:t>
            </a:r>
            <a:r>
              <a:rPr lang="en-US" dirty="0" smtClean="0"/>
              <a:t> </a:t>
            </a:r>
            <a:r>
              <a:rPr lang="fr-CA" dirty="0" smtClean="0"/>
              <a:t>parallèle</a:t>
            </a:r>
            <a:r>
              <a:rPr lang="en-US" dirty="0" smtClean="0"/>
              <a:t> </a:t>
            </a:r>
            <a:r>
              <a:rPr lang="fr-CA" dirty="0" smtClean="0"/>
              <a:t>synergique</a:t>
            </a:r>
          </a:p>
        </p:txBody>
      </p:sp>
      <p:sp>
        <p:nvSpPr>
          <p:cNvPr id="10244" name="Rectangle 3"/>
          <p:cNvSpPr>
            <a:spLocks noGrp="1" noChangeArrowheads="1"/>
          </p:cNvSpPr>
          <p:nvPr>
            <p:ph type="body" idx="1"/>
            <p:custDataLst>
              <p:tags r:id="rId3"/>
            </p:custDataLst>
          </p:nvPr>
        </p:nvSpPr>
        <p:spPr>
          <a:xfrm>
            <a:off x="395288" y="979488"/>
            <a:ext cx="8462962" cy="1878008"/>
          </a:xfrm>
        </p:spPr>
        <p:txBody>
          <a:bodyPr/>
          <a:lstStyle/>
          <a:p>
            <a:pPr>
              <a:defRPr/>
            </a:pPr>
            <a:r>
              <a:rPr lang="fr-CA" sz="2800" b="1" kern="1200" dirty="0" smtClean="0">
                <a:solidFill>
                  <a:srgbClr val="FF0000"/>
                </a:solidFill>
              </a:rPr>
              <a:t>Parallèle synergique:  </a:t>
            </a:r>
            <a:r>
              <a:rPr lang="fr-CA" sz="2800" kern="1200" dirty="0" smtClean="0"/>
              <a:t>plusieurs tâches </a:t>
            </a:r>
            <a:r>
              <a:rPr lang="fr-FR" sz="2800" dirty="0" smtClean="0"/>
              <a:t>en parallèle, et dans une même tâche plusieurs médias simultanément.</a:t>
            </a:r>
          </a:p>
          <a:p>
            <a:pPr lvl="1">
              <a:defRPr/>
            </a:pPr>
            <a:r>
              <a:rPr lang="fr-CA" sz="2400" dirty="0" smtClean="0"/>
              <a:t>Exemple: Déplacer un objet et en effacer un autre.</a:t>
            </a:r>
          </a:p>
        </p:txBody>
      </p:sp>
      <p:pic>
        <p:nvPicPr>
          <p:cNvPr id="5125" name="Picture 2"/>
          <p:cNvPicPr>
            <a:picLocks noChangeAspect="1" noChangeArrowheads="1"/>
          </p:cNvPicPr>
          <p:nvPr>
            <p:custDataLst>
              <p:tags r:id="rId4"/>
            </p:custDataLst>
          </p:nvPr>
        </p:nvPicPr>
        <p:blipFill>
          <a:blip r:embed="rId7"/>
          <a:srcRect/>
          <a:stretch>
            <a:fillRect/>
          </a:stretch>
        </p:blipFill>
        <p:spPr bwMode="auto">
          <a:xfrm>
            <a:off x="642938" y="2799711"/>
            <a:ext cx="7643812" cy="332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14291"/>
            <a:ext cx="8229600" cy="714379"/>
          </a:xfrm>
        </p:spPr>
        <p:txBody>
          <a:bodyPr/>
          <a:lstStyle/>
          <a:p>
            <a:r>
              <a:rPr lang="fr-CA" dirty="0" smtClean="0"/>
              <a:t>Taxonomie des modalités</a:t>
            </a:r>
            <a:endParaRPr lang="en-US" dirty="0"/>
          </a:p>
        </p:txBody>
      </p:sp>
      <p:sp>
        <p:nvSpPr>
          <p:cNvPr id="3" name="Content Placeholder 2"/>
          <p:cNvSpPr>
            <a:spLocks noGrp="1"/>
          </p:cNvSpPr>
          <p:nvPr>
            <p:ph idx="1"/>
            <p:custDataLst>
              <p:tags r:id="rId2"/>
            </p:custDataLst>
          </p:nvPr>
        </p:nvSpPr>
        <p:spPr>
          <a:xfrm>
            <a:off x="357158" y="857232"/>
            <a:ext cx="8501122" cy="5357850"/>
          </a:xfrm>
        </p:spPr>
        <p:txBody>
          <a:bodyPr/>
          <a:lstStyle/>
          <a:p>
            <a:r>
              <a:rPr lang="fr-CA" sz="2800" dirty="0" smtClean="0"/>
              <a:t>Les modalités sont alors classifiées selon leur mode </a:t>
            </a:r>
            <a:r>
              <a:rPr lang="fr-CA" sz="2800" dirty="0" smtClean="0"/>
              <a:t>principal</a:t>
            </a:r>
            <a:r>
              <a:rPr lang="fr-CA" sz="2800" dirty="0" smtClean="0"/>
              <a:t> </a:t>
            </a:r>
            <a:r>
              <a:rPr lang="fr-CA" sz="2800" dirty="0" smtClean="0"/>
              <a:t>(</a:t>
            </a:r>
            <a:r>
              <a:rPr lang="fr-CA" sz="2800" dirty="0" err="1" smtClean="0"/>
              <a:t>Berrami</a:t>
            </a:r>
            <a:r>
              <a:rPr lang="fr-CA" sz="2800" dirty="0" smtClean="0"/>
              <a:t>, 2001</a:t>
            </a:r>
            <a:r>
              <a:rPr lang="fr-CA" sz="2800" dirty="0" smtClean="0"/>
              <a:t>). </a:t>
            </a:r>
          </a:p>
          <a:p>
            <a:r>
              <a:rPr lang="fr-CA" sz="2800" dirty="0" smtClean="0"/>
              <a:t>Il existe alors 3 types de modalités exploitables: Visuelles, Tactiles, Auditives.</a:t>
            </a:r>
          </a:p>
          <a:p>
            <a:pPr>
              <a:buClr>
                <a:schemeClr val="accent2"/>
              </a:buClr>
              <a:buFont typeface="Wingdings" pitchFamily="2" charset="2"/>
              <a:buChar char="q"/>
            </a:pPr>
            <a:r>
              <a:rPr lang="fr-CA" sz="2000" b="1" dirty="0" smtClean="0">
                <a:solidFill>
                  <a:srgbClr val="00B0F0"/>
                </a:solidFill>
              </a:rPr>
              <a:t>Exemple : </a:t>
            </a:r>
            <a:r>
              <a:rPr lang="fr-CA" sz="2000" dirty="0" smtClean="0"/>
              <a:t>Le texte est une modalité visuelle.</a:t>
            </a:r>
            <a:endParaRPr lang="fr-CA" sz="2000" dirty="0" smtClean="0"/>
          </a:p>
          <a:p>
            <a:r>
              <a:rPr lang="fr-CA" sz="2800" dirty="0" smtClean="0"/>
              <a:t>Dans (Rousseau</a:t>
            </a:r>
            <a:r>
              <a:rPr lang="fr-CA" sz="2800" dirty="0" smtClean="0"/>
              <a:t>, 2006), l’auteur permet à une modalité d’être associée à plusieurs modes dont en un </a:t>
            </a:r>
            <a:r>
              <a:rPr lang="fr-CA" sz="2800" dirty="0" smtClean="0"/>
              <a:t>principal.</a:t>
            </a:r>
          </a:p>
          <a:p>
            <a:pPr marL="355600" lvl="1" indent="-355600"/>
            <a:r>
              <a:rPr lang="fr-CA" sz="2000" b="1" dirty="0" smtClean="0">
                <a:solidFill>
                  <a:srgbClr val="00B0F0"/>
                </a:solidFill>
              </a:rPr>
              <a:t>Exemple </a:t>
            </a:r>
            <a:r>
              <a:rPr lang="fr-CA" sz="2000" dirty="0" smtClean="0">
                <a:solidFill>
                  <a:srgbClr val="00B0F0"/>
                </a:solidFill>
                <a:ea typeface="+mn-ea"/>
                <a:cs typeface="+mn-cs"/>
              </a:rPr>
              <a:t>: </a:t>
            </a:r>
            <a:r>
              <a:rPr lang="fr-CA" sz="2000" dirty="0" smtClean="0">
                <a:ea typeface="+mn-ea"/>
                <a:cs typeface="+mn-cs"/>
              </a:rPr>
              <a:t>Le Braille est considéré principalement comme une modalité tactile (mode TPK) mais il peut-être aussi lu par les voyants (le visuel est ici un mode secondaire). </a:t>
            </a:r>
            <a:endParaRPr lang="fr-FR" sz="2000" dirty="0" smtClean="0"/>
          </a:p>
        </p:txBody>
      </p:sp>
      <p:sp>
        <p:nvSpPr>
          <p:cNvPr id="4" name="Slide Number Placeholder 3"/>
          <p:cNvSpPr>
            <a:spLocks noGrp="1"/>
          </p:cNvSpPr>
          <p:nvPr>
            <p:ph type="sldNum" sz="quarter" idx="12"/>
            <p:custDataLst>
              <p:tags r:id="rId3"/>
            </p:custDataLst>
          </p:nvPr>
        </p:nvSpPr>
        <p:spPr/>
        <p:txBody>
          <a:bodyPr/>
          <a:lstStyle/>
          <a:p>
            <a:pPr>
              <a:defRPr/>
            </a:pPr>
            <a:fld id="{7AFE6870-1AD0-4651-A892-9BA562151A9A}" type="slidenum">
              <a:rPr lang="fr-CA" altLang="en-US" smtClean="0"/>
              <a:pPr>
                <a:defRPr/>
              </a:pPr>
              <a:t>26</a:t>
            </a:fld>
            <a:endParaRPr lang="fr-CA"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14291"/>
            <a:ext cx="8229600" cy="714379"/>
          </a:xfrm>
        </p:spPr>
        <p:txBody>
          <a:bodyPr/>
          <a:lstStyle/>
          <a:p>
            <a:r>
              <a:rPr lang="fr-CA" dirty="0" smtClean="0"/>
              <a:t>Arbre taxonomique </a:t>
            </a:r>
            <a:r>
              <a:rPr lang="fr-CA" dirty="0" smtClean="0"/>
              <a:t>des </a:t>
            </a:r>
            <a:r>
              <a:rPr lang="fr-CA" dirty="0" smtClean="0"/>
              <a:t>modalités</a:t>
            </a:r>
            <a:endParaRPr lang="en-US" dirty="0"/>
          </a:p>
        </p:txBody>
      </p:sp>
      <p:sp>
        <p:nvSpPr>
          <p:cNvPr id="3" name="Content Placeholder 2"/>
          <p:cNvSpPr>
            <a:spLocks noGrp="1"/>
          </p:cNvSpPr>
          <p:nvPr>
            <p:ph idx="1"/>
            <p:custDataLst>
              <p:tags r:id="rId2"/>
            </p:custDataLst>
          </p:nvPr>
        </p:nvSpPr>
        <p:spPr>
          <a:xfrm>
            <a:off x="357158" y="857232"/>
            <a:ext cx="8358246" cy="714380"/>
          </a:xfrm>
        </p:spPr>
        <p:txBody>
          <a:bodyPr/>
          <a:lstStyle/>
          <a:p>
            <a:r>
              <a:rPr lang="fr-FR" sz="2000" dirty="0" smtClean="0"/>
              <a:t>(Jacquet 2006) présente la taxonomie sous forme d’un arbre (UML).</a:t>
            </a:r>
          </a:p>
          <a:p>
            <a:pPr>
              <a:buClr>
                <a:srgbClr val="00B0F0"/>
              </a:buClr>
              <a:buSzPct val="60000"/>
              <a:buFont typeface="Wingdings" pitchFamily="2" charset="2"/>
              <a:buChar char="q"/>
            </a:pPr>
            <a:r>
              <a:rPr lang="fr-FR" sz="1800" dirty="0" smtClean="0">
                <a:solidFill>
                  <a:srgbClr val="00B0F0"/>
                </a:solidFill>
              </a:rPr>
              <a:t>Exemple: </a:t>
            </a:r>
            <a:r>
              <a:rPr lang="fr-FR" sz="1800" dirty="0" smtClean="0"/>
              <a:t>cet arbre présente les modalité tactiles.</a:t>
            </a:r>
            <a:endParaRPr lang="fr-FR" sz="1800" dirty="0" smtClean="0"/>
          </a:p>
          <a:p>
            <a:endParaRPr lang="fr-FR" sz="2000" dirty="0" smtClean="0"/>
          </a:p>
        </p:txBody>
      </p:sp>
      <p:sp>
        <p:nvSpPr>
          <p:cNvPr id="4" name="Slide Number Placeholder 3"/>
          <p:cNvSpPr>
            <a:spLocks noGrp="1"/>
          </p:cNvSpPr>
          <p:nvPr>
            <p:ph type="sldNum" sz="quarter" idx="12"/>
            <p:custDataLst>
              <p:tags r:id="rId3"/>
            </p:custDataLst>
          </p:nvPr>
        </p:nvSpPr>
        <p:spPr/>
        <p:txBody>
          <a:bodyPr/>
          <a:lstStyle/>
          <a:p>
            <a:pPr>
              <a:defRPr/>
            </a:pPr>
            <a:fld id="{7AFE6870-1AD0-4651-A892-9BA562151A9A}" type="slidenum">
              <a:rPr lang="fr-CA" altLang="en-US" smtClean="0"/>
              <a:pPr>
                <a:defRPr/>
              </a:pPr>
              <a:t>27</a:t>
            </a:fld>
            <a:endParaRPr lang="fr-CA" altLang="en-US" dirty="0"/>
          </a:p>
        </p:txBody>
      </p:sp>
      <p:pic>
        <p:nvPicPr>
          <p:cNvPr id="9" name="Picture 8" descr="taxonomie modalite.jpg"/>
          <p:cNvPicPr>
            <a:picLocks noChangeAspect="1"/>
          </p:cNvPicPr>
          <p:nvPr/>
        </p:nvPicPr>
        <p:blipFill>
          <a:blip r:embed="rId6" cstate="print"/>
          <a:stretch>
            <a:fillRect/>
          </a:stretch>
        </p:blipFill>
        <p:spPr>
          <a:xfrm>
            <a:off x="642910" y="1643050"/>
            <a:ext cx="7619566" cy="442484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14291"/>
            <a:ext cx="8115328" cy="714379"/>
          </a:xfrm>
        </p:spPr>
        <p:txBody>
          <a:bodyPr/>
          <a:lstStyle/>
          <a:p>
            <a:r>
              <a:rPr lang="fr-CA" dirty="0" smtClean="0"/>
              <a:t>R</a:t>
            </a:r>
            <a:r>
              <a:rPr lang="fr-CA" dirty="0" smtClean="0"/>
              <a:t>elations </a:t>
            </a:r>
            <a:r>
              <a:rPr lang="fr-CA" dirty="0" smtClean="0"/>
              <a:t>modes-modalités-médias</a:t>
            </a:r>
            <a:endParaRPr lang="en-US" dirty="0"/>
          </a:p>
        </p:txBody>
      </p:sp>
      <p:sp>
        <p:nvSpPr>
          <p:cNvPr id="3" name="Content Placeholder 2"/>
          <p:cNvSpPr>
            <a:spLocks noGrp="1"/>
          </p:cNvSpPr>
          <p:nvPr>
            <p:ph idx="1"/>
            <p:custDataLst>
              <p:tags r:id="rId2"/>
            </p:custDataLst>
          </p:nvPr>
        </p:nvSpPr>
        <p:spPr>
          <a:xfrm>
            <a:off x="357158" y="857232"/>
            <a:ext cx="3786214" cy="2857520"/>
          </a:xfrm>
        </p:spPr>
        <p:txBody>
          <a:bodyPr/>
          <a:lstStyle/>
          <a:p>
            <a:r>
              <a:rPr lang="fr-FR" sz="2400" dirty="0" smtClean="0"/>
              <a:t>Trouver les relations entre les modes et les modalités et modalités et les médias!</a:t>
            </a:r>
          </a:p>
          <a:p>
            <a:pPr>
              <a:buClr>
                <a:srgbClr val="00B0F0"/>
              </a:buClr>
              <a:buSzPct val="60000"/>
              <a:buFont typeface="Wingdings" pitchFamily="2" charset="2"/>
              <a:buChar char="q"/>
            </a:pPr>
            <a:r>
              <a:rPr lang="fr-FR" sz="2000" dirty="0" smtClean="0">
                <a:solidFill>
                  <a:srgbClr val="00B0F0"/>
                </a:solidFill>
              </a:rPr>
              <a:t>Exemple: </a:t>
            </a:r>
            <a:r>
              <a:rPr lang="fr-FR" sz="2000" dirty="0" smtClean="0"/>
              <a:t>cette figure représente les composants d’une interaction avec un téléphone.</a:t>
            </a:r>
            <a:endParaRPr lang="fr-FR" sz="2000" dirty="0" smtClean="0"/>
          </a:p>
        </p:txBody>
      </p:sp>
      <p:sp>
        <p:nvSpPr>
          <p:cNvPr id="4" name="Slide Number Placeholder 3"/>
          <p:cNvSpPr>
            <a:spLocks noGrp="1"/>
          </p:cNvSpPr>
          <p:nvPr>
            <p:ph type="sldNum" sz="quarter" idx="12"/>
            <p:custDataLst>
              <p:tags r:id="rId3"/>
            </p:custDataLst>
          </p:nvPr>
        </p:nvSpPr>
        <p:spPr/>
        <p:txBody>
          <a:bodyPr/>
          <a:lstStyle/>
          <a:p>
            <a:pPr>
              <a:defRPr/>
            </a:pPr>
            <a:fld id="{7AFE6870-1AD0-4651-A892-9BA562151A9A}" type="slidenum">
              <a:rPr lang="fr-CA" altLang="en-US" smtClean="0"/>
              <a:pPr>
                <a:defRPr/>
              </a:pPr>
              <a:t>28</a:t>
            </a:fld>
            <a:endParaRPr lang="fr-CA" altLang="en-US" dirty="0"/>
          </a:p>
        </p:txBody>
      </p:sp>
      <p:pic>
        <p:nvPicPr>
          <p:cNvPr id="118786" name="Picture 2"/>
          <p:cNvPicPr>
            <a:picLocks noChangeAspect="1" noChangeArrowheads="1"/>
          </p:cNvPicPr>
          <p:nvPr/>
        </p:nvPicPr>
        <p:blipFill>
          <a:blip r:embed="rId6"/>
          <a:srcRect/>
          <a:stretch>
            <a:fillRect/>
          </a:stretch>
        </p:blipFill>
        <p:spPr bwMode="auto">
          <a:xfrm>
            <a:off x="4219256" y="857232"/>
            <a:ext cx="4580728" cy="5429288"/>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14291"/>
            <a:ext cx="8229600" cy="1214445"/>
          </a:xfrm>
        </p:spPr>
        <p:txBody>
          <a:bodyPr/>
          <a:lstStyle/>
          <a:p>
            <a:r>
              <a:rPr lang="fr-CA" sz="4000" dirty="0" smtClean="0"/>
              <a:t>La présentation multimodale de l’information</a:t>
            </a:r>
            <a:endParaRPr lang="en-US" sz="4000" dirty="0" smtClean="0"/>
          </a:p>
        </p:txBody>
      </p:sp>
      <p:sp>
        <p:nvSpPr>
          <p:cNvPr id="3" name="Content Placeholder 2"/>
          <p:cNvSpPr>
            <a:spLocks noGrp="1"/>
          </p:cNvSpPr>
          <p:nvPr>
            <p:ph idx="1"/>
            <p:custDataLst>
              <p:tags r:id="rId2"/>
            </p:custDataLst>
          </p:nvPr>
        </p:nvSpPr>
        <p:spPr>
          <a:xfrm>
            <a:off x="357158" y="1500174"/>
            <a:ext cx="8358246" cy="4357718"/>
          </a:xfrm>
        </p:spPr>
        <p:txBody>
          <a:bodyPr/>
          <a:lstStyle/>
          <a:p>
            <a:r>
              <a:rPr lang="fr-CA" sz="2400" dirty="0" smtClean="0"/>
              <a:t>Pour présenter une information, Quelle modalité doit-on choisir parmi l’ensemble de modalités utilisables dans le système? Quels sont les critères de la sélection</a:t>
            </a:r>
            <a:r>
              <a:rPr lang="en-US" sz="2400" dirty="0" smtClean="0"/>
              <a:t>?</a:t>
            </a:r>
            <a:endParaRPr lang="fr-CA" sz="2400" dirty="0" smtClean="0"/>
          </a:p>
          <a:p>
            <a:r>
              <a:rPr lang="fr-CA" sz="2400" dirty="0" smtClean="0"/>
              <a:t>Dans </a:t>
            </a:r>
            <a:r>
              <a:rPr lang="fr-CA" sz="2400" dirty="0" smtClean="0"/>
              <a:t>(André, 2000), on identifie </a:t>
            </a:r>
            <a:r>
              <a:rPr lang="fr-CA" sz="2400" dirty="0" smtClean="0"/>
              <a:t>quelques critères:</a:t>
            </a:r>
            <a:endParaRPr lang="en-US" sz="2400" dirty="0" smtClean="0"/>
          </a:p>
          <a:p>
            <a:pPr lvl="0">
              <a:buClr>
                <a:schemeClr val="accent2"/>
              </a:buClr>
              <a:buFont typeface="Wingdings" pitchFamily="2" charset="2"/>
              <a:buChar char="q"/>
            </a:pPr>
            <a:r>
              <a:rPr lang="fr-CA" sz="2200" dirty="0" smtClean="0"/>
              <a:t>Les caractéristiques de l’information à présenter.</a:t>
            </a:r>
            <a:endParaRPr lang="en-US" sz="2200" dirty="0" smtClean="0"/>
          </a:p>
          <a:p>
            <a:pPr lvl="0">
              <a:buClr>
                <a:schemeClr val="accent2"/>
              </a:buClr>
              <a:buFont typeface="Wingdings" pitchFamily="2" charset="2"/>
              <a:buChar char="q"/>
            </a:pPr>
            <a:r>
              <a:rPr lang="fr-CA" sz="2200" dirty="0" smtClean="0"/>
              <a:t>Les caractéristiques des modalités disponibles dans le système.</a:t>
            </a:r>
            <a:endParaRPr lang="en-US" sz="2200" dirty="0" smtClean="0"/>
          </a:p>
          <a:p>
            <a:pPr lvl="0">
              <a:buClr>
                <a:schemeClr val="accent2"/>
              </a:buClr>
              <a:buFont typeface="Wingdings" pitchFamily="2" charset="2"/>
              <a:buChar char="q"/>
            </a:pPr>
            <a:r>
              <a:rPr lang="fr-CA" sz="2200" dirty="0" smtClean="0"/>
              <a:t>Les préférences et les caractéristiques de l’utilisateur.</a:t>
            </a:r>
            <a:endParaRPr lang="en-US" sz="2200" dirty="0" smtClean="0"/>
          </a:p>
          <a:p>
            <a:pPr lvl="0">
              <a:buClr>
                <a:schemeClr val="accent2"/>
              </a:buClr>
              <a:buFont typeface="Wingdings" pitchFamily="2" charset="2"/>
              <a:buChar char="q"/>
            </a:pPr>
            <a:r>
              <a:rPr lang="fr-CA" sz="2200" dirty="0" smtClean="0"/>
              <a:t>Les caractéristiques de la tâche à réaliser par l’utilisateur.</a:t>
            </a:r>
            <a:endParaRPr lang="en-US" sz="2200" dirty="0" smtClean="0"/>
          </a:p>
          <a:p>
            <a:pPr lvl="0">
              <a:buClr>
                <a:schemeClr val="accent2"/>
              </a:buClr>
              <a:buFont typeface="Wingdings" pitchFamily="2" charset="2"/>
              <a:buChar char="q"/>
            </a:pPr>
            <a:r>
              <a:rPr lang="fr-CA" sz="2200" dirty="0" smtClean="0"/>
              <a:t>Les </a:t>
            </a:r>
            <a:r>
              <a:rPr lang="fr-CA" sz="2200" dirty="0" smtClean="0"/>
              <a:t>caractéristiques </a:t>
            </a:r>
            <a:r>
              <a:rPr lang="fr-CA" sz="2200" dirty="0" smtClean="0"/>
              <a:t>et les limitations des ressources</a:t>
            </a:r>
            <a:r>
              <a:rPr lang="fr-CA" sz="2200" dirty="0" smtClean="0"/>
              <a:t>.</a:t>
            </a:r>
            <a:endParaRPr lang="fr-FR" sz="2200" dirty="0" smtClean="0"/>
          </a:p>
        </p:txBody>
      </p:sp>
      <p:sp>
        <p:nvSpPr>
          <p:cNvPr id="4" name="Slide Number Placeholder 3"/>
          <p:cNvSpPr>
            <a:spLocks noGrp="1"/>
          </p:cNvSpPr>
          <p:nvPr>
            <p:ph type="sldNum" sz="quarter" idx="12"/>
            <p:custDataLst>
              <p:tags r:id="rId3"/>
            </p:custDataLst>
          </p:nvPr>
        </p:nvSpPr>
        <p:spPr/>
        <p:txBody>
          <a:bodyPr/>
          <a:lstStyle/>
          <a:p>
            <a:pPr>
              <a:defRPr/>
            </a:pPr>
            <a:fld id="{7AFE6870-1AD0-4651-A892-9BA562151A9A}" type="slidenum">
              <a:rPr lang="fr-CA" altLang="en-US" smtClean="0"/>
              <a:pPr>
                <a:defRPr/>
              </a:pPr>
              <a:t>29</a:t>
            </a:fld>
            <a:endParaRPr lang="fr-CA"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Interaction Homme </a:t>
            </a:r>
            <a:r>
              <a:rPr lang="fr-CA" dirty="0" err="1" smtClean="0"/>
              <a:t>Homme</a:t>
            </a:r>
            <a:endParaRPr lang="en-US" dirty="0"/>
          </a:p>
        </p:txBody>
      </p:sp>
      <p:sp>
        <p:nvSpPr>
          <p:cNvPr id="3" name="Content Placeholder 2"/>
          <p:cNvSpPr>
            <a:spLocks noGrp="1"/>
          </p:cNvSpPr>
          <p:nvPr>
            <p:ph idx="1"/>
            <p:custDataLst>
              <p:tags r:id="rId2"/>
            </p:custDataLst>
          </p:nvPr>
        </p:nvSpPr>
        <p:spPr>
          <a:xfrm>
            <a:off x="457200" y="1000109"/>
            <a:ext cx="8229600" cy="3143272"/>
          </a:xfrm>
        </p:spPr>
        <p:txBody>
          <a:bodyPr/>
          <a:lstStyle/>
          <a:p>
            <a:r>
              <a:rPr lang="fr-CA" sz="2800" dirty="0" smtClean="0"/>
              <a:t>L’être humain interagit avec son environnement à travers ses 5 sens.</a:t>
            </a:r>
          </a:p>
          <a:p>
            <a:pPr lvl="1"/>
            <a:r>
              <a:rPr lang="fr-FR" dirty="0" smtClean="0"/>
              <a:t>Vue, odorat, toucher, goût, ouïe.</a:t>
            </a:r>
          </a:p>
          <a:p>
            <a:pPr lvl="1"/>
            <a:r>
              <a:rPr lang="fr-CA" dirty="0" smtClean="0"/>
              <a:t>La communication par un sens est connue comme un </a:t>
            </a:r>
            <a:r>
              <a:rPr lang="fr-CA" b="1" dirty="0" smtClean="0">
                <a:solidFill>
                  <a:srgbClr val="FF0000"/>
                </a:solidFill>
              </a:rPr>
              <a:t>mode</a:t>
            </a:r>
            <a:r>
              <a:rPr lang="fr-CA" dirty="0" smtClean="0"/>
              <a:t>:</a:t>
            </a:r>
          </a:p>
          <a:p>
            <a:pPr lvl="2"/>
            <a:r>
              <a:rPr lang="fr-CA" dirty="0" smtClean="0"/>
              <a:t>En entrée: visuel, </a:t>
            </a:r>
            <a:r>
              <a:rPr lang="fr-CA" strike="sngStrike" dirty="0" smtClean="0">
                <a:solidFill>
                  <a:srgbClr val="FF0000"/>
                </a:solidFill>
                <a:latin typeface="+mn-lt"/>
              </a:rPr>
              <a:t>olfactif</a:t>
            </a:r>
            <a:r>
              <a:rPr lang="en-US" dirty="0" smtClean="0">
                <a:solidFill>
                  <a:schemeClr val="tx1"/>
                </a:solidFill>
                <a:latin typeface="+mn-lt"/>
              </a:rPr>
              <a:t>, tactile, </a:t>
            </a:r>
            <a:r>
              <a:rPr lang="fr-CA" strike="sngStrike" dirty="0" smtClean="0">
                <a:solidFill>
                  <a:srgbClr val="FF0000"/>
                </a:solidFill>
                <a:latin typeface="+mn-lt"/>
              </a:rPr>
              <a:t>gustatif</a:t>
            </a:r>
            <a:r>
              <a:rPr lang="en-US" dirty="0" smtClean="0">
                <a:solidFill>
                  <a:schemeClr val="tx1"/>
                </a:solidFill>
                <a:latin typeface="+mn-lt"/>
              </a:rPr>
              <a:t> et </a:t>
            </a:r>
            <a:r>
              <a:rPr lang="fr-CA" dirty="0" smtClean="0">
                <a:solidFill>
                  <a:schemeClr val="tx1"/>
                </a:solidFill>
                <a:latin typeface="+mn-lt"/>
              </a:rPr>
              <a:t>auditif</a:t>
            </a:r>
            <a:r>
              <a:rPr lang="en-US" dirty="0" smtClean="0"/>
              <a:t>.</a:t>
            </a:r>
            <a:endParaRPr lang="en-US" dirty="0" smtClean="0">
              <a:solidFill>
                <a:schemeClr val="tx1"/>
              </a:solidFill>
              <a:latin typeface="+mn-lt"/>
            </a:endParaRPr>
          </a:p>
          <a:p>
            <a:pPr lvl="2"/>
            <a:r>
              <a:rPr lang="en-US" dirty="0" smtClean="0">
                <a:solidFill>
                  <a:schemeClr val="tx1"/>
                </a:solidFill>
                <a:latin typeface="+mn-lt"/>
              </a:rPr>
              <a:t>En sortie:</a:t>
            </a:r>
            <a:r>
              <a:rPr lang="en-US" dirty="0" smtClean="0"/>
              <a:t> o</a:t>
            </a:r>
            <a:r>
              <a:rPr lang="en-US" dirty="0" smtClean="0">
                <a:solidFill>
                  <a:schemeClr val="tx1"/>
                </a:solidFill>
                <a:latin typeface="+mn-lt"/>
              </a:rPr>
              <a:t>ral et </a:t>
            </a:r>
            <a:r>
              <a:rPr lang="fr-CA" dirty="0" smtClean="0">
                <a:solidFill>
                  <a:schemeClr val="tx1"/>
                </a:solidFill>
                <a:latin typeface="+mn-lt"/>
              </a:rPr>
              <a:t>gestuel</a:t>
            </a:r>
            <a:r>
              <a:rPr lang="en-US" dirty="0" smtClean="0">
                <a:solidFill>
                  <a:schemeClr val="tx1"/>
                </a:solidFill>
                <a:latin typeface="+mn-lt"/>
              </a:rPr>
              <a:t>.</a:t>
            </a:r>
            <a:r>
              <a:rPr lang="fr-CA" dirty="0" smtClean="0">
                <a:solidFill>
                  <a:schemeClr val="tx1"/>
                </a:solidFill>
                <a:latin typeface="+mn-lt"/>
              </a:rPr>
              <a:t> </a:t>
            </a:r>
            <a:endParaRPr lang="en-US" dirty="0" smtClean="0">
              <a:solidFill>
                <a:schemeClr val="tx1"/>
              </a:solidFill>
              <a:latin typeface="+mn-lt"/>
            </a:endParaRPr>
          </a:p>
        </p:txBody>
      </p:sp>
      <p:sp>
        <p:nvSpPr>
          <p:cNvPr id="4" name="Slide Number Placeholder 3"/>
          <p:cNvSpPr>
            <a:spLocks noGrp="1"/>
          </p:cNvSpPr>
          <p:nvPr>
            <p:ph type="sldNum" sz="quarter" idx="12"/>
            <p:custDataLst>
              <p:tags r:id="rId3"/>
            </p:custDataLst>
          </p:nvPr>
        </p:nvSpPr>
        <p:spPr/>
        <p:txBody>
          <a:bodyPr/>
          <a:lstStyle/>
          <a:p>
            <a:pPr>
              <a:defRPr/>
            </a:pPr>
            <a:fld id="{7AFE6870-1AD0-4651-A892-9BA562151A9A}" type="slidenum">
              <a:rPr lang="fr-CA" altLang="en-US" smtClean="0"/>
              <a:pPr>
                <a:defRPr/>
              </a:pPr>
              <a:t>3</a:t>
            </a:fld>
            <a:endParaRPr lang="fr-CA" altLang="en-US"/>
          </a:p>
        </p:txBody>
      </p:sp>
      <p:pic>
        <p:nvPicPr>
          <p:cNvPr id="30722" name="Picture 2"/>
          <p:cNvPicPr>
            <a:picLocks noChangeAspect="1" noChangeArrowheads="1"/>
          </p:cNvPicPr>
          <p:nvPr>
            <p:custDataLst>
              <p:tags r:id="rId4"/>
            </p:custDataLst>
          </p:nvPr>
        </p:nvPicPr>
        <p:blipFill>
          <a:blip r:embed="rId8"/>
          <a:srcRect/>
          <a:stretch>
            <a:fillRect/>
          </a:stretch>
        </p:blipFill>
        <p:spPr bwMode="auto">
          <a:xfrm>
            <a:off x="4857752" y="3857628"/>
            <a:ext cx="3324225" cy="2214578"/>
          </a:xfrm>
          <a:prstGeom prst="rect">
            <a:avLst/>
          </a:prstGeom>
          <a:noFill/>
          <a:ln w="9525">
            <a:noFill/>
            <a:miter lim="800000"/>
            <a:headEnd/>
            <a:tailEnd/>
          </a:ln>
          <a:effectLst/>
        </p:spPr>
      </p:pic>
      <p:pic>
        <p:nvPicPr>
          <p:cNvPr id="30723" name="Picture 3"/>
          <p:cNvPicPr>
            <a:picLocks noChangeAspect="1" noChangeArrowheads="1"/>
          </p:cNvPicPr>
          <p:nvPr>
            <p:custDataLst>
              <p:tags r:id="rId5"/>
            </p:custDataLst>
          </p:nvPr>
        </p:nvPicPr>
        <p:blipFill>
          <a:blip r:embed="rId9"/>
          <a:srcRect/>
          <a:stretch>
            <a:fillRect/>
          </a:stretch>
        </p:blipFill>
        <p:spPr bwMode="auto">
          <a:xfrm>
            <a:off x="1428728" y="4143380"/>
            <a:ext cx="1643074" cy="1914181"/>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14291"/>
            <a:ext cx="8229600" cy="714379"/>
          </a:xfrm>
        </p:spPr>
        <p:txBody>
          <a:bodyPr/>
          <a:lstStyle/>
          <a:p>
            <a:r>
              <a:rPr lang="fr-CA" dirty="0" smtClean="0"/>
              <a:t>La </a:t>
            </a:r>
            <a:r>
              <a:rPr lang="fr-CA" sz="4000" dirty="0" smtClean="0"/>
              <a:t>sélection</a:t>
            </a:r>
            <a:r>
              <a:rPr lang="fr-CA" dirty="0" smtClean="0"/>
              <a:t> de la modalité appropriée</a:t>
            </a:r>
            <a:endParaRPr lang="en-US" dirty="0"/>
          </a:p>
        </p:txBody>
      </p:sp>
      <p:sp>
        <p:nvSpPr>
          <p:cNvPr id="3" name="Content Placeholder 2"/>
          <p:cNvSpPr>
            <a:spLocks noGrp="1"/>
          </p:cNvSpPr>
          <p:nvPr>
            <p:ph idx="1"/>
            <p:custDataLst>
              <p:tags r:id="rId2"/>
            </p:custDataLst>
          </p:nvPr>
        </p:nvSpPr>
        <p:spPr>
          <a:xfrm>
            <a:off x="285720" y="857232"/>
            <a:ext cx="5715040" cy="5286412"/>
          </a:xfrm>
        </p:spPr>
        <p:txBody>
          <a:bodyPr/>
          <a:lstStyle/>
          <a:p>
            <a:r>
              <a:rPr lang="fr-FR" sz="1900" dirty="0" smtClean="0"/>
              <a:t>(Rousseau  2006) propose le</a:t>
            </a:r>
            <a:r>
              <a:rPr lang="en-US" sz="1900" dirty="0" smtClean="0"/>
              <a:t> </a:t>
            </a:r>
            <a:r>
              <a:rPr lang="fr-CA" sz="1900" dirty="0" smtClean="0"/>
              <a:t>modèle</a:t>
            </a:r>
            <a:r>
              <a:rPr lang="en-US" sz="1900" dirty="0" smtClean="0"/>
              <a:t> </a:t>
            </a:r>
            <a:r>
              <a:rPr lang="en-US" sz="1900" dirty="0" smtClean="0"/>
              <a:t>WWHT (What-Which-How-Then</a:t>
            </a:r>
            <a:r>
              <a:rPr lang="en-US" sz="1900" dirty="0" smtClean="0"/>
              <a:t>).</a:t>
            </a:r>
          </a:p>
          <a:p>
            <a:r>
              <a:rPr lang="en-US" sz="1900" dirty="0" smtClean="0"/>
              <a:t>Le </a:t>
            </a:r>
            <a:r>
              <a:rPr lang="en-US" sz="1900" dirty="0" err="1" smtClean="0"/>
              <a:t>choix</a:t>
            </a:r>
            <a:r>
              <a:rPr lang="en-US" sz="1900" dirty="0" smtClean="0"/>
              <a:t> de la </a:t>
            </a:r>
            <a:r>
              <a:rPr lang="en-US" sz="1900" dirty="0" err="1" smtClean="0"/>
              <a:t>modalité</a:t>
            </a:r>
            <a:r>
              <a:rPr lang="en-US" sz="1900" dirty="0" smtClean="0"/>
              <a:t> correspond à la phase « Which </a:t>
            </a:r>
            <a:r>
              <a:rPr lang="en-US" sz="1900" dirty="0" smtClean="0"/>
              <a:t>». </a:t>
            </a:r>
            <a:endParaRPr lang="en-US" sz="1900" dirty="0" smtClean="0"/>
          </a:p>
          <a:p>
            <a:r>
              <a:rPr lang="fr-CA" sz="1900" dirty="0" smtClean="0"/>
              <a:t>Une analogie avec le mode politique pour élire la modalité appropriée</a:t>
            </a:r>
            <a:r>
              <a:rPr lang="en-US" sz="1900" dirty="0" smtClean="0"/>
              <a:t>. </a:t>
            </a:r>
            <a:endParaRPr lang="en-US" sz="1900" dirty="0" smtClean="0"/>
          </a:p>
          <a:p>
            <a:pPr>
              <a:buClr>
                <a:schemeClr val="accent2"/>
              </a:buClr>
              <a:buFont typeface="Wingdings" pitchFamily="2" charset="2"/>
              <a:buChar char="q"/>
            </a:pPr>
            <a:r>
              <a:rPr lang="fr-CA" sz="1800" dirty="0" smtClean="0"/>
              <a:t>L’information (</a:t>
            </a:r>
            <a:r>
              <a:rPr lang="fr-CA" sz="1800" dirty="0" smtClean="0">
                <a:solidFill>
                  <a:srgbClr val="00B0F0"/>
                </a:solidFill>
              </a:rPr>
              <a:t>Scrutin</a:t>
            </a:r>
            <a:r>
              <a:rPr lang="fr-CA" sz="1800" dirty="0" smtClean="0"/>
              <a:t>). </a:t>
            </a:r>
          </a:p>
          <a:p>
            <a:pPr>
              <a:buClr>
                <a:schemeClr val="accent2"/>
              </a:buClr>
              <a:buFont typeface="Wingdings" pitchFamily="2" charset="2"/>
              <a:buChar char="q"/>
            </a:pPr>
            <a:r>
              <a:rPr lang="fr-CA" sz="1800" dirty="0" smtClean="0"/>
              <a:t>Un modèle comportemental (</a:t>
            </a:r>
            <a:r>
              <a:rPr lang="fr-CA" sz="1800" dirty="0" smtClean="0">
                <a:solidFill>
                  <a:srgbClr val="00B0F0"/>
                </a:solidFill>
              </a:rPr>
              <a:t>électeurs</a:t>
            </a:r>
            <a:r>
              <a:rPr lang="fr-CA" sz="1800" dirty="0" smtClean="0"/>
              <a:t>).</a:t>
            </a:r>
          </a:p>
          <a:p>
            <a:pPr>
              <a:buClr>
                <a:schemeClr val="accent2"/>
              </a:buClr>
              <a:buFont typeface="Wingdings" pitchFamily="2" charset="2"/>
              <a:buChar char="q"/>
            </a:pPr>
            <a:r>
              <a:rPr lang="fr-CA" sz="1800" dirty="0" smtClean="0"/>
              <a:t>Une base de règles qui attribue des points (</a:t>
            </a:r>
            <a:r>
              <a:rPr lang="fr-CA" sz="1800" dirty="0" smtClean="0">
                <a:solidFill>
                  <a:srgbClr val="00B0F0"/>
                </a:solidFill>
              </a:rPr>
              <a:t>voix</a:t>
            </a:r>
            <a:r>
              <a:rPr lang="fr-CA" sz="1800" dirty="0" smtClean="0"/>
              <a:t>).</a:t>
            </a:r>
          </a:p>
          <a:p>
            <a:pPr>
              <a:buClr>
                <a:schemeClr val="accent2"/>
              </a:buClr>
              <a:buFont typeface="Wingdings" pitchFamily="2" charset="2"/>
              <a:buChar char="q"/>
            </a:pPr>
            <a:r>
              <a:rPr lang="fr-CA" sz="1800" dirty="0" smtClean="0"/>
              <a:t>Les modes et modalités (</a:t>
            </a:r>
            <a:r>
              <a:rPr lang="fr-CA" sz="1800" dirty="0" smtClean="0">
                <a:solidFill>
                  <a:srgbClr val="00B0F0"/>
                </a:solidFill>
              </a:rPr>
              <a:t>candidats</a:t>
            </a:r>
            <a:r>
              <a:rPr lang="fr-CA" sz="1800" dirty="0" smtClean="0"/>
              <a:t>)</a:t>
            </a:r>
          </a:p>
          <a:p>
            <a:pPr>
              <a:buClr>
                <a:schemeClr val="accent2"/>
              </a:buClr>
              <a:buFont typeface="Wingdings" pitchFamily="2" charset="2"/>
              <a:buChar char="q"/>
            </a:pPr>
            <a:r>
              <a:rPr lang="fr-CA" sz="1800" dirty="0" smtClean="0"/>
              <a:t>L’état  du contexte de l’interaction (</a:t>
            </a:r>
            <a:r>
              <a:rPr lang="fr-CA" sz="1800" dirty="0" smtClean="0">
                <a:solidFill>
                  <a:srgbClr val="00B0F0"/>
                </a:solidFill>
              </a:rPr>
              <a:t>situation économique, etc.</a:t>
            </a:r>
            <a:r>
              <a:rPr lang="en-US" sz="1800" dirty="0" smtClean="0"/>
              <a:t>). </a:t>
            </a:r>
            <a:endParaRPr lang="fr-FR" sz="1800" dirty="0" smtClean="0"/>
          </a:p>
          <a:p>
            <a:pPr>
              <a:buClr>
                <a:schemeClr val="accent2"/>
              </a:buClr>
              <a:buFont typeface="Wingdings" pitchFamily="2" charset="2"/>
              <a:buChar char="q"/>
            </a:pPr>
            <a:r>
              <a:rPr lang="fr-CA" sz="1800" dirty="0" smtClean="0"/>
              <a:t>Dans ce processus d’élection, l’élection pure est le meilleur couple (</a:t>
            </a:r>
            <a:r>
              <a:rPr lang="fr-CA" sz="1800" dirty="0" smtClean="0">
                <a:solidFill>
                  <a:srgbClr val="00B0F0"/>
                </a:solidFill>
              </a:rPr>
              <a:t>modalité, média</a:t>
            </a:r>
            <a:r>
              <a:rPr lang="fr-CA" sz="1800" dirty="0" smtClean="0"/>
              <a:t>) choisi. </a:t>
            </a:r>
          </a:p>
          <a:p>
            <a:pPr>
              <a:buClr>
                <a:schemeClr val="accent2"/>
              </a:buClr>
              <a:buFont typeface="Wingdings" pitchFamily="2" charset="2"/>
              <a:buChar char="q"/>
            </a:pPr>
            <a:r>
              <a:rPr lang="fr-CA" sz="1800" dirty="0" smtClean="0"/>
              <a:t>Cependant, l’élection composée représente les couples redondants ou complémentaires au premier choix</a:t>
            </a:r>
            <a:r>
              <a:rPr lang="en-US" sz="1800" dirty="0" smtClean="0"/>
              <a:t>. </a:t>
            </a:r>
            <a:endParaRPr lang="fr-FR" sz="1800" dirty="0" smtClean="0"/>
          </a:p>
        </p:txBody>
      </p:sp>
      <p:sp>
        <p:nvSpPr>
          <p:cNvPr id="4" name="Slide Number Placeholder 3"/>
          <p:cNvSpPr>
            <a:spLocks noGrp="1"/>
          </p:cNvSpPr>
          <p:nvPr>
            <p:ph type="sldNum" sz="quarter" idx="12"/>
            <p:custDataLst>
              <p:tags r:id="rId3"/>
            </p:custDataLst>
          </p:nvPr>
        </p:nvSpPr>
        <p:spPr/>
        <p:txBody>
          <a:bodyPr/>
          <a:lstStyle/>
          <a:p>
            <a:pPr>
              <a:defRPr/>
            </a:pPr>
            <a:fld id="{7AFE6870-1AD0-4651-A892-9BA562151A9A}" type="slidenum">
              <a:rPr lang="fr-CA" altLang="en-US" smtClean="0"/>
              <a:pPr>
                <a:defRPr/>
              </a:pPr>
              <a:t>30</a:t>
            </a:fld>
            <a:endParaRPr lang="fr-CA" altLang="en-US" dirty="0"/>
          </a:p>
        </p:txBody>
      </p:sp>
      <p:pic>
        <p:nvPicPr>
          <p:cNvPr id="116739" name="Picture 3"/>
          <p:cNvPicPr>
            <a:picLocks noChangeAspect="1" noChangeArrowheads="1"/>
          </p:cNvPicPr>
          <p:nvPr/>
        </p:nvPicPr>
        <p:blipFill>
          <a:blip r:embed="rId6"/>
          <a:srcRect/>
          <a:stretch>
            <a:fillRect/>
          </a:stretch>
        </p:blipFill>
        <p:spPr bwMode="auto">
          <a:xfrm>
            <a:off x="6000760" y="928670"/>
            <a:ext cx="2714644" cy="5429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14291"/>
            <a:ext cx="8229600" cy="714379"/>
          </a:xfrm>
        </p:spPr>
        <p:txBody>
          <a:bodyPr/>
          <a:lstStyle/>
          <a:p>
            <a:r>
              <a:rPr lang="fr-CA" dirty="0" smtClean="0"/>
              <a:t>La réception d’un appel téléphonique</a:t>
            </a:r>
            <a:endParaRPr lang="en-US" dirty="0"/>
          </a:p>
        </p:txBody>
      </p:sp>
      <p:sp>
        <p:nvSpPr>
          <p:cNvPr id="3" name="Content Placeholder 2"/>
          <p:cNvSpPr>
            <a:spLocks noGrp="1"/>
          </p:cNvSpPr>
          <p:nvPr>
            <p:ph idx="1"/>
            <p:custDataLst>
              <p:tags r:id="rId2"/>
            </p:custDataLst>
          </p:nvPr>
        </p:nvSpPr>
        <p:spPr>
          <a:xfrm>
            <a:off x="285720" y="857232"/>
            <a:ext cx="8429684" cy="928694"/>
          </a:xfrm>
        </p:spPr>
        <p:txBody>
          <a:bodyPr/>
          <a:lstStyle/>
          <a:p>
            <a:r>
              <a:rPr lang="fr-FR" sz="1900" dirty="0" smtClean="0"/>
              <a:t>(Rousseau  2006) propose le</a:t>
            </a:r>
            <a:r>
              <a:rPr lang="en-US" sz="1900" dirty="0" smtClean="0"/>
              <a:t> </a:t>
            </a:r>
            <a:r>
              <a:rPr lang="fr-CA" sz="1900" dirty="0" smtClean="0"/>
              <a:t>modèle</a:t>
            </a:r>
            <a:r>
              <a:rPr lang="en-US" sz="1900" dirty="0" smtClean="0"/>
              <a:t> </a:t>
            </a:r>
            <a:r>
              <a:rPr lang="en-US" sz="1900" dirty="0" smtClean="0"/>
              <a:t>WWHT (What-Which-How-Then</a:t>
            </a:r>
            <a:r>
              <a:rPr lang="en-US" sz="1900" dirty="0" smtClean="0"/>
              <a:t>).</a:t>
            </a:r>
          </a:p>
          <a:p>
            <a:pPr>
              <a:buClr>
                <a:schemeClr val="accent2"/>
              </a:buClr>
              <a:buFont typeface="Wingdings" pitchFamily="2" charset="2"/>
              <a:buChar char="q"/>
            </a:pPr>
            <a:r>
              <a:rPr lang="fr-CA" sz="1600" dirty="0" smtClean="0"/>
              <a:t>Unité d’information-&gt;unité d’information élémentaire-&gt;modalité-&gt;média-&gt;présentation-&gt;attributs-&gt;évolution  pour renforcer le signalement  de l’information.</a:t>
            </a:r>
            <a:endParaRPr lang="en-US" sz="1600" dirty="0" smtClean="0"/>
          </a:p>
          <a:p>
            <a:endParaRPr lang="en-US" sz="1900" dirty="0" smtClean="0"/>
          </a:p>
        </p:txBody>
      </p:sp>
      <p:sp>
        <p:nvSpPr>
          <p:cNvPr id="4" name="Slide Number Placeholder 3"/>
          <p:cNvSpPr>
            <a:spLocks noGrp="1"/>
          </p:cNvSpPr>
          <p:nvPr>
            <p:ph type="sldNum" sz="quarter" idx="12"/>
            <p:custDataLst>
              <p:tags r:id="rId3"/>
            </p:custDataLst>
          </p:nvPr>
        </p:nvSpPr>
        <p:spPr/>
        <p:txBody>
          <a:bodyPr/>
          <a:lstStyle/>
          <a:p>
            <a:pPr>
              <a:defRPr/>
            </a:pPr>
            <a:fld id="{7AFE6870-1AD0-4651-A892-9BA562151A9A}" type="slidenum">
              <a:rPr lang="fr-CA" altLang="en-US" smtClean="0"/>
              <a:pPr>
                <a:defRPr/>
              </a:pPr>
              <a:t>31</a:t>
            </a:fld>
            <a:endParaRPr lang="fr-CA" altLang="en-US" dirty="0"/>
          </a:p>
        </p:txBody>
      </p:sp>
      <p:pic>
        <p:nvPicPr>
          <p:cNvPr id="117762" name="Picture 2"/>
          <p:cNvPicPr>
            <a:picLocks noChangeAspect="1" noChangeArrowheads="1"/>
          </p:cNvPicPr>
          <p:nvPr/>
        </p:nvPicPr>
        <p:blipFill>
          <a:blip r:embed="rId6"/>
          <a:srcRect/>
          <a:stretch>
            <a:fillRect/>
          </a:stretch>
        </p:blipFill>
        <p:spPr bwMode="auto">
          <a:xfrm>
            <a:off x="500034" y="1750073"/>
            <a:ext cx="8001024" cy="43610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14291"/>
            <a:ext cx="8229600" cy="714379"/>
          </a:xfrm>
        </p:spPr>
        <p:txBody>
          <a:bodyPr/>
          <a:lstStyle/>
          <a:p>
            <a:r>
              <a:rPr lang="fr-CA" dirty="0" smtClean="0"/>
              <a:t>La </a:t>
            </a:r>
            <a:r>
              <a:rPr lang="fr-CA" sz="4000" dirty="0" smtClean="0"/>
              <a:t>sélection</a:t>
            </a:r>
            <a:r>
              <a:rPr lang="fr-CA" dirty="0" smtClean="0"/>
              <a:t> de la modalité appropriée</a:t>
            </a:r>
            <a:endParaRPr lang="en-US" dirty="0"/>
          </a:p>
        </p:txBody>
      </p:sp>
      <p:sp>
        <p:nvSpPr>
          <p:cNvPr id="3" name="Content Placeholder 2"/>
          <p:cNvSpPr>
            <a:spLocks noGrp="1"/>
          </p:cNvSpPr>
          <p:nvPr>
            <p:ph idx="1"/>
            <p:custDataLst>
              <p:tags r:id="rId2"/>
            </p:custDataLst>
          </p:nvPr>
        </p:nvSpPr>
        <p:spPr>
          <a:xfrm>
            <a:off x="357158" y="857232"/>
            <a:ext cx="8286808" cy="2000264"/>
          </a:xfrm>
        </p:spPr>
        <p:txBody>
          <a:bodyPr/>
          <a:lstStyle/>
          <a:p>
            <a:r>
              <a:rPr lang="fr-FR" sz="2000" dirty="0" smtClean="0"/>
              <a:t>(Jacquet  2006) introduit la notion de profil (</a:t>
            </a:r>
            <a:r>
              <a:rPr lang="fr-CA" sz="2000" dirty="0" smtClean="0"/>
              <a:t>arbre de pondération</a:t>
            </a:r>
            <a:r>
              <a:rPr lang="en-US" sz="2000" dirty="0" smtClean="0"/>
              <a:t>).</a:t>
            </a:r>
          </a:p>
          <a:p>
            <a:r>
              <a:rPr lang="fr-CA" sz="1800" dirty="0" smtClean="0"/>
              <a:t>On ajoute des pondérations à l’arbre taxonomique pour </a:t>
            </a:r>
            <a:r>
              <a:rPr lang="fr-CA" sz="1800" dirty="0" smtClean="0"/>
              <a:t>exprimer les capacités, les préférences et les contraintes de l’entité décrite (utilisateur, dispositif ou unité sémantique). </a:t>
            </a:r>
            <a:endParaRPr lang="en-US" sz="1800" dirty="0" smtClean="0"/>
          </a:p>
          <a:p>
            <a:pPr>
              <a:buClr>
                <a:schemeClr val="accent2"/>
              </a:buClr>
              <a:buFont typeface="Wingdings" pitchFamily="2" charset="2"/>
              <a:buChar char="q"/>
            </a:pPr>
            <a:r>
              <a:rPr lang="fr-CA" sz="1800" dirty="0" smtClean="0"/>
              <a:t>Une </a:t>
            </a:r>
            <a:r>
              <a:rPr lang="fr-CA" sz="1800" dirty="0" smtClean="0"/>
              <a:t>pondération p de </a:t>
            </a:r>
            <a:r>
              <a:rPr lang="fr-CA" sz="1800" dirty="0" smtClean="0"/>
              <a:t>l’intervalle [0;1]. </a:t>
            </a:r>
            <a:endParaRPr lang="fr-CA" sz="1800" dirty="0" smtClean="0"/>
          </a:p>
          <a:p>
            <a:pPr lvl="0">
              <a:buClr>
                <a:schemeClr val="accent2"/>
              </a:buClr>
              <a:buFont typeface="Wingdings" pitchFamily="2" charset="2"/>
              <a:buChar char="q"/>
            </a:pPr>
            <a:r>
              <a:rPr lang="fr-CA" sz="1800" dirty="0" smtClean="0"/>
              <a:t>p= </a:t>
            </a:r>
            <a:r>
              <a:rPr lang="fr-CA" sz="1800" dirty="0" smtClean="0"/>
              <a:t>1 </a:t>
            </a:r>
            <a:r>
              <a:rPr lang="fr-CA" sz="1800" dirty="0" smtClean="0"/>
              <a:t>donc </a:t>
            </a:r>
            <a:r>
              <a:rPr lang="fr-CA" sz="1800" dirty="0" smtClean="0"/>
              <a:t>les modalités </a:t>
            </a:r>
            <a:r>
              <a:rPr lang="fr-CA" sz="1800" dirty="0" smtClean="0"/>
              <a:t>préférées </a:t>
            </a:r>
            <a:r>
              <a:rPr lang="fr-CA" sz="1800" dirty="0" smtClean="0"/>
              <a:t>à être utilisées</a:t>
            </a:r>
            <a:r>
              <a:rPr lang="fr-CA" sz="1800" dirty="0" smtClean="0"/>
              <a:t>.</a:t>
            </a:r>
            <a:endParaRPr lang="en-US" sz="1800" dirty="0" smtClean="0"/>
          </a:p>
        </p:txBody>
      </p:sp>
      <p:sp>
        <p:nvSpPr>
          <p:cNvPr id="4" name="Slide Number Placeholder 3"/>
          <p:cNvSpPr>
            <a:spLocks noGrp="1"/>
          </p:cNvSpPr>
          <p:nvPr>
            <p:ph type="sldNum" sz="quarter" idx="12"/>
            <p:custDataLst>
              <p:tags r:id="rId3"/>
            </p:custDataLst>
          </p:nvPr>
        </p:nvSpPr>
        <p:spPr/>
        <p:txBody>
          <a:bodyPr/>
          <a:lstStyle/>
          <a:p>
            <a:pPr>
              <a:defRPr/>
            </a:pPr>
            <a:fld id="{7AFE6870-1AD0-4651-A892-9BA562151A9A}" type="slidenum">
              <a:rPr lang="fr-CA" altLang="en-US" smtClean="0"/>
              <a:pPr>
                <a:defRPr/>
              </a:pPr>
              <a:t>32</a:t>
            </a:fld>
            <a:endParaRPr lang="fr-CA" altLang="en-US" dirty="0"/>
          </a:p>
        </p:txBody>
      </p:sp>
      <p:pic>
        <p:nvPicPr>
          <p:cNvPr id="6" name="Picture 5"/>
          <p:cNvPicPr/>
          <p:nvPr/>
        </p:nvPicPr>
        <p:blipFill>
          <a:blip r:embed="rId7"/>
          <a:srcRect/>
          <a:stretch>
            <a:fillRect/>
          </a:stretch>
        </p:blipFill>
        <p:spPr bwMode="auto">
          <a:xfrm>
            <a:off x="2928926" y="2857496"/>
            <a:ext cx="5719495" cy="3286148"/>
          </a:xfrm>
          <a:prstGeom prst="rect">
            <a:avLst/>
          </a:prstGeom>
          <a:noFill/>
          <a:ln w="12700">
            <a:solidFill>
              <a:schemeClr val="tx1"/>
            </a:solidFill>
            <a:miter lim="800000"/>
            <a:headEnd/>
            <a:tailEnd/>
          </a:ln>
        </p:spPr>
      </p:pic>
      <p:sp>
        <p:nvSpPr>
          <p:cNvPr id="7" name="Content Placeholder 2"/>
          <p:cNvSpPr txBox="1">
            <a:spLocks/>
          </p:cNvSpPr>
          <p:nvPr>
            <p:custDataLst>
              <p:tags r:id="rId4"/>
            </p:custDataLst>
          </p:nvPr>
        </p:nvSpPr>
        <p:spPr bwMode="auto">
          <a:xfrm>
            <a:off x="357158" y="2857496"/>
            <a:ext cx="2571768" cy="32861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2"/>
              </a:buClr>
              <a:buSzPct val="65000"/>
              <a:buFont typeface="Wingdings" pitchFamily="2" charset="2"/>
              <a:buChar char="q"/>
              <a:tabLst/>
              <a:defRPr/>
            </a:pPr>
            <a:r>
              <a:rPr kumimoji="0" lang="fr-CA" sz="1800" b="0" i="0" u="none" strike="noStrike" kern="0" cap="none" spc="0" normalizeH="0" baseline="0" noProof="0" dirty="0" smtClean="0">
                <a:ln>
                  <a:noFill/>
                </a:ln>
                <a:solidFill>
                  <a:schemeClr val="tx1"/>
                </a:solidFill>
                <a:effectLst/>
                <a:uLnTx/>
                <a:uFillTx/>
                <a:latin typeface="+mn-lt"/>
                <a:ea typeface="+mn-ea"/>
                <a:cs typeface="+mn-cs"/>
              </a:rPr>
              <a:t>p= 0 donc les modalités ne sont pas acceptées. </a:t>
            </a:r>
          </a:p>
          <a:p>
            <a:pPr marL="342900" marR="0" lvl="0" indent="-342900" algn="l" defTabSz="914400" rtl="0" eaLnBrk="0" fontAlgn="base" latinLnBrk="0" hangingPunct="0">
              <a:lnSpc>
                <a:spcPct val="100000"/>
              </a:lnSpc>
              <a:spcBef>
                <a:spcPct val="20000"/>
              </a:spcBef>
              <a:spcAft>
                <a:spcPct val="0"/>
              </a:spcAft>
              <a:buClr>
                <a:schemeClr val="accent2"/>
              </a:buClr>
              <a:buSzPct val="65000"/>
              <a:buFont typeface="Wingdings" pitchFamily="2" charset="2"/>
              <a:buChar char="q"/>
              <a:tabLst/>
              <a:defRPr/>
            </a:pPr>
            <a:r>
              <a:rPr kumimoji="0" lang="fr-CA" sz="1800" b="0" i="0" u="none" strike="noStrike" kern="0" cap="none" spc="0" normalizeH="0" baseline="0" noProof="0" dirty="0" smtClean="0">
                <a:ln>
                  <a:noFill/>
                </a:ln>
                <a:solidFill>
                  <a:schemeClr val="tx1"/>
                </a:solidFill>
                <a:effectLst/>
                <a:uLnTx/>
                <a:uFillTx/>
                <a:latin typeface="+mn-lt"/>
                <a:ea typeface="+mn-ea"/>
                <a:cs typeface="+mn-cs"/>
              </a:rPr>
              <a:t>0&lt;p&lt;1 détermine le niveau de préférence de chaque modalité.</a:t>
            </a:r>
          </a:p>
          <a:p>
            <a:pPr marL="342900" lvl="0" indent="-342900" eaLnBrk="0" hangingPunct="0">
              <a:spcBef>
                <a:spcPct val="20000"/>
              </a:spcBef>
              <a:buClr>
                <a:schemeClr val="accent2"/>
              </a:buClr>
              <a:buSzPct val="65000"/>
              <a:buFont typeface="Wingdings" pitchFamily="2" charset="2"/>
              <a:buChar char="q"/>
            </a:pPr>
            <a:r>
              <a:rPr lang="fr-CA" dirty="0" smtClean="0"/>
              <a:t>Cet arbre correspond à un profil d’un utilisateur malvoyant.</a:t>
            </a:r>
            <a:endParaRPr kumimoji="0" lang="fr-CA" sz="1800" b="0" i="0" u="none" strike="noStrike" kern="0" cap="none" spc="0" normalizeH="0" baseline="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7813"/>
            <a:ext cx="8229600" cy="722295"/>
          </a:xfrm>
        </p:spPr>
        <p:txBody>
          <a:bodyPr/>
          <a:lstStyle/>
          <a:p>
            <a:r>
              <a:rPr lang="fr-FR" altLang="en-US" dirty="0" smtClean="0"/>
              <a:t>Les dix mythes - 1</a:t>
            </a:r>
            <a:endParaRPr lang="en-US" dirty="0"/>
          </a:p>
        </p:txBody>
      </p:sp>
      <p:sp>
        <p:nvSpPr>
          <p:cNvPr id="3" name="Content Placeholder 2"/>
          <p:cNvSpPr>
            <a:spLocks noGrp="1"/>
          </p:cNvSpPr>
          <p:nvPr>
            <p:ph idx="1"/>
            <p:custDataLst>
              <p:tags r:id="rId2"/>
            </p:custDataLst>
          </p:nvPr>
        </p:nvSpPr>
        <p:spPr>
          <a:xfrm>
            <a:off x="457200" y="2714620"/>
            <a:ext cx="3686172" cy="3357586"/>
          </a:xfrm>
        </p:spPr>
        <p:txBody>
          <a:bodyPr/>
          <a:lstStyle/>
          <a:p>
            <a:pPr marL="0" indent="0">
              <a:lnSpc>
                <a:spcPct val="90000"/>
              </a:lnSpc>
              <a:buFontTx/>
              <a:buNone/>
            </a:pPr>
            <a:r>
              <a:rPr lang="fr-FR" altLang="en-US" sz="2400" dirty="0" smtClean="0">
                <a:latin typeface="Arial" pitchFamily="34" charset="0"/>
                <a:cs typeface="Times New Roman" pitchFamily="18" charset="0"/>
              </a:rPr>
              <a:t>Les utilisateurs n’ont interagi qu’à 20% du temps en </a:t>
            </a:r>
            <a:r>
              <a:rPr lang="fr-FR" altLang="en-US" sz="2400" dirty="0" err="1" smtClean="0">
                <a:latin typeface="Arial" pitchFamily="34" charset="0"/>
                <a:cs typeface="Times New Roman" pitchFamily="18" charset="0"/>
              </a:rPr>
              <a:t>multimodalité</a:t>
            </a:r>
            <a:r>
              <a:rPr lang="fr-FR" altLang="en-US" sz="2400" dirty="0" smtClean="0">
                <a:latin typeface="Arial" pitchFamily="34" charset="0"/>
                <a:cs typeface="Times New Roman" pitchFamily="18" charset="0"/>
              </a:rPr>
              <a:t> lors de l’expérience de </a:t>
            </a:r>
            <a:r>
              <a:rPr lang="fr-FR" altLang="en-US" sz="2400" dirty="0" err="1" smtClean="0">
                <a:solidFill>
                  <a:srgbClr val="FF0000"/>
                </a:solidFill>
                <a:latin typeface="Arial" pitchFamily="34" charset="0"/>
                <a:cs typeface="Times New Roman" pitchFamily="18" charset="0"/>
              </a:rPr>
              <a:t>QuickSet</a:t>
            </a:r>
            <a:r>
              <a:rPr lang="fr-FR" altLang="en-US" sz="2400" dirty="0" smtClean="0">
                <a:latin typeface="Arial" pitchFamily="34" charset="0"/>
                <a:cs typeface="Times New Roman" pitchFamily="18" charset="0"/>
              </a:rPr>
              <a:t>. Ils passent d’un mode à l’autre selon la tâche à accomplir, et aussi selon le contexte de l’interaction.</a:t>
            </a:r>
          </a:p>
          <a:p>
            <a:pPr marL="0" indent="0">
              <a:lnSpc>
                <a:spcPct val="90000"/>
              </a:lnSpc>
              <a:buFontTx/>
              <a:buNone/>
            </a:pPr>
            <a:endParaRPr lang="fr-FR" altLang="en-US" sz="2400" dirty="0" smtClean="0">
              <a:latin typeface="Arial" pitchFamily="34" charset="0"/>
              <a:cs typeface="Times New Roman" pitchFamily="18" charset="0"/>
            </a:endParaRPr>
          </a:p>
          <a:p>
            <a:pPr marL="0" indent="0">
              <a:lnSpc>
                <a:spcPct val="90000"/>
              </a:lnSpc>
              <a:buFontTx/>
              <a:buNone/>
            </a:pPr>
            <a:endParaRPr lang="fr-FR" altLang="en-US" sz="2400" dirty="0" smtClean="0">
              <a:latin typeface="Arial" pitchFamily="34" charset="0"/>
              <a:cs typeface="Times New Roman" pitchFamily="18" charset="0"/>
            </a:endParaRPr>
          </a:p>
          <a:p>
            <a:pPr marL="0" indent="0">
              <a:lnSpc>
                <a:spcPct val="90000"/>
              </a:lnSpc>
              <a:buFontTx/>
              <a:buNone/>
            </a:pPr>
            <a:endParaRPr lang="fr-FR" altLang="en-US" sz="2800" dirty="0" smtClean="0"/>
          </a:p>
          <a:p>
            <a:pPr marL="28575" indent="-355600">
              <a:buNone/>
            </a:pPr>
            <a:endParaRPr lang="fr-CA" sz="2800" dirty="0" smtClean="0"/>
          </a:p>
          <a:p>
            <a:pPr marL="355600" lvl="1" indent="-355600">
              <a:buNone/>
            </a:pPr>
            <a:endParaRPr lang="en-US" sz="2400" dirty="0"/>
          </a:p>
        </p:txBody>
      </p:sp>
      <p:sp>
        <p:nvSpPr>
          <p:cNvPr id="4" name="Slide Number Placeholder 3"/>
          <p:cNvSpPr>
            <a:spLocks noGrp="1"/>
          </p:cNvSpPr>
          <p:nvPr>
            <p:ph type="sldNum" sz="quarter" idx="12"/>
            <p:custDataLst>
              <p:tags r:id="rId3"/>
            </p:custDataLst>
          </p:nvPr>
        </p:nvSpPr>
        <p:spPr/>
        <p:txBody>
          <a:bodyPr/>
          <a:lstStyle/>
          <a:p>
            <a:pPr>
              <a:defRPr/>
            </a:pPr>
            <a:fld id="{7AFE6870-1AD0-4651-A892-9BA562151A9A}" type="slidenum">
              <a:rPr lang="fr-CA" altLang="en-US" smtClean="0"/>
              <a:pPr>
                <a:defRPr/>
              </a:pPr>
              <a:t>33</a:t>
            </a:fld>
            <a:endParaRPr lang="fr-CA" altLang="en-US" dirty="0"/>
          </a:p>
        </p:txBody>
      </p:sp>
      <p:pic>
        <p:nvPicPr>
          <p:cNvPr id="5" name="Picture 9"/>
          <p:cNvPicPr>
            <a:picLocks noChangeAspect="1" noChangeArrowheads="1"/>
          </p:cNvPicPr>
          <p:nvPr>
            <p:custDataLst>
              <p:tags r:id="rId4"/>
            </p:custDataLst>
          </p:nvPr>
        </p:nvPicPr>
        <p:blipFill>
          <a:blip r:embed="rId8"/>
          <a:srcRect/>
          <a:stretch>
            <a:fillRect/>
          </a:stretch>
        </p:blipFill>
        <p:spPr bwMode="auto">
          <a:xfrm>
            <a:off x="4198742" y="2700357"/>
            <a:ext cx="4445224" cy="3371849"/>
          </a:xfrm>
          <a:prstGeom prst="rect">
            <a:avLst/>
          </a:prstGeom>
          <a:noFill/>
          <a:ln w="9525">
            <a:noFill/>
            <a:miter lim="800000"/>
            <a:headEnd/>
            <a:tailEnd/>
          </a:ln>
        </p:spPr>
      </p:pic>
      <p:sp>
        <p:nvSpPr>
          <p:cNvPr id="6" name="Content Placeholder 2"/>
          <p:cNvSpPr txBox="1">
            <a:spLocks/>
          </p:cNvSpPr>
          <p:nvPr>
            <p:custDataLst>
              <p:tags r:id="rId5"/>
            </p:custDataLst>
          </p:nvPr>
        </p:nvSpPr>
        <p:spPr bwMode="auto">
          <a:xfrm>
            <a:off x="428596" y="857232"/>
            <a:ext cx="8186766" cy="17859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 marR="0" lvl="0" indent="-3556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r>
              <a:rPr kumimoji="0" lang="fr-CA" sz="2800" b="0" i="0" u="none" strike="noStrike" kern="0" cap="none" spc="0" normalizeH="0" baseline="0" noProof="0" dirty="0" smtClean="0">
                <a:ln>
                  <a:noFill/>
                </a:ln>
                <a:solidFill>
                  <a:schemeClr val="tx1"/>
                </a:solidFill>
                <a:effectLst/>
                <a:uLnTx/>
                <a:uFillTx/>
                <a:latin typeface="+mn-lt"/>
                <a:ea typeface="+mn-ea"/>
                <a:cs typeface="+mn-cs"/>
              </a:rPr>
              <a:t>Oviatt a identifié 10 mythes pour les interfaces multimodales.</a:t>
            </a:r>
          </a:p>
          <a:p>
            <a:pPr marL="28575" marR="0" lvl="0" indent="-355600" algn="l" defTabSz="914400" rtl="0" eaLnBrk="0" fontAlgn="base" latinLnBrk="0" hangingPunct="0">
              <a:lnSpc>
                <a:spcPct val="100000"/>
              </a:lnSpc>
              <a:spcBef>
                <a:spcPct val="20000"/>
              </a:spcBef>
              <a:spcAft>
                <a:spcPct val="0"/>
              </a:spcAft>
              <a:buClr>
                <a:schemeClr val="accent1"/>
              </a:buClr>
              <a:buSzPct val="65000"/>
              <a:tabLst/>
              <a:defRPr/>
            </a:pPr>
            <a:r>
              <a:rPr lang="fr-CA" altLang="en-US" sz="2800" b="1" i="1" kern="0" dirty="0" smtClean="0">
                <a:solidFill>
                  <a:srgbClr val="00B0F0"/>
                </a:solidFill>
                <a:latin typeface="Arial" pitchFamily="34" charset="0"/>
                <a:cs typeface="Times New Roman" pitchFamily="18" charset="0"/>
              </a:rPr>
              <a:t>1- </a:t>
            </a:r>
            <a:r>
              <a:rPr lang="fr-FR" altLang="en-US" sz="2800" b="1" i="1" kern="0" dirty="0" smtClean="0">
                <a:solidFill>
                  <a:srgbClr val="00B0F0"/>
                </a:solidFill>
                <a:latin typeface="Arial" pitchFamily="34" charset="0"/>
                <a:cs typeface="Times New Roman" pitchFamily="18" charset="0"/>
              </a:rPr>
              <a:t>Dans </a:t>
            </a:r>
            <a:r>
              <a:rPr kumimoji="0" lang="fr-FR" altLang="en-US" sz="2800" b="1" i="1" u="none" strike="noStrike" kern="0" cap="none" spc="0" normalizeH="0" baseline="0" noProof="0" dirty="0" smtClean="0">
                <a:ln>
                  <a:noFill/>
                </a:ln>
                <a:solidFill>
                  <a:srgbClr val="00B0F0"/>
                </a:solidFill>
                <a:effectLst/>
                <a:uLnTx/>
                <a:uFillTx/>
                <a:latin typeface="Arial" pitchFamily="34" charset="0"/>
                <a:ea typeface="+mn-ea"/>
                <a:cs typeface="Times New Roman" pitchFamily="18" charset="0"/>
              </a:rPr>
              <a:t>un système multimodal, les utilisateurs vont utiliser la </a:t>
            </a:r>
            <a:r>
              <a:rPr kumimoji="0" lang="fr-FR" altLang="en-US" sz="2800" b="1" i="1" u="none" strike="noStrike" kern="0" cap="none" spc="0" normalizeH="0" baseline="0" noProof="0" dirty="0" err="1" smtClean="0">
                <a:ln>
                  <a:noFill/>
                </a:ln>
                <a:solidFill>
                  <a:srgbClr val="00B0F0"/>
                </a:solidFill>
                <a:effectLst/>
                <a:uLnTx/>
                <a:uFillTx/>
                <a:latin typeface="Arial" pitchFamily="34" charset="0"/>
                <a:ea typeface="+mn-ea"/>
                <a:cs typeface="Times New Roman" pitchFamily="18" charset="0"/>
              </a:rPr>
              <a:t>multimodalité</a:t>
            </a:r>
            <a:r>
              <a:rPr kumimoji="0" lang="fr-FR" altLang="en-US" sz="2800" b="1" i="1" u="none" strike="noStrike" kern="0" cap="none" spc="0" normalizeH="0" baseline="0" noProof="0" dirty="0" smtClean="0">
                <a:ln>
                  <a:noFill/>
                </a:ln>
                <a:solidFill>
                  <a:srgbClr val="00B0F0"/>
                </a:solidFill>
                <a:effectLst/>
                <a:uLnTx/>
                <a:uFillTx/>
                <a:latin typeface="Arial" pitchFamily="34" charset="0"/>
                <a:ea typeface="+mn-ea"/>
                <a:cs typeface="Times New Roman" pitchFamily="18" charset="0"/>
              </a:rPr>
              <a:t>.</a:t>
            </a:r>
            <a:r>
              <a:rPr kumimoji="0" lang="fr-FR" altLang="en-US" sz="2800" b="1" i="0" u="none" strike="noStrike" kern="0" cap="none" spc="0" normalizeH="0" baseline="0" noProof="0" dirty="0" smtClean="0">
                <a:ln>
                  <a:noFill/>
                </a:ln>
                <a:solidFill>
                  <a:srgbClr val="00B0F0"/>
                </a:solidFill>
                <a:effectLst/>
                <a:uLnTx/>
                <a:uFillTx/>
                <a:latin typeface="Arial" pitchFamily="34" charset="0"/>
                <a:ea typeface="+mn-ea"/>
                <a:cs typeface="Times New Roman" pitchFamily="18" charset="0"/>
              </a:rPr>
              <a:t> </a:t>
            </a:r>
            <a:endParaRPr kumimoji="0" lang="en-US" sz="2800" b="0" i="0" u="none" strike="noStrike" kern="0" cap="none" spc="0" normalizeH="0" baseline="0" noProof="0" dirty="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custDataLst>
              <p:tags r:id="rId1"/>
            </p:custDataLst>
          </p:nvPr>
        </p:nvSpPr>
        <p:spPr>
          <a:xfrm>
            <a:off x="428596" y="228600"/>
            <a:ext cx="8105804" cy="700070"/>
          </a:xfrm>
          <a:noFill/>
        </p:spPr>
        <p:txBody>
          <a:bodyPr/>
          <a:lstStyle/>
          <a:p>
            <a:r>
              <a:rPr lang="fr-FR" altLang="en-US" dirty="0" smtClean="0"/>
              <a:t>Les dix mythes - 2</a:t>
            </a:r>
            <a:endParaRPr lang="fr-FR" altLang="en-US" dirty="0" smtClean="0">
              <a:solidFill>
                <a:srgbClr val="FF3300"/>
              </a:solidFill>
              <a:latin typeface="Arial" pitchFamily="34" charset="0"/>
            </a:endParaRPr>
          </a:p>
        </p:txBody>
      </p:sp>
      <p:sp>
        <p:nvSpPr>
          <p:cNvPr id="72707" name="Rectangle 3"/>
          <p:cNvSpPr>
            <a:spLocks noGrp="1" noChangeArrowheads="1"/>
          </p:cNvSpPr>
          <p:nvPr>
            <p:ph type="body" idx="1"/>
            <p:custDataLst>
              <p:tags r:id="rId2"/>
            </p:custDataLst>
          </p:nvPr>
        </p:nvSpPr>
        <p:spPr>
          <a:xfrm>
            <a:off x="428596" y="928670"/>
            <a:ext cx="8486804" cy="2928958"/>
          </a:xfrm>
          <a:noFill/>
        </p:spPr>
        <p:txBody>
          <a:bodyPr/>
          <a:lstStyle/>
          <a:p>
            <a:pPr>
              <a:lnSpc>
                <a:spcPct val="90000"/>
              </a:lnSpc>
              <a:buFontTx/>
              <a:buNone/>
            </a:pPr>
            <a:r>
              <a:rPr lang="fr-FR" altLang="en-US" sz="2800" b="1" i="1" dirty="0" smtClean="0">
                <a:solidFill>
                  <a:srgbClr val="00B0F0"/>
                </a:solidFill>
                <a:latin typeface="Arial" pitchFamily="34" charset="0"/>
                <a:cs typeface="Times New Roman" pitchFamily="18" charset="0"/>
              </a:rPr>
              <a:t>2- Le pattern parole-pointage est le dominant. </a:t>
            </a:r>
          </a:p>
          <a:p>
            <a:pPr marL="0" indent="0">
              <a:lnSpc>
                <a:spcPct val="90000"/>
              </a:lnSpc>
              <a:buFontTx/>
              <a:buNone/>
            </a:pPr>
            <a:r>
              <a:rPr lang="fr-FR" altLang="en-US" sz="2400" dirty="0" smtClean="0">
                <a:latin typeface="Arial" pitchFamily="34" charset="0"/>
                <a:cs typeface="Times New Roman" pitchFamily="18" charset="0"/>
              </a:rPr>
              <a:t>Depuis la proposition « mets ça là » de </a:t>
            </a:r>
            <a:r>
              <a:rPr lang="fr-FR" altLang="en-US" sz="2400" dirty="0" err="1" smtClean="0">
                <a:latin typeface="Arial" pitchFamily="34" charset="0"/>
                <a:cs typeface="Times New Roman" pitchFamily="18" charset="0"/>
              </a:rPr>
              <a:t>Bolt</a:t>
            </a:r>
            <a:r>
              <a:rPr lang="fr-FR" altLang="en-US" sz="2400" dirty="0" smtClean="0">
                <a:latin typeface="Arial" pitchFamily="34" charset="0"/>
                <a:cs typeface="Times New Roman" pitchFamily="18" charset="0"/>
              </a:rPr>
              <a:t>, la </a:t>
            </a:r>
            <a:r>
              <a:rPr lang="fr-FR" altLang="en-US" sz="2400" dirty="0" err="1" smtClean="0">
                <a:latin typeface="Arial" pitchFamily="34" charset="0"/>
                <a:cs typeface="Times New Roman" pitchFamily="18" charset="0"/>
              </a:rPr>
              <a:t>multimodalité</a:t>
            </a:r>
            <a:r>
              <a:rPr lang="fr-FR" altLang="en-US" sz="2400" dirty="0" smtClean="0">
                <a:latin typeface="Arial" pitchFamily="34" charset="0"/>
                <a:cs typeface="Times New Roman" pitchFamily="18" charset="0"/>
              </a:rPr>
              <a:t> se concentre sur le paradigme synergique. </a:t>
            </a:r>
          </a:p>
          <a:p>
            <a:pPr marL="0" indent="0">
              <a:lnSpc>
                <a:spcPct val="90000"/>
              </a:lnSpc>
              <a:buFontTx/>
              <a:buNone/>
            </a:pPr>
            <a:r>
              <a:rPr lang="fr-FR" altLang="en-US" sz="2400" dirty="0" smtClean="0">
                <a:latin typeface="Arial" pitchFamily="34" charset="0"/>
                <a:cs typeface="Times New Roman" pitchFamily="18" charset="0"/>
              </a:rPr>
              <a:t>Dans celui là, la parole domine alors que le geste de désignation agit comme un support. Des études montrent que pour le pattern pointage la souris est le média le plus utilisé. Cependant, il existe des applications multimodales plus intéressantes et interactives qu’une simple sélection. </a:t>
            </a:r>
          </a:p>
        </p:txBody>
      </p:sp>
      <p:pic>
        <p:nvPicPr>
          <p:cNvPr id="13314" name="Picture 2"/>
          <p:cNvPicPr>
            <a:picLocks noChangeAspect="1" noChangeArrowheads="1"/>
          </p:cNvPicPr>
          <p:nvPr>
            <p:custDataLst>
              <p:tags r:id="rId3"/>
            </p:custDataLst>
          </p:nvPr>
        </p:nvPicPr>
        <p:blipFill>
          <a:blip r:embed="rId9"/>
          <a:srcRect/>
          <a:stretch>
            <a:fillRect/>
          </a:stretch>
        </p:blipFill>
        <p:spPr bwMode="auto">
          <a:xfrm>
            <a:off x="1571604" y="4357694"/>
            <a:ext cx="1428760" cy="1428760"/>
          </a:xfrm>
          <a:prstGeom prst="rect">
            <a:avLst/>
          </a:prstGeom>
          <a:noFill/>
          <a:ln w="9525">
            <a:noFill/>
            <a:miter lim="800000"/>
            <a:headEnd/>
            <a:tailEnd/>
          </a:ln>
          <a:effectLst/>
        </p:spPr>
      </p:pic>
      <p:pic>
        <p:nvPicPr>
          <p:cNvPr id="13315" name="Picture 3"/>
          <p:cNvPicPr>
            <a:picLocks noChangeAspect="1" noChangeArrowheads="1"/>
          </p:cNvPicPr>
          <p:nvPr>
            <p:custDataLst>
              <p:tags r:id="rId4"/>
            </p:custDataLst>
          </p:nvPr>
        </p:nvPicPr>
        <p:blipFill>
          <a:blip r:embed="rId10"/>
          <a:srcRect/>
          <a:stretch>
            <a:fillRect/>
          </a:stretch>
        </p:blipFill>
        <p:spPr bwMode="auto">
          <a:xfrm>
            <a:off x="6786578" y="4643446"/>
            <a:ext cx="1346332" cy="1000132"/>
          </a:xfrm>
          <a:prstGeom prst="rect">
            <a:avLst/>
          </a:prstGeom>
          <a:noFill/>
          <a:ln w="9525">
            <a:noFill/>
            <a:miter lim="800000"/>
            <a:headEnd/>
            <a:tailEnd/>
          </a:ln>
          <a:effectLst/>
        </p:spPr>
      </p:pic>
      <p:pic>
        <p:nvPicPr>
          <p:cNvPr id="13317" name="Picture 5" descr="http://www.digitaltechnews.com/photos/uncategorized/2007/08/14/v470_laser_mouse.jpg"/>
          <p:cNvPicPr>
            <a:picLocks noChangeAspect="1" noChangeArrowheads="1"/>
          </p:cNvPicPr>
          <p:nvPr>
            <p:custDataLst>
              <p:tags r:id="rId5"/>
            </p:custDataLst>
          </p:nvPr>
        </p:nvPicPr>
        <p:blipFill>
          <a:blip r:embed="rId11"/>
          <a:srcRect/>
          <a:stretch>
            <a:fillRect/>
          </a:stretch>
        </p:blipFill>
        <p:spPr bwMode="auto">
          <a:xfrm>
            <a:off x="4143372" y="4143380"/>
            <a:ext cx="1428760" cy="1922593"/>
          </a:xfrm>
          <a:prstGeom prst="rect">
            <a:avLst/>
          </a:prstGeom>
          <a:noFill/>
        </p:spPr>
      </p:pic>
      <p:sp>
        <p:nvSpPr>
          <p:cNvPr id="10" name="Slide Number Placeholder 9"/>
          <p:cNvSpPr>
            <a:spLocks noGrp="1"/>
          </p:cNvSpPr>
          <p:nvPr>
            <p:ph type="sldNum" sz="quarter" idx="12"/>
            <p:custDataLst>
              <p:tags r:id="rId6"/>
            </p:custDataLst>
          </p:nvPr>
        </p:nvSpPr>
        <p:spPr/>
        <p:txBody>
          <a:bodyPr/>
          <a:lstStyle/>
          <a:p>
            <a:pPr>
              <a:defRPr/>
            </a:pPr>
            <a:fld id="{7AFE6870-1AD0-4651-A892-9BA562151A9A}" type="slidenum">
              <a:rPr lang="fr-CA" altLang="en-US" smtClean="0"/>
              <a:pPr>
                <a:defRPr/>
              </a:pPr>
              <a:t>34</a:t>
            </a:fld>
            <a:endParaRPr lang="fr-CA"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custDataLst>
              <p:tags r:id="rId1"/>
            </p:custDataLst>
          </p:nvPr>
        </p:nvSpPr>
        <p:spPr>
          <a:xfrm>
            <a:off x="428596" y="228600"/>
            <a:ext cx="8105804" cy="628632"/>
          </a:xfrm>
          <a:noFill/>
        </p:spPr>
        <p:txBody>
          <a:bodyPr/>
          <a:lstStyle/>
          <a:p>
            <a:r>
              <a:rPr lang="fr-FR" altLang="en-US" dirty="0" smtClean="0"/>
              <a:t>Les dix mythes - 3</a:t>
            </a:r>
            <a:endParaRPr lang="fr-FR" altLang="en-US" dirty="0" smtClean="0">
              <a:solidFill>
                <a:srgbClr val="FF3300"/>
              </a:solidFill>
              <a:latin typeface="Arial" pitchFamily="34" charset="0"/>
            </a:endParaRPr>
          </a:p>
        </p:txBody>
      </p:sp>
      <p:sp>
        <p:nvSpPr>
          <p:cNvPr id="73731" name="Rectangle 3"/>
          <p:cNvSpPr>
            <a:spLocks noGrp="1" noChangeArrowheads="1"/>
          </p:cNvSpPr>
          <p:nvPr>
            <p:ph type="body" idx="1"/>
            <p:custDataLst>
              <p:tags r:id="rId2"/>
            </p:custDataLst>
          </p:nvPr>
        </p:nvSpPr>
        <p:spPr>
          <a:xfrm>
            <a:off x="428596" y="1071546"/>
            <a:ext cx="8358246" cy="2928958"/>
          </a:xfrm>
          <a:noFill/>
        </p:spPr>
        <p:txBody>
          <a:bodyPr/>
          <a:lstStyle/>
          <a:p>
            <a:pPr>
              <a:buFontTx/>
              <a:buNone/>
            </a:pPr>
            <a:r>
              <a:rPr lang="fr-FR" altLang="en-US" sz="2800" b="1" i="1" dirty="0" smtClean="0">
                <a:solidFill>
                  <a:srgbClr val="00B0F0"/>
                </a:solidFill>
                <a:latin typeface="Arial" pitchFamily="34" charset="0"/>
                <a:cs typeface="Times New Roman" pitchFamily="18" charset="0"/>
              </a:rPr>
              <a:t>3- La </a:t>
            </a:r>
            <a:r>
              <a:rPr lang="fr-FR" altLang="en-US" sz="2800" b="1" i="1" dirty="0" err="1" smtClean="0">
                <a:solidFill>
                  <a:srgbClr val="00B0F0"/>
                </a:solidFill>
                <a:latin typeface="Arial" pitchFamily="34" charset="0"/>
                <a:cs typeface="Times New Roman" pitchFamily="18" charset="0"/>
              </a:rPr>
              <a:t>multimodalité</a:t>
            </a:r>
            <a:r>
              <a:rPr lang="fr-FR" altLang="en-US" sz="2800" b="1" i="1" dirty="0" smtClean="0">
                <a:solidFill>
                  <a:srgbClr val="00B0F0"/>
                </a:solidFill>
                <a:latin typeface="Arial" pitchFamily="34" charset="0"/>
                <a:cs typeface="Times New Roman" pitchFamily="18" charset="0"/>
              </a:rPr>
              <a:t> signifie obligatoirement la simultanéité.  </a:t>
            </a:r>
          </a:p>
          <a:p>
            <a:pPr marL="0" indent="0">
              <a:buFontTx/>
              <a:buNone/>
            </a:pPr>
            <a:r>
              <a:rPr lang="fr-FR" altLang="en-US" sz="2400" dirty="0" smtClean="0">
                <a:latin typeface="Arial" pitchFamily="34" charset="0"/>
                <a:cs typeface="Times New Roman" pitchFamily="18" charset="0"/>
              </a:rPr>
              <a:t>On dénote qu’à 99 % des cas, la gestuelle précède la parole, même lorsque les informations provenant des deux modes sont équivalentes ou complémentaires. Il est parfois possible d’anticiper l’énoncé à venir. On estime à 25% le nombre d’énoncés simultanés. </a:t>
            </a:r>
          </a:p>
        </p:txBody>
      </p:sp>
      <p:pic>
        <p:nvPicPr>
          <p:cNvPr id="12290" name="Picture 2" descr="http://idata.over-blog.com/0/35/15/55/geste_an-1.jpg"/>
          <p:cNvPicPr>
            <a:picLocks noChangeAspect="1" noChangeArrowheads="1"/>
          </p:cNvPicPr>
          <p:nvPr>
            <p:custDataLst>
              <p:tags r:id="rId3"/>
            </p:custDataLst>
          </p:nvPr>
        </p:nvPicPr>
        <p:blipFill>
          <a:blip r:embed="rId7"/>
          <a:srcRect/>
          <a:stretch>
            <a:fillRect/>
          </a:stretch>
        </p:blipFill>
        <p:spPr bwMode="auto">
          <a:xfrm>
            <a:off x="5500694" y="3500438"/>
            <a:ext cx="2400300" cy="2543175"/>
          </a:xfrm>
          <a:prstGeom prst="rect">
            <a:avLst/>
          </a:prstGeom>
          <a:noFill/>
        </p:spPr>
      </p:pic>
      <p:sp>
        <p:nvSpPr>
          <p:cNvPr id="7" name="Slide Number Placeholder 6"/>
          <p:cNvSpPr>
            <a:spLocks noGrp="1"/>
          </p:cNvSpPr>
          <p:nvPr>
            <p:ph type="sldNum" sz="quarter" idx="12"/>
            <p:custDataLst>
              <p:tags r:id="rId4"/>
            </p:custDataLst>
          </p:nvPr>
        </p:nvSpPr>
        <p:spPr/>
        <p:txBody>
          <a:bodyPr/>
          <a:lstStyle/>
          <a:p>
            <a:pPr>
              <a:defRPr/>
            </a:pPr>
            <a:fld id="{7AFE6870-1AD0-4651-A892-9BA562151A9A}" type="slidenum">
              <a:rPr lang="fr-CA" altLang="en-US" smtClean="0"/>
              <a:pPr>
                <a:defRPr/>
              </a:pPr>
              <a:t>35</a:t>
            </a:fld>
            <a:endParaRPr lang="fr-CA"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custDataLst>
              <p:tags r:id="rId1"/>
            </p:custDataLst>
          </p:nvPr>
        </p:nvSpPr>
        <p:spPr>
          <a:xfrm>
            <a:off x="428596" y="228600"/>
            <a:ext cx="8105804" cy="628632"/>
          </a:xfrm>
          <a:noFill/>
        </p:spPr>
        <p:txBody>
          <a:bodyPr/>
          <a:lstStyle/>
          <a:p>
            <a:r>
              <a:rPr lang="fr-FR" altLang="en-US" dirty="0" smtClean="0"/>
              <a:t>Les dix mythes - 4</a:t>
            </a:r>
            <a:endParaRPr lang="fr-FR" altLang="en-US" dirty="0" smtClean="0">
              <a:solidFill>
                <a:srgbClr val="FF3300"/>
              </a:solidFill>
              <a:latin typeface="Arial" pitchFamily="34" charset="0"/>
            </a:endParaRPr>
          </a:p>
        </p:txBody>
      </p:sp>
      <p:sp>
        <p:nvSpPr>
          <p:cNvPr id="74755" name="Rectangle 3"/>
          <p:cNvSpPr>
            <a:spLocks noGrp="1" noChangeArrowheads="1"/>
          </p:cNvSpPr>
          <p:nvPr>
            <p:ph type="body" idx="1"/>
            <p:custDataLst>
              <p:tags r:id="rId2"/>
            </p:custDataLst>
          </p:nvPr>
        </p:nvSpPr>
        <p:spPr>
          <a:xfrm>
            <a:off x="428596" y="1000108"/>
            <a:ext cx="8377238" cy="2714644"/>
          </a:xfrm>
          <a:noFill/>
        </p:spPr>
        <p:txBody>
          <a:bodyPr/>
          <a:lstStyle/>
          <a:p>
            <a:pPr marL="0" indent="0">
              <a:buFontTx/>
              <a:buNone/>
            </a:pPr>
            <a:r>
              <a:rPr lang="fr-FR" altLang="en-US" sz="2800" b="1" i="1" dirty="0" smtClean="0">
                <a:solidFill>
                  <a:srgbClr val="00B0F0"/>
                </a:solidFill>
                <a:latin typeface="Arial" pitchFamily="34" charset="0"/>
                <a:cs typeface="Times New Roman" pitchFamily="18" charset="0"/>
              </a:rPr>
              <a:t>4- La parole est le principal mode dans un système multimodal.</a:t>
            </a:r>
          </a:p>
          <a:p>
            <a:pPr marL="0" indent="0">
              <a:buFontTx/>
              <a:buNone/>
            </a:pPr>
            <a:r>
              <a:rPr lang="fr-FR" altLang="en-US" sz="2400" dirty="0" smtClean="0">
                <a:latin typeface="Arial" pitchFamily="34" charset="0"/>
                <a:cs typeface="Times New Roman" pitchFamily="18" charset="0"/>
              </a:rPr>
              <a:t>Il existe plusieurs systèmes qui emploient les gestes et les regards comme principaux modes d’entrée notamment dans un environnement bruyant. Le stylo vient dans la plupart des cas avant la parole dans un système multimodal.</a:t>
            </a:r>
          </a:p>
        </p:txBody>
      </p:sp>
      <p:pic>
        <p:nvPicPr>
          <p:cNvPr id="11267" name="Picture 3" descr="http://www.managingchange.com/mediums/mobile/wincep.jpg"/>
          <p:cNvPicPr>
            <a:picLocks noChangeAspect="1" noChangeArrowheads="1"/>
          </p:cNvPicPr>
          <p:nvPr>
            <p:custDataLst>
              <p:tags r:id="rId3"/>
            </p:custDataLst>
          </p:nvPr>
        </p:nvPicPr>
        <p:blipFill>
          <a:blip r:embed="rId7"/>
          <a:srcRect/>
          <a:stretch>
            <a:fillRect/>
          </a:stretch>
        </p:blipFill>
        <p:spPr bwMode="auto">
          <a:xfrm>
            <a:off x="3643306" y="3571876"/>
            <a:ext cx="2857520" cy="2543193"/>
          </a:xfrm>
          <a:prstGeom prst="rect">
            <a:avLst/>
          </a:prstGeom>
          <a:noFill/>
        </p:spPr>
      </p:pic>
      <p:sp>
        <p:nvSpPr>
          <p:cNvPr id="8" name="Slide Number Placeholder 7"/>
          <p:cNvSpPr>
            <a:spLocks noGrp="1"/>
          </p:cNvSpPr>
          <p:nvPr>
            <p:ph type="sldNum" sz="quarter" idx="12"/>
            <p:custDataLst>
              <p:tags r:id="rId4"/>
            </p:custDataLst>
          </p:nvPr>
        </p:nvSpPr>
        <p:spPr/>
        <p:txBody>
          <a:bodyPr/>
          <a:lstStyle/>
          <a:p>
            <a:pPr>
              <a:defRPr/>
            </a:pPr>
            <a:fld id="{7AFE6870-1AD0-4651-A892-9BA562151A9A}" type="slidenum">
              <a:rPr lang="fr-CA" altLang="en-US" smtClean="0"/>
              <a:pPr>
                <a:defRPr/>
              </a:pPr>
              <a:t>36</a:t>
            </a:fld>
            <a:endParaRPr lang="fr-CA"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custDataLst>
              <p:tags r:id="rId1"/>
            </p:custDataLst>
          </p:nvPr>
        </p:nvSpPr>
        <p:spPr>
          <a:xfrm>
            <a:off x="428596" y="228600"/>
            <a:ext cx="8105804" cy="700070"/>
          </a:xfrm>
          <a:noFill/>
        </p:spPr>
        <p:txBody>
          <a:bodyPr/>
          <a:lstStyle/>
          <a:p>
            <a:r>
              <a:rPr lang="fr-FR" altLang="en-US" dirty="0" smtClean="0"/>
              <a:t>Les dix mythes – 5</a:t>
            </a:r>
            <a:endParaRPr lang="fr-FR" altLang="en-US" dirty="0" smtClean="0">
              <a:solidFill>
                <a:srgbClr val="FF3300"/>
              </a:solidFill>
              <a:latin typeface="Arial" pitchFamily="34" charset="0"/>
            </a:endParaRPr>
          </a:p>
        </p:txBody>
      </p:sp>
      <p:sp>
        <p:nvSpPr>
          <p:cNvPr id="75779" name="Rectangle 3"/>
          <p:cNvSpPr>
            <a:spLocks noGrp="1" noChangeArrowheads="1"/>
          </p:cNvSpPr>
          <p:nvPr>
            <p:ph type="body" idx="1"/>
            <p:custDataLst>
              <p:tags r:id="rId2"/>
            </p:custDataLst>
          </p:nvPr>
        </p:nvSpPr>
        <p:spPr>
          <a:xfrm>
            <a:off x="428596" y="1000108"/>
            <a:ext cx="8501122" cy="5072098"/>
          </a:xfrm>
          <a:noFill/>
        </p:spPr>
        <p:txBody>
          <a:bodyPr/>
          <a:lstStyle/>
          <a:p>
            <a:pPr marL="0" indent="0">
              <a:buFontTx/>
              <a:buNone/>
            </a:pPr>
            <a:r>
              <a:rPr lang="fr-FR" altLang="en-US" sz="2700" b="1" i="1" dirty="0" smtClean="0">
                <a:solidFill>
                  <a:srgbClr val="00B0F0"/>
                </a:solidFill>
                <a:latin typeface="Arial" pitchFamily="34" charset="0"/>
                <a:cs typeface="Times New Roman" pitchFamily="18" charset="0"/>
              </a:rPr>
              <a:t>5- Le langage multimodal ne diffère pas du langage </a:t>
            </a:r>
            <a:r>
              <a:rPr lang="fr-FR" altLang="en-US" sz="2700" b="1" i="1" dirty="0" err="1" smtClean="0">
                <a:solidFill>
                  <a:srgbClr val="00B0F0"/>
                </a:solidFill>
                <a:latin typeface="Arial" pitchFamily="34" charset="0"/>
                <a:cs typeface="Times New Roman" pitchFamily="18" charset="0"/>
              </a:rPr>
              <a:t>unimodal</a:t>
            </a:r>
            <a:endParaRPr lang="fr-FR" altLang="en-US" sz="2700" b="1" i="1" dirty="0" smtClean="0">
              <a:solidFill>
                <a:srgbClr val="00B0F0"/>
              </a:solidFill>
              <a:latin typeface="Arial" pitchFamily="34" charset="0"/>
              <a:cs typeface="Times New Roman" pitchFamily="18" charset="0"/>
            </a:endParaRPr>
          </a:p>
          <a:p>
            <a:pPr marL="0" indent="0">
              <a:buFontTx/>
              <a:buNone/>
            </a:pPr>
            <a:r>
              <a:rPr lang="fr-FR" altLang="en-US" sz="2400" dirty="0" smtClean="0">
                <a:latin typeface="Arial" pitchFamily="34" charset="0"/>
                <a:cs typeface="Times New Roman" pitchFamily="18" charset="0"/>
              </a:rPr>
              <a:t>Le langage multimodal est différent du langage </a:t>
            </a:r>
            <a:r>
              <a:rPr lang="fr-FR" altLang="en-US" sz="2400" dirty="0" err="1" smtClean="0">
                <a:latin typeface="Arial" pitchFamily="34" charset="0"/>
                <a:cs typeface="Times New Roman" pitchFamily="18" charset="0"/>
              </a:rPr>
              <a:t>unimodal</a:t>
            </a:r>
            <a:r>
              <a:rPr lang="fr-FR" altLang="en-US" sz="2400" dirty="0" smtClean="0">
                <a:latin typeface="Arial" pitchFamily="34" charset="0"/>
                <a:cs typeface="Times New Roman" pitchFamily="18" charset="0"/>
              </a:rPr>
              <a:t>. Dans ce sens, l’énoncé multimodal est plus court, plus simple, et non ambigu. Contrairement au langage </a:t>
            </a:r>
            <a:r>
              <a:rPr lang="fr-FR" altLang="en-US" sz="2400" dirty="0" err="1" smtClean="0">
                <a:latin typeface="Arial" pitchFamily="34" charset="0"/>
                <a:cs typeface="Times New Roman" pitchFamily="18" charset="0"/>
              </a:rPr>
              <a:t>unimodal</a:t>
            </a:r>
            <a:r>
              <a:rPr lang="fr-FR" altLang="en-US" sz="2400" dirty="0" smtClean="0">
                <a:latin typeface="Arial" pitchFamily="34" charset="0"/>
                <a:cs typeface="Times New Roman" pitchFamily="18" charset="0"/>
              </a:rPr>
              <a:t> qui lui se montre plus complexe. </a:t>
            </a:r>
          </a:p>
        </p:txBody>
      </p:sp>
      <p:sp>
        <p:nvSpPr>
          <p:cNvPr id="6" name="Slide Number Placeholder 5"/>
          <p:cNvSpPr>
            <a:spLocks noGrp="1"/>
          </p:cNvSpPr>
          <p:nvPr>
            <p:ph type="sldNum" sz="quarter" idx="12"/>
            <p:custDataLst>
              <p:tags r:id="rId3"/>
            </p:custDataLst>
          </p:nvPr>
        </p:nvSpPr>
        <p:spPr/>
        <p:txBody>
          <a:bodyPr/>
          <a:lstStyle/>
          <a:p>
            <a:pPr>
              <a:defRPr/>
            </a:pPr>
            <a:fld id="{7AFE6870-1AD0-4651-A892-9BA562151A9A}" type="slidenum">
              <a:rPr lang="fr-CA" altLang="en-US" smtClean="0"/>
              <a:pPr>
                <a:defRPr/>
              </a:pPr>
              <a:t>37</a:t>
            </a:fld>
            <a:endParaRPr lang="fr-CA"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custDataLst>
              <p:tags r:id="rId1"/>
            </p:custDataLst>
          </p:nvPr>
        </p:nvSpPr>
        <p:spPr>
          <a:xfrm>
            <a:off x="428596" y="228600"/>
            <a:ext cx="8105804" cy="700070"/>
          </a:xfrm>
          <a:noFill/>
        </p:spPr>
        <p:txBody>
          <a:bodyPr/>
          <a:lstStyle/>
          <a:p>
            <a:r>
              <a:rPr lang="fr-FR" altLang="en-US" dirty="0" smtClean="0"/>
              <a:t>Les dix mythes – 6</a:t>
            </a:r>
            <a:endParaRPr lang="fr-FR" altLang="en-US" dirty="0" smtClean="0">
              <a:solidFill>
                <a:srgbClr val="FF3300"/>
              </a:solidFill>
              <a:latin typeface="Arial" pitchFamily="34" charset="0"/>
            </a:endParaRPr>
          </a:p>
        </p:txBody>
      </p:sp>
      <p:sp>
        <p:nvSpPr>
          <p:cNvPr id="75779" name="Rectangle 3"/>
          <p:cNvSpPr>
            <a:spLocks noGrp="1" noChangeArrowheads="1"/>
          </p:cNvSpPr>
          <p:nvPr>
            <p:ph type="body" idx="1"/>
            <p:custDataLst>
              <p:tags r:id="rId2"/>
            </p:custDataLst>
          </p:nvPr>
        </p:nvSpPr>
        <p:spPr>
          <a:xfrm>
            <a:off x="428596" y="1000108"/>
            <a:ext cx="8501122" cy="5072098"/>
          </a:xfrm>
          <a:noFill/>
        </p:spPr>
        <p:txBody>
          <a:bodyPr/>
          <a:lstStyle/>
          <a:p>
            <a:pPr marL="0" indent="0">
              <a:buNone/>
            </a:pPr>
            <a:r>
              <a:rPr lang="fr-FR" altLang="en-US" sz="2700" b="1" i="1" dirty="0" smtClean="0">
                <a:solidFill>
                  <a:srgbClr val="00B0F0"/>
                </a:solidFill>
                <a:latin typeface="Arial" pitchFamily="34" charset="0"/>
                <a:cs typeface="Times New Roman" pitchFamily="18" charset="0"/>
              </a:rPr>
              <a:t>6- L’interaction multimodale signifie la redondance</a:t>
            </a:r>
          </a:p>
          <a:p>
            <a:pPr marL="0" indent="0">
              <a:buFontTx/>
              <a:buNone/>
            </a:pPr>
            <a:r>
              <a:rPr lang="fr-FR" altLang="en-US" sz="2400" dirty="0" smtClean="0">
                <a:latin typeface="Arial" pitchFamily="34" charset="0"/>
                <a:cs typeface="Times New Roman" pitchFamily="18" charset="0"/>
              </a:rPr>
              <a:t>Sur le plan langagier, l’utilisation de deux modes (gestuel et vocal) n’est pas perçue comme une redondance, mais bien comme une complémentarité. Cependant, on pourra utiliser des informations redondantes pour améliorer la fiabilité du système ou pour souligner un point important.  </a:t>
            </a:r>
          </a:p>
          <a:p>
            <a:pPr marL="0" indent="0">
              <a:buFontTx/>
              <a:buNone/>
            </a:pPr>
            <a:endParaRPr lang="fr-FR" altLang="en-US" sz="2400" dirty="0" smtClean="0">
              <a:latin typeface="Arial" pitchFamily="34" charset="0"/>
              <a:cs typeface="Times New Roman" pitchFamily="18" charset="0"/>
            </a:endParaRPr>
          </a:p>
        </p:txBody>
      </p:sp>
      <p:sp>
        <p:nvSpPr>
          <p:cNvPr id="4" name="Slide Number Placeholder 3"/>
          <p:cNvSpPr>
            <a:spLocks noGrp="1"/>
          </p:cNvSpPr>
          <p:nvPr>
            <p:ph type="sldNum" sz="quarter" idx="12"/>
            <p:custDataLst>
              <p:tags r:id="rId3"/>
            </p:custDataLst>
          </p:nvPr>
        </p:nvSpPr>
        <p:spPr/>
        <p:txBody>
          <a:bodyPr/>
          <a:lstStyle/>
          <a:p>
            <a:pPr>
              <a:defRPr/>
            </a:pPr>
            <a:fld id="{7AFE6870-1AD0-4651-A892-9BA562151A9A}" type="slidenum">
              <a:rPr lang="fr-CA" altLang="en-US" smtClean="0"/>
              <a:pPr>
                <a:defRPr/>
              </a:pPr>
              <a:t>38</a:t>
            </a:fld>
            <a:endParaRPr lang="fr-CA"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web.ukonline.co.uk/btna/microphone.gif"/>
          <p:cNvPicPr>
            <a:picLocks noChangeAspect="1" noChangeArrowheads="1"/>
          </p:cNvPicPr>
          <p:nvPr>
            <p:custDataLst>
              <p:tags r:id="rId1"/>
            </p:custDataLst>
          </p:nvPr>
        </p:nvPicPr>
        <p:blipFill>
          <a:blip r:embed="rId11"/>
          <a:srcRect/>
          <a:stretch>
            <a:fillRect/>
          </a:stretch>
        </p:blipFill>
        <p:spPr bwMode="auto">
          <a:xfrm rot="1428072">
            <a:off x="4047806" y="4160440"/>
            <a:ext cx="1485888" cy="1609712"/>
          </a:xfrm>
          <a:prstGeom prst="rect">
            <a:avLst/>
          </a:prstGeom>
          <a:noFill/>
        </p:spPr>
      </p:pic>
      <p:sp>
        <p:nvSpPr>
          <p:cNvPr id="77826" name="Rectangle 2"/>
          <p:cNvSpPr>
            <a:spLocks noGrp="1" noChangeArrowheads="1"/>
          </p:cNvSpPr>
          <p:nvPr>
            <p:ph type="title"/>
            <p:custDataLst>
              <p:tags r:id="rId2"/>
            </p:custDataLst>
          </p:nvPr>
        </p:nvSpPr>
        <p:spPr>
          <a:xfrm>
            <a:off x="428596" y="228600"/>
            <a:ext cx="8105804" cy="700070"/>
          </a:xfrm>
          <a:noFill/>
        </p:spPr>
        <p:txBody>
          <a:bodyPr/>
          <a:lstStyle/>
          <a:p>
            <a:r>
              <a:rPr lang="fr-FR" altLang="en-US" dirty="0" smtClean="0"/>
              <a:t>Les dix mythes – 7</a:t>
            </a:r>
            <a:endParaRPr lang="fr-FR" altLang="en-US" dirty="0" smtClean="0">
              <a:solidFill>
                <a:srgbClr val="FF3300"/>
              </a:solidFill>
              <a:latin typeface="Arial" pitchFamily="34" charset="0"/>
            </a:endParaRPr>
          </a:p>
        </p:txBody>
      </p:sp>
      <p:sp>
        <p:nvSpPr>
          <p:cNvPr id="77827" name="Rectangle 3"/>
          <p:cNvSpPr>
            <a:spLocks noGrp="1" noChangeArrowheads="1"/>
          </p:cNvSpPr>
          <p:nvPr>
            <p:ph type="body" idx="1"/>
            <p:custDataLst>
              <p:tags r:id="rId3"/>
            </p:custDataLst>
          </p:nvPr>
        </p:nvSpPr>
        <p:spPr>
          <a:xfrm>
            <a:off x="428596" y="928670"/>
            <a:ext cx="8486804" cy="2857520"/>
          </a:xfrm>
          <a:noFill/>
        </p:spPr>
        <p:txBody>
          <a:bodyPr/>
          <a:lstStyle/>
          <a:p>
            <a:pPr marL="0" indent="0">
              <a:lnSpc>
                <a:spcPct val="90000"/>
              </a:lnSpc>
              <a:buFontTx/>
              <a:buNone/>
            </a:pPr>
            <a:r>
              <a:rPr lang="fr-FR" altLang="en-US" sz="2800" b="1" i="1" dirty="0" smtClean="0">
                <a:solidFill>
                  <a:srgbClr val="00B0F0"/>
                </a:solidFill>
                <a:latin typeface="Arial" pitchFamily="34" charset="0"/>
                <a:cs typeface="Times New Roman" pitchFamily="18" charset="0"/>
              </a:rPr>
              <a:t>7- Les erreurs sur un mode sont compensées par un autre mode</a:t>
            </a:r>
          </a:p>
          <a:p>
            <a:pPr marL="0" indent="0">
              <a:lnSpc>
                <a:spcPct val="90000"/>
              </a:lnSpc>
              <a:buFontTx/>
              <a:buNone/>
            </a:pPr>
            <a:r>
              <a:rPr lang="fr-FR" altLang="en-US" sz="2400" dirty="0" smtClean="0">
                <a:latin typeface="Arial" pitchFamily="34" charset="0"/>
                <a:cs typeface="Times New Roman" pitchFamily="18" charset="0"/>
              </a:rPr>
              <a:t>Il est faux de dire qu’un mode peut  en compenser un autre. Effectivement, les erreurs se cumulent d’un mode à l’autre. Dans un système</a:t>
            </a:r>
            <a:r>
              <a:rPr lang="fr-CA" altLang="en-US" sz="2400" dirty="0" smtClean="0">
                <a:latin typeface="Arial" pitchFamily="34" charset="0"/>
                <a:cs typeface="Times New Roman" pitchFamily="18" charset="0"/>
              </a:rPr>
              <a:t> multimodal, l’utilisateur sélectionne le mode le plus fiable, celui qui lui convient tout en lui permettant d’accomplir ses tâches. </a:t>
            </a:r>
            <a:r>
              <a:rPr lang="fr-FR" altLang="en-US" sz="2400" dirty="0" smtClean="0">
                <a:latin typeface="Arial" pitchFamily="34" charset="0"/>
                <a:cs typeface="Times New Roman" pitchFamily="18" charset="0"/>
              </a:rPr>
              <a:t> </a:t>
            </a:r>
          </a:p>
        </p:txBody>
      </p:sp>
      <p:pic>
        <p:nvPicPr>
          <p:cNvPr id="8198" name="Picture 6" descr="http://www.cheaptv.org.uk/wp-content/img/2007/05/hitachi-p50t01u-50-inch-plasma-screen.jpg"/>
          <p:cNvPicPr>
            <a:picLocks noChangeAspect="1" noChangeArrowheads="1"/>
          </p:cNvPicPr>
          <p:nvPr>
            <p:custDataLst>
              <p:tags r:id="rId4"/>
            </p:custDataLst>
          </p:nvPr>
        </p:nvPicPr>
        <p:blipFill>
          <a:blip r:embed="rId12"/>
          <a:srcRect/>
          <a:stretch>
            <a:fillRect/>
          </a:stretch>
        </p:blipFill>
        <p:spPr bwMode="auto">
          <a:xfrm>
            <a:off x="5786446" y="3214686"/>
            <a:ext cx="2643206" cy="2794246"/>
          </a:xfrm>
          <a:prstGeom prst="rect">
            <a:avLst/>
          </a:prstGeom>
          <a:noFill/>
        </p:spPr>
      </p:pic>
      <p:pic>
        <p:nvPicPr>
          <p:cNvPr id="8201" name="Picture 9"/>
          <p:cNvPicPr>
            <a:picLocks noChangeAspect="1" noChangeArrowheads="1"/>
          </p:cNvPicPr>
          <p:nvPr>
            <p:custDataLst>
              <p:tags r:id="rId5"/>
            </p:custDataLst>
          </p:nvPr>
        </p:nvPicPr>
        <p:blipFill>
          <a:blip r:embed="rId13"/>
          <a:srcRect/>
          <a:stretch>
            <a:fillRect/>
          </a:stretch>
        </p:blipFill>
        <p:spPr bwMode="auto">
          <a:xfrm>
            <a:off x="642910" y="3786190"/>
            <a:ext cx="3186116" cy="1230340"/>
          </a:xfrm>
          <a:prstGeom prst="rect">
            <a:avLst/>
          </a:prstGeom>
          <a:noFill/>
          <a:ln w="9525">
            <a:noFill/>
            <a:miter lim="800000"/>
            <a:headEnd/>
            <a:tailEnd/>
          </a:ln>
          <a:effectLst/>
        </p:spPr>
      </p:pic>
      <p:pic>
        <p:nvPicPr>
          <p:cNvPr id="11" name="Picture 6"/>
          <p:cNvPicPr>
            <a:picLocks noChangeAspect="1" noChangeArrowheads="1"/>
          </p:cNvPicPr>
          <p:nvPr>
            <p:custDataLst>
              <p:tags r:id="rId6"/>
            </p:custDataLst>
          </p:nvPr>
        </p:nvPicPr>
        <p:blipFill>
          <a:blip r:embed="rId14" cstate="print"/>
          <a:srcRect/>
          <a:stretch>
            <a:fillRect/>
          </a:stretch>
        </p:blipFill>
        <p:spPr bwMode="auto">
          <a:xfrm>
            <a:off x="5000628" y="3429000"/>
            <a:ext cx="646088" cy="1038223"/>
          </a:xfrm>
          <a:prstGeom prst="rect">
            <a:avLst/>
          </a:prstGeom>
          <a:noFill/>
          <a:ln w="9525">
            <a:noFill/>
            <a:miter lim="800000"/>
            <a:headEnd/>
            <a:tailEnd/>
          </a:ln>
          <a:effectLst/>
        </p:spPr>
      </p:pic>
      <p:pic>
        <p:nvPicPr>
          <p:cNvPr id="12" name="Picture 7"/>
          <p:cNvPicPr>
            <a:picLocks noChangeAspect="1" noChangeArrowheads="1"/>
          </p:cNvPicPr>
          <p:nvPr>
            <p:custDataLst>
              <p:tags r:id="rId7"/>
            </p:custDataLst>
          </p:nvPr>
        </p:nvPicPr>
        <p:blipFill>
          <a:blip r:embed="rId15" cstate="print"/>
          <a:srcRect/>
          <a:stretch>
            <a:fillRect/>
          </a:stretch>
        </p:blipFill>
        <p:spPr bwMode="auto">
          <a:xfrm>
            <a:off x="1000100" y="5072074"/>
            <a:ext cx="1114703" cy="933708"/>
          </a:xfrm>
          <a:prstGeom prst="rect">
            <a:avLst/>
          </a:prstGeom>
          <a:noFill/>
          <a:ln w="9525">
            <a:noFill/>
            <a:miter lim="800000"/>
            <a:headEnd/>
            <a:tailEnd/>
          </a:ln>
          <a:effectLst/>
        </p:spPr>
      </p:pic>
      <p:sp>
        <p:nvSpPr>
          <p:cNvPr id="14" name="Slide Number Placeholder 13"/>
          <p:cNvSpPr>
            <a:spLocks noGrp="1"/>
          </p:cNvSpPr>
          <p:nvPr>
            <p:ph type="sldNum" sz="quarter" idx="12"/>
            <p:custDataLst>
              <p:tags r:id="rId8"/>
            </p:custDataLst>
          </p:nvPr>
        </p:nvSpPr>
        <p:spPr/>
        <p:txBody>
          <a:bodyPr/>
          <a:lstStyle/>
          <a:p>
            <a:pPr>
              <a:defRPr/>
            </a:pPr>
            <a:fld id="{7AFE6870-1AD0-4651-A892-9BA562151A9A}" type="slidenum">
              <a:rPr lang="fr-CA" altLang="en-US" smtClean="0"/>
              <a:pPr>
                <a:defRPr/>
              </a:pPr>
              <a:t>39</a:t>
            </a:fld>
            <a:endParaRPr lang="fr-CA"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nip and Round Single Corner Rectangle 15"/>
          <p:cNvSpPr/>
          <p:nvPr>
            <p:custDataLst>
              <p:tags r:id="rId1"/>
            </p:custDataLst>
          </p:nvPr>
        </p:nvSpPr>
        <p:spPr>
          <a:xfrm>
            <a:off x="5857884" y="3143248"/>
            <a:ext cx="2857520" cy="2928958"/>
          </a:xfrm>
          <a:prstGeom prst="snipRoundRect">
            <a:avLst/>
          </a:prstGeom>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Snip and Round Single Corner Rectangle 13"/>
          <p:cNvSpPr/>
          <p:nvPr>
            <p:custDataLst>
              <p:tags r:id="rId2"/>
            </p:custDataLst>
          </p:nvPr>
        </p:nvSpPr>
        <p:spPr>
          <a:xfrm>
            <a:off x="571472" y="3143248"/>
            <a:ext cx="2714644" cy="2928958"/>
          </a:xfrm>
          <a:prstGeom prst="snip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custDataLst>
              <p:tags r:id="rId3"/>
            </p:custDataLst>
          </p:nvPr>
        </p:nvSpPr>
        <p:spPr/>
        <p:txBody>
          <a:bodyPr/>
          <a:lstStyle/>
          <a:p>
            <a:r>
              <a:rPr lang="fr-CA" dirty="0" err="1" smtClean="0"/>
              <a:t>Ineraction</a:t>
            </a:r>
            <a:r>
              <a:rPr lang="fr-CA" dirty="0" smtClean="0"/>
              <a:t> homme machine</a:t>
            </a:r>
            <a:endParaRPr lang="en-US" dirty="0"/>
          </a:p>
        </p:txBody>
      </p:sp>
      <p:sp>
        <p:nvSpPr>
          <p:cNvPr id="3" name="Content Placeholder 2"/>
          <p:cNvSpPr>
            <a:spLocks noGrp="1"/>
          </p:cNvSpPr>
          <p:nvPr>
            <p:ph idx="1"/>
            <p:custDataLst>
              <p:tags r:id="rId4"/>
            </p:custDataLst>
          </p:nvPr>
        </p:nvSpPr>
        <p:spPr>
          <a:xfrm>
            <a:off x="428596" y="1285860"/>
            <a:ext cx="8229600" cy="1571636"/>
          </a:xfrm>
        </p:spPr>
        <p:txBody>
          <a:bodyPr/>
          <a:lstStyle/>
          <a:p>
            <a:r>
              <a:rPr lang="fr-CA" sz="2800" dirty="0" smtClean="0"/>
              <a:t>L’être humain interagit avec la machine par l’entremise des </a:t>
            </a:r>
            <a:r>
              <a:rPr lang="fr-CA" sz="2800" b="1" dirty="0" smtClean="0">
                <a:solidFill>
                  <a:srgbClr val="FF0000"/>
                </a:solidFill>
              </a:rPr>
              <a:t>médias</a:t>
            </a:r>
            <a:r>
              <a:rPr lang="fr-CA" sz="2800" dirty="0" smtClean="0"/>
              <a:t> (dispositifs</a:t>
            </a:r>
            <a:r>
              <a:rPr lang="fr-CA" sz="2800" dirty="0" smtClean="0"/>
              <a:t>).</a:t>
            </a:r>
            <a:endParaRPr lang="fr-CA" sz="2800" dirty="0" smtClean="0"/>
          </a:p>
          <a:p>
            <a:pPr lvl="1"/>
            <a:r>
              <a:rPr lang="fr-CA" dirty="0" smtClean="0"/>
              <a:t>Clavier, souris, écran, etc.</a:t>
            </a:r>
          </a:p>
          <a:p>
            <a:pPr lvl="1">
              <a:buNone/>
            </a:pPr>
            <a:endParaRPr lang="en-US" dirty="0"/>
          </a:p>
        </p:txBody>
      </p:sp>
      <p:sp>
        <p:nvSpPr>
          <p:cNvPr id="4" name="Slide Number Placeholder 3"/>
          <p:cNvSpPr>
            <a:spLocks noGrp="1"/>
          </p:cNvSpPr>
          <p:nvPr>
            <p:ph type="sldNum" sz="quarter" idx="12"/>
            <p:custDataLst>
              <p:tags r:id="rId5"/>
            </p:custDataLst>
          </p:nvPr>
        </p:nvSpPr>
        <p:spPr/>
        <p:txBody>
          <a:bodyPr/>
          <a:lstStyle/>
          <a:p>
            <a:pPr>
              <a:defRPr/>
            </a:pPr>
            <a:fld id="{7AFE6870-1AD0-4651-A892-9BA562151A9A}" type="slidenum">
              <a:rPr lang="fr-CA" altLang="en-US" smtClean="0"/>
              <a:pPr>
                <a:defRPr/>
              </a:pPr>
              <a:t>4</a:t>
            </a:fld>
            <a:endParaRPr lang="fr-CA" altLang="en-US"/>
          </a:p>
        </p:txBody>
      </p:sp>
      <p:pic>
        <p:nvPicPr>
          <p:cNvPr id="31746" name="Picture 2"/>
          <p:cNvPicPr>
            <a:picLocks noChangeAspect="1" noChangeArrowheads="1"/>
          </p:cNvPicPr>
          <p:nvPr>
            <p:custDataLst>
              <p:tags r:id="rId6"/>
            </p:custDataLst>
          </p:nvPr>
        </p:nvPicPr>
        <p:blipFill>
          <a:blip r:embed="rId20"/>
          <a:srcRect/>
          <a:stretch>
            <a:fillRect/>
          </a:stretch>
        </p:blipFill>
        <p:spPr bwMode="auto">
          <a:xfrm>
            <a:off x="6715140" y="3500438"/>
            <a:ext cx="1843089" cy="1459817"/>
          </a:xfrm>
          <a:prstGeom prst="rect">
            <a:avLst/>
          </a:prstGeom>
          <a:noFill/>
          <a:ln w="9525">
            <a:noFill/>
            <a:miter lim="800000"/>
            <a:headEnd/>
            <a:tailEnd/>
          </a:ln>
          <a:effectLst/>
        </p:spPr>
      </p:pic>
      <p:pic>
        <p:nvPicPr>
          <p:cNvPr id="31747" name="Picture 3"/>
          <p:cNvPicPr>
            <a:picLocks noChangeAspect="1" noChangeArrowheads="1"/>
          </p:cNvPicPr>
          <p:nvPr>
            <p:custDataLst>
              <p:tags r:id="rId7"/>
            </p:custDataLst>
          </p:nvPr>
        </p:nvPicPr>
        <p:blipFill>
          <a:blip r:embed="rId21"/>
          <a:srcRect/>
          <a:stretch>
            <a:fillRect/>
          </a:stretch>
        </p:blipFill>
        <p:spPr bwMode="auto">
          <a:xfrm>
            <a:off x="714348" y="4572008"/>
            <a:ext cx="2490792" cy="988304"/>
          </a:xfrm>
          <a:prstGeom prst="rect">
            <a:avLst/>
          </a:prstGeom>
          <a:noFill/>
          <a:ln w="9525">
            <a:noFill/>
            <a:miter lim="800000"/>
            <a:headEnd/>
            <a:tailEnd/>
          </a:ln>
          <a:effectLst/>
        </p:spPr>
      </p:pic>
      <p:pic>
        <p:nvPicPr>
          <p:cNvPr id="31748" name="Picture 4"/>
          <p:cNvPicPr>
            <a:picLocks noChangeAspect="1" noChangeArrowheads="1"/>
          </p:cNvPicPr>
          <p:nvPr>
            <p:custDataLst>
              <p:tags r:id="rId8"/>
            </p:custDataLst>
          </p:nvPr>
        </p:nvPicPr>
        <p:blipFill>
          <a:blip r:embed="rId22"/>
          <a:srcRect/>
          <a:stretch>
            <a:fillRect/>
          </a:stretch>
        </p:blipFill>
        <p:spPr bwMode="auto">
          <a:xfrm>
            <a:off x="3786182" y="3571876"/>
            <a:ext cx="1476375" cy="1943100"/>
          </a:xfrm>
          <a:prstGeom prst="rect">
            <a:avLst/>
          </a:prstGeom>
          <a:noFill/>
          <a:ln w="9525">
            <a:noFill/>
            <a:miter lim="800000"/>
            <a:headEnd/>
            <a:tailEnd/>
          </a:ln>
          <a:effectLst/>
        </p:spPr>
      </p:pic>
      <p:pic>
        <p:nvPicPr>
          <p:cNvPr id="31749" name="Picture 5"/>
          <p:cNvPicPr>
            <a:picLocks noChangeAspect="1" noChangeArrowheads="1"/>
          </p:cNvPicPr>
          <p:nvPr>
            <p:custDataLst>
              <p:tags r:id="rId9"/>
            </p:custDataLst>
          </p:nvPr>
        </p:nvPicPr>
        <p:blipFill>
          <a:blip r:embed="rId23" cstate="print"/>
          <a:srcRect/>
          <a:stretch>
            <a:fillRect/>
          </a:stretch>
        </p:blipFill>
        <p:spPr bwMode="auto">
          <a:xfrm>
            <a:off x="7000892" y="5072074"/>
            <a:ext cx="1428760" cy="979721"/>
          </a:xfrm>
          <a:prstGeom prst="rect">
            <a:avLst/>
          </a:prstGeom>
          <a:noFill/>
          <a:ln w="9525">
            <a:noFill/>
            <a:miter lim="800000"/>
            <a:headEnd/>
            <a:tailEnd/>
          </a:ln>
          <a:effectLst/>
        </p:spPr>
      </p:pic>
      <p:pic>
        <p:nvPicPr>
          <p:cNvPr id="31750" name="Picture 6"/>
          <p:cNvPicPr>
            <a:picLocks noChangeAspect="1" noChangeArrowheads="1"/>
          </p:cNvPicPr>
          <p:nvPr>
            <p:custDataLst>
              <p:tags r:id="rId10"/>
            </p:custDataLst>
          </p:nvPr>
        </p:nvPicPr>
        <p:blipFill>
          <a:blip r:embed="rId24" cstate="print"/>
          <a:srcRect/>
          <a:stretch>
            <a:fillRect/>
          </a:stretch>
        </p:blipFill>
        <p:spPr bwMode="auto">
          <a:xfrm>
            <a:off x="5929322" y="3643314"/>
            <a:ext cx="646088" cy="1038223"/>
          </a:xfrm>
          <a:prstGeom prst="rect">
            <a:avLst/>
          </a:prstGeom>
          <a:noFill/>
          <a:ln w="9525">
            <a:noFill/>
            <a:miter lim="800000"/>
            <a:headEnd/>
            <a:tailEnd/>
          </a:ln>
          <a:effectLst/>
        </p:spPr>
      </p:pic>
      <p:pic>
        <p:nvPicPr>
          <p:cNvPr id="31751" name="Picture 7"/>
          <p:cNvPicPr>
            <a:picLocks noChangeAspect="1" noChangeArrowheads="1"/>
          </p:cNvPicPr>
          <p:nvPr>
            <p:custDataLst>
              <p:tags r:id="rId11"/>
            </p:custDataLst>
          </p:nvPr>
        </p:nvPicPr>
        <p:blipFill>
          <a:blip r:embed="rId25" cstate="print"/>
          <a:srcRect/>
          <a:stretch>
            <a:fillRect/>
          </a:stretch>
        </p:blipFill>
        <p:spPr bwMode="auto">
          <a:xfrm>
            <a:off x="785786" y="3214686"/>
            <a:ext cx="1400455" cy="1261907"/>
          </a:xfrm>
          <a:prstGeom prst="rect">
            <a:avLst/>
          </a:prstGeom>
          <a:noFill/>
          <a:ln w="9525">
            <a:noFill/>
            <a:miter lim="800000"/>
            <a:headEnd/>
            <a:tailEnd/>
          </a:ln>
          <a:effectLst/>
        </p:spPr>
      </p:pic>
      <p:sp>
        <p:nvSpPr>
          <p:cNvPr id="15" name="TextBox 14"/>
          <p:cNvSpPr txBox="1"/>
          <p:nvPr>
            <p:custDataLst>
              <p:tags r:id="rId12"/>
            </p:custDataLst>
          </p:nvPr>
        </p:nvSpPr>
        <p:spPr>
          <a:xfrm>
            <a:off x="571472" y="5643578"/>
            <a:ext cx="2714644" cy="369332"/>
          </a:xfrm>
          <a:prstGeom prst="rect">
            <a:avLst/>
          </a:prstGeom>
          <a:noFill/>
        </p:spPr>
        <p:txBody>
          <a:bodyPr wrap="square" rtlCol="0">
            <a:spAutoFit/>
          </a:bodyPr>
          <a:lstStyle/>
          <a:p>
            <a:pPr algn="ctr"/>
            <a:r>
              <a:rPr lang="fr-CA" dirty="0" smtClean="0"/>
              <a:t>Entrée</a:t>
            </a:r>
            <a:endParaRPr lang="en-US" dirty="0"/>
          </a:p>
        </p:txBody>
      </p:sp>
      <p:sp>
        <p:nvSpPr>
          <p:cNvPr id="17" name="TextBox 16"/>
          <p:cNvSpPr txBox="1"/>
          <p:nvPr>
            <p:custDataLst>
              <p:tags r:id="rId13"/>
            </p:custDataLst>
          </p:nvPr>
        </p:nvSpPr>
        <p:spPr>
          <a:xfrm>
            <a:off x="5857884" y="5643578"/>
            <a:ext cx="1143008" cy="369332"/>
          </a:xfrm>
          <a:prstGeom prst="rect">
            <a:avLst/>
          </a:prstGeom>
          <a:noFill/>
        </p:spPr>
        <p:txBody>
          <a:bodyPr wrap="square" rtlCol="0">
            <a:spAutoFit/>
          </a:bodyPr>
          <a:lstStyle/>
          <a:p>
            <a:pPr algn="ctr"/>
            <a:r>
              <a:rPr lang="fr-CA" dirty="0" smtClean="0"/>
              <a:t>Sortie</a:t>
            </a:r>
            <a:endParaRPr lang="en-US" dirty="0"/>
          </a:p>
        </p:txBody>
      </p:sp>
      <p:sp>
        <p:nvSpPr>
          <p:cNvPr id="18" name="TextBox 17"/>
          <p:cNvSpPr txBox="1"/>
          <p:nvPr>
            <p:custDataLst>
              <p:tags r:id="rId14"/>
            </p:custDataLst>
          </p:nvPr>
        </p:nvSpPr>
        <p:spPr>
          <a:xfrm>
            <a:off x="3214678" y="5429264"/>
            <a:ext cx="2714644" cy="369332"/>
          </a:xfrm>
          <a:prstGeom prst="rect">
            <a:avLst/>
          </a:prstGeom>
          <a:noFill/>
        </p:spPr>
        <p:txBody>
          <a:bodyPr wrap="square" rtlCol="0">
            <a:spAutoFit/>
          </a:bodyPr>
          <a:lstStyle/>
          <a:p>
            <a:pPr algn="ctr"/>
            <a:r>
              <a:rPr lang="fr-CA" dirty="0" smtClean="0"/>
              <a:t>Machine</a:t>
            </a:r>
            <a:endParaRPr lang="en-US" dirty="0"/>
          </a:p>
        </p:txBody>
      </p:sp>
      <p:sp>
        <p:nvSpPr>
          <p:cNvPr id="20" name="Right Arrow 19"/>
          <p:cNvSpPr/>
          <p:nvPr>
            <p:custDataLst>
              <p:tags r:id="rId15"/>
            </p:custDataLst>
          </p:nvPr>
        </p:nvSpPr>
        <p:spPr>
          <a:xfrm>
            <a:off x="3000364" y="5143512"/>
            <a:ext cx="857256" cy="785818"/>
          </a:xfrm>
          <a:prstGeom prst="rightArrow">
            <a:avLst/>
          </a:prstGeom>
          <a:solidFill>
            <a:schemeClr val="accent1">
              <a:lumMod val="20000"/>
              <a:lumOff val="80000"/>
            </a:schemeClr>
          </a:solidFill>
          <a:ln>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custDataLst>
              <p:tags r:id="rId16"/>
            </p:custDataLst>
          </p:nvPr>
        </p:nvSpPr>
        <p:spPr>
          <a:xfrm>
            <a:off x="5286380" y="5072074"/>
            <a:ext cx="857256" cy="785818"/>
          </a:xfrm>
          <a:prstGeom prst="rightArrow">
            <a:avLst/>
          </a:prstGeom>
          <a:solidFill>
            <a:schemeClr val="accent1">
              <a:lumMod val="20000"/>
              <a:lumOff val="80000"/>
            </a:schemeClr>
          </a:solidFill>
          <a:ln>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69" name="Picture 1"/>
          <p:cNvPicPr>
            <a:picLocks noChangeAspect="1" noChangeArrowheads="1"/>
          </p:cNvPicPr>
          <p:nvPr>
            <p:custDataLst>
              <p:tags r:id="rId17"/>
            </p:custDataLst>
          </p:nvPr>
        </p:nvPicPr>
        <p:blipFill>
          <a:blip r:embed="rId26" cstate="print"/>
          <a:srcRect/>
          <a:stretch>
            <a:fillRect/>
          </a:stretch>
        </p:blipFill>
        <p:spPr bwMode="auto">
          <a:xfrm>
            <a:off x="2214546" y="3357562"/>
            <a:ext cx="814329" cy="10620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custDataLst>
              <p:tags r:id="rId2"/>
            </p:custDataLst>
          </p:nvPr>
        </p:nvSpPr>
        <p:spPr>
          <a:xfrm>
            <a:off x="428596" y="228600"/>
            <a:ext cx="8105804" cy="700070"/>
          </a:xfrm>
          <a:noFill/>
        </p:spPr>
        <p:txBody>
          <a:bodyPr/>
          <a:lstStyle/>
          <a:p>
            <a:r>
              <a:rPr lang="fr-FR" altLang="en-US" dirty="0" smtClean="0"/>
              <a:t>Les dix mythes – 8</a:t>
            </a:r>
            <a:endParaRPr lang="fr-FR" altLang="en-US" dirty="0" smtClean="0">
              <a:solidFill>
                <a:srgbClr val="FF3300"/>
              </a:solidFill>
              <a:latin typeface="Arial" pitchFamily="34" charset="0"/>
            </a:endParaRPr>
          </a:p>
        </p:txBody>
      </p:sp>
      <p:sp>
        <p:nvSpPr>
          <p:cNvPr id="78851" name="Rectangle 3"/>
          <p:cNvSpPr>
            <a:spLocks noGrp="1" noChangeArrowheads="1"/>
          </p:cNvSpPr>
          <p:nvPr>
            <p:ph type="body" idx="1"/>
            <p:custDataLst>
              <p:tags r:id="rId3"/>
            </p:custDataLst>
          </p:nvPr>
        </p:nvSpPr>
        <p:spPr>
          <a:xfrm>
            <a:off x="428596" y="1000108"/>
            <a:ext cx="8229600" cy="3286148"/>
          </a:xfrm>
          <a:noFill/>
        </p:spPr>
        <p:txBody>
          <a:bodyPr/>
          <a:lstStyle/>
          <a:p>
            <a:pPr marL="0" indent="0">
              <a:buFontTx/>
              <a:buNone/>
            </a:pPr>
            <a:r>
              <a:rPr lang="fr-FR" altLang="en-US" sz="2800" b="1" i="1" dirty="0" smtClean="0">
                <a:solidFill>
                  <a:srgbClr val="00B0F0"/>
                </a:solidFill>
                <a:latin typeface="Arial" pitchFamily="34" charset="0"/>
                <a:cs typeface="Times New Roman" pitchFamily="18" charset="0"/>
              </a:rPr>
              <a:t>8- Les commandes multimodales sont organisées de la même manière. </a:t>
            </a:r>
          </a:p>
          <a:p>
            <a:pPr marL="0" indent="0">
              <a:buFontTx/>
              <a:buNone/>
            </a:pPr>
            <a:r>
              <a:rPr lang="fr-FR" altLang="en-US" sz="2400" dirty="0" smtClean="0">
                <a:latin typeface="Arial" pitchFamily="34" charset="0"/>
                <a:cs typeface="Times New Roman" pitchFamily="18" charset="0"/>
              </a:rPr>
              <a:t>L’organisation de commandes multimodales se diffère d’un utilisateur à un autre. En effet,  ce qui est séquentiel pour une personne peut être parallèle pour une autre. À titre d’exemple, au niveau des modes de communication, le mode visuel peut être dominant chez l’un et n’est pas approprié pour l’autre (non-voyant).  </a:t>
            </a:r>
            <a:endParaRPr lang="fr-FR" altLang="en-US" sz="2800" dirty="0" smtClean="0">
              <a:latin typeface="Arial" pitchFamily="34" charset="0"/>
              <a:cs typeface="Times New Roman" pitchFamily="18" charset="0"/>
            </a:endParaRPr>
          </a:p>
        </p:txBody>
      </p:sp>
      <p:graphicFrame>
        <p:nvGraphicFramePr>
          <p:cNvPr id="7169" name="Object 1"/>
          <p:cNvGraphicFramePr>
            <a:graphicFrameLocks noChangeAspect="1"/>
          </p:cNvGraphicFramePr>
          <p:nvPr/>
        </p:nvGraphicFramePr>
        <p:xfrm>
          <a:off x="6580211" y="3857628"/>
          <a:ext cx="1349375" cy="2357454"/>
        </p:xfrm>
        <a:graphic>
          <a:graphicData uri="http://schemas.openxmlformats.org/presentationml/2006/ole">
            <p:oleObj spid="_x0000_s7169" name="Document" r:id="rId7" imgW="942840" imgH="1812240" progId="Word.Document.8">
              <p:embed/>
            </p:oleObj>
          </a:graphicData>
        </a:graphic>
      </p:graphicFrame>
      <p:sp>
        <p:nvSpPr>
          <p:cNvPr id="7" name="Slide Number Placeholder 6"/>
          <p:cNvSpPr>
            <a:spLocks noGrp="1"/>
          </p:cNvSpPr>
          <p:nvPr>
            <p:ph type="sldNum" sz="quarter" idx="12"/>
            <p:custDataLst>
              <p:tags r:id="rId4"/>
            </p:custDataLst>
          </p:nvPr>
        </p:nvSpPr>
        <p:spPr/>
        <p:txBody>
          <a:bodyPr/>
          <a:lstStyle/>
          <a:p>
            <a:pPr>
              <a:defRPr/>
            </a:pPr>
            <a:fld id="{7AFE6870-1AD0-4651-A892-9BA562151A9A}" type="slidenum">
              <a:rPr lang="fr-CA" altLang="en-US" smtClean="0"/>
              <a:pPr>
                <a:defRPr/>
              </a:pPr>
              <a:t>40</a:t>
            </a:fld>
            <a:endParaRPr lang="fr-CA"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box(in)">
                                      <p:cBhvr>
                                        <p:cTn id="7"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custDataLst>
              <p:tags r:id="rId1"/>
            </p:custDataLst>
          </p:nvPr>
        </p:nvSpPr>
        <p:spPr>
          <a:xfrm>
            <a:off x="428596" y="228600"/>
            <a:ext cx="8105804" cy="628632"/>
          </a:xfrm>
          <a:noFill/>
        </p:spPr>
        <p:txBody>
          <a:bodyPr/>
          <a:lstStyle/>
          <a:p>
            <a:r>
              <a:rPr lang="fr-FR" altLang="en-US" dirty="0" smtClean="0"/>
              <a:t>Les dix mythes – 9</a:t>
            </a:r>
            <a:endParaRPr lang="fr-FR" altLang="en-US" dirty="0" smtClean="0">
              <a:solidFill>
                <a:srgbClr val="FF3300"/>
              </a:solidFill>
              <a:latin typeface="Arial" pitchFamily="34" charset="0"/>
            </a:endParaRPr>
          </a:p>
        </p:txBody>
      </p:sp>
      <p:sp>
        <p:nvSpPr>
          <p:cNvPr id="79875" name="Rectangle 3"/>
          <p:cNvSpPr>
            <a:spLocks noGrp="1" noChangeArrowheads="1"/>
          </p:cNvSpPr>
          <p:nvPr>
            <p:ph type="body" idx="1"/>
            <p:custDataLst>
              <p:tags r:id="rId2"/>
            </p:custDataLst>
          </p:nvPr>
        </p:nvSpPr>
        <p:spPr>
          <a:xfrm>
            <a:off x="357158" y="928670"/>
            <a:ext cx="8501122" cy="3143272"/>
          </a:xfrm>
          <a:noFill/>
        </p:spPr>
        <p:txBody>
          <a:bodyPr/>
          <a:lstStyle/>
          <a:p>
            <a:pPr>
              <a:buFontTx/>
              <a:buNone/>
            </a:pPr>
            <a:r>
              <a:rPr lang="fr-FR" altLang="en-US" sz="2800" b="1" i="1" dirty="0" smtClean="0">
                <a:solidFill>
                  <a:srgbClr val="00B0F0"/>
                </a:solidFill>
                <a:latin typeface="Arial" pitchFamily="34" charset="0"/>
                <a:cs typeface="Times New Roman" pitchFamily="18" charset="0"/>
              </a:rPr>
              <a:t>9- Différents modes (en entrée) sont équivalents </a:t>
            </a:r>
          </a:p>
          <a:p>
            <a:pPr marL="0" indent="0">
              <a:buFontTx/>
              <a:buNone/>
            </a:pPr>
            <a:r>
              <a:rPr lang="fr-FR" altLang="en-US" sz="2400" dirty="0" smtClean="0">
                <a:latin typeface="Arial" pitchFamily="34" charset="0"/>
                <a:cs typeface="Times New Roman" pitchFamily="18" charset="0"/>
              </a:rPr>
              <a:t>Les différents modes varient selon leur pouvoir d’expression. À la limite on pourra comparer les informations provenant du mode vocal (parole) à celles provenant du mode visuel (texte), mais chose certaine en faisant cette comparaison des informations seront manquantes ou biaisées. Sans parler qu’il existe certains modes qui ne sont pas comparables, tel que le mode olfactif et visuel.</a:t>
            </a:r>
            <a:r>
              <a:rPr lang="fr-FR" altLang="en-US" sz="2400" b="1" dirty="0" smtClean="0">
                <a:solidFill>
                  <a:schemeClr val="accent2"/>
                </a:solidFill>
                <a:latin typeface="Arial" pitchFamily="34" charset="0"/>
                <a:cs typeface="Times New Roman" pitchFamily="18" charset="0"/>
              </a:rPr>
              <a:t> </a:t>
            </a:r>
          </a:p>
        </p:txBody>
      </p:sp>
      <p:pic>
        <p:nvPicPr>
          <p:cNvPr id="6146" name="Picture 2" descr="http://www.usinenouvelle.com/industry/img/multimedia-microphone-000052516-4.jpg"/>
          <p:cNvPicPr>
            <a:picLocks noChangeAspect="1" noChangeArrowheads="1"/>
          </p:cNvPicPr>
          <p:nvPr>
            <p:custDataLst>
              <p:tags r:id="rId3"/>
            </p:custDataLst>
          </p:nvPr>
        </p:nvPicPr>
        <p:blipFill>
          <a:blip r:embed="rId8" cstate="print"/>
          <a:srcRect/>
          <a:stretch>
            <a:fillRect/>
          </a:stretch>
        </p:blipFill>
        <p:spPr bwMode="auto">
          <a:xfrm>
            <a:off x="5929322" y="4214818"/>
            <a:ext cx="2285972" cy="1617498"/>
          </a:xfrm>
          <a:prstGeom prst="rect">
            <a:avLst/>
          </a:prstGeom>
          <a:noFill/>
        </p:spPr>
      </p:pic>
      <p:pic>
        <p:nvPicPr>
          <p:cNvPr id="7" name="Picture 7"/>
          <p:cNvPicPr>
            <a:picLocks noChangeAspect="1" noChangeArrowheads="1"/>
          </p:cNvPicPr>
          <p:nvPr>
            <p:custDataLst>
              <p:tags r:id="rId4"/>
            </p:custDataLst>
          </p:nvPr>
        </p:nvPicPr>
        <p:blipFill>
          <a:blip r:embed="rId9" cstate="print"/>
          <a:srcRect/>
          <a:stretch>
            <a:fillRect/>
          </a:stretch>
        </p:blipFill>
        <p:spPr bwMode="auto">
          <a:xfrm>
            <a:off x="2428860" y="4168978"/>
            <a:ext cx="2214578" cy="1903228"/>
          </a:xfrm>
          <a:prstGeom prst="rect">
            <a:avLst/>
          </a:prstGeom>
          <a:noFill/>
          <a:ln w="9525">
            <a:noFill/>
            <a:miter lim="800000"/>
            <a:headEnd/>
            <a:tailEnd/>
          </a:ln>
          <a:effectLst/>
        </p:spPr>
      </p:pic>
      <p:sp>
        <p:nvSpPr>
          <p:cNvPr id="8" name="Slide Number Placeholder 7"/>
          <p:cNvSpPr>
            <a:spLocks noGrp="1"/>
          </p:cNvSpPr>
          <p:nvPr>
            <p:ph type="sldNum" sz="quarter" idx="12"/>
            <p:custDataLst>
              <p:tags r:id="rId5"/>
            </p:custDataLst>
          </p:nvPr>
        </p:nvSpPr>
        <p:spPr/>
        <p:txBody>
          <a:bodyPr/>
          <a:lstStyle/>
          <a:p>
            <a:pPr>
              <a:defRPr/>
            </a:pPr>
            <a:fld id="{7AFE6870-1AD0-4651-A892-9BA562151A9A}" type="slidenum">
              <a:rPr lang="fr-CA" altLang="en-US" smtClean="0"/>
              <a:pPr>
                <a:defRPr/>
              </a:pPr>
              <a:t>41</a:t>
            </a:fld>
            <a:endParaRPr lang="fr-CA"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custDataLst>
              <p:tags r:id="rId1"/>
            </p:custDataLst>
          </p:nvPr>
        </p:nvSpPr>
        <p:spPr>
          <a:xfrm>
            <a:off x="357158" y="228600"/>
            <a:ext cx="8177242" cy="771508"/>
          </a:xfrm>
          <a:noFill/>
        </p:spPr>
        <p:txBody>
          <a:bodyPr/>
          <a:lstStyle/>
          <a:p>
            <a:r>
              <a:rPr lang="fr-FR" altLang="en-US" dirty="0" smtClean="0"/>
              <a:t>Les dix mythes – 10</a:t>
            </a:r>
            <a:endParaRPr lang="fr-FR" altLang="en-US" dirty="0" smtClean="0">
              <a:solidFill>
                <a:srgbClr val="FF3300"/>
              </a:solidFill>
              <a:latin typeface="Arial" pitchFamily="34" charset="0"/>
            </a:endParaRPr>
          </a:p>
        </p:txBody>
      </p:sp>
      <p:sp>
        <p:nvSpPr>
          <p:cNvPr id="80899" name="Rectangle 3"/>
          <p:cNvSpPr>
            <a:spLocks noGrp="1" noChangeArrowheads="1"/>
          </p:cNvSpPr>
          <p:nvPr>
            <p:ph type="body" idx="1"/>
            <p:custDataLst>
              <p:tags r:id="rId2"/>
            </p:custDataLst>
          </p:nvPr>
        </p:nvSpPr>
        <p:spPr>
          <a:xfrm>
            <a:off x="428596" y="1071546"/>
            <a:ext cx="8505828" cy="3929090"/>
          </a:xfrm>
          <a:noFill/>
        </p:spPr>
        <p:txBody>
          <a:bodyPr/>
          <a:lstStyle/>
          <a:p>
            <a:pPr marL="0" indent="0">
              <a:lnSpc>
                <a:spcPct val="90000"/>
              </a:lnSpc>
              <a:buFontTx/>
              <a:buNone/>
            </a:pPr>
            <a:r>
              <a:rPr lang="fr-FR" altLang="en-US" sz="2800" b="1" i="1" dirty="0" smtClean="0">
                <a:solidFill>
                  <a:srgbClr val="00B0F0"/>
                </a:solidFill>
                <a:latin typeface="Arial" pitchFamily="34" charset="0"/>
                <a:cs typeface="Times New Roman" pitchFamily="18" charset="0"/>
              </a:rPr>
              <a:t>10- L’efficacité est un avantage au système multimodal. </a:t>
            </a:r>
          </a:p>
          <a:p>
            <a:pPr marL="53975" indent="0">
              <a:lnSpc>
                <a:spcPct val="90000"/>
              </a:lnSpc>
              <a:buFontTx/>
              <a:buNone/>
            </a:pPr>
            <a:r>
              <a:rPr lang="fr-FR" altLang="en-US" sz="2400" dirty="0" smtClean="0">
                <a:latin typeface="Arial" pitchFamily="34" charset="0"/>
                <a:cs typeface="Times New Roman" pitchFamily="18" charset="0"/>
              </a:rPr>
              <a:t>Les expériences ont montré qu’un système multimodal n’est pas souvent plus efficace qu’un système monomodal. En effet, une commande multimodale demande plus d’attention de la part de l’utilisateur qu’une commande standard. Cependant, le système multimodal est utilisé pour sa flexibilité et non pour son efficacité. L’utilisation de plusieurs modes de communication permet, aux utilisateurs ayant des handicaps, de profiter d’alternatives offertes par le système multimodal. </a:t>
            </a:r>
            <a:endParaRPr lang="fr-FR" altLang="en-US" sz="2400" b="1" dirty="0" smtClean="0">
              <a:solidFill>
                <a:schemeClr val="accent2"/>
              </a:solidFill>
              <a:latin typeface="Arial" pitchFamily="34" charset="0"/>
              <a:cs typeface="Times New Roman" pitchFamily="18" charset="0"/>
            </a:endParaRPr>
          </a:p>
        </p:txBody>
      </p:sp>
      <p:sp>
        <p:nvSpPr>
          <p:cNvPr id="6" name="Slide Number Placeholder 5"/>
          <p:cNvSpPr>
            <a:spLocks noGrp="1"/>
          </p:cNvSpPr>
          <p:nvPr>
            <p:ph type="sldNum" sz="quarter" idx="12"/>
            <p:custDataLst>
              <p:tags r:id="rId3"/>
            </p:custDataLst>
          </p:nvPr>
        </p:nvSpPr>
        <p:spPr/>
        <p:txBody>
          <a:bodyPr/>
          <a:lstStyle/>
          <a:p>
            <a:pPr>
              <a:defRPr/>
            </a:pPr>
            <a:fld id="{7AFE6870-1AD0-4651-A892-9BA562151A9A}" type="slidenum">
              <a:rPr lang="fr-CA" altLang="en-US" smtClean="0"/>
              <a:pPr>
                <a:defRPr/>
              </a:pPr>
              <a:t>42</a:t>
            </a:fld>
            <a:endParaRPr lang="fr-CA"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7813"/>
            <a:ext cx="8229600" cy="722295"/>
          </a:xfrm>
        </p:spPr>
        <p:txBody>
          <a:bodyPr/>
          <a:lstStyle/>
          <a:p>
            <a:r>
              <a:rPr lang="fr-CA" dirty="0" smtClean="0"/>
              <a:t>Systèmes multimodaux existants</a:t>
            </a:r>
            <a:endParaRPr lang="en-US" dirty="0"/>
          </a:p>
        </p:txBody>
      </p:sp>
      <p:sp>
        <p:nvSpPr>
          <p:cNvPr id="3" name="Content Placeholder 2"/>
          <p:cNvSpPr>
            <a:spLocks noGrp="1"/>
          </p:cNvSpPr>
          <p:nvPr>
            <p:ph idx="1"/>
            <p:custDataLst>
              <p:tags r:id="rId2"/>
            </p:custDataLst>
          </p:nvPr>
        </p:nvSpPr>
        <p:spPr>
          <a:xfrm>
            <a:off x="457200" y="1071546"/>
            <a:ext cx="3686172" cy="5059379"/>
          </a:xfrm>
        </p:spPr>
        <p:txBody>
          <a:bodyPr/>
          <a:lstStyle/>
          <a:p>
            <a:pPr marL="231775" indent="-231775"/>
            <a:r>
              <a:rPr lang="fr-CA" sz="2800" dirty="0" smtClean="0"/>
              <a:t>Meditor (Bellik 95).</a:t>
            </a:r>
          </a:p>
          <a:p>
            <a:pPr marL="177800" lvl="1" indent="-177800"/>
            <a:r>
              <a:rPr lang="fr-FR" sz="2000" dirty="0" smtClean="0"/>
              <a:t> Éditeur de texte multimodal pour non-voyants. </a:t>
            </a:r>
          </a:p>
          <a:p>
            <a:pPr marL="177800" lvl="1" indent="-177800"/>
            <a:r>
              <a:rPr lang="fr-FR" sz="2000" dirty="0" smtClean="0"/>
              <a:t>Réaliser de manière simple et rapide, les opérations courantes d'édition de textes.</a:t>
            </a:r>
          </a:p>
          <a:p>
            <a:pPr marL="177800" lvl="1" indent="-177800"/>
            <a:r>
              <a:rPr lang="fr-FR" sz="2000" dirty="0" smtClean="0">
                <a:solidFill>
                  <a:srgbClr val="FF0000"/>
                </a:solidFill>
              </a:rPr>
              <a:t>En entrée: </a:t>
            </a:r>
            <a:r>
              <a:rPr lang="fr-FR" sz="2000" dirty="0" smtClean="0"/>
              <a:t>un système de reconnaissance de parole, un clavier Braille, un clavier standard et souris (aide).</a:t>
            </a:r>
          </a:p>
          <a:p>
            <a:pPr marL="177800" lvl="1" indent="-177800"/>
            <a:r>
              <a:rPr lang="fr-FR" sz="2000" dirty="0" smtClean="0">
                <a:solidFill>
                  <a:srgbClr val="FF0000"/>
                </a:solidFill>
              </a:rPr>
              <a:t>En sortie: </a:t>
            </a:r>
            <a:r>
              <a:rPr lang="fr-FR" sz="2000" dirty="0" smtClean="0"/>
              <a:t>un système de synthèse de parole et un </a:t>
            </a:r>
            <a:r>
              <a:rPr lang="fr-CA" sz="2000" dirty="0" smtClean="0"/>
              <a:t>afficheur</a:t>
            </a:r>
            <a:r>
              <a:rPr lang="en-US" sz="2000" dirty="0" smtClean="0"/>
              <a:t> Braille et un </a:t>
            </a:r>
            <a:r>
              <a:rPr lang="fr-CA" sz="2000" dirty="0" smtClean="0"/>
              <a:t>écran</a:t>
            </a:r>
            <a:r>
              <a:rPr lang="en-US" sz="2000" dirty="0" smtClean="0"/>
              <a:t> (pour </a:t>
            </a:r>
            <a:r>
              <a:rPr lang="fr-CA" sz="2000" dirty="0" smtClean="0"/>
              <a:t>l’assistance</a:t>
            </a:r>
            <a:r>
              <a:rPr lang="en-US" sz="2000" dirty="0" smtClean="0"/>
              <a:t>).</a:t>
            </a:r>
            <a:endParaRPr lang="fr-FR" sz="2000" dirty="0" smtClean="0"/>
          </a:p>
        </p:txBody>
      </p:sp>
      <p:sp>
        <p:nvSpPr>
          <p:cNvPr id="4" name="Slide Number Placeholder 3"/>
          <p:cNvSpPr>
            <a:spLocks noGrp="1"/>
          </p:cNvSpPr>
          <p:nvPr>
            <p:ph type="sldNum" sz="quarter" idx="12"/>
            <p:custDataLst>
              <p:tags r:id="rId3"/>
            </p:custDataLst>
          </p:nvPr>
        </p:nvSpPr>
        <p:spPr/>
        <p:txBody>
          <a:bodyPr/>
          <a:lstStyle/>
          <a:p>
            <a:pPr>
              <a:defRPr/>
            </a:pPr>
            <a:fld id="{7AFE6870-1AD0-4651-A892-9BA562151A9A}" type="slidenum">
              <a:rPr lang="fr-CA" altLang="en-US" smtClean="0"/>
              <a:pPr>
                <a:defRPr/>
              </a:pPr>
              <a:t>43</a:t>
            </a:fld>
            <a:endParaRPr lang="fr-CA" altLang="en-US"/>
          </a:p>
        </p:txBody>
      </p:sp>
      <p:pic>
        <p:nvPicPr>
          <p:cNvPr id="77826" name="Picture 2" descr="http://www.limsi.fr/Individu/bellik/images/meditor2.gif"/>
          <p:cNvPicPr>
            <a:picLocks noChangeAspect="1" noChangeArrowheads="1"/>
          </p:cNvPicPr>
          <p:nvPr>
            <p:custDataLst>
              <p:tags r:id="rId4"/>
            </p:custDataLst>
          </p:nvPr>
        </p:nvPicPr>
        <p:blipFill>
          <a:blip r:embed="rId7"/>
          <a:srcRect/>
          <a:stretch>
            <a:fillRect/>
          </a:stretch>
        </p:blipFill>
        <p:spPr bwMode="auto">
          <a:xfrm>
            <a:off x="4276699" y="1857364"/>
            <a:ext cx="4381529" cy="35719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28596" y="214291"/>
            <a:ext cx="8258204" cy="714380"/>
          </a:xfrm>
        </p:spPr>
        <p:txBody>
          <a:bodyPr/>
          <a:lstStyle/>
          <a:p>
            <a:r>
              <a:rPr lang="fr-CA" dirty="0" smtClean="0"/>
              <a:t>Systèmes multimodaux existants</a:t>
            </a:r>
            <a:endParaRPr lang="en-US" dirty="0"/>
          </a:p>
        </p:txBody>
      </p:sp>
      <p:sp>
        <p:nvSpPr>
          <p:cNvPr id="3" name="Content Placeholder 2"/>
          <p:cNvSpPr>
            <a:spLocks noGrp="1"/>
          </p:cNvSpPr>
          <p:nvPr>
            <p:ph idx="1"/>
            <p:custDataLst>
              <p:tags r:id="rId2"/>
            </p:custDataLst>
          </p:nvPr>
        </p:nvSpPr>
        <p:spPr>
          <a:xfrm>
            <a:off x="285720" y="1000108"/>
            <a:ext cx="4429156" cy="5000660"/>
          </a:xfrm>
        </p:spPr>
        <p:txBody>
          <a:bodyPr/>
          <a:lstStyle/>
          <a:p>
            <a:pPr marL="231775" indent="-231775"/>
            <a:r>
              <a:rPr lang="fr-CA" sz="2800" dirty="0" smtClean="0"/>
              <a:t>MATCH (ATT&amp;T).</a:t>
            </a:r>
          </a:p>
          <a:p>
            <a:pPr marL="177800" lvl="1" indent="-177800"/>
            <a:r>
              <a:rPr lang="en-US" sz="2000" dirty="0" smtClean="0"/>
              <a:t>Multimodal Access to City Help</a:t>
            </a:r>
          </a:p>
          <a:p>
            <a:pPr marL="177800" lvl="1" indent="-177800"/>
            <a:r>
              <a:rPr lang="en-US" sz="2000" dirty="0" smtClean="0"/>
              <a:t>Un </a:t>
            </a:r>
            <a:r>
              <a:rPr lang="fr-CA" sz="2000" dirty="0" smtClean="0"/>
              <a:t>système</a:t>
            </a:r>
            <a:r>
              <a:rPr lang="en-US" sz="2000" dirty="0" smtClean="0"/>
              <a:t> </a:t>
            </a:r>
            <a:r>
              <a:rPr lang="fr-CA" sz="2000" dirty="0" smtClean="0"/>
              <a:t>multimodal mobile</a:t>
            </a:r>
          </a:p>
          <a:p>
            <a:pPr marL="177800" lvl="1" indent="-177800"/>
            <a:r>
              <a:rPr lang="fr-CA" sz="2000" dirty="0" smtClean="0"/>
              <a:t>Naviguer de manière simple et appropiée</a:t>
            </a:r>
            <a:endParaRPr lang="fr-FR" sz="2000" dirty="0" smtClean="0">
              <a:ea typeface="+mn-ea"/>
              <a:cs typeface="+mn-cs"/>
            </a:endParaRPr>
          </a:p>
          <a:p>
            <a:pPr marL="177800" lvl="1" indent="-177800"/>
            <a:r>
              <a:rPr lang="fr-FR" sz="2000" dirty="0" smtClean="0">
                <a:ea typeface="+mn-ea"/>
                <a:cs typeface="+mn-cs"/>
              </a:rPr>
              <a:t>Réaliser de manière simple et rapide, les opérations courantes d'édition de textes.</a:t>
            </a:r>
          </a:p>
          <a:p>
            <a:pPr marL="177800" lvl="1" indent="-177800"/>
            <a:r>
              <a:rPr lang="fr-FR" sz="2000" dirty="0" smtClean="0">
                <a:ea typeface="+mn-ea"/>
                <a:cs typeface="+mn-cs"/>
              </a:rPr>
              <a:t>En entrée: un système de reconnaissance de parole, un stylo.</a:t>
            </a:r>
          </a:p>
          <a:p>
            <a:pPr marL="177800" lvl="1" indent="-177800"/>
            <a:r>
              <a:rPr lang="fr-FR" sz="2000" dirty="0" smtClean="0">
                <a:ea typeface="+mn-ea"/>
                <a:cs typeface="+mn-cs"/>
              </a:rPr>
              <a:t>En sortie: un système de synthèse de parole et un </a:t>
            </a:r>
            <a:r>
              <a:rPr lang="fr-CA" sz="2000" dirty="0" smtClean="0">
                <a:ea typeface="+mn-ea"/>
                <a:cs typeface="+mn-cs"/>
              </a:rPr>
              <a:t>écran</a:t>
            </a:r>
            <a:r>
              <a:rPr lang="en-US" sz="2000" dirty="0" smtClean="0">
                <a:ea typeface="+mn-ea"/>
                <a:cs typeface="+mn-cs"/>
              </a:rPr>
              <a:t>.</a:t>
            </a:r>
          </a:p>
          <a:p>
            <a:pPr marL="177800" lvl="1" indent="-177800"/>
            <a:r>
              <a:rPr lang="fr-CA" sz="2000" dirty="0" smtClean="0">
                <a:ea typeface="+mn-ea"/>
                <a:cs typeface="+mn-cs"/>
              </a:rPr>
              <a:t>Les modalités peuvent être simples ou combinées.</a:t>
            </a:r>
            <a:endParaRPr lang="fr-FR" sz="2000" dirty="0" smtClean="0">
              <a:ea typeface="+mn-ea"/>
              <a:cs typeface="+mn-cs"/>
            </a:endParaRPr>
          </a:p>
          <a:p>
            <a:pPr>
              <a:buNone/>
            </a:pPr>
            <a:endParaRPr lang="en-US" sz="2000" dirty="0" smtClean="0"/>
          </a:p>
        </p:txBody>
      </p:sp>
      <p:sp>
        <p:nvSpPr>
          <p:cNvPr id="4" name="Slide Number Placeholder 3"/>
          <p:cNvSpPr>
            <a:spLocks noGrp="1"/>
          </p:cNvSpPr>
          <p:nvPr>
            <p:ph type="sldNum" sz="quarter" idx="12"/>
            <p:custDataLst>
              <p:tags r:id="rId3"/>
            </p:custDataLst>
          </p:nvPr>
        </p:nvSpPr>
        <p:spPr/>
        <p:txBody>
          <a:bodyPr/>
          <a:lstStyle/>
          <a:p>
            <a:pPr>
              <a:defRPr/>
            </a:pPr>
            <a:fld id="{7AFE6870-1AD0-4651-A892-9BA562151A9A}" type="slidenum">
              <a:rPr lang="fr-CA" altLang="en-US" smtClean="0"/>
              <a:pPr>
                <a:defRPr/>
              </a:pPr>
              <a:t>44</a:t>
            </a:fld>
            <a:endParaRPr lang="fr-CA" altLang="en-US"/>
          </a:p>
        </p:txBody>
      </p:sp>
      <p:pic>
        <p:nvPicPr>
          <p:cNvPr id="6" name="Picture 4" descr="device5"/>
          <p:cNvPicPr>
            <a:picLocks noChangeAspect="1" noChangeArrowheads="1"/>
          </p:cNvPicPr>
          <p:nvPr>
            <p:custDataLst>
              <p:tags r:id="rId4"/>
            </p:custDataLst>
          </p:nvPr>
        </p:nvPicPr>
        <p:blipFill>
          <a:blip r:embed="rId7"/>
          <a:srcRect/>
          <a:stretch>
            <a:fillRect/>
          </a:stretch>
        </p:blipFill>
        <p:spPr bwMode="auto">
          <a:xfrm>
            <a:off x="4617044" y="1357298"/>
            <a:ext cx="3995154" cy="3000396"/>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7813"/>
            <a:ext cx="8229600" cy="722295"/>
          </a:xfrm>
        </p:spPr>
        <p:txBody>
          <a:bodyPr/>
          <a:lstStyle/>
          <a:p>
            <a:r>
              <a:rPr lang="fr-CA" dirty="0" smtClean="0"/>
              <a:t>L’intêret de la multimodalité</a:t>
            </a:r>
            <a:endParaRPr lang="en-US" dirty="0"/>
          </a:p>
        </p:txBody>
      </p:sp>
      <p:sp>
        <p:nvSpPr>
          <p:cNvPr id="3" name="Content Placeholder 2"/>
          <p:cNvSpPr>
            <a:spLocks noGrp="1"/>
          </p:cNvSpPr>
          <p:nvPr>
            <p:ph idx="1"/>
            <p:custDataLst>
              <p:tags r:id="rId2"/>
            </p:custDataLst>
          </p:nvPr>
        </p:nvSpPr>
        <p:spPr>
          <a:xfrm>
            <a:off x="457200" y="1071547"/>
            <a:ext cx="8229600" cy="4214842"/>
          </a:xfrm>
        </p:spPr>
        <p:txBody>
          <a:bodyPr/>
          <a:lstStyle/>
          <a:p>
            <a:r>
              <a:rPr lang="fr-FR" dirty="0" smtClean="0"/>
              <a:t>la </a:t>
            </a:r>
            <a:r>
              <a:rPr lang="fr-FR" dirty="0" err="1" smtClean="0"/>
              <a:t>multimodalité</a:t>
            </a:r>
            <a:r>
              <a:rPr lang="fr-FR" dirty="0" smtClean="0"/>
              <a:t> permettrait à une plus vaste population d’utilisateurs d’employer les systèmes informatiques. Les capacités intellectuelles, cognitives et motrices lors de la interaction avec des systèmes multimodaux ainsi que les préférences et choix d’utilisation des modes de communication varient de manière significative entre les individus.</a:t>
            </a:r>
            <a:endParaRPr lang="en-US" dirty="0"/>
          </a:p>
        </p:txBody>
      </p:sp>
      <p:sp>
        <p:nvSpPr>
          <p:cNvPr id="4" name="Slide Number Placeholder 3"/>
          <p:cNvSpPr>
            <a:spLocks noGrp="1"/>
          </p:cNvSpPr>
          <p:nvPr>
            <p:ph type="sldNum" sz="quarter" idx="12"/>
            <p:custDataLst>
              <p:tags r:id="rId3"/>
            </p:custDataLst>
          </p:nvPr>
        </p:nvSpPr>
        <p:spPr/>
        <p:txBody>
          <a:bodyPr/>
          <a:lstStyle/>
          <a:p>
            <a:pPr>
              <a:defRPr/>
            </a:pPr>
            <a:fld id="{7AFE6870-1AD0-4651-A892-9BA562151A9A}" type="slidenum">
              <a:rPr lang="fr-CA" altLang="en-US" smtClean="0"/>
              <a:pPr>
                <a:defRPr/>
              </a:pPr>
              <a:t>45</a:t>
            </a:fld>
            <a:endParaRPr lang="fr-CA"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custDataLst>
              <p:tags r:id="rId1"/>
            </p:custDataLst>
          </p:nvPr>
        </p:nvSpPr>
        <p:spPr/>
        <p:txBody>
          <a:bodyPr/>
          <a:lstStyle/>
          <a:p>
            <a:pPr>
              <a:defRPr/>
            </a:pPr>
            <a:fld id="{937125A4-E799-436E-8B1B-4FB3691869EF}" type="slidenum">
              <a:rPr lang="fr-CA" altLang="en-US"/>
              <a:pPr>
                <a:defRPr/>
              </a:pPr>
              <a:t>46</a:t>
            </a:fld>
            <a:endParaRPr lang="fr-CA" altLang="en-US"/>
          </a:p>
        </p:txBody>
      </p:sp>
      <p:sp>
        <p:nvSpPr>
          <p:cNvPr id="9219" name="Rectangle 2"/>
          <p:cNvSpPr>
            <a:spLocks noGrp="1" noChangeArrowheads="1"/>
          </p:cNvSpPr>
          <p:nvPr>
            <p:ph type="title"/>
            <p:custDataLst>
              <p:tags r:id="rId2"/>
            </p:custDataLst>
          </p:nvPr>
        </p:nvSpPr>
        <p:spPr>
          <a:xfrm>
            <a:off x="441325" y="214290"/>
            <a:ext cx="8131203" cy="714380"/>
          </a:xfrm>
        </p:spPr>
        <p:txBody>
          <a:bodyPr/>
          <a:lstStyle/>
          <a:p>
            <a:pPr eaLnBrk="1" hangingPunct="1"/>
            <a:r>
              <a:rPr lang="fr-CA" dirty="0" smtClean="0"/>
              <a:t>Les objectifs de notre système</a:t>
            </a:r>
          </a:p>
        </p:txBody>
      </p:sp>
      <p:sp>
        <p:nvSpPr>
          <p:cNvPr id="10244" name="Rectangle 3"/>
          <p:cNvSpPr>
            <a:spLocks noGrp="1" noChangeArrowheads="1"/>
          </p:cNvSpPr>
          <p:nvPr>
            <p:ph type="body" idx="1"/>
            <p:custDataLst>
              <p:tags r:id="rId3"/>
            </p:custDataLst>
          </p:nvPr>
        </p:nvSpPr>
        <p:spPr>
          <a:xfrm>
            <a:off x="395288" y="836613"/>
            <a:ext cx="8462962" cy="5307012"/>
          </a:xfrm>
        </p:spPr>
        <p:txBody>
          <a:bodyPr/>
          <a:lstStyle/>
          <a:p>
            <a:pPr marL="355600" indent="-177800" eaLnBrk="1" hangingPunct="1">
              <a:lnSpc>
                <a:spcPct val="120000"/>
              </a:lnSpc>
              <a:buClr>
                <a:srgbClr val="CC9900"/>
              </a:buClr>
              <a:buFont typeface="Wingdings" pitchFamily="2" charset="2"/>
              <a:buChar char=""/>
              <a:defRPr/>
            </a:pPr>
            <a:r>
              <a:rPr lang="fr-CA" sz="2000" b="1" kern="1200" dirty="0" smtClean="0"/>
              <a:t>Accéder aux expressions mathématiques par les non voyants</a:t>
            </a:r>
          </a:p>
          <a:p>
            <a:pPr marL="355600" lvl="1" indent="-177800" eaLnBrk="1" hangingPunct="1">
              <a:lnSpc>
                <a:spcPct val="120000"/>
              </a:lnSpc>
              <a:buClr>
                <a:schemeClr val="accent6">
                  <a:lumMod val="40000"/>
                  <a:lumOff val="60000"/>
                </a:schemeClr>
              </a:buClr>
              <a:buSzPct val="65000"/>
              <a:defRPr/>
            </a:pPr>
            <a:r>
              <a:rPr lang="fr-CA" sz="2000" dirty="0" smtClean="0"/>
              <a:t>L’utilisateur emploie ce système pour accéder aux expressions mathématiques.</a:t>
            </a:r>
          </a:p>
          <a:p>
            <a:pPr marL="355600" indent="-177800" eaLnBrk="1" hangingPunct="1">
              <a:lnSpc>
                <a:spcPct val="120000"/>
              </a:lnSpc>
              <a:buClr>
                <a:srgbClr val="CC9900"/>
              </a:buClr>
              <a:buFont typeface="Wingdings" pitchFamily="2" charset="2"/>
              <a:buChar char=""/>
              <a:defRPr/>
            </a:pPr>
            <a:r>
              <a:rPr lang="fr-CA" sz="2000" b="1" kern="1200" dirty="0" smtClean="0"/>
              <a:t>Aider les non voyants à accéder aux expressions mathématiques</a:t>
            </a:r>
          </a:p>
          <a:p>
            <a:pPr marL="355600" lvl="1" indent="-177800" eaLnBrk="1" hangingPunct="1">
              <a:lnSpc>
                <a:spcPct val="120000"/>
              </a:lnSpc>
              <a:buClr>
                <a:schemeClr val="accent6">
                  <a:lumMod val="40000"/>
                  <a:lumOff val="60000"/>
                </a:schemeClr>
              </a:buClr>
              <a:buSzPct val="65000"/>
              <a:defRPr/>
            </a:pPr>
            <a:r>
              <a:rPr lang="fr-CA" sz="2000" dirty="0" smtClean="0"/>
              <a:t>Les mathématiques sont plus accessibles pour les non voyants. </a:t>
            </a:r>
          </a:p>
          <a:p>
            <a:pPr marL="355600" lvl="1" indent="-177800" eaLnBrk="1" hangingPunct="1">
              <a:lnSpc>
                <a:spcPct val="120000"/>
              </a:lnSpc>
              <a:buClr>
                <a:schemeClr val="accent6">
                  <a:lumMod val="40000"/>
                  <a:lumOff val="60000"/>
                </a:schemeClr>
              </a:buClr>
              <a:buSzPct val="65000"/>
              <a:defRPr/>
            </a:pPr>
            <a:r>
              <a:rPr lang="fr-CA" sz="2000" dirty="0" smtClean="0"/>
              <a:t>Les expressions mathématiques sont présentées par des formes convenables aux utilisateurs non voyants.</a:t>
            </a:r>
          </a:p>
          <a:p>
            <a:pPr marL="355600" indent="-177800" eaLnBrk="1" hangingPunct="1">
              <a:lnSpc>
                <a:spcPct val="120000"/>
              </a:lnSpc>
              <a:buClr>
                <a:srgbClr val="CC9900"/>
              </a:buClr>
              <a:buFont typeface="Wingdings" pitchFamily="2" charset="2"/>
              <a:buChar char=""/>
              <a:defRPr/>
            </a:pPr>
            <a:r>
              <a:rPr lang="fr-CA" sz="2000" b="1" kern="1200" dirty="0" smtClean="0"/>
              <a:t>Favoriser l’autonomie de l’utilisateur</a:t>
            </a:r>
            <a:endParaRPr lang="en-US" sz="2000" dirty="0" smtClean="0"/>
          </a:p>
          <a:p>
            <a:pPr marL="355600" lvl="1" indent="-177800" eaLnBrk="1" hangingPunct="1">
              <a:lnSpc>
                <a:spcPct val="120000"/>
              </a:lnSpc>
              <a:buClr>
                <a:schemeClr val="accent6">
                  <a:lumMod val="40000"/>
                  <a:lumOff val="60000"/>
                </a:schemeClr>
              </a:buClr>
              <a:defRPr/>
            </a:pPr>
            <a:r>
              <a:rPr lang="fr-CA" sz="2000" dirty="0" smtClean="0"/>
              <a:t>Pas besoin de l’assistance d’un autre utilisateur pour configurer le système, un système intelligent s’auto ajuste en fonction du contexte de l’utilisateur.</a:t>
            </a:r>
          </a:p>
          <a:p>
            <a:pPr marL="355600" lvl="1" indent="-177800" eaLnBrk="1" hangingPunct="1">
              <a:lnSpc>
                <a:spcPct val="120000"/>
              </a:lnSpc>
              <a:buClr>
                <a:schemeClr val="accent6">
                  <a:lumMod val="40000"/>
                  <a:lumOff val="60000"/>
                </a:schemeClr>
              </a:buClr>
              <a:defRPr/>
            </a:pPr>
            <a:r>
              <a:rPr lang="fr-CA" sz="2000" dirty="0" smtClean="0"/>
              <a:t> Un système multimédia multimodal permet l’utilisation de plusieurs médias et modalités </a:t>
            </a:r>
            <a:r>
              <a:rPr lang="en-US" sz="2000" dirty="0" smtClean="0"/>
              <a:t>(</a:t>
            </a:r>
            <a:r>
              <a:rPr lang="fr-CA" sz="2000" dirty="0" smtClean="0"/>
              <a:t>redondance et complémentarité</a:t>
            </a:r>
            <a:r>
              <a:rPr lang="en-US" sz="2000" dirty="0" smtClean="0"/>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custDataLst>
              <p:tags r:id="rId1"/>
            </p:custDataLst>
          </p:nvPr>
        </p:nvSpPr>
        <p:spPr/>
        <p:txBody>
          <a:bodyPr/>
          <a:lstStyle/>
          <a:p>
            <a:pPr>
              <a:defRPr/>
            </a:pPr>
            <a:fld id="{9E759216-CDA6-40EB-8E4D-359C71270EF6}" type="slidenum">
              <a:rPr lang="fr-CA" altLang="en-US"/>
              <a:pPr>
                <a:defRPr/>
              </a:pPr>
              <a:t>47</a:t>
            </a:fld>
            <a:endParaRPr lang="fr-CA" altLang="en-US" dirty="0"/>
          </a:p>
        </p:txBody>
      </p:sp>
      <p:sp>
        <p:nvSpPr>
          <p:cNvPr id="10243" name="Rectangle 2"/>
          <p:cNvSpPr>
            <a:spLocks noGrp="1" noChangeArrowheads="1"/>
          </p:cNvSpPr>
          <p:nvPr>
            <p:ph type="title"/>
            <p:custDataLst>
              <p:tags r:id="rId2"/>
            </p:custDataLst>
          </p:nvPr>
        </p:nvSpPr>
        <p:spPr>
          <a:xfrm>
            <a:off x="395288" y="260351"/>
            <a:ext cx="8320087" cy="668320"/>
          </a:xfrm>
        </p:spPr>
        <p:txBody>
          <a:bodyPr/>
          <a:lstStyle/>
          <a:p>
            <a:pPr eaLnBrk="1" hangingPunct="1"/>
            <a:r>
              <a:rPr lang="fr-CA" dirty="0" smtClean="0"/>
              <a:t>Les principales fonctionnalités</a:t>
            </a:r>
          </a:p>
        </p:txBody>
      </p:sp>
      <p:sp>
        <p:nvSpPr>
          <p:cNvPr id="11268" name="Rectangle 3"/>
          <p:cNvSpPr>
            <a:spLocks noGrp="1" noChangeArrowheads="1"/>
          </p:cNvSpPr>
          <p:nvPr>
            <p:ph type="body" idx="1"/>
            <p:custDataLst>
              <p:tags r:id="rId3"/>
            </p:custDataLst>
          </p:nvPr>
        </p:nvSpPr>
        <p:spPr>
          <a:xfrm>
            <a:off x="357188" y="1214423"/>
            <a:ext cx="8429625" cy="3786213"/>
          </a:xfrm>
        </p:spPr>
        <p:txBody>
          <a:bodyPr/>
          <a:lstStyle/>
          <a:p>
            <a:pPr marL="174625" indent="-174625" eaLnBrk="1" hangingPunct="1">
              <a:lnSpc>
                <a:spcPct val="120000"/>
              </a:lnSpc>
              <a:buFont typeface="Wingdings" pitchFamily="2" charset="2"/>
              <a:buChar char=""/>
              <a:defRPr/>
            </a:pPr>
            <a:r>
              <a:rPr lang="fr-CA" sz="2400" dirty="0" smtClean="0"/>
              <a:t>Le système permet à l’utilisateur d’accéder aux expressions mathématiques.</a:t>
            </a:r>
          </a:p>
          <a:p>
            <a:pPr marL="174625" indent="-174625" eaLnBrk="1" hangingPunct="1">
              <a:lnSpc>
                <a:spcPct val="120000"/>
              </a:lnSpc>
              <a:buFont typeface="Wingdings" pitchFamily="2" charset="2"/>
              <a:buChar char=""/>
              <a:defRPr/>
            </a:pPr>
            <a:r>
              <a:rPr lang="fr-CA" sz="2400" dirty="0" smtClean="0"/>
              <a:t>Le système doit présenter les expressions sous la meilleure forme, celle qui convient au contexte d’interaction et à la complexité de l’expression.</a:t>
            </a:r>
          </a:p>
          <a:p>
            <a:pPr marL="231775" indent="-231775" eaLnBrk="1" hangingPunct="1">
              <a:lnSpc>
                <a:spcPct val="120000"/>
              </a:lnSpc>
              <a:buFont typeface="Wingdings" pitchFamily="2" charset="2"/>
              <a:buChar char=""/>
              <a:defRPr/>
            </a:pPr>
            <a:r>
              <a:rPr lang="fr-CA" sz="2400" dirty="0" smtClean="0"/>
              <a:t>Le contexte d’interaction dépend du système, de l’utilisateur et de son environnement.</a:t>
            </a:r>
          </a:p>
          <a:p>
            <a:pPr marL="231775" indent="-231775" eaLnBrk="1" hangingPunct="1">
              <a:lnSpc>
                <a:spcPct val="120000"/>
              </a:lnSpc>
              <a:buFont typeface="Wingdings" pitchFamily="2" charset="2"/>
              <a:buChar char=""/>
              <a:defRPr/>
            </a:pPr>
            <a:endParaRPr lang="en-US" sz="24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custDataLst>
              <p:tags r:id="rId1"/>
            </p:custDataLst>
          </p:nvPr>
        </p:nvSpPr>
        <p:spPr/>
        <p:txBody>
          <a:bodyPr/>
          <a:lstStyle/>
          <a:p>
            <a:pPr>
              <a:defRPr/>
            </a:pPr>
            <a:fld id="{9E759216-CDA6-40EB-8E4D-359C71270EF6}" type="slidenum">
              <a:rPr lang="fr-CA" altLang="en-US"/>
              <a:pPr>
                <a:defRPr/>
              </a:pPr>
              <a:t>48</a:t>
            </a:fld>
            <a:endParaRPr lang="fr-CA" altLang="en-US" dirty="0"/>
          </a:p>
        </p:txBody>
      </p:sp>
      <p:sp>
        <p:nvSpPr>
          <p:cNvPr id="10243" name="Rectangle 2"/>
          <p:cNvSpPr>
            <a:spLocks noGrp="1" noChangeArrowheads="1"/>
          </p:cNvSpPr>
          <p:nvPr>
            <p:ph type="title"/>
            <p:custDataLst>
              <p:tags r:id="rId2"/>
            </p:custDataLst>
          </p:nvPr>
        </p:nvSpPr>
        <p:spPr>
          <a:xfrm>
            <a:off x="395288" y="260351"/>
            <a:ext cx="8320087" cy="668320"/>
          </a:xfrm>
        </p:spPr>
        <p:txBody>
          <a:bodyPr/>
          <a:lstStyle/>
          <a:p>
            <a:pPr eaLnBrk="1" hangingPunct="1"/>
            <a:r>
              <a:rPr lang="fr-CA" sz="3600" dirty="0" smtClean="0"/>
              <a:t>Les techniques implémentées dans le système</a:t>
            </a:r>
          </a:p>
        </p:txBody>
      </p:sp>
      <p:sp>
        <p:nvSpPr>
          <p:cNvPr id="11268" name="Rectangle 3"/>
          <p:cNvSpPr>
            <a:spLocks noGrp="1" noChangeArrowheads="1"/>
          </p:cNvSpPr>
          <p:nvPr>
            <p:ph type="body" idx="1"/>
            <p:custDataLst>
              <p:tags r:id="rId3"/>
            </p:custDataLst>
          </p:nvPr>
        </p:nvSpPr>
        <p:spPr>
          <a:xfrm>
            <a:off x="357188" y="928671"/>
            <a:ext cx="8429625" cy="5357830"/>
          </a:xfrm>
        </p:spPr>
        <p:txBody>
          <a:bodyPr/>
          <a:lstStyle/>
          <a:p>
            <a:pPr marL="231775" indent="-231775" eaLnBrk="1" hangingPunct="1">
              <a:lnSpc>
                <a:spcPct val="120000"/>
              </a:lnSpc>
              <a:buFont typeface="Wingdings" pitchFamily="2" charset="2"/>
              <a:buChar char=""/>
              <a:defRPr/>
            </a:pPr>
            <a:r>
              <a:rPr lang="fr-CA" sz="2400" dirty="0" smtClean="0"/>
              <a:t>Les techniques d’apprentissage automatique utilisées permettent au système d’interagir intelligemment tout en réduisant les interventions humaines.</a:t>
            </a:r>
          </a:p>
          <a:p>
            <a:pPr marL="231775" indent="-231775" eaLnBrk="1" hangingPunct="1">
              <a:lnSpc>
                <a:spcPct val="120000"/>
              </a:lnSpc>
              <a:buFont typeface="Wingdings" pitchFamily="2" charset="2"/>
              <a:buChar char=""/>
              <a:defRPr/>
            </a:pPr>
            <a:r>
              <a:rPr lang="fr-CA" sz="2400" dirty="0" smtClean="0"/>
              <a:t>Un Système multiagent qui permet des interactions inteligentes. </a:t>
            </a:r>
          </a:p>
          <a:p>
            <a:pPr marL="231775" indent="-231775" eaLnBrk="1" hangingPunct="1">
              <a:lnSpc>
                <a:spcPct val="120000"/>
              </a:lnSpc>
              <a:buFont typeface="Wingdings" pitchFamily="2" charset="2"/>
              <a:buChar char=""/>
              <a:defRPr/>
            </a:pPr>
            <a:r>
              <a:rPr lang="fr-CA" sz="2400" dirty="0" smtClean="0"/>
              <a:t>La reconfiguation dynamique de l’architecture.</a:t>
            </a:r>
            <a:endParaRPr lang="en-US" sz="2400" dirty="0" smtClean="0"/>
          </a:p>
          <a:p>
            <a:pPr marL="231775" indent="-231775" eaLnBrk="1" hangingPunct="1">
              <a:lnSpc>
                <a:spcPct val="120000"/>
              </a:lnSpc>
              <a:buFont typeface="Wingdings" pitchFamily="2" charset="2"/>
              <a:buChar char=""/>
              <a:defRPr/>
            </a:pPr>
            <a:r>
              <a:rPr lang="fr-CA" sz="2400" dirty="0" smtClean="0"/>
              <a:t>Ces techniques aident le système à trouver les meilleures modalités et les médias appropriés selon le contexte, puis permettent de trouver </a:t>
            </a:r>
            <a:r>
              <a:rPr lang="fr-FR" sz="2400" dirty="0" smtClean="0"/>
              <a:t>la forme la plus adaptée pour présenter l’expression mathématique à l’utilisateur.</a:t>
            </a:r>
            <a:r>
              <a:rPr lang="fr-CA" sz="2400" dirty="0" smtClean="0"/>
              <a:t> </a:t>
            </a:r>
          </a:p>
          <a:p>
            <a:pPr marL="231775" indent="-231775" eaLnBrk="1" hangingPunct="1">
              <a:lnSpc>
                <a:spcPct val="120000"/>
              </a:lnSpc>
              <a:buFont typeface="Wingdings" pitchFamily="2" charset="2"/>
              <a:buChar char=""/>
              <a:defRPr/>
            </a:pPr>
            <a:endParaRPr lang="fr-CA" sz="2400" dirty="0" smtClean="0"/>
          </a:p>
          <a:p>
            <a:pPr marL="231775" indent="-231775" eaLnBrk="1" hangingPunct="1">
              <a:lnSpc>
                <a:spcPct val="120000"/>
              </a:lnSpc>
              <a:buFont typeface="Wingdings" pitchFamily="2" charset="2"/>
              <a:buChar char=""/>
              <a:defRPr/>
            </a:pPr>
            <a:endParaRPr lang="en-US" sz="24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28596" y="214291"/>
            <a:ext cx="8215370" cy="642941"/>
          </a:xfrm>
        </p:spPr>
        <p:txBody>
          <a:bodyPr/>
          <a:lstStyle/>
          <a:p>
            <a:r>
              <a:rPr lang="fr-CA" sz="3400" dirty="0" smtClean="0"/>
              <a:t>Formats d’une expression mathématique</a:t>
            </a:r>
            <a:endParaRPr lang="en-US" sz="3400" dirty="0"/>
          </a:p>
        </p:txBody>
      </p:sp>
      <p:sp>
        <p:nvSpPr>
          <p:cNvPr id="3" name="Content Placeholder 2"/>
          <p:cNvSpPr>
            <a:spLocks noGrp="1"/>
          </p:cNvSpPr>
          <p:nvPr>
            <p:ph idx="1"/>
            <p:custDataLst>
              <p:tags r:id="rId3"/>
            </p:custDataLst>
          </p:nvPr>
        </p:nvSpPr>
        <p:spPr>
          <a:xfrm>
            <a:off x="357158" y="1142984"/>
            <a:ext cx="2428892" cy="4987941"/>
          </a:xfrm>
        </p:spPr>
        <p:txBody>
          <a:bodyPr/>
          <a:lstStyle/>
          <a:p>
            <a:pPr marL="177800" indent="-177800"/>
            <a:r>
              <a:rPr lang="fr-CA" sz="2400" dirty="0" smtClean="0">
                <a:solidFill>
                  <a:srgbClr val="FF0000"/>
                </a:solidFill>
              </a:rPr>
              <a:t>Exemple:</a:t>
            </a:r>
          </a:p>
          <a:p>
            <a:pPr marL="177800" indent="-177800">
              <a:buClr>
                <a:schemeClr val="accent6">
                  <a:lumMod val="40000"/>
                  <a:lumOff val="60000"/>
                </a:schemeClr>
              </a:buClr>
              <a:buFont typeface="Wingdings" pitchFamily="2" charset="2"/>
              <a:buChar char="q"/>
            </a:pPr>
            <a:r>
              <a:rPr lang="fr-CA" sz="2400" dirty="0" smtClean="0"/>
              <a:t> </a:t>
            </a:r>
            <a:r>
              <a:rPr lang="fr-CA" sz="2400" dirty="0" err="1" smtClean="0"/>
              <a:t>MathML</a:t>
            </a:r>
            <a:r>
              <a:rPr lang="fr-CA" sz="2400" dirty="0" smtClean="0"/>
              <a:t> et Latex et bidimensionnel ne sont pas appropriés.</a:t>
            </a:r>
          </a:p>
          <a:p>
            <a:pPr marL="177800" indent="-177800">
              <a:buClr>
                <a:schemeClr val="accent6">
                  <a:lumMod val="40000"/>
                  <a:lumOff val="60000"/>
                </a:schemeClr>
              </a:buClr>
              <a:buFont typeface="Wingdings" pitchFamily="2" charset="2"/>
              <a:buChar char="q"/>
            </a:pPr>
            <a:r>
              <a:rPr lang="fr-CA" sz="2400" dirty="0" smtClean="0"/>
              <a:t> Braille et Audio sont accessible pour les non voyants. </a:t>
            </a:r>
            <a:endParaRPr lang="en-US" sz="2400" dirty="0"/>
          </a:p>
        </p:txBody>
      </p:sp>
      <p:sp>
        <p:nvSpPr>
          <p:cNvPr id="4" name="Slide Number Placeholder 3"/>
          <p:cNvSpPr>
            <a:spLocks noGrp="1"/>
          </p:cNvSpPr>
          <p:nvPr>
            <p:ph type="sldNum" sz="quarter" idx="12"/>
            <p:custDataLst>
              <p:tags r:id="rId4"/>
            </p:custDataLst>
          </p:nvPr>
        </p:nvSpPr>
        <p:spPr/>
        <p:txBody>
          <a:bodyPr/>
          <a:lstStyle/>
          <a:p>
            <a:pPr>
              <a:defRPr/>
            </a:pPr>
            <a:fld id="{7AFE6870-1AD0-4651-A892-9BA562151A9A}" type="slidenum">
              <a:rPr lang="fr-CA" altLang="en-US" smtClean="0"/>
              <a:pPr>
                <a:defRPr/>
              </a:pPr>
              <a:t>49</a:t>
            </a:fld>
            <a:endParaRPr lang="fr-CA" altLang="en-US"/>
          </a:p>
        </p:txBody>
      </p:sp>
      <p:sp>
        <p:nvSpPr>
          <p:cNvPr id="79874" name="Rectangle 2"/>
          <p:cNvSpPr>
            <a:spLocks noChangeArrowheads="1"/>
          </p:cNvSpPr>
          <p:nvPr>
            <p:custDataLst>
              <p:tags r:id="rId5"/>
            </p:custDataLst>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9873" name="Object 1"/>
          <p:cNvGraphicFramePr>
            <a:graphicFrameLocks noChangeAspect="1"/>
          </p:cNvGraphicFramePr>
          <p:nvPr/>
        </p:nvGraphicFramePr>
        <p:xfrm>
          <a:off x="2890333" y="1142984"/>
          <a:ext cx="5896509" cy="4993788"/>
        </p:xfrm>
        <a:graphic>
          <a:graphicData uri="http://schemas.openxmlformats.org/presentationml/2006/ole">
            <p:oleObj spid="_x0000_s79873" name="Visio" r:id="rId8" imgW="2459447" imgH="2802363" progId="Visio.Drawing.11">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7813"/>
            <a:ext cx="8229600" cy="722295"/>
          </a:xfrm>
        </p:spPr>
        <p:txBody>
          <a:bodyPr/>
          <a:lstStyle/>
          <a:p>
            <a:r>
              <a:rPr lang="fr-CA" dirty="0" smtClean="0"/>
              <a:t>Modalité</a:t>
            </a:r>
            <a:endParaRPr lang="en-US" dirty="0"/>
          </a:p>
        </p:txBody>
      </p:sp>
      <p:sp>
        <p:nvSpPr>
          <p:cNvPr id="3" name="Content Placeholder 2"/>
          <p:cNvSpPr>
            <a:spLocks noGrp="1"/>
          </p:cNvSpPr>
          <p:nvPr>
            <p:ph idx="1"/>
            <p:custDataLst>
              <p:tags r:id="rId2"/>
            </p:custDataLst>
          </p:nvPr>
        </p:nvSpPr>
        <p:spPr>
          <a:xfrm>
            <a:off x="457200" y="1000108"/>
            <a:ext cx="6472254" cy="5130817"/>
          </a:xfrm>
        </p:spPr>
        <p:txBody>
          <a:bodyPr/>
          <a:lstStyle/>
          <a:p>
            <a:r>
              <a:rPr lang="fr-FR" sz="2800" dirty="0" smtClean="0"/>
              <a:t>L</a:t>
            </a:r>
            <a:r>
              <a:rPr lang="fr-FR" sz="2800" dirty="0" smtClean="0">
                <a:solidFill>
                  <a:schemeClr val="tx1"/>
                </a:solidFill>
                <a:latin typeface="+mn-lt"/>
                <a:ea typeface="+mn-ea"/>
                <a:cs typeface="+mn-cs"/>
              </a:rPr>
              <a:t>a </a:t>
            </a:r>
            <a:r>
              <a:rPr lang="fr-FR" sz="2800" b="1" dirty="0" smtClean="0">
                <a:solidFill>
                  <a:srgbClr val="FF0000"/>
                </a:solidFill>
                <a:latin typeface="+mn-lt"/>
                <a:ea typeface="+mn-ea"/>
                <a:cs typeface="+mn-cs"/>
              </a:rPr>
              <a:t>modalité</a:t>
            </a:r>
            <a:r>
              <a:rPr lang="fr-FR" sz="2800" dirty="0" smtClean="0">
                <a:solidFill>
                  <a:schemeClr val="tx1"/>
                </a:solidFill>
                <a:latin typeface="+mn-lt"/>
                <a:ea typeface="+mn-ea"/>
                <a:cs typeface="+mn-cs"/>
              </a:rPr>
              <a:t> est définie par la </a:t>
            </a:r>
            <a:r>
              <a:rPr lang="fr-FR" sz="2800" i="1" dirty="0" smtClean="0">
                <a:solidFill>
                  <a:schemeClr val="tx1"/>
                </a:solidFill>
                <a:latin typeface="+mn-lt"/>
                <a:ea typeface="+mn-ea"/>
                <a:cs typeface="+mn-cs"/>
              </a:rPr>
              <a:t>structure d’informations </a:t>
            </a:r>
            <a:r>
              <a:rPr lang="fr-FR" sz="2800" dirty="0" smtClean="0">
                <a:solidFill>
                  <a:schemeClr val="tx1"/>
                </a:solidFill>
                <a:latin typeface="+mn-lt"/>
                <a:ea typeface="+mn-ea"/>
                <a:cs typeface="+mn-cs"/>
              </a:rPr>
              <a:t>échangées telle qu'elle est perçue par l'être humain (</a:t>
            </a:r>
            <a:r>
              <a:rPr lang="fr-FR" sz="2800" dirty="0" err="1" smtClean="0">
                <a:solidFill>
                  <a:schemeClr val="tx1"/>
                </a:solidFill>
                <a:latin typeface="+mn-lt"/>
                <a:ea typeface="+mn-ea"/>
                <a:cs typeface="+mn-cs"/>
              </a:rPr>
              <a:t>Bellik</a:t>
            </a:r>
            <a:r>
              <a:rPr lang="fr-FR" sz="2800" dirty="0" smtClean="0">
                <a:solidFill>
                  <a:schemeClr val="tx1"/>
                </a:solidFill>
                <a:latin typeface="+mn-lt"/>
                <a:ea typeface="+mn-ea"/>
                <a:cs typeface="+mn-cs"/>
              </a:rPr>
              <a:t> 95).</a:t>
            </a:r>
          </a:p>
          <a:p>
            <a:pPr marL="914400" lvl="3" indent="-341313"/>
            <a:r>
              <a:rPr lang="fr-CA" sz="2200" dirty="0" smtClean="0">
                <a:solidFill>
                  <a:schemeClr val="tx1"/>
                </a:solidFill>
                <a:latin typeface="+mn-lt"/>
              </a:rPr>
              <a:t>Il y a plusieurs interprétations des notions mode et modalité.</a:t>
            </a:r>
          </a:p>
          <a:p>
            <a:pPr marL="596900" lvl="2" indent="-341313"/>
            <a:r>
              <a:rPr lang="fr-FR" sz="2400" b="1" dirty="0" smtClean="0">
                <a:solidFill>
                  <a:schemeClr val="tx1"/>
                </a:solidFill>
                <a:latin typeface="+mn-lt"/>
                <a:ea typeface="+mn-ea"/>
                <a:cs typeface="+mn-cs"/>
              </a:rPr>
              <a:t>Exemples</a:t>
            </a:r>
            <a:r>
              <a:rPr lang="fr-FR" sz="2600" dirty="0" smtClean="0">
                <a:solidFill>
                  <a:schemeClr val="tx1"/>
                </a:solidFill>
                <a:latin typeface="+mn-lt"/>
                <a:ea typeface="+mn-ea"/>
                <a:cs typeface="+mn-cs"/>
              </a:rPr>
              <a:t>:</a:t>
            </a:r>
          </a:p>
          <a:p>
            <a:pPr marL="914400" lvl="3" indent="-341313"/>
            <a:r>
              <a:rPr lang="fr-FR" sz="2200" dirty="0" smtClean="0">
                <a:ea typeface="+mn-ea"/>
                <a:cs typeface="+mn-cs"/>
              </a:rPr>
              <a:t>Pour désigner un appel entrant sur un cellulaire, on utilise plusieurs modalités: auditive (sonnerie), visuelle (texte, image, luminosité), tactile (vibration), etc. </a:t>
            </a:r>
          </a:p>
          <a:p>
            <a:pPr marL="914400" lvl="3" indent="-341313"/>
            <a:r>
              <a:rPr lang="fr-FR" sz="2200" dirty="0" smtClean="0"/>
              <a:t>le bruit, la musique, la parole sont des modalités du mode sonore.</a:t>
            </a:r>
            <a:endParaRPr lang="fr-CA" sz="2400" dirty="0"/>
          </a:p>
        </p:txBody>
      </p:sp>
      <p:sp>
        <p:nvSpPr>
          <p:cNvPr id="4" name="Slide Number Placeholder 3"/>
          <p:cNvSpPr>
            <a:spLocks noGrp="1"/>
          </p:cNvSpPr>
          <p:nvPr>
            <p:ph type="sldNum" sz="quarter" idx="12"/>
            <p:custDataLst>
              <p:tags r:id="rId3"/>
            </p:custDataLst>
          </p:nvPr>
        </p:nvSpPr>
        <p:spPr/>
        <p:txBody>
          <a:bodyPr/>
          <a:lstStyle/>
          <a:p>
            <a:pPr>
              <a:defRPr/>
            </a:pPr>
            <a:fld id="{7AFE6870-1AD0-4651-A892-9BA562151A9A}" type="slidenum">
              <a:rPr lang="fr-CA" altLang="en-US" smtClean="0"/>
              <a:pPr>
                <a:defRPr/>
              </a:pPr>
              <a:t>5</a:t>
            </a:fld>
            <a:endParaRPr lang="fr-CA" altLang="en-US" dirty="0"/>
          </a:p>
        </p:txBody>
      </p:sp>
      <p:pic>
        <p:nvPicPr>
          <p:cNvPr id="5122" name="Picture 2"/>
          <p:cNvPicPr>
            <a:picLocks noChangeAspect="1" noChangeArrowheads="1"/>
          </p:cNvPicPr>
          <p:nvPr>
            <p:custDataLst>
              <p:tags r:id="rId4"/>
            </p:custDataLst>
          </p:nvPr>
        </p:nvPicPr>
        <p:blipFill>
          <a:blip r:embed="rId7"/>
          <a:srcRect/>
          <a:stretch>
            <a:fillRect/>
          </a:stretch>
        </p:blipFill>
        <p:spPr bwMode="auto">
          <a:xfrm>
            <a:off x="6858016" y="1142983"/>
            <a:ext cx="2143140" cy="43577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Content Placeholder 2"/>
          <p:cNvSpPr>
            <a:spLocks noGrp="1"/>
          </p:cNvSpPr>
          <p:nvPr>
            <p:ph idx="1"/>
            <p:custDataLst>
              <p:tags r:id="rId1"/>
            </p:custDataLst>
          </p:nvPr>
        </p:nvSpPr>
        <p:spPr>
          <a:xfrm>
            <a:off x="357158" y="785794"/>
            <a:ext cx="4857784" cy="5345131"/>
          </a:xfrm>
        </p:spPr>
        <p:txBody>
          <a:bodyPr/>
          <a:lstStyle/>
          <a:p>
            <a:pPr>
              <a:buFont typeface="Wingdings" pitchFamily="2" charset="2"/>
              <a:buNone/>
            </a:pPr>
            <a:r>
              <a:rPr lang="fr-CA" sz="2000" dirty="0" smtClean="0">
                <a:solidFill>
                  <a:srgbClr val="6600CC"/>
                </a:solidFill>
              </a:rPr>
              <a:t>Elle se décompose en six couches: </a:t>
            </a:r>
          </a:p>
          <a:p>
            <a:r>
              <a:rPr lang="fr-CA" sz="2000" i="1" dirty="0" smtClean="0"/>
              <a:t>Couche physique</a:t>
            </a:r>
            <a:r>
              <a:rPr lang="fr-CA" sz="2000" dirty="0" smtClean="0"/>
              <a:t> (les entités physiques: les capteurs, médias)</a:t>
            </a:r>
          </a:p>
          <a:p>
            <a:r>
              <a:rPr lang="fr-CA" sz="2000" i="1" dirty="0" smtClean="0"/>
              <a:t>Couche acquisition du contexte</a:t>
            </a:r>
            <a:r>
              <a:rPr lang="fr-CA" sz="2000" dirty="0" smtClean="0"/>
              <a:t> (les  informations contextuelles)</a:t>
            </a:r>
          </a:p>
          <a:p>
            <a:r>
              <a:rPr lang="fr-CA" sz="2000" i="1" dirty="0" smtClean="0"/>
              <a:t>Couche contrôle</a:t>
            </a:r>
            <a:r>
              <a:rPr lang="fr-CA" sz="2000" dirty="0" smtClean="0"/>
              <a:t> (la coordination et le contrôle entres les agents)</a:t>
            </a:r>
          </a:p>
          <a:p>
            <a:r>
              <a:rPr lang="fr-CA" sz="2000" i="1" dirty="0" smtClean="0"/>
              <a:t>Couche analyse</a:t>
            </a:r>
            <a:r>
              <a:rPr lang="fr-CA" sz="2000" dirty="0" smtClean="0"/>
              <a:t> (l’analyse des données et l’apprentissage)</a:t>
            </a:r>
          </a:p>
          <a:p>
            <a:r>
              <a:rPr lang="fr-CA" sz="2000" dirty="0" smtClean="0"/>
              <a:t>C</a:t>
            </a:r>
            <a:r>
              <a:rPr lang="fr-CA" sz="2000" i="1" dirty="0" smtClean="0"/>
              <a:t>ouche accès</a:t>
            </a:r>
            <a:r>
              <a:rPr lang="fr-CA" sz="2000" dirty="0" smtClean="0"/>
              <a:t> (commandes pour l’accès et la manipulation des données) </a:t>
            </a:r>
          </a:p>
          <a:p>
            <a:r>
              <a:rPr lang="fr-CA" sz="2000" i="1" dirty="0" smtClean="0"/>
              <a:t>couche présentation</a:t>
            </a:r>
            <a:r>
              <a:rPr lang="fr-CA" sz="2000" dirty="0" smtClean="0"/>
              <a:t> (présenter l’expression via la forme convenable)</a:t>
            </a:r>
          </a:p>
          <a:p>
            <a:r>
              <a:rPr lang="fr-CA" sz="2000" dirty="0" smtClean="0"/>
              <a:t>L’architecture multicouche (extensions, modifications faciles!.)</a:t>
            </a:r>
          </a:p>
        </p:txBody>
      </p:sp>
      <p:sp>
        <p:nvSpPr>
          <p:cNvPr id="4" name="Slide Number Placeholder 3"/>
          <p:cNvSpPr>
            <a:spLocks noGrp="1"/>
          </p:cNvSpPr>
          <p:nvPr>
            <p:ph type="sldNum" sz="quarter" idx="12"/>
            <p:custDataLst>
              <p:tags r:id="rId2"/>
            </p:custDataLst>
          </p:nvPr>
        </p:nvSpPr>
        <p:spPr/>
        <p:txBody>
          <a:bodyPr/>
          <a:lstStyle/>
          <a:p>
            <a:pPr>
              <a:defRPr/>
            </a:pPr>
            <a:fld id="{AB5DF130-0EDA-4654-AF10-FF373540ACEF}" type="slidenum">
              <a:rPr lang="fr-CA" altLang="en-US" smtClean="0"/>
              <a:pPr>
                <a:defRPr/>
              </a:pPr>
              <a:t>50</a:t>
            </a:fld>
            <a:endParaRPr lang="fr-CA" altLang="en-US"/>
          </a:p>
        </p:txBody>
      </p:sp>
      <p:sp>
        <p:nvSpPr>
          <p:cNvPr id="1029" name="Rectangle 2"/>
          <p:cNvSpPr>
            <a:spLocks noGrp="1" noChangeArrowheads="1"/>
          </p:cNvSpPr>
          <p:nvPr>
            <p:ph type="title"/>
            <p:custDataLst>
              <p:tags r:id="rId3"/>
            </p:custDataLst>
          </p:nvPr>
        </p:nvSpPr>
        <p:spPr>
          <a:xfrm>
            <a:off x="395288" y="260350"/>
            <a:ext cx="8320087" cy="596882"/>
          </a:xfrm>
        </p:spPr>
        <p:txBody>
          <a:bodyPr/>
          <a:lstStyle/>
          <a:p>
            <a:pPr eaLnBrk="1" hangingPunct="1"/>
            <a:r>
              <a:rPr lang="fr-CA" dirty="0" smtClean="0"/>
              <a:t>L’architecture du système</a:t>
            </a:r>
          </a:p>
        </p:txBody>
      </p:sp>
      <p:sp>
        <p:nvSpPr>
          <p:cNvPr id="1030" name="Rectangle 2"/>
          <p:cNvSpPr>
            <a:spLocks noChangeArrowheads="1"/>
          </p:cNvSpPr>
          <p:nvPr>
            <p:custDataLst>
              <p:tags r:id="rId4"/>
            </p:custDataLst>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 name="Picture 3"/>
          <p:cNvPicPr>
            <a:picLocks noChangeAspect="1" noChangeArrowheads="1"/>
          </p:cNvPicPr>
          <p:nvPr/>
        </p:nvPicPr>
        <p:blipFill>
          <a:blip r:embed="rId7"/>
          <a:srcRect/>
          <a:stretch>
            <a:fillRect/>
          </a:stretch>
        </p:blipFill>
        <p:spPr bwMode="auto">
          <a:xfrm>
            <a:off x="5072066" y="1214422"/>
            <a:ext cx="3824287" cy="4714908"/>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custDataLst>
              <p:tags r:id="rId1"/>
            </p:custDataLst>
          </p:nvPr>
        </p:nvSpPr>
        <p:spPr/>
        <p:txBody>
          <a:bodyPr/>
          <a:lstStyle/>
          <a:p>
            <a:pPr>
              <a:defRPr/>
            </a:pPr>
            <a:fld id="{1DEC3D86-2A06-4579-973F-FADA230F2254}" type="slidenum">
              <a:rPr lang="fr-CA" altLang="en-US"/>
              <a:pPr>
                <a:defRPr/>
              </a:pPr>
              <a:t>51</a:t>
            </a:fld>
            <a:endParaRPr lang="fr-CA" altLang="en-US"/>
          </a:p>
        </p:txBody>
      </p:sp>
      <p:sp>
        <p:nvSpPr>
          <p:cNvPr id="11267" name="Rectangle 2"/>
          <p:cNvSpPr>
            <a:spLocks noGrp="1" noChangeArrowheads="1"/>
          </p:cNvSpPr>
          <p:nvPr>
            <p:ph type="title"/>
            <p:custDataLst>
              <p:tags r:id="rId2"/>
            </p:custDataLst>
          </p:nvPr>
        </p:nvSpPr>
        <p:spPr>
          <a:xfrm>
            <a:off x="357188" y="214313"/>
            <a:ext cx="8143902" cy="571500"/>
          </a:xfrm>
        </p:spPr>
        <p:txBody>
          <a:bodyPr/>
          <a:lstStyle/>
          <a:p>
            <a:pPr eaLnBrk="1" hangingPunct="1"/>
            <a:r>
              <a:rPr lang="fr-CA" dirty="0" smtClean="0"/>
              <a:t>Les informations contextuelles</a:t>
            </a:r>
          </a:p>
        </p:txBody>
      </p:sp>
      <p:sp>
        <p:nvSpPr>
          <p:cNvPr id="4101" name="Rectangle 3"/>
          <p:cNvSpPr>
            <a:spLocks noGrp="1" noChangeArrowheads="1"/>
          </p:cNvSpPr>
          <p:nvPr>
            <p:ph type="body" idx="1"/>
            <p:custDataLst>
              <p:tags r:id="rId3"/>
            </p:custDataLst>
          </p:nvPr>
        </p:nvSpPr>
        <p:spPr>
          <a:xfrm>
            <a:off x="357188" y="836613"/>
            <a:ext cx="8418512" cy="5164137"/>
          </a:xfrm>
        </p:spPr>
        <p:txBody>
          <a:bodyPr/>
          <a:lstStyle/>
          <a:p>
            <a:pPr marL="225425" indent="-225425" algn="just" eaLnBrk="1" hangingPunct="1">
              <a:defRPr/>
            </a:pPr>
            <a:r>
              <a:rPr lang="fr-CA" sz="2000" b="1" dirty="0" smtClean="0"/>
              <a:t>Le contexte de l’interaction </a:t>
            </a:r>
            <a:r>
              <a:rPr lang="fr-CA" sz="2000" dirty="0" smtClean="0"/>
              <a:t>est un triplet &lt;utilisateur</a:t>
            </a:r>
            <a:r>
              <a:rPr lang="en-CA" sz="2000" dirty="0" smtClean="0"/>
              <a:t>, </a:t>
            </a:r>
            <a:r>
              <a:rPr lang="fr-CA" sz="2000" dirty="0" smtClean="0"/>
              <a:t>environnement</a:t>
            </a:r>
            <a:r>
              <a:rPr lang="en-CA" sz="2000" dirty="0" smtClean="0"/>
              <a:t>, </a:t>
            </a:r>
            <a:r>
              <a:rPr lang="fr-CA" sz="2000" dirty="0" smtClean="0"/>
              <a:t>système</a:t>
            </a:r>
            <a:r>
              <a:rPr lang="en-CA" sz="2000" dirty="0" smtClean="0"/>
              <a:t>&gt;</a:t>
            </a:r>
          </a:p>
          <a:p>
            <a:pPr marL="225425" indent="-225425" algn="just" eaLnBrk="1" hangingPunct="1">
              <a:buClr>
                <a:schemeClr val="accent6">
                  <a:lumMod val="40000"/>
                  <a:lumOff val="60000"/>
                </a:schemeClr>
              </a:buClr>
              <a:buFont typeface="Wingdings" pitchFamily="2" charset="2"/>
              <a:buChar char="q"/>
              <a:defRPr/>
            </a:pPr>
            <a:r>
              <a:rPr lang="fr-CA" sz="2000" b="1" dirty="0" smtClean="0">
                <a:solidFill>
                  <a:srgbClr val="FF0000"/>
                </a:solidFill>
              </a:rPr>
              <a:t>Le contexte de l’utilisateur</a:t>
            </a:r>
            <a:r>
              <a:rPr lang="fr-CA" sz="2000" dirty="0" smtClean="0"/>
              <a:t> dépend du </a:t>
            </a:r>
            <a:r>
              <a:rPr lang="fr-CA" sz="2000" dirty="0" smtClean="0">
                <a:solidFill>
                  <a:srgbClr val="FF0000"/>
                </a:solidFill>
              </a:rPr>
              <a:t>profil de celui-ci </a:t>
            </a:r>
            <a:r>
              <a:rPr lang="fr-CA" sz="2000" dirty="0" smtClean="0"/>
              <a:t>(autres déficiences, connaissances du Braille), de ses </a:t>
            </a:r>
            <a:r>
              <a:rPr lang="fr-CA" sz="2000" u="sng" dirty="0" smtClean="0">
                <a:solidFill>
                  <a:srgbClr val="FF0000"/>
                </a:solidFill>
              </a:rPr>
              <a:t>préférences </a:t>
            </a:r>
            <a:r>
              <a:rPr lang="fr-CA" sz="2000" dirty="0" smtClean="0"/>
              <a:t>(classer les formes en fonction du choix de l’utilisateur).</a:t>
            </a:r>
          </a:p>
          <a:p>
            <a:pPr marL="225425" indent="-225425" algn="just" eaLnBrk="1" hangingPunct="1">
              <a:buClr>
                <a:schemeClr val="accent6">
                  <a:lumMod val="40000"/>
                  <a:lumOff val="60000"/>
                </a:schemeClr>
              </a:buClr>
              <a:buFont typeface="Wingdings" pitchFamily="2" charset="2"/>
              <a:buChar char="q"/>
              <a:defRPr/>
            </a:pPr>
            <a:r>
              <a:rPr lang="en-US" sz="2000" b="1" dirty="0" smtClean="0">
                <a:solidFill>
                  <a:schemeClr val="accent6">
                    <a:lumMod val="75000"/>
                  </a:schemeClr>
                </a:solidFill>
              </a:rPr>
              <a:t>Le </a:t>
            </a:r>
            <a:r>
              <a:rPr lang="fr-CA" sz="2000" b="1" dirty="0" smtClean="0">
                <a:solidFill>
                  <a:schemeClr val="accent6">
                    <a:lumMod val="75000"/>
                  </a:schemeClr>
                </a:solidFill>
              </a:rPr>
              <a:t>contexte de l’environnement </a:t>
            </a:r>
            <a:r>
              <a:rPr lang="fr-CA" sz="2000" dirty="0" smtClean="0"/>
              <a:t>dépend </a:t>
            </a:r>
            <a:r>
              <a:rPr lang="fr-CA" sz="2000" u="sng" dirty="0" smtClean="0">
                <a:solidFill>
                  <a:schemeClr val="accent6">
                    <a:lumMod val="75000"/>
                  </a:schemeClr>
                </a:solidFill>
              </a:rPr>
              <a:t>du niveau de bruit</a:t>
            </a:r>
            <a:r>
              <a:rPr lang="fr-CA" sz="2000" dirty="0" smtClean="0">
                <a:solidFill>
                  <a:schemeClr val="accent6">
                    <a:lumMod val="75000"/>
                  </a:schemeClr>
                </a:solidFill>
              </a:rPr>
              <a:t> </a:t>
            </a:r>
            <a:r>
              <a:rPr lang="fr-CA" sz="2000" i="1" dirty="0" smtClean="0"/>
              <a:t>(bruyant &gt;50db ou calme &lt;50db), </a:t>
            </a:r>
            <a:r>
              <a:rPr lang="fr-CA" sz="2000" u="sng" dirty="0" smtClean="0">
                <a:solidFill>
                  <a:schemeClr val="accent6">
                    <a:lumMod val="75000"/>
                  </a:schemeClr>
                </a:solidFill>
              </a:rPr>
              <a:t>et des restrictions imposées par l’environnement</a:t>
            </a:r>
            <a:r>
              <a:rPr lang="fr-CA" sz="2000" i="1" dirty="0" smtClean="0"/>
              <a:t> </a:t>
            </a:r>
            <a:r>
              <a:rPr lang="en-US" sz="2000" dirty="0" smtClean="0"/>
              <a:t>(</a:t>
            </a:r>
            <a:r>
              <a:rPr lang="en-US" sz="2000" i="1" dirty="0" smtClean="0"/>
              <a:t>silence </a:t>
            </a:r>
            <a:r>
              <a:rPr lang="fr-CA" sz="2000" i="1" dirty="0" smtClean="0"/>
              <a:t>obligatoire ou silence optionnel</a:t>
            </a:r>
            <a:r>
              <a:rPr lang="en-US" sz="2000" dirty="0" smtClean="0"/>
              <a:t>).</a:t>
            </a:r>
          </a:p>
          <a:p>
            <a:pPr marL="231775" indent="-231775" algn="just" eaLnBrk="1" hangingPunct="1">
              <a:buClr>
                <a:schemeClr val="accent6">
                  <a:lumMod val="40000"/>
                  <a:lumOff val="60000"/>
                </a:schemeClr>
              </a:buClr>
              <a:buFont typeface="Wingdings" pitchFamily="2" charset="2"/>
              <a:buChar char="q"/>
              <a:defRPr/>
            </a:pPr>
            <a:r>
              <a:rPr lang="fr-CA" sz="2000" b="1" dirty="0" smtClean="0">
                <a:solidFill>
                  <a:srgbClr val="0070C0"/>
                </a:solidFill>
              </a:rPr>
              <a:t>Le contexte du système  </a:t>
            </a:r>
            <a:r>
              <a:rPr lang="fr-CA" sz="2000" dirty="0" smtClean="0"/>
              <a:t>implique la machine de l’utilisateur (ex. </a:t>
            </a:r>
            <a:r>
              <a:rPr lang="fr-CA" sz="2000" i="1" dirty="0" smtClean="0"/>
              <a:t>ordinateur personnel, PDA, MAC, etc</a:t>
            </a:r>
            <a:r>
              <a:rPr lang="fr-CA" sz="2000" dirty="0" smtClean="0"/>
              <a:t>.), les médias disponibles (ex. </a:t>
            </a:r>
            <a:r>
              <a:rPr lang="fr-CA" sz="2000" i="1" dirty="0" smtClean="0"/>
              <a:t>clavier, terminal braille, overlay, etc</a:t>
            </a:r>
            <a:r>
              <a:rPr lang="fr-CA" sz="2000" dirty="0" smtClean="0"/>
              <a:t>.) et les formes de présentations (ex. </a:t>
            </a:r>
            <a:r>
              <a:rPr lang="fr-CA" sz="2000" i="1" dirty="0" smtClean="0"/>
              <a:t>braille linéaire, forme sonore, </a:t>
            </a:r>
            <a:r>
              <a:rPr lang="fr-CA" sz="2000" i="1" dirty="0" err="1" smtClean="0"/>
              <a:t>DotsPlus</a:t>
            </a:r>
            <a:r>
              <a:rPr lang="fr-CA" sz="2000" i="1" dirty="0" smtClean="0"/>
              <a:t>, etc</a:t>
            </a:r>
            <a:r>
              <a:rPr lang="fr-CA" sz="2000" dirty="0" smtClean="0"/>
              <a:t>.).</a:t>
            </a:r>
          </a:p>
          <a:p>
            <a:pPr marL="231775" lvl="1" indent="-231775" algn="just" eaLnBrk="1" hangingPunct="1">
              <a:buClr>
                <a:schemeClr val="accent6">
                  <a:lumMod val="40000"/>
                  <a:lumOff val="60000"/>
                </a:schemeClr>
              </a:buClr>
              <a:buSzPct val="65000"/>
              <a:defRPr/>
            </a:pPr>
            <a:r>
              <a:rPr lang="fr-CA" sz="2000" b="1" dirty="0" smtClean="0">
                <a:solidFill>
                  <a:schemeClr val="accent5">
                    <a:lumMod val="50000"/>
                  </a:schemeClr>
                </a:solidFill>
                <a:ea typeface="+mn-ea"/>
                <a:cs typeface="+mn-cs"/>
              </a:rPr>
              <a:t>La complexité de l’expression mathématique </a:t>
            </a:r>
            <a:r>
              <a:rPr lang="fr-CA" sz="2000" dirty="0" smtClean="0"/>
              <a:t>est basée sur l’arbre syntaxique de l’expression mathématique (</a:t>
            </a:r>
            <a:r>
              <a:rPr lang="fr-CA" sz="2000" i="1" dirty="0" smtClean="0">
                <a:ea typeface="+mn-ea"/>
                <a:cs typeface="+mn-cs"/>
              </a:rPr>
              <a:t>hauteur de l’arbre, opérandes, opérateurs</a:t>
            </a:r>
            <a:r>
              <a:rPr lang="fr-CA" sz="2000" dirty="0" smtClean="0"/>
              <a:t>), la branche mathématique (ex. Algèbre, Analyse, Arithmétique, etc.) ainsi que le profil de l’utilisateur.</a:t>
            </a:r>
            <a:endParaRPr lang="en-US" sz="2000" b="1" dirty="0" smtClean="0">
              <a:solidFill>
                <a:schemeClr val="accent5">
                  <a:lumMod val="50000"/>
                </a:schemeClr>
              </a:solidFill>
              <a:ea typeface="+mn-ea"/>
              <a:cs typeface="+mn-cs"/>
            </a:endParaRPr>
          </a:p>
          <a:p>
            <a:pPr algn="just" eaLnBrk="1" hangingPunct="1">
              <a:buClr>
                <a:schemeClr val="tx1"/>
              </a:buClr>
              <a:buFont typeface="Wingdings" pitchFamily="2" charset="2"/>
              <a:buChar char="Ø"/>
              <a:defRPr/>
            </a:pPr>
            <a:endParaRPr lang="en-US" sz="2000" dirty="0" smtClean="0"/>
          </a:p>
        </p:txBody>
      </p:sp>
      <p:sp>
        <p:nvSpPr>
          <p:cNvPr id="11269" name="Rectangle 6"/>
          <p:cNvSpPr>
            <a:spLocks noChangeArrowheads="1"/>
          </p:cNvSpPr>
          <p:nvPr>
            <p:custDataLst>
              <p:tags r:id="rId4"/>
            </p:custDataLst>
          </p:nvPr>
        </p:nvSpPr>
        <p:spPr bwMode="auto">
          <a:xfrm>
            <a:off x="0" y="2362200"/>
            <a:ext cx="9144000" cy="0"/>
          </a:xfrm>
          <a:prstGeom prst="rect">
            <a:avLst/>
          </a:prstGeom>
          <a:noFill/>
          <a:ln w="9525">
            <a:noFill/>
            <a:miter lim="800000"/>
            <a:headEnd/>
            <a:tailEnd/>
          </a:ln>
        </p:spPr>
        <p:txBody>
          <a:bodyPr wrap="none" anchor="ctr">
            <a:spAutoFit/>
          </a:bodyPr>
          <a:lstStyle/>
          <a:p>
            <a:endParaRPr lang="en-US"/>
          </a:p>
        </p:txBody>
      </p:sp>
      <p:sp>
        <p:nvSpPr>
          <p:cNvPr id="11270" name="Rectangle 8"/>
          <p:cNvSpPr>
            <a:spLocks noChangeArrowheads="1"/>
          </p:cNvSpPr>
          <p:nvPr>
            <p:custDataLst>
              <p:tags r:id="rId5"/>
            </p:custDataLst>
          </p:nvPr>
        </p:nvSpPr>
        <p:spPr bwMode="auto">
          <a:xfrm>
            <a:off x="0" y="236220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custDataLst>
              <p:tags r:id="rId1"/>
            </p:custDataLst>
          </p:nvPr>
        </p:nvSpPr>
        <p:spPr/>
        <p:txBody>
          <a:bodyPr/>
          <a:lstStyle/>
          <a:p>
            <a:pPr>
              <a:defRPr/>
            </a:pPr>
            <a:fld id="{1BAB3C9A-81A2-4225-A3B0-8F2D2D7C1781}" type="slidenum">
              <a:rPr lang="fr-CA" altLang="en-US"/>
              <a:pPr>
                <a:defRPr/>
              </a:pPr>
              <a:t>52</a:t>
            </a:fld>
            <a:endParaRPr lang="fr-CA" altLang="en-US"/>
          </a:p>
        </p:txBody>
      </p:sp>
      <p:sp>
        <p:nvSpPr>
          <p:cNvPr id="12291" name="Rectangle 2"/>
          <p:cNvSpPr>
            <a:spLocks noGrp="1" noChangeArrowheads="1"/>
          </p:cNvSpPr>
          <p:nvPr>
            <p:ph type="title"/>
            <p:custDataLst>
              <p:tags r:id="rId2"/>
            </p:custDataLst>
          </p:nvPr>
        </p:nvSpPr>
        <p:spPr>
          <a:xfrm>
            <a:off x="395288" y="260350"/>
            <a:ext cx="8177212" cy="1311262"/>
          </a:xfrm>
        </p:spPr>
        <p:txBody>
          <a:bodyPr/>
          <a:lstStyle/>
          <a:p>
            <a:pPr eaLnBrk="1" hangingPunct="1"/>
            <a:r>
              <a:rPr lang="fr-CA" dirty="0" smtClean="0"/>
              <a:t>Les fonctions d’apprentissage automatique</a:t>
            </a:r>
          </a:p>
        </p:txBody>
      </p:sp>
      <p:sp>
        <p:nvSpPr>
          <p:cNvPr id="12292" name="Rectangle 6"/>
          <p:cNvSpPr>
            <a:spLocks noChangeArrowheads="1"/>
          </p:cNvSpPr>
          <p:nvPr>
            <p:custDataLst>
              <p:tags r:id="rId3"/>
            </p:custDataLst>
          </p:nvPr>
        </p:nvSpPr>
        <p:spPr bwMode="auto">
          <a:xfrm>
            <a:off x="0" y="2390775"/>
            <a:ext cx="9144000" cy="0"/>
          </a:xfrm>
          <a:prstGeom prst="rect">
            <a:avLst/>
          </a:prstGeom>
          <a:noFill/>
          <a:ln w="9525">
            <a:noFill/>
            <a:miter lim="800000"/>
            <a:headEnd/>
            <a:tailEnd/>
          </a:ln>
        </p:spPr>
        <p:txBody>
          <a:bodyPr wrap="none" anchor="ctr">
            <a:spAutoFit/>
          </a:bodyPr>
          <a:lstStyle/>
          <a:p>
            <a:endParaRPr lang="en-US"/>
          </a:p>
        </p:txBody>
      </p:sp>
      <p:sp>
        <p:nvSpPr>
          <p:cNvPr id="12293" name="Rectangle 3"/>
          <p:cNvSpPr txBox="1">
            <a:spLocks noChangeArrowheads="1"/>
          </p:cNvSpPr>
          <p:nvPr>
            <p:custDataLst>
              <p:tags r:id="rId4"/>
            </p:custDataLst>
          </p:nvPr>
        </p:nvSpPr>
        <p:spPr bwMode="auto">
          <a:xfrm>
            <a:off x="428625" y="1571612"/>
            <a:ext cx="8501063" cy="4572032"/>
          </a:xfrm>
          <a:prstGeom prst="rect">
            <a:avLst/>
          </a:prstGeom>
          <a:noFill/>
          <a:ln w="9525">
            <a:noFill/>
            <a:miter lim="800000"/>
            <a:headEnd/>
            <a:tailEnd/>
          </a:ln>
        </p:spPr>
        <p:txBody>
          <a:bodyPr/>
          <a:lstStyle/>
          <a:p>
            <a:pPr marL="342900" lvl="1" indent="-342900">
              <a:spcBef>
                <a:spcPct val="20000"/>
              </a:spcBef>
              <a:buClr>
                <a:schemeClr val="accent1"/>
              </a:buClr>
              <a:buSzPct val="65000"/>
              <a:buFont typeface="Wingdings" pitchFamily="2" charset="2"/>
              <a:buChar char="n"/>
            </a:pPr>
            <a:r>
              <a:rPr lang="fr-CA" sz="2000" dirty="0"/>
              <a:t>Étant donnée une expression mathématique, la fonction </a:t>
            </a:r>
            <a:r>
              <a:rPr lang="fr-CA" sz="2000" b="1" dirty="0"/>
              <a:t>f</a:t>
            </a:r>
            <a:r>
              <a:rPr lang="fr-CA" sz="2000" b="1" baseline="-25000" dirty="0"/>
              <a:t>1</a:t>
            </a:r>
            <a:r>
              <a:rPr lang="fr-CA" sz="2000" b="1" dirty="0"/>
              <a:t> </a:t>
            </a:r>
            <a:r>
              <a:rPr lang="fr-CA" sz="2000" dirty="0"/>
              <a:t>associe l’expression avec une complexité en se basant sur les données de l’expression et le profile de l’utilisateur:</a:t>
            </a:r>
            <a:r>
              <a:rPr lang="fr-CA" sz="2000" b="1" i="1" dirty="0"/>
              <a:t> </a:t>
            </a:r>
          </a:p>
          <a:p>
            <a:pPr marL="342900" lvl="1" indent="-342900" algn="ctr">
              <a:spcBef>
                <a:spcPct val="20000"/>
              </a:spcBef>
              <a:buClr>
                <a:schemeClr val="accent1"/>
              </a:buClr>
              <a:buSzPct val="65000"/>
            </a:pPr>
            <a:r>
              <a:rPr lang="fr-CA" sz="2000" b="1" i="1" dirty="0"/>
              <a:t>f</a:t>
            </a:r>
            <a:r>
              <a:rPr lang="fr-CA" sz="2000" b="1" i="1" baseline="-25000" dirty="0"/>
              <a:t>1</a:t>
            </a:r>
            <a:r>
              <a:rPr lang="fr-CA" sz="2000" b="1" i="1" dirty="0"/>
              <a:t>: expression </a:t>
            </a:r>
            <a:r>
              <a:rPr lang="fr-CA" sz="2000" b="1" i="1" dirty="0">
                <a:sym typeface="Wingdings" pitchFamily="2" charset="2"/>
              </a:rPr>
              <a:t></a:t>
            </a:r>
            <a:r>
              <a:rPr lang="fr-CA" sz="2000" b="1" i="1" dirty="0"/>
              <a:t> complexité </a:t>
            </a:r>
          </a:p>
          <a:p>
            <a:pPr marL="342900" lvl="1" indent="-342900">
              <a:spcBef>
                <a:spcPct val="20000"/>
              </a:spcBef>
              <a:buClr>
                <a:schemeClr val="accent1"/>
              </a:buClr>
              <a:buSzPct val="65000"/>
              <a:buFont typeface="Wingdings" pitchFamily="2" charset="2"/>
              <a:buChar char="n"/>
            </a:pPr>
            <a:r>
              <a:rPr lang="fr-CA" sz="2000" dirty="0"/>
              <a:t>Une seconde fonction </a:t>
            </a:r>
            <a:r>
              <a:rPr lang="fr-CA" sz="2000" b="1" dirty="0"/>
              <a:t>f</a:t>
            </a:r>
            <a:r>
              <a:rPr lang="fr-CA" sz="2000" b="1" baseline="-25000" dirty="0"/>
              <a:t>2</a:t>
            </a:r>
            <a:r>
              <a:rPr lang="fr-CA" sz="2000" dirty="0"/>
              <a:t> associe le contexte d’interaction avec les modalités possibles: </a:t>
            </a:r>
          </a:p>
          <a:p>
            <a:pPr marL="342900" lvl="1" indent="-342900" algn="ctr">
              <a:spcBef>
                <a:spcPct val="20000"/>
              </a:spcBef>
              <a:buClr>
                <a:schemeClr val="accent1"/>
              </a:buClr>
              <a:buSzPct val="65000"/>
            </a:pPr>
            <a:r>
              <a:rPr lang="fr-CA" sz="2000" b="1" i="1" dirty="0"/>
              <a:t>f</a:t>
            </a:r>
            <a:r>
              <a:rPr lang="fr-CA" sz="2000" b="1" i="1" baseline="-25000" dirty="0"/>
              <a:t>2</a:t>
            </a:r>
            <a:r>
              <a:rPr lang="fr-CA" sz="2000" b="1" i="1" dirty="0"/>
              <a:t>: interaction </a:t>
            </a:r>
            <a:r>
              <a:rPr lang="fr-CA" sz="2000" b="1" i="1" dirty="0">
                <a:sym typeface="Wingdings" pitchFamily="2" charset="2"/>
              </a:rPr>
              <a:t></a:t>
            </a:r>
            <a:r>
              <a:rPr lang="fr-CA" sz="2000" b="1" i="1" dirty="0"/>
              <a:t> modalité </a:t>
            </a:r>
          </a:p>
          <a:p>
            <a:pPr marL="342900" indent="-342900">
              <a:spcBef>
                <a:spcPct val="20000"/>
              </a:spcBef>
              <a:buClr>
                <a:schemeClr val="accent1"/>
              </a:buClr>
              <a:buSzPct val="65000"/>
              <a:buFont typeface="Wingdings" pitchFamily="2" charset="2"/>
              <a:buChar char="n"/>
            </a:pPr>
            <a:r>
              <a:rPr lang="fr-CA" sz="2000" dirty="0"/>
              <a:t>La fonction </a:t>
            </a:r>
            <a:r>
              <a:rPr lang="fr-CA" sz="2000" b="1" dirty="0"/>
              <a:t>f</a:t>
            </a:r>
            <a:r>
              <a:rPr lang="fr-CA" sz="2000" b="1" baseline="-25000" dirty="0"/>
              <a:t>3 </a:t>
            </a:r>
            <a:r>
              <a:rPr lang="fr-CA" sz="2000" dirty="0"/>
              <a:t>trouve les médias et les formes qui supportent les modalités appropriées: </a:t>
            </a:r>
          </a:p>
          <a:p>
            <a:pPr marL="342900" indent="-342900" algn="ctr">
              <a:spcBef>
                <a:spcPct val="20000"/>
              </a:spcBef>
              <a:buClr>
                <a:schemeClr val="accent1"/>
              </a:buClr>
              <a:buSzPct val="65000"/>
            </a:pPr>
            <a:r>
              <a:rPr lang="fr-CA" sz="2000" b="1" i="1" dirty="0"/>
              <a:t>f</a:t>
            </a:r>
            <a:r>
              <a:rPr lang="fr-CA" sz="2000" b="1" i="1" baseline="-25000" dirty="0"/>
              <a:t>3</a:t>
            </a:r>
            <a:r>
              <a:rPr lang="fr-CA" sz="2000" b="1" i="1" dirty="0"/>
              <a:t>: modalités </a:t>
            </a:r>
            <a:r>
              <a:rPr lang="fr-CA" sz="2000" b="1" i="1" dirty="0">
                <a:sym typeface="Wingdings" pitchFamily="2" charset="2"/>
              </a:rPr>
              <a:t></a:t>
            </a:r>
            <a:r>
              <a:rPr lang="fr-CA" sz="2000" b="1" i="1" dirty="0"/>
              <a:t> médias, formes </a:t>
            </a:r>
            <a:endParaRPr lang="fr-CA" sz="2000" dirty="0"/>
          </a:p>
          <a:p>
            <a:pPr marL="342900" indent="-342900">
              <a:spcBef>
                <a:spcPct val="20000"/>
              </a:spcBef>
              <a:buClr>
                <a:schemeClr val="accent1"/>
              </a:buClr>
              <a:buSzPct val="65000"/>
              <a:buFont typeface="Wingdings" pitchFamily="2" charset="2"/>
              <a:buChar char="n"/>
            </a:pPr>
            <a:r>
              <a:rPr lang="fr-CA" sz="2000" dirty="0"/>
              <a:t>Ayant les médias, les formes et la complexité de l’expression, la fonction </a:t>
            </a:r>
            <a:r>
              <a:rPr lang="fr-CA" sz="2000" b="1" dirty="0"/>
              <a:t>f</a:t>
            </a:r>
            <a:r>
              <a:rPr lang="fr-CA" sz="2000" b="1" baseline="-25000" dirty="0"/>
              <a:t>4 </a:t>
            </a:r>
            <a:r>
              <a:rPr lang="fr-CA" sz="2000" dirty="0"/>
              <a:t>détermine la forme </a:t>
            </a:r>
            <a:r>
              <a:rPr lang="fr-FR" sz="2000" dirty="0"/>
              <a:t>la plus appropriée au contexte.</a:t>
            </a:r>
          </a:p>
          <a:p>
            <a:pPr marL="342900" indent="-342900" algn="ctr">
              <a:spcBef>
                <a:spcPct val="20000"/>
              </a:spcBef>
              <a:buClr>
                <a:schemeClr val="accent1"/>
              </a:buClr>
              <a:buSzPct val="65000"/>
            </a:pPr>
            <a:r>
              <a:rPr lang="fr-FR" sz="2000" b="1" i="1" dirty="0"/>
              <a:t>     </a:t>
            </a:r>
            <a:r>
              <a:rPr lang="fr-CA" sz="2000" b="1" i="1" dirty="0"/>
              <a:t>f</a:t>
            </a:r>
            <a:r>
              <a:rPr lang="fr-CA" sz="2000" b="1" i="1" baseline="-25000" dirty="0"/>
              <a:t>4</a:t>
            </a:r>
            <a:r>
              <a:rPr lang="fr-CA" sz="2000" b="1" i="1" dirty="0"/>
              <a:t>: média, forme, complexité</a:t>
            </a:r>
            <a:r>
              <a:rPr lang="fr-CA" sz="2000" b="1" i="1" dirty="0">
                <a:sym typeface="Wingdings" pitchFamily="2" charset="2"/>
              </a:rPr>
              <a:t></a:t>
            </a:r>
            <a:r>
              <a:rPr lang="fr-CA" sz="2000" b="1" i="1" dirty="0"/>
              <a:t> forme de présentation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custDataLst>
              <p:tags r:id="rId2"/>
            </p:custDataLst>
          </p:nvPr>
        </p:nvSpPr>
        <p:spPr/>
        <p:txBody>
          <a:bodyPr/>
          <a:lstStyle/>
          <a:p>
            <a:pPr>
              <a:defRPr/>
            </a:pPr>
            <a:fld id="{7E913BE3-D6AB-482A-9081-1BD69429AC95}" type="slidenum">
              <a:rPr lang="fr-CA" altLang="en-US"/>
              <a:pPr>
                <a:defRPr/>
              </a:pPr>
              <a:t>53</a:t>
            </a:fld>
            <a:endParaRPr lang="fr-CA" altLang="en-US"/>
          </a:p>
        </p:txBody>
      </p:sp>
      <p:sp>
        <p:nvSpPr>
          <p:cNvPr id="2052" name="Rectangle 2"/>
          <p:cNvSpPr>
            <a:spLocks noGrp="1" noChangeArrowheads="1"/>
          </p:cNvSpPr>
          <p:nvPr>
            <p:ph type="title"/>
            <p:custDataLst>
              <p:tags r:id="rId3"/>
            </p:custDataLst>
          </p:nvPr>
        </p:nvSpPr>
        <p:spPr>
          <a:xfrm>
            <a:off x="395288" y="260350"/>
            <a:ext cx="8177212" cy="668338"/>
          </a:xfrm>
        </p:spPr>
        <p:txBody>
          <a:bodyPr/>
          <a:lstStyle/>
          <a:p>
            <a:pPr eaLnBrk="1" hangingPunct="1"/>
            <a:r>
              <a:rPr lang="fr-CA" sz="3200" b="1" smtClean="0"/>
              <a:t>La sélection de la forme la plus adaptée</a:t>
            </a:r>
            <a:endParaRPr lang="en-US" sz="3200" b="1" smtClean="0"/>
          </a:p>
        </p:txBody>
      </p:sp>
      <p:sp>
        <p:nvSpPr>
          <p:cNvPr id="2053" name="Rectangle 6"/>
          <p:cNvSpPr>
            <a:spLocks noChangeArrowheads="1"/>
          </p:cNvSpPr>
          <p:nvPr>
            <p:custDataLst>
              <p:tags r:id="rId4"/>
            </p:custDataLst>
          </p:nvPr>
        </p:nvSpPr>
        <p:spPr bwMode="auto">
          <a:xfrm>
            <a:off x="0" y="2390775"/>
            <a:ext cx="9144000" cy="0"/>
          </a:xfrm>
          <a:prstGeom prst="rect">
            <a:avLst/>
          </a:prstGeom>
          <a:noFill/>
          <a:ln w="9525">
            <a:noFill/>
            <a:miter lim="800000"/>
            <a:headEnd/>
            <a:tailEnd/>
          </a:ln>
        </p:spPr>
        <p:txBody>
          <a:bodyPr wrap="none" anchor="ctr">
            <a:spAutoFit/>
          </a:bodyPr>
          <a:lstStyle/>
          <a:p>
            <a:endParaRPr lang="en-US"/>
          </a:p>
        </p:txBody>
      </p:sp>
      <p:sp>
        <p:nvSpPr>
          <p:cNvPr id="2054" name="Rectangle 3"/>
          <p:cNvSpPr txBox="1">
            <a:spLocks noChangeArrowheads="1"/>
          </p:cNvSpPr>
          <p:nvPr>
            <p:custDataLst>
              <p:tags r:id="rId5"/>
            </p:custDataLst>
          </p:nvPr>
        </p:nvSpPr>
        <p:spPr bwMode="auto">
          <a:xfrm>
            <a:off x="285750" y="908050"/>
            <a:ext cx="8534400" cy="5449888"/>
          </a:xfrm>
          <a:prstGeom prst="rect">
            <a:avLst/>
          </a:prstGeom>
          <a:noFill/>
          <a:ln w="9525">
            <a:noFill/>
            <a:miter lim="800000"/>
            <a:headEnd/>
            <a:tailEnd/>
          </a:ln>
        </p:spPr>
        <p:txBody>
          <a:bodyPr/>
          <a:lstStyle/>
          <a:p>
            <a:pPr marL="342900" indent="-342900">
              <a:spcBef>
                <a:spcPct val="20000"/>
              </a:spcBef>
              <a:buClr>
                <a:schemeClr val="accent1"/>
              </a:buClr>
              <a:buSzPct val="65000"/>
              <a:buFont typeface="Wingdings" pitchFamily="2" charset="2"/>
              <a:buChar char="n"/>
            </a:pPr>
            <a:r>
              <a:rPr lang="fr-CA" sz="2000"/>
              <a:t>L’agent d’apprentissage prend les informations contextuelles (pré-conditions) puis détermine la présentation appropriée (post-conditions).</a:t>
            </a:r>
          </a:p>
          <a:p>
            <a:pPr marL="342900" indent="-342900">
              <a:spcBef>
                <a:spcPct val="20000"/>
              </a:spcBef>
              <a:buClr>
                <a:schemeClr val="accent1"/>
              </a:buClr>
              <a:buSzPct val="65000"/>
              <a:buFont typeface="Wingdings" pitchFamily="2" charset="2"/>
              <a:buChar char="n"/>
            </a:pPr>
            <a:r>
              <a:rPr lang="fr-CA" sz="2000"/>
              <a:t>Les expériences sauvegardées dans une base de connaissances (BdC) aident à sélectionner la forme  la plus adaptée.</a:t>
            </a:r>
          </a:p>
          <a:p>
            <a:pPr marL="342900" indent="-342900">
              <a:spcBef>
                <a:spcPct val="20000"/>
              </a:spcBef>
              <a:buClr>
                <a:schemeClr val="accent1"/>
              </a:buClr>
              <a:buSzPct val="65000"/>
              <a:buFont typeface="Wingdings" pitchFamily="2" charset="2"/>
              <a:buChar char="n"/>
            </a:pPr>
            <a:r>
              <a:rPr lang="fr-CA" sz="2000"/>
              <a:t>Notre BdC possède 19 entrées.</a:t>
            </a:r>
          </a:p>
          <a:p>
            <a:pPr marL="342900" indent="-342900">
              <a:spcBef>
                <a:spcPct val="20000"/>
              </a:spcBef>
              <a:buClr>
                <a:schemeClr val="accent1"/>
              </a:buClr>
              <a:buSzPct val="65000"/>
              <a:buFont typeface="Wingdings" pitchFamily="2" charset="2"/>
              <a:buChar char="n"/>
            </a:pPr>
            <a:r>
              <a:rPr lang="fr-CA" sz="2000"/>
              <a:t>Un exemple de 4 entrées</a:t>
            </a:r>
            <a:br>
              <a:rPr lang="fr-CA" sz="2000"/>
            </a:br>
            <a:r>
              <a:rPr lang="fr-CA" sz="2000"/>
              <a:t>préparé par WEKA.</a:t>
            </a:r>
          </a:p>
          <a:p>
            <a:pPr marL="342900" indent="-342900">
              <a:spcBef>
                <a:spcPct val="20000"/>
              </a:spcBef>
              <a:buClr>
                <a:schemeClr val="accent1"/>
              </a:buClr>
              <a:buSzPct val="65000"/>
              <a:buFont typeface="Wingdings" pitchFamily="2" charset="2"/>
              <a:buChar char="n"/>
            </a:pPr>
            <a:r>
              <a:rPr lang="fr-CA" sz="2000"/>
              <a:t>Les lignes (0..9) représentent des </a:t>
            </a:r>
            <a:br>
              <a:rPr lang="fr-CA" sz="2000"/>
            </a:br>
            <a:r>
              <a:rPr lang="fr-CA" sz="2000"/>
              <a:t>scenarios précédent alors que La </a:t>
            </a:r>
            <a:br>
              <a:rPr lang="fr-CA" sz="2000"/>
            </a:br>
            <a:r>
              <a:rPr lang="fr-CA" sz="2000"/>
              <a:t>ligne 10 en représente un nouveau.</a:t>
            </a:r>
          </a:p>
          <a:p>
            <a:pPr marL="342900" indent="-342900">
              <a:spcBef>
                <a:spcPct val="20000"/>
              </a:spcBef>
              <a:buClr>
                <a:schemeClr val="accent1"/>
              </a:buClr>
              <a:buSzPct val="65000"/>
              <a:buFont typeface="Wingdings" pitchFamily="2" charset="2"/>
              <a:buChar char="n"/>
            </a:pPr>
            <a:r>
              <a:rPr lang="fr-CA" sz="2000"/>
              <a:t>L’algorithme de Bayes est utilisé:</a:t>
            </a:r>
          </a:p>
          <a:p>
            <a:pPr marL="342900" indent="-342900">
              <a:spcBef>
                <a:spcPct val="20000"/>
              </a:spcBef>
              <a:buClr>
                <a:schemeClr val="accent1"/>
              </a:buClr>
              <a:buSzPct val="65000"/>
              <a:buFont typeface="Wingdings" pitchFamily="2" charset="2"/>
              <a:buChar char="n"/>
            </a:pPr>
            <a:endParaRPr lang="fr-CA" sz="2000"/>
          </a:p>
        </p:txBody>
      </p:sp>
      <p:pic>
        <p:nvPicPr>
          <p:cNvPr id="2055" name="Picture 5"/>
          <p:cNvPicPr>
            <a:picLocks noChangeAspect="1" noChangeArrowheads="1"/>
          </p:cNvPicPr>
          <p:nvPr>
            <p:custDataLst>
              <p:tags r:id="rId6"/>
            </p:custDataLst>
          </p:nvPr>
        </p:nvPicPr>
        <p:blipFill>
          <a:blip r:embed="rId11"/>
          <a:srcRect/>
          <a:stretch>
            <a:fillRect/>
          </a:stretch>
        </p:blipFill>
        <p:spPr bwMode="auto">
          <a:xfrm>
            <a:off x="4643438" y="2500313"/>
            <a:ext cx="4322762" cy="3643312"/>
          </a:xfrm>
          <a:prstGeom prst="rect">
            <a:avLst/>
          </a:prstGeom>
          <a:noFill/>
          <a:ln w="9525">
            <a:noFill/>
            <a:miter lim="800000"/>
            <a:headEnd/>
            <a:tailEnd/>
          </a:ln>
        </p:spPr>
      </p:pic>
      <p:sp>
        <p:nvSpPr>
          <p:cNvPr id="2056" name="Rectangle 8"/>
          <p:cNvSpPr>
            <a:spLocks noChangeArrowheads="1"/>
          </p:cNvSpPr>
          <p:nvPr>
            <p:custDataLst>
              <p:tags r:id="rId7"/>
            </p:custDataLst>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0" name="Object 7"/>
          <p:cNvGraphicFramePr>
            <a:graphicFrameLocks noChangeAspect="1"/>
          </p:cNvGraphicFramePr>
          <p:nvPr/>
        </p:nvGraphicFramePr>
        <p:xfrm>
          <a:off x="635000" y="4818063"/>
          <a:ext cx="3722688" cy="825500"/>
        </p:xfrm>
        <a:graphic>
          <a:graphicData uri="http://schemas.openxmlformats.org/presentationml/2006/ole">
            <p:oleObj spid="_x0000_s2050" name="Équation" r:id="rId12" imgW="1981080" imgH="457200" progId="Equation.3">
              <p:embed/>
            </p:oleObj>
          </a:graphicData>
        </a:graphic>
      </p:graphicFrame>
      <p:sp>
        <p:nvSpPr>
          <p:cNvPr id="2057" name="Rectangle 9"/>
          <p:cNvSpPr>
            <a:spLocks noChangeArrowheads="1"/>
          </p:cNvSpPr>
          <p:nvPr>
            <p:custDataLst>
              <p:tags r:id="rId8"/>
            </p:custDataLst>
          </p:nvPr>
        </p:nvSpPr>
        <p:spPr bwMode="auto">
          <a:xfrm>
            <a:off x="0" y="36195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custDataLst>
              <p:tags r:id="rId2"/>
            </p:custDataLst>
          </p:nvPr>
        </p:nvSpPr>
        <p:spPr/>
        <p:txBody>
          <a:bodyPr/>
          <a:lstStyle/>
          <a:p>
            <a:pPr>
              <a:defRPr/>
            </a:pPr>
            <a:fld id="{B520E779-43F8-4329-A519-07B882875BF2}" type="slidenum">
              <a:rPr lang="fr-CA" altLang="en-US"/>
              <a:pPr>
                <a:defRPr/>
              </a:pPr>
              <a:t>54</a:t>
            </a:fld>
            <a:endParaRPr lang="fr-CA" altLang="en-US" dirty="0"/>
          </a:p>
        </p:txBody>
      </p:sp>
      <p:sp>
        <p:nvSpPr>
          <p:cNvPr id="3076" name="Rectangle 2"/>
          <p:cNvSpPr>
            <a:spLocks noGrp="1" noChangeArrowheads="1"/>
          </p:cNvSpPr>
          <p:nvPr>
            <p:ph type="title"/>
            <p:custDataLst>
              <p:tags r:id="rId3"/>
            </p:custDataLst>
          </p:nvPr>
        </p:nvSpPr>
        <p:spPr>
          <a:xfrm>
            <a:off x="395288" y="260350"/>
            <a:ext cx="8391525" cy="596900"/>
          </a:xfrm>
        </p:spPr>
        <p:txBody>
          <a:bodyPr/>
          <a:lstStyle/>
          <a:p>
            <a:pPr eaLnBrk="1" hangingPunct="1"/>
            <a:r>
              <a:rPr lang="fr-CA" sz="3200" b="1" smtClean="0"/>
              <a:t>Système adaptatif </a:t>
            </a:r>
          </a:p>
        </p:txBody>
      </p:sp>
      <p:sp>
        <p:nvSpPr>
          <p:cNvPr id="3077" name="Rectangle 3"/>
          <p:cNvSpPr>
            <a:spLocks noGrp="1" noChangeArrowheads="1"/>
          </p:cNvSpPr>
          <p:nvPr>
            <p:ph type="body" idx="1"/>
            <p:custDataLst>
              <p:tags r:id="rId4"/>
            </p:custDataLst>
          </p:nvPr>
        </p:nvSpPr>
        <p:spPr>
          <a:xfrm>
            <a:off x="439738" y="909638"/>
            <a:ext cx="8380412" cy="2447925"/>
          </a:xfrm>
        </p:spPr>
        <p:txBody>
          <a:bodyPr/>
          <a:lstStyle/>
          <a:p>
            <a:pPr eaLnBrk="1" hangingPunct="1">
              <a:lnSpc>
                <a:spcPct val="80000"/>
              </a:lnSpc>
            </a:pPr>
            <a:r>
              <a:rPr lang="fr-CA" sz="2000" smtClean="0"/>
              <a:t>Il est apte à détecter les modifications du contexte d’interaction et à prendre des décisions en conséquence.</a:t>
            </a:r>
          </a:p>
          <a:p>
            <a:pPr eaLnBrk="1" hangingPunct="1">
              <a:lnSpc>
                <a:spcPct val="80000"/>
              </a:lnSpc>
            </a:pPr>
            <a:r>
              <a:rPr lang="fr-CA" sz="2000" smtClean="0"/>
              <a:t>L’agent d’apprentissage permet à notre système de réagir de façon adéquate en tenant compte des modifications affectant dynamiquement le contexte d’interaction.</a:t>
            </a:r>
          </a:p>
          <a:p>
            <a:pPr eaLnBrk="1" hangingPunct="1">
              <a:lnSpc>
                <a:spcPct val="80000"/>
              </a:lnSpc>
            </a:pPr>
            <a:r>
              <a:rPr lang="fr-CA" sz="2000" b="1" smtClean="0"/>
              <a:t>Exemple:</a:t>
            </a:r>
          </a:p>
          <a:p>
            <a:pPr eaLnBrk="1" hangingPunct="1">
              <a:lnSpc>
                <a:spcPct val="80000"/>
              </a:lnSpc>
            </a:pPr>
            <a:r>
              <a:rPr lang="fr-CA" sz="2000" smtClean="0"/>
              <a:t>À titre d’exemple particulier, si le clavier traditionnel ne fonctionne plus, son remplacement (le terminal de braille, s’il existe) s’active automatiquement pour permettre à l’utilisateur de continuer sa tâche.</a:t>
            </a:r>
          </a:p>
        </p:txBody>
      </p:sp>
      <p:sp>
        <p:nvSpPr>
          <p:cNvPr id="3078" name="Rectangle 7"/>
          <p:cNvSpPr>
            <a:spLocks noChangeArrowheads="1"/>
          </p:cNvSpPr>
          <p:nvPr>
            <p:custDataLst>
              <p:tags r:id="rId5"/>
            </p:custDataLst>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079" name="Rectangle 9"/>
          <p:cNvSpPr>
            <a:spLocks noChangeArrowheads="1"/>
          </p:cNvSpPr>
          <p:nvPr>
            <p:custDataLst>
              <p:tags r:id="rId6"/>
            </p:custDataLst>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4" name="Object 8"/>
          <p:cNvGraphicFramePr>
            <a:graphicFrameLocks noChangeAspect="1"/>
          </p:cNvGraphicFramePr>
          <p:nvPr/>
        </p:nvGraphicFramePr>
        <p:xfrm>
          <a:off x="1404938" y="3357563"/>
          <a:ext cx="6453187" cy="2774950"/>
        </p:xfrm>
        <a:graphic>
          <a:graphicData uri="http://schemas.openxmlformats.org/presentationml/2006/ole">
            <p:oleObj spid="_x0000_s3074" name="Visio" r:id="rId9" imgW="2386881" imgH="1029126" progId="Visio.Drawing.11">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custDataLst>
              <p:tags r:id="rId2"/>
            </p:custDataLst>
          </p:nvPr>
        </p:nvSpPr>
        <p:spPr/>
        <p:txBody>
          <a:bodyPr/>
          <a:lstStyle/>
          <a:p>
            <a:pPr>
              <a:defRPr/>
            </a:pPr>
            <a:fld id="{41AE0537-7852-4668-967C-D135613F6590}" type="slidenum">
              <a:rPr lang="fr-CA" altLang="en-US"/>
              <a:pPr>
                <a:defRPr/>
              </a:pPr>
              <a:t>55</a:t>
            </a:fld>
            <a:endParaRPr lang="fr-CA" altLang="en-US"/>
          </a:p>
        </p:txBody>
      </p:sp>
      <p:sp>
        <p:nvSpPr>
          <p:cNvPr id="4100" name="Rectangle 2"/>
          <p:cNvSpPr>
            <a:spLocks noGrp="1" noChangeArrowheads="1"/>
          </p:cNvSpPr>
          <p:nvPr>
            <p:ph type="title"/>
            <p:custDataLst>
              <p:tags r:id="rId3"/>
            </p:custDataLst>
          </p:nvPr>
        </p:nvSpPr>
        <p:spPr>
          <a:xfrm>
            <a:off x="395288" y="115888"/>
            <a:ext cx="7932737" cy="504825"/>
          </a:xfrm>
        </p:spPr>
        <p:txBody>
          <a:bodyPr/>
          <a:lstStyle/>
          <a:p>
            <a:pPr eaLnBrk="1" hangingPunct="1"/>
            <a:r>
              <a:rPr lang="fr-CA" sz="3200" b="1" smtClean="0"/>
              <a:t>Spécification formelle</a:t>
            </a:r>
          </a:p>
        </p:txBody>
      </p:sp>
      <p:sp>
        <p:nvSpPr>
          <p:cNvPr id="4101" name="Rectangle 3"/>
          <p:cNvSpPr>
            <a:spLocks noGrp="1" noChangeArrowheads="1"/>
          </p:cNvSpPr>
          <p:nvPr>
            <p:ph type="body" idx="1"/>
            <p:custDataLst>
              <p:tags r:id="rId4"/>
            </p:custDataLst>
          </p:nvPr>
        </p:nvSpPr>
        <p:spPr>
          <a:xfrm>
            <a:off x="331788" y="765175"/>
            <a:ext cx="8416925" cy="2663825"/>
          </a:xfrm>
        </p:spPr>
        <p:txBody>
          <a:bodyPr/>
          <a:lstStyle/>
          <a:p>
            <a:pPr eaLnBrk="1" hangingPunct="1">
              <a:lnSpc>
                <a:spcPct val="80000"/>
              </a:lnSpc>
            </a:pPr>
            <a:r>
              <a:rPr lang="fr-CA" sz="2000" b="1" dirty="0" smtClean="0"/>
              <a:t>Spécification formelle </a:t>
            </a:r>
            <a:r>
              <a:rPr lang="fr-CA" sz="2000" dirty="0" smtClean="0"/>
              <a:t>démontre les comportements du système. </a:t>
            </a:r>
          </a:p>
          <a:p>
            <a:pPr eaLnBrk="1" hangingPunct="1">
              <a:lnSpc>
                <a:spcPct val="80000"/>
              </a:lnSpc>
            </a:pPr>
            <a:r>
              <a:rPr lang="fr-CA" sz="2000" dirty="0" smtClean="0"/>
              <a:t>Nous utilisons </a:t>
            </a:r>
            <a:r>
              <a:rPr lang="fr-CA" sz="2000" dirty="0" err="1" smtClean="0">
                <a:solidFill>
                  <a:srgbClr val="FF0000"/>
                </a:solidFill>
              </a:rPr>
              <a:t>Petri</a:t>
            </a:r>
            <a:r>
              <a:rPr lang="fr-CA" sz="2000" dirty="0" smtClean="0">
                <a:solidFill>
                  <a:srgbClr val="FF0000"/>
                </a:solidFill>
              </a:rPr>
              <a:t> Nets </a:t>
            </a:r>
            <a:r>
              <a:rPr lang="fr-CA" sz="2000" dirty="0" smtClean="0"/>
              <a:t>pour démontrer le dynamisme de notre système (Place, Transition, Jeton)</a:t>
            </a:r>
          </a:p>
          <a:p>
            <a:pPr eaLnBrk="1" hangingPunct="1">
              <a:lnSpc>
                <a:spcPct val="80000"/>
              </a:lnSpc>
            </a:pPr>
            <a:r>
              <a:rPr lang="fr-CA" sz="2000" dirty="0" smtClean="0"/>
              <a:t>Cette figure </a:t>
            </a:r>
            <a:br>
              <a:rPr lang="fr-CA" sz="2000" dirty="0" smtClean="0"/>
            </a:br>
            <a:r>
              <a:rPr lang="fr-CA" sz="2000" dirty="0" smtClean="0"/>
              <a:t>illustre la sélection </a:t>
            </a:r>
            <a:br>
              <a:rPr lang="fr-CA" sz="2000" dirty="0" smtClean="0"/>
            </a:br>
            <a:r>
              <a:rPr lang="fr-CA" sz="2000" dirty="0" smtClean="0"/>
              <a:t>de la modalité</a:t>
            </a:r>
            <a:br>
              <a:rPr lang="fr-CA" sz="2000" dirty="0" smtClean="0"/>
            </a:br>
            <a:r>
              <a:rPr lang="fr-CA" sz="2000" dirty="0" smtClean="0"/>
              <a:t>optimale en se </a:t>
            </a:r>
            <a:br>
              <a:rPr lang="fr-CA" sz="2000" dirty="0" smtClean="0"/>
            </a:br>
            <a:r>
              <a:rPr lang="fr-CA" sz="2000" dirty="0" smtClean="0"/>
              <a:t>basant sur le </a:t>
            </a:r>
            <a:br>
              <a:rPr lang="fr-CA" sz="2000" dirty="0" smtClean="0"/>
            </a:br>
            <a:r>
              <a:rPr lang="fr-CA" sz="2000" dirty="0" smtClean="0"/>
              <a:t>contexte de </a:t>
            </a:r>
            <a:br>
              <a:rPr lang="fr-CA" sz="2000" dirty="0" smtClean="0"/>
            </a:br>
            <a:r>
              <a:rPr lang="fr-CA" sz="2000" dirty="0" smtClean="0"/>
              <a:t>l’interaction.</a:t>
            </a:r>
          </a:p>
        </p:txBody>
      </p:sp>
      <p:sp>
        <p:nvSpPr>
          <p:cNvPr id="4102" name="Rectangle 4"/>
          <p:cNvSpPr>
            <a:spLocks noChangeArrowheads="1"/>
          </p:cNvSpPr>
          <p:nvPr>
            <p:custDataLst>
              <p:tags r:id="rId5"/>
            </p:custDataLst>
          </p:nvPr>
        </p:nvSpPr>
        <p:spPr bwMode="auto">
          <a:xfrm>
            <a:off x="0" y="2362200"/>
            <a:ext cx="9144000" cy="0"/>
          </a:xfrm>
          <a:prstGeom prst="rect">
            <a:avLst/>
          </a:prstGeom>
          <a:noFill/>
          <a:ln w="9525">
            <a:noFill/>
            <a:miter lim="800000"/>
            <a:headEnd/>
            <a:tailEnd/>
          </a:ln>
        </p:spPr>
        <p:txBody>
          <a:bodyPr wrap="none" anchor="ctr">
            <a:spAutoFit/>
          </a:bodyPr>
          <a:lstStyle/>
          <a:p>
            <a:endParaRPr lang="en-US"/>
          </a:p>
        </p:txBody>
      </p:sp>
      <p:sp>
        <p:nvSpPr>
          <p:cNvPr id="4103" name="Rectangle 5"/>
          <p:cNvSpPr>
            <a:spLocks noChangeArrowheads="1"/>
          </p:cNvSpPr>
          <p:nvPr>
            <p:custDataLst>
              <p:tags r:id="rId6"/>
            </p:custDataLst>
          </p:nvPr>
        </p:nvSpPr>
        <p:spPr bwMode="auto">
          <a:xfrm>
            <a:off x="0" y="2362200"/>
            <a:ext cx="9144000" cy="0"/>
          </a:xfrm>
          <a:prstGeom prst="rect">
            <a:avLst/>
          </a:prstGeom>
          <a:noFill/>
          <a:ln w="9525">
            <a:noFill/>
            <a:miter lim="800000"/>
            <a:headEnd/>
            <a:tailEnd/>
          </a:ln>
        </p:spPr>
        <p:txBody>
          <a:bodyPr wrap="none" anchor="ctr">
            <a:spAutoFit/>
          </a:bodyPr>
          <a:lstStyle/>
          <a:p>
            <a:endParaRPr lang="en-US"/>
          </a:p>
        </p:txBody>
      </p:sp>
      <p:sp>
        <p:nvSpPr>
          <p:cNvPr id="4104" name="Rectangle 6"/>
          <p:cNvSpPr>
            <a:spLocks noChangeArrowheads="1"/>
          </p:cNvSpPr>
          <p:nvPr>
            <p:custDataLst>
              <p:tags r:id="rId7"/>
            </p:custDataLst>
          </p:nvPr>
        </p:nvSpPr>
        <p:spPr bwMode="auto">
          <a:xfrm>
            <a:off x="0" y="2662238"/>
            <a:ext cx="9144000" cy="0"/>
          </a:xfrm>
          <a:prstGeom prst="rect">
            <a:avLst/>
          </a:prstGeom>
          <a:noFill/>
          <a:ln w="9525">
            <a:noFill/>
            <a:miter lim="800000"/>
            <a:headEnd/>
            <a:tailEnd/>
          </a:ln>
        </p:spPr>
        <p:txBody>
          <a:bodyPr wrap="none" anchor="ctr">
            <a:spAutoFit/>
          </a:bodyPr>
          <a:lstStyle/>
          <a:p>
            <a:endParaRPr lang="en-US"/>
          </a:p>
        </p:txBody>
      </p:sp>
      <p:sp>
        <p:nvSpPr>
          <p:cNvPr id="4105" name="Rectangle 10"/>
          <p:cNvSpPr>
            <a:spLocks noChangeArrowheads="1"/>
          </p:cNvSpPr>
          <p:nvPr>
            <p:custDataLst>
              <p:tags r:id="rId8"/>
            </p:custDataLst>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098" name="Object 9"/>
          <p:cNvGraphicFramePr>
            <a:graphicFrameLocks noChangeAspect="1"/>
          </p:cNvGraphicFramePr>
          <p:nvPr/>
        </p:nvGraphicFramePr>
        <p:xfrm>
          <a:off x="2857500" y="1552575"/>
          <a:ext cx="6134100" cy="4805363"/>
        </p:xfrm>
        <a:graphic>
          <a:graphicData uri="http://schemas.openxmlformats.org/presentationml/2006/ole">
            <p:oleObj spid="_x0000_s4098" name="Visio" r:id="rId11" imgW="6454807" imgH="7021878" progId="Visio.Drawing.11">
              <p:embed/>
            </p:oleObj>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custDataLst>
              <p:tags r:id="rId1"/>
            </p:custDataLst>
          </p:nvPr>
        </p:nvSpPr>
        <p:spPr/>
        <p:txBody>
          <a:bodyPr/>
          <a:lstStyle/>
          <a:p>
            <a:pPr>
              <a:defRPr/>
            </a:pPr>
            <a:fld id="{F34464BA-0E80-43F4-AA57-56FA65FE7FF2}" type="slidenum">
              <a:rPr lang="fr-CA" altLang="en-US"/>
              <a:pPr>
                <a:defRPr/>
              </a:pPr>
              <a:t>56</a:t>
            </a:fld>
            <a:endParaRPr lang="fr-CA" altLang="en-US"/>
          </a:p>
        </p:txBody>
      </p:sp>
      <p:sp>
        <p:nvSpPr>
          <p:cNvPr id="13315" name="Rectangle 2"/>
          <p:cNvSpPr>
            <a:spLocks noGrp="1" noChangeArrowheads="1"/>
          </p:cNvSpPr>
          <p:nvPr>
            <p:ph type="title"/>
            <p:custDataLst>
              <p:tags r:id="rId2"/>
            </p:custDataLst>
          </p:nvPr>
        </p:nvSpPr>
        <p:spPr>
          <a:xfrm>
            <a:off x="395288" y="0"/>
            <a:ext cx="8004175" cy="617538"/>
          </a:xfrm>
        </p:spPr>
        <p:txBody>
          <a:bodyPr/>
          <a:lstStyle/>
          <a:p>
            <a:pPr eaLnBrk="1" hangingPunct="1"/>
            <a:r>
              <a:rPr lang="en-US" sz="3200" b="1" smtClean="0"/>
              <a:t>Conclusion</a:t>
            </a:r>
            <a:r>
              <a:rPr lang="en-US" smtClean="0"/>
              <a:t>  </a:t>
            </a:r>
            <a:endParaRPr lang="en-US" sz="2400" b="1" smtClean="0">
              <a:solidFill>
                <a:srgbClr val="93034B"/>
              </a:solidFill>
              <a:latin typeface="Verdana" pitchFamily="34" charset="0"/>
            </a:endParaRPr>
          </a:p>
        </p:txBody>
      </p:sp>
      <p:sp>
        <p:nvSpPr>
          <p:cNvPr id="13316" name="Rectangle 3"/>
          <p:cNvSpPr>
            <a:spLocks noGrp="1" noChangeArrowheads="1"/>
          </p:cNvSpPr>
          <p:nvPr>
            <p:ph type="body" idx="1"/>
            <p:custDataLst>
              <p:tags r:id="rId3"/>
            </p:custDataLst>
          </p:nvPr>
        </p:nvSpPr>
        <p:spPr>
          <a:xfrm>
            <a:off x="331788" y="908050"/>
            <a:ext cx="8343900" cy="5113338"/>
          </a:xfrm>
        </p:spPr>
        <p:txBody>
          <a:bodyPr/>
          <a:lstStyle/>
          <a:p>
            <a:pPr eaLnBrk="1" hangingPunct="1">
              <a:lnSpc>
                <a:spcPct val="80000"/>
              </a:lnSpc>
              <a:buClr>
                <a:schemeClr val="tx1"/>
              </a:buClr>
              <a:buFont typeface="Wingdings" pitchFamily="2" charset="2"/>
              <a:buChar char="Ø"/>
            </a:pPr>
            <a:r>
              <a:rPr lang="fr-CA" sz="2200" dirty="0" smtClean="0"/>
              <a:t>Nos recherches visent à améliorer l’accès aux mathématiques chez les personnes non voyantes tout en favorisant leur autonomie.</a:t>
            </a:r>
          </a:p>
          <a:p>
            <a:pPr eaLnBrk="1" hangingPunct="1">
              <a:lnSpc>
                <a:spcPct val="80000"/>
              </a:lnSpc>
              <a:buClr>
                <a:schemeClr val="tx1"/>
              </a:buClr>
              <a:buFont typeface="Wingdings" pitchFamily="2" charset="2"/>
              <a:buChar char="Ø"/>
            </a:pPr>
            <a:r>
              <a:rPr lang="fr-CA" sz="2200" dirty="0" smtClean="0"/>
              <a:t>Notre système tient compte du contexte d’interaction et de l’expression mathématique à présenter pour sélectionner une forme de présentation appropriée.</a:t>
            </a:r>
          </a:p>
          <a:p>
            <a:pPr eaLnBrk="1" hangingPunct="1">
              <a:lnSpc>
                <a:spcPct val="80000"/>
              </a:lnSpc>
              <a:buClr>
                <a:schemeClr val="tx1"/>
              </a:buClr>
              <a:buFont typeface="Wingdings" pitchFamily="2" charset="2"/>
              <a:buChar char="Ø"/>
            </a:pPr>
            <a:r>
              <a:rPr lang="fr-CA" sz="2200" dirty="0" smtClean="0"/>
              <a:t>Le contexte d’interaction comprend 3 variables (utilisateur, système et environnement).</a:t>
            </a:r>
          </a:p>
          <a:p>
            <a:pPr eaLnBrk="1" hangingPunct="1">
              <a:lnSpc>
                <a:spcPct val="80000"/>
              </a:lnSpc>
              <a:buClr>
                <a:schemeClr val="tx1"/>
              </a:buClr>
              <a:buFont typeface="Wingdings" pitchFamily="2" charset="2"/>
              <a:buChar char="Ø"/>
            </a:pPr>
            <a:r>
              <a:rPr lang="fr-CA" sz="2200" dirty="0" smtClean="0"/>
              <a:t>La nature de l’expression mathématique et le profil de l’utilisateur forment la base de la complexité de l’expression. </a:t>
            </a:r>
            <a:endParaRPr lang="en-US" sz="2200" dirty="0" smtClean="0"/>
          </a:p>
          <a:p>
            <a:pPr eaLnBrk="1" hangingPunct="1">
              <a:lnSpc>
                <a:spcPct val="80000"/>
              </a:lnSpc>
              <a:buClr>
                <a:schemeClr val="tx1"/>
              </a:buClr>
              <a:buFont typeface="Wingdings" pitchFamily="2" charset="2"/>
              <a:buChar char="Ø"/>
            </a:pPr>
            <a:r>
              <a:rPr lang="fr-CA" sz="2200" dirty="0" smtClean="0"/>
              <a:t>Le système détermine la configuration (choix de modalité, média et forme) la plus adapté au contexte afin de satisfaire les besoins de l’utilisateur. </a:t>
            </a:r>
          </a:p>
          <a:p>
            <a:pPr eaLnBrk="1" hangingPunct="1">
              <a:lnSpc>
                <a:spcPct val="80000"/>
              </a:lnSpc>
              <a:buClr>
                <a:schemeClr val="tx1"/>
              </a:buClr>
              <a:buFont typeface="Wingdings" pitchFamily="2" charset="2"/>
              <a:buChar char="Ø"/>
            </a:pPr>
            <a:r>
              <a:rPr lang="fr-CA" sz="2200" dirty="0" smtClean="0"/>
              <a:t>Notre système offre aux utilisateurs non voyants une certaine autonomie parce que la plupart des interactions sont faites sans l’intervention de l’utilisateur.</a:t>
            </a:r>
          </a:p>
        </p:txBody>
      </p:sp>
      <p:sp>
        <p:nvSpPr>
          <p:cNvPr id="13317" name="Rectangle 4"/>
          <p:cNvSpPr>
            <a:spLocks noChangeArrowheads="1"/>
          </p:cNvSpPr>
          <p:nvPr>
            <p:custDataLst>
              <p:tags r:id="rId4"/>
            </p:custDataLst>
          </p:nvPr>
        </p:nvSpPr>
        <p:spPr bwMode="auto">
          <a:xfrm>
            <a:off x="0" y="2362200"/>
            <a:ext cx="9144000" cy="0"/>
          </a:xfrm>
          <a:prstGeom prst="rect">
            <a:avLst/>
          </a:prstGeom>
          <a:noFill/>
          <a:ln w="9525">
            <a:noFill/>
            <a:miter lim="800000"/>
            <a:headEnd/>
            <a:tailEnd/>
          </a:ln>
        </p:spPr>
        <p:txBody>
          <a:bodyPr wrap="none" anchor="ctr">
            <a:spAutoFit/>
          </a:bodyPr>
          <a:lstStyle/>
          <a:p>
            <a:endParaRPr lang="en-US"/>
          </a:p>
        </p:txBody>
      </p:sp>
      <p:sp>
        <p:nvSpPr>
          <p:cNvPr id="13318" name="Rectangle 5"/>
          <p:cNvSpPr>
            <a:spLocks noChangeArrowheads="1"/>
          </p:cNvSpPr>
          <p:nvPr>
            <p:custDataLst>
              <p:tags r:id="rId5"/>
            </p:custDataLst>
          </p:nvPr>
        </p:nvSpPr>
        <p:spPr bwMode="auto">
          <a:xfrm>
            <a:off x="0" y="2362200"/>
            <a:ext cx="9144000" cy="0"/>
          </a:xfrm>
          <a:prstGeom prst="rect">
            <a:avLst/>
          </a:prstGeom>
          <a:noFill/>
          <a:ln w="9525">
            <a:noFill/>
            <a:miter lim="800000"/>
            <a:headEnd/>
            <a:tailEnd/>
          </a:ln>
        </p:spPr>
        <p:txBody>
          <a:bodyPr wrap="none" anchor="ctr">
            <a:spAutoFit/>
          </a:bodyPr>
          <a:lstStyle/>
          <a:p>
            <a:endParaRPr lang="en-US"/>
          </a:p>
        </p:txBody>
      </p:sp>
      <p:sp>
        <p:nvSpPr>
          <p:cNvPr id="13319" name="Rectangle 6"/>
          <p:cNvSpPr>
            <a:spLocks noChangeArrowheads="1"/>
          </p:cNvSpPr>
          <p:nvPr>
            <p:custDataLst>
              <p:tags r:id="rId6"/>
            </p:custDataLst>
          </p:nvPr>
        </p:nvSpPr>
        <p:spPr bwMode="auto">
          <a:xfrm>
            <a:off x="0" y="2662238"/>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7813"/>
            <a:ext cx="8229600" cy="650857"/>
          </a:xfrm>
        </p:spPr>
        <p:txBody>
          <a:bodyPr/>
          <a:lstStyle/>
          <a:p>
            <a:r>
              <a:rPr lang="fr-CA" dirty="0" smtClean="0"/>
              <a:t>Références</a:t>
            </a:r>
            <a:endParaRPr lang="en-US" dirty="0"/>
          </a:p>
        </p:txBody>
      </p:sp>
      <p:sp>
        <p:nvSpPr>
          <p:cNvPr id="3" name="Content Placeholder 2"/>
          <p:cNvSpPr>
            <a:spLocks noGrp="1"/>
          </p:cNvSpPr>
          <p:nvPr>
            <p:ph idx="1"/>
            <p:custDataLst>
              <p:tags r:id="rId2"/>
            </p:custDataLst>
          </p:nvPr>
        </p:nvSpPr>
        <p:spPr>
          <a:xfrm>
            <a:off x="457200" y="1071546"/>
            <a:ext cx="8229600" cy="5059379"/>
          </a:xfrm>
        </p:spPr>
        <p:txBody>
          <a:bodyPr/>
          <a:lstStyle/>
          <a:p>
            <a:r>
              <a:rPr lang="en-US" sz="1600" dirty="0" smtClean="0"/>
              <a:t>André, Elisabeth. 2000. « The Generation of Multimedia Presentations ». In </a:t>
            </a:r>
            <a:r>
              <a:rPr lang="en-US" sz="1600" i="1" dirty="0" smtClean="0"/>
              <a:t>A Handbook of Natural Language Processing</a:t>
            </a:r>
            <a:r>
              <a:rPr lang="en-US" sz="1600" dirty="0" smtClean="0"/>
              <a:t>. p. 305-327. Marcel Dekker.</a:t>
            </a:r>
          </a:p>
          <a:p>
            <a:r>
              <a:rPr lang="fr-FR" sz="1600" dirty="0" err="1" smtClean="0"/>
              <a:t>Awdé</a:t>
            </a:r>
            <a:r>
              <a:rPr lang="fr-FR" sz="1600" dirty="0" smtClean="0"/>
              <a:t>, A. et al., </a:t>
            </a:r>
            <a:r>
              <a:rPr lang="fr-FR" sz="1600" i="1" dirty="0" smtClean="0"/>
              <a:t>Un système multi-agent pour la présentation d’expressions mathématiques à des utilisateurs non-voyants</a:t>
            </a:r>
            <a:r>
              <a:rPr lang="fr-FR" sz="1600" dirty="0" smtClean="0"/>
              <a:t>, CCGÉI 2008, 21ième Conférence Canadienne de génie électrique et génie informatique, IEEE Canada, Niagara </a:t>
            </a:r>
            <a:r>
              <a:rPr lang="fr-FR" sz="1600" dirty="0" err="1" smtClean="0"/>
              <a:t>Falls</a:t>
            </a:r>
            <a:r>
              <a:rPr lang="fr-FR" sz="1600" dirty="0" smtClean="0"/>
              <a:t>, Ontario, Canada, May 2008.</a:t>
            </a:r>
          </a:p>
          <a:p>
            <a:r>
              <a:rPr lang="en-US" sz="1600" dirty="0" err="1" smtClean="0"/>
              <a:t>Awdé</a:t>
            </a:r>
            <a:r>
              <a:rPr lang="en-US" sz="1600" dirty="0" smtClean="0"/>
              <a:t>, A. et al., </a:t>
            </a:r>
            <a:r>
              <a:rPr lang="en-US" sz="1600" i="1" dirty="0" smtClean="0"/>
              <a:t>Task Migration in a Pervasive Multimodal Multimedia Computing System for Visually-Impaired Users</a:t>
            </a:r>
            <a:r>
              <a:rPr lang="en-US" sz="1600" dirty="0" smtClean="0"/>
              <a:t>, GPC 2007, 2nd International Conference on Grid and Pervasive Computing, Lecture Notes in </a:t>
            </a:r>
            <a:r>
              <a:rPr lang="en-US" sz="1600" dirty="0" err="1" smtClean="0"/>
              <a:t>springer-Verlag</a:t>
            </a:r>
            <a:r>
              <a:rPr lang="en-US" sz="1600" dirty="0" smtClean="0"/>
              <a:t>, Paris, France, May 2007</a:t>
            </a:r>
            <a:r>
              <a:rPr lang="en-US" sz="1600" dirty="0" smtClean="0"/>
              <a:t>.</a:t>
            </a:r>
          </a:p>
          <a:p>
            <a:r>
              <a:rPr lang="fr-FR" sz="1600" dirty="0" err="1" smtClean="0"/>
              <a:t>Bellik</a:t>
            </a:r>
            <a:r>
              <a:rPr lang="fr-FR" sz="1600" dirty="0" smtClean="0"/>
              <a:t>, Y., </a:t>
            </a:r>
            <a:r>
              <a:rPr lang="fr-FR" sz="1600" i="1" dirty="0" smtClean="0"/>
              <a:t>Interfaces multimodales : concepts, modèles et architectures.</a:t>
            </a:r>
            <a:r>
              <a:rPr lang="fr-FR" sz="1600" dirty="0" smtClean="0"/>
              <a:t>, in </a:t>
            </a:r>
            <a:r>
              <a:rPr lang="fr-FR" sz="1600" i="1" dirty="0" smtClean="0"/>
              <a:t>LIMSI</a:t>
            </a:r>
            <a:r>
              <a:rPr lang="fr-FR" sz="1600" dirty="0" smtClean="0"/>
              <a:t>. Université d'Orsay: Paris, 1995</a:t>
            </a:r>
            <a:r>
              <a:rPr lang="fr-FR" sz="1600" dirty="0" smtClean="0"/>
              <a:t>.</a:t>
            </a:r>
          </a:p>
          <a:p>
            <a:r>
              <a:rPr lang="en-US" sz="1600" dirty="0" err="1" smtClean="0"/>
              <a:t>Bernsen</a:t>
            </a:r>
            <a:r>
              <a:rPr lang="en-US" sz="1600" dirty="0" smtClean="0"/>
              <a:t>, </a:t>
            </a:r>
            <a:r>
              <a:rPr lang="en-US" sz="1600" dirty="0" err="1" smtClean="0"/>
              <a:t>Niels</a:t>
            </a:r>
            <a:r>
              <a:rPr lang="en-US" sz="1600" dirty="0" smtClean="0"/>
              <a:t> Ole. 1993. « Modality Theory: Supporting Multimodal Interface Design ». In </a:t>
            </a:r>
            <a:r>
              <a:rPr lang="en-US" sz="1600" i="1" dirty="0" smtClean="0"/>
              <a:t>ERCIM Workshop on Multimodal Human-Computer Interaction</a:t>
            </a:r>
            <a:r>
              <a:rPr lang="en-US" sz="1600" dirty="0" smtClean="0"/>
              <a:t>. p. 13-23. ERCIM Workshop Reports</a:t>
            </a:r>
            <a:r>
              <a:rPr lang="en-US" sz="1600" dirty="0" smtClean="0"/>
              <a:t>.</a:t>
            </a:r>
            <a:endParaRPr lang="fr-FR" sz="1600" dirty="0" smtClean="0"/>
          </a:p>
          <a:p>
            <a:r>
              <a:rPr lang="en-US" sz="1600" dirty="0" smtClean="0"/>
              <a:t>Bolt, Richard A. 1980. « Put-That-There : Voice and Gesture at the Graphics Interface ». In </a:t>
            </a:r>
            <a:r>
              <a:rPr lang="en-US" sz="1600" i="1" dirty="0" smtClean="0"/>
              <a:t>Proceedings of the 7th annual conference on Computer graphics and interactive techniques (SIGGRAPH ) (Seattle, Washington, USA, July 14-18, 1980). p. 262-270. ACM Press</a:t>
            </a:r>
            <a:r>
              <a:rPr lang="en-US" sz="1600" i="1" dirty="0" smtClean="0"/>
              <a:t>.</a:t>
            </a:r>
            <a:endParaRPr lang="en-US" sz="1600" i="1" dirty="0" smtClean="0"/>
          </a:p>
        </p:txBody>
      </p:sp>
      <p:sp>
        <p:nvSpPr>
          <p:cNvPr id="4" name="Slide Number Placeholder 3"/>
          <p:cNvSpPr>
            <a:spLocks noGrp="1"/>
          </p:cNvSpPr>
          <p:nvPr>
            <p:ph type="sldNum" sz="quarter" idx="12"/>
            <p:custDataLst>
              <p:tags r:id="rId3"/>
            </p:custDataLst>
          </p:nvPr>
        </p:nvSpPr>
        <p:spPr/>
        <p:txBody>
          <a:bodyPr/>
          <a:lstStyle/>
          <a:p>
            <a:pPr>
              <a:defRPr/>
            </a:pPr>
            <a:fld id="{7AFE6870-1AD0-4651-A892-9BA562151A9A}" type="slidenum">
              <a:rPr lang="fr-CA" altLang="en-US" smtClean="0"/>
              <a:pPr>
                <a:defRPr/>
              </a:pPr>
              <a:t>57</a:t>
            </a:fld>
            <a:endParaRPr lang="fr-CA"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7813"/>
            <a:ext cx="8229600" cy="650857"/>
          </a:xfrm>
        </p:spPr>
        <p:txBody>
          <a:bodyPr/>
          <a:lstStyle/>
          <a:p>
            <a:r>
              <a:rPr lang="fr-CA" dirty="0" smtClean="0"/>
              <a:t>Références</a:t>
            </a:r>
            <a:endParaRPr lang="en-US" dirty="0"/>
          </a:p>
        </p:txBody>
      </p:sp>
      <p:sp>
        <p:nvSpPr>
          <p:cNvPr id="3" name="Content Placeholder 2"/>
          <p:cNvSpPr>
            <a:spLocks noGrp="1"/>
          </p:cNvSpPr>
          <p:nvPr>
            <p:ph idx="1"/>
            <p:custDataLst>
              <p:tags r:id="rId2"/>
            </p:custDataLst>
          </p:nvPr>
        </p:nvSpPr>
        <p:spPr>
          <a:xfrm>
            <a:off x="457200" y="1071546"/>
            <a:ext cx="8229600" cy="5059379"/>
          </a:xfrm>
        </p:spPr>
        <p:txBody>
          <a:bodyPr/>
          <a:lstStyle/>
          <a:p>
            <a:r>
              <a:rPr lang="fr-CA" sz="1600" dirty="0" smtClean="0"/>
              <a:t>Jacquet</a:t>
            </a:r>
            <a:r>
              <a:rPr lang="fr-CA" sz="1600" dirty="0" smtClean="0"/>
              <a:t>, Christophe. 2006. « Présentation opportuniste et multimodale d’informations dans le cadre de l’intelligence ambiante ». Thèse de doctorat en informatique, Paris, Université de Paris-Sud XI (Orsay</a:t>
            </a:r>
            <a:r>
              <a:rPr lang="fr-CA" sz="1600" dirty="0" smtClean="0"/>
              <a:t>).</a:t>
            </a:r>
          </a:p>
          <a:p>
            <a:r>
              <a:rPr lang="fr-CA" sz="1600" dirty="0" smtClean="0"/>
              <a:t>Martin</a:t>
            </a:r>
            <a:r>
              <a:rPr lang="fr-CA" sz="1600" dirty="0" smtClean="0"/>
              <a:t>, J.C. 1995. « Coopérations entre modalités et liage par synchronie dans les interfaces multimodales ». Thèse de doctorat, Université Paris XI (Orsay</a:t>
            </a:r>
            <a:r>
              <a:rPr lang="fr-CA" sz="1600" dirty="0" smtClean="0"/>
              <a:t>).</a:t>
            </a:r>
          </a:p>
          <a:p>
            <a:r>
              <a:rPr lang="en-US" sz="1600" dirty="0" err="1" smtClean="0"/>
              <a:t>Nigay</a:t>
            </a:r>
            <a:r>
              <a:rPr lang="en-US" sz="1600" dirty="0" smtClean="0"/>
              <a:t>, L. et al. </a:t>
            </a:r>
            <a:r>
              <a:rPr lang="en-US" sz="1600" i="1" dirty="0" smtClean="0"/>
              <a:t>A design space for multimodal systems: Concurrent processing and Data fusion. </a:t>
            </a:r>
            <a:r>
              <a:rPr lang="en-US" sz="1600" dirty="0" smtClean="0"/>
              <a:t>Proceedings of INTERCHI'93, ACM Press 1993, pp. 172-178.</a:t>
            </a:r>
          </a:p>
          <a:p>
            <a:r>
              <a:rPr lang="en-US" sz="1600" dirty="0" err="1" smtClean="0"/>
              <a:t>Oviatt</a:t>
            </a:r>
            <a:r>
              <a:rPr lang="en-US" sz="1600" dirty="0" smtClean="0"/>
              <a:t>, S. </a:t>
            </a:r>
            <a:r>
              <a:rPr lang="en-US" sz="1600" i="1" dirty="0" smtClean="0"/>
              <a:t>Ten myths of multimodal interaction. </a:t>
            </a:r>
            <a:r>
              <a:rPr lang="en-US" sz="1600" dirty="0" smtClean="0"/>
              <a:t>Communications of the ACM. Vol42, n11, 1999.</a:t>
            </a:r>
          </a:p>
          <a:p>
            <a:r>
              <a:rPr lang="en-US" sz="1600" dirty="0" smtClean="0"/>
              <a:t>Rousseau, Cyril. </a:t>
            </a:r>
            <a:r>
              <a:rPr lang="fr-CA" sz="1600" dirty="0" smtClean="0"/>
              <a:t>2006. « Présentation multimodale et contextuelle de l’information ». Thèse de doctorat en informatique, Paris, Université de Paris-Sud XI Orsay. </a:t>
            </a:r>
            <a:endParaRPr lang="fr-CA" sz="1600" dirty="0" smtClean="0"/>
          </a:p>
          <a:p>
            <a:r>
              <a:rPr lang="en-US" sz="1600" dirty="0" smtClean="0"/>
              <a:t>Walker </a:t>
            </a:r>
            <a:r>
              <a:rPr lang="en-US" sz="1600" dirty="0" smtClean="0"/>
              <a:t>et al., </a:t>
            </a:r>
            <a:r>
              <a:rPr lang="en-US" sz="1600" i="1" dirty="0" smtClean="0"/>
              <a:t>MATCH: An architecture. for multimodal dialogue systems.</a:t>
            </a:r>
            <a:r>
              <a:rPr lang="en-US" sz="1600" dirty="0" smtClean="0"/>
              <a:t> in Proc. of ACL, 2002.</a:t>
            </a:r>
          </a:p>
          <a:p>
            <a:r>
              <a:rPr lang="en-US" sz="1600" dirty="0" err="1" smtClean="0"/>
              <a:t>Coutaz</a:t>
            </a:r>
            <a:r>
              <a:rPr lang="en-US" sz="1600" dirty="0" smtClean="0"/>
              <a:t>, J. et al. </a:t>
            </a:r>
            <a:r>
              <a:rPr lang="en-US" sz="1600" i="1" dirty="0" smtClean="0"/>
              <a:t>Four easy pieces for assessing the usability of multimodal interaction: the CARE properties</a:t>
            </a:r>
            <a:r>
              <a:rPr lang="en-US" sz="1600" dirty="0" smtClean="0"/>
              <a:t>. INTERACT 1995: pp. 115-120</a:t>
            </a:r>
            <a:r>
              <a:rPr lang="en-US" sz="1600" dirty="0" smtClean="0"/>
              <a:t>.</a:t>
            </a:r>
            <a:endParaRPr lang="en-US" sz="1600" dirty="0" smtClean="0"/>
          </a:p>
        </p:txBody>
      </p:sp>
      <p:sp>
        <p:nvSpPr>
          <p:cNvPr id="4" name="Slide Number Placeholder 3"/>
          <p:cNvSpPr>
            <a:spLocks noGrp="1"/>
          </p:cNvSpPr>
          <p:nvPr>
            <p:ph type="sldNum" sz="quarter" idx="12"/>
            <p:custDataLst>
              <p:tags r:id="rId3"/>
            </p:custDataLst>
          </p:nvPr>
        </p:nvSpPr>
        <p:spPr/>
        <p:txBody>
          <a:bodyPr/>
          <a:lstStyle/>
          <a:p>
            <a:pPr>
              <a:defRPr/>
            </a:pPr>
            <a:fld id="{7AFE6870-1AD0-4651-A892-9BA562151A9A}" type="slidenum">
              <a:rPr lang="fr-CA" altLang="en-US" smtClean="0"/>
              <a:pPr>
                <a:defRPr/>
              </a:pPr>
              <a:t>58</a:t>
            </a:fld>
            <a:endParaRPr lang="fr-CA"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7813"/>
            <a:ext cx="8229600" cy="793733"/>
          </a:xfrm>
        </p:spPr>
        <p:txBody>
          <a:bodyPr/>
          <a:lstStyle/>
          <a:p>
            <a:r>
              <a:rPr lang="fr-CA" dirty="0" err="1" smtClean="0"/>
              <a:t>Multimodalité</a:t>
            </a:r>
            <a:endParaRPr lang="en-US" dirty="0"/>
          </a:p>
        </p:txBody>
      </p:sp>
      <p:sp>
        <p:nvSpPr>
          <p:cNvPr id="3" name="Content Placeholder 2"/>
          <p:cNvSpPr>
            <a:spLocks noGrp="1"/>
          </p:cNvSpPr>
          <p:nvPr>
            <p:ph idx="1"/>
            <p:custDataLst>
              <p:tags r:id="rId2"/>
            </p:custDataLst>
          </p:nvPr>
        </p:nvSpPr>
        <p:spPr>
          <a:xfrm>
            <a:off x="457200" y="1071546"/>
            <a:ext cx="8229600" cy="5059379"/>
          </a:xfrm>
        </p:spPr>
        <p:txBody>
          <a:bodyPr/>
          <a:lstStyle/>
          <a:p>
            <a:r>
              <a:rPr lang="fr-CA" sz="2800" dirty="0" smtClean="0"/>
              <a:t>La </a:t>
            </a:r>
            <a:r>
              <a:rPr lang="fr-CA" sz="2800" b="1" dirty="0" err="1" smtClean="0">
                <a:solidFill>
                  <a:srgbClr val="FF0000"/>
                </a:solidFill>
              </a:rPr>
              <a:t>multimodalité</a:t>
            </a:r>
            <a:r>
              <a:rPr lang="fr-CA" sz="2800" dirty="0" smtClean="0"/>
              <a:t> est la coopération entre plusieurs modalités ou modes de communication entre l'homme et la machine. </a:t>
            </a:r>
          </a:p>
          <a:p>
            <a:r>
              <a:rPr lang="fr-CA" sz="2800" dirty="0" smtClean="0"/>
              <a:t>Exemples: </a:t>
            </a:r>
          </a:p>
          <a:p>
            <a:pPr lvl="1"/>
            <a:r>
              <a:rPr lang="fr-CA" dirty="0" smtClean="0"/>
              <a:t>« Mets ça ici » est la combinaison de la modalité gestuelle et vocale.</a:t>
            </a:r>
          </a:p>
          <a:p>
            <a:pPr lvl="1"/>
            <a:r>
              <a:rPr lang="fr-CA" dirty="0" smtClean="0"/>
              <a:t>La sonnerie et la luminosité, pour signaler un appel.</a:t>
            </a:r>
          </a:p>
          <a:p>
            <a:pPr lvl="1"/>
            <a:r>
              <a:rPr lang="fr-CA" dirty="0" smtClean="0"/>
              <a:t>Un GPS donne des indications visuelles et sonores.</a:t>
            </a:r>
          </a:p>
        </p:txBody>
      </p:sp>
      <p:sp>
        <p:nvSpPr>
          <p:cNvPr id="4" name="Slide Number Placeholder 3"/>
          <p:cNvSpPr>
            <a:spLocks noGrp="1"/>
          </p:cNvSpPr>
          <p:nvPr>
            <p:ph type="sldNum" sz="quarter" idx="12"/>
            <p:custDataLst>
              <p:tags r:id="rId3"/>
            </p:custDataLst>
          </p:nvPr>
        </p:nvSpPr>
        <p:spPr/>
        <p:txBody>
          <a:bodyPr/>
          <a:lstStyle/>
          <a:p>
            <a:pPr>
              <a:defRPr/>
            </a:pPr>
            <a:fld id="{7AFE6870-1AD0-4651-A892-9BA562151A9A}" type="slidenum">
              <a:rPr lang="fr-CA" altLang="en-US" smtClean="0"/>
              <a:pPr>
                <a:defRPr/>
              </a:pPr>
              <a:t>6</a:t>
            </a:fld>
            <a:endParaRPr lang="fr-CA"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7813"/>
            <a:ext cx="8229600" cy="793733"/>
          </a:xfrm>
        </p:spPr>
        <p:txBody>
          <a:bodyPr/>
          <a:lstStyle/>
          <a:p>
            <a:r>
              <a:rPr lang="fr-CA" dirty="0" smtClean="0"/>
              <a:t>Comment s’exprime la </a:t>
            </a:r>
            <a:r>
              <a:rPr lang="fr-CA" dirty="0" err="1" smtClean="0"/>
              <a:t>multimodalité</a:t>
            </a:r>
            <a:endParaRPr lang="en-US" dirty="0"/>
          </a:p>
        </p:txBody>
      </p:sp>
      <p:sp>
        <p:nvSpPr>
          <p:cNvPr id="3" name="Content Placeholder 2"/>
          <p:cNvSpPr>
            <a:spLocks noGrp="1"/>
          </p:cNvSpPr>
          <p:nvPr>
            <p:ph idx="1"/>
            <p:custDataLst>
              <p:tags r:id="rId2"/>
            </p:custDataLst>
          </p:nvPr>
        </p:nvSpPr>
        <p:spPr>
          <a:xfrm>
            <a:off x="457200" y="1071546"/>
            <a:ext cx="8229600" cy="5059379"/>
          </a:xfrm>
        </p:spPr>
        <p:txBody>
          <a:bodyPr/>
          <a:lstStyle/>
          <a:p>
            <a:r>
              <a:rPr lang="fr-CA" sz="2800" b="1" dirty="0" smtClean="0">
                <a:solidFill>
                  <a:srgbClr val="FF0000"/>
                </a:solidFill>
              </a:rPr>
              <a:t>En entrée</a:t>
            </a:r>
            <a:r>
              <a:rPr lang="fr-CA" sz="2800" dirty="0" smtClean="0"/>
              <a:t> (l’utilisateur vers la machine) : La </a:t>
            </a:r>
            <a:r>
              <a:rPr lang="fr-CA" sz="2800" dirty="0" err="1" smtClean="0"/>
              <a:t>multimodalité</a:t>
            </a:r>
            <a:r>
              <a:rPr lang="fr-CA" sz="2800" dirty="0" smtClean="0"/>
              <a:t> naît de l'association de plusieurs modalités comme la parole, le bruit, la musique, les gestes, l'utilisation du clavier et de la souris, etc.</a:t>
            </a:r>
            <a:endParaRPr lang="en-US" sz="2800" dirty="0" smtClean="0"/>
          </a:p>
          <a:p>
            <a:r>
              <a:rPr lang="fr-CA" sz="2800" b="1" dirty="0" smtClean="0">
                <a:solidFill>
                  <a:srgbClr val="FF0000"/>
                </a:solidFill>
              </a:rPr>
              <a:t>En sortie</a:t>
            </a:r>
            <a:r>
              <a:rPr lang="fr-CA" sz="2800" dirty="0" smtClean="0"/>
              <a:t> (la machine vers l’utilisateur) : La </a:t>
            </a:r>
            <a:r>
              <a:rPr lang="fr-CA" sz="2800" dirty="0" err="1" smtClean="0"/>
              <a:t>multimodalité</a:t>
            </a:r>
            <a:r>
              <a:rPr lang="fr-CA" sz="2800" dirty="0" smtClean="0"/>
              <a:t> correspond à la combinaison de plusieurs modalités : le texte, bruit, musique, braille, vibration, etc. </a:t>
            </a:r>
            <a:endParaRPr lang="fr-CA" dirty="0" smtClean="0"/>
          </a:p>
        </p:txBody>
      </p:sp>
      <p:sp>
        <p:nvSpPr>
          <p:cNvPr id="4" name="Slide Number Placeholder 3"/>
          <p:cNvSpPr>
            <a:spLocks noGrp="1"/>
          </p:cNvSpPr>
          <p:nvPr>
            <p:ph type="sldNum" sz="quarter" idx="12"/>
            <p:custDataLst>
              <p:tags r:id="rId3"/>
            </p:custDataLst>
          </p:nvPr>
        </p:nvSpPr>
        <p:spPr/>
        <p:txBody>
          <a:bodyPr/>
          <a:lstStyle/>
          <a:p>
            <a:pPr>
              <a:defRPr/>
            </a:pPr>
            <a:fld id="{7AFE6870-1AD0-4651-A892-9BA562151A9A}" type="slidenum">
              <a:rPr lang="fr-CA" altLang="en-US" smtClean="0"/>
              <a:pPr>
                <a:defRPr/>
              </a:pPr>
              <a:t>7</a:t>
            </a:fld>
            <a:endParaRPr lang="fr-CA"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7813"/>
            <a:ext cx="8229600" cy="793733"/>
          </a:xfrm>
        </p:spPr>
        <p:txBody>
          <a:bodyPr/>
          <a:lstStyle/>
          <a:p>
            <a:r>
              <a:rPr lang="fr-CA" dirty="0" smtClean="0"/>
              <a:t>Système multimodal</a:t>
            </a:r>
            <a:endParaRPr lang="en-US" dirty="0"/>
          </a:p>
        </p:txBody>
      </p:sp>
      <p:sp>
        <p:nvSpPr>
          <p:cNvPr id="3" name="Content Placeholder 2"/>
          <p:cNvSpPr>
            <a:spLocks noGrp="1"/>
          </p:cNvSpPr>
          <p:nvPr>
            <p:ph idx="1"/>
            <p:custDataLst>
              <p:tags r:id="rId2"/>
            </p:custDataLst>
          </p:nvPr>
        </p:nvSpPr>
        <p:spPr>
          <a:xfrm>
            <a:off x="357158" y="1071546"/>
            <a:ext cx="8572560" cy="5143536"/>
          </a:xfrm>
        </p:spPr>
        <p:txBody>
          <a:bodyPr/>
          <a:lstStyle/>
          <a:p>
            <a:r>
              <a:rPr lang="fr-CA" sz="2800" dirty="0" smtClean="0"/>
              <a:t>Un </a:t>
            </a:r>
            <a:r>
              <a:rPr lang="fr-CA" sz="2800" b="1" dirty="0" smtClean="0">
                <a:solidFill>
                  <a:srgbClr val="FF0000"/>
                </a:solidFill>
              </a:rPr>
              <a:t>système multimodal </a:t>
            </a:r>
            <a:r>
              <a:rPr lang="fr-CA" sz="2800" dirty="0" smtClean="0"/>
              <a:t>utilise plusieurs modes d’interaction pour produire un énoncé.</a:t>
            </a:r>
          </a:p>
          <a:p>
            <a:r>
              <a:rPr lang="fr-CA" sz="2800" dirty="0" smtClean="0"/>
              <a:t>Il permet d’utiliser les modalités les mieux adaptées aux préférences de l’utilisateur, à son degré d’habileté et à la nature de la tâche à accomplir.</a:t>
            </a:r>
          </a:p>
          <a:p>
            <a:r>
              <a:rPr lang="fr-CA" sz="2800" dirty="0" smtClean="0"/>
              <a:t>Il traite les différents types de données à des niveaux d'abstractions divers.</a:t>
            </a:r>
          </a:p>
          <a:p>
            <a:r>
              <a:rPr lang="fr-CA" sz="2800" dirty="0" smtClean="0"/>
              <a:t>Il possède un processus de compréhension. </a:t>
            </a:r>
            <a:r>
              <a:rPr lang="fr-FR" sz="2800" dirty="0" smtClean="0"/>
              <a:t>Il doit également posséder les capacités d’interpréter les données (commandes) provenant de plusieurs modalités. </a:t>
            </a:r>
            <a:endParaRPr lang="en-US" sz="2800" dirty="0"/>
          </a:p>
        </p:txBody>
      </p:sp>
      <p:sp>
        <p:nvSpPr>
          <p:cNvPr id="4" name="Slide Number Placeholder 3"/>
          <p:cNvSpPr>
            <a:spLocks noGrp="1"/>
          </p:cNvSpPr>
          <p:nvPr>
            <p:ph type="sldNum" sz="quarter" idx="12"/>
            <p:custDataLst>
              <p:tags r:id="rId3"/>
            </p:custDataLst>
          </p:nvPr>
        </p:nvSpPr>
        <p:spPr/>
        <p:txBody>
          <a:bodyPr/>
          <a:lstStyle/>
          <a:p>
            <a:pPr>
              <a:defRPr/>
            </a:pPr>
            <a:fld id="{7AFE6870-1AD0-4651-A892-9BA562151A9A}" type="slidenum">
              <a:rPr lang="fr-CA" altLang="en-US" smtClean="0"/>
              <a:pPr>
                <a:defRPr/>
              </a:pPr>
              <a:t>8</a:t>
            </a:fld>
            <a:endParaRPr lang="fr-CA"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custDataLst>
              <p:tags r:id="rId1"/>
            </p:custDataLst>
          </p:nvPr>
        </p:nvSpPr>
        <p:spPr/>
        <p:txBody>
          <a:bodyPr/>
          <a:lstStyle/>
          <a:p>
            <a:pPr>
              <a:defRPr/>
            </a:pPr>
            <a:fld id="{32E1B4D6-2B4C-423A-956B-C55CBFA87E13}" type="slidenum">
              <a:rPr lang="fr-CA" altLang="en-US"/>
              <a:pPr>
                <a:defRPr/>
              </a:pPr>
              <a:t>9</a:t>
            </a:fld>
            <a:endParaRPr lang="fr-CA" altLang="en-US"/>
          </a:p>
        </p:txBody>
      </p:sp>
      <p:sp>
        <p:nvSpPr>
          <p:cNvPr id="9219" name="Rectangle 2"/>
          <p:cNvSpPr>
            <a:spLocks noGrp="1" noChangeArrowheads="1"/>
          </p:cNvSpPr>
          <p:nvPr>
            <p:ph type="title"/>
            <p:custDataLst>
              <p:tags r:id="rId2"/>
            </p:custDataLst>
          </p:nvPr>
        </p:nvSpPr>
        <p:spPr>
          <a:xfrm>
            <a:off x="441325" y="325438"/>
            <a:ext cx="7345385" cy="746108"/>
          </a:xfrm>
        </p:spPr>
        <p:txBody>
          <a:bodyPr/>
          <a:lstStyle/>
          <a:p>
            <a:pPr eaLnBrk="1" hangingPunct="1"/>
            <a:r>
              <a:rPr lang="fr-CA" dirty="0" smtClean="0"/>
              <a:t>Multimédia et </a:t>
            </a:r>
            <a:r>
              <a:rPr lang="fr-CA" dirty="0" err="1" smtClean="0"/>
              <a:t>Multimodalité</a:t>
            </a:r>
            <a:endParaRPr lang="fr-CA" dirty="0" smtClean="0"/>
          </a:p>
        </p:txBody>
      </p:sp>
      <p:sp>
        <p:nvSpPr>
          <p:cNvPr id="5" name="Content Placeholder 2"/>
          <p:cNvSpPr txBox="1">
            <a:spLocks/>
          </p:cNvSpPr>
          <p:nvPr>
            <p:custDataLst>
              <p:tags r:id="rId3"/>
            </p:custDataLst>
          </p:nvPr>
        </p:nvSpPr>
        <p:spPr bwMode="auto">
          <a:xfrm>
            <a:off x="457200" y="1071546"/>
            <a:ext cx="8229600" cy="5143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r>
              <a:rPr kumimoji="0" lang="fr-CA" sz="2800" b="0" i="0" u="none" strike="noStrike" kern="0" cap="none" spc="0" normalizeH="0" baseline="0" noProof="0" dirty="0" smtClean="0">
                <a:ln>
                  <a:noFill/>
                </a:ln>
                <a:solidFill>
                  <a:schemeClr val="tx1"/>
                </a:solidFill>
                <a:effectLst/>
                <a:uLnTx/>
                <a:uFillTx/>
                <a:latin typeface="+mn-lt"/>
                <a:ea typeface="+mn-ea"/>
                <a:cs typeface="+mn-cs"/>
              </a:rPr>
              <a:t>Un </a:t>
            </a:r>
            <a:r>
              <a:rPr kumimoji="0" lang="fr-CA" sz="2800" b="1" i="0" u="none" strike="noStrike" kern="0" cap="none" spc="0" normalizeH="0" baseline="0" noProof="0" dirty="0" smtClean="0">
                <a:ln>
                  <a:noFill/>
                </a:ln>
                <a:solidFill>
                  <a:srgbClr val="FF0000"/>
                </a:solidFill>
                <a:effectLst/>
                <a:uLnTx/>
                <a:uFillTx/>
                <a:latin typeface="+mn-lt"/>
                <a:ea typeface="+mn-ea"/>
                <a:cs typeface="+mn-cs"/>
              </a:rPr>
              <a:t>système multimédia </a:t>
            </a:r>
            <a:r>
              <a:rPr lang="fr-CA" sz="2800" kern="0" dirty="0" smtClean="0">
                <a:latin typeface="+mn-lt"/>
              </a:rPr>
              <a:t>dispose de plusieurs médias pour présenter les </a:t>
            </a:r>
            <a:r>
              <a:rPr kumimoji="0" lang="fr-CA" sz="2800" b="0" i="0" u="none" strike="noStrike" kern="0" cap="none" spc="0" normalizeH="0" baseline="0" noProof="0" dirty="0" smtClean="0">
                <a:ln>
                  <a:noFill/>
                </a:ln>
                <a:solidFill>
                  <a:schemeClr val="tx1"/>
                </a:solidFill>
                <a:effectLst/>
                <a:uLnTx/>
                <a:uFillTx/>
                <a:latin typeface="+mn-lt"/>
                <a:ea typeface="+mn-ea"/>
                <a:cs typeface="+mn-cs"/>
              </a:rPr>
              <a:t>données.</a:t>
            </a:r>
          </a:p>
          <a:p>
            <a:pPr marL="342900" indent="-342900" eaLnBrk="0" hangingPunct="0">
              <a:spcBef>
                <a:spcPct val="20000"/>
              </a:spcBef>
              <a:buClr>
                <a:schemeClr val="accent1"/>
              </a:buClr>
              <a:buSzPct val="65000"/>
              <a:buFont typeface="Wingdings" pitchFamily="2" charset="2"/>
              <a:buChar char="n"/>
            </a:pPr>
            <a:r>
              <a:rPr lang="fr-FR" sz="2800" kern="0" dirty="0" smtClean="0">
                <a:latin typeface="+mn-lt"/>
              </a:rPr>
              <a:t>C’est un véhicule de signaux de nature différente.</a:t>
            </a:r>
            <a:endParaRPr lang="fr-CA" sz="2800" kern="0" dirty="0" smtClean="0">
              <a:latin typeface="+mn-lt"/>
            </a:endParaRPr>
          </a:p>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r>
              <a:rPr kumimoji="0" lang="fr-FR" sz="2800" b="0" i="0" u="none" strike="noStrike" kern="0" cap="none" spc="0" normalizeH="0" baseline="0" noProof="0" dirty="0" smtClean="0">
                <a:ln>
                  <a:noFill/>
                </a:ln>
                <a:solidFill>
                  <a:schemeClr val="tx1"/>
                </a:solidFill>
                <a:effectLst/>
                <a:uLnTx/>
                <a:uFillTx/>
                <a:latin typeface="+mn-lt"/>
                <a:ea typeface="+mn-ea"/>
                <a:cs typeface="+mn-cs"/>
              </a:rPr>
              <a:t>Le multimédia ne permet pas la combinaison de</a:t>
            </a:r>
            <a:r>
              <a:rPr kumimoji="0" lang="fr-FR" sz="2800" b="0" i="0" u="none" strike="noStrike" kern="0" cap="none" spc="0" normalizeH="0" noProof="0" dirty="0" smtClean="0">
                <a:ln>
                  <a:noFill/>
                </a:ln>
                <a:solidFill>
                  <a:schemeClr val="tx1"/>
                </a:solidFill>
                <a:effectLst/>
                <a:uLnTx/>
                <a:uFillTx/>
                <a:latin typeface="+mn-lt"/>
                <a:ea typeface="+mn-ea"/>
                <a:cs typeface="+mn-cs"/>
              </a:rPr>
              <a:t> plusieurs modes de communications</a:t>
            </a:r>
            <a:r>
              <a:rPr kumimoji="0" lang="fr-FR" sz="2800" b="0" i="0" u="none" strike="noStrike" kern="0" cap="none" spc="0" normalizeH="0" baseline="0" noProof="0" dirty="0" smtClean="0">
                <a:ln>
                  <a:noFill/>
                </a:ln>
                <a:solidFill>
                  <a:schemeClr val="tx1"/>
                </a:solidFill>
                <a:effectLst/>
                <a:uLnTx/>
                <a:uFillTx/>
                <a:latin typeface="+mn-lt"/>
                <a:ea typeface="+mn-ea"/>
                <a:cs typeface="+mn-cs"/>
              </a:rPr>
              <a:t>.</a:t>
            </a:r>
          </a:p>
          <a:p>
            <a:pPr marL="342900" lvl="0" indent="-342900" eaLnBrk="0" hangingPunct="0">
              <a:spcBef>
                <a:spcPct val="20000"/>
              </a:spcBef>
              <a:buClr>
                <a:schemeClr val="accent1"/>
              </a:buClr>
              <a:buSzPct val="65000"/>
              <a:buFont typeface="Wingdings" pitchFamily="2" charset="2"/>
              <a:buChar char="n"/>
            </a:pPr>
            <a:r>
              <a:rPr lang="fr-CA" sz="2800" dirty="0" smtClean="0"/>
              <a:t>Le système multimodal ne permet pas seulement de rejouer des séquences de nature diverse (à la différence du système multimédia), il permet aussi la réalisation des tâches de manière interactive avec la machine. </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27.xml><?xml version="1.0" encoding="utf-8"?>
<p:tagLst xmlns:a="http://schemas.openxmlformats.org/drawingml/2006/main" xmlns:r="http://schemas.openxmlformats.org/officeDocument/2006/relationships" xmlns:p="http://schemas.openxmlformats.org/presentationml/2006/main">
  <p:tag name="NUM" val="5"/>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4"/>
</p:tagLst>
</file>

<file path=ppt/tags/tag132.xml><?xml version="1.0" encoding="utf-8"?>
<p:tagLst xmlns:a="http://schemas.openxmlformats.org/drawingml/2006/main" xmlns:r="http://schemas.openxmlformats.org/officeDocument/2006/relationships" xmlns:p="http://schemas.openxmlformats.org/presentationml/2006/main">
  <p:tag name="NUM" val="5"/>
</p:tagLst>
</file>

<file path=ppt/tags/tag133.xml><?xml version="1.0" encoding="utf-8"?>
<p:tagLst xmlns:a="http://schemas.openxmlformats.org/drawingml/2006/main" xmlns:r="http://schemas.openxmlformats.org/officeDocument/2006/relationships" xmlns:p="http://schemas.openxmlformats.org/presentationml/2006/main">
  <p:tag name="NUM" val="6"/>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4"/>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4"/>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3"/>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51.xml><?xml version="1.0" encoding="utf-8"?>
<p:tagLst xmlns:a="http://schemas.openxmlformats.org/drawingml/2006/main" xmlns:r="http://schemas.openxmlformats.org/officeDocument/2006/relationships" xmlns:p="http://schemas.openxmlformats.org/presentationml/2006/main">
  <p:tag name="NUM" val="4"/>
</p:tagLst>
</file>

<file path=ppt/tags/tag152.xml><?xml version="1.0" encoding="utf-8"?>
<p:tagLst xmlns:a="http://schemas.openxmlformats.org/drawingml/2006/main" xmlns:r="http://schemas.openxmlformats.org/officeDocument/2006/relationships" xmlns:p="http://schemas.openxmlformats.org/presentationml/2006/main">
  <p:tag name="NUM" val="5"/>
</p:tagLst>
</file>

<file path=ppt/tags/tag153.xml><?xml version="1.0" encoding="utf-8"?>
<p:tagLst xmlns:a="http://schemas.openxmlformats.org/drawingml/2006/main" xmlns:r="http://schemas.openxmlformats.org/officeDocument/2006/relationships" xmlns:p="http://schemas.openxmlformats.org/presentationml/2006/main">
  <p:tag name="NUM" val="6"/>
</p:tagLst>
</file>

<file path=ppt/tags/tag154.xml><?xml version="1.0" encoding="utf-8"?>
<p:tagLst xmlns:a="http://schemas.openxmlformats.org/drawingml/2006/main" xmlns:r="http://schemas.openxmlformats.org/officeDocument/2006/relationships" xmlns:p="http://schemas.openxmlformats.org/presentationml/2006/main">
  <p:tag name="NUM" val="7"/>
</p:tagLst>
</file>

<file path=ppt/tags/tag155.xml><?xml version="1.0" encoding="utf-8"?>
<p:tagLst xmlns:a="http://schemas.openxmlformats.org/drawingml/2006/main" xmlns:r="http://schemas.openxmlformats.org/officeDocument/2006/relationships" xmlns:p="http://schemas.openxmlformats.org/presentationml/2006/main">
  <p:tag name="NUM" val="8"/>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4"/>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3"/>
</p:tagLst>
</file>

<file path=ppt/tags/tag162.xml><?xml version="1.0" encoding="utf-8"?>
<p:tagLst xmlns:a="http://schemas.openxmlformats.org/drawingml/2006/main" xmlns:r="http://schemas.openxmlformats.org/officeDocument/2006/relationships" xmlns:p="http://schemas.openxmlformats.org/presentationml/2006/main">
  <p:tag name="NUM" val="4"/>
</p:tagLst>
</file>

<file path=ppt/tags/tag163.xml><?xml version="1.0" encoding="utf-8"?>
<p:tagLst xmlns:a="http://schemas.openxmlformats.org/drawingml/2006/main" xmlns:r="http://schemas.openxmlformats.org/officeDocument/2006/relationships" xmlns:p="http://schemas.openxmlformats.org/presentationml/2006/main">
  <p:tag name="NUM" val="5"/>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3"/>
</p:tagLst>
</file>

<file path=ppt/tags/tag167.xml><?xml version="1.0" encoding="utf-8"?>
<p:tagLst xmlns:a="http://schemas.openxmlformats.org/drawingml/2006/main" xmlns:r="http://schemas.openxmlformats.org/officeDocument/2006/relationships" xmlns:p="http://schemas.openxmlformats.org/presentationml/2006/main">
  <p:tag name="NUM" val="1"/>
</p:tagLst>
</file>

<file path=ppt/tags/tag168.xml><?xml version="1.0" encoding="utf-8"?>
<p:tagLst xmlns:a="http://schemas.openxmlformats.org/drawingml/2006/main" xmlns:r="http://schemas.openxmlformats.org/officeDocument/2006/relationships" xmlns:p="http://schemas.openxmlformats.org/presentationml/2006/main">
  <p:tag name="NUM" val="2"/>
</p:tagLst>
</file>

<file path=ppt/tags/tag169.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70.xml><?xml version="1.0" encoding="utf-8"?>
<p:tagLst xmlns:a="http://schemas.openxmlformats.org/drawingml/2006/main" xmlns:r="http://schemas.openxmlformats.org/officeDocument/2006/relationships" xmlns:p="http://schemas.openxmlformats.org/presentationml/2006/main">
  <p:tag name="NUM" val="4"/>
</p:tagLst>
</file>

<file path=ppt/tags/tag171.xml><?xml version="1.0" encoding="utf-8"?>
<p:tagLst xmlns:a="http://schemas.openxmlformats.org/drawingml/2006/main" xmlns:r="http://schemas.openxmlformats.org/officeDocument/2006/relationships" xmlns:p="http://schemas.openxmlformats.org/presentationml/2006/main">
  <p:tag name="NUM" val="1"/>
</p:tagLst>
</file>

<file path=ppt/tags/tag172.xml><?xml version="1.0" encoding="utf-8"?>
<p:tagLst xmlns:a="http://schemas.openxmlformats.org/drawingml/2006/main" xmlns:r="http://schemas.openxmlformats.org/officeDocument/2006/relationships" xmlns:p="http://schemas.openxmlformats.org/presentationml/2006/main">
  <p:tag name="NUM" val="2"/>
</p:tagLst>
</file>

<file path=ppt/tags/tag173.xml><?xml version="1.0" encoding="utf-8"?>
<p:tagLst xmlns:a="http://schemas.openxmlformats.org/drawingml/2006/main" xmlns:r="http://schemas.openxmlformats.org/officeDocument/2006/relationships" xmlns:p="http://schemas.openxmlformats.org/presentationml/2006/main">
  <p:tag name="NUM" val="3"/>
</p:tagLst>
</file>

<file path=ppt/tags/tag174.xml><?xml version="1.0" encoding="utf-8"?>
<p:tagLst xmlns:a="http://schemas.openxmlformats.org/drawingml/2006/main" xmlns:r="http://schemas.openxmlformats.org/officeDocument/2006/relationships" xmlns:p="http://schemas.openxmlformats.org/presentationml/2006/main">
  <p:tag name="NUM" val="4"/>
</p:tagLst>
</file>

<file path=ppt/tags/tag175.xml><?xml version="1.0" encoding="utf-8"?>
<p:tagLst xmlns:a="http://schemas.openxmlformats.org/drawingml/2006/main" xmlns:r="http://schemas.openxmlformats.org/officeDocument/2006/relationships" xmlns:p="http://schemas.openxmlformats.org/presentationml/2006/main">
  <p:tag name="NUM" val="1"/>
</p:tagLst>
</file>

<file path=ppt/tags/tag176.xml><?xml version="1.0" encoding="utf-8"?>
<p:tagLst xmlns:a="http://schemas.openxmlformats.org/drawingml/2006/main" xmlns:r="http://schemas.openxmlformats.org/officeDocument/2006/relationships" xmlns:p="http://schemas.openxmlformats.org/presentationml/2006/main">
  <p:tag name="NUM" val="2"/>
</p:tagLst>
</file>

<file path=ppt/tags/tag177.xml><?xml version="1.0" encoding="utf-8"?>
<p:tagLst xmlns:a="http://schemas.openxmlformats.org/drawingml/2006/main" xmlns:r="http://schemas.openxmlformats.org/officeDocument/2006/relationships" xmlns:p="http://schemas.openxmlformats.org/presentationml/2006/main">
  <p:tag name="NUM" val="3"/>
</p:tagLst>
</file>

<file path=ppt/tags/tag178.xml><?xml version="1.0" encoding="utf-8"?>
<p:tagLst xmlns:a="http://schemas.openxmlformats.org/drawingml/2006/main" xmlns:r="http://schemas.openxmlformats.org/officeDocument/2006/relationships" xmlns:p="http://schemas.openxmlformats.org/presentationml/2006/main">
  <p:tag name="NUM" val="1"/>
</p:tagLst>
</file>

<file path=ppt/tags/tag179.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80.xml><?xml version="1.0" encoding="utf-8"?>
<p:tagLst xmlns:a="http://schemas.openxmlformats.org/drawingml/2006/main" xmlns:r="http://schemas.openxmlformats.org/officeDocument/2006/relationships" xmlns:p="http://schemas.openxmlformats.org/presentationml/2006/main">
  <p:tag name="NUM" val="3"/>
</p:tagLst>
</file>

<file path=ppt/tags/tag181.xml><?xml version="1.0" encoding="utf-8"?>
<p:tagLst xmlns:a="http://schemas.openxmlformats.org/drawingml/2006/main" xmlns:r="http://schemas.openxmlformats.org/officeDocument/2006/relationships" xmlns:p="http://schemas.openxmlformats.org/presentationml/2006/main">
  <p:tag name="NUM" val="1"/>
</p:tagLst>
</file>

<file path=ppt/tags/tag182.xml><?xml version="1.0" encoding="utf-8"?>
<p:tagLst xmlns:a="http://schemas.openxmlformats.org/drawingml/2006/main" xmlns:r="http://schemas.openxmlformats.org/officeDocument/2006/relationships" xmlns:p="http://schemas.openxmlformats.org/presentationml/2006/main">
  <p:tag name="NUM" val="2"/>
</p:tagLst>
</file>

<file path=ppt/tags/tag183.xml><?xml version="1.0" encoding="utf-8"?>
<p:tagLst xmlns:a="http://schemas.openxmlformats.org/drawingml/2006/main" xmlns:r="http://schemas.openxmlformats.org/officeDocument/2006/relationships" xmlns:p="http://schemas.openxmlformats.org/presentationml/2006/main">
  <p:tag name="NUM" val="3"/>
</p:tagLst>
</file>

<file path=ppt/tags/tag184.xml><?xml version="1.0" encoding="utf-8"?>
<p:tagLst xmlns:a="http://schemas.openxmlformats.org/drawingml/2006/main" xmlns:r="http://schemas.openxmlformats.org/officeDocument/2006/relationships" xmlns:p="http://schemas.openxmlformats.org/presentationml/2006/main">
  <p:tag name="NUM" val="1"/>
</p:tagLst>
</file>

<file path=ppt/tags/tag185.xml><?xml version="1.0" encoding="utf-8"?>
<p:tagLst xmlns:a="http://schemas.openxmlformats.org/drawingml/2006/main" xmlns:r="http://schemas.openxmlformats.org/officeDocument/2006/relationships" xmlns:p="http://schemas.openxmlformats.org/presentationml/2006/main">
  <p:tag name="NUM" val="2"/>
</p:tagLst>
</file>

<file path=ppt/tags/tag186.xml><?xml version="1.0" encoding="utf-8"?>
<p:tagLst xmlns:a="http://schemas.openxmlformats.org/drawingml/2006/main" xmlns:r="http://schemas.openxmlformats.org/officeDocument/2006/relationships" xmlns:p="http://schemas.openxmlformats.org/presentationml/2006/main">
  <p:tag name="NUM" val="3"/>
</p:tagLst>
</file>

<file path=ppt/tags/tag187.xml><?xml version="1.0" encoding="utf-8"?>
<p:tagLst xmlns:a="http://schemas.openxmlformats.org/drawingml/2006/main" xmlns:r="http://schemas.openxmlformats.org/officeDocument/2006/relationships" xmlns:p="http://schemas.openxmlformats.org/presentationml/2006/main">
  <p:tag name="NUM" val="1"/>
</p:tagLst>
</file>

<file path=ppt/tags/tag188.xml><?xml version="1.0" encoding="utf-8"?>
<p:tagLst xmlns:a="http://schemas.openxmlformats.org/drawingml/2006/main" xmlns:r="http://schemas.openxmlformats.org/officeDocument/2006/relationships" xmlns:p="http://schemas.openxmlformats.org/presentationml/2006/main">
  <p:tag name="NUM" val="2"/>
</p:tagLst>
</file>

<file path=ppt/tags/tag189.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8"/>
</p:tagLst>
</file>

<file path=ppt/tags/tag190.xml><?xml version="1.0" encoding="utf-8"?>
<p:tagLst xmlns:a="http://schemas.openxmlformats.org/drawingml/2006/main" xmlns:r="http://schemas.openxmlformats.org/officeDocument/2006/relationships" xmlns:p="http://schemas.openxmlformats.org/presentationml/2006/main">
  <p:tag name="NUM" val="4"/>
</p:tagLst>
</file>

<file path=ppt/tags/tag191.xml><?xml version="1.0" encoding="utf-8"?>
<p:tagLst xmlns:a="http://schemas.openxmlformats.org/drawingml/2006/main" xmlns:r="http://schemas.openxmlformats.org/officeDocument/2006/relationships" xmlns:p="http://schemas.openxmlformats.org/presentationml/2006/main">
  <p:tag name="NUM" val="1"/>
</p:tagLst>
</file>

<file path=ppt/tags/tag192.xml><?xml version="1.0" encoding="utf-8"?>
<p:tagLst xmlns:a="http://schemas.openxmlformats.org/drawingml/2006/main" xmlns:r="http://schemas.openxmlformats.org/officeDocument/2006/relationships" xmlns:p="http://schemas.openxmlformats.org/presentationml/2006/main">
  <p:tag name="NUM" val="2"/>
</p:tagLst>
</file>

<file path=ppt/tags/tag193.xml><?xml version="1.0" encoding="utf-8"?>
<p:tagLst xmlns:a="http://schemas.openxmlformats.org/drawingml/2006/main" xmlns:r="http://schemas.openxmlformats.org/officeDocument/2006/relationships" xmlns:p="http://schemas.openxmlformats.org/presentationml/2006/main">
  <p:tag name="NUM" val="3"/>
</p:tagLst>
</file>

<file path=ppt/tags/tag194.xml><?xml version="1.0" encoding="utf-8"?>
<p:tagLst xmlns:a="http://schemas.openxmlformats.org/drawingml/2006/main" xmlns:r="http://schemas.openxmlformats.org/officeDocument/2006/relationships" xmlns:p="http://schemas.openxmlformats.org/presentationml/2006/main">
  <p:tag name="NUM" val="4"/>
</p:tagLst>
</file>

<file path=ppt/tags/tag195.xml><?xml version="1.0" encoding="utf-8"?>
<p:tagLst xmlns:a="http://schemas.openxmlformats.org/drawingml/2006/main" xmlns:r="http://schemas.openxmlformats.org/officeDocument/2006/relationships" xmlns:p="http://schemas.openxmlformats.org/presentationml/2006/main">
  <p:tag name="NUM" val="1"/>
</p:tagLst>
</file>

<file path=ppt/tags/tag196.xml><?xml version="1.0" encoding="utf-8"?>
<p:tagLst xmlns:a="http://schemas.openxmlformats.org/drawingml/2006/main" xmlns:r="http://schemas.openxmlformats.org/officeDocument/2006/relationships" xmlns:p="http://schemas.openxmlformats.org/presentationml/2006/main">
  <p:tag name="NUM" val="2"/>
</p:tagLst>
</file>

<file path=ppt/tags/tag197.xml><?xml version="1.0" encoding="utf-8"?>
<p:tagLst xmlns:a="http://schemas.openxmlformats.org/drawingml/2006/main" xmlns:r="http://schemas.openxmlformats.org/officeDocument/2006/relationships" xmlns:p="http://schemas.openxmlformats.org/presentationml/2006/main">
  <p:tag name="NUM" val="3"/>
</p:tagLst>
</file>

<file path=ppt/tags/tag198.xml><?xml version="1.0" encoding="utf-8"?>
<p:tagLst xmlns:a="http://schemas.openxmlformats.org/drawingml/2006/main" xmlns:r="http://schemas.openxmlformats.org/officeDocument/2006/relationships" xmlns:p="http://schemas.openxmlformats.org/presentationml/2006/main">
  <p:tag name="NUM" val="4"/>
</p:tagLst>
</file>

<file path=ppt/tags/tag19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9"/>
</p:tagLst>
</file>

<file path=ppt/tags/tag200.xml><?xml version="1.0" encoding="utf-8"?>
<p:tagLst xmlns:a="http://schemas.openxmlformats.org/drawingml/2006/main" xmlns:r="http://schemas.openxmlformats.org/officeDocument/2006/relationships" xmlns:p="http://schemas.openxmlformats.org/presentationml/2006/main">
  <p:tag name="NUM" val="1"/>
</p:tagLst>
</file>

<file path=ppt/tags/tag201.xml><?xml version="1.0" encoding="utf-8"?>
<p:tagLst xmlns:a="http://schemas.openxmlformats.org/drawingml/2006/main" xmlns:r="http://schemas.openxmlformats.org/officeDocument/2006/relationships" xmlns:p="http://schemas.openxmlformats.org/presentationml/2006/main">
  <p:tag name="NUM" val="2"/>
</p:tagLst>
</file>

<file path=ppt/tags/tag202.xml><?xml version="1.0" encoding="utf-8"?>
<p:tagLst xmlns:a="http://schemas.openxmlformats.org/drawingml/2006/main" xmlns:r="http://schemas.openxmlformats.org/officeDocument/2006/relationships" xmlns:p="http://schemas.openxmlformats.org/presentationml/2006/main">
  <p:tag name="NUM" val="3"/>
</p:tagLst>
</file>

<file path=ppt/tags/tag203.xml><?xml version="1.0" encoding="utf-8"?>
<p:tagLst xmlns:a="http://schemas.openxmlformats.org/drawingml/2006/main" xmlns:r="http://schemas.openxmlformats.org/officeDocument/2006/relationships" xmlns:p="http://schemas.openxmlformats.org/presentationml/2006/main">
  <p:tag name="NUM" val="4"/>
</p:tagLst>
</file>

<file path=ppt/tags/tag204.xml><?xml version="1.0" encoding="utf-8"?>
<p:tagLst xmlns:a="http://schemas.openxmlformats.org/drawingml/2006/main" xmlns:r="http://schemas.openxmlformats.org/officeDocument/2006/relationships" xmlns:p="http://schemas.openxmlformats.org/presentationml/2006/main">
  <p:tag name="NUM" val="1"/>
</p:tagLst>
</file>

<file path=ppt/tags/tag205.xml><?xml version="1.0" encoding="utf-8"?>
<p:tagLst xmlns:a="http://schemas.openxmlformats.org/drawingml/2006/main" xmlns:r="http://schemas.openxmlformats.org/officeDocument/2006/relationships" xmlns:p="http://schemas.openxmlformats.org/presentationml/2006/main">
  <p:tag name="NUM" val="2"/>
</p:tagLst>
</file>

<file path=ppt/tags/tag206.xml><?xml version="1.0" encoding="utf-8"?>
<p:tagLst xmlns:a="http://schemas.openxmlformats.org/drawingml/2006/main" xmlns:r="http://schemas.openxmlformats.org/officeDocument/2006/relationships" xmlns:p="http://schemas.openxmlformats.org/presentationml/2006/main">
  <p:tag name="NUM" val="3"/>
</p:tagLst>
</file>

<file path=ppt/tags/tag207.xml><?xml version="1.0" encoding="utf-8"?>
<p:tagLst xmlns:a="http://schemas.openxmlformats.org/drawingml/2006/main" xmlns:r="http://schemas.openxmlformats.org/officeDocument/2006/relationships" xmlns:p="http://schemas.openxmlformats.org/presentationml/2006/main">
  <p:tag name="NUM" val="4"/>
</p:tagLst>
</file>

<file path=ppt/tags/tag208.xml><?xml version="1.0" encoding="utf-8"?>
<p:tagLst xmlns:a="http://schemas.openxmlformats.org/drawingml/2006/main" xmlns:r="http://schemas.openxmlformats.org/officeDocument/2006/relationships" xmlns:p="http://schemas.openxmlformats.org/presentationml/2006/main">
  <p:tag name="NUM" val="5"/>
</p:tagLst>
</file>

<file path=ppt/tags/tag209.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10"/>
</p:tagLst>
</file>

<file path=ppt/tags/tag210.xml><?xml version="1.0" encoding="utf-8"?>
<p:tagLst xmlns:a="http://schemas.openxmlformats.org/drawingml/2006/main" xmlns:r="http://schemas.openxmlformats.org/officeDocument/2006/relationships" xmlns:p="http://schemas.openxmlformats.org/presentationml/2006/main">
  <p:tag name="NUM" val="8"/>
</p:tagLst>
</file>

<file path=ppt/tags/tag211.xml><?xml version="1.0" encoding="utf-8"?>
<p:tagLst xmlns:a="http://schemas.openxmlformats.org/drawingml/2006/main" xmlns:r="http://schemas.openxmlformats.org/officeDocument/2006/relationships" xmlns:p="http://schemas.openxmlformats.org/presentationml/2006/main">
  <p:tag name="NUM" val="1"/>
</p:tagLst>
</file>

<file path=ppt/tags/tag212.xml><?xml version="1.0" encoding="utf-8"?>
<p:tagLst xmlns:a="http://schemas.openxmlformats.org/drawingml/2006/main" xmlns:r="http://schemas.openxmlformats.org/officeDocument/2006/relationships" xmlns:p="http://schemas.openxmlformats.org/presentationml/2006/main">
  <p:tag name="NUM" val="2"/>
</p:tagLst>
</file>

<file path=ppt/tags/tag213.xml><?xml version="1.0" encoding="utf-8"?>
<p:tagLst xmlns:a="http://schemas.openxmlformats.org/drawingml/2006/main" xmlns:r="http://schemas.openxmlformats.org/officeDocument/2006/relationships" xmlns:p="http://schemas.openxmlformats.org/presentationml/2006/main">
  <p:tag name="NUM" val="3"/>
</p:tagLst>
</file>

<file path=ppt/tags/tag214.xml><?xml version="1.0" encoding="utf-8"?>
<p:tagLst xmlns:a="http://schemas.openxmlformats.org/drawingml/2006/main" xmlns:r="http://schemas.openxmlformats.org/officeDocument/2006/relationships" xmlns:p="http://schemas.openxmlformats.org/presentationml/2006/main">
  <p:tag name="NUM" val="4"/>
</p:tagLst>
</file>

<file path=ppt/tags/tag215.xml><?xml version="1.0" encoding="utf-8"?>
<p:tagLst xmlns:a="http://schemas.openxmlformats.org/drawingml/2006/main" xmlns:r="http://schemas.openxmlformats.org/officeDocument/2006/relationships" xmlns:p="http://schemas.openxmlformats.org/presentationml/2006/main">
  <p:tag name="NUM" val="5"/>
</p:tagLst>
</file>

<file path=ppt/tags/tag216.xml><?xml version="1.0" encoding="utf-8"?>
<p:tagLst xmlns:a="http://schemas.openxmlformats.org/drawingml/2006/main" xmlns:r="http://schemas.openxmlformats.org/officeDocument/2006/relationships" xmlns:p="http://schemas.openxmlformats.org/presentationml/2006/main">
  <p:tag name="NUM" val="1"/>
</p:tagLst>
</file>

<file path=ppt/tags/tag217.xml><?xml version="1.0" encoding="utf-8"?>
<p:tagLst xmlns:a="http://schemas.openxmlformats.org/drawingml/2006/main" xmlns:r="http://schemas.openxmlformats.org/officeDocument/2006/relationships" xmlns:p="http://schemas.openxmlformats.org/presentationml/2006/main">
  <p:tag name="NUM" val="2"/>
</p:tagLst>
</file>

<file path=ppt/tags/tag218.xml><?xml version="1.0" encoding="utf-8"?>
<p:tagLst xmlns:a="http://schemas.openxmlformats.org/drawingml/2006/main" xmlns:r="http://schemas.openxmlformats.org/officeDocument/2006/relationships" xmlns:p="http://schemas.openxmlformats.org/presentationml/2006/main">
  <p:tag name="NUM" val="3"/>
</p:tagLst>
</file>

<file path=ppt/tags/tag219.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11"/>
</p:tagLst>
</file>

<file path=ppt/tags/tag220.xml><?xml version="1.0" encoding="utf-8"?>
<p:tagLst xmlns:a="http://schemas.openxmlformats.org/drawingml/2006/main" xmlns:r="http://schemas.openxmlformats.org/officeDocument/2006/relationships" xmlns:p="http://schemas.openxmlformats.org/presentationml/2006/main">
  <p:tag name="NUM" val="5"/>
</p:tagLst>
</file>

<file path=ppt/tags/tag221.xml><?xml version="1.0" encoding="utf-8"?>
<p:tagLst xmlns:a="http://schemas.openxmlformats.org/drawingml/2006/main" xmlns:r="http://schemas.openxmlformats.org/officeDocument/2006/relationships" xmlns:p="http://schemas.openxmlformats.org/presentationml/2006/main">
  <p:tag name="NUM" val="6"/>
</p:tagLst>
</file>

<file path=ppt/tags/tag222.xml><?xml version="1.0" encoding="utf-8"?>
<p:tagLst xmlns:a="http://schemas.openxmlformats.org/drawingml/2006/main" xmlns:r="http://schemas.openxmlformats.org/officeDocument/2006/relationships" xmlns:p="http://schemas.openxmlformats.org/presentationml/2006/main">
  <p:tag name="NUM" val="7"/>
</p:tagLst>
</file>

<file path=ppt/tags/tag223.xml><?xml version="1.0" encoding="utf-8"?>
<p:tagLst xmlns:a="http://schemas.openxmlformats.org/drawingml/2006/main" xmlns:r="http://schemas.openxmlformats.org/officeDocument/2006/relationships" xmlns:p="http://schemas.openxmlformats.org/presentationml/2006/main">
  <p:tag name="NUM" val="1"/>
</p:tagLst>
</file>

<file path=ppt/tags/tag224.xml><?xml version="1.0" encoding="utf-8"?>
<p:tagLst xmlns:a="http://schemas.openxmlformats.org/drawingml/2006/main" xmlns:r="http://schemas.openxmlformats.org/officeDocument/2006/relationships" xmlns:p="http://schemas.openxmlformats.org/presentationml/2006/main">
  <p:tag name="NUM" val="2"/>
</p:tagLst>
</file>

<file path=ppt/tags/tag225.xml><?xml version="1.0" encoding="utf-8"?>
<p:tagLst xmlns:a="http://schemas.openxmlformats.org/drawingml/2006/main" xmlns:r="http://schemas.openxmlformats.org/officeDocument/2006/relationships" xmlns:p="http://schemas.openxmlformats.org/presentationml/2006/main">
  <p:tag name="NUM" val="3"/>
</p:tagLst>
</file>

<file path=ppt/tags/tag226.xml><?xml version="1.0" encoding="utf-8"?>
<p:tagLst xmlns:a="http://schemas.openxmlformats.org/drawingml/2006/main" xmlns:r="http://schemas.openxmlformats.org/officeDocument/2006/relationships" xmlns:p="http://schemas.openxmlformats.org/presentationml/2006/main">
  <p:tag name="NUM" val="4"/>
</p:tagLst>
</file>

<file path=ppt/tags/tag227.xml><?xml version="1.0" encoding="utf-8"?>
<p:tagLst xmlns:a="http://schemas.openxmlformats.org/drawingml/2006/main" xmlns:r="http://schemas.openxmlformats.org/officeDocument/2006/relationships" xmlns:p="http://schemas.openxmlformats.org/presentationml/2006/main">
  <p:tag name="NUM" val="5"/>
</p:tagLst>
</file>

<file path=ppt/tags/tag228.xml><?xml version="1.0" encoding="utf-8"?>
<p:tagLst xmlns:a="http://schemas.openxmlformats.org/drawingml/2006/main" xmlns:r="http://schemas.openxmlformats.org/officeDocument/2006/relationships" xmlns:p="http://schemas.openxmlformats.org/presentationml/2006/main">
  <p:tag name="NUM" val="6"/>
</p:tagLst>
</file>

<file path=ppt/tags/tag229.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12"/>
</p:tagLst>
</file>

<file path=ppt/tags/tag230.xml><?xml version="1.0" encoding="utf-8"?>
<p:tagLst xmlns:a="http://schemas.openxmlformats.org/drawingml/2006/main" xmlns:r="http://schemas.openxmlformats.org/officeDocument/2006/relationships" xmlns:p="http://schemas.openxmlformats.org/presentationml/2006/main">
  <p:tag name="NUM" val="2"/>
</p:tagLst>
</file>

<file path=ppt/tags/tag231.xml><?xml version="1.0" encoding="utf-8"?>
<p:tagLst xmlns:a="http://schemas.openxmlformats.org/drawingml/2006/main" xmlns:r="http://schemas.openxmlformats.org/officeDocument/2006/relationships" xmlns:p="http://schemas.openxmlformats.org/presentationml/2006/main">
  <p:tag name="NUM" val="3"/>
</p:tagLst>
</file>

<file path=ppt/tags/tag232.xml><?xml version="1.0" encoding="utf-8"?>
<p:tagLst xmlns:a="http://schemas.openxmlformats.org/drawingml/2006/main" xmlns:r="http://schemas.openxmlformats.org/officeDocument/2006/relationships" xmlns:p="http://schemas.openxmlformats.org/presentationml/2006/main">
  <p:tag name="NUM" val="1"/>
</p:tagLst>
</file>

<file path=ppt/tags/tag233.xml><?xml version="1.0" encoding="utf-8"?>
<p:tagLst xmlns:a="http://schemas.openxmlformats.org/drawingml/2006/main" xmlns:r="http://schemas.openxmlformats.org/officeDocument/2006/relationships" xmlns:p="http://schemas.openxmlformats.org/presentationml/2006/main">
  <p:tag name="NUM" val="2"/>
</p:tagLst>
</file>

<file path=ppt/tags/tag234.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3"/>
</p:tagLst>
</file>

<file path=ppt/tags/tag25.xml><?xml version="1.0" encoding="utf-8"?>
<p:tagLst xmlns:a="http://schemas.openxmlformats.org/drawingml/2006/main" xmlns:r="http://schemas.openxmlformats.org/officeDocument/2006/relationships" xmlns:p="http://schemas.openxmlformats.org/presentationml/2006/main">
  <p:tag name="NUM" val="14"/>
</p:tagLst>
</file>

<file path=ppt/tags/tag26.xml><?xml version="1.0" encoding="utf-8"?>
<p:tagLst xmlns:a="http://schemas.openxmlformats.org/drawingml/2006/main" xmlns:r="http://schemas.openxmlformats.org/officeDocument/2006/relationships" xmlns:p="http://schemas.openxmlformats.org/presentationml/2006/main">
  <p:tag name="NUM" val="15"/>
</p:tagLst>
</file>

<file path=ppt/tags/tag27.xml><?xml version="1.0" encoding="utf-8"?>
<p:tagLst xmlns:a="http://schemas.openxmlformats.org/drawingml/2006/main" xmlns:r="http://schemas.openxmlformats.org/officeDocument/2006/relationships" xmlns:p="http://schemas.openxmlformats.org/presentationml/2006/main">
  <p:tag name="NUM" val="16"/>
</p:tagLst>
</file>

<file path=ppt/tags/tag28.xml><?xml version="1.0" encoding="utf-8"?>
<p:tagLst xmlns:a="http://schemas.openxmlformats.org/drawingml/2006/main" xmlns:r="http://schemas.openxmlformats.org/officeDocument/2006/relationships" xmlns:p="http://schemas.openxmlformats.org/presentationml/2006/main">
  <p:tag name="NUM" val="17"/>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Bordure">
  <a:themeElements>
    <a:clrScheme name="Bordur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Bordur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rdur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ur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ur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ur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Bordur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Bordur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Bordur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Bordur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Bordur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8103</TotalTime>
  <Words>3837</Words>
  <Application>Microsoft PowerPoint</Application>
  <PresentationFormat>On-screen Show (4:3)</PresentationFormat>
  <Paragraphs>431</Paragraphs>
  <Slides>58</Slides>
  <Notes>58</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58</vt:i4>
      </vt:variant>
    </vt:vector>
  </HeadingPairs>
  <TitlesOfParts>
    <vt:vector size="62" baseType="lpstr">
      <vt:lpstr>Bordure</vt:lpstr>
      <vt:lpstr>Document</vt:lpstr>
      <vt:lpstr>Visio</vt:lpstr>
      <vt:lpstr>Équation</vt:lpstr>
      <vt:lpstr>LES SYSTÉMES MULTIMODAUX </vt:lpstr>
      <vt:lpstr>Plan de la présentation</vt:lpstr>
      <vt:lpstr>Interaction Homme Homme</vt:lpstr>
      <vt:lpstr>Ineraction homme machine</vt:lpstr>
      <vt:lpstr>Modalité</vt:lpstr>
      <vt:lpstr>Multimodalité</vt:lpstr>
      <vt:lpstr>Comment s’exprime la multimodalité</vt:lpstr>
      <vt:lpstr>Système multimodal</vt:lpstr>
      <vt:lpstr>Multimédia et Multimodalité</vt:lpstr>
      <vt:lpstr>Le développement de la Multimodalité</vt:lpstr>
      <vt:lpstr>Types de coopération entre modalités TYCOON 1</vt:lpstr>
      <vt:lpstr>Types de coopération entre modalités TYCOON 2</vt:lpstr>
      <vt:lpstr>Types de coopération entre modalités CARE</vt:lpstr>
      <vt:lpstr>Types de coopération entre modalités CARE</vt:lpstr>
      <vt:lpstr>Types de coopération entre modalités CASE</vt:lpstr>
      <vt:lpstr>Types de coopération entre modalités CASE</vt:lpstr>
      <vt:lpstr>La fusion / fission</vt:lpstr>
      <vt:lpstr>Types de multimodalité</vt:lpstr>
      <vt:lpstr>Multimodalité exclusive</vt:lpstr>
      <vt:lpstr>Multimodalité alternée</vt:lpstr>
      <vt:lpstr>Multimodalité synergique</vt:lpstr>
      <vt:lpstr>Multimodalité parallèle exclusive</vt:lpstr>
      <vt:lpstr>Multimodalité parallèle simultanée</vt:lpstr>
      <vt:lpstr>Multimodalité parallèle alternée</vt:lpstr>
      <vt:lpstr>Multimodalité parallèle synergique</vt:lpstr>
      <vt:lpstr>Taxonomie des modalités</vt:lpstr>
      <vt:lpstr>Arbre taxonomique des modalités</vt:lpstr>
      <vt:lpstr>Relations modes-modalités-médias</vt:lpstr>
      <vt:lpstr>La présentation multimodale de l’information</vt:lpstr>
      <vt:lpstr>La sélection de la modalité appropriée</vt:lpstr>
      <vt:lpstr>La réception d’un appel téléphonique</vt:lpstr>
      <vt:lpstr>La sélection de la modalité appropriée</vt:lpstr>
      <vt:lpstr>Les dix mythes - 1</vt:lpstr>
      <vt:lpstr>Les dix mythes - 2</vt:lpstr>
      <vt:lpstr>Les dix mythes - 3</vt:lpstr>
      <vt:lpstr>Les dix mythes - 4</vt:lpstr>
      <vt:lpstr>Les dix mythes – 5</vt:lpstr>
      <vt:lpstr>Les dix mythes – 6</vt:lpstr>
      <vt:lpstr>Les dix mythes – 7</vt:lpstr>
      <vt:lpstr>Les dix mythes – 8</vt:lpstr>
      <vt:lpstr>Les dix mythes – 9</vt:lpstr>
      <vt:lpstr>Les dix mythes – 10</vt:lpstr>
      <vt:lpstr>Systèmes multimodaux existants</vt:lpstr>
      <vt:lpstr>Systèmes multimodaux existants</vt:lpstr>
      <vt:lpstr>L’intêret de la multimodalité</vt:lpstr>
      <vt:lpstr>Les objectifs de notre système</vt:lpstr>
      <vt:lpstr>Les principales fonctionnalités</vt:lpstr>
      <vt:lpstr>Les techniques implémentées dans le système</vt:lpstr>
      <vt:lpstr>Formats d’une expression mathématique</vt:lpstr>
      <vt:lpstr>L’architecture du système</vt:lpstr>
      <vt:lpstr>Les informations contextuelles</vt:lpstr>
      <vt:lpstr>Les fonctions d’apprentissage automatique</vt:lpstr>
      <vt:lpstr>La sélection de la forme la plus adaptée</vt:lpstr>
      <vt:lpstr>Système adaptatif </vt:lpstr>
      <vt:lpstr>Spécification formelle</vt:lpstr>
      <vt:lpstr>Conclusion  </vt:lpstr>
      <vt:lpstr>Références</vt:lpstr>
      <vt:lpstr>Références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L’enseignement de l’IHM  en IUT INFO</dc:title>
  <dc:creator>USER</dc:creator>
  <cp:lastModifiedBy>Ali</cp:lastModifiedBy>
  <cp:revision>656</cp:revision>
  <dcterms:created xsi:type="dcterms:W3CDTF">2003-02-01T08:48:40Z</dcterms:created>
  <dcterms:modified xsi:type="dcterms:W3CDTF">2009-03-16T02:31:02Z</dcterms:modified>
</cp:coreProperties>
</file>