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54"/>
  </p:notesMasterIdLst>
  <p:sldIdLst>
    <p:sldId id="267" r:id="rId4"/>
    <p:sldId id="268" r:id="rId5"/>
    <p:sldId id="269" r:id="rId6"/>
    <p:sldId id="270" r:id="rId7"/>
    <p:sldId id="271" r:id="rId8"/>
    <p:sldId id="272" r:id="rId9"/>
    <p:sldId id="273" r:id="rId10"/>
    <p:sldId id="274" r:id="rId11"/>
    <p:sldId id="275" r:id="rId12"/>
    <p:sldId id="264" r:id="rId13"/>
    <p:sldId id="265" r:id="rId14"/>
    <p:sldId id="261" r:id="rId15"/>
    <p:sldId id="260"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195" autoAdjust="0"/>
  </p:normalViewPr>
  <p:slideViewPr>
    <p:cSldViewPr>
      <p:cViewPr varScale="1">
        <p:scale>
          <a:sx n="86" d="100"/>
          <a:sy n="86" d="100"/>
        </p:scale>
        <p:origin x="-972"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C729A5-38AD-4A93-9EB4-7AC1E28FCB70}" type="datetimeFigureOut">
              <a:rPr lang="en-CA" smtClean="0"/>
              <a:t>21/01/2013</a:t>
            </a:fld>
            <a:endParaRPr lang="en-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2B8C1B-CEA6-4820-9176-A31A02945AA3}" type="slidenum">
              <a:rPr lang="en-CA" smtClean="0"/>
              <a:t>‹N°›</a:t>
            </a:fld>
            <a:endParaRPr lang="en-CA"/>
          </a:p>
        </p:txBody>
      </p:sp>
    </p:spTree>
    <p:extLst>
      <p:ext uri="{BB962C8B-B14F-4D97-AF65-F5344CB8AC3E}">
        <p14:creationId xmlns:p14="http://schemas.microsoft.com/office/powerpoint/2010/main" val="3311145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smtClean="0"/>
              <a:t>http://commons.wikimedia.org/wiki/Image:Raytracing_reflection.png</a:t>
            </a:r>
          </a:p>
          <a:p>
            <a:r>
              <a:rPr lang="fr-CA" smtClean="0"/>
              <a:t>http://3drockstar.com/wp-content/uploads/2008/01/3d_radiosity_solution.jpg</a:t>
            </a:r>
          </a:p>
          <a:p>
            <a:endParaRPr lang="fr-CA" smtClean="0"/>
          </a:p>
        </p:txBody>
      </p:sp>
      <p:sp>
        <p:nvSpPr>
          <p:cNvPr id="4" name="Espace réservé du numéro de diapositive 3"/>
          <p:cNvSpPr>
            <a:spLocks noGrp="1"/>
          </p:cNvSpPr>
          <p:nvPr>
            <p:ph type="sldNum" sz="quarter" idx="5"/>
          </p:nvPr>
        </p:nvSpPr>
        <p:spPr/>
        <p:txBody>
          <a:bodyPr/>
          <a:lstStyle/>
          <a:p>
            <a:pPr>
              <a:defRPr/>
            </a:pPr>
            <a:fld id="{5E701020-738E-494D-AC98-2A71FC99790E}" type="slidenum">
              <a:rPr lang="fr-CA">
                <a:solidFill>
                  <a:prstClr val="black"/>
                </a:solidFill>
              </a:rPr>
              <a:pPr>
                <a:defRPr/>
              </a:pPr>
              <a:t>2</a:t>
            </a:fld>
            <a:endParaRPr lang="fr-CA">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r-CA" smtClean="0"/>
              <a:t>http://www.survivorsdiary.com/Passes/passes.html</a:t>
            </a:r>
          </a:p>
          <a:p>
            <a:pPr eaLnBrk="1" hangingPunct="1"/>
            <a:endParaRPr lang="fr-CA" smtClean="0"/>
          </a:p>
        </p:txBody>
      </p:sp>
      <p:sp>
        <p:nvSpPr>
          <p:cNvPr id="4" name="Espace réservé du numéro de diapositive 3"/>
          <p:cNvSpPr>
            <a:spLocks noGrp="1"/>
          </p:cNvSpPr>
          <p:nvPr>
            <p:ph type="sldNum" sz="quarter" idx="5"/>
          </p:nvPr>
        </p:nvSpPr>
        <p:spPr/>
        <p:txBody>
          <a:bodyPr/>
          <a:lstStyle/>
          <a:p>
            <a:pPr>
              <a:defRPr/>
            </a:pPr>
            <a:fld id="{6258AE14-E194-4CDD-98ED-BDD6C57814E9}" type="slidenum">
              <a:rPr lang="fr-CA">
                <a:solidFill>
                  <a:prstClr val="black"/>
                </a:solidFill>
              </a:rPr>
              <a:pPr>
                <a:defRPr/>
              </a:pPr>
              <a:t>17</a:t>
            </a:fld>
            <a:endParaRPr lang="fr-CA">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r-CA" smtClean="0"/>
              <a:t>http://www.survivorsdiary.com/Passes/passes.html</a:t>
            </a:r>
          </a:p>
          <a:p>
            <a:pPr eaLnBrk="1" hangingPunct="1"/>
            <a:endParaRPr lang="fr-CA" smtClean="0"/>
          </a:p>
        </p:txBody>
      </p:sp>
      <p:sp>
        <p:nvSpPr>
          <p:cNvPr id="4" name="Espace réservé du numéro de diapositive 3"/>
          <p:cNvSpPr txBox="1">
            <a:spLocks noGrp="1"/>
          </p:cNvSpPr>
          <p:nvPr/>
        </p:nvSpPr>
        <p:spPr>
          <a:xfrm>
            <a:off x="3884613" y="8685213"/>
            <a:ext cx="2971800" cy="457200"/>
          </a:xfrm>
          <a:prstGeom prst="rect">
            <a:avLst/>
          </a:prstGeom>
          <a:noFill/>
        </p:spPr>
        <p:txBody>
          <a:bodyPr anchor="b"/>
          <a:lstStyle/>
          <a:p>
            <a:pPr algn="r">
              <a:defRPr/>
            </a:pPr>
            <a:fld id="{D759DEAB-4C06-42FD-8DEA-C0D113865B37}" type="slidenum">
              <a:rPr lang="fr-CA" sz="1200">
                <a:solidFill>
                  <a:prstClr val="black"/>
                </a:solidFill>
                <a:cs typeface="Arial" charset="0"/>
              </a:rPr>
              <a:pPr algn="r">
                <a:defRPr/>
              </a:pPr>
              <a:t>22</a:t>
            </a:fld>
            <a:endParaRPr lang="fr-CA" sz="1200">
              <a:solidFill>
                <a:prstClr val="black"/>
              </a:solidFill>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CA" smtClean="0"/>
              <a:t>http://www.vern.com/vern/images/bigsgi.gif</a:t>
            </a:r>
          </a:p>
          <a:p>
            <a:pPr eaLnBrk="1" hangingPunct="1">
              <a:spcBef>
                <a:spcPct val="0"/>
              </a:spcBef>
            </a:pPr>
            <a:r>
              <a:rPr lang="fr-CA" smtClean="0"/>
              <a:t>http://www.panix.com/~brosen/graphics/sgi_logo.gif (???)</a:t>
            </a:r>
          </a:p>
          <a:p>
            <a:pPr eaLnBrk="1" hangingPunct="1">
              <a:spcBef>
                <a:spcPct val="0"/>
              </a:spcBef>
            </a:pPr>
            <a:r>
              <a:rPr lang="fr-CA" smtClean="0"/>
              <a:t>http://www.is.doshisha.ac.jp/emo07/logo/s_SGI_sig.jpg (???)</a:t>
            </a:r>
          </a:p>
          <a:p>
            <a:pPr eaLnBrk="1" hangingPunct="1">
              <a:spcBef>
                <a:spcPct val="0"/>
              </a:spcBef>
            </a:pPr>
            <a:endParaRPr lang="fr-CA" smtClean="0"/>
          </a:p>
          <a:p>
            <a:pPr eaLnBrk="1" hangingPunct="1">
              <a:spcBef>
                <a:spcPct val="0"/>
              </a:spcBef>
            </a:pPr>
            <a:endParaRPr lang="fr-CA" smtClean="0"/>
          </a:p>
        </p:txBody>
      </p:sp>
      <p:sp>
        <p:nvSpPr>
          <p:cNvPr id="1126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E8CCAC5-54C6-443F-8BE5-B9158FC6F763}" type="slidenum">
              <a:rPr lang="fr-CA">
                <a:solidFill>
                  <a:prstClr val="black"/>
                </a:solidFill>
              </a:rPr>
              <a:pPr>
                <a:defRPr/>
              </a:pPr>
              <a:t>23</a:t>
            </a:fld>
            <a:endParaRPr lang="fr-CA">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CA" smtClean="0"/>
              <a:t>http://www.retrotechnology.com/herbs_stuff/indigo.jpg</a:t>
            </a:r>
          </a:p>
          <a:p>
            <a:pPr eaLnBrk="1" hangingPunct="1">
              <a:spcBef>
                <a:spcPct val="0"/>
              </a:spcBef>
            </a:pPr>
            <a:r>
              <a:rPr lang="fr-CA" smtClean="0"/>
              <a:t>http://commons.wikimedia.org/wiki/Image:SGI_Indy.jpg</a:t>
            </a:r>
          </a:p>
          <a:p>
            <a:pPr eaLnBrk="1" hangingPunct="1">
              <a:spcBef>
                <a:spcPct val="0"/>
              </a:spcBef>
            </a:pPr>
            <a:r>
              <a:rPr lang="fr-CA" smtClean="0"/>
              <a:t>http://questier.com/GRAPH/SGI_Onyx.jpg</a:t>
            </a:r>
          </a:p>
          <a:p>
            <a:pPr eaLnBrk="1" hangingPunct="1">
              <a:spcBef>
                <a:spcPct val="0"/>
              </a:spcBef>
            </a:pPr>
            <a:endParaRPr lang="fr-CA" smtClean="0"/>
          </a:p>
        </p:txBody>
      </p:sp>
      <p:sp>
        <p:nvSpPr>
          <p:cNvPr id="1229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578E7BD-A86A-49AD-9E5D-9F48A8094BC8}" type="slidenum">
              <a:rPr lang="fr-CA">
                <a:solidFill>
                  <a:prstClr val="black"/>
                </a:solidFill>
              </a:rPr>
              <a:pPr>
                <a:defRPr/>
              </a:pPr>
              <a:t>24</a:t>
            </a:fld>
            <a:endParaRPr lang="fr-CA">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CA" smtClean="0"/>
              <a:t>http://www.alexlomas.com/gallery/d/1435-2/SGI+_8_.JPG</a:t>
            </a:r>
          </a:p>
          <a:p>
            <a:pPr eaLnBrk="1" hangingPunct="1">
              <a:spcBef>
                <a:spcPct val="0"/>
              </a:spcBef>
            </a:pPr>
            <a:r>
              <a:rPr lang="fr-CA" smtClean="0"/>
              <a:t>http://upload.wikimedia.org/wikipedia/commons/thumb/3/35/SgiOctane.jpg/576px-SgiOctane.jpg</a:t>
            </a:r>
          </a:p>
          <a:p>
            <a:pPr eaLnBrk="1" hangingPunct="1">
              <a:spcBef>
                <a:spcPct val="0"/>
              </a:spcBef>
            </a:pPr>
            <a:endParaRPr lang="fr-CA" smtClean="0"/>
          </a:p>
        </p:txBody>
      </p:sp>
      <p:sp>
        <p:nvSpPr>
          <p:cNvPr id="1331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6B7013C-7852-42C8-8CA5-BE6FA9E6D73A}" type="slidenum">
              <a:rPr lang="fr-CA">
                <a:solidFill>
                  <a:prstClr val="black"/>
                </a:solidFill>
              </a:rPr>
              <a:pPr>
                <a:defRPr/>
              </a:pPr>
              <a:t>25</a:t>
            </a:fld>
            <a:endParaRPr lang="fr-CA">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CA" smtClean="0"/>
              <a:t>http://home.ntelos.net/~tkprit/workstations.html</a:t>
            </a:r>
          </a:p>
          <a:p>
            <a:pPr eaLnBrk="1" hangingPunct="1">
              <a:spcBef>
                <a:spcPct val="0"/>
              </a:spcBef>
            </a:pPr>
            <a:r>
              <a:rPr lang="fr-CA" smtClean="0"/>
              <a:t>http://www.theapplecollection.com/design/pcreleased/SGI-Tezro.html</a:t>
            </a:r>
          </a:p>
          <a:p>
            <a:pPr eaLnBrk="1" hangingPunct="1">
              <a:spcBef>
                <a:spcPct val="0"/>
              </a:spcBef>
            </a:pPr>
            <a:endParaRPr lang="fr-CA" smtClean="0"/>
          </a:p>
        </p:txBody>
      </p:sp>
      <p:sp>
        <p:nvSpPr>
          <p:cNvPr id="14340"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48176FD-46EF-433E-81BB-A00C5C3AB8B2}" type="slidenum">
              <a:rPr lang="fr-CA">
                <a:solidFill>
                  <a:prstClr val="black"/>
                </a:solidFill>
              </a:rPr>
              <a:pPr>
                <a:defRPr/>
              </a:pPr>
              <a:t>26</a:t>
            </a:fld>
            <a:endParaRPr lang="fr-CA">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r-CA" smtClean="0"/>
              <a:t>http://fly.cc.fer.hr/~unreal/theredbook/chapter02.html</a:t>
            </a:r>
          </a:p>
          <a:p>
            <a:pPr eaLnBrk="1" hangingPunct="1"/>
            <a:endParaRPr lang="fr-CA" smtClean="0"/>
          </a:p>
        </p:txBody>
      </p:sp>
      <p:sp>
        <p:nvSpPr>
          <p:cNvPr id="4" name="Espace réservé du numéro de diapositive 3"/>
          <p:cNvSpPr>
            <a:spLocks noGrp="1"/>
          </p:cNvSpPr>
          <p:nvPr>
            <p:ph type="sldNum" sz="quarter" idx="5"/>
          </p:nvPr>
        </p:nvSpPr>
        <p:spPr/>
        <p:txBody>
          <a:bodyPr/>
          <a:lstStyle/>
          <a:p>
            <a:pPr>
              <a:defRPr/>
            </a:pPr>
            <a:fld id="{A0F16929-6510-4F13-A4BC-9FEFB06D19DA}" type="slidenum">
              <a:rPr lang="fr-CA">
                <a:solidFill>
                  <a:prstClr val="black"/>
                </a:solidFill>
              </a:rPr>
              <a:pPr>
                <a:defRPr/>
              </a:pPr>
              <a:t>39</a:t>
            </a:fld>
            <a:endParaRPr lang="fr-CA">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smtClean="0"/>
              <a:t>http://atmosphericoptics.blogspot.com/2007/10/kausztika-caustics.html</a:t>
            </a:r>
          </a:p>
          <a:p>
            <a:r>
              <a:rPr lang="fr-CA" smtClean="0"/>
              <a:t>http://bp2.blogger.com/_Co5Lv6ONsKU/RxJMlBjq9gI/AAAAAAAABg8/afty6xv5dQg/s1600-h/signed_mini-caustics1.jpg</a:t>
            </a:r>
          </a:p>
          <a:p>
            <a:endParaRPr lang="fr-CA" smtClean="0"/>
          </a:p>
          <a:p>
            <a:r>
              <a:rPr lang="fr-CA" smtClean="0"/>
              <a:t>http://www.duarte.cl/blog/monosblog/caustics.jpg</a:t>
            </a:r>
          </a:p>
          <a:p>
            <a:endParaRPr lang="fr-CA" smtClean="0"/>
          </a:p>
        </p:txBody>
      </p:sp>
      <p:sp>
        <p:nvSpPr>
          <p:cNvPr id="4" name="Espace réservé du numéro de diapositive 3"/>
          <p:cNvSpPr>
            <a:spLocks noGrp="1"/>
          </p:cNvSpPr>
          <p:nvPr>
            <p:ph type="sldNum" sz="quarter" idx="5"/>
          </p:nvPr>
        </p:nvSpPr>
        <p:spPr/>
        <p:txBody>
          <a:bodyPr/>
          <a:lstStyle/>
          <a:p>
            <a:pPr>
              <a:defRPr/>
            </a:pPr>
            <a:fld id="{A29F44F9-2693-49E6-859F-ABF7E358C90F}" type="slidenum">
              <a:rPr lang="fr-CA">
                <a:solidFill>
                  <a:prstClr val="black"/>
                </a:solidFill>
              </a:rPr>
              <a:pPr>
                <a:defRPr/>
              </a:pPr>
              <a:t>3</a:t>
            </a:fld>
            <a:endParaRPr lang="fr-CA">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smtClean="0"/>
              <a:t>http://www.cgtutorials.com/oneadmin/_files/linksdir/1963__Global_Illumination.jpg</a:t>
            </a:r>
          </a:p>
          <a:p>
            <a:endParaRPr lang="fr-CA" smtClean="0"/>
          </a:p>
        </p:txBody>
      </p:sp>
      <p:sp>
        <p:nvSpPr>
          <p:cNvPr id="4" name="Espace réservé du numéro de diapositive 3"/>
          <p:cNvSpPr>
            <a:spLocks noGrp="1"/>
          </p:cNvSpPr>
          <p:nvPr>
            <p:ph type="sldNum" sz="quarter" idx="5"/>
          </p:nvPr>
        </p:nvSpPr>
        <p:spPr/>
        <p:txBody>
          <a:bodyPr/>
          <a:lstStyle/>
          <a:p>
            <a:pPr>
              <a:defRPr/>
            </a:pPr>
            <a:fld id="{2AA87197-03D8-42C4-BF31-B32357E37761}" type="slidenum">
              <a:rPr lang="fr-CA">
                <a:solidFill>
                  <a:prstClr val="black"/>
                </a:solidFill>
              </a:rPr>
              <a:pPr>
                <a:defRPr/>
              </a:pPr>
              <a:t>4</a:t>
            </a:fld>
            <a:endParaRPr lang="fr-CA">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CA" smtClean="0"/>
              <a:t>Car wireframe: http://www.frontiernet.net/~pdoering/Scorpio/D&amp;E/88Scorp/Wireframe.jpg</a:t>
            </a:r>
          </a:p>
          <a:p>
            <a:pPr eaLnBrk="1" hangingPunct="1">
              <a:spcBef>
                <a:spcPct val="0"/>
              </a:spcBef>
            </a:pPr>
            <a:r>
              <a:rPr lang="fr-CA" smtClean="0"/>
              <a:t>Polyhedra: http://www.gardendome.com/Intro_prin.htm</a:t>
            </a:r>
          </a:p>
          <a:p>
            <a:pPr eaLnBrk="1" hangingPunct="1">
              <a:spcBef>
                <a:spcPct val="0"/>
              </a:spcBef>
            </a:pPr>
            <a:r>
              <a:rPr lang="fr-CA" smtClean="0"/>
              <a:t>http://en.wikipedia.org/wiki/Image:Wireframe.png</a:t>
            </a:r>
          </a:p>
          <a:p>
            <a:pPr eaLnBrk="1" hangingPunct="1">
              <a:spcBef>
                <a:spcPct val="0"/>
              </a:spcBef>
            </a:pPr>
            <a:endParaRPr lang="fr-CA" smtClean="0"/>
          </a:p>
        </p:txBody>
      </p:sp>
      <p:sp>
        <p:nvSpPr>
          <p:cNvPr id="1536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AACF85C-E545-4C50-B4AD-35F918BCD07C}" type="slidenum">
              <a:rPr lang="fr-CA">
                <a:solidFill>
                  <a:prstClr val="black"/>
                </a:solidFill>
              </a:rPr>
              <a:pPr>
                <a:defRPr/>
              </a:pPr>
              <a:t>7</a:t>
            </a:fld>
            <a:endParaRPr lang="fr-CA">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10"/>
          </p:nvPr>
        </p:nvSpPr>
        <p:spPr/>
        <p:txBody>
          <a:bodyPr/>
          <a:lstStyle/>
          <a:p>
            <a:fld id="{FB2B8C1B-CEA6-4820-9176-A31A02945AA3}" type="slidenum">
              <a:rPr lang="en-CA" smtClean="0"/>
              <a:t>10</a:t>
            </a:fld>
            <a:endParaRPr lang="en-CA"/>
          </a:p>
        </p:txBody>
      </p:sp>
    </p:spTree>
    <p:extLst>
      <p:ext uri="{BB962C8B-B14F-4D97-AF65-F5344CB8AC3E}">
        <p14:creationId xmlns:p14="http://schemas.microsoft.com/office/powerpoint/2010/main" val="280015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smtClean="0"/>
              <a:t>Image de la main prise de http://upload.wikimedia.org/wikipedia/commons/thumb/d/d2/Right_hand_rule_cross_product.svg/507px-Right_hand_rule_cross_product.svg.png</a:t>
            </a:r>
          </a:p>
          <a:p>
            <a:endParaRPr lang="en-CA" dirty="0" smtClean="0"/>
          </a:p>
          <a:p>
            <a:endParaRPr lang="en-CA" dirty="0"/>
          </a:p>
        </p:txBody>
      </p:sp>
      <p:sp>
        <p:nvSpPr>
          <p:cNvPr id="4" name="Espace réservé du numéro de diapositive 3"/>
          <p:cNvSpPr>
            <a:spLocks noGrp="1"/>
          </p:cNvSpPr>
          <p:nvPr>
            <p:ph type="sldNum" sz="quarter" idx="10"/>
          </p:nvPr>
        </p:nvSpPr>
        <p:spPr/>
        <p:txBody>
          <a:bodyPr/>
          <a:lstStyle/>
          <a:p>
            <a:fld id="{FB2B8C1B-CEA6-4820-9176-A31A02945AA3}" type="slidenum">
              <a:rPr lang="en-CA" smtClean="0"/>
              <a:t>11</a:t>
            </a:fld>
            <a:endParaRPr lang="en-CA"/>
          </a:p>
        </p:txBody>
      </p:sp>
    </p:spTree>
    <p:extLst>
      <p:ext uri="{BB962C8B-B14F-4D97-AF65-F5344CB8AC3E}">
        <p14:creationId xmlns:p14="http://schemas.microsoft.com/office/powerpoint/2010/main" val="280015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smtClean="0"/>
              <a:t>Image de la main prise de http://upload.wikimedia.org/wikipedia/commons/thumb/d/d2/Right_hand_rule_cross_product.svg/507px-Right_hand_rule_cross_product.svg.png</a:t>
            </a:r>
          </a:p>
          <a:p>
            <a:endParaRPr lang="en-CA" dirty="0" smtClean="0"/>
          </a:p>
          <a:p>
            <a:endParaRPr lang="en-CA" dirty="0"/>
          </a:p>
        </p:txBody>
      </p:sp>
      <p:sp>
        <p:nvSpPr>
          <p:cNvPr id="4" name="Espace réservé du numéro de diapositive 3"/>
          <p:cNvSpPr>
            <a:spLocks noGrp="1"/>
          </p:cNvSpPr>
          <p:nvPr>
            <p:ph type="sldNum" sz="quarter" idx="10"/>
          </p:nvPr>
        </p:nvSpPr>
        <p:spPr/>
        <p:txBody>
          <a:bodyPr/>
          <a:lstStyle/>
          <a:p>
            <a:fld id="{FB2B8C1B-CEA6-4820-9176-A31A02945AA3}" type="slidenum">
              <a:rPr lang="en-CA" smtClean="0"/>
              <a:t>12</a:t>
            </a:fld>
            <a:endParaRPr lang="en-CA"/>
          </a:p>
        </p:txBody>
      </p:sp>
    </p:spTree>
    <p:extLst>
      <p:ext uri="{BB962C8B-B14F-4D97-AF65-F5344CB8AC3E}">
        <p14:creationId xmlns:p14="http://schemas.microsoft.com/office/powerpoint/2010/main" val="280015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smtClean="0"/>
              <a:t>Image de la </a:t>
            </a:r>
            <a:r>
              <a:rPr lang="en-CA" smtClean="0"/>
              <a:t>main prise </a:t>
            </a:r>
            <a:r>
              <a:rPr lang="en-CA" dirty="0" smtClean="0"/>
              <a:t>de http://upload.wikimedia.org/wikipedia/commons/thumb/d/d2/Right_hand_rule_cross_product.svg/507px-Right_hand_rule_cross_product.svg.png</a:t>
            </a:r>
          </a:p>
          <a:p>
            <a:endParaRPr lang="en-CA" dirty="0" smtClean="0"/>
          </a:p>
          <a:p>
            <a:endParaRPr lang="en-CA" dirty="0"/>
          </a:p>
        </p:txBody>
      </p:sp>
      <p:sp>
        <p:nvSpPr>
          <p:cNvPr id="4" name="Espace réservé du numéro de diapositive 3"/>
          <p:cNvSpPr>
            <a:spLocks noGrp="1"/>
          </p:cNvSpPr>
          <p:nvPr>
            <p:ph type="sldNum" sz="quarter" idx="10"/>
          </p:nvPr>
        </p:nvSpPr>
        <p:spPr/>
        <p:txBody>
          <a:bodyPr/>
          <a:lstStyle/>
          <a:p>
            <a:fld id="{FB2B8C1B-CEA6-4820-9176-A31A02945AA3}" type="slidenum">
              <a:rPr lang="en-CA" smtClean="0"/>
              <a:t>13</a:t>
            </a:fld>
            <a:endParaRPr lang="en-CA"/>
          </a:p>
        </p:txBody>
      </p:sp>
    </p:spTree>
    <p:extLst>
      <p:ext uri="{BB962C8B-B14F-4D97-AF65-F5344CB8AC3E}">
        <p14:creationId xmlns:p14="http://schemas.microsoft.com/office/powerpoint/2010/main" val="280015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smtClean="0"/>
              <a:t>http://www.freepatentsonline.com/6801215-0-display.jpg</a:t>
            </a:r>
          </a:p>
          <a:p>
            <a:endParaRPr lang="fr-CA" smtClean="0"/>
          </a:p>
        </p:txBody>
      </p:sp>
      <p:sp>
        <p:nvSpPr>
          <p:cNvPr id="4" name="Espace réservé du numéro de diapositive 3"/>
          <p:cNvSpPr>
            <a:spLocks noGrp="1"/>
          </p:cNvSpPr>
          <p:nvPr>
            <p:ph type="sldNum" sz="quarter" idx="5"/>
          </p:nvPr>
        </p:nvSpPr>
        <p:spPr/>
        <p:txBody>
          <a:bodyPr/>
          <a:lstStyle/>
          <a:p>
            <a:pPr>
              <a:defRPr/>
            </a:pPr>
            <a:fld id="{3E60877A-5193-43CE-AC2A-3507C56E68F7}" type="slidenum">
              <a:rPr lang="fr-CA">
                <a:solidFill>
                  <a:prstClr val="black"/>
                </a:solidFill>
              </a:rPr>
              <a:pPr>
                <a:defRPr/>
              </a:pPr>
              <a:t>16</a:t>
            </a:fld>
            <a:endParaRPr lang="fr-CA">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CA"/>
          </a:p>
        </p:txBody>
      </p:sp>
      <p:sp>
        <p:nvSpPr>
          <p:cNvPr id="4" name="Espace réservé de la date 3"/>
          <p:cNvSpPr>
            <a:spLocks noGrp="1"/>
          </p:cNvSpPr>
          <p:nvPr>
            <p:ph type="dt" sz="half" idx="10"/>
          </p:nvPr>
        </p:nvSpPr>
        <p:spPr/>
        <p:txBody>
          <a:bodyPr/>
          <a:lstStyle/>
          <a:p>
            <a:fld id="{3743A05E-F248-4A5D-83E4-EEF880F7392C}" type="datetimeFigureOut">
              <a:rPr lang="en-CA" smtClean="0"/>
              <a:t>21/01/2013</a:t>
            </a:fld>
            <a:endParaRPr lang="en-CA"/>
          </a:p>
        </p:txBody>
      </p:sp>
      <p:sp>
        <p:nvSpPr>
          <p:cNvPr id="5" name="Espace réservé du pied de page 4"/>
          <p:cNvSpPr>
            <a:spLocks noGrp="1"/>
          </p:cNvSpPr>
          <p:nvPr>
            <p:ph type="ftr" sz="quarter" idx="11"/>
          </p:nvPr>
        </p:nvSpPr>
        <p:spPr/>
        <p:txBody>
          <a:bodyPr/>
          <a:lstStyle/>
          <a:p>
            <a:endParaRPr lang="en-CA"/>
          </a:p>
        </p:txBody>
      </p:sp>
      <p:sp>
        <p:nvSpPr>
          <p:cNvPr id="6" name="Espace réservé du numéro de diapositive 5"/>
          <p:cNvSpPr>
            <a:spLocks noGrp="1"/>
          </p:cNvSpPr>
          <p:nvPr>
            <p:ph type="sldNum" sz="quarter" idx="12"/>
          </p:nvPr>
        </p:nvSpPr>
        <p:spPr/>
        <p:txBody>
          <a:bodyPr/>
          <a:lstStyle/>
          <a:p>
            <a:fld id="{C1A2F655-3CE2-4895-AF5B-9D7AE2429745}" type="slidenum">
              <a:rPr lang="en-CA" smtClean="0"/>
              <a:t>‹N°›</a:t>
            </a:fld>
            <a:endParaRPr lang="en-CA"/>
          </a:p>
        </p:txBody>
      </p:sp>
    </p:spTree>
    <p:extLst>
      <p:ext uri="{BB962C8B-B14F-4D97-AF65-F5344CB8AC3E}">
        <p14:creationId xmlns:p14="http://schemas.microsoft.com/office/powerpoint/2010/main" val="211486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e la date 3"/>
          <p:cNvSpPr>
            <a:spLocks noGrp="1"/>
          </p:cNvSpPr>
          <p:nvPr>
            <p:ph type="dt" sz="half" idx="10"/>
          </p:nvPr>
        </p:nvSpPr>
        <p:spPr/>
        <p:txBody>
          <a:bodyPr/>
          <a:lstStyle/>
          <a:p>
            <a:fld id="{3743A05E-F248-4A5D-83E4-EEF880F7392C}" type="datetimeFigureOut">
              <a:rPr lang="en-CA" smtClean="0"/>
              <a:t>21/01/2013</a:t>
            </a:fld>
            <a:endParaRPr lang="en-CA"/>
          </a:p>
        </p:txBody>
      </p:sp>
      <p:sp>
        <p:nvSpPr>
          <p:cNvPr id="5" name="Espace réservé du pied de page 4"/>
          <p:cNvSpPr>
            <a:spLocks noGrp="1"/>
          </p:cNvSpPr>
          <p:nvPr>
            <p:ph type="ftr" sz="quarter" idx="11"/>
          </p:nvPr>
        </p:nvSpPr>
        <p:spPr/>
        <p:txBody>
          <a:bodyPr/>
          <a:lstStyle/>
          <a:p>
            <a:endParaRPr lang="en-CA"/>
          </a:p>
        </p:txBody>
      </p:sp>
      <p:sp>
        <p:nvSpPr>
          <p:cNvPr id="6" name="Espace réservé du numéro de diapositive 5"/>
          <p:cNvSpPr>
            <a:spLocks noGrp="1"/>
          </p:cNvSpPr>
          <p:nvPr>
            <p:ph type="sldNum" sz="quarter" idx="12"/>
          </p:nvPr>
        </p:nvSpPr>
        <p:spPr/>
        <p:txBody>
          <a:bodyPr/>
          <a:lstStyle/>
          <a:p>
            <a:fld id="{C1A2F655-3CE2-4895-AF5B-9D7AE2429745}" type="slidenum">
              <a:rPr lang="en-CA" smtClean="0"/>
              <a:t>‹N°›</a:t>
            </a:fld>
            <a:endParaRPr lang="en-CA"/>
          </a:p>
        </p:txBody>
      </p:sp>
    </p:spTree>
    <p:extLst>
      <p:ext uri="{BB962C8B-B14F-4D97-AF65-F5344CB8AC3E}">
        <p14:creationId xmlns:p14="http://schemas.microsoft.com/office/powerpoint/2010/main" val="1217540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en-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e la date 3"/>
          <p:cNvSpPr>
            <a:spLocks noGrp="1"/>
          </p:cNvSpPr>
          <p:nvPr>
            <p:ph type="dt" sz="half" idx="10"/>
          </p:nvPr>
        </p:nvSpPr>
        <p:spPr/>
        <p:txBody>
          <a:bodyPr/>
          <a:lstStyle/>
          <a:p>
            <a:fld id="{3743A05E-F248-4A5D-83E4-EEF880F7392C}" type="datetimeFigureOut">
              <a:rPr lang="en-CA" smtClean="0"/>
              <a:t>21/01/2013</a:t>
            </a:fld>
            <a:endParaRPr lang="en-CA"/>
          </a:p>
        </p:txBody>
      </p:sp>
      <p:sp>
        <p:nvSpPr>
          <p:cNvPr id="5" name="Espace réservé du pied de page 4"/>
          <p:cNvSpPr>
            <a:spLocks noGrp="1"/>
          </p:cNvSpPr>
          <p:nvPr>
            <p:ph type="ftr" sz="quarter" idx="11"/>
          </p:nvPr>
        </p:nvSpPr>
        <p:spPr/>
        <p:txBody>
          <a:bodyPr/>
          <a:lstStyle/>
          <a:p>
            <a:endParaRPr lang="en-CA"/>
          </a:p>
        </p:txBody>
      </p:sp>
      <p:sp>
        <p:nvSpPr>
          <p:cNvPr id="6" name="Espace réservé du numéro de diapositive 5"/>
          <p:cNvSpPr>
            <a:spLocks noGrp="1"/>
          </p:cNvSpPr>
          <p:nvPr>
            <p:ph type="sldNum" sz="quarter" idx="12"/>
          </p:nvPr>
        </p:nvSpPr>
        <p:spPr/>
        <p:txBody>
          <a:bodyPr/>
          <a:lstStyle/>
          <a:p>
            <a:fld id="{C1A2F655-3CE2-4895-AF5B-9D7AE2429745}" type="slidenum">
              <a:rPr lang="en-CA" smtClean="0"/>
              <a:t>‹N°›</a:t>
            </a:fld>
            <a:endParaRPr lang="en-CA"/>
          </a:p>
        </p:txBody>
      </p:sp>
    </p:spTree>
    <p:extLst>
      <p:ext uri="{BB962C8B-B14F-4D97-AF65-F5344CB8AC3E}">
        <p14:creationId xmlns:p14="http://schemas.microsoft.com/office/powerpoint/2010/main" val="2439170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pPr>
              <a:defRPr/>
            </a:pPr>
            <a:fld id="{A62D7084-1B62-4C79-8FCE-FB934316C047}" type="datetimeFigureOut">
              <a:rPr lang="fr-FR">
                <a:solidFill>
                  <a:prstClr val="black">
                    <a:tint val="75000"/>
                  </a:prstClr>
                </a:solidFill>
              </a:rPr>
              <a:pPr>
                <a:defRPr/>
              </a:pPr>
              <a:t>21/01/2013</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22A8D57-21AE-4F9E-8C2F-E8AE26FB7CEA}" type="slidenum">
              <a:rPr lang="fr-CA">
                <a:solidFill>
                  <a:prstClr val="black">
                    <a:tint val="75000"/>
                  </a:prstClr>
                </a:solidFill>
              </a:rPr>
              <a:pPr>
                <a:defRPr/>
              </a:pPr>
              <a:t>‹N°›</a:t>
            </a:fld>
            <a:endParaRPr lang="fr-CA">
              <a:solidFill>
                <a:prstClr val="black">
                  <a:tint val="75000"/>
                </a:prstClr>
              </a:solidFill>
            </a:endParaRPr>
          </a:p>
        </p:txBody>
      </p:sp>
    </p:spTree>
    <p:extLst>
      <p:ext uri="{BB962C8B-B14F-4D97-AF65-F5344CB8AC3E}">
        <p14:creationId xmlns:p14="http://schemas.microsoft.com/office/powerpoint/2010/main" val="3254073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00735BFA-27FB-4AF2-9F4E-51D0D7AC5CAB}" type="datetimeFigureOut">
              <a:rPr lang="fr-FR">
                <a:solidFill>
                  <a:prstClr val="black">
                    <a:tint val="75000"/>
                  </a:prstClr>
                </a:solidFill>
              </a:rPr>
              <a:pPr>
                <a:defRPr/>
              </a:pPr>
              <a:t>21/01/2013</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61BAA7B0-071F-4FA6-9603-C5DA10F3B053}" type="slidenum">
              <a:rPr lang="fr-CA">
                <a:solidFill>
                  <a:prstClr val="black">
                    <a:tint val="75000"/>
                  </a:prstClr>
                </a:solidFill>
              </a:rPr>
              <a:pPr>
                <a:defRPr/>
              </a:pPr>
              <a:t>‹N°›</a:t>
            </a:fld>
            <a:endParaRPr lang="fr-CA">
              <a:solidFill>
                <a:prstClr val="black">
                  <a:tint val="75000"/>
                </a:prstClr>
              </a:solidFill>
            </a:endParaRPr>
          </a:p>
        </p:txBody>
      </p:sp>
    </p:spTree>
    <p:extLst>
      <p:ext uri="{BB962C8B-B14F-4D97-AF65-F5344CB8AC3E}">
        <p14:creationId xmlns:p14="http://schemas.microsoft.com/office/powerpoint/2010/main" val="3757706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A14F84FB-5136-45E2-BEDB-B8813353B965}" type="datetimeFigureOut">
              <a:rPr lang="fr-FR">
                <a:solidFill>
                  <a:prstClr val="black">
                    <a:tint val="75000"/>
                  </a:prstClr>
                </a:solidFill>
              </a:rPr>
              <a:pPr>
                <a:defRPr/>
              </a:pPr>
              <a:t>21/01/2013</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A1A6C83-3C26-428A-AEB9-160EE4912682}" type="slidenum">
              <a:rPr lang="fr-CA">
                <a:solidFill>
                  <a:prstClr val="black">
                    <a:tint val="75000"/>
                  </a:prstClr>
                </a:solidFill>
              </a:rPr>
              <a:pPr>
                <a:defRPr/>
              </a:pPr>
              <a:t>‹N°›</a:t>
            </a:fld>
            <a:endParaRPr lang="fr-CA">
              <a:solidFill>
                <a:prstClr val="black">
                  <a:tint val="75000"/>
                </a:prstClr>
              </a:solidFill>
            </a:endParaRPr>
          </a:p>
        </p:txBody>
      </p:sp>
    </p:spTree>
    <p:extLst>
      <p:ext uri="{BB962C8B-B14F-4D97-AF65-F5344CB8AC3E}">
        <p14:creationId xmlns:p14="http://schemas.microsoft.com/office/powerpoint/2010/main" val="2582004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D87E7DFF-DF8D-445B-87E4-A948110F6943}" type="datetimeFigureOut">
              <a:rPr lang="fr-FR">
                <a:solidFill>
                  <a:prstClr val="black">
                    <a:tint val="75000"/>
                  </a:prstClr>
                </a:solidFill>
              </a:rPr>
              <a:pPr>
                <a:defRPr/>
              </a:pPr>
              <a:t>21/01/2013</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12F56241-C1CC-4AB3-9B9F-1CD95E9391B6}" type="slidenum">
              <a:rPr lang="fr-CA">
                <a:solidFill>
                  <a:prstClr val="black">
                    <a:tint val="75000"/>
                  </a:prstClr>
                </a:solidFill>
              </a:rPr>
              <a:pPr>
                <a:defRPr/>
              </a:pPr>
              <a:t>‹N°›</a:t>
            </a:fld>
            <a:endParaRPr lang="fr-CA">
              <a:solidFill>
                <a:prstClr val="black">
                  <a:tint val="75000"/>
                </a:prstClr>
              </a:solidFill>
            </a:endParaRPr>
          </a:p>
        </p:txBody>
      </p:sp>
    </p:spTree>
    <p:extLst>
      <p:ext uri="{BB962C8B-B14F-4D97-AF65-F5344CB8AC3E}">
        <p14:creationId xmlns:p14="http://schemas.microsoft.com/office/powerpoint/2010/main" val="322049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3"/>
          <p:cNvSpPr>
            <a:spLocks noGrp="1"/>
          </p:cNvSpPr>
          <p:nvPr>
            <p:ph type="dt" sz="half" idx="10"/>
          </p:nvPr>
        </p:nvSpPr>
        <p:spPr/>
        <p:txBody>
          <a:bodyPr/>
          <a:lstStyle>
            <a:lvl1pPr>
              <a:defRPr/>
            </a:lvl1pPr>
          </a:lstStyle>
          <a:p>
            <a:pPr>
              <a:defRPr/>
            </a:pPr>
            <a:fld id="{5B617E03-0361-4B6F-9A8B-6587534F2CFA}" type="datetimeFigureOut">
              <a:rPr lang="fr-FR">
                <a:solidFill>
                  <a:prstClr val="black">
                    <a:tint val="75000"/>
                  </a:prstClr>
                </a:solidFill>
              </a:rPr>
              <a:pPr>
                <a:defRPr/>
              </a:pPr>
              <a:t>21/01/2013</a:t>
            </a:fld>
            <a:endParaRPr lang="fr-CA">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FA9FA7A1-204F-4417-874E-CA35E6274401}" type="slidenum">
              <a:rPr lang="fr-CA">
                <a:solidFill>
                  <a:prstClr val="black">
                    <a:tint val="75000"/>
                  </a:prstClr>
                </a:solidFill>
              </a:rPr>
              <a:pPr>
                <a:defRPr/>
              </a:pPr>
              <a:t>‹N°›</a:t>
            </a:fld>
            <a:endParaRPr lang="fr-CA">
              <a:solidFill>
                <a:prstClr val="black">
                  <a:tint val="75000"/>
                </a:prstClr>
              </a:solidFill>
            </a:endParaRPr>
          </a:p>
        </p:txBody>
      </p:sp>
    </p:spTree>
    <p:extLst>
      <p:ext uri="{BB962C8B-B14F-4D97-AF65-F5344CB8AC3E}">
        <p14:creationId xmlns:p14="http://schemas.microsoft.com/office/powerpoint/2010/main" val="1210954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3"/>
          <p:cNvSpPr>
            <a:spLocks noGrp="1"/>
          </p:cNvSpPr>
          <p:nvPr>
            <p:ph type="dt" sz="half" idx="10"/>
          </p:nvPr>
        </p:nvSpPr>
        <p:spPr/>
        <p:txBody>
          <a:bodyPr/>
          <a:lstStyle>
            <a:lvl1pPr>
              <a:defRPr/>
            </a:lvl1pPr>
          </a:lstStyle>
          <a:p>
            <a:pPr>
              <a:defRPr/>
            </a:pPr>
            <a:fld id="{58CFEB21-9F14-4FB1-AD84-A33FB7B88585}" type="datetimeFigureOut">
              <a:rPr lang="fr-FR">
                <a:solidFill>
                  <a:prstClr val="black">
                    <a:tint val="75000"/>
                  </a:prstClr>
                </a:solidFill>
              </a:rPr>
              <a:pPr>
                <a:defRPr/>
              </a:pPr>
              <a:t>21/01/2013</a:t>
            </a:fld>
            <a:endParaRPr lang="fr-CA">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373435C5-48F1-4D01-AB98-457E0B1CA6E2}" type="slidenum">
              <a:rPr lang="fr-CA">
                <a:solidFill>
                  <a:prstClr val="black">
                    <a:tint val="75000"/>
                  </a:prstClr>
                </a:solidFill>
              </a:rPr>
              <a:pPr>
                <a:defRPr/>
              </a:pPr>
              <a:t>‹N°›</a:t>
            </a:fld>
            <a:endParaRPr lang="fr-CA">
              <a:solidFill>
                <a:prstClr val="black">
                  <a:tint val="75000"/>
                </a:prstClr>
              </a:solidFill>
            </a:endParaRPr>
          </a:p>
        </p:txBody>
      </p:sp>
    </p:spTree>
    <p:extLst>
      <p:ext uri="{BB962C8B-B14F-4D97-AF65-F5344CB8AC3E}">
        <p14:creationId xmlns:p14="http://schemas.microsoft.com/office/powerpoint/2010/main" val="2740407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3F5630E8-E029-49D2-8F36-12DAEB3B865B}" type="datetimeFigureOut">
              <a:rPr lang="fr-FR">
                <a:solidFill>
                  <a:prstClr val="black">
                    <a:tint val="75000"/>
                  </a:prstClr>
                </a:solidFill>
              </a:rPr>
              <a:pPr>
                <a:defRPr/>
              </a:pPr>
              <a:t>21/01/2013</a:t>
            </a:fld>
            <a:endParaRPr lang="fr-CA">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CFC7C818-8034-46D0-B90E-88F36C68F25F}" type="slidenum">
              <a:rPr lang="fr-CA">
                <a:solidFill>
                  <a:prstClr val="black">
                    <a:tint val="75000"/>
                  </a:prstClr>
                </a:solidFill>
              </a:rPr>
              <a:pPr>
                <a:defRPr/>
              </a:pPr>
              <a:t>‹N°›</a:t>
            </a:fld>
            <a:endParaRPr lang="fr-CA">
              <a:solidFill>
                <a:prstClr val="black">
                  <a:tint val="75000"/>
                </a:prstClr>
              </a:solidFill>
            </a:endParaRPr>
          </a:p>
        </p:txBody>
      </p:sp>
    </p:spTree>
    <p:extLst>
      <p:ext uri="{BB962C8B-B14F-4D97-AF65-F5344CB8AC3E}">
        <p14:creationId xmlns:p14="http://schemas.microsoft.com/office/powerpoint/2010/main" val="40765585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A55F21FD-67B5-4119-BF56-3D07F800ADF8}" type="datetimeFigureOut">
              <a:rPr lang="fr-FR">
                <a:solidFill>
                  <a:prstClr val="black">
                    <a:tint val="75000"/>
                  </a:prstClr>
                </a:solidFill>
              </a:rPr>
              <a:pPr>
                <a:defRPr/>
              </a:pPr>
              <a:t>21/01/2013</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45BCB30A-37F5-4A2D-B8EF-4D5FCB40958A}" type="slidenum">
              <a:rPr lang="fr-CA">
                <a:solidFill>
                  <a:prstClr val="black">
                    <a:tint val="75000"/>
                  </a:prstClr>
                </a:solidFill>
              </a:rPr>
              <a:pPr>
                <a:defRPr/>
              </a:pPr>
              <a:t>‹N°›</a:t>
            </a:fld>
            <a:endParaRPr lang="fr-CA">
              <a:solidFill>
                <a:prstClr val="black">
                  <a:tint val="75000"/>
                </a:prstClr>
              </a:solidFill>
            </a:endParaRPr>
          </a:p>
        </p:txBody>
      </p:sp>
    </p:spTree>
    <p:extLst>
      <p:ext uri="{BB962C8B-B14F-4D97-AF65-F5344CB8AC3E}">
        <p14:creationId xmlns:p14="http://schemas.microsoft.com/office/powerpoint/2010/main" val="178364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e la date 3"/>
          <p:cNvSpPr>
            <a:spLocks noGrp="1"/>
          </p:cNvSpPr>
          <p:nvPr>
            <p:ph type="dt" sz="half" idx="10"/>
          </p:nvPr>
        </p:nvSpPr>
        <p:spPr/>
        <p:txBody>
          <a:bodyPr/>
          <a:lstStyle/>
          <a:p>
            <a:fld id="{3743A05E-F248-4A5D-83E4-EEF880F7392C}" type="datetimeFigureOut">
              <a:rPr lang="en-CA" smtClean="0"/>
              <a:t>21/01/2013</a:t>
            </a:fld>
            <a:endParaRPr lang="en-CA"/>
          </a:p>
        </p:txBody>
      </p:sp>
      <p:sp>
        <p:nvSpPr>
          <p:cNvPr id="5" name="Espace réservé du pied de page 4"/>
          <p:cNvSpPr>
            <a:spLocks noGrp="1"/>
          </p:cNvSpPr>
          <p:nvPr>
            <p:ph type="ftr" sz="quarter" idx="11"/>
          </p:nvPr>
        </p:nvSpPr>
        <p:spPr/>
        <p:txBody>
          <a:bodyPr/>
          <a:lstStyle/>
          <a:p>
            <a:endParaRPr lang="en-CA"/>
          </a:p>
        </p:txBody>
      </p:sp>
      <p:sp>
        <p:nvSpPr>
          <p:cNvPr id="6" name="Espace réservé du numéro de diapositive 5"/>
          <p:cNvSpPr>
            <a:spLocks noGrp="1"/>
          </p:cNvSpPr>
          <p:nvPr>
            <p:ph type="sldNum" sz="quarter" idx="12"/>
          </p:nvPr>
        </p:nvSpPr>
        <p:spPr/>
        <p:txBody>
          <a:bodyPr/>
          <a:lstStyle/>
          <a:p>
            <a:fld id="{C1A2F655-3CE2-4895-AF5B-9D7AE2429745}" type="slidenum">
              <a:rPr lang="en-CA" smtClean="0"/>
              <a:t>‹N°›</a:t>
            </a:fld>
            <a:endParaRPr lang="en-CA"/>
          </a:p>
        </p:txBody>
      </p:sp>
    </p:spTree>
    <p:extLst>
      <p:ext uri="{BB962C8B-B14F-4D97-AF65-F5344CB8AC3E}">
        <p14:creationId xmlns:p14="http://schemas.microsoft.com/office/powerpoint/2010/main" val="34373033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F71A54F-5350-486A-9B1B-C5C4FCF017BB}" type="datetimeFigureOut">
              <a:rPr lang="fr-FR">
                <a:solidFill>
                  <a:prstClr val="black">
                    <a:tint val="75000"/>
                  </a:prstClr>
                </a:solidFill>
              </a:rPr>
              <a:pPr>
                <a:defRPr/>
              </a:pPr>
              <a:t>21/01/2013</a:t>
            </a:fld>
            <a:endParaRPr lang="fr-CA">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8BFBB009-DC6D-4C3B-AB24-340C1534337F}" type="slidenum">
              <a:rPr lang="fr-CA">
                <a:solidFill>
                  <a:prstClr val="black">
                    <a:tint val="75000"/>
                  </a:prstClr>
                </a:solidFill>
              </a:rPr>
              <a:pPr>
                <a:defRPr/>
              </a:pPr>
              <a:t>‹N°›</a:t>
            </a:fld>
            <a:endParaRPr lang="fr-CA">
              <a:solidFill>
                <a:prstClr val="black">
                  <a:tint val="75000"/>
                </a:prstClr>
              </a:solidFill>
            </a:endParaRPr>
          </a:p>
        </p:txBody>
      </p:sp>
    </p:spTree>
    <p:extLst>
      <p:ext uri="{BB962C8B-B14F-4D97-AF65-F5344CB8AC3E}">
        <p14:creationId xmlns:p14="http://schemas.microsoft.com/office/powerpoint/2010/main" val="3616884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C8367D37-25AF-4F10-BA65-A8BBBC01876F}" type="datetimeFigureOut">
              <a:rPr lang="fr-FR">
                <a:solidFill>
                  <a:prstClr val="black">
                    <a:tint val="75000"/>
                  </a:prstClr>
                </a:solidFill>
              </a:rPr>
              <a:pPr>
                <a:defRPr/>
              </a:pPr>
              <a:t>21/01/2013</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BB671010-E631-453B-8027-A2749B8BB024}" type="slidenum">
              <a:rPr lang="fr-CA">
                <a:solidFill>
                  <a:prstClr val="black">
                    <a:tint val="75000"/>
                  </a:prstClr>
                </a:solidFill>
              </a:rPr>
              <a:pPr>
                <a:defRPr/>
              </a:pPr>
              <a:t>‹N°›</a:t>
            </a:fld>
            <a:endParaRPr lang="fr-CA">
              <a:solidFill>
                <a:prstClr val="black">
                  <a:tint val="75000"/>
                </a:prstClr>
              </a:solidFill>
            </a:endParaRPr>
          </a:p>
        </p:txBody>
      </p:sp>
    </p:spTree>
    <p:extLst>
      <p:ext uri="{BB962C8B-B14F-4D97-AF65-F5344CB8AC3E}">
        <p14:creationId xmlns:p14="http://schemas.microsoft.com/office/powerpoint/2010/main" val="33966922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9AF0D626-B28B-4A79-83AC-CB0738ADB2C4}" type="datetimeFigureOut">
              <a:rPr lang="fr-FR">
                <a:solidFill>
                  <a:prstClr val="black">
                    <a:tint val="75000"/>
                  </a:prstClr>
                </a:solidFill>
              </a:rPr>
              <a:pPr>
                <a:defRPr/>
              </a:pPr>
              <a:t>21/01/2013</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FB1667DB-510F-492C-9F84-D8D257F83A04}" type="slidenum">
              <a:rPr lang="fr-CA">
                <a:solidFill>
                  <a:prstClr val="black">
                    <a:tint val="75000"/>
                  </a:prstClr>
                </a:solidFill>
              </a:rPr>
              <a:pPr>
                <a:defRPr/>
              </a:pPr>
              <a:t>‹N°›</a:t>
            </a:fld>
            <a:endParaRPr lang="fr-CA">
              <a:solidFill>
                <a:prstClr val="black">
                  <a:tint val="75000"/>
                </a:prstClr>
              </a:solidFill>
            </a:endParaRPr>
          </a:p>
        </p:txBody>
      </p:sp>
    </p:spTree>
    <p:extLst>
      <p:ext uri="{BB962C8B-B14F-4D97-AF65-F5344CB8AC3E}">
        <p14:creationId xmlns:p14="http://schemas.microsoft.com/office/powerpoint/2010/main" val="27616200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en-CA"/>
          </a:p>
        </p:txBody>
      </p:sp>
      <p:sp>
        <p:nvSpPr>
          <p:cNvPr id="4" name="Espace réservé de la date 3"/>
          <p:cNvSpPr>
            <a:spLocks noGrp="1"/>
          </p:cNvSpPr>
          <p:nvPr>
            <p:ph type="dt" sz="half" idx="10"/>
          </p:nvPr>
        </p:nvSpPr>
        <p:spPr/>
        <p:txBody>
          <a:bodyPr/>
          <a:lstStyle>
            <a:lvl1pPr>
              <a:defRPr/>
            </a:lvl1pPr>
          </a:lstStyle>
          <a:p>
            <a:pPr>
              <a:defRPr/>
            </a:pPr>
            <a:fld id="{6EFE5E71-D0AD-402B-BEA1-F730F55CA5C7}" type="datetimeFigureOut">
              <a:rPr lang="fr-FR">
                <a:solidFill>
                  <a:srgbClr val="000000">
                    <a:tint val="75000"/>
                  </a:srgbClr>
                </a:solidFill>
              </a:rPr>
              <a:pPr>
                <a:defRPr/>
              </a:pPr>
              <a:t>21/01/2013</a:t>
            </a:fld>
            <a:endParaRPr lang="fr-CA">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2742353B-214F-4C8E-8B0C-E2783A2BD7A8}" type="slidenum">
              <a:rPr lang="fr-CA">
                <a:solidFill>
                  <a:srgbClr val="000000">
                    <a:tint val="75000"/>
                  </a:srgbClr>
                </a:solidFill>
              </a:rPr>
              <a:pPr>
                <a:defRPr/>
              </a:pPr>
              <a:t>‹N°›</a:t>
            </a:fld>
            <a:endParaRPr lang="fr-CA">
              <a:solidFill>
                <a:srgbClr val="000000">
                  <a:tint val="75000"/>
                </a:srgbClr>
              </a:solidFill>
            </a:endParaRPr>
          </a:p>
        </p:txBody>
      </p:sp>
    </p:spTree>
    <p:extLst>
      <p:ext uri="{BB962C8B-B14F-4D97-AF65-F5344CB8AC3E}">
        <p14:creationId xmlns:p14="http://schemas.microsoft.com/office/powerpoint/2010/main" val="651847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e la date 3"/>
          <p:cNvSpPr>
            <a:spLocks noGrp="1"/>
          </p:cNvSpPr>
          <p:nvPr>
            <p:ph type="dt" sz="half" idx="10"/>
          </p:nvPr>
        </p:nvSpPr>
        <p:spPr/>
        <p:txBody>
          <a:bodyPr/>
          <a:lstStyle>
            <a:lvl1pPr>
              <a:defRPr/>
            </a:lvl1pPr>
          </a:lstStyle>
          <a:p>
            <a:pPr>
              <a:defRPr/>
            </a:pPr>
            <a:fld id="{818AEAFB-CF55-4C3E-8B70-97D2698A5F2E}" type="datetimeFigureOut">
              <a:rPr lang="fr-FR">
                <a:solidFill>
                  <a:srgbClr val="000000">
                    <a:tint val="75000"/>
                  </a:srgbClr>
                </a:solidFill>
              </a:rPr>
              <a:pPr>
                <a:defRPr/>
              </a:pPr>
              <a:t>21/01/2013</a:t>
            </a:fld>
            <a:endParaRPr lang="fr-CA">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8C2FF0D-2A73-4480-A843-3692B2BF1A02}" type="slidenum">
              <a:rPr lang="fr-CA">
                <a:solidFill>
                  <a:srgbClr val="000000">
                    <a:tint val="75000"/>
                  </a:srgbClr>
                </a:solidFill>
              </a:rPr>
              <a:pPr>
                <a:defRPr/>
              </a:pPr>
              <a:t>‹N°›</a:t>
            </a:fld>
            <a:endParaRPr lang="fr-CA">
              <a:solidFill>
                <a:srgbClr val="000000">
                  <a:tint val="75000"/>
                </a:srgbClr>
              </a:solidFill>
            </a:endParaRPr>
          </a:p>
        </p:txBody>
      </p:sp>
    </p:spTree>
    <p:extLst>
      <p:ext uri="{BB962C8B-B14F-4D97-AF65-F5344CB8AC3E}">
        <p14:creationId xmlns:p14="http://schemas.microsoft.com/office/powerpoint/2010/main" val="27836171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64F29491-ACC3-441F-8A7E-CE84988656F5}" type="datetimeFigureOut">
              <a:rPr lang="fr-FR">
                <a:solidFill>
                  <a:srgbClr val="000000">
                    <a:tint val="75000"/>
                  </a:srgbClr>
                </a:solidFill>
              </a:rPr>
              <a:pPr>
                <a:defRPr/>
              </a:pPr>
              <a:t>21/01/2013</a:t>
            </a:fld>
            <a:endParaRPr lang="fr-CA">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311C8E19-C31C-47B3-A979-2550BE5522B8}" type="slidenum">
              <a:rPr lang="fr-CA">
                <a:solidFill>
                  <a:srgbClr val="000000">
                    <a:tint val="75000"/>
                  </a:srgbClr>
                </a:solidFill>
              </a:rPr>
              <a:pPr>
                <a:defRPr/>
              </a:pPr>
              <a:t>‹N°›</a:t>
            </a:fld>
            <a:endParaRPr lang="fr-CA">
              <a:solidFill>
                <a:srgbClr val="000000">
                  <a:tint val="75000"/>
                </a:srgbClr>
              </a:solidFill>
            </a:endParaRPr>
          </a:p>
        </p:txBody>
      </p:sp>
    </p:spTree>
    <p:extLst>
      <p:ext uri="{BB962C8B-B14F-4D97-AF65-F5344CB8AC3E}">
        <p14:creationId xmlns:p14="http://schemas.microsoft.com/office/powerpoint/2010/main" val="39384457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5" name="Espace réservé de la date 3"/>
          <p:cNvSpPr>
            <a:spLocks noGrp="1"/>
          </p:cNvSpPr>
          <p:nvPr>
            <p:ph type="dt" sz="half" idx="10"/>
          </p:nvPr>
        </p:nvSpPr>
        <p:spPr/>
        <p:txBody>
          <a:bodyPr/>
          <a:lstStyle>
            <a:lvl1pPr>
              <a:defRPr/>
            </a:lvl1pPr>
          </a:lstStyle>
          <a:p>
            <a:pPr>
              <a:defRPr/>
            </a:pPr>
            <a:fld id="{7CDABB61-0368-4CA9-8C05-373B0EAA6B2B}" type="datetimeFigureOut">
              <a:rPr lang="fr-FR">
                <a:solidFill>
                  <a:srgbClr val="000000">
                    <a:tint val="75000"/>
                  </a:srgbClr>
                </a:solidFill>
              </a:rPr>
              <a:pPr>
                <a:defRPr/>
              </a:pPr>
              <a:t>21/01/2013</a:t>
            </a:fld>
            <a:endParaRPr lang="fr-CA">
              <a:solidFill>
                <a:srgbClr val="000000">
                  <a:tint val="75000"/>
                </a:srgb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srgbClr val="000000">
                  <a:tint val="75000"/>
                </a:srgb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F99FB83D-415C-437B-B5B7-173092FC4872}" type="slidenum">
              <a:rPr lang="fr-CA">
                <a:solidFill>
                  <a:srgbClr val="000000">
                    <a:tint val="75000"/>
                  </a:srgbClr>
                </a:solidFill>
              </a:rPr>
              <a:pPr>
                <a:defRPr/>
              </a:pPr>
              <a:t>‹N°›</a:t>
            </a:fld>
            <a:endParaRPr lang="fr-CA">
              <a:solidFill>
                <a:srgbClr val="000000">
                  <a:tint val="75000"/>
                </a:srgbClr>
              </a:solidFill>
            </a:endParaRPr>
          </a:p>
        </p:txBody>
      </p:sp>
    </p:spTree>
    <p:extLst>
      <p:ext uri="{BB962C8B-B14F-4D97-AF65-F5344CB8AC3E}">
        <p14:creationId xmlns:p14="http://schemas.microsoft.com/office/powerpoint/2010/main" val="28065216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en-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7" name="Espace réservé de la date 3"/>
          <p:cNvSpPr>
            <a:spLocks noGrp="1"/>
          </p:cNvSpPr>
          <p:nvPr>
            <p:ph type="dt" sz="half" idx="10"/>
          </p:nvPr>
        </p:nvSpPr>
        <p:spPr/>
        <p:txBody>
          <a:bodyPr/>
          <a:lstStyle>
            <a:lvl1pPr>
              <a:defRPr/>
            </a:lvl1pPr>
          </a:lstStyle>
          <a:p>
            <a:pPr>
              <a:defRPr/>
            </a:pPr>
            <a:fld id="{01CDC71F-2811-4CA4-8F9A-E1AAA253E3D5}" type="datetimeFigureOut">
              <a:rPr lang="fr-FR">
                <a:solidFill>
                  <a:srgbClr val="000000">
                    <a:tint val="75000"/>
                  </a:srgbClr>
                </a:solidFill>
              </a:rPr>
              <a:pPr>
                <a:defRPr/>
              </a:pPr>
              <a:t>21/01/2013</a:t>
            </a:fld>
            <a:endParaRPr lang="fr-CA">
              <a:solidFill>
                <a:srgbClr val="000000">
                  <a:tint val="75000"/>
                </a:srgb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CA">
              <a:solidFill>
                <a:srgbClr val="000000">
                  <a:tint val="75000"/>
                </a:srgb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666BF5F4-E195-4968-8F1B-459865605146}" type="slidenum">
              <a:rPr lang="fr-CA">
                <a:solidFill>
                  <a:srgbClr val="000000">
                    <a:tint val="75000"/>
                  </a:srgbClr>
                </a:solidFill>
              </a:rPr>
              <a:pPr>
                <a:defRPr/>
              </a:pPr>
              <a:t>‹N°›</a:t>
            </a:fld>
            <a:endParaRPr lang="fr-CA">
              <a:solidFill>
                <a:srgbClr val="000000">
                  <a:tint val="75000"/>
                </a:srgbClr>
              </a:solidFill>
            </a:endParaRPr>
          </a:p>
        </p:txBody>
      </p:sp>
    </p:spTree>
    <p:extLst>
      <p:ext uri="{BB962C8B-B14F-4D97-AF65-F5344CB8AC3E}">
        <p14:creationId xmlns:p14="http://schemas.microsoft.com/office/powerpoint/2010/main" val="34050302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CA"/>
          </a:p>
        </p:txBody>
      </p:sp>
      <p:sp>
        <p:nvSpPr>
          <p:cNvPr id="3" name="Espace réservé de la date 3"/>
          <p:cNvSpPr>
            <a:spLocks noGrp="1"/>
          </p:cNvSpPr>
          <p:nvPr>
            <p:ph type="dt" sz="half" idx="10"/>
          </p:nvPr>
        </p:nvSpPr>
        <p:spPr/>
        <p:txBody>
          <a:bodyPr/>
          <a:lstStyle>
            <a:lvl1pPr>
              <a:defRPr/>
            </a:lvl1pPr>
          </a:lstStyle>
          <a:p>
            <a:pPr>
              <a:defRPr/>
            </a:pPr>
            <a:fld id="{7579E718-113D-4F3C-8907-AE2BD497E3EF}" type="datetimeFigureOut">
              <a:rPr lang="fr-FR">
                <a:solidFill>
                  <a:srgbClr val="000000">
                    <a:tint val="75000"/>
                  </a:srgbClr>
                </a:solidFill>
              </a:rPr>
              <a:pPr>
                <a:defRPr/>
              </a:pPr>
              <a:t>21/01/2013</a:t>
            </a:fld>
            <a:endParaRPr lang="fr-CA">
              <a:solidFill>
                <a:srgbClr val="000000">
                  <a:tint val="75000"/>
                </a:srgb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CA">
              <a:solidFill>
                <a:srgbClr val="000000">
                  <a:tint val="75000"/>
                </a:srgb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718A6B46-3BEA-486F-B7F8-F0921F25AD4C}" type="slidenum">
              <a:rPr lang="fr-CA">
                <a:solidFill>
                  <a:srgbClr val="000000">
                    <a:tint val="75000"/>
                  </a:srgbClr>
                </a:solidFill>
              </a:rPr>
              <a:pPr>
                <a:defRPr/>
              </a:pPr>
              <a:t>‹N°›</a:t>
            </a:fld>
            <a:endParaRPr lang="fr-CA">
              <a:solidFill>
                <a:srgbClr val="000000">
                  <a:tint val="75000"/>
                </a:srgbClr>
              </a:solidFill>
            </a:endParaRPr>
          </a:p>
        </p:txBody>
      </p:sp>
    </p:spTree>
    <p:extLst>
      <p:ext uri="{BB962C8B-B14F-4D97-AF65-F5344CB8AC3E}">
        <p14:creationId xmlns:p14="http://schemas.microsoft.com/office/powerpoint/2010/main" val="1661677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B378CF6A-3A4D-49DB-89C3-8C243AC6D138}" type="datetimeFigureOut">
              <a:rPr lang="fr-FR">
                <a:solidFill>
                  <a:srgbClr val="000000">
                    <a:tint val="75000"/>
                  </a:srgbClr>
                </a:solidFill>
              </a:rPr>
              <a:pPr>
                <a:defRPr/>
              </a:pPr>
              <a:t>21/01/2013</a:t>
            </a:fld>
            <a:endParaRPr lang="fr-CA">
              <a:solidFill>
                <a:srgbClr val="000000">
                  <a:tint val="75000"/>
                </a:srgb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CA">
              <a:solidFill>
                <a:srgbClr val="000000">
                  <a:tint val="75000"/>
                </a:srgb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529447EB-4B15-482F-882C-BBA95A87826F}" type="slidenum">
              <a:rPr lang="fr-CA">
                <a:solidFill>
                  <a:srgbClr val="000000">
                    <a:tint val="75000"/>
                  </a:srgbClr>
                </a:solidFill>
              </a:rPr>
              <a:pPr>
                <a:defRPr/>
              </a:pPr>
              <a:t>‹N°›</a:t>
            </a:fld>
            <a:endParaRPr lang="fr-CA">
              <a:solidFill>
                <a:srgbClr val="000000">
                  <a:tint val="75000"/>
                </a:srgbClr>
              </a:solidFill>
            </a:endParaRPr>
          </a:p>
        </p:txBody>
      </p:sp>
    </p:spTree>
    <p:extLst>
      <p:ext uri="{BB962C8B-B14F-4D97-AF65-F5344CB8AC3E}">
        <p14:creationId xmlns:p14="http://schemas.microsoft.com/office/powerpoint/2010/main" val="303275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3743A05E-F248-4A5D-83E4-EEF880F7392C}" type="datetimeFigureOut">
              <a:rPr lang="en-CA" smtClean="0"/>
              <a:t>21/01/2013</a:t>
            </a:fld>
            <a:endParaRPr lang="en-CA"/>
          </a:p>
        </p:txBody>
      </p:sp>
      <p:sp>
        <p:nvSpPr>
          <p:cNvPr id="5" name="Espace réservé du pied de page 4"/>
          <p:cNvSpPr>
            <a:spLocks noGrp="1"/>
          </p:cNvSpPr>
          <p:nvPr>
            <p:ph type="ftr" sz="quarter" idx="11"/>
          </p:nvPr>
        </p:nvSpPr>
        <p:spPr/>
        <p:txBody>
          <a:bodyPr/>
          <a:lstStyle/>
          <a:p>
            <a:endParaRPr lang="en-CA"/>
          </a:p>
        </p:txBody>
      </p:sp>
      <p:sp>
        <p:nvSpPr>
          <p:cNvPr id="6" name="Espace réservé du numéro de diapositive 5"/>
          <p:cNvSpPr>
            <a:spLocks noGrp="1"/>
          </p:cNvSpPr>
          <p:nvPr>
            <p:ph type="sldNum" sz="quarter" idx="12"/>
          </p:nvPr>
        </p:nvSpPr>
        <p:spPr/>
        <p:txBody>
          <a:bodyPr/>
          <a:lstStyle/>
          <a:p>
            <a:fld id="{C1A2F655-3CE2-4895-AF5B-9D7AE2429745}" type="slidenum">
              <a:rPr lang="en-CA" smtClean="0"/>
              <a:t>‹N°›</a:t>
            </a:fld>
            <a:endParaRPr lang="en-CA"/>
          </a:p>
        </p:txBody>
      </p:sp>
    </p:spTree>
    <p:extLst>
      <p:ext uri="{BB962C8B-B14F-4D97-AF65-F5344CB8AC3E}">
        <p14:creationId xmlns:p14="http://schemas.microsoft.com/office/powerpoint/2010/main" val="33083588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A5C125D8-DC1F-4B70-B728-7950A35661DB}" type="datetimeFigureOut">
              <a:rPr lang="fr-FR">
                <a:solidFill>
                  <a:srgbClr val="000000">
                    <a:tint val="75000"/>
                  </a:srgbClr>
                </a:solidFill>
              </a:rPr>
              <a:pPr>
                <a:defRPr/>
              </a:pPr>
              <a:t>21/01/2013</a:t>
            </a:fld>
            <a:endParaRPr lang="fr-CA">
              <a:solidFill>
                <a:srgbClr val="000000">
                  <a:tint val="75000"/>
                </a:srgb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srgbClr val="000000">
                  <a:tint val="75000"/>
                </a:srgb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C10FC4C6-7C46-48A5-ABC1-A9DB8D8901F8}" type="slidenum">
              <a:rPr lang="fr-CA">
                <a:solidFill>
                  <a:srgbClr val="000000">
                    <a:tint val="75000"/>
                  </a:srgbClr>
                </a:solidFill>
              </a:rPr>
              <a:pPr>
                <a:defRPr/>
              </a:pPr>
              <a:t>‹N°›</a:t>
            </a:fld>
            <a:endParaRPr lang="fr-CA">
              <a:solidFill>
                <a:srgbClr val="000000">
                  <a:tint val="75000"/>
                </a:srgbClr>
              </a:solidFill>
            </a:endParaRPr>
          </a:p>
        </p:txBody>
      </p:sp>
    </p:spTree>
    <p:extLst>
      <p:ext uri="{BB962C8B-B14F-4D97-AF65-F5344CB8AC3E}">
        <p14:creationId xmlns:p14="http://schemas.microsoft.com/office/powerpoint/2010/main" val="40223742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74A46786-3C5B-4C9A-A7DD-57BEA31C71B8}" type="datetimeFigureOut">
              <a:rPr lang="fr-FR">
                <a:solidFill>
                  <a:srgbClr val="000000">
                    <a:tint val="75000"/>
                  </a:srgbClr>
                </a:solidFill>
              </a:rPr>
              <a:pPr>
                <a:defRPr/>
              </a:pPr>
              <a:t>21/01/2013</a:t>
            </a:fld>
            <a:endParaRPr lang="fr-CA">
              <a:solidFill>
                <a:srgbClr val="000000">
                  <a:tint val="75000"/>
                </a:srgb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CA">
              <a:solidFill>
                <a:srgbClr val="000000">
                  <a:tint val="75000"/>
                </a:srgb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26A26482-AC83-457C-B1A3-DB8E3122B33D}" type="slidenum">
              <a:rPr lang="fr-CA">
                <a:solidFill>
                  <a:srgbClr val="000000">
                    <a:tint val="75000"/>
                  </a:srgbClr>
                </a:solidFill>
              </a:rPr>
              <a:pPr>
                <a:defRPr/>
              </a:pPr>
              <a:t>‹N°›</a:t>
            </a:fld>
            <a:endParaRPr lang="fr-CA">
              <a:solidFill>
                <a:srgbClr val="000000">
                  <a:tint val="75000"/>
                </a:srgbClr>
              </a:solidFill>
            </a:endParaRPr>
          </a:p>
        </p:txBody>
      </p:sp>
    </p:spTree>
    <p:extLst>
      <p:ext uri="{BB962C8B-B14F-4D97-AF65-F5344CB8AC3E}">
        <p14:creationId xmlns:p14="http://schemas.microsoft.com/office/powerpoint/2010/main" val="39494102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e la date 3"/>
          <p:cNvSpPr>
            <a:spLocks noGrp="1"/>
          </p:cNvSpPr>
          <p:nvPr>
            <p:ph type="dt" sz="half" idx="10"/>
          </p:nvPr>
        </p:nvSpPr>
        <p:spPr/>
        <p:txBody>
          <a:bodyPr/>
          <a:lstStyle>
            <a:lvl1pPr>
              <a:defRPr/>
            </a:lvl1pPr>
          </a:lstStyle>
          <a:p>
            <a:pPr>
              <a:defRPr/>
            </a:pPr>
            <a:fld id="{81F9EF5A-6226-483E-9824-93A81E00CCC3}" type="datetimeFigureOut">
              <a:rPr lang="fr-FR">
                <a:solidFill>
                  <a:srgbClr val="000000">
                    <a:tint val="75000"/>
                  </a:srgbClr>
                </a:solidFill>
              </a:rPr>
              <a:pPr>
                <a:defRPr/>
              </a:pPr>
              <a:t>21/01/2013</a:t>
            </a:fld>
            <a:endParaRPr lang="fr-CA">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840610A4-3B32-4848-820A-153947519B41}" type="slidenum">
              <a:rPr lang="fr-CA">
                <a:solidFill>
                  <a:srgbClr val="000000">
                    <a:tint val="75000"/>
                  </a:srgbClr>
                </a:solidFill>
              </a:rPr>
              <a:pPr>
                <a:defRPr/>
              </a:pPr>
              <a:t>‹N°›</a:t>
            </a:fld>
            <a:endParaRPr lang="fr-CA">
              <a:solidFill>
                <a:srgbClr val="000000">
                  <a:tint val="75000"/>
                </a:srgbClr>
              </a:solidFill>
            </a:endParaRPr>
          </a:p>
        </p:txBody>
      </p:sp>
    </p:spTree>
    <p:extLst>
      <p:ext uri="{BB962C8B-B14F-4D97-AF65-F5344CB8AC3E}">
        <p14:creationId xmlns:p14="http://schemas.microsoft.com/office/powerpoint/2010/main" val="21895113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en-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e la date 3"/>
          <p:cNvSpPr>
            <a:spLocks noGrp="1"/>
          </p:cNvSpPr>
          <p:nvPr>
            <p:ph type="dt" sz="half" idx="10"/>
          </p:nvPr>
        </p:nvSpPr>
        <p:spPr/>
        <p:txBody>
          <a:bodyPr/>
          <a:lstStyle>
            <a:lvl1pPr>
              <a:defRPr/>
            </a:lvl1pPr>
          </a:lstStyle>
          <a:p>
            <a:pPr>
              <a:defRPr/>
            </a:pPr>
            <a:fld id="{6FD2DD76-D536-4347-8B0E-6CAB035D642A}" type="datetimeFigureOut">
              <a:rPr lang="fr-FR">
                <a:solidFill>
                  <a:srgbClr val="000000">
                    <a:tint val="75000"/>
                  </a:srgbClr>
                </a:solidFill>
              </a:rPr>
              <a:pPr>
                <a:defRPr/>
              </a:pPr>
              <a:t>21/01/2013</a:t>
            </a:fld>
            <a:endParaRPr lang="fr-CA">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E6F4F0FC-C36D-4EFC-91FF-FE84C854719F}" type="slidenum">
              <a:rPr lang="fr-CA">
                <a:solidFill>
                  <a:srgbClr val="000000">
                    <a:tint val="75000"/>
                  </a:srgbClr>
                </a:solidFill>
              </a:rPr>
              <a:pPr>
                <a:defRPr/>
              </a:pPr>
              <a:t>‹N°›</a:t>
            </a:fld>
            <a:endParaRPr lang="fr-CA">
              <a:solidFill>
                <a:srgbClr val="000000">
                  <a:tint val="75000"/>
                </a:srgbClr>
              </a:solidFill>
            </a:endParaRPr>
          </a:p>
        </p:txBody>
      </p:sp>
    </p:spTree>
    <p:extLst>
      <p:ext uri="{BB962C8B-B14F-4D97-AF65-F5344CB8AC3E}">
        <p14:creationId xmlns:p14="http://schemas.microsoft.com/office/powerpoint/2010/main" val="914918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5" name="Espace réservé de la date 4"/>
          <p:cNvSpPr>
            <a:spLocks noGrp="1"/>
          </p:cNvSpPr>
          <p:nvPr>
            <p:ph type="dt" sz="half" idx="10"/>
          </p:nvPr>
        </p:nvSpPr>
        <p:spPr/>
        <p:txBody>
          <a:bodyPr/>
          <a:lstStyle/>
          <a:p>
            <a:fld id="{3743A05E-F248-4A5D-83E4-EEF880F7392C}" type="datetimeFigureOut">
              <a:rPr lang="en-CA" smtClean="0"/>
              <a:t>21/01/2013</a:t>
            </a:fld>
            <a:endParaRPr lang="en-CA"/>
          </a:p>
        </p:txBody>
      </p:sp>
      <p:sp>
        <p:nvSpPr>
          <p:cNvPr id="6" name="Espace réservé du pied de page 5"/>
          <p:cNvSpPr>
            <a:spLocks noGrp="1"/>
          </p:cNvSpPr>
          <p:nvPr>
            <p:ph type="ftr" sz="quarter" idx="11"/>
          </p:nvPr>
        </p:nvSpPr>
        <p:spPr/>
        <p:txBody>
          <a:bodyPr/>
          <a:lstStyle/>
          <a:p>
            <a:endParaRPr lang="en-CA"/>
          </a:p>
        </p:txBody>
      </p:sp>
      <p:sp>
        <p:nvSpPr>
          <p:cNvPr id="7" name="Espace réservé du numéro de diapositive 6"/>
          <p:cNvSpPr>
            <a:spLocks noGrp="1"/>
          </p:cNvSpPr>
          <p:nvPr>
            <p:ph type="sldNum" sz="quarter" idx="12"/>
          </p:nvPr>
        </p:nvSpPr>
        <p:spPr/>
        <p:txBody>
          <a:bodyPr/>
          <a:lstStyle/>
          <a:p>
            <a:fld id="{C1A2F655-3CE2-4895-AF5B-9D7AE2429745}" type="slidenum">
              <a:rPr lang="en-CA" smtClean="0"/>
              <a:t>‹N°›</a:t>
            </a:fld>
            <a:endParaRPr lang="en-CA"/>
          </a:p>
        </p:txBody>
      </p:sp>
    </p:spTree>
    <p:extLst>
      <p:ext uri="{BB962C8B-B14F-4D97-AF65-F5344CB8AC3E}">
        <p14:creationId xmlns:p14="http://schemas.microsoft.com/office/powerpoint/2010/main" val="4141070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en-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7" name="Espace réservé de la date 6"/>
          <p:cNvSpPr>
            <a:spLocks noGrp="1"/>
          </p:cNvSpPr>
          <p:nvPr>
            <p:ph type="dt" sz="half" idx="10"/>
          </p:nvPr>
        </p:nvSpPr>
        <p:spPr/>
        <p:txBody>
          <a:bodyPr/>
          <a:lstStyle/>
          <a:p>
            <a:fld id="{3743A05E-F248-4A5D-83E4-EEF880F7392C}" type="datetimeFigureOut">
              <a:rPr lang="en-CA" smtClean="0"/>
              <a:t>21/01/2013</a:t>
            </a:fld>
            <a:endParaRPr lang="en-CA"/>
          </a:p>
        </p:txBody>
      </p:sp>
      <p:sp>
        <p:nvSpPr>
          <p:cNvPr id="8" name="Espace réservé du pied de page 7"/>
          <p:cNvSpPr>
            <a:spLocks noGrp="1"/>
          </p:cNvSpPr>
          <p:nvPr>
            <p:ph type="ftr" sz="quarter" idx="11"/>
          </p:nvPr>
        </p:nvSpPr>
        <p:spPr/>
        <p:txBody>
          <a:bodyPr/>
          <a:lstStyle/>
          <a:p>
            <a:endParaRPr lang="en-CA"/>
          </a:p>
        </p:txBody>
      </p:sp>
      <p:sp>
        <p:nvSpPr>
          <p:cNvPr id="9" name="Espace réservé du numéro de diapositive 8"/>
          <p:cNvSpPr>
            <a:spLocks noGrp="1"/>
          </p:cNvSpPr>
          <p:nvPr>
            <p:ph type="sldNum" sz="quarter" idx="12"/>
          </p:nvPr>
        </p:nvSpPr>
        <p:spPr/>
        <p:txBody>
          <a:bodyPr/>
          <a:lstStyle/>
          <a:p>
            <a:fld id="{C1A2F655-3CE2-4895-AF5B-9D7AE2429745}" type="slidenum">
              <a:rPr lang="en-CA" smtClean="0"/>
              <a:t>‹N°›</a:t>
            </a:fld>
            <a:endParaRPr lang="en-CA"/>
          </a:p>
        </p:txBody>
      </p:sp>
    </p:spTree>
    <p:extLst>
      <p:ext uri="{BB962C8B-B14F-4D97-AF65-F5344CB8AC3E}">
        <p14:creationId xmlns:p14="http://schemas.microsoft.com/office/powerpoint/2010/main" val="997170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CA"/>
          </a:p>
        </p:txBody>
      </p:sp>
      <p:sp>
        <p:nvSpPr>
          <p:cNvPr id="3" name="Espace réservé de la date 2"/>
          <p:cNvSpPr>
            <a:spLocks noGrp="1"/>
          </p:cNvSpPr>
          <p:nvPr>
            <p:ph type="dt" sz="half" idx="10"/>
          </p:nvPr>
        </p:nvSpPr>
        <p:spPr/>
        <p:txBody>
          <a:bodyPr/>
          <a:lstStyle/>
          <a:p>
            <a:fld id="{3743A05E-F248-4A5D-83E4-EEF880F7392C}" type="datetimeFigureOut">
              <a:rPr lang="en-CA" smtClean="0"/>
              <a:t>21/01/2013</a:t>
            </a:fld>
            <a:endParaRPr lang="en-CA"/>
          </a:p>
        </p:txBody>
      </p:sp>
      <p:sp>
        <p:nvSpPr>
          <p:cNvPr id="4" name="Espace réservé du pied de page 3"/>
          <p:cNvSpPr>
            <a:spLocks noGrp="1"/>
          </p:cNvSpPr>
          <p:nvPr>
            <p:ph type="ftr" sz="quarter" idx="11"/>
          </p:nvPr>
        </p:nvSpPr>
        <p:spPr/>
        <p:txBody>
          <a:bodyPr/>
          <a:lstStyle/>
          <a:p>
            <a:endParaRPr lang="en-CA"/>
          </a:p>
        </p:txBody>
      </p:sp>
      <p:sp>
        <p:nvSpPr>
          <p:cNvPr id="5" name="Espace réservé du numéro de diapositive 4"/>
          <p:cNvSpPr>
            <a:spLocks noGrp="1"/>
          </p:cNvSpPr>
          <p:nvPr>
            <p:ph type="sldNum" sz="quarter" idx="12"/>
          </p:nvPr>
        </p:nvSpPr>
        <p:spPr/>
        <p:txBody>
          <a:bodyPr/>
          <a:lstStyle/>
          <a:p>
            <a:fld id="{C1A2F655-3CE2-4895-AF5B-9D7AE2429745}" type="slidenum">
              <a:rPr lang="en-CA" smtClean="0"/>
              <a:t>‹N°›</a:t>
            </a:fld>
            <a:endParaRPr lang="en-CA"/>
          </a:p>
        </p:txBody>
      </p:sp>
    </p:spTree>
    <p:extLst>
      <p:ext uri="{BB962C8B-B14F-4D97-AF65-F5344CB8AC3E}">
        <p14:creationId xmlns:p14="http://schemas.microsoft.com/office/powerpoint/2010/main" val="979270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743A05E-F248-4A5D-83E4-EEF880F7392C}" type="datetimeFigureOut">
              <a:rPr lang="en-CA" smtClean="0"/>
              <a:t>21/01/2013</a:t>
            </a:fld>
            <a:endParaRPr lang="en-CA"/>
          </a:p>
        </p:txBody>
      </p:sp>
      <p:sp>
        <p:nvSpPr>
          <p:cNvPr id="3" name="Espace réservé du pied de page 2"/>
          <p:cNvSpPr>
            <a:spLocks noGrp="1"/>
          </p:cNvSpPr>
          <p:nvPr>
            <p:ph type="ftr" sz="quarter" idx="11"/>
          </p:nvPr>
        </p:nvSpPr>
        <p:spPr/>
        <p:txBody>
          <a:bodyPr/>
          <a:lstStyle/>
          <a:p>
            <a:endParaRPr lang="en-CA"/>
          </a:p>
        </p:txBody>
      </p:sp>
      <p:sp>
        <p:nvSpPr>
          <p:cNvPr id="4" name="Espace réservé du numéro de diapositive 3"/>
          <p:cNvSpPr>
            <a:spLocks noGrp="1"/>
          </p:cNvSpPr>
          <p:nvPr>
            <p:ph type="sldNum" sz="quarter" idx="12"/>
          </p:nvPr>
        </p:nvSpPr>
        <p:spPr/>
        <p:txBody>
          <a:bodyPr/>
          <a:lstStyle/>
          <a:p>
            <a:fld id="{C1A2F655-3CE2-4895-AF5B-9D7AE2429745}" type="slidenum">
              <a:rPr lang="en-CA" smtClean="0"/>
              <a:t>‹N°›</a:t>
            </a:fld>
            <a:endParaRPr lang="en-CA"/>
          </a:p>
        </p:txBody>
      </p:sp>
    </p:spTree>
    <p:extLst>
      <p:ext uri="{BB962C8B-B14F-4D97-AF65-F5344CB8AC3E}">
        <p14:creationId xmlns:p14="http://schemas.microsoft.com/office/powerpoint/2010/main" val="1599339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743A05E-F248-4A5D-83E4-EEF880F7392C}" type="datetimeFigureOut">
              <a:rPr lang="en-CA" smtClean="0"/>
              <a:t>21/01/2013</a:t>
            </a:fld>
            <a:endParaRPr lang="en-CA"/>
          </a:p>
        </p:txBody>
      </p:sp>
      <p:sp>
        <p:nvSpPr>
          <p:cNvPr id="6" name="Espace réservé du pied de page 5"/>
          <p:cNvSpPr>
            <a:spLocks noGrp="1"/>
          </p:cNvSpPr>
          <p:nvPr>
            <p:ph type="ftr" sz="quarter" idx="11"/>
          </p:nvPr>
        </p:nvSpPr>
        <p:spPr/>
        <p:txBody>
          <a:bodyPr/>
          <a:lstStyle/>
          <a:p>
            <a:endParaRPr lang="en-CA"/>
          </a:p>
        </p:txBody>
      </p:sp>
      <p:sp>
        <p:nvSpPr>
          <p:cNvPr id="7" name="Espace réservé du numéro de diapositive 6"/>
          <p:cNvSpPr>
            <a:spLocks noGrp="1"/>
          </p:cNvSpPr>
          <p:nvPr>
            <p:ph type="sldNum" sz="quarter" idx="12"/>
          </p:nvPr>
        </p:nvSpPr>
        <p:spPr/>
        <p:txBody>
          <a:bodyPr/>
          <a:lstStyle/>
          <a:p>
            <a:fld id="{C1A2F655-3CE2-4895-AF5B-9D7AE2429745}" type="slidenum">
              <a:rPr lang="en-CA" smtClean="0"/>
              <a:t>‹N°›</a:t>
            </a:fld>
            <a:endParaRPr lang="en-CA"/>
          </a:p>
        </p:txBody>
      </p:sp>
    </p:spTree>
    <p:extLst>
      <p:ext uri="{BB962C8B-B14F-4D97-AF65-F5344CB8AC3E}">
        <p14:creationId xmlns:p14="http://schemas.microsoft.com/office/powerpoint/2010/main" val="4208516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743A05E-F248-4A5D-83E4-EEF880F7392C}" type="datetimeFigureOut">
              <a:rPr lang="en-CA" smtClean="0"/>
              <a:t>21/01/2013</a:t>
            </a:fld>
            <a:endParaRPr lang="en-CA"/>
          </a:p>
        </p:txBody>
      </p:sp>
      <p:sp>
        <p:nvSpPr>
          <p:cNvPr id="6" name="Espace réservé du pied de page 5"/>
          <p:cNvSpPr>
            <a:spLocks noGrp="1"/>
          </p:cNvSpPr>
          <p:nvPr>
            <p:ph type="ftr" sz="quarter" idx="11"/>
          </p:nvPr>
        </p:nvSpPr>
        <p:spPr/>
        <p:txBody>
          <a:bodyPr/>
          <a:lstStyle/>
          <a:p>
            <a:endParaRPr lang="en-CA"/>
          </a:p>
        </p:txBody>
      </p:sp>
      <p:sp>
        <p:nvSpPr>
          <p:cNvPr id="7" name="Espace réservé du numéro de diapositive 6"/>
          <p:cNvSpPr>
            <a:spLocks noGrp="1"/>
          </p:cNvSpPr>
          <p:nvPr>
            <p:ph type="sldNum" sz="quarter" idx="12"/>
          </p:nvPr>
        </p:nvSpPr>
        <p:spPr/>
        <p:txBody>
          <a:bodyPr/>
          <a:lstStyle/>
          <a:p>
            <a:fld id="{C1A2F655-3CE2-4895-AF5B-9D7AE2429745}" type="slidenum">
              <a:rPr lang="en-CA" smtClean="0"/>
              <a:t>‹N°›</a:t>
            </a:fld>
            <a:endParaRPr lang="en-CA"/>
          </a:p>
        </p:txBody>
      </p:sp>
    </p:spTree>
    <p:extLst>
      <p:ext uri="{BB962C8B-B14F-4D97-AF65-F5344CB8AC3E}">
        <p14:creationId xmlns:p14="http://schemas.microsoft.com/office/powerpoint/2010/main" val="829247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en-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43A05E-F248-4A5D-83E4-EEF880F7392C}" type="datetimeFigureOut">
              <a:rPr lang="en-CA" smtClean="0"/>
              <a:t>21/01/2013</a:t>
            </a:fld>
            <a:endParaRPr lang="en-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A2F655-3CE2-4895-AF5B-9D7AE2429745}" type="slidenum">
              <a:rPr lang="en-CA" smtClean="0"/>
              <a:t>‹N°›</a:t>
            </a:fld>
            <a:endParaRPr lang="en-CA"/>
          </a:p>
        </p:txBody>
      </p:sp>
    </p:spTree>
    <p:extLst>
      <p:ext uri="{BB962C8B-B14F-4D97-AF65-F5344CB8AC3E}">
        <p14:creationId xmlns:p14="http://schemas.microsoft.com/office/powerpoint/2010/main" val="3736228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fr-CA"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B479C79-BEDE-48C1-9039-1DAAE3FC7F65}" type="datetimeFigureOut">
              <a:rPr lang="fr-FR">
                <a:solidFill>
                  <a:prstClr val="black">
                    <a:tint val="75000"/>
                  </a:prstClr>
                </a:solidFill>
              </a:rPr>
              <a:pPr>
                <a:defRPr/>
              </a:pPr>
              <a:t>21/01/2013</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6E5B2C3-71B3-4735-B559-8FF61B52ED9D}" type="slidenum">
              <a:rPr lang="fr-CA">
                <a:solidFill>
                  <a:prstClr val="black">
                    <a:tint val="75000"/>
                  </a:prstClr>
                </a:solidFill>
              </a:rPr>
              <a:pPr>
                <a:defRPr/>
              </a:pPr>
              <a:t>‹N°›</a:t>
            </a:fld>
            <a:endParaRPr lang="fr-CA">
              <a:solidFill>
                <a:prstClr val="black">
                  <a:tint val="75000"/>
                </a:prstClr>
              </a:solidFill>
            </a:endParaRPr>
          </a:p>
        </p:txBody>
      </p:sp>
    </p:spTree>
    <p:extLst>
      <p:ext uri="{BB962C8B-B14F-4D97-AF65-F5344CB8AC3E}">
        <p14:creationId xmlns:p14="http://schemas.microsoft.com/office/powerpoint/2010/main" val="1504666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fr-CA" smtClean="0"/>
          </a:p>
        </p:txBody>
      </p:sp>
      <p:sp>
        <p:nvSpPr>
          <p:cNvPr id="2051"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B066913-BB00-48F3-B163-7C06299AA1C4}" type="datetimeFigureOut">
              <a:rPr lang="fr-FR">
                <a:solidFill>
                  <a:srgbClr val="000000">
                    <a:tint val="75000"/>
                  </a:srgbClr>
                </a:solidFill>
              </a:rPr>
              <a:pPr>
                <a:defRPr/>
              </a:pPr>
              <a:t>21/01/2013</a:t>
            </a:fld>
            <a:endParaRPr lang="fr-CA">
              <a:solidFill>
                <a:srgbClr val="000000">
                  <a:tint val="75000"/>
                </a:srgb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CA">
              <a:solidFill>
                <a:srgbClr val="000000">
                  <a:tint val="75000"/>
                </a:srgb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879BB53-0E7A-4A98-86AD-E3F5F1AA62D6}" type="slidenum">
              <a:rPr lang="fr-CA">
                <a:solidFill>
                  <a:srgbClr val="000000">
                    <a:tint val="75000"/>
                  </a:srgbClr>
                </a:solidFill>
              </a:rPr>
              <a:pPr>
                <a:defRPr/>
              </a:pPr>
              <a:t>‹N°›</a:t>
            </a:fld>
            <a:endParaRPr lang="fr-CA">
              <a:solidFill>
                <a:srgbClr val="000000">
                  <a:tint val="75000"/>
                </a:srgbClr>
              </a:solidFill>
            </a:endParaRPr>
          </a:p>
        </p:txBody>
      </p:sp>
    </p:spTree>
    <p:extLst>
      <p:ext uri="{BB962C8B-B14F-4D97-AF65-F5344CB8AC3E}">
        <p14:creationId xmlns:p14="http://schemas.microsoft.com/office/powerpoint/2010/main" val="35574443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0.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0.png"/><Relationship Id="rId5" Type="http://schemas.openxmlformats.org/officeDocument/2006/relationships/image" Target="../media/image3.png"/><Relationship Id="rId10" Type="http://schemas.openxmlformats.org/officeDocument/2006/relationships/image" Target="../media/image80.png"/><Relationship Id="rId4" Type="http://schemas.openxmlformats.org/officeDocument/2006/relationships/image" Target="../media/image2.png"/><Relationship Id="rId9" Type="http://schemas.openxmlformats.org/officeDocument/2006/relationships/image" Target="../media/image72.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0.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6.png"/><Relationship Id="rId1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23.png"/><Relationship Id="rId21" Type="http://schemas.openxmlformats.org/officeDocument/2006/relationships/image" Target="../media/image40.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notesSlide" Target="../notesSlides/notesSlide7.xml"/><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12.png"/><Relationship Id="rId9" Type="http://schemas.openxmlformats.org/officeDocument/2006/relationships/image" Target="../media/image28.png"/><Relationship Id="rId14"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42.png"/><Relationship Id="rId3" Type="http://schemas.openxmlformats.org/officeDocument/2006/relationships/image" Target="../media/image23.png"/><Relationship Id="rId21" Type="http://schemas.openxmlformats.org/officeDocument/2006/relationships/image" Target="../media/image45.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8.png"/><Relationship Id="rId2" Type="http://schemas.openxmlformats.org/officeDocument/2006/relationships/notesSlide" Target="../notesSlides/notesSlide8.xml"/><Relationship Id="rId16" Type="http://schemas.openxmlformats.org/officeDocument/2006/relationships/image" Target="../media/image37.png"/><Relationship Id="rId20"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41.png"/><Relationship Id="rId10" Type="http://schemas.openxmlformats.org/officeDocument/2006/relationships/image" Target="../media/image29.png"/><Relationship Id="rId19" Type="http://schemas.openxmlformats.org/officeDocument/2006/relationships/image" Target="../media/image43.png"/><Relationship Id="rId4" Type="http://schemas.openxmlformats.org/officeDocument/2006/relationships/image" Target="../media/image12.png"/><Relationship Id="rId9" Type="http://schemas.openxmlformats.org/officeDocument/2006/relationships/image" Target="../media/image28.png"/><Relationship Id="rId14" Type="http://schemas.openxmlformats.org/officeDocument/2006/relationships/image" Target="../media/image35.png"/><Relationship Id="rId22" Type="http://schemas.openxmlformats.org/officeDocument/2006/relationships/image" Target="../media/image4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9.xml"/><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9.xml"/><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9.xml"/><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9.xml"/><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58.png"/></Relationships>
</file>

<file path=ppt/slides/_rels/slide2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61.jpeg"/><Relationship Id="rId4" Type="http://schemas.openxmlformats.org/officeDocument/2006/relationships/image" Target="../media/image60.jpeg"/></Relationships>
</file>

<file path=ppt/slides/_rels/slide2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63.jpeg"/></Relationships>
</file>

<file path=ppt/slides/_rels/slide2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6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428750"/>
            <a:ext cx="7772400" cy="2357438"/>
          </a:xfrm>
        </p:spPr>
        <p:txBody>
          <a:bodyPr rtlCol="0">
            <a:normAutofit fontScale="90000"/>
          </a:bodyPr>
          <a:lstStyle/>
          <a:p>
            <a:pPr eaLnBrk="1" fontAlgn="auto" hangingPunct="1">
              <a:spcAft>
                <a:spcPts val="0"/>
              </a:spcAft>
              <a:defRPr/>
            </a:pPr>
            <a:r>
              <a:rPr lang="fr-CA" dirty="0" smtClean="0"/>
              <a:t>Programmation des logiciels infographiques interactifs 2D et 3D,</a:t>
            </a:r>
            <a:br>
              <a:rPr lang="fr-CA" dirty="0" smtClean="0"/>
            </a:br>
            <a:r>
              <a:rPr lang="fr-CA" dirty="0" smtClean="0"/>
              <a:t>et le </a:t>
            </a:r>
            <a:r>
              <a:rPr lang="fr-CA" dirty="0" err="1" smtClean="0"/>
              <a:t>OpenGL</a:t>
            </a:r>
            <a:endParaRPr lang="fr-CA" dirty="0" smtClean="0"/>
          </a:p>
        </p:txBody>
      </p:sp>
      <p:sp>
        <p:nvSpPr>
          <p:cNvPr id="3" name="Sous-titr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fr-CA" smtClean="0"/>
          </a:p>
        </p:txBody>
      </p:sp>
    </p:spTree>
    <p:extLst>
      <p:ext uri="{BB962C8B-B14F-4D97-AF65-F5344CB8AC3E}">
        <p14:creationId xmlns:p14="http://schemas.microsoft.com/office/powerpoint/2010/main" val="13985946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ZoneTexte 5"/>
              <p:cNvSpPr txBox="1"/>
              <p:nvPr/>
            </p:nvSpPr>
            <p:spPr>
              <a:xfrm rot="1223386">
                <a:off x="4572717" y="4046019"/>
                <a:ext cx="15941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CA" b="0" i="1" smtClean="0">
                              <a:latin typeface="Cambria Math"/>
                            </a:rPr>
                          </m:ctrlPr>
                        </m:accPr>
                        <m:e>
                          <m:r>
                            <a:rPr lang="en-CA" b="0" i="1" smtClean="0">
                              <a:latin typeface="Cambria Math"/>
                            </a:rPr>
                            <m:t>𝑛</m:t>
                          </m:r>
                        </m:e>
                      </m:acc>
                      <m:r>
                        <a:rPr lang="en-CA" b="0" i="1" smtClean="0">
                          <a:latin typeface="Cambria Math"/>
                        </a:rPr>
                        <m:t>=</m:t>
                      </m:r>
                      <m:sSub>
                        <m:sSubPr>
                          <m:ctrlPr>
                            <a:rPr lang="en-CA" b="0" i="1" smtClean="0">
                              <a:latin typeface="Cambria Math"/>
                            </a:rPr>
                          </m:ctrlPr>
                        </m:sSubPr>
                        <m:e>
                          <m:acc>
                            <m:accPr>
                              <m:chr m:val="⃑"/>
                              <m:ctrlPr>
                                <a:rPr lang="en-CA" b="0" i="1" smtClean="0">
                                  <a:latin typeface="Cambria Math"/>
                                </a:rPr>
                              </m:ctrlPr>
                            </m:accPr>
                            <m:e>
                              <m:r>
                                <a:rPr lang="en-CA" b="0" i="1" smtClean="0">
                                  <a:latin typeface="Cambria Math"/>
                                </a:rPr>
                                <m:t>𝑣</m:t>
                              </m:r>
                            </m:e>
                          </m:acc>
                        </m:e>
                        <m:sub>
                          <m:r>
                            <a:rPr lang="en-CA" b="0" i="1" smtClean="0">
                              <a:latin typeface="Cambria Math"/>
                            </a:rPr>
                            <m:t>12</m:t>
                          </m:r>
                        </m:sub>
                      </m:sSub>
                      <m:r>
                        <a:rPr lang="en-CA" b="0" i="1" smtClean="0">
                          <a:latin typeface="Cambria Math"/>
                          <a:ea typeface="Cambria Math"/>
                        </a:rPr>
                        <m:t>×</m:t>
                      </m:r>
                      <m:sSub>
                        <m:sSubPr>
                          <m:ctrlPr>
                            <a:rPr lang="en-CA" b="0" i="1" smtClean="0">
                              <a:latin typeface="Cambria Math"/>
                              <a:ea typeface="Cambria Math"/>
                            </a:rPr>
                          </m:ctrlPr>
                        </m:sSubPr>
                        <m:e>
                          <m:acc>
                            <m:accPr>
                              <m:chr m:val="⃑"/>
                              <m:ctrlPr>
                                <a:rPr lang="en-CA" b="0" i="1" smtClean="0">
                                  <a:latin typeface="Cambria Math"/>
                                  <a:ea typeface="Cambria Math"/>
                                </a:rPr>
                              </m:ctrlPr>
                            </m:accPr>
                            <m:e>
                              <m:r>
                                <a:rPr lang="en-CA" b="0" i="1" smtClean="0">
                                  <a:latin typeface="Cambria Math"/>
                                  <a:ea typeface="Cambria Math"/>
                                </a:rPr>
                                <m:t>𝑣</m:t>
                              </m:r>
                            </m:e>
                          </m:acc>
                        </m:e>
                        <m:sub>
                          <m:r>
                            <a:rPr lang="en-CA" b="0" i="1" smtClean="0">
                              <a:latin typeface="Cambria Math"/>
                              <a:ea typeface="Cambria Math"/>
                            </a:rPr>
                            <m:t>23</m:t>
                          </m:r>
                        </m:sub>
                      </m:sSub>
                    </m:oMath>
                  </m:oMathPara>
                </a14:m>
                <a:endParaRPr lang="en-CA" dirty="0"/>
              </a:p>
            </p:txBody>
          </p:sp>
        </mc:Choice>
        <mc:Fallback xmlns="">
          <p:sp>
            <p:nvSpPr>
              <p:cNvPr id="6" name="ZoneTexte 5"/>
              <p:cNvSpPr txBox="1">
                <a:spLocks noRot="1" noChangeAspect="1" noMove="1" noResize="1" noEditPoints="1" noAdjustHandles="1" noChangeArrowheads="1" noChangeShapeType="1" noTextEdit="1"/>
              </p:cNvSpPr>
              <p:nvPr/>
            </p:nvSpPr>
            <p:spPr>
              <a:xfrm rot="1223386">
                <a:off x="4572717" y="4046019"/>
                <a:ext cx="1594154" cy="369332"/>
              </a:xfrm>
              <a:prstGeom prst="rect">
                <a:avLst/>
              </a:prstGeom>
              <a:blipFill rotWithShape="1">
                <a:blip r:embed="rId3"/>
                <a:stretch>
                  <a:fillRect r="-1124"/>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 name="ZoneTexte 8"/>
              <p:cNvSpPr txBox="1"/>
              <p:nvPr/>
            </p:nvSpPr>
            <p:spPr>
              <a:xfrm>
                <a:off x="2158968" y="2330438"/>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CA" b="0" i="1" smtClean="0">
                              <a:latin typeface="Cambria Math"/>
                            </a:rPr>
                          </m:ctrlPr>
                        </m:sSubPr>
                        <m:e>
                          <m:r>
                            <a:rPr lang="en-CA" b="0" i="1" smtClean="0">
                              <a:latin typeface="Cambria Math"/>
                            </a:rPr>
                            <m:t>𝑝</m:t>
                          </m:r>
                        </m:e>
                        <m:sub>
                          <m:r>
                            <a:rPr lang="en-CA" b="0" i="1" smtClean="0">
                              <a:latin typeface="Cambria Math"/>
                            </a:rPr>
                            <m:t>𝐶</m:t>
                          </m:r>
                        </m:sub>
                      </m:sSub>
                    </m:oMath>
                  </m:oMathPara>
                </a14:m>
                <a:endParaRPr lang="en-CA" dirty="0"/>
              </a:p>
            </p:txBody>
          </p:sp>
        </mc:Choice>
        <mc:Fallback xmlns="">
          <p:sp>
            <p:nvSpPr>
              <p:cNvPr id="9" name="ZoneTexte 8"/>
              <p:cNvSpPr txBox="1">
                <a:spLocks noRot="1" noChangeAspect="1" noMove="1" noResize="1" noEditPoints="1" noAdjustHandles="1" noChangeArrowheads="1" noChangeShapeType="1" noTextEdit="1"/>
              </p:cNvSpPr>
              <p:nvPr/>
            </p:nvSpPr>
            <p:spPr>
              <a:xfrm>
                <a:off x="2158968" y="2330438"/>
                <a:ext cx="432048" cy="369332"/>
              </a:xfrm>
              <a:prstGeom prst="rect">
                <a:avLst/>
              </a:prstGeom>
              <a:blipFill rotWithShape="1">
                <a:blip r:embed="rId4"/>
                <a:stretch>
                  <a:fillRect b="-4918"/>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3" name="ZoneTexte 12"/>
              <p:cNvSpPr txBox="1"/>
              <p:nvPr/>
            </p:nvSpPr>
            <p:spPr>
              <a:xfrm rot="21122706">
                <a:off x="6017830" y="1748863"/>
                <a:ext cx="159909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b="0" i="1" smtClean="0">
                              <a:latin typeface="Cambria Math"/>
                            </a:rPr>
                          </m:ctrlPr>
                        </m:sSubPr>
                        <m:e>
                          <m:acc>
                            <m:accPr>
                              <m:chr m:val="⃑"/>
                              <m:ctrlPr>
                                <a:rPr lang="en-CA" b="0" i="1" smtClean="0">
                                  <a:latin typeface="Cambria Math"/>
                                </a:rPr>
                              </m:ctrlPr>
                            </m:accPr>
                            <m:e>
                              <m:r>
                                <a:rPr lang="en-CA" b="0" i="1" smtClean="0">
                                  <a:latin typeface="Cambria Math"/>
                                </a:rPr>
                                <m:t>𝑣</m:t>
                              </m:r>
                            </m:e>
                          </m:acc>
                        </m:e>
                        <m:sub>
                          <m:r>
                            <a:rPr lang="en-CA" b="0" i="1" smtClean="0">
                              <a:latin typeface="Cambria Math"/>
                            </a:rPr>
                            <m:t>23</m:t>
                          </m:r>
                        </m:sub>
                      </m:sSub>
                      <m:r>
                        <a:rPr lang="en-CA" b="0" i="1" smtClean="0">
                          <a:latin typeface="Cambria Math"/>
                        </a:rPr>
                        <m:t>=</m:t>
                      </m:r>
                      <m:sSub>
                        <m:sSubPr>
                          <m:ctrlPr>
                            <a:rPr lang="en-CA" b="0" i="1" smtClean="0">
                              <a:latin typeface="Cambria Math"/>
                            </a:rPr>
                          </m:ctrlPr>
                        </m:sSubPr>
                        <m:e>
                          <m:r>
                            <a:rPr lang="en-CA" b="0" i="1" smtClean="0">
                              <a:latin typeface="Cambria Math"/>
                            </a:rPr>
                            <m:t>𝑝</m:t>
                          </m:r>
                        </m:e>
                        <m:sub>
                          <m:r>
                            <a:rPr lang="en-CA" b="0" i="1" smtClean="0">
                              <a:latin typeface="Cambria Math"/>
                            </a:rPr>
                            <m:t>3</m:t>
                          </m:r>
                        </m:sub>
                      </m:sSub>
                      <m:r>
                        <a:rPr lang="en-CA" b="0" i="1" smtClean="0">
                          <a:latin typeface="Cambria Math"/>
                        </a:rPr>
                        <m:t>−</m:t>
                      </m:r>
                      <m:sSub>
                        <m:sSubPr>
                          <m:ctrlPr>
                            <a:rPr lang="en-CA" b="0" i="1" smtClean="0">
                              <a:latin typeface="Cambria Math"/>
                            </a:rPr>
                          </m:ctrlPr>
                        </m:sSubPr>
                        <m:e>
                          <m:r>
                            <a:rPr lang="en-CA" b="0" i="1" smtClean="0">
                              <a:latin typeface="Cambria Math"/>
                            </a:rPr>
                            <m:t>𝑝</m:t>
                          </m:r>
                        </m:e>
                        <m:sub>
                          <m:r>
                            <a:rPr lang="en-CA" b="0" i="1" smtClean="0">
                              <a:latin typeface="Cambria Math"/>
                            </a:rPr>
                            <m:t>2</m:t>
                          </m:r>
                        </m:sub>
                      </m:sSub>
                    </m:oMath>
                  </m:oMathPara>
                </a14:m>
                <a:endParaRPr lang="en-CA" dirty="0"/>
              </a:p>
            </p:txBody>
          </p:sp>
        </mc:Choice>
        <mc:Fallback xmlns="">
          <p:sp>
            <p:nvSpPr>
              <p:cNvPr id="13" name="ZoneTexte 12"/>
              <p:cNvSpPr txBox="1">
                <a:spLocks noRot="1" noChangeAspect="1" noMove="1" noResize="1" noEditPoints="1" noAdjustHandles="1" noChangeArrowheads="1" noChangeShapeType="1" noTextEdit="1"/>
              </p:cNvSpPr>
              <p:nvPr/>
            </p:nvSpPr>
            <p:spPr>
              <a:xfrm rot="21122706">
                <a:off x="6017830" y="1748863"/>
                <a:ext cx="1599092" cy="369332"/>
              </a:xfrm>
              <a:prstGeom prst="rect">
                <a:avLst/>
              </a:prstGeom>
              <a:blipFill rotWithShape="1">
                <a:blip r:embed="rId5"/>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6" name="ZoneTexte 15"/>
              <p:cNvSpPr txBox="1"/>
              <p:nvPr/>
            </p:nvSpPr>
            <p:spPr>
              <a:xfrm>
                <a:off x="6340719" y="2987797"/>
                <a:ext cx="15884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b="0" i="1" smtClean="0">
                              <a:latin typeface="Cambria Math"/>
                            </a:rPr>
                          </m:ctrlPr>
                        </m:sSubPr>
                        <m:e>
                          <m:acc>
                            <m:accPr>
                              <m:chr m:val="⃑"/>
                              <m:ctrlPr>
                                <a:rPr lang="en-CA" b="0" i="1" smtClean="0">
                                  <a:latin typeface="Cambria Math"/>
                                </a:rPr>
                              </m:ctrlPr>
                            </m:accPr>
                            <m:e>
                              <m:r>
                                <a:rPr lang="en-CA" b="0" i="1" smtClean="0">
                                  <a:latin typeface="Cambria Math"/>
                                </a:rPr>
                                <m:t>𝑣</m:t>
                              </m:r>
                            </m:e>
                          </m:acc>
                        </m:e>
                        <m:sub>
                          <m:r>
                            <a:rPr lang="en-CA" b="0" i="1" smtClean="0">
                              <a:latin typeface="Cambria Math"/>
                            </a:rPr>
                            <m:t>12</m:t>
                          </m:r>
                        </m:sub>
                      </m:sSub>
                      <m:r>
                        <a:rPr lang="en-CA" b="0" i="1" smtClean="0">
                          <a:latin typeface="Cambria Math"/>
                        </a:rPr>
                        <m:t>=</m:t>
                      </m:r>
                      <m:sSub>
                        <m:sSubPr>
                          <m:ctrlPr>
                            <a:rPr lang="en-CA" b="0" i="1" smtClean="0">
                              <a:latin typeface="Cambria Math"/>
                            </a:rPr>
                          </m:ctrlPr>
                        </m:sSubPr>
                        <m:e>
                          <m:r>
                            <a:rPr lang="en-CA" b="0" i="1" smtClean="0">
                              <a:latin typeface="Cambria Math"/>
                            </a:rPr>
                            <m:t>𝑝</m:t>
                          </m:r>
                        </m:e>
                        <m:sub>
                          <m:r>
                            <a:rPr lang="en-CA" b="0" i="1" smtClean="0">
                              <a:latin typeface="Cambria Math"/>
                            </a:rPr>
                            <m:t>2</m:t>
                          </m:r>
                        </m:sub>
                      </m:sSub>
                      <m:r>
                        <a:rPr lang="en-CA" b="0" i="1" smtClean="0">
                          <a:latin typeface="Cambria Math"/>
                        </a:rPr>
                        <m:t>−</m:t>
                      </m:r>
                      <m:sSub>
                        <m:sSubPr>
                          <m:ctrlPr>
                            <a:rPr lang="en-CA" b="0" i="1" smtClean="0">
                              <a:latin typeface="Cambria Math"/>
                            </a:rPr>
                          </m:ctrlPr>
                        </m:sSubPr>
                        <m:e>
                          <m:r>
                            <a:rPr lang="en-CA" b="0" i="1" smtClean="0">
                              <a:latin typeface="Cambria Math"/>
                            </a:rPr>
                            <m:t>𝑝</m:t>
                          </m:r>
                        </m:e>
                        <m:sub>
                          <m:r>
                            <a:rPr lang="en-CA" b="0" i="1" smtClean="0">
                              <a:latin typeface="Cambria Math"/>
                            </a:rPr>
                            <m:t>1</m:t>
                          </m:r>
                        </m:sub>
                      </m:sSub>
                    </m:oMath>
                  </m:oMathPara>
                </a14:m>
                <a:endParaRPr lang="en-CA" dirty="0"/>
              </a:p>
            </p:txBody>
          </p:sp>
        </mc:Choice>
        <mc:Fallback xmlns="">
          <p:sp>
            <p:nvSpPr>
              <p:cNvPr id="16" name="ZoneTexte 15"/>
              <p:cNvSpPr txBox="1">
                <a:spLocks noRot="1" noChangeAspect="1" noMove="1" noResize="1" noEditPoints="1" noAdjustHandles="1" noChangeArrowheads="1" noChangeShapeType="1" noTextEdit="1"/>
              </p:cNvSpPr>
              <p:nvPr/>
            </p:nvSpPr>
            <p:spPr>
              <a:xfrm>
                <a:off x="6340719" y="2987797"/>
                <a:ext cx="1588447" cy="369332"/>
              </a:xfrm>
              <a:prstGeom prst="rect">
                <a:avLst/>
              </a:prstGeom>
              <a:blipFill rotWithShape="1">
                <a:blip r:embed="rId6"/>
                <a:stretch>
                  <a:fillRect t="-6557" b="-4918"/>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7" name="ZoneTexte 16"/>
              <p:cNvSpPr txBox="1"/>
              <p:nvPr/>
            </p:nvSpPr>
            <p:spPr>
              <a:xfrm>
                <a:off x="4903962" y="1733097"/>
                <a:ext cx="4658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b="0" i="1" smtClean="0">
                              <a:latin typeface="Cambria Math"/>
                            </a:rPr>
                          </m:ctrlPr>
                        </m:sSubPr>
                        <m:e>
                          <m:r>
                            <a:rPr lang="en-CA" b="0" i="1" smtClean="0">
                              <a:latin typeface="Cambria Math"/>
                            </a:rPr>
                            <m:t>𝑝</m:t>
                          </m:r>
                        </m:e>
                        <m:sub>
                          <m:r>
                            <a:rPr lang="en-CA" b="0" i="1" smtClean="0">
                              <a:latin typeface="Cambria Math"/>
                            </a:rPr>
                            <m:t>3</m:t>
                          </m:r>
                        </m:sub>
                      </m:sSub>
                    </m:oMath>
                  </m:oMathPara>
                </a14:m>
                <a:endParaRPr lang="en-CA" dirty="0"/>
              </a:p>
            </p:txBody>
          </p:sp>
        </mc:Choice>
        <mc:Fallback xmlns="">
          <p:sp>
            <p:nvSpPr>
              <p:cNvPr id="17" name="ZoneTexte 16"/>
              <p:cNvSpPr txBox="1">
                <a:spLocks noRot="1" noChangeAspect="1" noMove="1" noResize="1" noEditPoints="1" noAdjustHandles="1" noChangeArrowheads="1" noChangeShapeType="1" noTextEdit="1"/>
              </p:cNvSpPr>
              <p:nvPr/>
            </p:nvSpPr>
            <p:spPr>
              <a:xfrm>
                <a:off x="4903962" y="1733097"/>
                <a:ext cx="465832" cy="369332"/>
              </a:xfrm>
              <a:prstGeom prst="rect">
                <a:avLst/>
              </a:prstGeom>
              <a:blipFill rotWithShape="1">
                <a:blip r:embed="rId7"/>
                <a:stretch>
                  <a:fillRect b="-4918"/>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8" name="ZoneTexte 17"/>
              <p:cNvSpPr txBox="1"/>
              <p:nvPr/>
            </p:nvSpPr>
            <p:spPr>
              <a:xfrm>
                <a:off x="6724857" y="2227069"/>
                <a:ext cx="46583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b="0" i="1" smtClean="0">
                              <a:latin typeface="Cambria Math"/>
                            </a:rPr>
                          </m:ctrlPr>
                        </m:sSubPr>
                        <m:e>
                          <m:r>
                            <a:rPr lang="en-CA" b="0" i="1" smtClean="0">
                              <a:latin typeface="Cambria Math"/>
                            </a:rPr>
                            <m:t>𝑝</m:t>
                          </m:r>
                        </m:e>
                        <m:sub>
                          <m:r>
                            <a:rPr lang="en-CA" b="0" i="1" smtClean="0">
                              <a:latin typeface="Cambria Math"/>
                            </a:rPr>
                            <m:t>2</m:t>
                          </m:r>
                        </m:sub>
                      </m:sSub>
                    </m:oMath>
                  </m:oMathPara>
                </a14:m>
                <a:endParaRPr lang="en-CA" dirty="0"/>
              </a:p>
            </p:txBody>
          </p:sp>
        </mc:Choice>
        <mc:Fallback xmlns="">
          <p:sp>
            <p:nvSpPr>
              <p:cNvPr id="18" name="ZoneTexte 17"/>
              <p:cNvSpPr txBox="1">
                <a:spLocks noRot="1" noChangeAspect="1" noMove="1" noResize="1" noEditPoints="1" noAdjustHandles="1" noChangeArrowheads="1" noChangeShapeType="1" noTextEdit="1"/>
              </p:cNvSpPr>
              <p:nvPr/>
            </p:nvSpPr>
            <p:spPr>
              <a:xfrm>
                <a:off x="6724857" y="2227069"/>
                <a:ext cx="465833" cy="369332"/>
              </a:xfrm>
              <a:prstGeom prst="rect">
                <a:avLst/>
              </a:prstGeom>
              <a:blipFill rotWithShape="1">
                <a:blip r:embed="rId8"/>
                <a:stretch>
                  <a:fillRect b="-4918"/>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9" name="ZoneTexte 18"/>
              <p:cNvSpPr txBox="1"/>
              <p:nvPr/>
            </p:nvSpPr>
            <p:spPr>
              <a:xfrm>
                <a:off x="5624042" y="3459548"/>
                <a:ext cx="46051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b="0" i="1" smtClean="0">
                              <a:latin typeface="Cambria Math"/>
                            </a:rPr>
                          </m:ctrlPr>
                        </m:sSubPr>
                        <m:e>
                          <m:r>
                            <a:rPr lang="en-CA" b="0" i="1" smtClean="0">
                              <a:latin typeface="Cambria Math"/>
                            </a:rPr>
                            <m:t>𝑝</m:t>
                          </m:r>
                        </m:e>
                        <m:sub>
                          <m:r>
                            <a:rPr lang="en-CA" b="0" i="1" smtClean="0">
                              <a:latin typeface="Cambria Math"/>
                            </a:rPr>
                            <m:t>1</m:t>
                          </m:r>
                        </m:sub>
                      </m:sSub>
                    </m:oMath>
                  </m:oMathPara>
                </a14:m>
                <a:endParaRPr lang="en-CA" dirty="0"/>
              </a:p>
            </p:txBody>
          </p:sp>
        </mc:Choice>
        <mc:Fallback xmlns="">
          <p:sp>
            <p:nvSpPr>
              <p:cNvPr id="19" name="ZoneTexte 18"/>
              <p:cNvSpPr txBox="1">
                <a:spLocks noRot="1" noChangeAspect="1" noMove="1" noResize="1" noEditPoints="1" noAdjustHandles="1" noChangeArrowheads="1" noChangeShapeType="1" noTextEdit="1"/>
              </p:cNvSpPr>
              <p:nvPr/>
            </p:nvSpPr>
            <p:spPr>
              <a:xfrm>
                <a:off x="5624042" y="3459548"/>
                <a:ext cx="460511" cy="369332"/>
              </a:xfrm>
              <a:prstGeom prst="rect">
                <a:avLst/>
              </a:prstGeom>
              <a:blipFill rotWithShape="1">
                <a:blip r:embed="rId9"/>
                <a:stretch>
                  <a:fillRect b="-6667"/>
                </a:stretch>
              </a:blipFill>
            </p:spPr>
            <p:txBody>
              <a:bodyPr/>
              <a:lstStyle/>
              <a:p>
                <a:r>
                  <a:rPr lang="en-CA">
                    <a:noFill/>
                  </a:rPr>
                  <a:t> </a:t>
                </a:r>
              </a:p>
            </p:txBody>
          </p:sp>
        </mc:Fallback>
      </mc:AlternateContent>
      <p:sp>
        <p:nvSpPr>
          <p:cNvPr id="33" name="Forme libre 32"/>
          <p:cNvSpPr/>
          <p:nvPr/>
        </p:nvSpPr>
        <p:spPr>
          <a:xfrm>
            <a:off x="5278362" y="2056549"/>
            <a:ext cx="1443210" cy="1454227"/>
          </a:xfrm>
          <a:custGeom>
            <a:avLst/>
            <a:gdLst>
              <a:gd name="connsiteX0" fmla="*/ 572877 w 1443210"/>
              <a:gd name="connsiteY0" fmla="*/ 1454227 h 1454227"/>
              <a:gd name="connsiteX1" fmla="*/ 1443210 w 1443210"/>
              <a:gd name="connsiteY1" fmla="*/ 418641 h 1454227"/>
              <a:gd name="connsiteX2" fmla="*/ 0 w 1443210"/>
              <a:gd name="connsiteY2" fmla="*/ 0 h 1454227"/>
              <a:gd name="connsiteX3" fmla="*/ 572877 w 1443210"/>
              <a:gd name="connsiteY3" fmla="*/ 1454227 h 1454227"/>
            </a:gdLst>
            <a:ahLst/>
            <a:cxnLst>
              <a:cxn ang="0">
                <a:pos x="connsiteX0" y="connsiteY0"/>
              </a:cxn>
              <a:cxn ang="0">
                <a:pos x="connsiteX1" y="connsiteY1"/>
              </a:cxn>
              <a:cxn ang="0">
                <a:pos x="connsiteX2" y="connsiteY2"/>
              </a:cxn>
              <a:cxn ang="0">
                <a:pos x="connsiteX3" y="connsiteY3"/>
              </a:cxn>
            </a:cxnLst>
            <a:rect l="l" t="t" r="r" b="b"/>
            <a:pathLst>
              <a:path w="1443210" h="1454227">
                <a:moveTo>
                  <a:pt x="572877" y="1454227"/>
                </a:moveTo>
                <a:lnTo>
                  <a:pt x="1443210" y="418641"/>
                </a:lnTo>
                <a:lnTo>
                  <a:pt x="0" y="0"/>
                </a:lnTo>
                <a:lnTo>
                  <a:pt x="572877" y="1454227"/>
                </a:lnTo>
                <a:close/>
              </a:path>
            </a:pathLst>
          </a:cu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8" name="Connecteur droit avec flèche 37"/>
          <p:cNvCxnSpPr/>
          <p:nvPr/>
        </p:nvCxnSpPr>
        <p:spPr>
          <a:xfrm flipV="1">
            <a:off x="5905268" y="2555750"/>
            <a:ext cx="870902" cy="1008111"/>
          </a:xfrm>
          <a:prstGeom prst="straightConnector1">
            <a:avLst/>
          </a:prstGeom>
          <a:ln w="381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p:nvPr/>
        </p:nvCxnSpPr>
        <p:spPr>
          <a:xfrm flipH="1" flipV="1">
            <a:off x="5336010" y="1979685"/>
            <a:ext cx="1440162" cy="432050"/>
          </a:xfrm>
          <a:prstGeom prst="straightConnector1">
            <a:avLst/>
          </a:prstGeom>
          <a:ln w="381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52" name="Connecteur droit avec flèche 51"/>
          <p:cNvCxnSpPr/>
          <p:nvPr/>
        </p:nvCxnSpPr>
        <p:spPr>
          <a:xfrm>
            <a:off x="5646887" y="2987797"/>
            <a:ext cx="45244" cy="113333"/>
          </a:xfrm>
          <a:prstGeom prst="straightConnector1">
            <a:avLst/>
          </a:prstGeom>
          <a:ln w="38100">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8" name="Connecteur droit avec flèche 47"/>
          <p:cNvCxnSpPr/>
          <p:nvPr/>
        </p:nvCxnSpPr>
        <p:spPr>
          <a:xfrm flipH="1">
            <a:off x="4903962" y="2699765"/>
            <a:ext cx="1096006" cy="1129115"/>
          </a:xfrm>
          <a:prstGeom prst="straightConnector1">
            <a:avLst/>
          </a:prstGeom>
          <a:ln w="381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2" name="ZoneTexte 61"/>
              <p:cNvSpPr txBox="1"/>
              <p:nvPr/>
            </p:nvSpPr>
            <p:spPr>
              <a:xfrm>
                <a:off x="3095072" y="2216622"/>
                <a:ext cx="4798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i="1" smtClean="0">
                              <a:latin typeface="Cambria Math"/>
                            </a:rPr>
                          </m:ctrlPr>
                        </m:sSubPr>
                        <m:e>
                          <m:acc>
                            <m:accPr>
                              <m:chr m:val="⃑"/>
                              <m:ctrlPr>
                                <a:rPr lang="en-CA" i="1" smtClean="0">
                                  <a:latin typeface="Cambria Math"/>
                                </a:rPr>
                              </m:ctrlPr>
                            </m:accPr>
                            <m:e>
                              <m:r>
                                <a:rPr lang="en-CA" b="0" i="1" smtClean="0">
                                  <a:latin typeface="Cambria Math"/>
                                </a:rPr>
                                <m:t>𝑣</m:t>
                              </m:r>
                            </m:e>
                          </m:acc>
                        </m:e>
                        <m:sub>
                          <m:r>
                            <a:rPr lang="en-CA" b="0" i="1" smtClean="0">
                              <a:latin typeface="Cambria Math"/>
                            </a:rPr>
                            <m:t>𝐶</m:t>
                          </m:r>
                        </m:sub>
                      </m:sSub>
                    </m:oMath>
                  </m:oMathPara>
                </a14:m>
                <a:endParaRPr lang="en-CA" dirty="0"/>
              </a:p>
            </p:txBody>
          </p:sp>
        </mc:Choice>
        <mc:Fallback xmlns="">
          <p:sp>
            <p:nvSpPr>
              <p:cNvPr id="62" name="ZoneTexte 61"/>
              <p:cNvSpPr txBox="1">
                <a:spLocks noRot="1" noChangeAspect="1" noMove="1" noResize="1" noEditPoints="1" noAdjustHandles="1" noChangeArrowheads="1" noChangeShapeType="1" noTextEdit="1"/>
              </p:cNvSpPr>
              <p:nvPr/>
            </p:nvSpPr>
            <p:spPr>
              <a:xfrm>
                <a:off x="3095072" y="2216622"/>
                <a:ext cx="479875" cy="369332"/>
              </a:xfrm>
              <a:prstGeom prst="rect">
                <a:avLst/>
              </a:prstGeom>
              <a:blipFill rotWithShape="1">
                <a:blip r:embed="rId10"/>
                <a:stretch>
                  <a:fillRect t="-6667" r="-12821"/>
                </a:stretch>
              </a:blipFill>
            </p:spPr>
            <p:txBody>
              <a:bodyPr/>
              <a:lstStyle/>
              <a:p>
                <a:r>
                  <a:rPr lang="en-CA">
                    <a:noFill/>
                  </a:rPr>
                  <a:t> </a:t>
                </a:r>
              </a:p>
            </p:txBody>
          </p:sp>
        </mc:Fallback>
      </mc:AlternateContent>
      <p:cxnSp>
        <p:nvCxnSpPr>
          <p:cNvPr id="76" name="Connecteur droit avec flèche 75"/>
          <p:cNvCxnSpPr/>
          <p:nvPr/>
        </p:nvCxnSpPr>
        <p:spPr>
          <a:xfrm>
            <a:off x="3175578" y="2579252"/>
            <a:ext cx="534246" cy="0"/>
          </a:xfrm>
          <a:prstGeom prst="straightConnector1">
            <a:avLst/>
          </a:prstGeom>
          <a:ln w="381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pSp>
        <p:nvGrpSpPr>
          <p:cNvPr id="77" name="Groupe 76"/>
          <p:cNvGrpSpPr/>
          <p:nvPr/>
        </p:nvGrpSpPr>
        <p:grpSpPr>
          <a:xfrm>
            <a:off x="2361197" y="2241925"/>
            <a:ext cx="695254" cy="674655"/>
            <a:chOff x="597765" y="1310622"/>
            <a:chExt cx="695254" cy="674655"/>
          </a:xfrm>
        </p:grpSpPr>
        <p:sp>
          <p:nvSpPr>
            <p:cNvPr id="70" name="Arc 69"/>
            <p:cNvSpPr/>
            <p:nvPr/>
          </p:nvSpPr>
          <p:spPr>
            <a:xfrm rot="2700000">
              <a:off x="597765" y="1310622"/>
              <a:ext cx="674655" cy="674655"/>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5" name="Forme libre 74"/>
            <p:cNvSpPr/>
            <p:nvPr/>
          </p:nvSpPr>
          <p:spPr>
            <a:xfrm>
              <a:off x="809625" y="1362075"/>
              <a:ext cx="483394" cy="581025"/>
            </a:xfrm>
            <a:custGeom>
              <a:avLst/>
              <a:gdLst>
                <a:gd name="connsiteX0" fmla="*/ 483394 w 483394"/>
                <a:gd name="connsiteY0" fmla="*/ 0 h 581025"/>
                <a:gd name="connsiteX1" fmla="*/ 0 w 483394"/>
                <a:gd name="connsiteY1" fmla="*/ 250031 h 581025"/>
                <a:gd name="connsiteX2" fmla="*/ 459581 w 483394"/>
                <a:gd name="connsiteY2" fmla="*/ 581025 h 581025"/>
              </a:gdLst>
              <a:ahLst/>
              <a:cxnLst>
                <a:cxn ang="0">
                  <a:pos x="connsiteX0" y="connsiteY0"/>
                </a:cxn>
                <a:cxn ang="0">
                  <a:pos x="connsiteX1" y="connsiteY1"/>
                </a:cxn>
                <a:cxn ang="0">
                  <a:pos x="connsiteX2" y="connsiteY2"/>
                </a:cxn>
              </a:cxnLst>
              <a:rect l="l" t="t" r="r" b="b"/>
              <a:pathLst>
                <a:path w="483394" h="581025">
                  <a:moveTo>
                    <a:pt x="483394" y="0"/>
                  </a:moveTo>
                  <a:lnTo>
                    <a:pt x="0" y="250031"/>
                  </a:lnTo>
                  <a:lnTo>
                    <a:pt x="459581" y="581025"/>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mc:AlternateContent xmlns:mc="http://schemas.openxmlformats.org/markup-compatibility/2006" xmlns:a14="http://schemas.microsoft.com/office/drawing/2010/main">
        <mc:Choice Requires="a14">
          <p:sp>
            <p:nvSpPr>
              <p:cNvPr id="78" name="ZoneTexte 77"/>
              <p:cNvSpPr txBox="1"/>
              <p:nvPr/>
            </p:nvSpPr>
            <p:spPr>
              <a:xfrm>
                <a:off x="2014952" y="2992151"/>
                <a:ext cx="1728192" cy="923330"/>
              </a:xfrm>
              <a:prstGeom prst="rect">
                <a:avLst/>
              </a:prstGeom>
              <a:noFill/>
            </p:spPr>
            <p:txBody>
              <a:bodyPr wrap="square" rtlCol="0">
                <a:spAutoFit/>
              </a:bodyPr>
              <a:lstStyle/>
              <a:p>
                <a:r>
                  <a:rPr lang="en-CA" dirty="0" smtClean="0"/>
                  <a:t>position </a:t>
                </a:r>
                <a14:m>
                  <m:oMath xmlns:m="http://schemas.openxmlformats.org/officeDocument/2006/math">
                    <m:sSub>
                      <m:sSubPr>
                        <m:ctrlPr>
                          <a:rPr lang="en-CA" i="1" smtClean="0">
                            <a:latin typeface="Cambria Math"/>
                          </a:rPr>
                        </m:ctrlPr>
                      </m:sSubPr>
                      <m:e>
                        <m:r>
                          <a:rPr lang="en-CA" b="0" i="1" smtClean="0">
                            <a:latin typeface="Cambria Math"/>
                          </a:rPr>
                          <m:t>𝑝</m:t>
                        </m:r>
                      </m:e>
                      <m:sub>
                        <m:r>
                          <a:rPr lang="en-CA" b="0" i="1" smtClean="0">
                            <a:latin typeface="Cambria Math"/>
                          </a:rPr>
                          <m:t>𝐶</m:t>
                        </m:r>
                      </m:sub>
                    </m:sSub>
                  </m:oMath>
                </a14:m>
                <a:r>
                  <a:rPr lang="en-CA" dirty="0" smtClean="0"/>
                  <a:t> </a:t>
                </a:r>
              </a:p>
              <a:p>
                <a:r>
                  <a:rPr lang="en-CA" dirty="0" smtClean="0"/>
                  <a:t>et direction </a:t>
                </a:r>
                <a14:m>
                  <m:oMath xmlns:m="http://schemas.openxmlformats.org/officeDocument/2006/math">
                    <m:sSub>
                      <m:sSubPr>
                        <m:ctrlPr>
                          <a:rPr lang="en-CA" i="1" smtClean="0">
                            <a:latin typeface="Cambria Math"/>
                          </a:rPr>
                        </m:ctrlPr>
                      </m:sSubPr>
                      <m:e>
                        <m:acc>
                          <m:accPr>
                            <m:chr m:val="⃑"/>
                            <m:ctrlPr>
                              <a:rPr lang="en-CA" i="1" smtClean="0">
                                <a:latin typeface="Cambria Math"/>
                              </a:rPr>
                            </m:ctrlPr>
                          </m:accPr>
                          <m:e>
                            <m:r>
                              <a:rPr lang="en-CA" b="0" i="1" smtClean="0">
                                <a:latin typeface="Cambria Math"/>
                              </a:rPr>
                              <m:t>𝑣</m:t>
                            </m:r>
                          </m:e>
                        </m:acc>
                      </m:e>
                      <m:sub>
                        <m:r>
                          <a:rPr lang="en-CA" b="0" i="1" smtClean="0">
                            <a:latin typeface="Cambria Math"/>
                          </a:rPr>
                          <m:t>𝐶</m:t>
                        </m:r>
                      </m:sub>
                    </m:sSub>
                  </m:oMath>
                </a14:m>
                <a:r>
                  <a:rPr lang="en-CA" dirty="0" smtClean="0"/>
                  <a:t> de la </a:t>
                </a:r>
                <a:r>
                  <a:rPr lang="en-CA" dirty="0" err="1" smtClean="0"/>
                  <a:t>caméra</a:t>
                </a:r>
                <a:endParaRPr lang="en-CA" dirty="0"/>
              </a:p>
            </p:txBody>
          </p:sp>
        </mc:Choice>
        <mc:Fallback xmlns="">
          <p:sp>
            <p:nvSpPr>
              <p:cNvPr id="78" name="ZoneTexte 77"/>
              <p:cNvSpPr txBox="1">
                <a:spLocks noRot="1" noChangeAspect="1" noMove="1" noResize="1" noEditPoints="1" noAdjustHandles="1" noChangeArrowheads="1" noChangeShapeType="1" noTextEdit="1"/>
              </p:cNvSpPr>
              <p:nvPr/>
            </p:nvSpPr>
            <p:spPr>
              <a:xfrm>
                <a:off x="2014952" y="2992151"/>
                <a:ext cx="1728192" cy="923330"/>
              </a:xfrm>
              <a:prstGeom prst="rect">
                <a:avLst/>
              </a:prstGeom>
              <a:blipFill rotWithShape="1">
                <a:blip r:embed="rId11"/>
                <a:stretch>
                  <a:fillRect l="-3180" t="-3311" b="-9934"/>
                </a:stretch>
              </a:blipFill>
            </p:spPr>
            <p:txBody>
              <a:bodyPr/>
              <a:lstStyle/>
              <a:p>
                <a:r>
                  <a:rPr lang="en-CA">
                    <a:noFill/>
                  </a:rPr>
                  <a:t> </a:t>
                </a:r>
              </a:p>
            </p:txBody>
          </p:sp>
        </mc:Fallback>
      </mc:AlternateContent>
    </p:spTree>
    <p:extLst>
      <p:ext uri="{BB962C8B-B14F-4D97-AF65-F5344CB8AC3E}">
        <p14:creationId xmlns:p14="http://schemas.microsoft.com/office/powerpoint/2010/main" val="13425201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ZoneTexte 5"/>
              <p:cNvSpPr txBox="1"/>
              <p:nvPr/>
            </p:nvSpPr>
            <p:spPr>
              <a:xfrm rot="1223386">
                <a:off x="2893306" y="3955279"/>
                <a:ext cx="15941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CA" b="0" i="1" smtClean="0">
                              <a:latin typeface="Cambria Math"/>
                            </a:rPr>
                          </m:ctrlPr>
                        </m:accPr>
                        <m:e>
                          <m:r>
                            <a:rPr lang="en-CA" b="0" i="1" smtClean="0">
                              <a:latin typeface="Cambria Math"/>
                            </a:rPr>
                            <m:t>𝑛</m:t>
                          </m:r>
                        </m:e>
                      </m:acc>
                      <m:r>
                        <a:rPr lang="en-CA" b="0" i="1" smtClean="0">
                          <a:latin typeface="Cambria Math"/>
                        </a:rPr>
                        <m:t>=</m:t>
                      </m:r>
                      <m:sSub>
                        <m:sSubPr>
                          <m:ctrlPr>
                            <a:rPr lang="en-CA" b="0" i="1" smtClean="0">
                              <a:latin typeface="Cambria Math"/>
                            </a:rPr>
                          </m:ctrlPr>
                        </m:sSubPr>
                        <m:e>
                          <m:acc>
                            <m:accPr>
                              <m:chr m:val="⃑"/>
                              <m:ctrlPr>
                                <a:rPr lang="en-CA" b="0" i="1" smtClean="0">
                                  <a:latin typeface="Cambria Math"/>
                                </a:rPr>
                              </m:ctrlPr>
                            </m:accPr>
                            <m:e>
                              <m:r>
                                <a:rPr lang="en-CA" b="0" i="1" smtClean="0">
                                  <a:latin typeface="Cambria Math"/>
                                </a:rPr>
                                <m:t>𝑣</m:t>
                              </m:r>
                            </m:e>
                          </m:acc>
                        </m:e>
                        <m:sub>
                          <m:r>
                            <a:rPr lang="en-CA" b="0" i="1" smtClean="0">
                              <a:latin typeface="Cambria Math"/>
                            </a:rPr>
                            <m:t>12</m:t>
                          </m:r>
                        </m:sub>
                      </m:sSub>
                      <m:r>
                        <a:rPr lang="en-CA" b="0" i="1" smtClean="0">
                          <a:latin typeface="Cambria Math"/>
                          <a:ea typeface="Cambria Math"/>
                        </a:rPr>
                        <m:t>×</m:t>
                      </m:r>
                      <m:sSub>
                        <m:sSubPr>
                          <m:ctrlPr>
                            <a:rPr lang="en-CA" b="0" i="1" smtClean="0">
                              <a:latin typeface="Cambria Math"/>
                              <a:ea typeface="Cambria Math"/>
                            </a:rPr>
                          </m:ctrlPr>
                        </m:sSubPr>
                        <m:e>
                          <m:acc>
                            <m:accPr>
                              <m:chr m:val="⃑"/>
                              <m:ctrlPr>
                                <a:rPr lang="en-CA" b="0" i="1" smtClean="0">
                                  <a:latin typeface="Cambria Math"/>
                                  <a:ea typeface="Cambria Math"/>
                                </a:rPr>
                              </m:ctrlPr>
                            </m:accPr>
                            <m:e>
                              <m:r>
                                <a:rPr lang="en-CA" b="0" i="1" smtClean="0">
                                  <a:latin typeface="Cambria Math"/>
                                  <a:ea typeface="Cambria Math"/>
                                </a:rPr>
                                <m:t>𝑣</m:t>
                              </m:r>
                            </m:e>
                          </m:acc>
                        </m:e>
                        <m:sub>
                          <m:r>
                            <a:rPr lang="en-CA" b="0" i="1" smtClean="0">
                              <a:latin typeface="Cambria Math"/>
                              <a:ea typeface="Cambria Math"/>
                            </a:rPr>
                            <m:t>23</m:t>
                          </m:r>
                        </m:sub>
                      </m:sSub>
                    </m:oMath>
                  </m:oMathPara>
                </a14:m>
                <a:endParaRPr lang="en-CA" dirty="0"/>
              </a:p>
            </p:txBody>
          </p:sp>
        </mc:Choice>
        <mc:Fallback xmlns="">
          <p:sp>
            <p:nvSpPr>
              <p:cNvPr id="6" name="ZoneTexte 5"/>
              <p:cNvSpPr txBox="1">
                <a:spLocks noRot="1" noChangeAspect="1" noMove="1" noResize="1" noEditPoints="1" noAdjustHandles="1" noChangeArrowheads="1" noChangeShapeType="1" noTextEdit="1"/>
              </p:cNvSpPr>
              <p:nvPr/>
            </p:nvSpPr>
            <p:spPr>
              <a:xfrm rot="1223386">
                <a:off x="2893306" y="3955279"/>
                <a:ext cx="1594154" cy="369332"/>
              </a:xfrm>
              <a:prstGeom prst="rect">
                <a:avLst/>
              </a:prstGeom>
              <a:blipFill rotWithShape="1">
                <a:blip r:embed="rId3"/>
                <a:stretch>
                  <a:fillRect r="-1124"/>
                </a:stretch>
              </a:blipFill>
            </p:spPr>
            <p:txBody>
              <a:bodyPr/>
              <a:lstStyle/>
              <a:p>
                <a:r>
                  <a:rPr lang="en-CA">
                    <a:noFill/>
                  </a:rPr>
                  <a:t> </a:t>
                </a:r>
              </a:p>
            </p:txBody>
          </p:sp>
        </mc:Fallback>
      </mc:AlternateContent>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577991">
            <a:off x="6868613" y="2354028"/>
            <a:ext cx="1805756" cy="1612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0" name="ZoneTexte 9"/>
              <p:cNvSpPr txBox="1"/>
              <p:nvPr/>
            </p:nvSpPr>
            <p:spPr>
              <a:xfrm>
                <a:off x="6921451" y="2167130"/>
                <a:ext cx="5654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b="0" i="1" smtClean="0">
                              <a:latin typeface="Cambria Math"/>
                              <a:ea typeface="Cambria Math"/>
                            </a:rPr>
                          </m:ctrlPr>
                        </m:sSubPr>
                        <m:e>
                          <m:acc>
                            <m:accPr>
                              <m:chr m:val="⃑"/>
                              <m:ctrlPr>
                                <a:rPr lang="en-CA" b="0" i="1" smtClean="0">
                                  <a:latin typeface="Cambria Math"/>
                                  <a:ea typeface="Cambria Math"/>
                                </a:rPr>
                              </m:ctrlPr>
                            </m:accPr>
                            <m:e>
                              <m:r>
                                <a:rPr lang="en-CA" b="0" i="1" smtClean="0">
                                  <a:latin typeface="Cambria Math"/>
                                  <a:ea typeface="Cambria Math"/>
                                </a:rPr>
                                <m:t>𝑣</m:t>
                              </m:r>
                            </m:e>
                          </m:acc>
                        </m:e>
                        <m:sub>
                          <m:r>
                            <a:rPr lang="en-CA" b="0" i="1" smtClean="0">
                              <a:latin typeface="Cambria Math"/>
                              <a:ea typeface="Cambria Math"/>
                            </a:rPr>
                            <m:t>23</m:t>
                          </m:r>
                        </m:sub>
                      </m:sSub>
                    </m:oMath>
                  </m:oMathPara>
                </a14:m>
                <a:endParaRPr lang="en-CA" dirty="0"/>
              </a:p>
            </p:txBody>
          </p:sp>
        </mc:Choice>
        <mc:Fallback xmlns="">
          <p:sp>
            <p:nvSpPr>
              <p:cNvPr id="10" name="ZoneTexte 9"/>
              <p:cNvSpPr txBox="1">
                <a:spLocks noRot="1" noChangeAspect="1" noMove="1" noResize="1" noEditPoints="1" noAdjustHandles="1" noChangeArrowheads="1" noChangeShapeType="1" noTextEdit="1"/>
              </p:cNvSpPr>
              <p:nvPr/>
            </p:nvSpPr>
            <p:spPr>
              <a:xfrm>
                <a:off x="6921451" y="2167130"/>
                <a:ext cx="565475" cy="369332"/>
              </a:xfrm>
              <a:prstGeom prst="rect">
                <a:avLst/>
              </a:prstGeom>
              <a:blipFill rotWithShape="1">
                <a:blip r:embed="rId5"/>
                <a:stretch>
                  <a:fillRect t="-6667" r="-322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1" name="ZoneTexte 10"/>
              <p:cNvSpPr txBox="1"/>
              <p:nvPr/>
            </p:nvSpPr>
            <p:spPr>
              <a:xfrm>
                <a:off x="6633419" y="2890392"/>
                <a:ext cx="3745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CA" b="0" i="1" smtClean="0">
                              <a:latin typeface="Cambria Math"/>
                            </a:rPr>
                          </m:ctrlPr>
                        </m:accPr>
                        <m:e>
                          <m:r>
                            <a:rPr lang="en-CA" b="0" i="1" smtClean="0">
                              <a:latin typeface="Cambria Math"/>
                            </a:rPr>
                            <m:t>𝑛</m:t>
                          </m:r>
                        </m:e>
                      </m:acc>
                    </m:oMath>
                  </m:oMathPara>
                </a14:m>
                <a:endParaRPr lang="en-CA" dirty="0"/>
              </a:p>
            </p:txBody>
          </p:sp>
        </mc:Choice>
        <mc:Fallback xmlns="">
          <p:sp>
            <p:nvSpPr>
              <p:cNvPr id="11" name="ZoneTexte 10"/>
              <p:cNvSpPr txBox="1">
                <a:spLocks noRot="1" noChangeAspect="1" noMove="1" noResize="1" noEditPoints="1" noAdjustHandles="1" noChangeArrowheads="1" noChangeShapeType="1" noTextEdit="1"/>
              </p:cNvSpPr>
              <p:nvPr/>
            </p:nvSpPr>
            <p:spPr>
              <a:xfrm>
                <a:off x="6633419" y="2890392"/>
                <a:ext cx="374590" cy="369332"/>
              </a:xfrm>
              <a:prstGeom prst="rect">
                <a:avLst/>
              </a:prstGeom>
              <a:blipFill rotWithShape="1">
                <a:blip r:embed="rId6"/>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2" name="ZoneTexte 11"/>
              <p:cNvSpPr txBox="1"/>
              <p:nvPr/>
            </p:nvSpPr>
            <p:spPr>
              <a:xfrm>
                <a:off x="8421418" y="2521060"/>
                <a:ext cx="56015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b="0" i="1" smtClean="0">
                              <a:latin typeface="Cambria Math"/>
                            </a:rPr>
                          </m:ctrlPr>
                        </m:sSubPr>
                        <m:e>
                          <m:acc>
                            <m:accPr>
                              <m:chr m:val="⃑"/>
                              <m:ctrlPr>
                                <a:rPr lang="en-CA" b="0" i="1" smtClean="0">
                                  <a:latin typeface="Cambria Math"/>
                                </a:rPr>
                              </m:ctrlPr>
                            </m:accPr>
                            <m:e>
                              <m:r>
                                <a:rPr lang="en-CA" b="0" i="1" smtClean="0">
                                  <a:latin typeface="Cambria Math"/>
                                </a:rPr>
                                <m:t>𝑣</m:t>
                              </m:r>
                            </m:e>
                          </m:acc>
                        </m:e>
                        <m:sub>
                          <m:r>
                            <a:rPr lang="en-CA" b="0" i="1" smtClean="0">
                              <a:latin typeface="Cambria Math"/>
                            </a:rPr>
                            <m:t>12</m:t>
                          </m:r>
                        </m:sub>
                      </m:sSub>
                    </m:oMath>
                  </m:oMathPara>
                </a14:m>
                <a:endParaRPr lang="en-CA" dirty="0"/>
              </a:p>
            </p:txBody>
          </p:sp>
        </mc:Choice>
        <mc:Fallback xmlns="">
          <p:sp>
            <p:nvSpPr>
              <p:cNvPr id="12" name="ZoneTexte 11"/>
              <p:cNvSpPr txBox="1">
                <a:spLocks noRot="1" noChangeAspect="1" noMove="1" noResize="1" noEditPoints="1" noAdjustHandles="1" noChangeArrowheads="1" noChangeShapeType="1" noTextEdit="1"/>
              </p:cNvSpPr>
              <p:nvPr/>
            </p:nvSpPr>
            <p:spPr>
              <a:xfrm>
                <a:off x="8421418" y="2521060"/>
                <a:ext cx="560153" cy="369332"/>
              </a:xfrm>
              <a:prstGeom prst="rect">
                <a:avLst/>
              </a:prstGeom>
              <a:blipFill rotWithShape="1">
                <a:blip r:embed="rId7"/>
                <a:stretch>
                  <a:fillRect t="-6667" r="-4348"/>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 name="ZoneTexte 8"/>
              <p:cNvSpPr txBox="1"/>
              <p:nvPr/>
            </p:nvSpPr>
            <p:spPr>
              <a:xfrm>
                <a:off x="479557" y="2239698"/>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CA" b="0" i="1" smtClean="0">
                              <a:latin typeface="Cambria Math"/>
                            </a:rPr>
                          </m:ctrlPr>
                        </m:sSubPr>
                        <m:e>
                          <m:r>
                            <a:rPr lang="en-CA" b="0" i="1" smtClean="0">
                              <a:latin typeface="Cambria Math"/>
                            </a:rPr>
                            <m:t>𝑝</m:t>
                          </m:r>
                        </m:e>
                        <m:sub>
                          <m:r>
                            <a:rPr lang="en-CA" b="0" i="1" smtClean="0">
                              <a:latin typeface="Cambria Math"/>
                            </a:rPr>
                            <m:t>𝐶</m:t>
                          </m:r>
                        </m:sub>
                      </m:sSub>
                    </m:oMath>
                  </m:oMathPara>
                </a14:m>
                <a:endParaRPr lang="en-CA" dirty="0"/>
              </a:p>
            </p:txBody>
          </p:sp>
        </mc:Choice>
        <mc:Fallback xmlns="">
          <p:sp>
            <p:nvSpPr>
              <p:cNvPr id="9" name="ZoneTexte 8"/>
              <p:cNvSpPr txBox="1">
                <a:spLocks noRot="1" noChangeAspect="1" noMove="1" noResize="1" noEditPoints="1" noAdjustHandles="1" noChangeArrowheads="1" noChangeShapeType="1" noTextEdit="1"/>
              </p:cNvSpPr>
              <p:nvPr/>
            </p:nvSpPr>
            <p:spPr>
              <a:xfrm>
                <a:off x="479557" y="2239698"/>
                <a:ext cx="432048" cy="369332"/>
              </a:xfrm>
              <a:prstGeom prst="rect">
                <a:avLst/>
              </a:prstGeom>
              <a:blipFill rotWithShape="1">
                <a:blip r:embed="rId8"/>
                <a:stretch>
                  <a:fillRect b="-4918"/>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3" name="ZoneTexte 12"/>
              <p:cNvSpPr txBox="1"/>
              <p:nvPr/>
            </p:nvSpPr>
            <p:spPr>
              <a:xfrm rot="21122706">
                <a:off x="4338419" y="1658123"/>
                <a:ext cx="159909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b="0" i="1" smtClean="0">
                              <a:latin typeface="Cambria Math"/>
                            </a:rPr>
                          </m:ctrlPr>
                        </m:sSubPr>
                        <m:e>
                          <m:acc>
                            <m:accPr>
                              <m:chr m:val="⃑"/>
                              <m:ctrlPr>
                                <a:rPr lang="en-CA" b="0" i="1" smtClean="0">
                                  <a:latin typeface="Cambria Math"/>
                                </a:rPr>
                              </m:ctrlPr>
                            </m:accPr>
                            <m:e>
                              <m:r>
                                <a:rPr lang="en-CA" b="0" i="1" smtClean="0">
                                  <a:latin typeface="Cambria Math"/>
                                </a:rPr>
                                <m:t>𝑣</m:t>
                              </m:r>
                            </m:e>
                          </m:acc>
                        </m:e>
                        <m:sub>
                          <m:r>
                            <a:rPr lang="en-CA" b="0" i="1" smtClean="0">
                              <a:latin typeface="Cambria Math"/>
                            </a:rPr>
                            <m:t>23</m:t>
                          </m:r>
                        </m:sub>
                      </m:sSub>
                      <m:r>
                        <a:rPr lang="en-CA" b="0" i="1" smtClean="0">
                          <a:latin typeface="Cambria Math"/>
                        </a:rPr>
                        <m:t>=</m:t>
                      </m:r>
                      <m:sSub>
                        <m:sSubPr>
                          <m:ctrlPr>
                            <a:rPr lang="en-CA" b="0" i="1" smtClean="0">
                              <a:latin typeface="Cambria Math"/>
                            </a:rPr>
                          </m:ctrlPr>
                        </m:sSubPr>
                        <m:e>
                          <m:r>
                            <a:rPr lang="en-CA" b="0" i="1" smtClean="0">
                              <a:latin typeface="Cambria Math"/>
                            </a:rPr>
                            <m:t>𝑝</m:t>
                          </m:r>
                        </m:e>
                        <m:sub>
                          <m:r>
                            <a:rPr lang="en-CA" b="0" i="1" smtClean="0">
                              <a:latin typeface="Cambria Math"/>
                            </a:rPr>
                            <m:t>3</m:t>
                          </m:r>
                        </m:sub>
                      </m:sSub>
                      <m:r>
                        <a:rPr lang="en-CA" b="0" i="1" smtClean="0">
                          <a:latin typeface="Cambria Math"/>
                        </a:rPr>
                        <m:t>−</m:t>
                      </m:r>
                      <m:sSub>
                        <m:sSubPr>
                          <m:ctrlPr>
                            <a:rPr lang="en-CA" b="0" i="1" smtClean="0">
                              <a:latin typeface="Cambria Math"/>
                            </a:rPr>
                          </m:ctrlPr>
                        </m:sSubPr>
                        <m:e>
                          <m:r>
                            <a:rPr lang="en-CA" b="0" i="1" smtClean="0">
                              <a:latin typeface="Cambria Math"/>
                            </a:rPr>
                            <m:t>𝑝</m:t>
                          </m:r>
                        </m:e>
                        <m:sub>
                          <m:r>
                            <a:rPr lang="en-CA" b="0" i="1" smtClean="0">
                              <a:latin typeface="Cambria Math"/>
                            </a:rPr>
                            <m:t>2</m:t>
                          </m:r>
                        </m:sub>
                      </m:sSub>
                    </m:oMath>
                  </m:oMathPara>
                </a14:m>
                <a:endParaRPr lang="en-CA" dirty="0"/>
              </a:p>
            </p:txBody>
          </p:sp>
        </mc:Choice>
        <mc:Fallback xmlns="">
          <p:sp>
            <p:nvSpPr>
              <p:cNvPr id="13" name="ZoneTexte 12"/>
              <p:cNvSpPr txBox="1">
                <a:spLocks noRot="1" noChangeAspect="1" noMove="1" noResize="1" noEditPoints="1" noAdjustHandles="1" noChangeArrowheads="1" noChangeShapeType="1" noTextEdit="1"/>
              </p:cNvSpPr>
              <p:nvPr/>
            </p:nvSpPr>
            <p:spPr>
              <a:xfrm rot="21122706">
                <a:off x="4338419" y="1658123"/>
                <a:ext cx="1599092" cy="369332"/>
              </a:xfrm>
              <a:prstGeom prst="rect">
                <a:avLst/>
              </a:prstGeom>
              <a:blipFill rotWithShape="1">
                <a:blip r:embed="rId9"/>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6" name="ZoneTexte 15"/>
              <p:cNvSpPr txBox="1"/>
              <p:nvPr/>
            </p:nvSpPr>
            <p:spPr>
              <a:xfrm>
                <a:off x="4661308" y="2897057"/>
                <a:ext cx="15884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b="0" i="1" smtClean="0">
                              <a:latin typeface="Cambria Math"/>
                            </a:rPr>
                          </m:ctrlPr>
                        </m:sSubPr>
                        <m:e>
                          <m:acc>
                            <m:accPr>
                              <m:chr m:val="⃑"/>
                              <m:ctrlPr>
                                <a:rPr lang="en-CA" b="0" i="1" smtClean="0">
                                  <a:latin typeface="Cambria Math"/>
                                </a:rPr>
                              </m:ctrlPr>
                            </m:accPr>
                            <m:e>
                              <m:r>
                                <a:rPr lang="en-CA" b="0" i="1" smtClean="0">
                                  <a:latin typeface="Cambria Math"/>
                                </a:rPr>
                                <m:t>𝑣</m:t>
                              </m:r>
                            </m:e>
                          </m:acc>
                        </m:e>
                        <m:sub>
                          <m:r>
                            <a:rPr lang="en-CA" b="0" i="1" smtClean="0">
                              <a:latin typeface="Cambria Math"/>
                            </a:rPr>
                            <m:t>12</m:t>
                          </m:r>
                        </m:sub>
                      </m:sSub>
                      <m:r>
                        <a:rPr lang="en-CA" b="0" i="1" smtClean="0">
                          <a:latin typeface="Cambria Math"/>
                        </a:rPr>
                        <m:t>=</m:t>
                      </m:r>
                      <m:sSub>
                        <m:sSubPr>
                          <m:ctrlPr>
                            <a:rPr lang="en-CA" b="0" i="1" smtClean="0">
                              <a:latin typeface="Cambria Math"/>
                            </a:rPr>
                          </m:ctrlPr>
                        </m:sSubPr>
                        <m:e>
                          <m:r>
                            <a:rPr lang="en-CA" b="0" i="1" smtClean="0">
                              <a:latin typeface="Cambria Math"/>
                            </a:rPr>
                            <m:t>𝑝</m:t>
                          </m:r>
                        </m:e>
                        <m:sub>
                          <m:r>
                            <a:rPr lang="en-CA" b="0" i="1" smtClean="0">
                              <a:latin typeface="Cambria Math"/>
                            </a:rPr>
                            <m:t>2</m:t>
                          </m:r>
                        </m:sub>
                      </m:sSub>
                      <m:r>
                        <a:rPr lang="en-CA" b="0" i="1" smtClean="0">
                          <a:latin typeface="Cambria Math"/>
                        </a:rPr>
                        <m:t>−</m:t>
                      </m:r>
                      <m:sSub>
                        <m:sSubPr>
                          <m:ctrlPr>
                            <a:rPr lang="en-CA" b="0" i="1" smtClean="0">
                              <a:latin typeface="Cambria Math"/>
                            </a:rPr>
                          </m:ctrlPr>
                        </m:sSubPr>
                        <m:e>
                          <m:r>
                            <a:rPr lang="en-CA" b="0" i="1" smtClean="0">
                              <a:latin typeface="Cambria Math"/>
                            </a:rPr>
                            <m:t>𝑝</m:t>
                          </m:r>
                        </m:e>
                        <m:sub>
                          <m:r>
                            <a:rPr lang="en-CA" b="0" i="1" smtClean="0">
                              <a:latin typeface="Cambria Math"/>
                            </a:rPr>
                            <m:t>1</m:t>
                          </m:r>
                        </m:sub>
                      </m:sSub>
                    </m:oMath>
                  </m:oMathPara>
                </a14:m>
                <a:endParaRPr lang="en-CA" dirty="0"/>
              </a:p>
            </p:txBody>
          </p:sp>
        </mc:Choice>
        <mc:Fallback xmlns="">
          <p:sp>
            <p:nvSpPr>
              <p:cNvPr id="16" name="ZoneTexte 15"/>
              <p:cNvSpPr txBox="1">
                <a:spLocks noRot="1" noChangeAspect="1" noMove="1" noResize="1" noEditPoints="1" noAdjustHandles="1" noChangeArrowheads="1" noChangeShapeType="1" noTextEdit="1"/>
              </p:cNvSpPr>
              <p:nvPr/>
            </p:nvSpPr>
            <p:spPr>
              <a:xfrm>
                <a:off x="4661308" y="2897057"/>
                <a:ext cx="1588447" cy="369332"/>
              </a:xfrm>
              <a:prstGeom prst="rect">
                <a:avLst/>
              </a:prstGeom>
              <a:blipFill rotWithShape="1">
                <a:blip r:embed="rId10"/>
                <a:stretch>
                  <a:fillRect t="-6557" b="-4918"/>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7" name="ZoneTexte 16"/>
              <p:cNvSpPr txBox="1"/>
              <p:nvPr/>
            </p:nvSpPr>
            <p:spPr>
              <a:xfrm>
                <a:off x="3224551" y="1642357"/>
                <a:ext cx="4658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b="0" i="1" smtClean="0">
                              <a:latin typeface="Cambria Math"/>
                            </a:rPr>
                          </m:ctrlPr>
                        </m:sSubPr>
                        <m:e>
                          <m:r>
                            <a:rPr lang="en-CA" b="0" i="1" smtClean="0">
                              <a:latin typeface="Cambria Math"/>
                            </a:rPr>
                            <m:t>𝑝</m:t>
                          </m:r>
                        </m:e>
                        <m:sub>
                          <m:r>
                            <a:rPr lang="en-CA" b="0" i="1" smtClean="0">
                              <a:latin typeface="Cambria Math"/>
                            </a:rPr>
                            <m:t>3</m:t>
                          </m:r>
                        </m:sub>
                      </m:sSub>
                    </m:oMath>
                  </m:oMathPara>
                </a14:m>
                <a:endParaRPr lang="en-CA" dirty="0"/>
              </a:p>
            </p:txBody>
          </p:sp>
        </mc:Choice>
        <mc:Fallback xmlns="">
          <p:sp>
            <p:nvSpPr>
              <p:cNvPr id="17" name="ZoneTexte 16"/>
              <p:cNvSpPr txBox="1">
                <a:spLocks noRot="1" noChangeAspect="1" noMove="1" noResize="1" noEditPoints="1" noAdjustHandles="1" noChangeArrowheads="1" noChangeShapeType="1" noTextEdit="1"/>
              </p:cNvSpPr>
              <p:nvPr/>
            </p:nvSpPr>
            <p:spPr>
              <a:xfrm>
                <a:off x="3224551" y="1642357"/>
                <a:ext cx="465832" cy="369332"/>
              </a:xfrm>
              <a:prstGeom prst="rect">
                <a:avLst/>
              </a:prstGeom>
              <a:blipFill rotWithShape="1">
                <a:blip r:embed="rId11"/>
                <a:stretch>
                  <a:fillRect b="-4918"/>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8" name="ZoneTexte 17"/>
              <p:cNvSpPr txBox="1"/>
              <p:nvPr/>
            </p:nvSpPr>
            <p:spPr>
              <a:xfrm>
                <a:off x="5045446" y="2136329"/>
                <a:ext cx="46583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b="0" i="1" smtClean="0">
                              <a:latin typeface="Cambria Math"/>
                            </a:rPr>
                          </m:ctrlPr>
                        </m:sSubPr>
                        <m:e>
                          <m:r>
                            <a:rPr lang="en-CA" b="0" i="1" smtClean="0">
                              <a:latin typeface="Cambria Math"/>
                            </a:rPr>
                            <m:t>𝑝</m:t>
                          </m:r>
                        </m:e>
                        <m:sub>
                          <m:r>
                            <a:rPr lang="en-CA" b="0" i="1" smtClean="0">
                              <a:latin typeface="Cambria Math"/>
                            </a:rPr>
                            <m:t>2</m:t>
                          </m:r>
                        </m:sub>
                      </m:sSub>
                    </m:oMath>
                  </m:oMathPara>
                </a14:m>
                <a:endParaRPr lang="en-CA" dirty="0"/>
              </a:p>
            </p:txBody>
          </p:sp>
        </mc:Choice>
        <mc:Fallback xmlns="">
          <p:sp>
            <p:nvSpPr>
              <p:cNvPr id="18" name="ZoneTexte 17"/>
              <p:cNvSpPr txBox="1">
                <a:spLocks noRot="1" noChangeAspect="1" noMove="1" noResize="1" noEditPoints="1" noAdjustHandles="1" noChangeArrowheads="1" noChangeShapeType="1" noTextEdit="1"/>
              </p:cNvSpPr>
              <p:nvPr/>
            </p:nvSpPr>
            <p:spPr>
              <a:xfrm>
                <a:off x="5045446" y="2136329"/>
                <a:ext cx="465833" cy="369332"/>
              </a:xfrm>
              <a:prstGeom prst="rect">
                <a:avLst/>
              </a:prstGeom>
              <a:blipFill rotWithShape="1">
                <a:blip r:embed="rId12"/>
                <a:stretch>
                  <a:fillRect b="-4918"/>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9" name="ZoneTexte 18"/>
              <p:cNvSpPr txBox="1"/>
              <p:nvPr/>
            </p:nvSpPr>
            <p:spPr>
              <a:xfrm>
                <a:off x="3944631" y="3368808"/>
                <a:ext cx="46051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b="0" i="1" smtClean="0">
                              <a:latin typeface="Cambria Math"/>
                            </a:rPr>
                          </m:ctrlPr>
                        </m:sSubPr>
                        <m:e>
                          <m:r>
                            <a:rPr lang="en-CA" b="0" i="1" smtClean="0">
                              <a:latin typeface="Cambria Math"/>
                            </a:rPr>
                            <m:t>𝑝</m:t>
                          </m:r>
                        </m:e>
                        <m:sub>
                          <m:r>
                            <a:rPr lang="en-CA" b="0" i="1" smtClean="0">
                              <a:latin typeface="Cambria Math"/>
                            </a:rPr>
                            <m:t>1</m:t>
                          </m:r>
                        </m:sub>
                      </m:sSub>
                    </m:oMath>
                  </m:oMathPara>
                </a14:m>
                <a:endParaRPr lang="en-CA" dirty="0"/>
              </a:p>
            </p:txBody>
          </p:sp>
        </mc:Choice>
        <mc:Fallback xmlns="">
          <p:sp>
            <p:nvSpPr>
              <p:cNvPr id="19" name="ZoneTexte 18"/>
              <p:cNvSpPr txBox="1">
                <a:spLocks noRot="1" noChangeAspect="1" noMove="1" noResize="1" noEditPoints="1" noAdjustHandles="1" noChangeArrowheads="1" noChangeShapeType="1" noTextEdit="1"/>
              </p:cNvSpPr>
              <p:nvPr/>
            </p:nvSpPr>
            <p:spPr>
              <a:xfrm>
                <a:off x="3944631" y="3368808"/>
                <a:ext cx="460511" cy="369332"/>
              </a:xfrm>
              <a:prstGeom prst="rect">
                <a:avLst/>
              </a:prstGeom>
              <a:blipFill rotWithShape="1">
                <a:blip r:embed="rId13"/>
                <a:stretch>
                  <a:fillRect b="-6667"/>
                </a:stretch>
              </a:blipFill>
            </p:spPr>
            <p:txBody>
              <a:bodyPr/>
              <a:lstStyle/>
              <a:p>
                <a:r>
                  <a:rPr lang="en-CA">
                    <a:noFill/>
                  </a:rPr>
                  <a:t> </a:t>
                </a:r>
              </a:p>
            </p:txBody>
          </p:sp>
        </mc:Fallback>
      </mc:AlternateContent>
      <p:sp>
        <p:nvSpPr>
          <p:cNvPr id="33" name="Forme libre 32"/>
          <p:cNvSpPr/>
          <p:nvPr/>
        </p:nvSpPr>
        <p:spPr>
          <a:xfrm>
            <a:off x="3598951" y="1965809"/>
            <a:ext cx="1443210" cy="1454227"/>
          </a:xfrm>
          <a:custGeom>
            <a:avLst/>
            <a:gdLst>
              <a:gd name="connsiteX0" fmla="*/ 572877 w 1443210"/>
              <a:gd name="connsiteY0" fmla="*/ 1454227 h 1454227"/>
              <a:gd name="connsiteX1" fmla="*/ 1443210 w 1443210"/>
              <a:gd name="connsiteY1" fmla="*/ 418641 h 1454227"/>
              <a:gd name="connsiteX2" fmla="*/ 0 w 1443210"/>
              <a:gd name="connsiteY2" fmla="*/ 0 h 1454227"/>
              <a:gd name="connsiteX3" fmla="*/ 572877 w 1443210"/>
              <a:gd name="connsiteY3" fmla="*/ 1454227 h 1454227"/>
            </a:gdLst>
            <a:ahLst/>
            <a:cxnLst>
              <a:cxn ang="0">
                <a:pos x="connsiteX0" y="connsiteY0"/>
              </a:cxn>
              <a:cxn ang="0">
                <a:pos x="connsiteX1" y="connsiteY1"/>
              </a:cxn>
              <a:cxn ang="0">
                <a:pos x="connsiteX2" y="connsiteY2"/>
              </a:cxn>
              <a:cxn ang="0">
                <a:pos x="connsiteX3" y="connsiteY3"/>
              </a:cxn>
            </a:cxnLst>
            <a:rect l="l" t="t" r="r" b="b"/>
            <a:pathLst>
              <a:path w="1443210" h="1454227">
                <a:moveTo>
                  <a:pt x="572877" y="1454227"/>
                </a:moveTo>
                <a:lnTo>
                  <a:pt x="1443210" y="418641"/>
                </a:lnTo>
                <a:lnTo>
                  <a:pt x="0" y="0"/>
                </a:lnTo>
                <a:lnTo>
                  <a:pt x="572877" y="1454227"/>
                </a:lnTo>
                <a:close/>
              </a:path>
            </a:pathLst>
          </a:cu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8" name="Connecteur droit avec flèche 37"/>
          <p:cNvCxnSpPr/>
          <p:nvPr/>
        </p:nvCxnSpPr>
        <p:spPr>
          <a:xfrm flipV="1">
            <a:off x="4225857" y="2465010"/>
            <a:ext cx="870902" cy="1008111"/>
          </a:xfrm>
          <a:prstGeom prst="straightConnector1">
            <a:avLst/>
          </a:prstGeom>
          <a:ln w="381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p:nvPr/>
        </p:nvCxnSpPr>
        <p:spPr>
          <a:xfrm flipH="1" flipV="1">
            <a:off x="3656599" y="1888945"/>
            <a:ext cx="1440162" cy="432050"/>
          </a:xfrm>
          <a:prstGeom prst="straightConnector1">
            <a:avLst/>
          </a:prstGeom>
          <a:ln w="381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52" name="Connecteur droit avec flèche 51"/>
          <p:cNvCxnSpPr/>
          <p:nvPr/>
        </p:nvCxnSpPr>
        <p:spPr>
          <a:xfrm>
            <a:off x="3967476" y="2897057"/>
            <a:ext cx="45244" cy="113333"/>
          </a:xfrm>
          <a:prstGeom prst="straightConnector1">
            <a:avLst/>
          </a:prstGeom>
          <a:ln w="38100">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8" name="Connecteur droit avec flèche 47"/>
          <p:cNvCxnSpPr/>
          <p:nvPr/>
        </p:nvCxnSpPr>
        <p:spPr>
          <a:xfrm flipH="1">
            <a:off x="3224551" y="2609025"/>
            <a:ext cx="1096006" cy="1129115"/>
          </a:xfrm>
          <a:prstGeom prst="straightConnector1">
            <a:avLst/>
          </a:prstGeom>
          <a:ln w="381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2" name="ZoneTexte 61"/>
              <p:cNvSpPr txBox="1"/>
              <p:nvPr/>
            </p:nvSpPr>
            <p:spPr>
              <a:xfrm>
                <a:off x="1415661" y="2125882"/>
                <a:ext cx="4798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i="1" smtClean="0">
                              <a:latin typeface="Cambria Math"/>
                            </a:rPr>
                          </m:ctrlPr>
                        </m:sSubPr>
                        <m:e>
                          <m:acc>
                            <m:accPr>
                              <m:chr m:val="⃑"/>
                              <m:ctrlPr>
                                <a:rPr lang="en-CA" i="1" smtClean="0">
                                  <a:latin typeface="Cambria Math"/>
                                </a:rPr>
                              </m:ctrlPr>
                            </m:accPr>
                            <m:e>
                              <m:r>
                                <a:rPr lang="en-CA" b="0" i="1" smtClean="0">
                                  <a:latin typeface="Cambria Math"/>
                                </a:rPr>
                                <m:t>𝑣</m:t>
                              </m:r>
                            </m:e>
                          </m:acc>
                        </m:e>
                        <m:sub>
                          <m:r>
                            <a:rPr lang="en-CA" b="0" i="1" smtClean="0">
                              <a:latin typeface="Cambria Math"/>
                            </a:rPr>
                            <m:t>𝐶</m:t>
                          </m:r>
                        </m:sub>
                      </m:sSub>
                    </m:oMath>
                  </m:oMathPara>
                </a14:m>
                <a:endParaRPr lang="en-CA" dirty="0"/>
              </a:p>
            </p:txBody>
          </p:sp>
        </mc:Choice>
        <mc:Fallback xmlns="">
          <p:sp>
            <p:nvSpPr>
              <p:cNvPr id="62" name="ZoneTexte 61"/>
              <p:cNvSpPr txBox="1">
                <a:spLocks noRot="1" noChangeAspect="1" noMove="1" noResize="1" noEditPoints="1" noAdjustHandles="1" noChangeArrowheads="1" noChangeShapeType="1" noTextEdit="1"/>
              </p:cNvSpPr>
              <p:nvPr/>
            </p:nvSpPr>
            <p:spPr>
              <a:xfrm>
                <a:off x="1415661" y="2125882"/>
                <a:ext cx="479875" cy="369332"/>
              </a:xfrm>
              <a:prstGeom prst="rect">
                <a:avLst/>
              </a:prstGeom>
              <a:blipFill rotWithShape="1">
                <a:blip r:embed="rId14"/>
                <a:stretch>
                  <a:fillRect t="-6667" r="-12658"/>
                </a:stretch>
              </a:blipFill>
            </p:spPr>
            <p:txBody>
              <a:bodyPr/>
              <a:lstStyle/>
              <a:p>
                <a:r>
                  <a:rPr lang="en-CA">
                    <a:noFill/>
                  </a:rPr>
                  <a:t> </a:t>
                </a:r>
              </a:p>
            </p:txBody>
          </p:sp>
        </mc:Fallback>
      </mc:AlternateContent>
      <p:cxnSp>
        <p:nvCxnSpPr>
          <p:cNvPr id="76" name="Connecteur droit avec flèche 75"/>
          <p:cNvCxnSpPr/>
          <p:nvPr/>
        </p:nvCxnSpPr>
        <p:spPr>
          <a:xfrm>
            <a:off x="1496167" y="2488512"/>
            <a:ext cx="534246" cy="0"/>
          </a:xfrm>
          <a:prstGeom prst="straightConnector1">
            <a:avLst/>
          </a:prstGeom>
          <a:ln w="381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pSp>
        <p:nvGrpSpPr>
          <p:cNvPr id="77" name="Groupe 76"/>
          <p:cNvGrpSpPr/>
          <p:nvPr/>
        </p:nvGrpSpPr>
        <p:grpSpPr>
          <a:xfrm>
            <a:off x="681786" y="2151185"/>
            <a:ext cx="695254" cy="674655"/>
            <a:chOff x="597765" y="1310622"/>
            <a:chExt cx="695254" cy="674655"/>
          </a:xfrm>
        </p:grpSpPr>
        <p:sp>
          <p:nvSpPr>
            <p:cNvPr id="70" name="Arc 69"/>
            <p:cNvSpPr/>
            <p:nvPr/>
          </p:nvSpPr>
          <p:spPr>
            <a:xfrm rot="2700000">
              <a:off x="597765" y="1310622"/>
              <a:ext cx="674655" cy="674655"/>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5" name="Forme libre 74"/>
            <p:cNvSpPr/>
            <p:nvPr/>
          </p:nvSpPr>
          <p:spPr>
            <a:xfrm>
              <a:off x="809625" y="1362075"/>
              <a:ext cx="483394" cy="581025"/>
            </a:xfrm>
            <a:custGeom>
              <a:avLst/>
              <a:gdLst>
                <a:gd name="connsiteX0" fmla="*/ 483394 w 483394"/>
                <a:gd name="connsiteY0" fmla="*/ 0 h 581025"/>
                <a:gd name="connsiteX1" fmla="*/ 0 w 483394"/>
                <a:gd name="connsiteY1" fmla="*/ 250031 h 581025"/>
                <a:gd name="connsiteX2" fmla="*/ 459581 w 483394"/>
                <a:gd name="connsiteY2" fmla="*/ 581025 h 581025"/>
              </a:gdLst>
              <a:ahLst/>
              <a:cxnLst>
                <a:cxn ang="0">
                  <a:pos x="connsiteX0" y="connsiteY0"/>
                </a:cxn>
                <a:cxn ang="0">
                  <a:pos x="connsiteX1" y="connsiteY1"/>
                </a:cxn>
                <a:cxn ang="0">
                  <a:pos x="connsiteX2" y="connsiteY2"/>
                </a:cxn>
              </a:cxnLst>
              <a:rect l="l" t="t" r="r" b="b"/>
              <a:pathLst>
                <a:path w="483394" h="581025">
                  <a:moveTo>
                    <a:pt x="483394" y="0"/>
                  </a:moveTo>
                  <a:lnTo>
                    <a:pt x="0" y="250031"/>
                  </a:lnTo>
                  <a:lnTo>
                    <a:pt x="459581" y="581025"/>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mc:AlternateContent xmlns:mc="http://schemas.openxmlformats.org/markup-compatibility/2006" xmlns:a14="http://schemas.microsoft.com/office/drawing/2010/main">
        <mc:Choice Requires="a14">
          <p:sp>
            <p:nvSpPr>
              <p:cNvPr id="78" name="ZoneTexte 77"/>
              <p:cNvSpPr txBox="1"/>
              <p:nvPr/>
            </p:nvSpPr>
            <p:spPr>
              <a:xfrm>
                <a:off x="335541" y="2901411"/>
                <a:ext cx="1728192" cy="923330"/>
              </a:xfrm>
              <a:prstGeom prst="rect">
                <a:avLst/>
              </a:prstGeom>
              <a:noFill/>
            </p:spPr>
            <p:txBody>
              <a:bodyPr wrap="square" rtlCol="0">
                <a:spAutoFit/>
              </a:bodyPr>
              <a:lstStyle/>
              <a:p>
                <a:r>
                  <a:rPr lang="en-CA" dirty="0" smtClean="0"/>
                  <a:t>position </a:t>
                </a:r>
                <a14:m>
                  <m:oMath xmlns:m="http://schemas.openxmlformats.org/officeDocument/2006/math">
                    <m:sSub>
                      <m:sSubPr>
                        <m:ctrlPr>
                          <a:rPr lang="en-CA" i="1" smtClean="0">
                            <a:latin typeface="Cambria Math"/>
                          </a:rPr>
                        </m:ctrlPr>
                      </m:sSubPr>
                      <m:e>
                        <m:r>
                          <a:rPr lang="en-CA" b="0" i="1" smtClean="0">
                            <a:latin typeface="Cambria Math"/>
                          </a:rPr>
                          <m:t>𝑝</m:t>
                        </m:r>
                      </m:e>
                      <m:sub>
                        <m:r>
                          <a:rPr lang="en-CA" b="0" i="1" smtClean="0">
                            <a:latin typeface="Cambria Math"/>
                          </a:rPr>
                          <m:t>𝐶</m:t>
                        </m:r>
                      </m:sub>
                    </m:sSub>
                  </m:oMath>
                </a14:m>
                <a:r>
                  <a:rPr lang="en-CA" dirty="0" smtClean="0"/>
                  <a:t> </a:t>
                </a:r>
              </a:p>
              <a:p>
                <a:r>
                  <a:rPr lang="en-CA" dirty="0" smtClean="0"/>
                  <a:t>et direction </a:t>
                </a:r>
                <a14:m>
                  <m:oMath xmlns:m="http://schemas.openxmlformats.org/officeDocument/2006/math">
                    <m:sSub>
                      <m:sSubPr>
                        <m:ctrlPr>
                          <a:rPr lang="en-CA" i="1" smtClean="0">
                            <a:latin typeface="Cambria Math"/>
                          </a:rPr>
                        </m:ctrlPr>
                      </m:sSubPr>
                      <m:e>
                        <m:acc>
                          <m:accPr>
                            <m:chr m:val="⃑"/>
                            <m:ctrlPr>
                              <a:rPr lang="en-CA" i="1" smtClean="0">
                                <a:latin typeface="Cambria Math"/>
                              </a:rPr>
                            </m:ctrlPr>
                          </m:accPr>
                          <m:e>
                            <m:r>
                              <a:rPr lang="en-CA" b="0" i="1" smtClean="0">
                                <a:latin typeface="Cambria Math"/>
                              </a:rPr>
                              <m:t>𝑣</m:t>
                            </m:r>
                          </m:e>
                        </m:acc>
                      </m:e>
                      <m:sub>
                        <m:r>
                          <a:rPr lang="en-CA" b="0" i="1" smtClean="0">
                            <a:latin typeface="Cambria Math"/>
                          </a:rPr>
                          <m:t>𝐶</m:t>
                        </m:r>
                      </m:sub>
                    </m:sSub>
                  </m:oMath>
                </a14:m>
                <a:r>
                  <a:rPr lang="en-CA" dirty="0" smtClean="0"/>
                  <a:t> de la </a:t>
                </a:r>
                <a:r>
                  <a:rPr lang="en-CA" dirty="0" err="1" smtClean="0"/>
                  <a:t>caméra</a:t>
                </a:r>
                <a:endParaRPr lang="en-CA" dirty="0"/>
              </a:p>
            </p:txBody>
          </p:sp>
        </mc:Choice>
        <mc:Fallback xmlns="">
          <p:sp>
            <p:nvSpPr>
              <p:cNvPr id="78" name="ZoneTexte 77"/>
              <p:cNvSpPr txBox="1">
                <a:spLocks noRot="1" noChangeAspect="1" noMove="1" noResize="1" noEditPoints="1" noAdjustHandles="1" noChangeArrowheads="1" noChangeShapeType="1" noTextEdit="1"/>
              </p:cNvSpPr>
              <p:nvPr/>
            </p:nvSpPr>
            <p:spPr>
              <a:xfrm>
                <a:off x="335541" y="2901411"/>
                <a:ext cx="1728192" cy="923330"/>
              </a:xfrm>
              <a:prstGeom prst="rect">
                <a:avLst/>
              </a:prstGeom>
              <a:blipFill rotWithShape="1">
                <a:blip r:embed="rId15"/>
                <a:stretch>
                  <a:fillRect l="-2817" t="-3311" b="-9934"/>
                </a:stretch>
              </a:blipFill>
            </p:spPr>
            <p:txBody>
              <a:bodyPr/>
              <a:lstStyle/>
              <a:p>
                <a:r>
                  <a:rPr lang="en-CA">
                    <a:noFill/>
                  </a:rPr>
                  <a:t> </a:t>
                </a:r>
              </a:p>
            </p:txBody>
          </p:sp>
        </mc:Fallback>
      </mc:AlternateContent>
    </p:spTree>
    <p:extLst>
      <p:ext uri="{BB962C8B-B14F-4D97-AF65-F5344CB8AC3E}">
        <p14:creationId xmlns:p14="http://schemas.microsoft.com/office/powerpoint/2010/main" val="34907142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ZoneTexte 5"/>
              <p:cNvSpPr txBox="1"/>
              <p:nvPr/>
            </p:nvSpPr>
            <p:spPr>
              <a:xfrm rot="1223386">
                <a:off x="2858058" y="2822335"/>
                <a:ext cx="15941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CA" b="0" i="1" smtClean="0">
                              <a:latin typeface="Cambria Math"/>
                            </a:rPr>
                          </m:ctrlPr>
                        </m:accPr>
                        <m:e>
                          <m:r>
                            <a:rPr lang="en-CA" b="0" i="1" smtClean="0">
                              <a:latin typeface="Cambria Math"/>
                            </a:rPr>
                            <m:t>𝑛</m:t>
                          </m:r>
                        </m:e>
                      </m:acc>
                      <m:r>
                        <a:rPr lang="en-CA" b="0" i="1" smtClean="0">
                          <a:latin typeface="Cambria Math"/>
                        </a:rPr>
                        <m:t>=</m:t>
                      </m:r>
                      <m:sSub>
                        <m:sSubPr>
                          <m:ctrlPr>
                            <a:rPr lang="en-CA" b="0" i="1" smtClean="0">
                              <a:latin typeface="Cambria Math"/>
                            </a:rPr>
                          </m:ctrlPr>
                        </m:sSubPr>
                        <m:e>
                          <m:acc>
                            <m:accPr>
                              <m:chr m:val="⃑"/>
                              <m:ctrlPr>
                                <a:rPr lang="en-CA" b="0" i="1" smtClean="0">
                                  <a:latin typeface="Cambria Math"/>
                                </a:rPr>
                              </m:ctrlPr>
                            </m:accPr>
                            <m:e>
                              <m:r>
                                <a:rPr lang="en-CA" b="0" i="1" smtClean="0">
                                  <a:latin typeface="Cambria Math"/>
                                </a:rPr>
                                <m:t>𝑣</m:t>
                              </m:r>
                            </m:e>
                          </m:acc>
                        </m:e>
                        <m:sub>
                          <m:r>
                            <a:rPr lang="en-CA" b="0" i="1" smtClean="0">
                              <a:latin typeface="Cambria Math"/>
                            </a:rPr>
                            <m:t>12</m:t>
                          </m:r>
                        </m:sub>
                      </m:sSub>
                      <m:r>
                        <a:rPr lang="en-CA" b="0" i="1" smtClean="0">
                          <a:latin typeface="Cambria Math"/>
                          <a:ea typeface="Cambria Math"/>
                        </a:rPr>
                        <m:t>×</m:t>
                      </m:r>
                      <m:sSub>
                        <m:sSubPr>
                          <m:ctrlPr>
                            <a:rPr lang="en-CA" b="0" i="1" smtClean="0">
                              <a:latin typeface="Cambria Math"/>
                              <a:ea typeface="Cambria Math"/>
                            </a:rPr>
                          </m:ctrlPr>
                        </m:sSubPr>
                        <m:e>
                          <m:acc>
                            <m:accPr>
                              <m:chr m:val="⃑"/>
                              <m:ctrlPr>
                                <a:rPr lang="en-CA" b="0" i="1" smtClean="0">
                                  <a:latin typeface="Cambria Math"/>
                                  <a:ea typeface="Cambria Math"/>
                                </a:rPr>
                              </m:ctrlPr>
                            </m:accPr>
                            <m:e>
                              <m:r>
                                <a:rPr lang="en-CA" b="0" i="1" smtClean="0">
                                  <a:latin typeface="Cambria Math"/>
                                  <a:ea typeface="Cambria Math"/>
                                </a:rPr>
                                <m:t>𝑣</m:t>
                              </m:r>
                            </m:e>
                          </m:acc>
                        </m:e>
                        <m:sub>
                          <m:r>
                            <a:rPr lang="en-CA" b="0" i="1" smtClean="0">
                              <a:latin typeface="Cambria Math"/>
                              <a:ea typeface="Cambria Math"/>
                            </a:rPr>
                            <m:t>23</m:t>
                          </m:r>
                        </m:sub>
                      </m:sSub>
                    </m:oMath>
                  </m:oMathPara>
                </a14:m>
                <a:endParaRPr lang="en-CA" dirty="0"/>
              </a:p>
            </p:txBody>
          </p:sp>
        </mc:Choice>
        <mc:Fallback xmlns="">
          <p:sp>
            <p:nvSpPr>
              <p:cNvPr id="6" name="ZoneTexte 5"/>
              <p:cNvSpPr txBox="1">
                <a:spLocks noRot="1" noChangeAspect="1" noMove="1" noResize="1" noEditPoints="1" noAdjustHandles="1" noChangeArrowheads="1" noChangeShapeType="1" noTextEdit="1"/>
              </p:cNvSpPr>
              <p:nvPr/>
            </p:nvSpPr>
            <p:spPr>
              <a:xfrm rot="1223386">
                <a:off x="2858058" y="2822335"/>
                <a:ext cx="1594154" cy="369332"/>
              </a:xfrm>
              <a:prstGeom prst="rect">
                <a:avLst/>
              </a:prstGeom>
              <a:blipFill rotWithShape="1">
                <a:blip r:embed="rId3"/>
                <a:stretch>
                  <a:fillRect r="-1124"/>
                </a:stretch>
              </a:blipFill>
            </p:spPr>
            <p:txBody>
              <a:bodyPr/>
              <a:lstStyle/>
              <a:p>
                <a:r>
                  <a:rPr lang="en-CA">
                    <a:noFill/>
                  </a:rPr>
                  <a:t> </a:t>
                </a:r>
              </a:p>
            </p:txBody>
          </p:sp>
        </mc:Fallback>
      </mc:AlternateContent>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577991">
            <a:off x="6833365" y="1221084"/>
            <a:ext cx="1805756" cy="1612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0" name="ZoneTexte 9"/>
              <p:cNvSpPr txBox="1"/>
              <p:nvPr/>
            </p:nvSpPr>
            <p:spPr>
              <a:xfrm>
                <a:off x="6886203" y="1034186"/>
                <a:ext cx="5654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b="0" i="1" smtClean="0">
                              <a:latin typeface="Cambria Math"/>
                              <a:ea typeface="Cambria Math"/>
                            </a:rPr>
                          </m:ctrlPr>
                        </m:sSubPr>
                        <m:e>
                          <m:acc>
                            <m:accPr>
                              <m:chr m:val="⃑"/>
                              <m:ctrlPr>
                                <a:rPr lang="en-CA" b="0" i="1" smtClean="0">
                                  <a:latin typeface="Cambria Math"/>
                                  <a:ea typeface="Cambria Math"/>
                                </a:rPr>
                              </m:ctrlPr>
                            </m:accPr>
                            <m:e>
                              <m:r>
                                <a:rPr lang="en-CA" b="0" i="1" smtClean="0">
                                  <a:latin typeface="Cambria Math"/>
                                  <a:ea typeface="Cambria Math"/>
                                </a:rPr>
                                <m:t>𝑣</m:t>
                              </m:r>
                            </m:e>
                          </m:acc>
                        </m:e>
                        <m:sub>
                          <m:r>
                            <a:rPr lang="en-CA" b="0" i="1" smtClean="0">
                              <a:latin typeface="Cambria Math"/>
                              <a:ea typeface="Cambria Math"/>
                            </a:rPr>
                            <m:t>23</m:t>
                          </m:r>
                        </m:sub>
                      </m:sSub>
                    </m:oMath>
                  </m:oMathPara>
                </a14:m>
                <a:endParaRPr lang="en-CA" dirty="0"/>
              </a:p>
            </p:txBody>
          </p:sp>
        </mc:Choice>
        <mc:Fallback xmlns="">
          <p:sp>
            <p:nvSpPr>
              <p:cNvPr id="10" name="ZoneTexte 9"/>
              <p:cNvSpPr txBox="1">
                <a:spLocks noRot="1" noChangeAspect="1" noMove="1" noResize="1" noEditPoints="1" noAdjustHandles="1" noChangeArrowheads="1" noChangeShapeType="1" noTextEdit="1"/>
              </p:cNvSpPr>
              <p:nvPr/>
            </p:nvSpPr>
            <p:spPr>
              <a:xfrm>
                <a:off x="6886203" y="1034186"/>
                <a:ext cx="565475" cy="369332"/>
              </a:xfrm>
              <a:prstGeom prst="rect">
                <a:avLst/>
              </a:prstGeom>
              <a:blipFill rotWithShape="1">
                <a:blip r:embed="rId5"/>
                <a:stretch>
                  <a:fillRect t="-6667" r="-3261"/>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1" name="ZoneTexte 10"/>
              <p:cNvSpPr txBox="1"/>
              <p:nvPr/>
            </p:nvSpPr>
            <p:spPr>
              <a:xfrm>
                <a:off x="6598171" y="1757448"/>
                <a:ext cx="3745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CA" b="0" i="1" smtClean="0">
                              <a:latin typeface="Cambria Math"/>
                            </a:rPr>
                          </m:ctrlPr>
                        </m:accPr>
                        <m:e>
                          <m:r>
                            <a:rPr lang="en-CA" b="0" i="1" smtClean="0">
                              <a:latin typeface="Cambria Math"/>
                            </a:rPr>
                            <m:t>𝑛</m:t>
                          </m:r>
                        </m:e>
                      </m:acc>
                    </m:oMath>
                  </m:oMathPara>
                </a14:m>
                <a:endParaRPr lang="en-CA" dirty="0"/>
              </a:p>
            </p:txBody>
          </p:sp>
        </mc:Choice>
        <mc:Fallback xmlns="">
          <p:sp>
            <p:nvSpPr>
              <p:cNvPr id="11" name="ZoneTexte 10"/>
              <p:cNvSpPr txBox="1">
                <a:spLocks noRot="1" noChangeAspect="1" noMove="1" noResize="1" noEditPoints="1" noAdjustHandles="1" noChangeArrowheads="1" noChangeShapeType="1" noTextEdit="1"/>
              </p:cNvSpPr>
              <p:nvPr/>
            </p:nvSpPr>
            <p:spPr>
              <a:xfrm>
                <a:off x="6598171" y="1757448"/>
                <a:ext cx="374590" cy="369332"/>
              </a:xfrm>
              <a:prstGeom prst="rect">
                <a:avLst/>
              </a:prstGeom>
              <a:blipFill rotWithShape="1">
                <a:blip r:embed="rId6"/>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2" name="ZoneTexte 11"/>
              <p:cNvSpPr txBox="1"/>
              <p:nvPr/>
            </p:nvSpPr>
            <p:spPr>
              <a:xfrm>
                <a:off x="8386170" y="1388116"/>
                <a:ext cx="56015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b="0" i="1" smtClean="0">
                              <a:latin typeface="Cambria Math"/>
                            </a:rPr>
                          </m:ctrlPr>
                        </m:sSubPr>
                        <m:e>
                          <m:acc>
                            <m:accPr>
                              <m:chr m:val="⃑"/>
                              <m:ctrlPr>
                                <a:rPr lang="en-CA" b="0" i="1" smtClean="0">
                                  <a:latin typeface="Cambria Math"/>
                                </a:rPr>
                              </m:ctrlPr>
                            </m:accPr>
                            <m:e>
                              <m:r>
                                <a:rPr lang="en-CA" b="0" i="1" smtClean="0">
                                  <a:latin typeface="Cambria Math"/>
                                </a:rPr>
                                <m:t>𝑣</m:t>
                              </m:r>
                            </m:e>
                          </m:acc>
                        </m:e>
                        <m:sub>
                          <m:r>
                            <a:rPr lang="en-CA" b="0" i="1" smtClean="0">
                              <a:latin typeface="Cambria Math"/>
                            </a:rPr>
                            <m:t>12</m:t>
                          </m:r>
                        </m:sub>
                      </m:sSub>
                    </m:oMath>
                  </m:oMathPara>
                </a14:m>
                <a:endParaRPr lang="en-CA" dirty="0"/>
              </a:p>
            </p:txBody>
          </p:sp>
        </mc:Choice>
        <mc:Fallback xmlns="">
          <p:sp>
            <p:nvSpPr>
              <p:cNvPr id="12" name="ZoneTexte 11"/>
              <p:cNvSpPr txBox="1">
                <a:spLocks noRot="1" noChangeAspect="1" noMove="1" noResize="1" noEditPoints="1" noAdjustHandles="1" noChangeArrowheads="1" noChangeShapeType="1" noTextEdit="1"/>
              </p:cNvSpPr>
              <p:nvPr/>
            </p:nvSpPr>
            <p:spPr>
              <a:xfrm>
                <a:off x="8386170" y="1388116"/>
                <a:ext cx="560153" cy="369332"/>
              </a:xfrm>
              <a:prstGeom prst="rect">
                <a:avLst/>
              </a:prstGeom>
              <a:blipFill rotWithShape="1">
                <a:blip r:embed="rId7"/>
                <a:stretch>
                  <a:fillRect t="-6667" r="-3261"/>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 name="ZoneTexte 8"/>
              <p:cNvSpPr txBox="1"/>
              <p:nvPr/>
            </p:nvSpPr>
            <p:spPr>
              <a:xfrm>
                <a:off x="444309" y="1106754"/>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CA" b="0" i="1" smtClean="0">
                              <a:latin typeface="Cambria Math"/>
                            </a:rPr>
                          </m:ctrlPr>
                        </m:sSubPr>
                        <m:e>
                          <m:r>
                            <a:rPr lang="en-CA" b="0" i="1" smtClean="0">
                              <a:latin typeface="Cambria Math"/>
                            </a:rPr>
                            <m:t>𝑝</m:t>
                          </m:r>
                        </m:e>
                        <m:sub>
                          <m:r>
                            <a:rPr lang="en-CA" b="0" i="1" smtClean="0">
                              <a:latin typeface="Cambria Math"/>
                            </a:rPr>
                            <m:t>𝐶</m:t>
                          </m:r>
                        </m:sub>
                      </m:sSub>
                    </m:oMath>
                  </m:oMathPara>
                </a14:m>
                <a:endParaRPr lang="en-CA" dirty="0"/>
              </a:p>
            </p:txBody>
          </p:sp>
        </mc:Choice>
        <mc:Fallback xmlns="">
          <p:sp>
            <p:nvSpPr>
              <p:cNvPr id="9" name="ZoneTexte 8"/>
              <p:cNvSpPr txBox="1">
                <a:spLocks noRot="1" noChangeAspect="1" noMove="1" noResize="1" noEditPoints="1" noAdjustHandles="1" noChangeArrowheads="1" noChangeShapeType="1" noTextEdit="1"/>
              </p:cNvSpPr>
              <p:nvPr/>
            </p:nvSpPr>
            <p:spPr>
              <a:xfrm>
                <a:off x="444309" y="1106754"/>
                <a:ext cx="432048" cy="369332"/>
              </a:xfrm>
              <a:prstGeom prst="rect">
                <a:avLst/>
              </a:prstGeom>
              <a:blipFill rotWithShape="1">
                <a:blip r:embed="rId8"/>
                <a:stretch>
                  <a:fillRect b="-666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3" name="ZoneTexte 12"/>
              <p:cNvSpPr txBox="1"/>
              <p:nvPr/>
            </p:nvSpPr>
            <p:spPr>
              <a:xfrm rot="21122706">
                <a:off x="4303171" y="525179"/>
                <a:ext cx="159909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b="0" i="1" smtClean="0">
                              <a:latin typeface="Cambria Math"/>
                            </a:rPr>
                          </m:ctrlPr>
                        </m:sSubPr>
                        <m:e>
                          <m:acc>
                            <m:accPr>
                              <m:chr m:val="⃑"/>
                              <m:ctrlPr>
                                <a:rPr lang="en-CA" b="0" i="1" smtClean="0">
                                  <a:latin typeface="Cambria Math"/>
                                </a:rPr>
                              </m:ctrlPr>
                            </m:accPr>
                            <m:e>
                              <m:r>
                                <a:rPr lang="en-CA" b="0" i="1" smtClean="0">
                                  <a:latin typeface="Cambria Math"/>
                                </a:rPr>
                                <m:t>𝑣</m:t>
                              </m:r>
                            </m:e>
                          </m:acc>
                        </m:e>
                        <m:sub>
                          <m:r>
                            <a:rPr lang="en-CA" b="0" i="1" smtClean="0">
                              <a:latin typeface="Cambria Math"/>
                            </a:rPr>
                            <m:t>23</m:t>
                          </m:r>
                        </m:sub>
                      </m:sSub>
                      <m:r>
                        <a:rPr lang="en-CA" b="0" i="1" smtClean="0">
                          <a:latin typeface="Cambria Math"/>
                        </a:rPr>
                        <m:t>=</m:t>
                      </m:r>
                      <m:sSub>
                        <m:sSubPr>
                          <m:ctrlPr>
                            <a:rPr lang="en-CA" b="0" i="1" smtClean="0">
                              <a:latin typeface="Cambria Math"/>
                            </a:rPr>
                          </m:ctrlPr>
                        </m:sSubPr>
                        <m:e>
                          <m:r>
                            <a:rPr lang="en-CA" b="0" i="1" smtClean="0">
                              <a:latin typeface="Cambria Math"/>
                            </a:rPr>
                            <m:t>𝑝</m:t>
                          </m:r>
                        </m:e>
                        <m:sub>
                          <m:r>
                            <a:rPr lang="en-CA" b="0" i="1" smtClean="0">
                              <a:latin typeface="Cambria Math"/>
                            </a:rPr>
                            <m:t>3</m:t>
                          </m:r>
                        </m:sub>
                      </m:sSub>
                      <m:r>
                        <a:rPr lang="en-CA" b="0" i="1" smtClean="0">
                          <a:latin typeface="Cambria Math"/>
                        </a:rPr>
                        <m:t>−</m:t>
                      </m:r>
                      <m:sSub>
                        <m:sSubPr>
                          <m:ctrlPr>
                            <a:rPr lang="en-CA" b="0" i="1" smtClean="0">
                              <a:latin typeface="Cambria Math"/>
                            </a:rPr>
                          </m:ctrlPr>
                        </m:sSubPr>
                        <m:e>
                          <m:r>
                            <a:rPr lang="en-CA" b="0" i="1" smtClean="0">
                              <a:latin typeface="Cambria Math"/>
                            </a:rPr>
                            <m:t>𝑝</m:t>
                          </m:r>
                        </m:e>
                        <m:sub>
                          <m:r>
                            <a:rPr lang="en-CA" b="0" i="1" smtClean="0">
                              <a:latin typeface="Cambria Math"/>
                            </a:rPr>
                            <m:t>2</m:t>
                          </m:r>
                        </m:sub>
                      </m:sSub>
                    </m:oMath>
                  </m:oMathPara>
                </a14:m>
                <a:endParaRPr lang="en-CA" dirty="0"/>
              </a:p>
            </p:txBody>
          </p:sp>
        </mc:Choice>
        <mc:Fallback xmlns="">
          <p:sp>
            <p:nvSpPr>
              <p:cNvPr id="13" name="ZoneTexte 12"/>
              <p:cNvSpPr txBox="1">
                <a:spLocks noRot="1" noChangeAspect="1" noMove="1" noResize="1" noEditPoints="1" noAdjustHandles="1" noChangeArrowheads="1" noChangeShapeType="1" noTextEdit="1"/>
              </p:cNvSpPr>
              <p:nvPr/>
            </p:nvSpPr>
            <p:spPr>
              <a:xfrm rot="21122706">
                <a:off x="4303171" y="525179"/>
                <a:ext cx="1599092" cy="369332"/>
              </a:xfrm>
              <a:prstGeom prst="rect">
                <a:avLst/>
              </a:prstGeom>
              <a:blipFill rotWithShape="1">
                <a:blip r:embed="rId9"/>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6" name="ZoneTexte 15"/>
              <p:cNvSpPr txBox="1"/>
              <p:nvPr/>
            </p:nvSpPr>
            <p:spPr>
              <a:xfrm>
                <a:off x="4626060" y="1764113"/>
                <a:ext cx="15884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b="0" i="1" smtClean="0">
                              <a:latin typeface="Cambria Math"/>
                            </a:rPr>
                          </m:ctrlPr>
                        </m:sSubPr>
                        <m:e>
                          <m:acc>
                            <m:accPr>
                              <m:chr m:val="⃑"/>
                              <m:ctrlPr>
                                <a:rPr lang="en-CA" b="0" i="1" smtClean="0">
                                  <a:latin typeface="Cambria Math"/>
                                </a:rPr>
                              </m:ctrlPr>
                            </m:accPr>
                            <m:e>
                              <m:r>
                                <a:rPr lang="en-CA" b="0" i="1" smtClean="0">
                                  <a:latin typeface="Cambria Math"/>
                                </a:rPr>
                                <m:t>𝑣</m:t>
                              </m:r>
                            </m:e>
                          </m:acc>
                        </m:e>
                        <m:sub>
                          <m:r>
                            <a:rPr lang="en-CA" b="0" i="1" smtClean="0">
                              <a:latin typeface="Cambria Math"/>
                            </a:rPr>
                            <m:t>12</m:t>
                          </m:r>
                        </m:sub>
                      </m:sSub>
                      <m:r>
                        <a:rPr lang="en-CA" b="0" i="1" smtClean="0">
                          <a:latin typeface="Cambria Math"/>
                        </a:rPr>
                        <m:t>=</m:t>
                      </m:r>
                      <m:sSub>
                        <m:sSubPr>
                          <m:ctrlPr>
                            <a:rPr lang="en-CA" b="0" i="1" smtClean="0">
                              <a:latin typeface="Cambria Math"/>
                            </a:rPr>
                          </m:ctrlPr>
                        </m:sSubPr>
                        <m:e>
                          <m:r>
                            <a:rPr lang="en-CA" b="0" i="1" smtClean="0">
                              <a:latin typeface="Cambria Math"/>
                            </a:rPr>
                            <m:t>𝑝</m:t>
                          </m:r>
                        </m:e>
                        <m:sub>
                          <m:r>
                            <a:rPr lang="en-CA" b="0" i="1" smtClean="0">
                              <a:latin typeface="Cambria Math"/>
                            </a:rPr>
                            <m:t>2</m:t>
                          </m:r>
                        </m:sub>
                      </m:sSub>
                      <m:r>
                        <a:rPr lang="en-CA" b="0" i="1" smtClean="0">
                          <a:latin typeface="Cambria Math"/>
                        </a:rPr>
                        <m:t>−</m:t>
                      </m:r>
                      <m:sSub>
                        <m:sSubPr>
                          <m:ctrlPr>
                            <a:rPr lang="en-CA" b="0" i="1" smtClean="0">
                              <a:latin typeface="Cambria Math"/>
                            </a:rPr>
                          </m:ctrlPr>
                        </m:sSubPr>
                        <m:e>
                          <m:r>
                            <a:rPr lang="en-CA" b="0" i="1" smtClean="0">
                              <a:latin typeface="Cambria Math"/>
                            </a:rPr>
                            <m:t>𝑝</m:t>
                          </m:r>
                        </m:e>
                        <m:sub>
                          <m:r>
                            <a:rPr lang="en-CA" b="0" i="1" smtClean="0">
                              <a:latin typeface="Cambria Math"/>
                            </a:rPr>
                            <m:t>1</m:t>
                          </m:r>
                        </m:sub>
                      </m:sSub>
                    </m:oMath>
                  </m:oMathPara>
                </a14:m>
                <a:endParaRPr lang="en-CA" dirty="0"/>
              </a:p>
            </p:txBody>
          </p:sp>
        </mc:Choice>
        <mc:Fallback xmlns="">
          <p:sp>
            <p:nvSpPr>
              <p:cNvPr id="16" name="ZoneTexte 15"/>
              <p:cNvSpPr txBox="1">
                <a:spLocks noRot="1" noChangeAspect="1" noMove="1" noResize="1" noEditPoints="1" noAdjustHandles="1" noChangeArrowheads="1" noChangeShapeType="1" noTextEdit="1"/>
              </p:cNvSpPr>
              <p:nvPr/>
            </p:nvSpPr>
            <p:spPr>
              <a:xfrm>
                <a:off x="4626060" y="1764113"/>
                <a:ext cx="1588447" cy="369332"/>
              </a:xfrm>
              <a:prstGeom prst="rect">
                <a:avLst/>
              </a:prstGeom>
              <a:blipFill rotWithShape="1">
                <a:blip r:embed="rId10"/>
                <a:stretch>
                  <a:fillRect t="-6557" b="-4918"/>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7" name="ZoneTexte 16"/>
              <p:cNvSpPr txBox="1"/>
              <p:nvPr/>
            </p:nvSpPr>
            <p:spPr>
              <a:xfrm>
                <a:off x="3189303" y="509413"/>
                <a:ext cx="4658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b="0" i="1" smtClean="0">
                              <a:latin typeface="Cambria Math"/>
                            </a:rPr>
                          </m:ctrlPr>
                        </m:sSubPr>
                        <m:e>
                          <m:r>
                            <a:rPr lang="en-CA" b="0" i="1" smtClean="0">
                              <a:latin typeface="Cambria Math"/>
                            </a:rPr>
                            <m:t>𝑝</m:t>
                          </m:r>
                        </m:e>
                        <m:sub>
                          <m:r>
                            <a:rPr lang="en-CA" b="0" i="1" smtClean="0">
                              <a:latin typeface="Cambria Math"/>
                            </a:rPr>
                            <m:t>3</m:t>
                          </m:r>
                        </m:sub>
                      </m:sSub>
                    </m:oMath>
                  </m:oMathPara>
                </a14:m>
                <a:endParaRPr lang="en-CA" dirty="0"/>
              </a:p>
            </p:txBody>
          </p:sp>
        </mc:Choice>
        <mc:Fallback xmlns="">
          <p:sp>
            <p:nvSpPr>
              <p:cNvPr id="17" name="ZoneTexte 16"/>
              <p:cNvSpPr txBox="1">
                <a:spLocks noRot="1" noChangeAspect="1" noMove="1" noResize="1" noEditPoints="1" noAdjustHandles="1" noChangeArrowheads="1" noChangeShapeType="1" noTextEdit="1"/>
              </p:cNvSpPr>
              <p:nvPr/>
            </p:nvSpPr>
            <p:spPr>
              <a:xfrm>
                <a:off x="3189303" y="509413"/>
                <a:ext cx="465832" cy="369332"/>
              </a:xfrm>
              <a:prstGeom prst="rect">
                <a:avLst/>
              </a:prstGeom>
              <a:blipFill rotWithShape="1">
                <a:blip r:embed="rId11"/>
                <a:stretch>
                  <a:fillRect b="-666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8" name="ZoneTexte 17"/>
              <p:cNvSpPr txBox="1"/>
              <p:nvPr/>
            </p:nvSpPr>
            <p:spPr>
              <a:xfrm>
                <a:off x="5010198" y="1003385"/>
                <a:ext cx="46583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b="0" i="1" smtClean="0">
                              <a:latin typeface="Cambria Math"/>
                            </a:rPr>
                          </m:ctrlPr>
                        </m:sSubPr>
                        <m:e>
                          <m:r>
                            <a:rPr lang="en-CA" b="0" i="1" smtClean="0">
                              <a:latin typeface="Cambria Math"/>
                            </a:rPr>
                            <m:t>𝑝</m:t>
                          </m:r>
                        </m:e>
                        <m:sub>
                          <m:r>
                            <a:rPr lang="en-CA" b="0" i="1" smtClean="0">
                              <a:latin typeface="Cambria Math"/>
                            </a:rPr>
                            <m:t>2</m:t>
                          </m:r>
                        </m:sub>
                      </m:sSub>
                    </m:oMath>
                  </m:oMathPara>
                </a14:m>
                <a:endParaRPr lang="en-CA" dirty="0"/>
              </a:p>
            </p:txBody>
          </p:sp>
        </mc:Choice>
        <mc:Fallback xmlns="">
          <p:sp>
            <p:nvSpPr>
              <p:cNvPr id="18" name="ZoneTexte 17"/>
              <p:cNvSpPr txBox="1">
                <a:spLocks noRot="1" noChangeAspect="1" noMove="1" noResize="1" noEditPoints="1" noAdjustHandles="1" noChangeArrowheads="1" noChangeShapeType="1" noTextEdit="1"/>
              </p:cNvSpPr>
              <p:nvPr/>
            </p:nvSpPr>
            <p:spPr>
              <a:xfrm>
                <a:off x="5010198" y="1003385"/>
                <a:ext cx="465833" cy="369332"/>
              </a:xfrm>
              <a:prstGeom prst="rect">
                <a:avLst/>
              </a:prstGeom>
              <a:blipFill rotWithShape="1">
                <a:blip r:embed="rId12"/>
                <a:stretch>
                  <a:fillRect b="-666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9" name="ZoneTexte 18"/>
              <p:cNvSpPr txBox="1"/>
              <p:nvPr/>
            </p:nvSpPr>
            <p:spPr>
              <a:xfrm>
                <a:off x="3909383" y="2235864"/>
                <a:ext cx="46051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b="0" i="1" smtClean="0">
                              <a:latin typeface="Cambria Math"/>
                            </a:rPr>
                          </m:ctrlPr>
                        </m:sSubPr>
                        <m:e>
                          <m:r>
                            <a:rPr lang="en-CA" b="0" i="1" smtClean="0">
                              <a:latin typeface="Cambria Math"/>
                            </a:rPr>
                            <m:t>𝑝</m:t>
                          </m:r>
                        </m:e>
                        <m:sub>
                          <m:r>
                            <a:rPr lang="en-CA" b="0" i="1" smtClean="0">
                              <a:latin typeface="Cambria Math"/>
                            </a:rPr>
                            <m:t>1</m:t>
                          </m:r>
                        </m:sub>
                      </m:sSub>
                    </m:oMath>
                  </m:oMathPara>
                </a14:m>
                <a:endParaRPr lang="en-CA" dirty="0"/>
              </a:p>
            </p:txBody>
          </p:sp>
        </mc:Choice>
        <mc:Fallback xmlns="">
          <p:sp>
            <p:nvSpPr>
              <p:cNvPr id="19" name="ZoneTexte 18"/>
              <p:cNvSpPr txBox="1">
                <a:spLocks noRot="1" noChangeAspect="1" noMove="1" noResize="1" noEditPoints="1" noAdjustHandles="1" noChangeArrowheads="1" noChangeShapeType="1" noTextEdit="1"/>
              </p:cNvSpPr>
              <p:nvPr/>
            </p:nvSpPr>
            <p:spPr>
              <a:xfrm>
                <a:off x="3909383" y="2235864"/>
                <a:ext cx="460511" cy="369332"/>
              </a:xfrm>
              <a:prstGeom prst="rect">
                <a:avLst/>
              </a:prstGeom>
              <a:blipFill rotWithShape="1">
                <a:blip r:embed="rId13"/>
                <a:stretch>
                  <a:fillRect b="-666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6" name="ZoneTexte 35"/>
              <p:cNvSpPr txBox="1"/>
              <p:nvPr/>
            </p:nvSpPr>
            <p:spPr>
              <a:xfrm>
                <a:off x="780730" y="4962515"/>
                <a:ext cx="2428870" cy="369332"/>
              </a:xfrm>
              <a:prstGeom prst="rect">
                <a:avLst/>
              </a:prstGeom>
              <a:noFill/>
            </p:spPr>
            <p:txBody>
              <a:bodyPr wrap="none" rtlCol="0">
                <a:spAutoFit/>
              </a:bodyPr>
              <a:lstStyle/>
              <a:p>
                <a14:m>
                  <m:oMath xmlns:m="http://schemas.openxmlformats.org/officeDocument/2006/math">
                    <m:sSub>
                      <m:sSubPr>
                        <m:ctrlPr>
                          <a:rPr lang="en-CA" i="1" smtClean="0">
                            <a:latin typeface="Cambria Math"/>
                            <a:ea typeface="Cambria Math"/>
                          </a:rPr>
                        </m:ctrlPr>
                      </m:sSubPr>
                      <m:e>
                        <m:acc>
                          <m:accPr>
                            <m:chr m:val="⃑"/>
                            <m:ctrlPr>
                              <a:rPr lang="en-CA" i="1" smtClean="0">
                                <a:latin typeface="Cambria Math"/>
                                <a:ea typeface="Cambria Math"/>
                              </a:rPr>
                            </m:ctrlPr>
                          </m:accPr>
                          <m:e>
                            <m:r>
                              <a:rPr lang="en-CA" b="0" i="1" smtClean="0">
                                <a:latin typeface="Cambria Math"/>
                                <a:ea typeface="Cambria Math"/>
                              </a:rPr>
                              <m:t>𝑣</m:t>
                            </m:r>
                          </m:e>
                        </m:acc>
                      </m:e>
                      <m:sub>
                        <m:r>
                          <a:rPr lang="en-CA" b="0" i="1" smtClean="0">
                            <a:latin typeface="Cambria Math"/>
                            <a:ea typeface="Cambria Math"/>
                          </a:rPr>
                          <m:t>𝐶</m:t>
                        </m:r>
                      </m:sub>
                    </m:sSub>
                    <m:r>
                      <a:rPr lang="en-CA" i="1">
                        <a:latin typeface="Cambria Math"/>
                        <a:ea typeface="Cambria Math"/>
                      </a:rPr>
                      <m:t>∙</m:t>
                    </m:r>
                    <m:acc>
                      <m:accPr>
                        <m:chr m:val="⃑"/>
                        <m:ctrlPr>
                          <a:rPr lang="en-CA" b="0" i="1" smtClean="0">
                            <a:latin typeface="Cambria Math"/>
                            <a:ea typeface="Cambria Math"/>
                          </a:rPr>
                        </m:ctrlPr>
                      </m:accPr>
                      <m:e>
                        <m:r>
                          <a:rPr lang="en-CA" b="0" i="1" smtClean="0">
                            <a:latin typeface="Cambria Math"/>
                            <a:ea typeface="Cambria Math"/>
                          </a:rPr>
                          <m:t>𝑛</m:t>
                        </m:r>
                      </m:e>
                    </m:acc>
                    <m:r>
                      <a:rPr lang="en-CA" b="0" i="1" smtClean="0">
                        <a:latin typeface="Cambria Math"/>
                      </a:rPr>
                      <m:t>&lt;0</m:t>
                    </m:r>
                    <m:r>
                      <a:rPr lang="en-CA" i="1" smtClean="0">
                        <a:latin typeface="Cambria Math"/>
                        <a:ea typeface="Cambria Math"/>
                      </a:rPr>
                      <m:t>⇒</m:t>
                    </m:r>
                  </m:oMath>
                </a14:m>
                <a:r>
                  <a:rPr lang="en-CA" dirty="0" smtClean="0"/>
                  <a:t> </a:t>
                </a:r>
                <a:r>
                  <a:rPr lang="en-CA" b="1" dirty="0" smtClean="0">
                    <a:solidFill>
                      <a:srgbClr val="00B050"/>
                    </a:solidFill>
                  </a:rPr>
                  <a:t>face </a:t>
                </a:r>
                <a:r>
                  <a:rPr lang="en-CA" b="1" dirty="0" err="1" smtClean="0">
                    <a:solidFill>
                      <a:srgbClr val="00B050"/>
                    </a:solidFill>
                  </a:rPr>
                  <a:t>avant</a:t>
                </a:r>
                <a:endParaRPr lang="en-CA" b="1" dirty="0">
                  <a:solidFill>
                    <a:srgbClr val="00B050"/>
                  </a:solidFill>
                </a:endParaRPr>
              </a:p>
            </p:txBody>
          </p:sp>
        </mc:Choice>
        <mc:Fallback xmlns="">
          <p:sp>
            <p:nvSpPr>
              <p:cNvPr id="36" name="ZoneTexte 35"/>
              <p:cNvSpPr txBox="1">
                <a:spLocks noRot="1" noChangeAspect="1" noMove="1" noResize="1" noEditPoints="1" noAdjustHandles="1" noChangeArrowheads="1" noChangeShapeType="1" noTextEdit="1"/>
              </p:cNvSpPr>
              <p:nvPr/>
            </p:nvSpPr>
            <p:spPr>
              <a:xfrm>
                <a:off x="780730" y="4962515"/>
                <a:ext cx="2428870" cy="369332"/>
              </a:xfrm>
              <a:prstGeom prst="rect">
                <a:avLst/>
              </a:prstGeom>
              <a:blipFill rotWithShape="1">
                <a:blip r:embed="rId14"/>
                <a:stretch>
                  <a:fillRect t="-8197" r="-2005" b="-2459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7" name="ZoneTexte 36"/>
              <p:cNvSpPr txBox="1"/>
              <p:nvPr/>
            </p:nvSpPr>
            <p:spPr>
              <a:xfrm>
                <a:off x="780730" y="5494495"/>
                <a:ext cx="2545825" cy="369332"/>
              </a:xfrm>
              <a:prstGeom prst="rect">
                <a:avLst/>
              </a:prstGeom>
              <a:noFill/>
            </p:spPr>
            <p:txBody>
              <a:bodyPr wrap="none" rtlCol="0">
                <a:spAutoFit/>
              </a:bodyPr>
              <a:lstStyle/>
              <a:p>
                <a14:m>
                  <m:oMath xmlns:m="http://schemas.openxmlformats.org/officeDocument/2006/math">
                    <m:sSub>
                      <m:sSubPr>
                        <m:ctrlPr>
                          <a:rPr lang="en-CA" i="1" smtClean="0">
                            <a:latin typeface="Cambria Math"/>
                            <a:ea typeface="Cambria Math"/>
                          </a:rPr>
                        </m:ctrlPr>
                      </m:sSubPr>
                      <m:e>
                        <m:acc>
                          <m:accPr>
                            <m:chr m:val="⃑"/>
                            <m:ctrlPr>
                              <a:rPr lang="en-CA" i="1" smtClean="0">
                                <a:latin typeface="Cambria Math"/>
                                <a:ea typeface="Cambria Math"/>
                              </a:rPr>
                            </m:ctrlPr>
                          </m:accPr>
                          <m:e>
                            <m:r>
                              <a:rPr lang="en-CA" b="0" i="1" smtClean="0">
                                <a:latin typeface="Cambria Math"/>
                                <a:ea typeface="Cambria Math"/>
                              </a:rPr>
                              <m:t>𝑣</m:t>
                            </m:r>
                          </m:e>
                        </m:acc>
                      </m:e>
                      <m:sub>
                        <m:r>
                          <a:rPr lang="en-CA" b="0" i="1" smtClean="0">
                            <a:latin typeface="Cambria Math"/>
                            <a:ea typeface="Cambria Math"/>
                          </a:rPr>
                          <m:t>𝐶</m:t>
                        </m:r>
                      </m:sub>
                    </m:sSub>
                    <m:r>
                      <a:rPr lang="en-CA" i="1">
                        <a:latin typeface="Cambria Math"/>
                        <a:ea typeface="Cambria Math"/>
                      </a:rPr>
                      <m:t>∙</m:t>
                    </m:r>
                    <m:acc>
                      <m:accPr>
                        <m:chr m:val="⃑"/>
                        <m:ctrlPr>
                          <a:rPr lang="en-CA" b="0" i="1" smtClean="0">
                            <a:latin typeface="Cambria Math"/>
                            <a:ea typeface="Cambria Math"/>
                          </a:rPr>
                        </m:ctrlPr>
                      </m:accPr>
                      <m:e>
                        <m:r>
                          <a:rPr lang="en-CA" b="0" i="1" smtClean="0">
                            <a:latin typeface="Cambria Math"/>
                            <a:ea typeface="Cambria Math"/>
                          </a:rPr>
                          <m:t>𝑛</m:t>
                        </m:r>
                      </m:e>
                    </m:acc>
                    <m:r>
                      <a:rPr lang="en-CA" b="0" i="1" smtClean="0">
                        <a:latin typeface="Cambria Math"/>
                      </a:rPr>
                      <m:t>&gt;0</m:t>
                    </m:r>
                    <m:r>
                      <a:rPr lang="en-CA" i="1" smtClean="0">
                        <a:latin typeface="Cambria Math"/>
                        <a:ea typeface="Cambria Math"/>
                      </a:rPr>
                      <m:t>⇒</m:t>
                    </m:r>
                  </m:oMath>
                </a14:m>
                <a:r>
                  <a:rPr lang="en-CA" dirty="0" smtClean="0"/>
                  <a:t> </a:t>
                </a:r>
                <a:r>
                  <a:rPr lang="en-CA" b="1" dirty="0" smtClean="0">
                    <a:solidFill>
                      <a:srgbClr val="FF0000"/>
                    </a:solidFill>
                  </a:rPr>
                  <a:t>face </a:t>
                </a:r>
                <a:r>
                  <a:rPr lang="en-CA" b="1" dirty="0" err="1" smtClean="0">
                    <a:solidFill>
                      <a:srgbClr val="FF0000"/>
                    </a:solidFill>
                  </a:rPr>
                  <a:t>arrière</a:t>
                </a:r>
                <a:endParaRPr lang="en-CA" b="1" dirty="0">
                  <a:solidFill>
                    <a:srgbClr val="FF0000"/>
                  </a:solidFill>
                </a:endParaRPr>
              </a:p>
            </p:txBody>
          </p:sp>
        </mc:Choice>
        <mc:Fallback xmlns="">
          <p:sp>
            <p:nvSpPr>
              <p:cNvPr id="37" name="ZoneTexte 36"/>
              <p:cNvSpPr txBox="1">
                <a:spLocks noRot="1" noChangeAspect="1" noMove="1" noResize="1" noEditPoints="1" noAdjustHandles="1" noChangeArrowheads="1" noChangeShapeType="1" noTextEdit="1"/>
              </p:cNvSpPr>
              <p:nvPr/>
            </p:nvSpPr>
            <p:spPr>
              <a:xfrm>
                <a:off x="780730" y="5494495"/>
                <a:ext cx="2545825" cy="369332"/>
              </a:xfrm>
              <a:prstGeom prst="rect">
                <a:avLst/>
              </a:prstGeom>
              <a:blipFill rotWithShape="1">
                <a:blip r:embed="rId15"/>
                <a:stretch>
                  <a:fillRect t="-8197" r="-2392" b="-24590"/>
                </a:stretch>
              </a:blipFill>
            </p:spPr>
            <p:txBody>
              <a:bodyPr/>
              <a:lstStyle/>
              <a:p>
                <a:r>
                  <a:rPr lang="en-CA">
                    <a:noFill/>
                  </a:rPr>
                  <a:t> </a:t>
                </a:r>
              </a:p>
            </p:txBody>
          </p:sp>
        </mc:Fallback>
      </mc:AlternateContent>
      <p:sp>
        <p:nvSpPr>
          <p:cNvPr id="33" name="Forme libre 32"/>
          <p:cNvSpPr/>
          <p:nvPr/>
        </p:nvSpPr>
        <p:spPr>
          <a:xfrm>
            <a:off x="3563703" y="832865"/>
            <a:ext cx="1443210" cy="1454227"/>
          </a:xfrm>
          <a:custGeom>
            <a:avLst/>
            <a:gdLst>
              <a:gd name="connsiteX0" fmla="*/ 572877 w 1443210"/>
              <a:gd name="connsiteY0" fmla="*/ 1454227 h 1454227"/>
              <a:gd name="connsiteX1" fmla="*/ 1443210 w 1443210"/>
              <a:gd name="connsiteY1" fmla="*/ 418641 h 1454227"/>
              <a:gd name="connsiteX2" fmla="*/ 0 w 1443210"/>
              <a:gd name="connsiteY2" fmla="*/ 0 h 1454227"/>
              <a:gd name="connsiteX3" fmla="*/ 572877 w 1443210"/>
              <a:gd name="connsiteY3" fmla="*/ 1454227 h 1454227"/>
            </a:gdLst>
            <a:ahLst/>
            <a:cxnLst>
              <a:cxn ang="0">
                <a:pos x="connsiteX0" y="connsiteY0"/>
              </a:cxn>
              <a:cxn ang="0">
                <a:pos x="connsiteX1" y="connsiteY1"/>
              </a:cxn>
              <a:cxn ang="0">
                <a:pos x="connsiteX2" y="connsiteY2"/>
              </a:cxn>
              <a:cxn ang="0">
                <a:pos x="connsiteX3" y="connsiteY3"/>
              </a:cxn>
            </a:cxnLst>
            <a:rect l="l" t="t" r="r" b="b"/>
            <a:pathLst>
              <a:path w="1443210" h="1454227">
                <a:moveTo>
                  <a:pt x="572877" y="1454227"/>
                </a:moveTo>
                <a:lnTo>
                  <a:pt x="1443210" y="418641"/>
                </a:lnTo>
                <a:lnTo>
                  <a:pt x="0" y="0"/>
                </a:lnTo>
                <a:lnTo>
                  <a:pt x="572877" y="1454227"/>
                </a:lnTo>
                <a:close/>
              </a:path>
            </a:pathLst>
          </a:cu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8" name="Connecteur droit avec flèche 37"/>
          <p:cNvCxnSpPr/>
          <p:nvPr/>
        </p:nvCxnSpPr>
        <p:spPr>
          <a:xfrm flipV="1">
            <a:off x="4190609" y="1332066"/>
            <a:ext cx="870902" cy="1008111"/>
          </a:xfrm>
          <a:prstGeom prst="straightConnector1">
            <a:avLst/>
          </a:prstGeom>
          <a:ln w="381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p:nvPr/>
        </p:nvCxnSpPr>
        <p:spPr>
          <a:xfrm flipH="1" flipV="1">
            <a:off x="3621351" y="756001"/>
            <a:ext cx="1440162" cy="432050"/>
          </a:xfrm>
          <a:prstGeom prst="straightConnector1">
            <a:avLst/>
          </a:prstGeom>
          <a:ln w="381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52" name="Connecteur droit avec flèche 51"/>
          <p:cNvCxnSpPr/>
          <p:nvPr/>
        </p:nvCxnSpPr>
        <p:spPr>
          <a:xfrm>
            <a:off x="3932228" y="1764113"/>
            <a:ext cx="45244" cy="113333"/>
          </a:xfrm>
          <a:prstGeom prst="straightConnector1">
            <a:avLst/>
          </a:prstGeom>
          <a:ln w="38100">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8" name="Connecteur droit avec flèche 47"/>
          <p:cNvCxnSpPr/>
          <p:nvPr/>
        </p:nvCxnSpPr>
        <p:spPr>
          <a:xfrm flipH="1">
            <a:off x="3189303" y="1476081"/>
            <a:ext cx="1096006" cy="1129115"/>
          </a:xfrm>
          <a:prstGeom prst="straightConnector1">
            <a:avLst/>
          </a:prstGeom>
          <a:ln w="381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2" name="ZoneTexte 61"/>
              <p:cNvSpPr txBox="1"/>
              <p:nvPr/>
            </p:nvSpPr>
            <p:spPr>
              <a:xfrm>
                <a:off x="1380413" y="992938"/>
                <a:ext cx="4798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i="1" smtClean="0">
                              <a:latin typeface="Cambria Math"/>
                            </a:rPr>
                          </m:ctrlPr>
                        </m:sSubPr>
                        <m:e>
                          <m:acc>
                            <m:accPr>
                              <m:chr m:val="⃑"/>
                              <m:ctrlPr>
                                <a:rPr lang="en-CA" i="1" smtClean="0">
                                  <a:latin typeface="Cambria Math"/>
                                </a:rPr>
                              </m:ctrlPr>
                            </m:accPr>
                            <m:e>
                              <m:r>
                                <a:rPr lang="en-CA" b="0" i="1" smtClean="0">
                                  <a:latin typeface="Cambria Math"/>
                                </a:rPr>
                                <m:t>𝑣</m:t>
                              </m:r>
                            </m:e>
                          </m:acc>
                        </m:e>
                        <m:sub>
                          <m:r>
                            <a:rPr lang="en-CA" b="0" i="1" smtClean="0">
                              <a:latin typeface="Cambria Math"/>
                            </a:rPr>
                            <m:t>𝐶</m:t>
                          </m:r>
                        </m:sub>
                      </m:sSub>
                    </m:oMath>
                  </m:oMathPara>
                </a14:m>
                <a:endParaRPr lang="en-CA" dirty="0"/>
              </a:p>
            </p:txBody>
          </p:sp>
        </mc:Choice>
        <mc:Fallback xmlns="">
          <p:sp>
            <p:nvSpPr>
              <p:cNvPr id="62" name="ZoneTexte 61"/>
              <p:cNvSpPr txBox="1">
                <a:spLocks noRot="1" noChangeAspect="1" noMove="1" noResize="1" noEditPoints="1" noAdjustHandles="1" noChangeArrowheads="1" noChangeShapeType="1" noTextEdit="1"/>
              </p:cNvSpPr>
              <p:nvPr/>
            </p:nvSpPr>
            <p:spPr>
              <a:xfrm>
                <a:off x="1380413" y="992938"/>
                <a:ext cx="479875" cy="369332"/>
              </a:xfrm>
              <a:prstGeom prst="rect">
                <a:avLst/>
              </a:prstGeom>
              <a:blipFill rotWithShape="1">
                <a:blip r:embed="rId16"/>
                <a:stretch>
                  <a:fillRect t="-6667" r="-12658"/>
                </a:stretch>
              </a:blipFill>
            </p:spPr>
            <p:txBody>
              <a:bodyPr/>
              <a:lstStyle/>
              <a:p>
                <a:r>
                  <a:rPr lang="en-CA">
                    <a:noFill/>
                  </a:rPr>
                  <a:t> </a:t>
                </a:r>
              </a:p>
            </p:txBody>
          </p:sp>
        </mc:Fallback>
      </mc:AlternateContent>
      <p:sp>
        <p:nvSpPr>
          <p:cNvPr id="21" name="Rectangle 20"/>
          <p:cNvSpPr/>
          <p:nvPr/>
        </p:nvSpPr>
        <p:spPr>
          <a:xfrm rot="16989966">
            <a:off x="6457148" y="4765124"/>
            <a:ext cx="1584176" cy="288032"/>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Forme libre 29"/>
          <p:cNvSpPr/>
          <p:nvPr/>
        </p:nvSpPr>
        <p:spPr>
          <a:xfrm rot="16989966">
            <a:off x="6478140" y="5719499"/>
            <a:ext cx="733425" cy="573881"/>
          </a:xfrm>
          <a:custGeom>
            <a:avLst/>
            <a:gdLst>
              <a:gd name="connsiteX0" fmla="*/ 731043 w 733425"/>
              <a:gd name="connsiteY0" fmla="*/ 573881 h 573881"/>
              <a:gd name="connsiteX1" fmla="*/ 0 w 733425"/>
              <a:gd name="connsiteY1" fmla="*/ 288131 h 573881"/>
              <a:gd name="connsiteX2" fmla="*/ 7143 w 733425"/>
              <a:gd name="connsiteY2" fmla="*/ 0 h 573881"/>
              <a:gd name="connsiteX3" fmla="*/ 733425 w 733425"/>
              <a:gd name="connsiteY3" fmla="*/ 288131 h 573881"/>
              <a:gd name="connsiteX4" fmla="*/ 731043 w 733425"/>
              <a:gd name="connsiteY4" fmla="*/ 573881 h 573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425" h="573881">
                <a:moveTo>
                  <a:pt x="731043" y="573881"/>
                </a:moveTo>
                <a:lnTo>
                  <a:pt x="0" y="288131"/>
                </a:lnTo>
                <a:lnTo>
                  <a:pt x="7143" y="0"/>
                </a:lnTo>
                <a:lnTo>
                  <a:pt x="733425" y="288131"/>
                </a:lnTo>
                <a:lnTo>
                  <a:pt x="731043" y="573881"/>
                </a:lnTo>
                <a:close/>
              </a:path>
            </a:pathLst>
          </a:cu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Forme libre 31"/>
          <p:cNvSpPr/>
          <p:nvPr/>
        </p:nvSpPr>
        <p:spPr>
          <a:xfrm rot="16989966">
            <a:off x="5730033" y="5053565"/>
            <a:ext cx="2314575" cy="288131"/>
          </a:xfrm>
          <a:custGeom>
            <a:avLst/>
            <a:gdLst>
              <a:gd name="connsiteX0" fmla="*/ 2314575 w 2314575"/>
              <a:gd name="connsiteY0" fmla="*/ 283368 h 288131"/>
              <a:gd name="connsiteX1" fmla="*/ 721519 w 2314575"/>
              <a:gd name="connsiteY1" fmla="*/ 288131 h 288131"/>
              <a:gd name="connsiteX2" fmla="*/ 0 w 2314575"/>
              <a:gd name="connsiteY2" fmla="*/ 0 h 288131"/>
              <a:gd name="connsiteX3" fmla="*/ 1588294 w 2314575"/>
              <a:gd name="connsiteY3" fmla="*/ 0 h 288131"/>
              <a:gd name="connsiteX4" fmla="*/ 2314575 w 2314575"/>
              <a:gd name="connsiteY4" fmla="*/ 283368 h 288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4575" h="288131">
                <a:moveTo>
                  <a:pt x="2314575" y="283368"/>
                </a:moveTo>
                <a:lnTo>
                  <a:pt x="721519" y="288131"/>
                </a:lnTo>
                <a:lnTo>
                  <a:pt x="0" y="0"/>
                </a:lnTo>
                <a:lnTo>
                  <a:pt x="1588294" y="0"/>
                </a:lnTo>
                <a:lnTo>
                  <a:pt x="2314575" y="283368"/>
                </a:lnTo>
                <a:close/>
              </a:path>
            </a:pathLst>
          </a:cu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6" name="Connecteur droit avec flèche 65"/>
          <p:cNvCxnSpPr/>
          <p:nvPr/>
        </p:nvCxnSpPr>
        <p:spPr>
          <a:xfrm rot="16989966" flipV="1">
            <a:off x="6648306" y="4896253"/>
            <a:ext cx="0" cy="490934"/>
          </a:xfrm>
          <a:prstGeom prst="straightConnector1">
            <a:avLst/>
          </a:prstGeom>
          <a:ln w="381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67" name="ZoneTexte 66"/>
              <p:cNvSpPr txBox="1"/>
              <p:nvPr/>
            </p:nvSpPr>
            <p:spPr>
              <a:xfrm>
                <a:off x="6084474" y="4859772"/>
                <a:ext cx="3745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CA" i="1" smtClean="0">
                              <a:latin typeface="Cambria Math"/>
                            </a:rPr>
                          </m:ctrlPr>
                        </m:accPr>
                        <m:e>
                          <m:r>
                            <a:rPr lang="en-CA" b="0" i="1" smtClean="0">
                              <a:latin typeface="Cambria Math"/>
                            </a:rPr>
                            <m:t>𝑛</m:t>
                          </m:r>
                        </m:e>
                      </m:acc>
                    </m:oMath>
                  </m:oMathPara>
                </a14:m>
                <a:endParaRPr lang="en-CA" dirty="0"/>
              </a:p>
            </p:txBody>
          </p:sp>
        </mc:Choice>
        <mc:Fallback>
          <p:sp>
            <p:nvSpPr>
              <p:cNvPr id="67" name="ZoneTexte 66"/>
              <p:cNvSpPr txBox="1">
                <a:spLocks noRot="1" noChangeAspect="1" noMove="1" noResize="1" noEditPoints="1" noAdjustHandles="1" noChangeArrowheads="1" noChangeShapeType="1" noTextEdit="1"/>
              </p:cNvSpPr>
              <p:nvPr/>
            </p:nvSpPr>
            <p:spPr>
              <a:xfrm>
                <a:off x="6084474" y="4859772"/>
                <a:ext cx="374590" cy="369332"/>
              </a:xfrm>
              <a:prstGeom prst="rect">
                <a:avLst/>
              </a:prstGeom>
              <a:blipFill rotWithShape="1">
                <a:blip r:embed="rId17"/>
                <a:stretch>
                  <a:fillRect/>
                </a:stretch>
              </a:blipFill>
            </p:spPr>
            <p:txBody>
              <a:bodyPr/>
              <a:lstStyle/>
              <a:p>
                <a:r>
                  <a:rPr lang="en-CA">
                    <a:noFill/>
                  </a:rPr>
                  <a:t> </a:t>
                </a:r>
              </a:p>
            </p:txBody>
          </p:sp>
        </mc:Fallback>
      </mc:AlternateContent>
      <p:cxnSp>
        <p:nvCxnSpPr>
          <p:cNvPr id="76" name="Connecteur droit avec flèche 75"/>
          <p:cNvCxnSpPr/>
          <p:nvPr/>
        </p:nvCxnSpPr>
        <p:spPr>
          <a:xfrm>
            <a:off x="1460919" y="1355568"/>
            <a:ext cx="534246" cy="0"/>
          </a:xfrm>
          <a:prstGeom prst="straightConnector1">
            <a:avLst/>
          </a:prstGeom>
          <a:ln w="381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pSp>
        <p:nvGrpSpPr>
          <p:cNvPr id="77" name="Groupe 76"/>
          <p:cNvGrpSpPr/>
          <p:nvPr/>
        </p:nvGrpSpPr>
        <p:grpSpPr>
          <a:xfrm>
            <a:off x="646538" y="1018241"/>
            <a:ext cx="695254" cy="674655"/>
            <a:chOff x="597765" y="1310622"/>
            <a:chExt cx="695254" cy="674655"/>
          </a:xfrm>
        </p:grpSpPr>
        <p:sp>
          <p:nvSpPr>
            <p:cNvPr id="70" name="Arc 69"/>
            <p:cNvSpPr/>
            <p:nvPr/>
          </p:nvSpPr>
          <p:spPr>
            <a:xfrm rot="2700000">
              <a:off x="597765" y="1310622"/>
              <a:ext cx="674655" cy="674655"/>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5" name="Forme libre 74"/>
            <p:cNvSpPr/>
            <p:nvPr/>
          </p:nvSpPr>
          <p:spPr>
            <a:xfrm>
              <a:off x="809625" y="1362075"/>
              <a:ext cx="483394" cy="581025"/>
            </a:xfrm>
            <a:custGeom>
              <a:avLst/>
              <a:gdLst>
                <a:gd name="connsiteX0" fmla="*/ 483394 w 483394"/>
                <a:gd name="connsiteY0" fmla="*/ 0 h 581025"/>
                <a:gd name="connsiteX1" fmla="*/ 0 w 483394"/>
                <a:gd name="connsiteY1" fmla="*/ 250031 h 581025"/>
                <a:gd name="connsiteX2" fmla="*/ 459581 w 483394"/>
                <a:gd name="connsiteY2" fmla="*/ 581025 h 581025"/>
              </a:gdLst>
              <a:ahLst/>
              <a:cxnLst>
                <a:cxn ang="0">
                  <a:pos x="connsiteX0" y="connsiteY0"/>
                </a:cxn>
                <a:cxn ang="0">
                  <a:pos x="connsiteX1" y="connsiteY1"/>
                </a:cxn>
                <a:cxn ang="0">
                  <a:pos x="connsiteX2" y="connsiteY2"/>
                </a:cxn>
              </a:cxnLst>
              <a:rect l="l" t="t" r="r" b="b"/>
              <a:pathLst>
                <a:path w="483394" h="581025">
                  <a:moveTo>
                    <a:pt x="483394" y="0"/>
                  </a:moveTo>
                  <a:lnTo>
                    <a:pt x="0" y="250031"/>
                  </a:lnTo>
                  <a:lnTo>
                    <a:pt x="459581" y="581025"/>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mc:AlternateContent xmlns:mc="http://schemas.openxmlformats.org/markup-compatibility/2006" xmlns:a14="http://schemas.microsoft.com/office/drawing/2010/main">
        <mc:Choice Requires="a14">
          <p:sp>
            <p:nvSpPr>
              <p:cNvPr id="78" name="ZoneTexte 77"/>
              <p:cNvSpPr txBox="1"/>
              <p:nvPr/>
            </p:nvSpPr>
            <p:spPr>
              <a:xfrm>
                <a:off x="300293" y="1768467"/>
                <a:ext cx="1728192" cy="923330"/>
              </a:xfrm>
              <a:prstGeom prst="rect">
                <a:avLst/>
              </a:prstGeom>
              <a:noFill/>
            </p:spPr>
            <p:txBody>
              <a:bodyPr wrap="square" rtlCol="0">
                <a:spAutoFit/>
              </a:bodyPr>
              <a:lstStyle/>
              <a:p>
                <a:r>
                  <a:rPr lang="en-CA" dirty="0" smtClean="0"/>
                  <a:t>position </a:t>
                </a:r>
                <a14:m>
                  <m:oMath xmlns:m="http://schemas.openxmlformats.org/officeDocument/2006/math">
                    <m:sSub>
                      <m:sSubPr>
                        <m:ctrlPr>
                          <a:rPr lang="en-CA" i="1" smtClean="0">
                            <a:latin typeface="Cambria Math"/>
                          </a:rPr>
                        </m:ctrlPr>
                      </m:sSubPr>
                      <m:e>
                        <m:r>
                          <a:rPr lang="en-CA" b="0" i="1" smtClean="0">
                            <a:latin typeface="Cambria Math"/>
                          </a:rPr>
                          <m:t>𝑝</m:t>
                        </m:r>
                      </m:e>
                      <m:sub>
                        <m:r>
                          <a:rPr lang="en-CA" b="0" i="1" smtClean="0">
                            <a:latin typeface="Cambria Math"/>
                          </a:rPr>
                          <m:t>𝐶</m:t>
                        </m:r>
                      </m:sub>
                    </m:sSub>
                  </m:oMath>
                </a14:m>
                <a:r>
                  <a:rPr lang="en-CA" dirty="0" smtClean="0"/>
                  <a:t> </a:t>
                </a:r>
              </a:p>
              <a:p>
                <a:r>
                  <a:rPr lang="en-CA" dirty="0" smtClean="0"/>
                  <a:t>et direction </a:t>
                </a:r>
                <a14:m>
                  <m:oMath xmlns:m="http://schemas.openxmlformats.org/officeDocument/2006/math">
                    <m:sSub>
                      <m:sSubPr>
                        <m:ctrlPr>
                          <a:rPr lang="en-CA" i="1" smtClean="0">
                            <a:latin typeface="Cambria Math"/>
                          </a:rPr>
                        </m:ctrlPr>
                      </m:sSubPr>
                      <m:e>
                        <m:acc>
                          <m:accPr>
                            <m:chr m:val="⃑"/>
                            <m:ctrlPr>
                              <a:rPr lang="en-CA" i="1" smtClean="0">
                                <a:latin typeface="Cambria Math"/>
                              </a:rPr>
                            </m:ctrlPr>
                          </m:accPr>
                          <m:e>
                            <m:r>
                              <a:rPr lang="en-CA" b="0" i="1" smtClean="0">
                                <a:latin typeface="Cambria Math"/>
                              </a:rPr>
                              <m:t>𝑣</m:t>
                            </m:r>
                          </m:e>
                        </m:acc>
                      </m:e>
                      <m:sub>
                        <m:r>
                          <a:rPr lang="en-CA" b="0" i="1" smtClean="0">
                            <a:latin typeface="Cambria Math"/>
                          </a:rPr>
                          <m:t>𝐶</m:t>
                        </m:r>
                      </m:sub>
                    </m:sSub>
                  </m:oMath>
                </a14:m>
                <a:r>
                  <a:rPr lang="en-CA" dirty="0" smtClean="0"/>
                  <a:t> de la </a:t>
                </a:r>
                <a:r>
                  <a:rPr lang="en-CA" dirty="0" err="1" smtClean="0"/>
                  <a:t>caméra</a:t>
                </a:r>
                <a:endParaRPr lang="en-CA" dirty="0"/>
              </a:p>
            </p:txBody>
          </p:sp>
        </mc:Choice>
        <mc:Fallback xmlns="">
          <p:sp>
            <p:nvSpPr>
              <p:cNvPr id="78" name="ZoneTexte 77"/>
              <p:cNvSpPr txBox="1">
                <a:spLocks noRot="1" noChangeAspect="1" noMove="1" noResize="1" noEditPoints="1" noAdjustHandles="1" noChangeArrowheads="1" noChangeShapeType="1" noTextEdit="1"/>
              </p:cNvSpPr>
              <p:nvPr/>
            </p:nvSpPr>
            <p:spPr>
              <a:xfrm>
                <a:off x="300293" y="1768467"/>
                <a:ext cx="1728192" cy="923330"/>
              </a:xfrm>
              <a:prstGeom prst="rect">
                <a:avLst/>
              </a:prstGeom>
              <a:blipFill rotWithShape="1">
                <a:blip r:embed="rId18"/>
                <a:stretch>
                  <a:fillRect l="-2817" t="-3289" b="-9211"/>
                </a:stretch>
              </a:blipFill>
            </p:spPr>
            <p:txBody>
              <a:bodyPr/>
              <a:lstStyle/>
              <a:p>
                <a:r>
                  <a:rPr lang="en-CA">
                    <a:noFill/>
                  </a:rPr>
                  <a:t> </a:t>
                </a:r>
              </a:p>
            </p:txBody>
          </p:sp>
        </mc:Fallback>
      </mc:AlternateContent>
      <p:sp>
        <p:nvSpPr>
          <p:cNvPr id="39" name="Rectangle 38"/>
          <p:cNvSpPr/>
          <p:nvPr/>
        </p:nvSpPr>
        <p:spPr>
          <a:xfrm rot="6200987">
            <a:off x="6983034" y="5431373"/>
            <a:ext cx="1584176" cy="288032"/>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Forme libre 39"/>
          <p:cNvSpPr/>
          <p:nvPr/>
        </p:nvSpPr>
        <p:spPr>
          <a:xfrm rot="6200987">
            <a:off x="7816308" y="4192451"/>
            <a:ext cx="733425" cy="573881"/>
          </a:xfrm>
          <a:custGeom>
            <a:avLst/>
            <a:gdLst>
              <a:gd name="connsiteX0" fmla="*/ 731043 w 733425"/>
              <a:gd name="connsiteY0" fmla="*/ 573881 h 573881"/>
              <a:gd name="connsiteX1" fmla="*/ 0 w 733425"/>
              <a:gd name="connsiteY1" fmla="*/ 288131 h 573881"/>
              <a:gd name="connsiteX2" fmla="*/ 7143 w 733425"/>
              <a:gd name="connsiteY2" fmla="*/ 0 h 573881"/>
              <a:gd name="connsiteX3" fmla="*/ 733425 w 733425"/>
              <a:gd name="connsiteY3" fmla="*/ 288131 h 573881"/>
              <a:gd name="connsiteX4" fmla="*/ 731043 w 733425"/>
              <a:gd name="connsiteY4" fmla="*/ 573881 h 573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425" h="573881">
                <a:moveTo>
                  <a:pt x="731043" y="573881"/>
                </a:moveTo>
                <a:lnTo>
                  <a:pt x="0" y="288131"/>
                </a:lnTo>
                <a:lnTo>
                  <a:pt x="7143" y="0"/>
                </a:lnTo>
                <a:lnTo>
                  <a:pt x="733425" y="288131"/>
                </a:lnTo>
                <a:lnTo>
                  <a:pt x="731043" y="573881"/>
                </a:lnTo>
                <a:close/>
              </a:path>
            </a:pathLst>
          </a:cu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Forme libre 40"/>
          <p:cNvSpPr/>
          <p:nvPr/>
        </p:nvSpPr>
        <p:spPr>
          <a:xfrm rot="6200987">
            <a:off x="6980673" y="5143995"/>
            <a:ext cx="2314575" cy="288131"/>
          </a:xfrm>
          <a:custGeom>
            <a:avLst/>
            <a:gdLst>
              <a:gd name="connsiteX0" fmla="*/ 2314575 w 2314575"/>
              <a:gd name="connsiteY0" fmla="*/ 283368 h 288131"/>
              <a:gd name="connsiteX1" fmla="*/ 721519 w 2314575"/>
              <a:gd name="connsiteY1" fmla="*/ 288131 h 288131"/>
              <a:gd name="connsiteX2" fmla="*/ 0 w 2314575"/>
              <a:gd name="connsiteY2" fmla="*/ 0 h 288131"/>
              <a:gd name="connsiteX3" fmla="*/ 1588294 w 2314575"/>
              <a:gd name="connsiteY3" fmla="*/ 0 h 288131"/>
              <a:gd name="connsiteX4" fmla="*/ 2314575 w 2314575"/>
              <a:gd name="connsiteY4" fmla="*/ 283368 h 288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4575" h="288131">
                <a:moveTo>
                  <a:pt x="2314575" y="283368"/>
                </a:moveTo>
                <a:lnTo>
                  <a:pt x="721519" y="288131"/>
                </a:lnTo>
                <a:lnTo>
                  <a:pt x="0" y="0"/>
                </a:lnTo>
                <a:lnTo>
                  <a:pt x="1588294" y="0"/>
                </a:lnTo>
                <a:lnTo>
                  <a:pt x="2314575" y="283368"/>
                </a:lnTo>
                <a:close/>
              </a:path>
            </a:pathLst>
          </a:cu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2" name="Connecteur droit avec flèche 41"/>
          <p:cNvCxnSpPr/>
          <p:nvPr/>
        </p:nvCxnSpPr>
        <p:spPr>
          <a:xfrm rot="6200987" flipV="1">
            <a:off x="8376794" y="5099270"/>
            <a:ext cx="0" cy="490934"/>
          </a:xfrm>
          <a:prstGeom prst="straightConnector1">
            <a:avLst/>
          </a:prstGeom>
          <a:ln w="381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p:nvPr/>
        </p:nvCxnSpPr>
        <p:spPr>
          <a:xfrm flipH="1">
            <a:off x="303045" y="3573016"/>
            <a:ext cx="8646030" cy="0"/>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ZoneTexte 45"/>
              <p:cNvSpPr txBox="1"/>
              <p:nvPr/>
            </p:nvSpPr>
            <p:spPr>
              <a:xfrm>
                <a:off x="3827666" y="4988596"/>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CA" b="0" i="1" smtClean="0">
                              <a:latin typeface="Cambria Math"/>
                            </a:rPr>
                          </m:ctrlPr>
                        </m:sSubPr>
                        <m:e>
                          <m:r>
                            <a:rPr lang="en-CA" b="0" i="1" smtClean="0">
                              <a:latin typeface="Cambria Math"/>
                            </a:rPr>
                            <m:t>𝑝</m:t>
                          </m:r>
                        </m:e>
                        <m:sub>
                          <m:r>
                            <a:rPr lang="en-CA" b="0" i="1" smtClean="0">
                              <a:latin typeface="Cambria Math"/>
                            </a:rPr>
                            <m:t>𝐶</m:t>
                          </m:r>
                        </m:sub>
                      </m:sSub>
                    </m:oMath>
                  </m:oMathPara>
                </a14:m>
                <a:endParaRPr lang="en-CA" dirty="0"/>
              </a:p>
            </p:txBody>
          </p:sp>
        </mc:Choice>
        <mc:Fallback xmlns="">
          <p:sp>
            <p:nvSpPr>
              <p:cNvPr id="46" name="ZoneTexte 45"/>
              <p:cNvSpPr txBox="1">
                <a:spLocks noRot="1" noChangeAspect="1" noMove="1" noResize="1" noEditPoints="1" noAdjustHandles="1" noChangeArrowheads="1" noChangeShapeType="1" noTextEdit="1"/>
              </p:cNvSpPr>
              <p:nvPr/>
            </p:nvSpPr>
            <p:spPr>
              <a:xfrm>
                <a:off x="3827666" y="4988596"/>
                <a:ext cx="432048" cy="369332"/>
              </a:xfrm>
              <a:prstGeom prst="rect">
                <a:avLst/>
              </a:prstGeom>
              <a:blipFill rotWithShape="1">
                <a:blip r:embed="rId19"/>
                <a:stretch>
                  <a:fillRect b="-4918"/>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7" name="ZoneTexte 46"/>
              <p:cNvSpPr txBox="1"/>
              <p:nvPr/>
            </p:nvSpPr>
            <p:spPr>
              <a:xfrm>
                <a:off x="4763770" y="4874780"/>
                <a:ext cx="4798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i="1" smtClean="0">
                              <a:latin typeface="Cambria Math"/>
                            </a:rPr>
                          </m:ctrlPr>
                        </m:sSubPr>
                        <m:e>
                          <m:acc>
                            <m:accPr>
                              <m:chr m:val="⃑"/>
                              <m:ctrlPr>
                                <a:rPr lang="en-CA" i="1" smtClean="0">
                                  <a:latin typeface="Cambria Math"/>
                                </a:rPr>
                              </m:ctrlPr>
                            </m:accPr>
                            <m:e>
                              <m:r>
                                <a:rPr lang="en-CA" b="0" i="1" smtClean="0">
                                  <a:latin typeface="Cambria Math"/>
                                </a:rPr>
                                <m:t>𝑣</m:t>
                              </m:r>
                            </m:e>
                          </m:acc>
                        </m:e>
                        <m:sub>
                          <m:r>
                            <a:rPr lang="en-CA" b="0" i="1" smtClean="0">
                              <a:latin typeface="Cambria Math"/>
                            </a:rPr>
                            <m:t>𝐶</m:t>
                          </m:r>
                        </m:sub>
                      </m:sSub>
                    </m:oMath>
                  </m:oMathPara>
                </a14:m>
                <a:endParaRPr lang="en-CA" dirty="0"/>
              </a:p>
            </p:txBody>
          </p:sp>
        </mc:Choice>
        <mc:Fallback xmlns="">
          <p:sp>
            <p:nvSpPr>
              <p:cNvPr id="47" name="ZoneTexte 46"/>
              <p:cNvSpPr txBox="1">
                <a:spLocks noRot="1" noChangeAspect="1" noMove="1" noResize="1" noEditPoints="1" noAdjustHandles="1" noChangeArrowheads="1" noChangeShapeType="1" noTextEdit="1"/>
              </p:cNvSpPr>
              <p:nvPr/>
            </p:nvSpPr>
            <p:spPr>
              <a:xfrm>
                <a:off x="4763770" y="4874780"/>
                <a:ext cx="479875" cy="369332"/>
              </a:xfrm>
              <a:prstGeom prst="rect">
                <a:avLst/>
              </a:prstGeom>
              <a:blipFill rotWithShape="1">
                <a:blip r:embed="rId20"/>
                <a:stretch>
                  <a:fillRect t="-6667" r="-12658"/>
                </a:stretch>
              </a:blipFill>
            </p:spPr>
            <p:txBody>
              <a:bodyPr/>
              <a:lstStyle/>
              <a:p>
                <a:r>
                  <a:rPr lang="en-CA">
                    <a:noFill/>
                  </a:rPr>
                  <a:t> </a:t>
                </a:r>
              </a:p>
            </p:txBody>
          </p:sp>
        </mc:Fallback>
      </mc:AlternateContent>
      <p:cxnSp>
        <p:nvCxnSpPr>
          <p:cNvPr id="49" name="Connecteur droit avec flèche 48"/>
          <p:cNvCxnSpPr/>
          <p:nvPr/>
        </p:nvCxnSpPr>
        <p:spPr>
          <a:xfrm>
            <a:off x="4844276" y="5237410"/>
            <a:ext cx="534246" cy="0"/>
          </a:xfrm>
          <a:prstGeom prst="straightConnector1">
            <a:avLst/>
          </a:prstGeom>
          <a:ln w="381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pSp>
        <p:nvGrpSpPr>
          <p:cNvPr id="50" name="Groupe 49"/>
          <p:cNvGrpSpPr/>
          <p:nvPr/>
        </p:nvGrpSpPr>
        <p:grpSpPr>
          <a:xfrm rot="21180000">
            <a:off x="4029895" y="4900083"/>
            <a:ext cx="695254" cy="674655"/>
            <a:chOff x="597765" y="1310622"/>
            <a:chExt cx="695254" cy="674655"/>
          </a:xfrm>
        </p:grpSpPr>
        <p:sp>
          <p:nvSpPr>
            <p:cNvPr id="51" name="Arc 50"/>
            <p:cNvSpPr/>
            <p:nvPr/>
          </p:nvSpPr>
          <p:spPr>
            <a:xfrm rot="2700000">
              <a:off x="597765" y="1310622"/>
              <a:ext cx="674655" cy="674655"/>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3" name="Forme libre 52"/>
            <p:cNvSpPr/>
            <p:nvPr/>
          </p:nvSpPr>
          <p:spPr>
            <a:xfrm>
              <a:off x="809625" y="1362075"/>
              <a:ext cx="483394" cy="581025"/>
            </a:xfrm>
            <a:custGeom>
              <a:avLst/>
              <a:gdLst>
                <a:gd name="connsiteX0" fmla="*/ 483394 w 483394"/>
                <a:gd name="connsiteY0" fmla="*/ 0 h 581025"/>
                <a:gd name="connsiteX1" fmla="*/ 0 w 483394"/>
                <a:gd name="connsiteY1" fmla="*/ 250031 h 581025"/>
                <a:gd name="connsiteX2" fmla="*/ 459581 w 483394"/>
                <a:gd name="connsiteY2" fmla="*/ 581025 h 581025"/>
              </a:gdLst>
              <a:ahLst/>
              <a:cxnLst>
                <a:cxn ang="0">
                  <a:pos x="connsiteX0" y="connsiteY0"/>
                </a:cxn>
                <a:cxn ang="0">
                  <a:pos x="connsiteX1" y="connsiteY1"/>
                </a:cxn>
                <a:cxn ang="0">
                  <a:pos x="connsiteX2" y="connsiteY2"/>
                </a:cxn>
              </a:cxnLst>
              <a:rect l="l" t="t" r="r" b="b"/>
              <a:pathLst>
                <a:path w="483394" h="581025">
                  <a:moveTo>
                    <a:pt x="483394" y="0"/>
                  </a:moveTo>
                  <a:lnTo>
                    <a:pt x="0" y="250031"/>
                  </a:lnTo>
                  <a:lnTo>
                    <a:pt x="459581" y="581025"/>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mc:AlternateContent xmlns:mc="http://schemas.openxmlformats.org/markup-compatibility/2006">
        <mc:Choice xmlns:a14="http://schemas.microsoft.com/office/drawing/2010/main" Requires="a14">
          <p:sp>
            <p:nvSpPr>
              <p:cNvPr id="54" name="ZoneTexte 53"/>
              <p:cNvSpPr txBox="1"/>
              <p:nvPr/>
            </p:nvSpPr>
            <p:spPr>
              <a:xfrm>
                <a:off x="8571733" y="5219247"/>
                <a:ext cx="3745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CA" i="1" smtClean="0">
                              <a:latin typeface="Cambria Math"/>
                            </a:rPr>
                          </m:ctrlPr>
                        </m:accPr>
                        <m:e>
                          <m:r>
                            <a:rPr lang="en-CA" b="0" i="1" smtClean="0">
                              <a:latin typeface="Cambria Math"/>
                            </a:rPr>
                            <m:t>𝑛</m:t>
                          </m:r>
                        </m:e>
                      </m:acc>
                    </m:oMath>
                  </m:oMathPara>
                </a14:m>
                <a:endParaRPr lang="en-CA" dirty="0"/>
              </a:p>
            </p:txBody>
          </p:sp>
        </mc:Choice>
        <mc:Fallback>
          <p:sp>
            <p:nvSpPr>
              <p:cNvPr id="54" name="ZoneTexte 53"/>
              <p:cNvSpPr txBox="1">
                <a:spLocks noRot="1" noChangeAspect="1" noMove="1" noResize="1" noEditPoints="1" noAdjustHandles="1" noChangeArrowheads="1" noChangeShapeType="1" noTextEdit="1"/>
              </p:cNvSpPr>
              <p:nvPr/>
            </p:nvSpPr>
            <p:spPr>
              <a:xfrm>
                <a:off x="8571733" y="5219247"/>
                <a:ext cx="374590" cy="369332"/>
              </a:xfrm>
              <a:prstGeom prst="rect">
                <a:avLst/>
              </a:prstGeom>
              <a:blipFill rotWithShape="1">
                <a:blip r:embed="rId21"/>
                <a:stretch>
                  <a:fillRect/>
                </a:stretch>
              </a:blipFill>
            </p:spPr>
            <p:txBody>
              <a:bodyPr/>
              <a:lstStyle/>
              <a:p>
                <a:r>
                  <a:rPr lang="en-CA">
                    <a:noFill/>
                  </a:rPr>
                  <a:t> </a:t>
                </a:r>
              </a:p>
            </p:txBody>
          </p:sp>
        </mc:Fallback>
      </mc:AlternateContent>
      <p:sp>
        <p:nvSpPr>
          <p:cNvPr id="15" name="ZoneTexte 14"/>
          <p:cNvSpPr txBox="1"/>
          <p:nvPr/>
        </p:nvSpPr>
        <p:spPr>
          <a:xfrm>
            <a:off x="444308" y="4403672"/>
            <a:ext cx="2615523" cy="369332"/>
          </a:xfrm>
          <a:prstGeom prst="rect">
            <a:avLst/>
          </a:prstGeom>
          <a:noFill/>
        </p:spPr>
        <p:txBody>
          <a:bodyPr wrap="square" rtlCol="0">
            <a:spAutoFit/>
          </a:bodyPr>
          <a:lstStyle/>
          <a:p>
            <a:r>
              <a:rPr lang="en-CA" dirty="0" err="1" smtClean="0"/>
              <a:t>Règles</a:t>
            </a:r>
            <a:r>
              <a:rPr lang="en-CA" dirty="0" smtClean="0"/>
              <a:t> </a:t>
            </a:r>
            <a:r>
              <a:rPr lang="en-CA" dirty="0" err="1" smtClean="0"/>
              <a:t>approximatives</a:t>
            </a:r>
            <a:r>
              <a:rPr lang="en-CA" dirty="0" smtClean="0"/>
              <a:t> :</a:t>
            </a:r>
            <a:endParaRPr lang="en-CA" dirty="0"/>
          </a:p>
        </p:txBody>
      </p:sp>
      <p:sp>
        <p:nvSpPr>
          <p:cNvPr id="45" name="ZoneTexte 44"/>
          <p:cNvSpPr txBox="1"/>
          <p:nvPr/>
        </p:nvSpPr>
        <p:spPr>
          <a:xfrm>
            <a:off x="8183020" y="5588579"/>
            <a:ext cx="912565" cy="646331"/>
          </a:xfrm>
          <a:prstGeom prst="rect">
            <a:avLst/>
          </a:prstGeom>
          <a:noFill/>
        </p:spPr>
        <p:txBody>
          <a:bodyPr wrap="square" rtlCol="0">
            <a:spAutoFit/>
          </a:bodyPr>
          <a:lstStyle/>
          <a:p>
            <a:r>
              <a:rPr lang="en-CA" dirty="0" smtClean="0"/>
              <a:t>Face</a:t>
            </a:r>
          </a:p>
          <a:p>
            <a:r>
              <a:rPr lang="en-CA" dirty="0" err="1" smtClean="0"/>
              <a:t>arrière</a:t>
            </a:r>
            <a:endParaRPr lang="en-CA" dirty="0"/>
          </a:p>
        </p:txBody>
      </p:sp>
      <p:sp>
        <p:nvSpPr>
          <p:cNvPr id="55" name="ZoneTexte 54"/>
          <p:cNvSpPr txBox="1"/>
          <p:nvPr/>
        </p:nvSpPr>
        <p:spPr>
          <a:xfrm>
            <a:off x="5842827" y="5422700"/>
            <a:ext cx="805479" cy="646331"/>
          </a:xfrm>
          <a:prstGeom prst="rect">
            <a:avLst/>
          </a:prstGeom>
          <a:noFill/>
        </p:spPr>
        <p:txBody>
          <a:bodyPr wrap="square" rtlCol="0">
            <a:spAutoFit/>
          </a:bodyPr>
          <a:lstStyle/>
          <a:p>
            <a:r>
              <a:rPr lang="en-CA" dirty="0" smtClean="0"/>
              <a:t>Face</a:t>
            </a:r>
          </a:p>
          <a:p>
            <a:r>
              <a:rPr lang="en-CA" dirty="0" err="1" smtClean="0"/>
              <a:t>avant</a:t>
            </a:r>
            <a:endParaRPr lang="en-CA" dirty="0"/>
          </a:p>
        </p:txBody>
      </p:sp>
    </p:spTree>
    <p:extLst>
      <p:ext uri="{BB962C8B-B14F-4D97-AF65-F5344CB8AC3E}">
        <p14:creationId xmlns:p14="http://schemas.microsoft.com/office/powerpoint/2010/main" val="25160866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ZoneTexte 5"/>
              <p:cNvSpPr txBox="1"/>
              <p:nvPr/>
            </p:nvSpPr>
            <p:spPr>
              <a:xfrm rot="1223386">
                <a:off x="2858058" y="2822335"/>
                <a:ext cx="15941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CA" b="0" i="1" smtClean="0">
                              <a:latin typeface="Cambria Math"/>
                            </a:rPr>
                          </m:ctrlPr>
                        </m:accPr>
                        <m:e>
                          <m:r>
                            <a:rPr lang="en-CA" b="0" i="1" smtClean="0">
                              <a:latin typeface="Cambria Math"/>
                            </a:rPr>
                            <m:t>𝑛</m:t>
                          </m:r>
                        </m:e>
                      </m:acc>
                      <m:r>
                        <a:rPr lang="en-CA" b="0" i="1" smtClean="0">
                          <a:latin typeface="Cambria Math"/>
                        </a:rPr>
                        <m:t>=</m:t>
                      </m:r>
                      <m:sSub>
                        <m:sSubPr>
                          <m:ctrlPr>
                            <a:rPr lang="en-CA" b="0" i="1" smtClean="0">
                              <a:latin typeface="Cambria Math"/>
                            </a:rPr>
                          </m:ctrlPr>
                        </m:sSubPr>
                        <m:e>
                          <m:acc>
                            <m:accPr>
                              <m:chr m:val="⃑"/>
                              <m:ctrlPr>
                                <a:rPr lang="en-CA" b="0" i="1" smtClean="0">
                                  <a:latin typeface="Cambria Math"/>
                                </a:rPr>
                              </m:ctrlPr>
                            </m:accPr>
                            <m:e>
                              <m:r>
                                <a:rPr lang="en-CA" b="0" i="1" smtClean="0">
                                  <a:latin typeface="Cambria Math"/>
                                </a:rPr>
                                <m:t>𝑣</m:t>
                              </m:r>
                            </m:e>
                          </m:acc>
                        </m:e>
                        <m:sub>
                          <m:r>
                            <a:rPr lang="en-CA" b="0" i="1" smtClean="0">
                              <a:latin typeface="Cambria Math"/>
                            </a:rPr>
                            <m:t>12</m:t>
                          </m:r>
                        </m:sub>
                      </m:sSub>
                      <m:r>
                        <a:rPr lang="en-CA" b="0" i="1" smtClean="0">
                          <a:latin typeface="Cambria Math"/>
                          <a:ea typeface="Cambria Math"/>
                        </a:rPr>
                        <m:t>×</m:t>
                      </m:r>
                      <m:sSub>
                        <m:sSubPr>
                          <m:ctrlPr>
                            <a:rPr lang="en-CA" b="0" i="1" smtClean="0">
                              <a:latin typeface="Cambria Math"/>
                              <a:ea typeface="Cambria Math"/>
                            </a:rPr>
                          </m:ctrlPr>
                        </m:sSubPr>
                        <m:e>
                          <m:acc>
                            <m:accPr>
                              <m:chr m:val="⃑"/>
                              <m:ctrlPr>
                                <a:rPr lang="en-CA" b="0" i="1" smtClean="0">
                                  <a:latin typeface="Cambria Math"/>
                                  <a:ea typeface="Cambria Math"/>
                                </a:rPr>
                              </m:ctrlPr>
                            </m:accPr>
                            <m:e>
                              <m:r>
                                <a:rPr lang="en-CA" b="0" i="1" smtClean="0">
                                  <a:latin typeface="Cambria Math"/>
                                  <a:ea typeface="Cambria Math"/>
                                </a:rPr>
                                <m:t>𝑣</m:t>
                              </m:r>
                            </m:e>
                          </m:acc>
                        </m:e>
                        <m:sub>
                          <m:r>
                            <a:rPr lang="en-CA" b="0" i="1" smtClean="0">
                              <a:latin typeface="Cambria Math"/>
                              <a:ea typeface="Cambria Math"/>
                            </a:rPr>
                            <m:t>23</m:t>
                          </m:r>
                        </m:sub>
                      </m:sSub>
                    </m:oMath>
                  </m:oMathPara>
                </a14:m>
                <a:endParaRPr lang="en-CA" dirty="0"/>
              </a:p>
            </p:txBody>
          </p:sp>
        </mc:Choice>
        <mc:Fallback xmlns="">
          <p:sp>
            <p:nvSpPr>
              <p:cNvPr id="6" name="ZoneTexte 5"/>
              <p:cNvSpPr txBox="1">
                <a:spLocks noRot="1" noChangeAspect="1" noMove="1" noResize="1" noEditPoints="1" noAdjustHandles="1" noChangeArrowheads="1" noChangeShapeType="1" noTextEdit="1"/>
              </p:cNvSpPr>
              <p:nvPr/>
            </p:nvSpPr>
            <p:spPr>
              <a:xfrm rot="1223386">
                <a:off x="2858058" y="2822335"/>
                <a:ext cx="1594154" cy="369332"/>
              </a:xfrm>
              <a:prstGeom prst="rect">
                <a:avLst/>
              </a:prstGeom>
              <a:blipFill rotWithShape="1">
                <a:blip r:embed="rId3"/>
                <a:stretch>
                  <a:fillRect r="-1124"/>
                </a:stretch>
              </a:blipFill>
            </p:spPr>
            <p:txBody>
              <a:bodyPr/>
              <a:lstStyle/>
              <a:p>
                <a:r>
                  <a:rPr lang="en-CA">
                    <a:noFill/>
                  </a:rPr>
                  <a:t> </a:t>
                </a:r>
              </a:p>
            </p:txBody>
          </p:sp>
        </mc:Fallback>
      </mc:AlternateContent>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577991">
            <a:off x="6833365" y="1221084"/>
            <a:ext cx="1805756" cy="1612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0" name="ZoneTexte 9"/>
              <p:cNvSpPr txBox="1"/>
              <p:nvPr/>
            </p:nvSpPr>
            <p:spPr>
              <a:xfrm>
                <a:off x="6886203" y="1034186"/>
                <a:ext cx="5654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b="0" i="1" smtClean="0">
                              <a:latin typeface="Cambria Math"/>
                              <a:ea typeface="Cambria Math"/>
                            </a:rPr>
                          </m:ctrlPr>
                        </m:sSubPr>
                        <m:e>
                          <m:acc>
                            <m:accPr>
                              <m:chr m:val="⃑"/>
                              <m:ctrlPr>
                                <a:rPr lang="en-CA" b="0" i="1" smtClean="0">
                                  <a:latin typeface="Cambria Math"/>
                                  <a:ea typeface="Cambria Math"/>
                                </a:rPr>
                              </m:ctrlPr>
                            </m:accPr>
                            <m:e>
                              <m:r>
                                <a:rPr lang="en-CA" b="0" i="1" smtClean="0">
                                  <a:latin typeface="Cambria Math"/>
                                  <a:ea typeface="Cambria Math"/>
                                </a:rPr>
                                <m:t>𝑣</m:t>
                              </m:r>
                            </m:e>
                          </m:acc>
                        </m:e>
                        <m:sub>
                          <m:r>
                            <a:rPr lang="en-CA" b="0" i="1" smtClean="0">
                              <a:latin typeface="Cambria Math"/>
                              <a:ea typeface="Cambria Math"/>
                            </a:rPr>
                            <m:t>23</m:t>
                          </m:r>
                        </m:sub>
                      </m:sSub>
                    </m:oMath>
                  </m:oMathPara>
                </a14:m>
                <a:endParaRPr lang="en-CA" dirty="0"/>
              </a:p>
            </p:txBody>
          </p:sp>
        </mc:Choice>
        <mc:Fallback xmlns="">
          <p:sp>
            <p:nvSpPr>
              <p:cNvPr id="10" name="ZoneTexte 9"/>
              <p:cNvSpPr txBox="1">
                <a:spLocks noRot="1" noChangeAspect="1" noMove="1" noResize="1" noEditPoints="1" noAdjustHandles="1" noChangeArrowheads="1" noChangeShapeType="1" noTextEdit="1"/>
              </p:cNvSpPr>
              <p:nvPr/>
            </p:nvSpPr>
            <p:spPr>
              <a:xfrm>
                <a:off x="6886203" y="1034186"/>
                <a:ext cx="565475" cy="369332"/>
              </a:xfrm>
              <a:prstGeom prst="rect">
                <a:avLst/>
              </a:prstGeom>
              <a:blipFill rotWithShape="1">
                <a:blip r:embed="rId5"/>
                <a:stretch>
                  <a:fillRect t="-6667" r="-3261"/>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1" name="ZoneTexte 10"/>
              <p:cNvSpPr txBox="1"/>
              <p:nvPr/>
            </p:nvSpPr>
            <p:spPr>
              <a:xfrm>
                <a:off x="6598171" y="1757448"/>
                <a:ext cx="3745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CA" b="0" i="1" smtClean="0">
                              <a:latin typeface="Cambria Math"/>
                            </a:rPr>
                          </m:ctrlPr>
                        </m:accPr>
                        <m:e>
                          <m:r>
                            <a:rPr lang="en-CA" b="0" i="1" smtClean="0">
                              <a:latin typeface="Cambria Math"/>
                            </a:rPr>
                            <m:t>𝑛</m:t>
                          </m:r>
                        </m:e>
                      </m:acc>
                    </m:oMath>
                  </m:oMathPara>
                </a14:m>
                <a:endParaRPr lang="en-CA" dirty="0"/>
              </a:p>
            </p:txBody>
          </p:sp>
        </mc:Choice>
        <mc:Fallback xmlns="">
          <p:sp>
            <p:nvSpPr>
              <p:cNvPr id="11" name="ZoneTexte 10"/>
              <p:cNvSpPr txBox="1">
                <a:spLocks noRot="1" noChangeAspect="1" noMove="1" noResize="1" noEditPoints="1" noAdjustHandles="1" noChangeArrowheads="1" noChangeShapeType="1" noTextEdit="1"/>
              </p:cNvSpPr>
              <p:nvPr/>
            </p:nvSpPr>
            <p:spPr>
              <a:xfrm>
                <a:off x="6598171" y="1757448"/>
                <a:ext cx="374590" cy="369332"/>
              </a:xfrm>
              <a:prstGeom prst="rect">
                <a:avLst/>
              </a:prstGeom>
              <a:blipFill rotWithShape="1">
                <a:blip r:embed="rId6"/>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2" name="ZoneTexte 11"/>
              <p:cNvSpPr txBox="1"/>
              <p:nvPr/>
            </p:nvSpPr>
            <p:spPr>
              <a:xfrm>
                <a:off x="8386170" y="1388116"/>
                <a:ext cx="56015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b="0" i="1" smtClean="0">
                              <a:latin typeface="Cambria Math"/>
                            </a:rPr>
                          </m:ctrlPr>
                        </m:sSubPr>
                        <m:e>
                          <m:acc>
                            <m:accPr>
                              <m:chr m:val="⃑"/>
                              <m:ctrlPr>
                                <a:rPr lang="en-CA" b="0" i="1" smtClean="0">
                                  <a:latin typeface="Cambria Math"/>
                                </a:rPr>
                              </m:ctrlPr>
                            </m:accPr>
                            <m:e>
                              <m:r>
                                <a:rPr lang="en-CA" b="0" i="1" smtClean="0">
                                  <a:latin typeface="Cambria Math"/>
                                </a:rPr>
                                <m:t>𝑣</m:t>
                              </m:r>
                            </m:e>
                          </m:acc>
                        </m:e>
                        <m:sub>
                          <m:r>
                            <a:rPr lang="en-CA" b="0" i="1" smtClean="0">
                              <a:latin typeface="Cambria Math"/>
                            </a:rPr>
                            <m:t>12</m:t>
                          </m:r>
                        </m:sub>
                      </m:sSub>
                    </m:oMath>
                  </m:oMathPara>
                </a14:m>
                <a:endParaRPr lang="en-CA" dirty="0"/>
              </a:p>
            </p:txBody>
          </p:sp>
        </mc:Choice>
        <mc:Fallback xmlns="">
          <p:sp>
            <p:nvSpPr>
              <p:cNvPr id="12" name="ZoneTexte 11"/>
              <p:cNvSpPr txBox="1">
                <a:spLocks noRot="1" noChangeAspect="1" noMove="1" noResize="1" noEditPoints="1" noAdjustHandles="1" noChangeArrowheads="1" noChangeShapeType="1" noTextEdit="1"/>
              </p:cNvSpPr>
              <p:nvPr/>
            </p:nvSpPr>
            <p:spPr>
              <a:xfrm>
                <a:off x="8386170" y="1388116"/>
                <a:ext cx="560153" cy="369332"/>
              </a:xfrm>
              <a:prstGeom prst="rect">
                <a:avLst/>
              </a:prstGeom>
              <a:blipFill rotWithShape="1">
                <a:blip r:embed="rId7"/>
                <a:stretch>
                  <a:fillRect t="-6667" r="-3261"/>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 name="ZoneTexte 8"/>
              <p:cNvSpPr txBox="1"/>
              <p:nvPr/>
            </p:nvSpPr>
            <p:spPr>
              <a:xfrm>
                <a:off x="444309" y="1106754"/>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CA" b="0" i="1" smtClean="0">
                              <a:latin typeface="Cambria Math"/>
                            </a:rPr>
                          </m:ctrlPr>
                        </m:sSubPr>
                        <m:e>
                          <m:r>
                            <a:rPr lang="en-CA" b="0" i="1" smtClean="0">
                              <a:latin typeface="Cambria Math"/>
                            </a:rPr>
                            <m:t>𝑝</m:t>
                          </m:r>
                        </m:e>
                        <m:sub>
                          <m:r>
                            <a:rPr lang="en-CA" b="0" i="1" smtClean="0">
                              <a:latin typeface="Cambria Math"/>
                            </a:rPr>
                            <m:t>𝐶</m:t>
                          </m:r>
                        </m:sub>
                      </m:sSub>
                    </m:oMath>
                  </m:oMathPara>
                </a14:m>
                <a:endParaRPr lang="en-CA" dirty="0"/>
              </a:p>
            </p:txBody>
          </p:sp>
        </mc:Choice>
        <mc:Fallback xmlns="">
          <p:sp>
            <p:nvSpPr>
              <p:cNvPr id="9" name="ZoneTexte 8"/>
              <p:cNvSpPr txBox="1">
                <a:spLocks noRot="1" noChangeAspect="1" noMove="1" noResize="1" noEditPoints="1" noAdjustHandles="1" noChangeArrowheads="1" noChangeShapeType="1" noTextEdit="1"/>
              </p:cNvSpPr>
              <p:nvPr/>
            </p:nvSpPr>
            <p:spPr>
              <a:xfrm>
                <a:off x="444309" y="1106754"/>
                <a:ext cx="432048" cy="369332"/>
              </a:xfrm>
              <a:prstGeom prst="rect">
                <a:avLst/>
              </a:prstGeom>
              <a:blipFill rotWithShape="1">
                <a:blip r:embed="rId8"/>
                <a:stretch>
                  <a:fillRect b="-666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3" name="ZoneTexte 12"/>
              <p:cNvSpPr txBox="1"/>
              <p:nvPr/>
            </p:nvSpPr>
            <p:spPr>
              <a:xfrm rot="21122706">
                <a:off x="4303171" y="525179"/>
                <a:ext cx="159909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b="0" i="1" smtClean="0">
                              <a:latin typeface="Cambria Math"/>
                            </a:rPr>
                          </m:ctrlPr>
                        </m:sSubPr>
                        <m:e>
                          <m:acc>
                            <m:accPr>
                              <m:chr m:val="⃑"/>
                              <m:ctrlPr>
                                <a:rPr lang="en-CA" b="0" i="1" smtClean="0">
                                  <a:latin typeface="Cambria Math"/>
                                </a:rPr>
                              </m:ctrlPr>
                            </m:accPr>
                            <m:e>
                              <m:r>
                                <a:rPr lang="en-CA" b="0" i="1" smtClean="0">
                                  <a:latin typeface="Cambria Math"/>
                                </a:rPr>
                                <m:t>𝑣</m:t>
                              </m:r>
                            </m:e>
                          </m:acc>
                        </m:e>
                        <m:sub>
                          <m:r>
                            <a:rPr lang="en-CA" b="0" i="1" smtClean="0">
                              <a:latin typeface="Cambria Math"/>
                            </a:rPr>
                            <m:t>23</m:t>
                          </m:r>
                        </m:sub>
                      </m:sSub>
                      <m:r>
                        <a:rPr lang="en-CA" b="0" i="1" smtClean="0">
                          <a:latin typeface="Cambria Math"/>
                        </a:rPr>
                        <m:t>=</m:t>
                      </m:r>
                      <m:sSub>
                        <m:sSubPr>
                          <m:ctrlPr>
                            <a:rPr lang="en-CA" b="0" i="1" smtClean="0">
                              <a:latin typeface="Cambria Math"/>
                            </a:rPr>
                          </m:ctrlPr>
                        </m:sSubPr>
                        <m:e>
                          <m:r>
                            <a:rPr lang="en-CA" b="0" i="1" smtClean="0">
                              <a:latin typeface="Cambria Math"/>
                            </a:rPr>
                            <m:t>𝑝</m:t>
                          </m:r>
                        </m:e>
                        <m:sub>
                          <m:r>
                            <a:rPr lang="en-CA" b="0" i="1" smtClean="0">
                              <a:latin typeface="Cambria Math"/>
                            </a:rPr>
                            <m:t>3</m:t>
                          </m:r>
                        </m:sub>
                      </m:sSub>
                      <m:r>
                        <a:rPr lang="en-CA" b="0" i="1" smtClean="0">
                          <a:latin typeface="Cambria Math"/>
                        </a:rPr>
                        <m:t>−</m:t>
                      </m:r>
                      <m:sSub>
                        <m:sSubPr>
                          <m:ctrlPr>
                            <a:rPr lang="en-CA" b="0" i="1" smtClean="0">
                              <a:latin typeface="Cambria Math"/>
                            </a:rPr>
                          </m:ctrlPr>
                        </m:sSubPr>
                        <m:e>
                          <m:r>
                            <a:rPr lang="en-CA" b="0" i="1" smtClean="0">
                              <a:latin typeface="Cambria Math"/>
                            </a:rPr>
                            <m:t>𝑝</m:t>
                          </m:r>
                        </m:e>
                        <m:sub>
                          <m:r>
                            <a:rPr lang="en-CA" b="0" i="1" smtClean="0">
                              <a:latin typeface="Cambria Math"/>
                            </a:rPr>
                            <m:t>2</m:t>
                          </m:r>
                        </m:sub>
                      </m:sSub>
                    </m:oMath>
                  </m:oMathPara>
                </a14:m>
                <a:endParaRPr lang="en-CA" dirty="0"/>
              </a:p>
            </p:txBody>
          </p:sp>
        </mc:Choice>
        <mc:Fallback xmlns="">
          <p:sp>
            <p:nvSpPr>
              <p:cNvPr id="13" name="ZoneTexte 12"/>
              <p:cNvSpPr txBox="1">
                <a:spLocks noRot="1" noChangeAspect="1" noMove="1" noResize="1" noEditPoints="1" noAdjustHandles="1" noChangeArrowheads="1" noChangeShapeType="1" noTextEdit="1"/>
              </p:cNvSpPr>
              <p:nvPr/>
            </p:nvSpPr>
            <p:spPr>
              <a:xfrm rot="21122706">
                <a:off x="4303171" y="525179"/>
                <a:ext cx="1599092" cy="369332"/>
              </a:xfrm>
              <a:prstGeom prst="rect">
                <a:avLst/>
              </a:prstGeom>
              <a:blipFill rotWithShape="1">
                <a:blip r:embed="rId9"/>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6" name="ZoneTexte 15"/>
              <p:cNvSpPr txBox="1"/>
              <p:nvPr/>
            </p:nvSpPr>
            <p:spPr>
              <a:xfrm>
                <a:off x="4626060" y="1764113"/>
                <a:ext cx="15884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b="0" i="1" smtClean="0">
                              <a:latin typeface="Cambria Math"/>
                            </a:rPr>
                          </m:ctrlPr>
                        </m:sSubPr>
                        <m:e>
                          <m:acc>
                            <m:accPr>
                              <m:chr m:val="⃑"/>
                              <m:ctrlPr>
                                <a:rPr lang="en-CA" b="0" i="1" smtClean="0">
                                  <a:latin typeface="Cambria Math"/>
                                </a:rPr>
                              </m:ctrlPr>
                            </m:accPr>
                            <m:e>
                              <m:r>
                                <a:rPr lang="en-CA" b="0" i="1" smtClean="0">
                                  <a:latin typeface="Cambria Math"/>
                                </a:rPr>
                                <m:t>𝑣</m:t>
                              </m:r>
                            </m:e>
                          </m:acc>
                        </m:e>
                        <m:sub>
                          <m:r>
                            <a:rPr lang="en-CA" b="0" i="1" smtClean="0">
                              <a:latin typeface="Cambria Math"/>
                            </a:rPr>
                            <m:t>12</m:t>
                          </m:r>
                        </m:sub>
                      </m:sSub>
                      <m:r>
                        <a:rPr lang="en-CA" b="0" i="1" smtClean="0">
                          <a:latin typeface="Cambria Math"/>
                        </a:rPr>
                        <m:t>=</m:t>
                      </m:r>
                      <m:sSub>
                        <m:sSubPr>
                          <m:ctrlPr>
                            <a:rPr lang="en-CA" b="0" i="1" smtClean="0">
                              <a:latin typeface="Cambria Math"/>
                            </a:rPr>
                          </m:ctrlPr>
                        </m:sSubPr>
                        <m:e>
                          <m:r>
                            <a:rPr lang="en-CA" b="0" i="1" smtClean="0">
                              <a:latin typeface="Cambria Math"/>
                            </a:rPr>
                            <m:t>𝑝</m:t>
                          </m:r>
                        </m:e>
                        <m:sub>
                          <m:r>
                            <a:rPr lang="en-CA" b="0" i="1" smtClean="0">
                              <a:latin typeface="Cambria Math"/>
                            </a:rPr>
                            <m:t>2</m:t>
                          </m:r>
                        </m:sub>
                      </m:sSub>
                      <m:r>
                        <a:rPr lang="en-CA" b="0" i="1" smtClean="0">
                          <a:latin typeface="Cambria Math"/>
                        </a:rPr>
                        <m:t>−</m:t>
                      </m:r>
                      <m:sSub>
                        <m:sSubPr>
                          <m:ctrlPr>
                            <a:rPr lang="en-CA" b="0" i="1" smtClean="0">
                              <a:latin typeface="Cambria Math"/>
                            </a:rPr>
                          </m:ctrlPr>
                        </m:sSubPr>
                        <m:e>
                          <m:r>
                            <a:rPr lang="en-CA" b="0" i="1" smtClean="0">
                              <a:latin typeface="Cambria Math"/>
                            </a:rPr>
                            <m:t>𝑝</m:t>
                          </m:r>
                        </m:e>
                        <m:sub>
                          <m:r>
                            <a:rPr lang="en-CA" b="0" i="1" smtClean="0">
                              <a:latin typeface="Cambria Math"/>
                            </a:rPr>
                            <m:t>1</m:t>
                          </m:r>
                        </m:sub>
                      </m:sSub>
                    </m:oMath>
                  </m:oMathPara>
                </a14:m>
                <a:endParaRPr lang="en-CA" dirty="0"/>
              </a:p>
            </p:txBody>
          </p:sp>
        </mc:Choice>
        <mc:Fallback xmlns="">
          <p:sp>
            <p:nvSpPr>
              <p:cNvPr id="16" name="ZoneTexte 15"/>
              <p:cNvSpPr txBox="1">
                <a:spLocks noRot="1" noChangeAspect="1" noMove="1" noResize="1" noEditPoints="1" noAdjustHandles="1" noChangeArrowheads="1" noChangeShapeType="1" noTextEdit="1"/>
              </p:cNvSpPr>
              <p:nvPr/>
            </p:nvSpPr>
            <p:spPr>
              <a:xfrm>
                <a:off x="4626060" y="1764113"/>
                <a:ext cx="1588447" cy="369332"/>
              </a:xfrm>
              <a:prstGeom prst="rect">
                <a:avLst/>
              </a:prstGeom>
              <a:blipFill rotWithShape="1">
                <a:blip r:embed="rId10"/>
                <a:stretch>
                  <a:fillRect t="-6557" b="-4918"/>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7" name="ZoneTexte 16"/>
              <p:cNvSpPr txBox="1"/>
              <p:nvPr/>
            </p:nvSpPr>
            <p:spPr>
              <a:xfrm>
                <a:off x="3189303" y="509413"/>
                <a:ext cx="4658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b="0" i="1" smtClean="0">
                              <a:latin typeface="Cambria Math"/>
                            </a:rPr>
                          </m:ctrlPr>
                        </m:sSubPr>
                        <m:e>
                          <m:r>
                            <a:rPr lang="en-CA" b="0" i="1" smtClean="0">
                              <a:latin typeface="Cambria Math"/>
                            </a:rPr>
                            <m:t>𝑝</m:t>
                          </m:r>
                        </m:e>
                        <m:sub>
                          <m:r>
                            <a:rPr lang="en-CA" b="0" i="1" smtClean="0">
                              <a:latin typeface="Cambria Math"/>
                            </a:rPr>
                            <m:t>3</m:t>
                          </m:r>
                        </m:sub>
                      </m:sSub>
                    </m:oMath>
                  </m:oMathPara>
                </a14:m>
                <a:endParaRPr lang="en-CA" dirty="0"/>
              </a:p>
            </p:txBody>
          </p:sp>
        </mc:Choice>
        <mc:Fallback xmlns="">
          <p:sp>
            <p:nvSpPr>
              <p:cNvPr id="17" name="ZoneTexte 16"/>
              <p:cNvSpPr txBox="1">
                <a:spLocks noRot="1" noChangeAspect="1" noMove="1" noResize="1" noEditPoints="1" noAdjustHandles="1" noChangeArrowheads="1" noChangeShapeType="1" noTextEdit="1"/>
              </p:cNvSpPr>
              <p:nvPr/>
            </p:nvSpPr>
            <p:spPr>
              <a:xfrm>
                <a:off x="3189303" y="509413"/>
                <a:ext cx="465832" cy="369332"/>
              </a:xfrm>
              <a:prstGeom prst="rect">
                <a:avLst/>
              </a:prstGeom>
              <a:blipFill rotWithShape="1">
                <a:blip r:embed="rId11"/>
                <a:stretch>
                  <a:fillRect b="-666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8" name="ZoneTexte 17"/>
              <p:cNvSpPr txBox="1"/>
              <p:nvPr/>
            </p:nvSpPr>
            <p:spPr>
              <a:xfrm>
                <a:off x="5010198" y="1003385"/>
                <a:ext cx="46583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b="0" i="1" smtClean="0">
                              <a:latin typeface="Cambria Math"/>
                            </a:rPr>
                          </m:ctrlPr>
                        </m:sSubPr>
                        <m:e>
                          <m:r>
                            <a:rPr lang="en-CA" b="0" i="1" smtClean="0">
                              <a:latin typeface="Cambria Math"/>
                            </a:rPr>
                            <m:t>𝑝</m:t>
                          </m:r>
                        </m:e>
                        <m:sub>
                          <m:r>
                            <a:rPr lang="en-CA" b="0" i="1" smtClean="0">
                              <a:latin typeface="Cambria Math"/>
                            </a:rPr>
                            <m:t>2</m:t>
                          </m:r>
                        </m:sub>
                      </m:sSub>
                    </m:oMath>
                  </m:oMathPara>
                </a14:m>
                <a:endParaRPr lang="en-CA" dirty="0"/>
              </a:p>
            </p:txBody>
          </p:sp>
        </mc:Choice>
        <mc:Fallback xmlns="">
          <p:sp>
            <p:nvSpPr>
              <p:cNvPr id="18" name="ZoneTexte 17"/>
              <p:cNvSpPr txBox="1">
                <a:spLocks noRot="1" noChangeAspect="1" noMove="1" noResize="1" noEditPoints="1" noAdjustHandles="1" noChangeArrowheads="1" noChangeShapeType="1" noTextEdit="1"/>
              </p:cNvSpPr>
              <p:nvPr/>
            </p:nvSpPr>
            <p:spPr>
              <a:xfrm>
                <a:off x="5010198" y="1003385"/>
                <a:ext cx="465833" cy="369332"/>
              </a:xfrm>
              <a:prstGeom prst="rect">
                <a:avLst/>
              </a:prstGeom>
              <a:blipFill rotWithShape="1">
                <a:blip r:embed="rId12"/>
                <a:stretch>
                  <a:fillRect b="-666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9" name="ZoneTexte 18"/>
              <p:cNvSpPr txBox="1"/>
              <p:nvPr/>
            </p:nvSpPr>
            <p:spPr>
              <a:xfrm>
                <a:off x="3909383" y="2235864"/>
                <a:ext cx="46051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b="0" i="1" smtClean="0">
                              <a:latin typeface="Cambria Math"/>
                            </a:rPr>
                          </m:ctrlPr>
                        </m:sSubPr>
                        <m:e>
                          <m:r>
                            <a:rPr lang="en-CA" b="0" i="1" smtClean="0">
                              <a:latin typeface="Cambria Math"/>
                            </a:rPr>
                            <m:t>𝑝</m:t>
                          </m:r>
                        </m:e>
                        <m:sub>
                          <m:r>
                            <a:rPr lang="en-CA" b="0" i="1" smtClean="0">
                              <a:latin typeface="Cambria Math"/>
                            </a:rPr>
                            <m:t>1</m:t>
                          </m:r>
                        </m:sub>
                      </m:sSub>
                    </m:oMath>
                  </m:oMathPara>
                </a14:m>
                <a:endParaRPr lang="en-CA" dirty="0"/>
              </a:p>
            </p:txBody>
          </p:sp>
        </mc:Choice>
        <mc:Fallback xmlns="">
          <p:sp>
            <p:nvSpPr>
              <p:cNvPr id="19" name="ZoneTexte 18"/>
              <p:cNvSpPr txBox="1">
                <a:spLocks noRot="1" noChangeAspect="1" noMove="1" noResize="1" noEditPoints="1" noAdjustHandles="1" noChangeArrowheads="1" noChangeShapeType="1" noTextEdit="1"/>
              </p:cNvSpPr>
              <p:nvPr/>
            </p:nvSpPr>
            <p:spPr>
              <a:xfrm>
                <a:off x="3909383" y="2235864"/>
                <a:ext cx="460511" cy="369332"/>
              </a:xfrm>
              <a:prstGeom prst="rect">
                <a:avLst/>
              </a:prstGeom>
              <a:blipFill rotWithShape="1">
                <a:blip r:embed="rId13"/>
                <a:stretch>
                  <a:fillRect b="-6667"/>
                </a:stretch>
              </a:blipFill>
            </p:spPr>
            <p:txBody>
              <a:bodyPr/>
              <a:lstStyle/>
              <a:p>
                <a:r>
                  <a:rPr lang="en-CA">
                    <a:noFill/>
                  </a:rPr>
                  <a:t> </a:t>
                </a:r>
              </a:p>
            </p:txBody>
          </p:sp>
        </mc:Fallback>
      </mc:AlternateContent>
      <p:sp>
        <p:nvSpPr>
          <p:cNvPr id="33" name="Forme libre 32"/>
          <p:cNvSpPr/>
          <p:nvPr/>
        </p:nvSpPr>
        <p:spPr>
          <a:xfrm>
            <a:off x="3563703" y="832865"/>
            <a:ext cx="1443210" cy="1454227"/>
          </a:xfrm>
          <a:custGeom>
            <a:avLst/>
            <a:gdLst>
              <a:gd name="connsiteX0" fmla="*/ 572877 w 1443210"/>
              <a:gd name="connsiteY0" fmla="*/ 1454227 h 1454227"/>
              <a:gd name="connsiteX1" fmla="*/ 1443210 w 1443210"/>
              <a:gd name="connsiteY1" fmla="*/ 418641 h 1454227"/>
              <a:gd name="connsiteX2" fmla="*/ 0 w 1443210"/>
              <a:gd name="connsiteY2" fmla="*/ 0 h 1454227"/>
              <a:gd name="connsiteX3" fmla="*/ 572877 w 1443210"/>
              <a:gd name="connsiteY3" fmla="*/ 1454227 h 1454227"/>
            </a:gdLst>
            <a:ahLst/>
            <a:cxnLst>
              <a:cxn ang="0">
                <a:pos x="connsiteX0" y="connsiteY0"/>
              </a:cxn>
              <a:cxn ang="0">
                <a:pos x="connsiteX1" y="connsiteY1"/>
              </a:cxn>
              <a:cxn ang="0">
                <a:pos x="connsiteX2" y="connsiteY2"/>
              </a:cxn>
              <a:cxn ang="0">
                <a:pos x="connsiteX3" y="connsiteY3"/>
              </a:cxn>
            </a:cxnLst>
            <a:rect l="l" t="t" r="r" b="b"/>
            <a:pathLst>
              <a:path w="1443210" h="1454227">
                <a:moveTo>
                  <a:pt x="572877" y="1454227"/>
                </a:moveTo>
                <a:lnTo>
                  <a:pt x="1443210" y="418641"/>
                </a:lnTo>
                <a:lnTo>
                  <a:pt x="0" y="0"/>
                </a:lnTo>
                <a:lnTo>
                  <a:pt x="572877" y="1454227"/>
                </a:lnTo>
                <a:close/>
              </a:path>
            </a:pathLst>
          </a:cu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8" name="Connecteur droit avec flèche 37"/>
          <p:cNvCxnSpPr/>
          <p:nvPr/>
        </p:nvCxnSpPr>
        <p:spPr>
          <a:xfrm flipV="1">
            <a:off x="4190609" y="1332066"/>
            <a:ext cx="870902" cy="1008111"/>
          </a:xfrm>
          <a:prstGeom prst="straightConnector1">
            <a:avLst/>
          </a:prstGeom>
          <a:ln w="381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p:nvPr/>
        </p:nvCxnSpPr>
        <p:spPr>
          <a:xfrm flipH="1" flipV="1">
            <a:off x="3621351" y="756001"/>
            <a:ext cx="1440162" cy="432050"/>
          </a:xfrm>
          <a:prstGeom prst="straightConnector1">
            <a:avLst/>
          </a:prstGeom>
          <a:ln w="381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52" name="Connecteur droit avec flèche 51"/>
          <p:cNvCxnSpPr/>
          <p:nvPr/>
        </p:nvCxnSpPr>
        <p:spPr>
          <a:xfrm>
            <a:off x="3932228" y="1764113"/>
            <a:ext cx="45244" cy="113333"/>
          </a:xfrm>
          <a:prstGeom prst="straightConnector1">
            <a:avLst/>
          </a:prstGeom>
          <a:ln w="38100">
            <a:solidFill>
              <a:schemeClr val="bg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8" name="Connecteur droit avec flèche 47"/>
          <p:cNvCxnSpPr/>
          <p:nvPr/>
        </p:nvCxnSpPr>
        <p:spPr>
          <a:xfrm flipH="1">
            <a:off x="3189303" y="1476081"/>
            <a:ext cx="1096006" cy="1129115"/>
          </a:xfrm>
          <a:prstGeom prst="straightConnector1">
            <a:avLst/>
          </a:prstGeom>
          <a:ln w="381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2" name="ZoneTexte 61"/>
              <p:cNvSpPr txBox="1"/>
              <p:nvPr/>
            </p:nvSpPr>
            <p:spPr>
              <a:xfrm>
                <a:off x="1380413" y="992938"/>
                <a:ext cx="4798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i="1" smtClean="0">
                              <a:latin typeface="Cambria Math"/>
                            </a:rPr>
                          </m:ctrlPr>
                        </m:sSubPr>
                        <m:e>
                          <m:acc>
                            <m:accPr>
                              <m:chr m:val="⃑"/>
                              <m:ctrlPr>
                                <a:rPr lang="en-CA" i="1" smtClean="0">
                                  <a:latin typeface="Cambria Math"/>
                                </a:rPr>
                              </m:ctrlPr>
                            </m:accPr>
                            <m:e>
                              <m:r>
                                <a:rPr lang="en-CA" b="0" i="1" smtClean="0">
                                  <a:latin typeface="Cambria Math"/>
                                </a:rPr>
                                <m:t>𝑣</m:t>
                              </m:r>
                            </m:e>
                          </m:acc>
                        </m:e>
                        <m:sub>
                          <m:r>
                            <a:rPr lang="en-CA" b="0" i="1" smtClean="0">
                              <a:latin typeface="Cambria Math"/>
                            </a:rPr>
                            <m:t>𝐶</m:t>
                          </m:r>
                        </m:sub>
                      </m:sSub>
                    </m:oMath>
                  </m:oMathPara>
                </a14:m>
                <a:endParaRPr lang="en-CA" dirty="0"/>
              </a:p>
            </p:txBody>
          </p:sp>
        </mc:Choice>
        <mc:Fallback xmlns="">
          <p:sp>
            <p:nvSpPr>
              <p:cNvPr id="62" name="ZoneTexte 61"/>
              <p:cNvSpPr txBox="1">
                <a:spLocks noRot="1" noChangeAspect="1" noMove="1" noResize="1" noEditPoints="1" noAdjustHandles="1" noChangeArrowheads="1" noChangeShapeType="1" noTextEdit="1"/>
              </p:cNvSpPr>
              <p:nvPr/>
            </p:nvSpPr>
            <p:spPr>
              <a:xfrm>
                <a:off x="1380413" y="992938"/>
                <a:ext cx="479875" cy="369332"/>
              </a:xfrm>
              <a:prstGeom prst="rect">
                <a:avLst/>
              </a:prstGeom>
              <a:blipFill rotWithShape="1">
                <a:blip r:embed="rId14"/>
                <a:stretch>
                  <a:fillRect t="-6667" r="-12658"/>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7" name="ZoneTexte 66"/>
              <p:cNvSpPr txBox="1"/>
              <p:nvPr/>
            </p:nvSpPr>
            <p:spPr>
              <a:xfrm>
                <a:off x="7123939" y="3636637"/>
                <a:ext cx="3745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CA" i="1" smtClean="0">
                              <a:latin typeface="Cambria Math"/>
                            </a:rPr>
                          </m:ctrlPr>
                        </m:accPr>
                        <m:e>
                          <m:r>
                            <a:rPr lang="en-CA" b="0" i="1" smtClean="0">
                              <a:latin typeface="Cambria Math"/>
                            </a:rPr>
                            <m:t>𝑛</m:t>
                          </m:r>
                        </m:e>
                      </m:acc>
                    </m:oMath>
                  </m:oMathPara>
                </a14:m>
                <a:endParaRPr lang="en-CA" dirty="0"/>
              </a:p>
            </p:txBody>
          </p:sp>
        </mc:Choice>
        <mc:Fallback xmlns="">
          <p:sp>
            <p:nvSpPr>
              <p:cNvPr id="67" name="ZoneTexte 66"/>
              <p:cNvSpPr txBox="1">
                <a:spLocks noRot="1" noChangeAspect="1" noMove="1" noResize="1" noEditPoints="1" noAdjustHandles="1" noChangeArrowheads="1" noChangeShapeType="1" noTextEdit="1"/>
              </p:cNvSpPr>
              <p:nvPr/>
            </p:nvSpPr>
            <p:spPr>
              <a:xfrm>
                <a:off x="7123939" y="3636637"/>
                <a:ext cx="374590" cy="369332"/>
              </a:xfrm>
              <a:prstGeom prst="rect">
                <a:avLst/>
              </a:prstGeom>
              <a:blipFill rotWithShape="1">
                <a:blip r:embed="rId15"/>
                <a:stretch>
                  <a:fillRect/>
                </a:stretch>
              </a:blipFill>
            </p:spPr>
            <p:txBody>
              <a:bodyPr/>
              <a:lstStyle/>
              <a:p>
                <a:r>
                  <a:rPr lang="en-CA">
                    <a:noFill/>
                  </a:rPr>
                  <a:t> </a:t>
                </a:r>
              </a:p>
            </p:txBody>
          </p:sp>
        </mc:Fallback>
      </mc:AlternateContent>
      <p:cxnSp>
        <p:nvCxnSpPr>
          <p:cNvPr id="76" name="Connecteur droit avec flèche 75"/>
          <p:cNvCxnSpPr/>
          <p:nvPr/>
        </p:nvCxnSpPr>
        <p:spPr>
          <a:xfrm>
            <a:off x="1460919" y="1355568"/>
            <a:ext cx="534246" cy="0"/>
          </a:xfrm>
          <a:prstGeom prst="straightConnector1">
            <a:avLst/>
          </a:prstGeom>
          <a:ln w="381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pSp>
        <p:nvGrpSpPr>
          <p:cNvPr id="77" name="Groupe 76"/>
          <p:cNvGrpSpPr/>
          <p:nvPr/>
        </p:nvGrpSpPr>
        <p:grpSpPr>
          <a:xfrm>
            <a:off x="646538" y="1018241"/>
            <a:ext cx="695254" cy="674655"/>
            <a:chOff x="597765" y="1310622"/>
            <a:chExt cx="695254" cy="674655"/>
          </a:xfrm>
        </p:grpSpPr>
        <p:sp>
          <p:nvSpPr>
            <p:cNvPr id="70" name="Arc 69"/>
            <p:cNvSpPr/>
            <p:nvPr/>
          </p:nvSpPr>
          <p:spPr>
            <a:xfrm rot="2700000">
              <a:off x="597765" y="1310622"/>
              <a:ext cx="674655" cy="674655"/>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5" name="Forme libre 74"/>
            <p:cNvSpPr/>
            <p:nvPr/>
          </p:nvSpPr>
          <p:spPr>
            <a:xfrm>
              <a:off x="809625" y="1362075"/>
              <a:ext cx="483394" cy="581025"/>
            </a:xfrm>
            <a:custGeom>
              <a:avLst/>
              <a:gdLst>
                <a:gd name="connsiteX0" fmla="*/ 483394 w 483394"/>
                <a:gd name="connsiteY0" fmla="*/ 0 h 581025"/>
                <a:gd name="connsiteX1" fmla="*/ 0 w 483394"/>
                <a:gd name="connsiteY1" fmla="*/ 250031 h 581025"/>
                <a:gd name="connsiteX2" fmla="*/ 459581 w 483394"/>
                <a:gd name="connsiteY2" fmla="*/ 581025 h 581025"/>
              </a:gdLst>
              <a:ahLst/>
              <a:cxnLst>
                <a:cxn ang="0">
                  <a:pos x="connsiteX0" y="connsiteY0"/>
                </a:cxn>
                <a:cxn ang="0">
                  <a:pos x="connsiteX1" y="connsiteY1"/>
                </a:cxn>
                <a:cxn ang="0">
                  <a:pos x="connsiteX2" y="connsiteY2"/>
                </a:cxn>
              </a:cxnLst>
              <a:rect l="l" t="t" r="r" b="b"/>
              <a:pathLst>
                <a:path w="483394" h="581025">
                  <a:moveTo>
                    <a:pt x="483394" y="0"/>
                  </a:moveTo>
                  <a:lnTo>
                    <a:pt x="0" y="250031"/>
                  </a:lnTo>
                  <a:lnTo>
                    <a:pt x="459581" y="581025"/>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mc:AlternateContent xmlns:mc="http://schemas.openxmlformats.org/markup-compatibility/2006" xmlns:a14="http://schemas.microsoft.com/office/drawing/2010/main">
        <mc:Choice Requires="a14">
          <p:sp>
            <p:nvSpPr>
              <p:cNvPr id="78" name="ZoneTexte 77"/>
              <p:cNvSpPr txBox="1"/>
              <p:nvPr/>
            </p:nvSpPr>
            <p:spPr>
              <a:xfrm>
                <a:off x="300293" y="1768467"/>
                <a:ext cx="1728192" cy="923330"/>
              </a:xfrm>
              <a:prstGeom prst="rect">
                <a:avLst/>
              </a:prstGeom>
              <a:noFill/>
            </p:spPr>
            <p:txBody>
              <a:bodyPr wrap="square" rtlCol="0">
                <a:spAutoFit/>
              </a:bodyPr>
              <a:lstStyle/>
              <a:p>
                <a:r>
                  <a:rPr lang="en-CA" dirty="0" smtClean="0"/>
                  <a:t>position </a:t>
                </a:r>
                <a14:m>
                  <m:oMath xmlns:m="http://schemas.openxmlformats.org/officeDocument/2006/math">
                    <m:sSub>
                      <m:sSubPr>
                        <m:ctrlPr>
                          <a:rPr lang="en-CA" i="1" smtClean="0">
                            <a:latin typeface="Cambria Math"/>
                          </a:rPr>
                        </m:ctrlPr>
                      </m:sSubPr>
                      <m:e>
                        <m:r>
                          <a:rPr lang="en-CA" b="0" i="1" smtClean="0">
                            <a:latin typeface="Cambria Math"/>
                          </a:rPr>
                          <m:t>𝑝</m:t>
                        </m:r>
                      </m:e>
                      <m:sub>
                        <m:r>
                          <a:rPr lang="en-CA" b="0" i="1" smtClean="0">
                            <a:latin typeface="Cambria Math"/>
                          </a:rPr>
                          <m:t>𝐶</m:t>
                        </m:r>
                      </m:sub>
                    </m:sSub>
                  </m:oMath>
                </a14:m>
                <a:r>
                  <a:rPr lang="en-CA" dirty="0" smtClean="0"/>
                  <a:t> </a:t>
                </a:r>
              </a:p>
              <a:p>
                <a:r>
                  <a:rPr lang="en-CA" dirty="0" smtClean="0"/>
                  <a:t>et direction </a:t>
                </a:r>
                <a14:m>
                  <m:oMath xmlns:m="http://schemas.openxmlformats.org/officeDocument/2006/math">
                    <m:sSub>
                      <m:sSubPr>
                        <m:ctrlPr>
                          <a:rPr lang="en-CA" i="1" smtClean="0">
                            <a:latin typeface="Cambria Math"/>
                          </a:rPr>
                        </m:ctrlPr>
                      </m:sSubPr>
                      <m:e>
                        <m:acc>
                          <m:accPr>
                            <m:chr m:val="⃑"/>
                            <m:ctrlPr>
                              <a:rPr lang="en-CA" i="1" smtClean="0">
                                <a:latin typeface="Cambria Math"/>
                              </a:rPr>
                            </m:ctrlPr>
                          </m:accPr>
                          <m:e>
                            <m:r>
                              <a:rPr lang="en-CA" b="0" i="1" smtClean="0">
                                <a:latin typeface="Cambria Math"/>
                              </a:rPr>
                              <m:t>𝑣</m:t>
                            </m:r>
                          </m:e>
                        </m:acc>
                      </m:e>
                      <m:sub>
                        <m:r>
                          <a:rPr lang="en-CA" b="0" i="1" smtClean="0">
                            <a:latin typeface="Cambria Math"/>
                          </a:rPr>
                          <m:t>𝐶</m:t>
                        </m:r>
                      </m:sub>
                    </m:sSub>
                  </m:oMath>
                </a14:m>
                <a:r>
                  <a:rPr lang="en-CA" dirty="0" smtClean="0"/>
                  <a:t> de la </a:t>
                </a:r>
                <a:r>
                  <a:rPr lang="en-CA" dirty="0" err="1" smtClean="0"/>
                  <a:t>caméra</a:t>
                </a:r>
                <a:endParaRPr lang="en-CA" dirty="0"/>
              </a:p>
            </p:txBody>
          </p:sp>
        </mc:Choice>
        <mc:Fallback xmlns="">
          <p:sp>
            <p:nvSpPr>
              <p:cNvPr id="78" name="ZoneTexte 77"/>
              <p:cNvSpPr txBox="1">
                <a:spLocks noRot="1" noChangeAspect="1" noMove="1" noResize="1" noEditPoints="1" noAdjustHandles="1" noChangeArrowheads="1" noChangeShapeType="1" noTextEdit="1"/>
              </p:cNvSpPr>
              <p:nvPr/>
            </p:nvSpPr>
            <p:spPr>
              <a:xfrm>
                <a:off x="300293" y="1768467"/>
                <a:ext cx="1728192" cy="923330"/>
              </a:xfrm>
              <a:prstGeom prst="rect">
                <a:avLst/>
              </a:prstGeom>
              <a:blipFill rotWithShape="1">
                <a:blip r:embed="rId16"/>
                <a:stretch>
                  <a:fillRect l="-2817" t="-3289" b="-9211"/>
                </a:stretch>
              </a:blipFill>
            </p:spPr>
            <p:txBody>
              <a:bodyPr/>
              <a:lstStyle/>
              <a:p>
                <a:r>
                  <a:rPr lang="en-CA">
                    <a:noFill/>
                  </a:rPr>
                  <a:t> </a:t>
                </a:r>
              </a:p>
            </p:txBody>
          </p:sp>
        </mc:Fallback>
      </mc:AlternateContent>
      <p:cxnSp>
        <p:nvCxnSpPr>
          <p:cNvPr id="43" name="Connecteur droit avec flèche 42"/>
          <p:cNvCxnSpPr/>
          <p:nvPr/>
        </p:nvCxnSpPr>
        <p:spPr>
          <a:xfrm flipH="1">
            <a:off x="303045" y="3573016"/>
            <a:ext cx="8646030" cy="0"/>
          </a:xfrm>
          <a:prstGeom prst="straightConnector1">
            <a:avLst/>
          </a:prstGeom>
          <a:ln w="381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ZoneTexte 45"/>
              <p:cNvSpPr txBox="1"/>
              <p:nvPr/>
            </p:nvSpPr>
            <p:spPr>
              <a:xfrm>
                <a:off x="3827666" y="4988596"/>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CA" b="0" i="1" smtClean="0">
                              <a:latin typeface="Cambria Math"/>
                            </a:rPr>
                          </m:ctrlPr>
                        </m:sSubPr>
                        <m:e>
                          <m:r>
                            <a:rPr lang="en-CA" b="0" i="1" smtClean="0">
                              <a:latin typeface="Cambria Math"/>
                            </a:rPr>
                            <m:t>𝑝</m:t>
                          </m:r>
                        </m:e>
                        <m:sub>
                          <m:r>
                            <a:rPr lang="en-CA" b="0" i="1" smtClean="0">
                              <a:latin typeface="Cambria Math"/>
                            </a:rPr>
                            <m:t>𝐶</m:t>
                          </m:r>
                        </m:sub>
                      </m:sSub>
                    </m:oMath>
                  </m:oMathPara>
                </a14:m>
                <a:endParaRPr lang="en-CA" dirty="0"/>
              </a:p>
            </p:txBody>
          </p:sp>
        </mc:Choice>
        <mc:Fallback xmlns="">
          <p:sp>
            <p:nvSpPr>
              <p:cNvPr id="46" name="ZoneTexte 45"/>
              <p:cNvSpPr txBox="1">
                <a:spLocks noRot="1" noChangeAspect="1" noMove="1" noResize="1" noEditPoints="1" noAdjustHandles="1" noChangeArrowheads="1" noChangeShapeType="1" noTextEdit="1"/>
              </p:cNvSpPr>
              <p:nvPr/>
            </p:nvSpPr>
            <p:spPr>
              <a:xfrm>
                <a:off x="3827666" y="4988596"/>
                <a:ext cx="432048" cy="369332"/>
              </a:xfrm>
              <a:prstGeom prst="rect">
                <a:avLst/>
              </a:prstGeom>
              <a:blipFill rotWithShape="1">
                <a:blip r:embed="rId17"/>
                <a:stretch>
                  <a:fillRect b="-4918"/>
                </a:stretch>
              </a:blipFill>
            </p:spPr>
            <p:txBody>
              <a:bodyPr/>
              <a:lstStyle/>
              <a:p>
                <a:r>
                  <a:rPr lang="en-CA">
                    <a:noFill/>
                  </a:rPr>
                  <a:t> </a:t>
                </a:r>
              </a:p>
            </p:txBody>
          </p:sp>
        </mc:Fallback>
      </mc:AlternateContent>
      <p:grpSp>
        <p:nvGrpSpPr>
          <p:cNvPr id="50" name="Groupe 49"/>
          <p:cNvGrpSpPr/>
          <p:nvPr/>
        </p:nvGrpSpPr>
        <p:grpSpPr>
          <a:xfrm rot="21181293">
            <a:off x="4029895" y="4900083"/>
            <a:ext cx="695254" cy="674655"/>
            <a:chOff x="597765" y="1310622"/>
            <a:chExt cx="695254" cy="674655"/>
          </a:xfrm>
        </p:grpSpPr>
        <p:sp>
          <p:nvSpPr>
            <p:cNvPr id="51" name="Arc 50"/>
            <p:cNvSpPr/>
            <p:nvPr/>
          </p:nvSpPr>
          <p:spPr>
            <a:xfrm rot="2700000">
              <a:off x="597765" y="1310622"/>
              <a:ext cx="674655" cy="674655"/>
            </a:xfrm>
            <a:prstGeom prst="arc">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3" name="Forme libre 52"/>
            <p:cNvSpPr/>
            <p:nvPr/>
          </p:nvSpPr>
          <p:spPr>
            <a:xfrm>
              <a:off x="809625" y="1362075"/>
              <a:ext cx="483394" cy="581025"/>
            </a:xfrm>
            <a:custGeom>
              <a:avLst/>
              <a:gdLst>
                <a:gd name="connsiteX0" fmla="*/ 483394 w 483394"/>
                <a:gd name="connsiteY0" fmla="*/ 0 h 581025"/>
                <a:gd name="connsiteX1" fmla="*/ 0 w 483394"/>
                <a:gd name="connsiteY1" fmla="*/ 250031 h 581025"/>
                <a:gd name="connsiteX2" fmla="*/ 459581 w 483394"/>
                <a:gd name="connsiteY2" fmla="*/ 581025 h 581025"/>
              </a:gdLst>
              <a:ahLst/>
              <a:cxnLst>
                <a:cxn ang="0">
                  <a:pos x="connsiteX0" y="connsiteY0"/>
                </a:cxn>
                <a:cxn ang="0">
                  <a:pos x="connsiteX1" y="connsiteY1"/>
                </a:cxn>
                <a:cxn ang="0">
                  <a:pos x="connsiteX2" y="connsiteY2"/>
                </a:cxn>
              </a:cxnLst>
              <a:rect l="l" t="t" r="r" b="b"/>
              <a:pathLst>
                <a:path w="483394" h="581025">
                  <a:moveTo>
                    <a:pt x="483394" y="0"/>
                  </a:moveTo>
                  <a:lnTo>
                    <a:pt x="0" y="250031"/>
                  </a:lnTo>
                  <a:lnTo>
                    <a:pt x="459581" y="581025"/>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mc:AlternateContent xmlns:mc="http://schemas.openxmlformats.org/markup-compatibility/2006" xmlns:a14="http://schemas.microsoft.com/office/drawing/2010/main">
        <mc:Choice Requires="a14">
          <p:sp>
            <p:nvSpPr>
              <p:cNvPr id="54" name="ZoneTexte 53"/>
              <p:cNvSpPr txBox="1"/>
              <p:nvPr/>
            </p:nvSpPr>
            <p:spPr>
              <a:xfrm>
                <a:off x="7123939" y="5176412"/>
                <a:ext cx="3745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CA" i="1" smtClean="0">
                              <a:latin typeface="Cambria Math"/>
                            </a:rPr>
                          </m:ctrlPr>
                        </m:accPr>
                        <m:e>
                          <m:r>
                            <a:rPr lang="en-CA" b="0" i="1" smtClean="0">
                              <a:latin typeface="Cambria Math"/>
                            </a:rPr>
                            <m:t>𝑛</m:t>
                          </m:r>
                        </m:e>
                      </m:acc>
                    </m:oMath>
                  </m:oMathPara>
                </a14:m>
                <a:endParaRPr lang="en-CA" dirty="0"/>
              </a:p>
            </p:txBody>
          </p:sp>
        </mc:Choice>
        <mc:Fallback xmlns="">
          <p:sp>
            <p:nvSpPr>
              <p:cNvPr id="54" name="ZoneTexte 53"/>
              <p:cNvSpPr txBox="1">
                <a:spLocks noRot="1" noChangeAspect="1" noMove="1" noResize="1" noEditPoints="1" noAdjustHandles="1" noChangeArrowheads="1" noChangeShapeType="1" noTextEdit="1"/>
              </p:cNvSpPr>
              <p:nvPr/>
            </p:nvSpPr>
            <p:spPr>
              <a:xfrm>
                <a:off x="7123939" y="5176412"/>
                <a:ext cx="374590" cy="369332"/>
              </a:xfrm>
              <a:prstGeom prst="rect">
                <a:avLst/>
              </a:prstGeom>
              <a:blipFill rotWithShape="1">
                <a:blip r:embed="rId18"/>
                <a:stretch>
                  <a:fillRect/>
                </a:stretch>
              </a:blipFill>
            </p:spPr>
            <p:txBody>
              <a:bodyPr/>
              <a:lstStyle/>
              <a:p>
                <a:r>
                  <a:rPr lang="en-CA">
                    <a:noFill/>
                  </a:rPr>
                  <a:t> </a:t>
                </a:r>
              </a:p>
            </p:txBody>
          </p:sp>
        </mc:Fallback>
      </mc:AlternateContent>
      <p:sp>
        <p:nvSpPr>
          <p:cNvPr id="15" name="ZoneTexte 14"/>
          <p:cNvSpPr txBox="1"/>
          <p:nvPr/>
        </p:nvSpPr>
        <p:spPr>
          <a:xfrm>
            <a:off x="153157" y="4513390"/>
            <a:ext cx="2615523" cy="369332"/>
          </a:xfrm>
          <a:prstGeom prst="rect">
            <a:avLst/>
          </a:prstGeom>
          <a:noFill/>
        </p:spPr>
        <p:txBody>
          <a:bodyPr wrap="square" rtlCol="0">
            <a:spAutoFit/>
          </a:bodyPr>
          <a:lstStyle/>
          <a:p>
            <a:r>
              <a:rPr lang="en-CA" dirty="0" err="1" smtClean="0"/>
              <a:t>Règles</a:t>
            </a:r>
            <a:r>
              <a:rPr lang="en-CA" dirty="0" smtClean="0"/>
              <a:t> </a:t>
            </a:r>
            <a:r>
              <a:rPr lang="en-CA" dirty="0" err="1" smtClean="0"/>
              <a:t>exactes</a:t>
            </a:r>
            <a:r>
              <a:rPr lang="en-CA" dirty="0" smtClean="0"/>
              <a:t> :</a:t>
            </a:r>
            <a:endParaRPr lang="en-CA" dirty="0"/>
          </a:p>
        </p:txBody>
      </p:sp>
      <mc:AlternateContent xmlns:mc="http://schemas.openxmlformats.org/markup-compatibility/2006" xmlns:a14="http://schemas.microsoft.com/office/drawing/2010/main">
        <mc:Choice Requires="a14">
          <p:sp>
            <p:nvSpPr>
              <p:cNvPr id="45" name="ZoneTexte 44"/>
              <p:cNvSpPr txBox="1"/>
              <p:nvPr/>
            </p:nvSpPr>
            <p:spPr>
              <a:xfrm>
                <a:off x="395883" y="4991746"/>
                <a:ext cx="3117264" cy="369332"/>
              </a:xfrm>
              <a:prstGeom prst="rect">
                <a:avLst/>
              </a:prstGeom>
              <a:noFill/>
            </p:spPr>
            <p:txBody>
              <a:bodyPr wrap="none" rtlCol="0">
                <a:spAutoFit/>
              </a:bodyPr>
              <a:lstStyle/>
              <a:p>
                <a14:m>
                  <m:oMath xmlns:m="http://schemas.openxmlformats.org/officeDocument/2006/math">
                    <m:d>
                      <m:dPr>
                        <m:ctrlPr>
                          <a:rPr lang="en-CA" b="0" i="1" smtClean="0">
                            <a:latin typeface="Cambria Math"/>
                          </a:rPr>
                        </m:ctrlPr>
                      </m:dPr>
                      <m:e>
                        <m:sSub>
                          <m:sSubPr>
                            <m:ctrlPr>
                              <a:rPr lang="en-CA" b="0" i="1" smtClean="0">
                                <a:latin typeface="Cambria Math"/>
                              </a:rPr>
                            </m:ctrlPr>
                          </m:sSubPr>
                          <m:e>
                            <m:r>
                              <a:rPr lang="en-CA" b="0" i="1" smtClean="0">
                                <a:latin typeface="Cambria Math"/>
                              </a:rPr>
                              <m:t>𝑝</m:t>
                            </m:r>
                          </m:e>
                          <m:sub>
                            <m:r>
                              <a:rPr lang="en-CA" b="0" i="1" smtClean="0">
                                <a:latin typeface="Cambria Math"/>
                              </a:rPr>
                              <m:t>1</m:t>
                            </m:r>
                          </m:sub>
                        </m:sSub>
                        <m:r>
                          <a:rPr lang="en-CA" b="0" i="1" smtClean="0">
                            <a:latin typeface="Cambria Math"/>
                          </a:rPr>
                          <m:t>−</m:t>
                        </m:r>
                        <m:sSub>
                          <m:sSubPr>
                            <m:ctrlPr>
                              <a:rPr lang="en-CA" b="0" i="1" smtClean="0">
                                <a:latin typeface="Cambria Math"/>
                              </a:rPr>
                            </m:ctrlPr>
                          </m:sSubPr>
                          <m:e>
                            <m:r>
                              <a:rPr lang="en-CA" b="0" i="1" smtClean="0">
                                <a:latin typeface="Cambria Math"/>
                              </a:rPr>
                              <m:t>𝑝</m:t>
                            </m:r>
                          </m:e>
                          <m:sub>
                            <m:r>
                              <a:rPr lang="en-CA" b="0" i="1" smtClean="0">
                                <a:latin typeface="Cambria Math"/>
                              </a:rPr>
                              <m:t>𝐶</m:t>
                            </m:r>
                          </m:sub>
                        </m:sSub>
                      </m:e>
                    </m:d>
                    <m:r>
                      <a:rPr lang="en-CA" i="1">
                        <a:latin typeface="Cambria Math"/>
                        <a:ea typeface="Cambria Math"/>
                      </a:rPr>
                      <m:t>∙</m:t>
                    </m:r>
                    <m:acc>
                      <m:accPr>
                        <m:chr m:val="⃑"/>
                        <m:ctrlPr>
                          <a:rPr lang="en-CA" b="0" i="1" smtClean="0">
                            <a:latin typeface="Cambria Math"/>
                            <a:ea typeface="Cambria Math"/>
                          </a:rPr>
                        </m:ctrlPr>
                      </m:accPr>
                      <m:e>
                        <m:r>
                          <a:rPr lang="en-CA" b="0" i="1" smtClean="0">
                            <a:latin typeface="Cambria Math"/>
                            <a:ea typeface="Cambria Math"/>
                          </a:rPr>
                          <m:t>𝑛</m:t>
                        </m:r>
                      </m:e>
                    </m:acc>
                    <m:r>
                      <a:rPr lang="en-CA" b="0" i="1" smtClean="0">
                        <a:latin typeface="Cambria Math"/>
                      </a:rPr>
                      <m:t>&lt;0</m:t>
                    </m:r>
                    <m:r>
                      <a:rPr lang="en-CA" i="1" smtClean="0">
                        <a:latin typeface="Cambria Math"/>
                        <a:ea typeface="Cambria Math"/>
                      </a:rPr>
                      <m:t>⇒</m:t>
                    </m:r>
                  </m:oMath>
                </a14:m>
                <a:r>
                  <a:rPr lang="en-CA" dirty="0" smtClean="0"/>
                  <a:t> </a:t>
                </a:r>
                <a:r>
                  <a:rPr lang="en-CA" b="1" dirty="0" smtClean="0">
                    <a:solidFill>
                      <a:srgbClr val="00B050"/>
                    </a:solidFill>
                  </a:rPr>
                  <a:t>face </a:t>
                </a:r>
                <a:r>
                  <a:rPr lang="en-CA" b="1" dirty="0" err="1" smtClean="0">
                    <a:solidFill>
                      <a:srgbClr val="00B050"/>
                    </a:solidFill>
                  </a:rPr>
                  <a:t>avant</a:t>
                </a:r>
                <a:endParaRPr lang="en-CA" b="1" dirty="0">
                  <a:solidFill>
                    <a:srgbClr val="00B050"/>
                  </a:solidFill>
                </a:endParaRPr>
              </a:p>
            </p:txBody>
          </p:sp>
        </mc:Choice>
        <mc:Fallback xmlns="">
          <p:sp>
            <p:nvSpPr>
              <p:cNvPr id="45" name="ZoneTexte 44"/>
              <p:cNvSpPr txBox="1">
                <a:spLocks noRot="1" noChangeAspect="1" noMove="1" noResize="1" noEditPoints="1" noAdjustHandles="1" noChangeArrowheads="1" noChangeShapeType="1" noTextEdit="1"/>
              </p:cNvSpPr>
              <p:nvPr/>
            </p:nvSpPr>
            <p:spPr>
              <a:xfrm>
                <a:off x="395883" y="4991746"/>
                <a:ext cx="3117264" cy="369332"/>
              </a:xfrm>
              <a:prstGeom prst="rect">
                <a:avLst/>
              </a:prstGeom>
              <a:blipFill rotWithShape="1">
                <a:blip r:embed="rId19"/>
                <a:stretch>
                  <a:fillRect t="-8333" r="-1370" b="-2666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5" name="ZoneTexte 54"/>
              <p:cNvSpPr txBox="1"/>
              <p:nvPr/>
            </p:nvSpPr>
            <p:spPr>
              <a:xfrm>
                <a:off x="395883" y="5523726"/>
                <a:ext cx="3234219" cy="369332"/>
              </a:xfrm>
              <a:prstGeom prst="rect">
                <a:avLst/>
              </a:prstGeom>
              <a:noFill/>
            </p:spPr>
            <p:txBody>
              <a:bodyPr wrap="none" rtlCol="0">
                <a:spAutoFit/>
              </a:bodyPr>
              <a:lstStyle/>
              <a:p>
                <a14:m>
                  <m:oMath xmlns:m="http://schemas.openxmlformats.org/officeDocument/2006/math">
                    <m:d>
                      <m:dPr>
                        <m:ctrlPr>
                          <a:rPr lang="en-CA" b="0" i="1" smtClean="0">
                            <a:latin typeface="Cambria Math"/>
                          </a:rPr>
                        </m:ctrlPr>
                      </m:dPr>
                      <m:e>
                        <m:sSub>
                          <m:sSubPr>
                            <m:ctrlPr>
                              <a:rPr lang="en-CA" b="0" i="1" smtClean="0">
                                <a:latin typeface="Cambria Math"/>
                              </a:rPr>
                            </m:ctrlPr>
                          </m:sSubPr>
                          <m:e>
                            <m:r>
                              <a:rPr lang="en-CA" b="0" i="1" smtClean="0">
                                <a:latin typeface="Cambria Math"/>
                              </a:rPr>
                              <m:t>𝑝</m:t>
                            </m:r>
                          </m:e>
                          <m:sub>
                            <m:r>
                              <a:rPr lang="en-CA" b="0" i="1" smtClean="0">
                                <a:latin typeface="Cambria Math"/>
                              </a:rPr>
                              <m:t>1</m:t>
                            </m:r>
                          </m:sub>
                        </m:sSub>
                        <m:r>
                          <a:rPr lang="en-CA" b="0" i="1" smtClean="0">
                            <a:latin typeface="Cambria Math"/>
                          </a:rPr>
                          <m:t>−</m:t>
                        </m:r>
                        <m:sSub>
                          <m:sSubPr>
                            <m:ctrlPr>
                              <a:rPr lang="en-CA" b="0" i="1" smtClean="0">
                                <a:latin typeface="Cambria Math"/>
                              </a:rPr>
                            </m:ctrlPr>
                          </m:sSubPr>
                          <m:e>
                            <m:r>
                              <a:rPr lang="en-CA" b="0" i="1" smtClean="0">
                                <a:latin typeface="Cambria Math"/>
                              </a:rPr>
                              <m:t>𝑝</m:t>
                            </m:r>
                          </m:e>
                          <m:sub>
                            <m:r>
                              <a:rPr lang="en-CA" b="0" i="1" smtClean="0">
                                <a:latin typeface="Cambria Math"/>
                              </a:rPr>
                              <m:t>𝐶</m:t>
                            </m:r>
                          </m:sub>
                        </m:sSub>
                      </m:e>
                    </m:d>
                    <m:r>
                      <a:rPr lang="en-CA" i="1">
                        <a:latin typeface="Cambria Math"/>
                        <a:ea typeface="Cambria Math"/>
                      </a:rPr>
                      <m:t>∙</m:t>
                    </m:r>
                    <m:acc>
                      <m:accPr>
                        <m:chr m:val="⃑"/>
                        <m:ctrlPr>
                          <a:rPr lang="en-CA" b="0" i="1" smtClean="0">
                            <a:latin typeface="Cambria Math"/>
                            <a:ea typeface="Cambria Math"/>
                          </a:rPr>
                        </m:ctrlPr>
                      </m:accPr>
                      <m:e>
                        <m:r>
                          <a:rPr lang="en-CA" b="0" i="1" smtClean="0">
                            <a:latin typeface="Cambria Math"/>
                            <a:ea typeface="Cambria Math"/>
                          </a:rPr>
                          <m:t>𝑛</m:t>
                        </m:r>
                      </m:e>
                    </m:acc>
                    <m:r>
                      <a:rPr lang="en-CA" b="0" i="1" smtClean="0">
                        <a:latin typeface="Cambria Math"/>
                      </a:rPr>
                      <m:t>&gt;0</m:t>
                    </m:r>
                    <m:r>
                      <a:rPr lang="en-CA" i="1" smtClean="0">
                        <a:latin typeface="Cambria Math"/>
                        <a:ea typeface="Cambria Math"/>
                      </a:rPr>
                      <m:t>⇒</m:t>
                    </m:r>
                  </m:oMath>
                </a14:m>
                <a:r>
                  <a:rPr lang="en-CA" dirty="0" smtClean="0"/>
                  <a:t> </a:t>
                </a:r>
                <a:r>
                  <a:rPr lang="en-CA" b="1" dirty="0" smtClean="0">
                    <a:solidFill>
                      <a:srgbClr val="FF0000"/>
                    </a:solidFill>
                  </a:rPr>
                  <a:t>face </a:t>
                </a:r>
                <a:r>
                  <a:rPr lang="en-CA" b="1" dirty="0" err="1" smtClean="0">
                    <a:solidFill>
                      <a:srgbClr val="FF0000"/>
                    </a:solidFill>
                  </a:rPr>
                  <a:t>arrière</a:t>
                </a:r>
                <a:endParaRPr lang="en-CA" b="1" dirty="0">
                  <a:solidFill>
                    <a:srgbClr val="FF0000"/>
                  </a:solidFill>
                </a:endParaRPr>
              </a:p>
            </p:txBody>
          </p:sp>
        </mc:Choice>
        <mc:Fallback xmlns="">
          <p:sp>
            <p:nvSpPr>
              <p:cNvPr id="55" name="ZoneTexte 54"/>
              <p:cNvSpPr txBox="1">
                <a:spLocks noRot="1" noChangeAspect="1" noMove="1" noResize="1" noEditPoints="1" noAdjustHandles="1" noChangeArrowheads="1" noChangeShapeType="1" noTextEdit="1"/>
              </p:cNvSpPr>
              <p:nvPr/>
            </p:nvSpPr>
            <p:spPr>
              <a:xfrm>
                <a:off x="395883" y="5523726"/>
                <a:ext cx="3234219" cy="369332"/>
              </a:xfrm>
              <a:prstGeom prst="rect">
                <a:avLst/>
              </a:prstGeom>
              <a:blipFill rotWithShape="1">
                <a:blip r:embed="rId20"/>
                <a:stretch>
                  <a:fillRect t="-8197" r="-1698" b="-24590"/>
                </a:stretch>
              </a:blipFill>
            </p:spPr>
            <p:txBody>
              <a:bodyPr/>
              <a:lstStyle/>
              <a:p>
                <a:r>
                  <a:rPr lang="en-CA">
                    <a:noFill/>
                  </a:rPr>
                  <a:t> </a:t>
                </a:r>
              </a:p>
            </p:txBody>
          </p:sp>
        </mc:Fallback>
      </mc:AlternateContent>
      <p:grpSp>
        <p:nvGrpSpPr>
          <p:cNvPr id="5" name="Groupe 4"/>
          <p:cNvGrpSpPr/>
          <p:nvPr/>
        </p:nvGrpSpPr>
        <p:grpSpPr>
          <a:xfrm>
            <a:off x="6147300" y="4005969"/>
            <a:ext cx="2321222" cy="921641"/>
            <a:chOff x="6151014" y="4105097"/>
            <a:chExt cx="2321222" cy="921641"/>
          </a:xfrm>
        </p:grpSpPr>
        <p:sp>
          <p:nvSpPr>
            <p:cNvPr id="56" name="Rectangle 55"/>
            <p:cNvSpPr/>
            <p:nvPr/>
          </p:nvSpPr>
          <p:spPr>
            <a:xfrm>
              <a:off x="6886203" y="4738706"/>
              <a:ext cx="1584176" cy="288032"/>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Forme libre 56"/>
            <p:cNvSpPr/>
            <p:nvPr/>
          </p:nvSpPr>
          <p:spPr>
            <a:xfrm>
              <a:off x="6151014" y="4451965"/>
              <a:ext cx="733425" cy="573881"/>
            </a:xfrm>
            <a:custGeom>
              <a:avLst/>
              <a:gdLst>
                <a:gd name="connsiteX0" fmla="*/ 731043 w 733425"/>
                <a:gd name="connsiteY0" fmla="*/ 573881 h 573881"/>
                <a:gd name="connsiteX1" fmla="*/ 0 w 733425"/>
                <a:gd name="connsiteY1" fmla="*/ 288131 h 573881"/>
                <a:gd name="connsiteX2" fmla="*/ 7143 w 733425"/>
                <a:gd name="connsiteY2" fmla="*/ 0 h 573881"/>
                <a:gd name="connsiteX3" fmla="*/ 733425 w 733425"/>
                <a:gd name="connsiteY3" fmla="*/ 288131 h 573881"/>
                <a:gd name="connsiteX4" fmla="*/ 731043 w 733425"/>
                <a:gd name="connsiteY4" fmla="*/ 573881 h 573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425" h="573881">
                  <a:moveTo>
                    <a:pt x="731043" y="573881"/>
                  </a:moveTo>
                  <a:lnTo>
                    <a:pt x="0" y="288131"/>
                  </a:lnTo>
                  <a:lnTo>
                    <a:pt x="7143" y="0"/>
                  </a:lnTo>
                  <a:lnTo>
                    <a:pt x="733425" y="288131"/>
                  </a:lnTo>
                  <a:lnTo>
                    <a:pt x="731043" y="573881"/>
                  </a:lnTo>
                  <a:close/>
                </a:path>
              </a:pathLst>
            </a:cu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Forme libre 57"/>
            <p:cNvSpPr/>
            <p:nvPr/>
          </p:nvSpPr>
          <p:spPr>
            <a:xfrm>
              <a:off x="6157661" y="4451965"/>
              <a:ext cx="2314575" cy="288131"/>
            </a:xfrm>
            <a:custGeom>
              <a:avLst/>
              <a:gdLst>
                <a:gd name="connsiteX0" fmla="*/ 2314575 w 2314575"/>
                <a:gd name="connsiteY0" fmla="*/ 283368 h 288131"/>
                <a:gd name="connsiteX1" fmla="*/ 721519 w 2314575"/>
                <a:gd name="connsiteY1" fmla="*/ 288131 h 288131"/>
                <a:gd name="connsiteX2" fmla="*/ 0 w 2314575"/>
                <a:gd name="connsiteY2" fmla="*/ 0 h 288131"/>
                <a:gd name="connsiteX3" fmla="*/ 1588294 w 2314575"/>
                <a:gd name="connsiteY3" fmla="*/ 0 h 288131"/>
                <a:gd name="connsiteX4" fmla="*/ 2314575 w 2314575"/>
                <a:gd name="connsiteY4" fmla="*/ 283368 h 288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4575" h="288131">
                  <a:moveTo>
                    <a:pt x="2314575" y="283368"/>
                  </a:moveTo>
                  <a:lnTo>
                    <a:pt x="721519" y="288131"/>
                  </a:lnTo>
                  <a:lnTo>
                    <a:pt x="0" y="0"/>
                  </a:lnTo>
                  <a:lnTo>
                    <a:pt x="1588294" y="0"/>
                  </a:lnTo>
                  <a:lnTo>
                    <a:pt x="2314575" y="283368"/>
                  </a:lnTo>
                  <a:close/>
                </a:path>
              </a:pathLst>
            </a:cu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59" name="Connecteur droit avec flèche 58"/>
            <p:cNvCxnSpPr/>
            <p:nvPr/>
          </p:nvCxnSpPr>
          <p:spPr>
            <a:xfrm flipV="1">
              <a:off x="7314948" y="4105097"/>
              <a:ext cx="0" cy="490934"/>
            </a:xfrm>
            <a:prstGeom prst="straightConnector1">
              <a:avLst/>
            </a:prstGeom>
            <a:ln w="381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pSp>
      <p:grpSp>
        <p:nvGrpSpPr>
          <p:cNvPr id="7" name="Groupe 6"/>
          <p:cNvGrpSpPr/>
          <p:nvPr/>
        </p:nvGrpSpPr>
        <p:grpSpPr>
          <a:xfrm>
            <a:off x="6147300" y="5532231"/>
            <a:ext cx="2321222" cy="921641"/>
            <a:chOff x="6151014" y="5432237"/>
            <a:chExt cx="2321222" cy="921641"/>
          </a:xfrm>
        </p:grpSpPr>
        <p:sp>
          <p:nvSpPr>
            <p:cNvPr id="61" name="Rectangle 60"/>
            <p:cNvSpPr/>
            <p:nvPr/>
          </p:nvSpPr>
          <p:spPr>
            <a:xfrm>
              <a:off x="6886203" y="6065846"/>
              <a:ext cx="1584176" cy="288032"/>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3" name="Forme libre 62"/>
            <p:cNvSpPr/>
            <p:nvPr/>
          </p:nvSpPr>
          <p:spPr>
            <a:xfrm>
              <a:off x="6151014" y="5779105"/>
              <a:ext cx="733425" cy="573881"/>
            </a:xfrm>
            <a:custGeom>
              <a:avLst/>
              <a:gdLst>
                <a:gd name="connsiteX0" fmla="*/ 731043 w 733425"/>
                <a:gd name="connsiteY0" fmla="*/ 573881 h 573881"/>
                <a:gd name="connsiteX1" fmla="*/ 0 w 733425"/>
                <a:gd name="connsiteY1" fmla="*/ 288131 h 573881"/>
                <a:gd name="connsiteX2" fmla="*/ 7143 w 733425"/>
                <a:gd name="connsiteY2" fmla="*/ 0 h 573881"/>
                <a:gd name="connsiteX3" fmla="*/ 733425 w 733425"/>
                <a:gd name="connsiteY3" fmla="*/ 288131 h 573881"/>
                <a:gd name="connsiteX4" fmla="*/ 731043 w 733425"/>
                <a:gd name="connsiteY4" fmla="*/ 573881 h 573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425" h="573881">
                  <a:moveTo>
                    <a:pt x="731043" y="573881"/>
                  </a:moveTo>
                  <a:lnTo>
                    <a:pt x="0" y="288131"/>
                  </a:lnTo>
                  <a:lnTo>
                    <a:pt x="7143" y="0"/>
                  </a:lnTo>
                  <a:lnTo>
                    <a:pt x="733425" y="288131"/>
                  </a:lnTo>
                  <a:lnTo>
                    <a:pt x="731043" y="573881"/>
                  </a:lnTo>
                  <a:close/>
                </a:path>
              </a:pathLst>
            </a:cu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4" name="Forme libre 63"/>
            <p:cNvSpPr/>
            <p:nvPr/>
          </p:nvSpPr>
          <p:spPr>
            <a:xfrm>
              <a:off x="6157661" y="5779105"/>
              <a:ext cx="2314575" cy="288131"/>
            </a:xfrm>
            <a:custGeom>
              <a:avLst/>
              <a:gdLst>
                <a:gd name="connsiteX0" fmla="*/ 2314575 w 2314575"/>
                <a:gd name="connsiteY0" fmla="*/ 283368 h 288131"/>
                <a:gd name="connsiteX1" fmla="*/ 721519 w 2314575"/>
                <a:gd name="connsiteY1" fmla="*/ 288131 h 288131"/>
                <a:gd name="connsiteX2" fmla="*/ 0 w 2314575"/>
                <a:gd name="connsiteY2" fmla="*/ 0 h 288131"/>
                <a:gd name="connsiteX3" fmla="*/ 1588294 w 2314575"/>
                <a:gd name="connsiteY3" fmla="*/ 0 h 288131"/>
                <a:gd name="connsiteX4" fmla="*/ 2314575 w 2314575"/>
                <a:gd name="connsiteY4" fmla="*/ 283368 h 288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4575" h="288131">
                  <a:moveTo>
                    <a:pt x="2314575" y="283368"/>
                  </a:moveTo>
                  <a:lnTo>
                    <a:pt x="721519" y="288131"/>
                  </a:lnTo>
                  <a:lnTo>
                    <a:pt x="0" y="0"/>
                  </a:lnTo>
                  <a:lnTo>
                    <a:pt x="1588294" y="0"/>
                  </a:lnTo>
                  <a:lnTo>
                    <a:pt x="2314575" y="283368"/>
                  </a:lnTo>
                  <a:close/>
                </a:path>
              </a:pathLst>
            </a:cu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5" name="Connecteur droit avec flèche 64"/>
            <p:cNvCxnSpPr/>
            <p:nvPr/>
          </p:nvCxnSpPr>
          <p:spPr>
            <a:xfrm flipV="1">
              <a:off x="7314948" y="5432237"/>
              <a:ext cx="0" cy="490934"/>
            </a:xfrm>
            <a:prstGeom prst="straightConnector1">
              <a:avLst/>
            </a:prstGeom>
            <a:ln w="381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pSp>
      <p:cxnSp>
        <p:nvCxnSpPr>
          <p:cNvPr id="68" name="Connecteur droit avec flèche 67"/>
          <p:cNvCxnSpPr>
            <a:endCxn id="57" idx="2"/>
          </p:cNvCxnSpPr>
          <p:nvPr/>
        </p:nvCxnSpPr>
        <p:spPr>
          <a:xfrm flipV="1">
            <a:off x="4241755" y="4352837"/>
            <a:ext cx="1912688" cy="849275"/>
          </a:xfrm>
          <a:prstGeom prst="straightConnector1">
            <a:avLst/>
          </a:prstGeom>
          <a:ln w="38100">
            <a:solidFill>
              <a:schemeClr val="tx1"/>
            </a:solidFill>
            <a:prstDash val="dash"/>
            <a:tailEnd type="arrow" w="med" len="lg"/>
          </a:ln>
        </p:spPr>
        <p:style>
          <a:lnRef idx="1">
            <a:schemeClr val="accent1"/>
          </a:lnRef>
          <a:fillRef idx="0">
            <a:schemeClr val="accent1"/>
          </a:fillRef>
          <a:effectRef idx="0">
            <a:schemeClr val="accent1"/>
          </a:effectRef>
          <a:fontRef idx="minor">
            <a:schemeClr val="tx1"/>
          </a:fontRef>
        </p:style>
      </p:cxnSp>
      <p:cxnSp>
        <p:nvCxnSpPr>
          <p:cNvPr id="69" name="Connecteur droit avec flèche 68"/>
          <p:cNvCxnSpPr>
            <a:stCxn id="53" idx="1"/>
            <a:endCxn id="63" idx="2"/>
          </p:cNvCxnSpPr>
          <p:nvPr/>
        </p:nvCxnSpPr>
        <p:spPr>
          <a:xfrm>
            <a:off x="4238406" y="5218328"/>
            <a:ext cx="1916037" cy="660771"/>
          </a:xfrm>
          <a:prstGeom prst="straightConnector1">
            <a:avLst/>
          </a:prstGeom>
          <a:ln w="38100">
            <a:solidFill>
              <a:schemeClr val="tx1"/>
            </a:solidFill>
            <a:prstDash val="dash"/>
            <a:tailEnd type="arrow"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ZoneTexte 22"/>
              <p:cNvSpPr txBox="1"/>
              <p:nvPr/>
            </p:nvSpPr>
            <p:spPr>
              <a:xfrm>
                <a:off x="4341432" y="4312237"/>
                <a:ext cx="116903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a:rPr>
                        <m:t>(</m:t>
                      </m:r>
                      <m:sSub>
                        <m:sSubPr>
                          <m:ctrlPr>
                            <a:rPr lang="en-CA" b="0" i="1" smtClean="0">
                              <a:latin typeface="Cambria Math"/>
                            </a:rPr>
                          </m:ctrlPr>
                        </m:sSubPr>
                        <m:e>
                          <m:r>
                            <a:rPr lang="en-CA" b="0" i="1" smtClean="0">
                              <a:latin typeface="Cambria Math"/>
                            </a:rPr>
                            <m:t>𝑝</m:t>
                          </m:r>
                        </m:e>
                        <m:sub>
                          <m:r>
                            <a:rPr lang="en-CA" b="0" i="1" smtClean="0">
                              <a:latin typeface="Cambria Math"/>
                            </a:rPr>
                            <m:t>1</m:t>
                          </m:r>
                        </m:sub>
                      </m:sSub>
                      <m:r>
                        <a:rPr lang="en-CA" b="0" i="1" smtClean="0">
                          <a:latin typeface="Cambria Math"/>
                        </a:rPr>
                        <m:t>−</m:t>
                      </m:r>
                      <m:sSub>
                        <m:sSubPr>
                          <m:ctrlPr>
                            <a:rPr lang="en-CA" b="0" i="1" smtClean="0">
                              <a:latin typeface="Cambria Math"/>
                            </a:rPr>
                          </m:ctrlPr>
                        </m:sSubPr>
                        <m:e>
                          <m:r>
                            <a:rPr lang="en-CA" b="0" i="1" smtClean="0">
                              <a:latin typeface="Cambria Math"/>
                            </a:rPr>
                            <m:t>𝑝</m:t>
                          </m:r>
                        </m:e>
                        <m:sub>
                          <m:r>
                            <a:rPr lang="en-CA" b="0" i="1" smtClean="0">
                              <a:latin typeface="Cambria Math"/>
                            </a:rPr>
                            <m:t>𝐶</m:t>
                          </m:r>
                        </m:sub>
                      </m:sSub>
                      <m:r>
                        <a:rPr lang="en-CA" b="0" i="1" smtClean="0">
                          <a:latin typeface="Cambria Math"/>
                        </a:rPr>
                        <m:t>)</m:t>
                      </m:r>
                    </m:oMath>
                  </m:oMathPara>
                </a14:m>
                <a:endParaRPr lang="en-CA" dirty="0"/>
              </a:p>
            </p:txBody>
          </p:sp>
        </mc:Choice>
        <mc:Fallback xmlns="">
          <p:sp>
            <p:nvSpPr>
              <p:cNvPr id="23" name="ZoneTexte 22"/>
              <p:cNvSpPr txBox="1">
                <a:spLocks noRot="1" noChangeAspect="1" noMove="1" noResize="1" noEditPoints="1" noAdjustHandles="1" noChangeArrowheads="1" noChangeShapeType="1" noTextEdit="1"/>
              </p:cNvSpPr>
              <p:nvPr/>
            </p:nvSpPr>
            <p:spPr>
              <a:xfrm>
                <a:off x="4341432" y="4312237"/>
                <a:ext cx="1169038" cy="369332"/>
              </a:xfrm>
              <a:prstGeom prst="rect">
                <a:avLst/>
              </a:prstGeom>
              <a:blipFill rotWithShape="1">
                <a:blip r:embed="rId21"/>
                <a:stretch>
                  <a:fillRect b="-1147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1" name="ZoneTexte 70"/>
              <p:cNvSpPr txBox="1"/>
              <p:nvPr/>
            </p:nvSpPr>
            <p:spPr>
              <a:xfrm>
                <a:off x="4463313" y="5648783"/>
                <a:ext cx="116903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a:rPr>
                        <m:t>(</m:t>
                      </m:r>
                      <m:sSub>
                        <m:sSubPr>
                          <m:ctrlPr>
                            <a:rPr lang="en-CA" b="0" i="1" smtClean="0">
                              <a:latin typeface="Cambria Math"/>
                            </a:rPr>
                          </m:ctrlPr>
                        </m:sSubPr>
                        <m:e>
                          <m:r>
                            <a:rPr lang="en-CA" b="0" i="1" smtClean="0">
                              <a:latin typeface="Cambria Math"/>
                            </a:rPr>
                            <m:t>𝑝</m:t>
                          </m:r>
                        </m:e>
                        <m:sub>
                          <m:r>
                            <a:rPr lang="en-CA" b="0" i="1" smtClean="0">
                              <a:latin typeface="Cambria Math"/>
                            </a:rPr>
                            <m:t>1</m:t>
                          </m:r>
                        </m:sub>
                      </m:sSub>
                      <m:r>
                        <a:rPr lang="en-CA" b="0" i="1" smtClean="0">
                          <a:latin typeface="Cambria Math"/>
                        </a:rPr>
                        <m:t>−</m:t>
                      </m:r>
                      <m:sSub>
                        <m:sSubPr>
                          <m:ctrlPr>
                            <a:rPr lang="en-CA" b="0" i="1" smtClean="0">
                              <a:latin typeface="Cambria Math"/>
                            </a:rPr>
                          </m:ctrlPr>
                        </m:sSubPr>
                        <m:e>
                          <m:r>
                            <a:rPr lang="en-CA" b="0" i="1" smtClean="0">
                              <a:latin typeface="Cambria Math"/>
                            </a:rPr>
                            <m:t>𝑝</m:t>
                          </m:r>
                        </m:e>
                        <m:sub>
                          <m:r>
                            <a:rPr lang="en-CA" b="0" i="1" smtClean="0">
                              <a:latin typeface="Cambria Math"/>
                            </a:rPr>
                            <m:t>𝐶</m:t>
                          </m:r>
                        </m:sub>
                      </m:sSub>
                      <m:r>
                        <a:rPr lang="en-CA" b="0" i="1" smtClean="0">
                          <a:latin typeface="Cambria Math"/>
                        </a:rPr>
                        <m:t>)</m:t>
                      </m:r>
                    </m:oMath>
                  </m:oMathPara>
                </a14:m>
                <a:endParaRPr lang="en-CA" dirty="0"/>
              </a:p>
            </p:txBody>
          </p:sp>
        </mc:Choice>
        <mc:Fallback xmlns="">
          <p:sp>
            <p:nvSpPr>
              <p:cNvPr id="71" name="ZoneTexte 70"/>
              <p:cNvSpPr txBox="1">
                <a:spLocks noRot="1" noChangeAspect="1" noMove="1" noResize="1" noEditPoints="1" noAdjustHandles="1" noChangeArrowheads="1" noChangeShapeType="1" noTextEdit="1"/>
              </p:cNvSpPr>
              <p:nvPr/>
            </p:nvSpPr>
            <p:spPr>
              <a:xfrm>
                <a:off x="4463313" y="5648783"/>
                <a:ext cx="1169038" cy="369332"/>
              </a:xfrm>
              <a:prstGeom prst="rect">
                <a:avLst/>
              </a:prstGeom>
              <a:blipFill rotWithShape="1">
                <a:blip r:embed="rId22"/>
                <a:stretch>
                  <a:fillRect b="-13333"/>
                </a:stretch>
              </a:blipFill>
            </p:spPr>
            <p:txBody>
              <a:bodyPr/>
              <a:lstStyle/>
              <a:p>
                <a:r>
                  <a:rPr lang="en-CA">
                    <a:noFill/>
                  </a:rPr>
                  <a:t> </a:t>
                </a:r>
              </a:p>
            </p:txBody>
          </p:sp>
        </mc:Fallback>
      </mc:AlternateContent>
      <p:sp>
        <p:nvSpPr>
          <p:cNvPr id="2" name="ZoneTexte 1"/>
          <p:cNvSpPr txBox="1"/>
          <p:nvPr/>
        </p:nvSpPr>
        <p:spPr>
          <a:xfrm>
            <a:off x="7451679" y="3983505"/>
            <a:ext cx="1368794" cy="369332"/>
          </a:xfrm>
          <a:prstGeom prst="rect">
            <a:avLst/>
          </a:prstGeom>
          <a:noFill/>
        </p:spPr>
        <p:txBody>
          <a:bodyPr wrap="square" rtlCol="0">
            <a:spAutoFit/>
          </a:bodyPr>
          <a:lstStyle/>
          <a:p>
            <a:r>
              <a:rPr lang="en-CA" dirty="0" smtClean="0"/>
              <a:t>Face </a:t>
            </a:r>
            <a:r>
              <a:rPr lang="en-CA" dirty="0" err="1" smtClean="0"/>
              <a:t>arrière</a:t>
            </a:r>
            <a:endParaRPr lang="en-CA" dirty="0"/>
          </a:p>
        </p:txBody>
      </p:sp>
      <p:sp>
        <p:nvSpPr>
          <p:cNvPr id="49" name="ZoneTexte 48"/>
          <p:cNvSpPr txBox="1"/>
          <p:nvPr/>
        </p:nvSpPr>
        <p:spPr>
          <a:xfrm>
            <a:off x="7465029" y="5509767"/>
            <a:ext cx="1368794" cy="369332"/>
          </a:xfrm>
          <a:prstGeom prst="rect">
            <a:avLst/>
          </a:prstGeom>
          <a:noFill/>
        </p:spPr>
        <p:txBody>
          <a:bodyPr wrap="square" rtlCol="0">
            <a:spAutoFit/>
          </a:bodyPr>
          <a:lstStyle/>
          <a:p>
            <a:r>
              <a:rPr lang="en-CA" dirty="0" smtClean="0"/>
              <a:t>Face </a:t>
            </a:r>
            <a:r>
              <a:rPr lang="en-CA" dirty="0" err="1" smtClean="0"/>
              <a:t>avant</a:t>
            </a:r>
            <a:endParaRPr lang="en-CA" dirty="0"/>
          </a:p>
        </p:txBody>
      </p:sp>
    </p:spTree>
    <p:extLst>
      <p:ext uri="{BB962C8B-B14F-4D97-AF65-F5344CB8AC3E}">
        <p14:creationId xmlns:p14="http://schemas.microsoft.com/office/powerpoint/2010/main" val="28575927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p:cNvSpPr>
            <a:spLocks noGrp="1"/>
          </p:cNvSpPr>
          <p:nvPr>
            <p:ph type="title"/>
          </p:nvPr>
        </p:nvSpPr>
        <p:spPr>
          <a:xfrm>
            <a:off x="468313" y="34925"/>
            <a:ext cx="8229600" cy="1143000"/>
          </a:xfrm>
        </p:spPr>
        <p:txBody>
          <a:bodyPr/>
          <a:lstStyle/>
          <a:p>
            <a:r>
              <a:rPr lang="fr-CA" smtClean="0"/>
              <a:t>Dans le « forward rendering » …</a:t>
            </a:r>
          </a:p>
        </p:txBody>
      </p:sp>
      <p:sp>
        <p:nvSpPr>
          <p:cNvPr id="10243" name="Espace réservé du contenu 2"/>
          <p:cNvSpPr>
            <a:spLocks noGrp="1"/>
          </p:cNvSpPr>
          <p:nvPr>
            <p:ph idx="1"/>
          </p:nvPr>
        </p:nvSpPr>
        <p:spPr>
          <a:xfrm>
            <a:off x="179388" y="981075"/>
            <a:ext cx="8785225" cy="5688013"/>
          </a:xfrm>
        </p:spPr>
        <p:txBody>
          <a:bodyPr/>
          <a:lstStyle/>
          <a:p>
            <a:pPr marL="0" indent="0">
              <a:buFont typeface="Arial" charset="0"/>
              <a:buNone/>
              <a:defRPr/>
            </a:pPr>
            <a:r>
              <a:rPr lang="fr-CA" sz="2800" dirty="0" smtClean="0"/>
              <a:t>Comment enlever les polygones cachés ?</a:t>
            </a:r>
          </a:p>
          <a:p>
            <a:pPr>
              <a:defRPr/>
            </a:pPr>
            <a:r>
              <a:rPr lang="fr-CA" sz="2800" dirty="0" smtClean="0"/>
              <a:t>1. « </a:t>
            </a:r>
            <a:r>
              <a:rPr lang="fr-CA" sz="2800" dirty="0" err="1" smtClean="0"/>
              <a:t>clipping</a:t>
            </a:r>
            <a:r>
              <a:rPr lang="fr-CA" sz="2800" dirty="0" smtClean="0"/>
              <a:t> »: on ne dessine pas les polygones hors de la vue de la caméra</a:t>
            </a:r>
          </a:p>
          <a:p>
            <a:pPr>
              <a:defRPr/>
            </a:pPr>
            <a:r>
              <a:rPr lang="fr-CA" sz="2800" dirty="0" smtClean="0"/>
              <a:t>2. « </a:t>
            </a:r>
            <a:r>
              <a:rPr lang="fr-CA" sz="2800" dirty="0" err="1" smtClean="0"/>
              <a:t>backface</a:t>
            </a:r>
            <a:r>
              <a:rPr lang="fr-CA" sz="2800" dirty="0" smtClean="0"/>
              <a:t> </a:t>
            </a:r>
            <a:r>
              <a:rPr lang="fr-CA" sz="2800" dirty="0" err="1" smtClean="0"/>
              <a:t>culling</a:t>
            </a:r>
            <a:r>
              <a:rPr lang="fr-CA" sz="2800" dirty="0" smtClean="0"/>
              <a:t> »: on ne dessine pas les polygones qui sont des « faces arrière »</a:t>
            </a:r>
            <a:br>
              <a:rPr lang="fr-CA" sz="2800" dirty="0" smtClean="0"/>
            </a:br>
            <a:r>
              <a:rPr lang="fr-CA" sz="2800" dirty="0" smtClean="0"/>
              <a:t>(face arrière = pas orienté vers la caméra)</a:t>
            </a:r>
          </a:p>
          <a:p>
            <a:pPr>
              <a:defRPr/>
            </a:pPr>
            <a:r>
              <a:rPr lang="fr-CA" sz="2800" dirty="0" smtClean="0"/>
              <a:t>3. on enlève les « faces avant » qui sont cachées par d’autres faces avant.  Deux stratégies:</a:t>
            </a:r>
          </a:p>
          <a:p>
            <a:pPr lvl="1">
              <a:defRPr/>
            </a:pPr>
            <a:r>
              <a:rPr lang="fr-CA" sz="2400" dirty="0" smtClean="0"/>
              <a:t>L’algorithme du peintre (« </a:t>
            </a:r>
            <a:r>
              <a:rPr lang="fr-CA" sz="2400" dirty="0" err="1" smtClean="0"/>
              <a:t>Painter’s</a:t>
            </a:r>
            <a:r>
              <a:rPr lang="fr-CA" sz="2400" dirty="0" smtClean="0"/>
              <a:t> </a:t>
            </a:r>
            <a:r>
              <a:rPr lang="fr-CA" sz="2400" dirty="0" err="1" smtClean="0"/>
              <a:t>algorithm</a:t>
            </a:r>
            <a:r>
              <a:rPr lang="fr-CA" sz="2400" dirty="0" smtClean="0"/>
              <a:t> »): on trie et on dessine les polygones, en ordre de profondeur, de l’arrière vers l’avant</a:t>
            </a:r>
          </a:p>
          <a:p>
            <a:pPr lvl="1">
              <a:defRPr/>
            </a:pPr>
            <a:r>
              <a:rPr lang="fr-CA" sz="2400" dirty="0" smtClean="0"/>
              <a:t>Tampon de profondeur (« </a:t>
            </a:r>
            <a:r>
              <a:rPr lang="fr-CA" sz="2400" dirty="0" err="1" smtClean="0"/>
              <a:t>depth</a:t>
            </a:r>
            <a:r>
              <a:rPr lang="fr-CA" sz="2400" dirty="0" smtClean="0"/>
              <a:t> buffer » ou « z-buffer »)</a:t>
            </a:r>
          </a:p>
        </p:txBody>
      </p:sp>
    </p:spTree>
    <p:extLst>
      <p:ext uri="{BB962C8B-B14F-4D97-AF65-F5344CB8AC3E}">
        <p14:creationId xmlns:p14="http://schemas.microsoft.com/office/powerpoint/2010/main" val="21735082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angle isocèle 5"/>
          <p:cNvSpPr/>
          <p:nvPr/>
        </p:nvSpPr>
        <p:spPr>
          <a:xfrm rot="18201965">
            <a:off x="1986756" y="2496344"/>
            <a:ext cx="2376488" cy="1727200"/>
          </a:xfrm>
          <a:prstGeom prst="triangle">
            <a:avLst/>
          </a:prstGeom>
          <a:solidFill>
            <a:srgbClr val="FF808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CA">
              <a:solidFill>
                <a:prstClr val="white"/>
              </a:solidFill>
            </a:endParaRPr>
          </a:p>
        </p:txBody>
      </p:sp>
      <p:sp>
        <p:nvSpPr>
          <p:cNvPr id="29699" name="Titre 1"/>
          <p:cNvSpPr>
            <a:spLocks noGrp="1"/>
          </p:cNvSpPr>
          <p:nvPr>
            <p:ph type="title"/>
          </p:nvPr>
        </p:nvSpPr>
        <p:spPr>
          <a:xfrm>
            <a:off x="468313" y="0"/>
            <a:ext cx="8229600" cy="1143000"/>
          </a:xfrm>
        </p:spPr>
        <p:txBody>
          <a:bodyPr/>
          <a:lstStyle/>
          <a:p>
            <a:r>
              <a:rPr lang="en-CA" smtClean="0"/>
              <a:t>L’algorithme du peintre</a:t>
            </a:r>
          </a:p>
        </p:txBody>
      </p:sp>
      <p:sp>
        <p:nvSpPr>
          <p:cNvPr id="4" name="Rectangle 3"/>
          <p:cNvSpPr/>
          <p:nvPr/>
        </p:nvSpPr>
        <p:spPr>
          <a:xfrm>
            <a:off x="3816350" y="2270125"/>
            <a:ext cx="2268538" cy="1403350"/>
          </a:xfrm>
          <a:prstGeom prst="rect">
            <a:avLst/>
          </a:prstGeom>
          <a:solidFill>
            <a:srgbClr val="8080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CA">
              <a:solidFill>
                <a:prstClr val="white"/>
              </a:solidFill>
            </a:endParaRPr>
          </a:p>
        </p:txBody>
      </p:sp>
      <p:sp>
        <p:nvSpPr>
          <p:cNvPr id="5" name="Triangle isocèle 4"/>
          <p:cNvSpPr/>
          <p:nvPr/>
        </p:nvSpPr>
        <p:spPr>
          <a:xfrm>
            <a:off x="4284663" y="3041650"/>
            <a:ext cx="1943100" cy="1800225"/>
          </a:xfrm>
          <a:prstGeom prst="triangle">
            <a:avLst/>
          </a:prstGeom>
          <a:solidFill>
            <a:srgbClr val="80FF8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CA">
              <a:solidFill>
                <a:prstClr val="white"/>
              </a:solidFill>
            </a:endParaRPr>
          </a:p>
        </p:txBody>
      </p:sp>
    </p:spTree>
    <p:extLst>
      <p:ext uri="{BB962C8B-B14F-4D97-AF65-F5344CB8AC3E}">
        <p14:creationId xmlns:p14="http://schemas.microsoft.com/office/powerpoint/2010/main" val="15595874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p:nvPr>
        </p:nvSpPr>
        <p:spPr/>
        <p:txBody>
          <a:bodyPr/>
          <a:lstStyle/>
          <a:p>
            <a:pPr eaLnBrk="1" hangingPunct="1"/>
            <a:r>
              <a:rPr lang="fr-CA" smtClean="0"/>
              <a:t>Un problème pour</a:t>
            </a:r>
            <a:br>
              <a:rPr lang="fr-CA" smtClean="0"/>
            </a:br>
            <a:r>
              <a:rPr lang="fr-CA" smtClean="0"/>
              <a:t>l’algorithme du peintre:</a:t>
            </a:r>
          </a:p>
        </p:txBody>
      </p:sp>
      <p:pic>
        <p:nvPicPr>
          <p:cNvPr id="30723" name="Picture 4" descr="http://www.freepatentsonline.com/6801215-0-displa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5938" y="2286000"/>
            <a:ext cx="5578475"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37369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1"/>
          <p:cNvSpPr>
            <a:spLocks noGrp="1"/>
          </p:cNvSpPr>
          <p:nvPr>
            <p:ph type="title"/>
          </p:nvPr>
        </p:nvSpPr>
        <p:spPr>
          <a:xfrm>
            <a:off x="0" y="0"/>
            <a:ext cx="9144000" cy="1857375"/>
          </a:xfrm>
        </p:spPr>
        <p:txBody>
          <a:bodyPr/>
          <a:lstStyle/>
          <a:p>
            <a:pPr eaLnBrk="1" hangingPunct="1"/>
            <a:r>
              <a:rPr lang="fr-CA" sz="2800" smtClean="0"/>
              <a:t>Une approche plus simple, mais plus couteuse en mémoire:</a:t>
            </a:r>
            <a:br>
              <a:rPr lang="fr-CA" sz="2800" smtClean="0"/>
            </a:br>
            <a:r>
              <a:rPr lang="fr-CA" smtClean="0"/>
              <a:t>le tampon de profondeur</a:t>
            </a:r>
            <a:br>
              <a:rPr lang="fr-CA" smtClean="0"/>
            </a:br>
            <a:r>
              <a:rPr lang="fr-CA" smtClean="0"/>
              <a:t>(« depth buffer » ou « z-buffer »)</a:t>
            </a:r>
          </a:p>
        </p:txBody>
      </p:sp>
      <p:pic>
        <p:nvPicPr>
          <p:cNvPr id="31747" name="Picture 2" descr="Depth P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5" y="2000250"/>
            <a:ext cx="5976938"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45587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pic>
        <p:nvPicPr>
          <p:cNvPr id="32770" name="Picture 2" descr="C:\Users\mjm\Desktop\zbuffer_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63" y="2106613"/>
            <a:ext cx="2643187"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3" descr="C:\Users\mjm\Desktop\zbuffer_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9613" y="2106613"/>
            <a:ext cx="2644775"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4" descr="C:\Users\mjm\Desktop\zbuffer_0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94450" y="2106613"/>
            <a:ext cx="2643188"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lus 6"/>
          <p:cNvSpPr/>
          <p:nvPr/>
        </p:nvSpPr>
        <p:spPr bwMode="auto">
          <a:xfrm>
            <a:off x="2749550" y="3178175"/>
            <a:ext cx="500063" cy="501650"/>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solidFill>
                <a:srgbClr val="FFFFFF"/>
              </a:solidFill>
            </a:endParaRPr>
          </a:p>
        </p:txBody>
      </p:sp>
      <p:sp>
        <p:nvSpPr>
          <p:cNvPr id="8" name="Flèche droite 7"/>
          <p:cNvSpPr/>
          <p:nvPr/>
        </p:nvSpPr>
        <p:spPr bwMode="auto">
          <a:xfrm>
            <a:off x="5965825" y="3249613"/>
            <a:ext cx="357188" cy="35877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solidFill>
                <a:srgbClr val="FFFFFF"/>
              </a:solidFill>
            </a:endParaRPr>
          </a:p>
        </p:txBody>
      </p:sp>
    </p:spTree>
    <p:extLst>
      <p:ext uri="{BB962C8B-B14F-4D97-AF65-F5344CB8AC3E}">
        <p14:creationId xmlns:p14="http://schemas.microsoft.com/office/powerpoint/2010/main" val="552924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sp>
        <p:nvSpPr>
          <p:cNvPr id="7" name="Plus 6"/>
          <p:cNvSpPr/>
          <p:nvPr/>
        </p:nvSpPr>
        <p:spPr>
          <a:xfrm>
            <a:off x="2751138" y="3178175"/>
            <a:ext cx="498475" cy="501650"/>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solidFill>
                <a:srgbClr val="FFFFFF"/>
              </a:solidFill>
            </a:endParaRPr>
          </a:p>
        </p:txBody>
      </p:sp>
      <p:sp>
        <p:nvSpPr>
          <p:cNvPr id="8" name="Flèche droite 7"/>
          <p:cNvSpPr/>
          <p:nvPr/>
        </p:nvSpPr>
        <p:spPr>
          <a:xfrm>
            <a:off x="5964238" y="3249613"/>
            <a:ext cx="358775" cy="35877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solidFill>
                <a:srgbClr val="FFFFFF"/>
              </a:solidFill>
            </a:endParaRPr>
          </a:p>
        </p:txBody>
      </p:sp>
      <p:pic>
        <p:nvPicPr>
          <p:cNvPr id="33796" name="Picture 7" descr="C:\Users\mjm\Desktop\zbuffer_0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9613" y="2106613"/>
            <a:ext cx="2644775"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8" descr="C:\Users\mjm\Desktop\zbuffer_0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2863" y="2106613"/>
            <a:ext cx="2644775"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4" descr="C:\Users\mjm\Desktop\zbuffer_0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363" y="2106613"/>
            <a:ext cx="2644775"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9111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a:xfrm>
            <a:off x="0" y="0"/>
            <a:ext cx="9144000" cy="1143000"/>
          </a:xfrm>
        </p:spPr>
        <p:txBody>
          <a:bodyPr/>
          <a:lstStyle/>
          <a:p>
            <a:pPr eaLnBrk="1" hangingPunct="1"/>
            <a:r>
              <a:rPr lang="fr-CA" smtClean="0"/>
              <a:t>Images synthètiques de haute qualité</a:t>
            </a:r>
          </a:p>
        </p:txBody>
      </p:sp>
      <p:pic>
        <p:nvPicPr>
          <p:cNvPr id="16387" name="Picture 4" descr="http://upload.wikimedia.org/wikipedia/commons/9/93/Raytracing_reflec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6088"/>
            <a:ext cx="4859338"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5" descr="http://3drockstar.com/wp-content/uploads/2008/01/3d_radiosity_solu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3238" y="1716088"/>
            <a:ext cx="4872037" cy="366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43523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sp>
        <p:nvSpPr>
          <p:cNvPr id="7" name="Plus 6"/>
          <p:cNvSpPr/>
          <p:nvPr/>
        </p:nvSpPr>
        <p:spPr>
          <a:xfrm>
            <a:off x="2751138" y="3178175"/>
            <a:ext cx="498475" cy="501650"/>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solidFill>
                <a:srgbClr val="FFFFFF"/>
              </a:solidFill>
            </a:endParaRPr>
          </a:p>
        </p:txBody>
      </p:sp>
      <p:sp>
        <p:nvSpPr>
          <p:cNvPr id="8" name="Flèche droite 7"/>
          <p:cNvSpPr/>
          <p:nvPr/>
        </p:nvSpPr>
        <p:spPr>
          <a:xfrm>
            <a:off x="5964238" y="3249613"/>
            <a:ext cx="358775" cy="35877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solidFill>
                <a:srgbClr val="FFFFFF"/>
              </a:solidFill>
            </a:endParaRPr>
          </a:p>
        </p:txBody>
      </p:sp>
      <p:pic>
        <p:nvPicPr>
          <p:cNvPr id="34820" name="Picture 2" descr="C:\Users\mjm\Desktop\zbuffer_0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9613" y="2106613"/>
            <a:ext cx="2644775"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3" descr="C:\Users\mjm\Desktop\zbuffer_0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2863" y="2106613"/>
            <a:ext cx="2644775"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8" descr="C:\Users\mjm\Desktop\zbuffer_0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363" y="2106613"/>
            <a:ext cx="2644775"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18319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sp>
        <p:nvSpPr>
          <p:cNvPr id="7" name="Plus 6"/>
          <p:cNvSpPr/>
          <p:nvPr/>
        </p:nvSpPr>
        <p:spPr>
          <a:xfrm>
            <a:off x="2751138" y="3178175"/>
            <a:ext cx="498475" cy="501650"/>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solidFill>
                <a:srgbClr val="FFFFFF"/>
              </a:solidFill>
            </a:endParaRPr>
          </a:p>
        </p:txBody>
      </p:sp>
      <p:sp>
        <p:nvSpPr>
          <p:cNvPr id="8" name="Flèche droite 7"/>
          <p:cNvSpPr/>
          <p:nvPr/>
        </p:nvSpPr>
        <p:spPr>
          <a:xfrm>
            <a:off x="5964238" y="3249613"/>
            <a:ext cx="358775" cy="35877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solidFill>
                <a:srgbClr val="FFFFFF"/>
              </a:solidFill>
            </a:endParaRPr>
          </a:p>
        </p:txBody>
      </p:sp>
      <p:pic>
        <p:nvPicPr>
          <p:cNvPr id="35844" name="Picture 3" descr="C:\Users\mjm\Desktop\zbuffer_0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63" y="2106613"/>
            <a:ext cx="2644775"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4" descr="C:\Users\mjm\Desktop\zbuffer_0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9613" y="2106613"/>
            <a:ext cx="2644775"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5" descr="C:\Users\mjm\Desktop\zbuffer_0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92863" y="2106613"/>
            <a:ext cx="2644775"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96467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Depth P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00038"/>
            <a:ext cx="8353425" cy="626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19629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1"/>
          <p:cNvSpPr>
            <a:spLocks noGrp="1"/>
          </p:cNvSpPr>
          <p:nvPr>
            <p:ph type="title"/>
          </p:nvPr>
        </p:nvSpPr>
        <p:spPr/>
        <p:txBody>
          <a:bodyPr/>
          <a:lstStyle/>
          <a:p>
            <a:pPr eaLnBrk="1" hangingPunct="1"/>
            <a:r>
              <a:rPr lang="fr-CA" smtClean="0"/>
              <a:t>Silicon Graphics Inc.</a:t>
            </a:r>
          </a:p>
        </p:txBody>
      </p:sp>
      <p:pic>
        <p:nvPicPr>
          <p:cNvPr id="37891" name="Picture 2" descr="http://www.tcd.ie/bioengineering/esb2007/images/SGI_sig_lg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2643188"/>
            <a:ext cx="2755900"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4" descr="http://www.vern.com/vern/images/bigsgi.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500313"/>
            <a:ext cx="2470150"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44730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1"/>
          <p:cNvSpPr>
            <a:spLocks noGrp="1"/>
          </p:cNvSpPr>
          <p:nvPr>
            <p:ph type="title"/>
          </p:nvPr>
        </p:nvSpPr>
        <p:spPr/>
        <p:txBody>
          <a:bodyPr/>
          <a:lstStyle/>
          <a:p>
            <a:pPr eaLnBrk="1" hangingPunct="1"/>
            <a:r>
              <a:rPr lang="fr-CA" smtClean="0"/>
              <a:t>La série des machines IRIS de SGI</a:t>
            </a:r>
          </a:p>
        </p:txBody>
      </p:sp>
      <p:pic>
        <p:nvPicPr>
          <p:cNvPr id="38915" name="Picture 6" descr="http://upload.wikimedia.org/wikipedia/commons/3/31/SGI_Ind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2500313"/>
            <a:ext cx="3106738"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2" descr="http://questier.com/GRAPH/SGI_Onyx.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0" y="2500313"/>
            <a:ext cx="2643188" cy="339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4" descr="http://www.retrotechnology.com/herbs_stuff/indi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500313"/>
            <a:ext cx="3111500"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ZoneTexte 6"/>
          <p:cNvSpPr txBox="1">
            <a:spLocks noChangeArrowheads="1"/>
          </p:cNvSpPr>
          <p:nvPr/>
        </p:nvSpPr>
        <p:spPr bwMode="auto">
          <a:xfrm>
            <a:off x="1071563" y="6143625"/>
            <a:ext cx="1857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fr-CA" sz="2800" smtClean="0">
                <a:solidFill>
                  <a:prstClr val="black"/>
                </a:solidFill>
                <a:latin typeface="Calibri" pitchFamily="34" charset="0"/>
              </a:rPr>
              <a:t>Indigo</a:t>
            </a:r>
          </a:p>
        </p:txBody>
      </p:sp>
      <p:sp>
        <p:nvSpPr>
          <p:cNvPr id="38919" name="ZoneTexte 7"/>
          <p:cNvSpPr txBox="1">
            <a:spLocks noChangeArrowheads="1"/>
          </p:cNvSpPr>
          <p:nvPr/>
        </p:nvSpPr>
        <p:spPr bwMode="auto">
          <a:xfrm>
            <a:off x="7143750" y="6143625"/>
            <a:ext cx="1357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fr-CA" sz="2800" smtClean="0">
                <a:solidFill>
                  <a:prstClr val="black"/>
                </a:solidFill>
                <a:latin typeface="Calibri" pitchFamily="34" charset="0"/>
              </a:rPr>
              <a:t>Onyx</a:t>
            </a:r>
          </a:p>
        </p:txBody>
      </p:sp>
      <p:sp>
        <p:nvSpPr>
          <p:cNvPr id="38920" name="ZoneTexte 8"/>
          <p:cNvSpPr txBox="1">
            <a:spLocks noChangeArrowheads="1"/>
          </p:cNvSpPr>
          <p:nvPr/>
        </p:nvSpPr>
        <p:spPr bwMode="auto">
          <a:xfrm>
            <a:off x="4357688" y="6143625"/>
            <a:ext cx="1428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fr-CA" sz="2800" smtClean="0">
                <a:solidFill>
                  <a:prstClr val="black"/>
                </a:solidFill>
                <a:latin typeface="Calibri" pitchFamily="34" charset="0"/>
              </a:rPr>
              <a:t>Indy</a:t>
            </a:r>
          </a:p>
        </p:txBody>
      </p:sp>
      <p:sp>
        <p:nvSpPr>
          <p:cNvPr id="38921" name="Espace réservé du contenu 2"/>
          <p:cNvSpPr>
            <a:spLocks noGrp="1"/>
          </p:cNvSpPr>
          <p:nvPr>
            <p:ph idx="1"/>
          </p:nvPr>
        </p:nvSpPr>
        <p:spPr>
          <a:xfrm>
            <a:off x="1000125" y="1285875"/>
            <a:ext cx="7715250" cy="4525963"/>
          </a:xfrm>
        </p:spPr>
        <p:txBody>
          <a:bodyPr/>
          <a:lstStyle/>
          <a:p>
            <a:pPr eaLnBrk="1" hangingPunct="1"/>
            <a:r>
              <a:rPr lang="fr-CA" smtClean="0"/>
              <a:t>IRIS = Integrated Raster Imaging System</a:t>
            </a:r>
          </a:p>
          <a:p>
            <a:pPr eaLnBrk="1" hangingPunct="1"/>
            <a:r>
              <a:rPr lang="fr-CA" smtClean="0"/>
              <a:t>Système d’exploitation: IRIX (IRIS UNIX)</a:t>
            </a:r>
          </a:p>
        </p:txBody>
      </p:sp>
    </p:spTree>
    <p:extLst>
      <p:ext uri="{BB962C8B-B14F-4D97-AF65-F5344CB8AC3E}">
        <p14:creationId xmlns:p14="http://schemas.microsoft.com/office/powerpoint/2010/main" val="26340690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re 1"/>
          <p:cNvSpPr>
            <a:spLocks noGrp="1"/>
          </p:cNvSpPr>
          <p:nvPr>
            <p:ph type="title"/>
          </p:nvPr>
        </p:nvSpPr>
        <p:spPr/>
        <p:txBody>
          <a:bodyPr/>
          <a:lstStyle/>
          <a:p>
            <a:pPr eaLnBrk="1" hangingPunct="1"/>
            <a:endParaRPr lang="fr-CA" smtClean="0"/>
          </a:p>
        </p:txBody>
      </p:sp>
      <p:pic>
        <p:nvPicPr>
          <p:cNvPr id="39939" name="Picture 2" descr="http://www.alexlomas.com/gallery/d/1435-2/SGI+_8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1857375"/>
            <a:ext cx="3044825"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4" descr="http://upload.wikimedia.org/wikipedia/commons/thumb/3/35/SgiOctane.jpg/576px-SgiOctan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7688" y="1857375"/>
            <a:ext cx="3846512"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ZoneTexte 4"/>
          <p:cNvSpPr txBox="1">
            <a:spLocks noChangeArrowheads="1"/>
          </p:cNvSpPr>
          <p:nvPr/>
        </p:nvSpPr>
        <p:spPr bwMode="auto">
          <a:xfrm>
            <a:off x="1714500" y="6072188"/>
            <a:ext cx="1857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fr-CA" sz="2800" smtClean="0">
                <a:solidFill>
                  <a:prstClr val="black"/>
                </a:solidFill>
                <a:latin typeface="Calibri" pitchFamily="34" charset="0"/>
              </a:rPr>
              <a:t>O2</a:t>
            </a:r>
          </a:p>
        </p:txBody>
      </p:sp>
      <p:sp>
        <p:nvSpPr>
          <p:cNvPr id="39942" name="ZoneTexte 5"/>
          <p:cNvSpPr txBox="1">
            <a:spLocks noChangeArrowheads="1"/>
          </p:cNvSpPr>
          <p:nvPr/>
        </p:nvSpPr>
        <p:spPr bwMode="auto">
          <a:xfrm>
            <a:off x="5786438" y="6072188"/>
            <a:ext cx="1857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fr-CA" sz="2800" smtClean="0">
                <a:solidFill>
                  <a:prstClr val="black"/>
                </a:solidFill>
                <a:latin typeface="Calibri" pitchFamily="34" charset="0"/>
              </a:rPr>
              <a:t>Octane</a:t>
            </a:r>
          </a:p>
        </p:txBody>
      </p:sp>
    </p:spTree>
    <p:extLst>
      <p:ext uri="{BB962C8B-B14F-4D97-AF65-F5344CB8AC3E}">
        <p14:creationId xmlns:p14="http://schemas.microsoft.com/office/powerpoint/2010/main" val="13438806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1"/>
          <p:cNvSpPr>
            <a:spLocks noGrp="1"/>
          </p:cNvSpPr>
          <p:nvPr>
            <p:ph type="title"/>
          </p:nvPr>
        </p:nvSpPr>
        <p:spPr/>
        <p:txBody>
          <a:bodyPr/>
          <a:lstStyle/>
          <a:p>
            <a:pPr eaLnBrk="1" hangingPunct="1"/>
            <a:endParaRPr lang="fr-CA" smtClean="0"/>
          </a:p>
        </p:txBody>
      </p:sp>
      <p:pic>
        <p:nvPicPr>
          <p:cNvPr id="40963" name="Picture 2" descr="http://www.theapplecollection.com/design/pcreleased/images/14169new_sg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9063" y="2143125"/>
            <a:ext cx="487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4" descr="SG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2571750"/>
            <a:ext cx="3509962" cy="290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ZoneTexte 6"/>
          <p:cNvSpPr txBox="1">
            <a:spLocks noChangeArrowheads="1"/>
          </p:cNvSpPr>
          <p:nvPr/>
        </p:nvSpPr>
        <p:spPr bwMode="auto">
          <a:xfrm>
            <a:off x="5214938" y="6000750"/>
            <a:ext cx="2714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fr-CA" sz="2800" smtClean="0">
                <a:solidFill>
                  <a:prstClr val="black"/>
                </a:solidFill>
                <a:latin typeface="Calibri" pitchFamily="34" charset="0"/>
              </a:rPr>
              <a:t>Tezro et Onyx4</a:t>
            </a:r>
          </a:p>
        </p:txBody>
      </p:sp>
      <p:sp>
        <p:nvSpPr>
          <p:cNvPr id="40966" name="ZoneTexte 7"/>
          <p:cNvSpPr txBox="1">
            <a:spLocks noChangeArrowheads="1"/>
          </p:cNvSpPr>
          <p:nvPr/>
        </p:nvSpPr>
        <p:spPr bwMode="auto">
          <a:xfrm>
            <a:off x="642938" y="5786438"/>
            <a:ext cx="3143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fr-CA" sz="2800" smtClean="0">
                <a:solidFill>
                  <a:prstClr val="black"/>
                </a:solidFill>
                <a:latin typeface="Calibri" pitchFamily="34" charset="0"/>
              </a:rPr>
              <a:t>Visual Workstation</a:t>
            </a:r>
          </a:p>
        </p:txBody>
      </p:sp>
    </p:spTree>
    <p:extLst>
      <p:ext uri="{BB962C8B-B14F-4D97-AF65-F5344CB8AC3E}">
        <p14:creationId xmlns:p14="http://schemas.microsoft.com/office/powerpoint/2010/main" val="30797509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re 1"/>
          <p:cNvSpPr>
            <a:spLocks noGrp="1"/>
          </p:cNvSpPr>
          <p:nvPr>
            <p:ph type="title"/>
          </p:nvPr>
        </p:nvSpPr>
        <p:spPr>
          <a:xfrm>
            <a:off x="457200" y="0"/>
            <a:ext cx="8229600" cy="1071563"/>
          </a:xfrm>
        </p:spPr>
        <p:txBody>
          <a:bodyPr/>
          <a:lstStyle/>
          <a:p>
            <a:r>
              <a:rPr lang="fr-CA" smtClean="0"/>
              <a:t>OpenGL</a:t>
            </a:r>
          </a:p>
        </p:txBody>
      </p:sp>
      <p:sp>
        <p:nvSpPr>
          <p:cNvPr id="41987" name="Espace réservé du contenu 2"/>
          <p:cNvSpPr>
            <a:spLocks noGrp="1"/>
          </p:cNvSpPr>
          <p:nvPr>
            <p:ph idx="1"/>
          </p:nvPr>
        </p:nvSpPr>
        <p:spPr>
          <a:xfrm>
            <a:off x="214313" y="1071563"/>
            <a:ext cx="8786812" cy="5054600"/>
          </a:xfrm>
        </p:spPr>
        <p:txBody>
          <a:bodyPr/>
          <a:lstStyle/>
          <a:p>
            <a:r>
              <a:rPr lang="fr-CA" smtClean="0"/>
              <a:t>Descendant de IRIS GL, de SGI</a:t>
            </a:r>
          </a:p>
          <a:p>
            <a:r>
              <a:rPr lang="fr-CA" smtClean="0"/>
              <a:t>Permet d’accéder au matériel graphique et de faire du « forward rendering » très rapide, enlevant du travail du CPU et le donnant au GPU</a:t>
            </a:r>
          </a:p>
          <a:p>
            <a:r>
              <a:rPr lang="fr-CA" smtClean="0"/>
              <a:t>Portable, contrairement au</a:t>
            </a:r>
            <a:br>
              <a:rPr lang="fr-CA" smtClean="0"/>
            </a:br>
            <a:r>
              <a:rPr lang="fr-CA" smtClean="0"/>
              <a:t>Direct X / Direct 3D de Microsoft</a:t>
            </a:r>
          </a:p>
          <a:p>
            <a:r>
              <a:rPr lang="fr-CA" smtClean="0"/>
              <a:t>Un API en C (et accessible depuis Java via JOGL)</a:t>
            </a:r>
          </a:p>
          <a:p>
            <a:r>
              <a:rPr lang="fr-CA" smtClean="0"/>
              <a:t>Ne nécessite pas de matériel graphique</a:t>
            </a:r>
            <a:br>
              <a:rPr lang="fr-CA" smtClean="0"/>
            </a:br>
            <a:r>
              <a:rPr lang="fr-CA" smtClean="0"/>
              <a:t>(exemple: la librarie Mesa implemente le API de OpenGL entièrement au niveau logiciel)</a:t>
            </a:r>
          </a:p>
          <a:p>
            <a:endParaRPr lang="fr-CA" smtClean="0"/>
          </a:p>
        </p:txBody>
      </p:sp>
    </p:spTree>
    <p:extLst>
      <p:ext uri="{BB962C8B-B14F-4D97-AF65-F5344CB8AC3E}">
        <p14:creationId xmlns:p14="http://schemas.microsoft.com/office/powerpoint/2010/main" val="40979706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re 1"/>
          <p:cNvSpPr>
            <a:spLocks noGrp="1"/>
          </p:cNvSpPr>
          <p:nvPr>
            <p:ph type="title"/>
          </p:nvPr>
        </p:nvSpPr>
        <p:spPr/>
        <p:txBody>
          <a:bodyPr/>
          <a:lstStyle/>
          <a:p>
            <a:r>
              <a:rPr lang="fr-CA" smtClean="0"/>
              <a:t>OpenGL (suite)</a:t>
            </a:r>
          </a:p>
        </p:txBody>
      </p:sp>
      <p:sp>
        <p:nvSpPr>
          <p:cNvPr id="43011" name="Espace réservé du contenu 2"/>
          <p:cNvSpPr>
            <a:spLocks noGrp="1"/>
          </p:cNvSpPr>
          <p:nvPr>
            <p:ph idx="1"/>
          </p:nvPr>
        </p:nvSpPr>
        <p:spPr/>
        <p:txBody>
          <a:bodyPr/>
          <a:lstStyle/>
          <a:p>
            <a:r>
              <a:rPr lang="fr-CA" smtClean="0"/>
              <a:t>Comme le OpenGL est portable, on peut, par exemple, réaliser le rendu de toute notre interface (même les widgets) en l’utilisant</a:t>
            </a:r>
          </a:p>
          <a:p>
            <a:r>
              <a:rPr lang="fr-CA" smtClean="0"/>
              <a:t>Exemples: les libraries multi-plateforme</a:t>
            </a:r>
            <a:br>
              <a:rPr lang="fr-CA" smtClean="0"/>
            </a:br>
            <a:r>
              <a:rPr lang="fr-CA" smtClean="0"/>
              <a:t>GLOW, GLUI, et CEGUI</a:t>
            </a:r>
          </a:p>
        </p:txBody>
      </p:sp>
    </p:spTree>
    <p:extLst>
      <p:ext uri="{BB962C8B-B14F-4D97-AF65-F5344CB8AC3E}">
        <p14:creationId xmlns:p14="http://schemas.microsoft.com/office/powerpoint/2010/main" val="18681714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re 1"/>
          <p:cNvSpPr>
            <a:spLocks noGrp="1"/>
          </p:cNvSpPr>
          <p:nvPr>
            <p:ph type="title"/>
          </p:nvPr>
        </p:nvSpPr>
        <p:spPr>
          <a:xfrm>
            <a:off x="468313" y="115888"/>
            <a:ext cx="8229600" cy="1143000"/>
          </a:xfrm>
        </p:spPr>
        <p:txBody>
          <a:bodyPr/>
          <a:lstStyle/>
          <a:p>
            <a:pPr eaLnBrk="1" hangingPunct="1"/>
            <a:r>
              <a:rPr lang="fr-CA" smtClean="0"/>
              <a:t>GLOW</a:t>
            </a:r>
            <a:br>
              <a:rPr lang="fr-CA" smtClean="0"/>
            </a:br>
            <a:r>
              <a:rPr lang="fr-CA" sz="3200" smtClean="0"/>
              <a:t>http://glow.sourceforge.net/</a:t>
            </a:r>
            <a:endParaRPr lang="fr-CA" smtClean="0"/>
          </a:p>
        </p:txBody>
      </p:sp>
      <p:pic>
        <p:nvPicPr>
          <p:cNvPr id="44035" name="Picture 2" descr="http://glow.sourceforge.net/demos/dem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341438"/>
            <a:ext cx="7775575"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8136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http://www.duarte.cl/blog/monosblog/caustic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0"/>
            <a:ext cx="52197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re 1"/>
          <p:cNvSpPr>
            <a:spLocks noGrp="1"/>
          </p:cNvSpPr>
          <p:nvPr>
            <p:ph type="title"/>
          </p:nvPr>
        </p:nvSpPr>
        <p:spPr>
          <a:xfrm>
            <a:off x="6350" y="260350"/>
            <a:ext cx="3844925" cy="1944688"/>
          </a:xfrm>
        </p:spPr>
        <p:txBody>
          <a:bodyPr/>
          <a:lstStyle/>
          <a:p>
            <a:pPr eaLnBrk="1" hangingPunct="1"/>
            <a:r>
              <a:rPr lang="fr-CA" smtClean="0"/>
              <a:t>Caustiques</a:t>
            </a:r>
          </a:p>
        </p:txBody>
      </p:sp>
      <p:pic>
        <p:nvPicPr>
          <p:cNvPr id="17412" name="Picture 4" descr="[signed_mini-caustic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 y="3475038"/>
            <a:ext cx="4510088" cy="338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32002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re 1"/>
          <p:cNvSpPr>
            <a:spLocks noGrp="1"/>
          </p:cNvSpPr>
          <p:nvPr>
            <p:ph type="title"/>
          </p:nvPr>
        </p:nvSpPr>
        <p:spPr>
          <a:xfrm>
            <a:off x="0" y="115888"/>
            <a:ext cx="4259263" cy="946150"/>
          </a:xfrm>
        </p:spPr>
        <p:txBody>
          <a:bodyPr/>
          <a:lstStyle/>
          <a:p>
            <a:pPr eaLnBrk="1" hangingPunct="1"/>
            <a:r>
              <a:rPr lang="fr-CA" smtClean="0"/>
              <a:t>GLUI</a:t>
            </a:r>
          </a:p>
        </p:txBody>
      </p:sp>
      <p:pic>
        <p:nvPicPr>
          <p:cNvPr id="45059" name="Picture 2" descr="http://www.cs.unc.edu/~rademach/glui/screen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875" y="333375"/>
            <a:ext cx="5064125" cy="290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4" descr="http://www.cs.unc.edu/~rademach/glui/screen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3068638"/>
            <a:ext cx="6746875"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ZoneTexte 4"/>
          <p:cNvSpPr txBox="1">
            <a:spLocks noChangeArrowheads="1"/>
          </p:cNvSpPr>
          <p:nvPr/>
        </p:nvSpPr>
        <p:spPr bwMode="auto">
          <a:xfrm>
            <a:off x="0" y="1916113"/>
            <a:ext cx="4214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fr-CA" smtClean="0">
                <a:solidFill>
                  <a:prstClr val="black"/>
                </a:solidFill>
              </a:rPr>
              <a:t> http://www.cs.unc.edu/~rademach/glui/</a:t>
            </a:r>
          </a:p>
        </p:txBody>
      </p:sp>
    </p:spTree>
    <p:extLst>
      <p:ext uri="{BB962C8B-B14F-4D97-AF65-F5344CB8AC3E}">
        <p14:creationId xmlns:p14="http://schemas.microsoft.com/office/powerpoint/2010/main" val="22310751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1"/>
          <p:cNvSpPr>
            <a:spLocks noGrp="1"/>
          </p:cNvSpPr>
          <p:nvPr>
            <p:ph type="title"/>
          </p:nvPr>
        </p:nvSpPr>
        <p:spPr>
          <a:xfrm>
            <a:off x="468313" y="0"/>
            <a:ext cx="8229600" cy="1143000"/>
          </a:xfrm>
        </p:spPr>
        <p:txBody>
          <a:bodyPr/>
          <a:lstStyle/>
          <a:p>
            <a:r>
              <a:rPr lang="en-CA" smtClean="0"/>
              <a:t>CEGUI - Crazy Eddie’s GUI</a:t>
            </a:r>
            <a:br>
              <a:rPr lang="en-CA" smtClean="0"/>
            </a:br>
            <a:r>
              <a:rPr lang="en-CA" smtClean="0"/>
              <a:t>Pour les jeux vidéo</a:t>
            </a:r>
          </a:p>
        </p:txBody>
      </p:sp>
      <p:pic>
        <p:nvPicPr>
          <p:cNvPr id="460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268413"/>
            <a:ext cx="8537575"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4" name="ZoneTexte 3"/>
          <p:cNvSpPr txBox="1">
            <a:spLocks noChangeArrowheads="1"/>
          </p:cNvSpPr>
          <p:nvPr/>
        </p:nvSpPr>
        <p:spPr bwMode="auto">
          <a:xfrm>
            <a:off x="2268538" y="6278563"/>
            <a:ext cx="5543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CA" smtClean="0">
                <a:solidFill>
                  <a:prstClr val="black"/>
                </a:solidFill>
              </a:rPr>
              <a:t>http://www.youtube.com/watch?v=iXsZh1owpBI</a:t>
            </a:r>
          </a:p>
        </p:txBody>
      </p:sp>
    </p:spTree>
    <p:extLst>
      <p:ext uri="{BB962C8B-B14F-4D97-AF65-F5344CB8AC3E}">
        <p14:creationId xmlns:p14="http://schemas.microsoft.com/office/powerpoint/2010/main" val="33060817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re 1"/>
          <p:cNvSpPr>
            <a:spLocks noGrp="1"/>
          </p:cNvSpPr>
          <p:nvPr>
            <p:ph type="title"/>
          </p:nvPr>
        </p:nvSpPr>
        <p:spPr/>
        <p:txBody>
          <a:bodyPr/>
          <a:lstStyle/>
          <a:p>
            <a:r>
              <a:rPr lang="fr-CA" smtClean="0"/>
              <a:t>OpenGL (suite)</a:t>
            </a:r>
          </a:p>
        </p:txBody>
      </p:sp>
      <p:sp>
        <p:nvSpPr>
          <p:cNvPr id="47107" name="Espace réservé du contenu 2"/>
          <p:cNvSpPr>
            <a:spLocks noGrp="1"/>
          </p:cNvSpPr>
          <p:nvPr>
            <p:ph idx="1"/>
          </p:nvPr>
        </p:nvSpPr>
        <p:spPr/>
        <p:txBody>
          <a:bodyPr/>
          <a:lstStyle/>
          <a:p>
            <a:r>
              <a:rPr lang="fr-CA" smtClean="0"/>
              <a:t>Certaines fonctionnalités de OpenGL dont on ne discutera pas:</a:t>
            </a:r>
          </a:p>
          <a:p>
            <a:pPr lvl="1"/>
            <a:r>
              <a:rPr lang="fr-CA" smtClean="0"/>
              <a:t>Le lissage et l’éclairage (« shading » et « lighting »)</a:t>
            </a:r>
          </a:p>
          <a:p>
            <a:pPr lvl="1"/>
            <a:r>
              <a:rPr lang="fr-CA" smtClean="0"/>
              <a:t>Les textures</a:t>
            </a:r>
          </a:p>
          <a:p>
            <a:pPr lvl="1"/>
            <a:r>
              <a:rPr lang="fr-CA" smtClean="0"/>
              <a:t>Les « display lists »</a:t>
            </a:r>
          </a:p>
          <a:p>
            <a:pPr lvl="1"/>
            <a:r>
              <a:rPr lang="fr-CA" smtClean="0"/>
              <a:t>Comment rendre des courbes</a:t>
            </a:r>
          </a:p>
          <a:p>
            <a:pPr lvl="1"/>
            <a:r>
              <a:rPr lang="fr-CA" smtClean="0"/>
              <a:t>Les « vertex shaders » et « fragment shaders »</a:t>
            </a:r>
          </a:p>
        </p:txBody>
      </p:sp>
    </p:spTree>
    <p:extLst>
      <p:ext uri="{BB962C8B-B14F-4D97-AF65-F5344CB8AC3E}">
        <p14:creationId xmlns:p14="http://schemas.microsoft.com/office/powerpoint/2010/main" val="25045338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re 1"/>
          <p:cNvSpPr>
            <a:spLocks noGrp="1"/>
          </p:cNvSpPr>
          <p:nvPr>
            <p:ph type="title"/>
          </p:nvPr>
        </p:nvSpPr>
        <p:spPr>
          <a:xfrm>
            <a:off x="457200" y="0"/>
            <a:ext cx="8229600" cy="928688"/>
          </a:xfrm>
        </p:spPr>
        <p:txBody>
          <a:bodyPr/>
          <a:lstStyle/>
          <a:p>
            <a:r>
              <a:rPr lang="fr-CA" smtClean="0"/>
              <a:t>Dessiner des triangles en OpenGL</a:t>
            </a:r>
          </a:p>
        </p:txBody>
      </p:sp>
      <p:sp>
        <p:nvSpPr>
          <p:cNvPr id="48131" name="ZoneTexte 3"/>
          <p:cNvSpPr txBox="1">
            <a:spLocks noChangeArrowheads="1"/>
          </p:cNvSpPr>
          <p:nvPr/>
        </p:nvSpPr>
        <p:spPr bwMode="auto">
          <a:xfrm>
            <a:off x="357188" y="1071563"/>
            <a:ext cx="5643562"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fr-CA" smtClean="0">
                <a:solidFill>
                  <a:prstClr val="black"/>
                </a:solidFill>
                <a:latin typeface="Courier New" pitchFamily="49" charset="0"/>
                <a:cs typeface="Courier New" pitchFamily="49" charset="0"/>
              </a:rPr>
              <a:t>… setup camera view …</a:t>
            </a:r>
          </a:p>
          <a:p>
            <a:pPr eaLnBrk="1" fontAlgn="base" hangingPunct="1">
              <a:spcBef>
                <a:spcPct val="0"/>
              </a:spcBef>
              <a:spcAft>
                <a:spcPct val="0"/>
              </a:spcAft>
            </a:pPr>
            <a:endParaRPr lang="fr-CA" smtClean="0">
              <a:solidFill>
                <a:prstClr val="black"/>
              </a:solidFill>
              <a:latin typeface="Courier New" pitchFamily="49" charset="0"/>
              <a:cs typeface="Courier New" pitchFamily="49" charset="0"/>
            </a:endParaRPr>
          </a:p>
          <a:p>
            <a:pPr eaLnBrk="1" fontAlgn="base" hangingPunct="1">
              <a:spcBef>
                <a:spcPct val="0"/>
              </a:spcBef>
              <a:spcAft>
                <a:spcPct val="0"/>
              </a:spcAft>
            </a:pPr>
            <a:r>
              <a:rPr lang="fr-CA" smtClean="0">
                <a:solidFill>
                  <a:prstClr val="black"/>
                </a:solidFill>
                <a:latin typeface="Courier New" pitchFamily="49" charset="0"/>
                <a:cs typeface="Courier New" pitchFamily="49" charset="0"/>
              </a:rPr>
              <a:t>glBegin( GL_TRIANGLES );</a:t>
            </a:r>
          </a:p>
          <a:p>
            <a:pPr eaLnBrk="1" fontAlgn="base" hangingPunct="1">
              <a:spcBef>
                <a:spcPct val="0"/>
              </a:spcBef>
              <a:spcAft>
                <a:spcPct val="0"/>
              </a:spcAft>
            </a:pPr>
            <a:r>
              <a:rPr lang="fr-CA" smtClean="0">
                <a:solidFill>
                  <a:prstClr val="black"/>
                </a:solidFill>
                <a:latin typeface="Courier New" pitchFamily="49" charset="0"/>
                <a:cs typeface="Courier New" pitchFamily="49" charset="0"/>
              </a:rPr>
              <a:t>	glColor3f( 1, 0, 0 );</a:t>
            </a:r>
          </a:p>
          <a:p>
            <a:pPr eaLnBrk="1" fontAlgn="base" hangingPunct="1">
              <a:spcBef>
                <a:spcPct val="0"/>
              </a:spcBef>
              <a:spcAft>
                <a:spcPct val="0"/>
              </a:spcAft>
            </a:pPr>
            <a:r>
              <a:rPr lang="fr-CA" smtClean="0">
                <a:solidFill>
                  <a:prstClr val="black"/>
                </a:solidFill>
                <a:latin typeface="Courier New" pitchFamily="49" charset="0"/>
                <a:cs typeface="Courier New" pitchFamily="49" charset="0"/>
              </a:rPr>
              <a:t>	glVertex3f( 0, 0, 0 );</a:t>
            </a:r>
          </a:p>
          <a:p>
            <a:pPr eaLnBrk="1" fontAlgn="base" hangingPunct="1">
              <a:spcBef>
                <a:spcPct val="0"/>
              </a:spcBef>
              <a:spcAft>
                <a:spcPct val="0"/>
              </a:spcAft>
            </a:pPr>
            <a:r>
              <a:rPr lang="fr-CA" smtClean="0">
                <a:solidFill>
                  <a:prstClr val="black"/>
                </a:solidFill>
                <a:latin typeface="Courier New" pitchFamily="49" charset="0"/>
                <a:cs typeface="Courier New" pitchFamily="49" charset="0"/>
              </a:rPr>
              <a:t>	glVertex3f( 0.5f, 0, 0 );</a:t>
            </a:r>
          </a:p>
          <a:p>
            <a:pPr eaLnBrk="1" fontAlgn="base" hangingPunct="1">
              <a:spcBef>
                <a:spcPct val="0"/>
              </a:spcBef>
              <a:spcAft>
                <a:spcPct val="0"/>
              </a:spcAft>
            </a:pPr>
            <a:r>
              <a:rPr lang="fr-CA" smtClean="0">
                <a:solidFill>
                  <a:prstClr val="black"/>
                </a:solidFill>
                <a:latin typeface="Courier New" pitchFamily="49" charset="0"/>
                <a:cs typeface="Courier New" pitchFamily="49" charset="0"/>
              </a:rPr>
              <a:t>	glVertex3f( 0, 1, 0 );</a:t>
            </a:r>
          </a:p>
          <a:p>
            <a:pPr eaLnBrk="1" fontAlgn="base" hangingPunct="1">
              <a:spcBef>
                <a:spcPct val="0"/>
              </a:spcBef>
              <a:spcAft>
                <a:spcPct val="0"/>
              </a:spcAft>
            </a:pPr>
            <a:endParaRPr lang="fr-CA" smtClean="0">
              <a:solidFill>
                <a:prstClr val="black"/>
              </a:solidFill>
              <a:latin typeface="Courier New" pitchFamily="49" charset="0"/>
              <a:cs typeface="Courier New" pitchFamily="49" charset="0"/>
            </a:endParaRPr>
          </a:p>
          <a:p>
            <a:pPr eaLnBrk="1" fontAlgn="base" hangingPunct="1">
              <a:spcBef>
                <a:spcPct val="0"/>
              </a:spcBef>
              <a:spcAft>
                <a:spcPct val="0"/>
              </a:spcAft>
            </a:pPr>
            <a:r>
              <a:rPr lang="fr-CA" smtClean="0">
                <a:solidFill>
                  <a:prstClr val="black"/>
                </a:solidFill>
                <a:latin typeface="Courier New" pitchFamily="49" charset="0"/>
                <a:cs typeface="Courier New" pitchFamily="49" charset="0"/>
              </a:rPr>
              <a:t>	glVertex3f( 0, 0, 0.1f );</a:t>
            </a:r>
          </a:p>
          <a:p>
            <a:pPr eaLnBrk="1" fontAlgn="base" hangingPunct="1">
              <a:spcBef>
                <a:spcPct val="0"/>
              </a:spcBef>
              <a:spcAft>
                <a:spcPct val="0"/>
              </a:spcAft>
            </a:pPr>
            <a:r>
              <a:rPr lang="fr-CA" smtClean="0">
                <a:solidFill>
                  <a:prstClr val="black"/>
                </a:solidFill>
                <a:latin typeface="Courier New" pitchFamily="49" charset="0"/>
                <a:cs typeface="Courier New" pitchFamily="49" charset="0"/>
              </a:rPr>
              <a:t>	glVertex3f( 0.5f, 0, 0.1f );</a:t>
            </a:r>
          </a:p>
          <a:p>
            <a:pPr eaLnBrk="1" fontAlgn="base" hangingPunct="1">
              <a:spcBef>
                <a:spcPct val="0"/>
              </a:spcBef>
              <a:spcAft>
                <a:spcPct val="0"/>
              </a:spcAft>
            </a:pPr>
            <a:r>
              <a:rPr lang="fr-CA" smtClean="0">
                <a:solidFill>
                  <a:prstClr val="black"/>
                </a:solidFill>
                <a:latin typeface="Courier New" pitchFamily="49" charset="0"/>
                <a:cs typeface="Courier New" pitchFamily="49" charset="0"/>
              </a:rPr>
              <a:t>	glVertex3f( 0, 1, 0.1f );</a:t>
            </a:r>
          </a:p>
          <a:p>
            <a:pPr eaLnBrk="1" fontAlgn="base" hangingPunct="1">
              <a:spcBef>
                <a:spcPct val="0"/>
              </a:spcBef>
              <a:spcAft>
                <a:spcPct val="0"/>
              </a:spcAft>
            </a:pPr>
            <a:endParaRPr lang="fr-CA" smtClean="0">
              <a:solidFill>
                <a:prstClr val="black"/>
              </a:solidFill>
              <a:latin typeface="Courier New" pitchFamily="49" charset="0"/>
              <a:cs typeface="Courier New" pitchFamily="49" charset="0"/>
            </a:endParaRPr>
          </a:p>
          <a:p>
            <a:pPr eaLnBrk="1" fontAlgn="base" hangingPunct="1">
              <a:spcBef>
                <a:spcPct val="0"/>
              </a:spcBef>
              <a:spcAft>
                <a:spcPct val="0"/>
              </a:spcAft>
            </a:pPr>
            <a:r>
              <a:rPr lang="fr-CA" smtClean="0">
                <a:solidFill>
                  <a:prstClr val="black"/>
                </a:solidFill>
                <a:latin typeface="Courier New" pitchFamily="49" charset="0"/>
                <a:cs typeface="Courier New" pitchFamily="49" charset="0"/>
              </a:rPr>
              <a:t>	glColor3f( 0, 1, 0 );</a:t>
            </a:r>
          </a:p>
          <a:p>
            <a:pPr eaLnBrk="1" fontAlgn="base" hangingPunct="1">
              <a:spcBef>
                <a:spcPct val="0"/>
              </a:spcBef>
              <a:spcAft>
                <a:spcPct val="0"/>
              </a:spcAft>
            </a:pPr>
            <a:r>
              <a:rPr lang="fr-CA" smtClean="0">
                <a:solidFill>
                  <a:prstClr val="black"/>
                </a:solidFill>
                <a:latin typeface="Courier New" pitchFamily="49" charset="0"/>
                <a:cs typeface="Courier New" pitchFamily="49" charset="0"/>
              </a:rPr>
              <a:t>	glVertex3f( 0, 0, 0.2f );</a:t>
            </a:r>
          </a:p>
          <a:p>
            <a:pPr eaLnBrk="1" fontAlgn="base" hangingPunct="1">
              <a:spcBef>
                <a:spcPct val="0"/>
              </a:spcBef>
              <a:spcAft>
                <a:spcPct val="0"/>
              </a:spcAft>
            </a:pPr>
            <a:r>
              <a:rPr lang="fr-CA" smtClean="0">
                <a:solidFill>
                  <a:prstClr val="black"/>
                </a:solidFill>
                <a:latin typeface="Courier New" pitchFamily="49" charset="0"/>
                <a:cs typeface="Courier New" pitchFamily="49" charset="0"/>
              </a:rPr>
              <a:t>	glVertex3f( 0.5f, 0, 0.2f );</a:t>
            </a:r>
          </a:p>
          <a:p>
            <a:pPr eaLnBrk="1" fontAlgn="base" hangingPunct="1">
              <a:spcBef>
                <a:spcPct val="0"/>
              </a:spcBef>
              <a:spcAft>
                <a:spcPct val="0"/>
              </a:spcAft>
            </a:pPr>
            <a:r>
              <a:rPr lang="fr-CA" smtClean="0">
                <a:solidFill>
                  <a:prstClr val="black"/>
                </a:solidFill>
                <a:latin typeface="Courier New" pitchFamily="49" charset="0"/>
                <a:cs typeface="Courier New" pitchFamily="49" charset="0"/>
              </a:rPr>
              <a:t>	glVertex3f( 0, 1, 0.2f );</a:t>
            </a:r>
          </a:p>
          <a:p>
            <a:pPr eaLnBrk="1" fontAlgn="base" hangingPunct="1">
              <a:spcBef>
                <a:spcPct val="0"/>
              </a:spcBef>
              <a:spcAft>
                <a:spcPct val="0"/>
              </a:spcAft>
            </a:pPr>
            <a:r>
              <a:rPr lang="fr-CA" smtClean="0">
                <a:solidFill>
                  <a:prstClr val="black"/>
                </a:solidFill>
                <a:latin typeface="Courier New" pitchFamily="49" charset="0"/>
                <a:cs typeface="Courier New" pitchFamily="49" charset="0"/>
              </a:rPr>
              <a:t>glEnd();</a:t>
            </a:r>
          </a:p>
        </p:txBody>
      </p:sp>
      <p:sp>
        <p:nvSpPr>
          <p:cNvPr id="4" name="Accolade fermante 3"/>
          <p:cNvSpPr/>
          <p:nvPr/>
        </p:nvSpPr>
        <p:spPr>
          <a:xfrm>
            <a:off x="5214938" y="2000250"/>
            <a:ext cx="428625" cy="2143125"/>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fr-CA">
              <a:solidFill>
                <a:prstClr val="black"/>
              </a:solidFill>
            </a:endParaRPr>
          </a:p>
        </p:txBody>
      </p:sp>
      <p:sp>
        <p:nvSpPr>
          <p:cNvPr id="48133" name="ZoneTexte 4"/>
          <p:cNvSpPr txBox="1">
            <a:spLocks noChangeArrowheads="1"/>
          </p:cNvSpPr>
          <p:nvPr/>
        </p:nvSpPr>
        <p:spPr bwMode="auto">
          <a:xfrm>
            <a:off x="5786438" y="2857500"/>
            <a:ext cx="2143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fr-CA" smtClean="0">
                <a:solidFill>
                  <a:prstClr val="black"/>
                </a:solidFill>
              </a:rPr>
              <a:t>2 triangles rouges</a:t>
            </a:r>
          </a:p>
        </p:txBody>
      </p:sp>
      <p:sp>
        <p:nvSpPr>
          <p:cNvPr id="6" name="Accolade fermante 5"/>
          <p:cNvSpPr/>
          <p:nvPr/>
        </p:nvSpPr>
        <p:spPr>
          <a:xfrm>
            <a:off x="5214938" y="4357688"/>
            <a:ext cx="428625" cy="114300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fr-CA">
              <a:solidFill>
                <a:prstClr val="black"/>
              </a:solidFill>
            </a:endParaRPr>
          </a:p>
        </p:txBody>
      </p:sp>
      <p:sp>
        <p:nvSpPr>
          <p:cNvPr id="48135" name="ZoneTexte 6"/>
          <p:cNvSpPr txBox="1">
            <a:spLocks noChangeArrowheads="1"/>
          </p:cNvSpPr>
          <p:nvPr/>
        </p:nvSpPr>
        <p:spPr bwMode="auto">
          <a:xfrm>
            <a:off x="5715000" y="4714875"/>
            <a:ext cx="2143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fr-CA" smtClean="0">
                <a:solidFill>
                  <a:prstClr val="black"/>
                </a:solidFill>
              </a:rPr>
              <a:t>1 triangle vert</a:t>
            </a:r>
          </a:p>
        </p:txBody>
      </p:sp>
    </p:spTree>
    <p:extLst>
      <p:ext uri="{BB962C8B-B14F-4D97-AF65-F5344CB8AC3E}">
        <p14:creationId xmlns:p14="http://schemas.microsoft.com/office/powerpoint/2010/main" val="37412329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re 1"/>
          <p:cNvSpPr>
            <a:spLocks noGrp="1"/>
          </p:cNvSpPr>
          <p:nvPr>
            <p:ph type="title"/>
          </p:nvPr>
        </p:nvSpPr>
        <p:spPr/>
        <p:txBody>
          <a:bodyPr/>
          <a:lstStyle/>
          <a:p>
            <a:r>
              <a:rPr lang="fr-CA" smtClean="0"/>
              <a:t>Remarques</a:t>
            </a:r>
          </a:p>
        </p:txBody>
      </p:sp>
      <p:sp>
        <p:nvSpPr>
          <p:cNvPr id="49155" name="Espace réservé du contenu 2"/>
          <p:cNvSpPr>
            <a:spLocks noGrp="1"/>
          </p:cNvSpPr>
          <p:nvPr>
            <p:ph idx="1"/>
          </p:nvPr>
        </p:nvSpPr>
        <p:spPr/>
        <p:txBody>
          <a:bodyPr/>
          <a:lstStyle/>
          <a:p>
            <a:r>
              <a:rPr lang="fr-CA" smtClean="0"/>
              <a:t>Le préfixe "gl" au début des noms des routines (ou, parfois, "glu" ou "glut" pour les routines des libraries GLU et GLUT, qui sont souvent utilisées avec le OpenGL)</a:t>
            </a:r>
          </a:p>
          <a:p>
            <a:r>
              <a:rPr lang="fr-CA" smtClean="0"/>
              <a:t>Indentation de code entre les appels au glBegin() et glEnd() – ce n’est pas obligatoire, mais ça aide à rendre le code plus lisible</a:t>
            </a:r>
          </a:p>
        </p:txBody>
      </p:sp>
    </p:spTree>
    <p:extLst>
      <p:ext uri="{BB962C8B-B14F-4D97-AF65-F5344CB8AC3E}">
        <p14:creationId xmlns:p14="http://schemas.microsoft.com/office/powerpoint/2010/main" val="11643295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re 1"/>
          <p:cNvSpPr>
            <a:spLocks noGrp="1"/>
          </p:cNvSpPr>
          <p:nvPr>
            <p:ph type="title"/>
          </p:nvPr>
        </p:nvSpPr>
        <p:spPr>
          <a:xfrm>
            <a:off x="457200" y="0"/>
            <a:ext cx="8229600" cy="928688"/>
          </a:xfrm>
        </p:spPr>
        <p:txBody>
          <a:bodyPr/>
          <a:lstStyle/>
          <a:p>
            <a:r>
              <a:rPr lang="fr-CA" smtClean="0"/>
              <a:t>Dessiner des triangles en OpenGL</a:t>
            </a:r>
          </a:p>
        </p:txBody>
      </p:sp>
      <p:sp>
        <p:nvSpPr>
          <p:cNvPr id="50179" name="ZoneTexte 3"/>
          <p:cNvSpPr txBox="1">
            <a:spLocks noChangeArrowheads="1"/>
          </p:cNvSpPr>
          <p:nvPr/>
        </p:nvSpPr>
        <p:spPr bwMode="auto">
          <a:xfrm>
            <a:off x="357188" y="1071563"/>
            <a:ext cx="5643562"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fr-CA" smtClean="0">
                <a:solidFill>
                  <a:prstClr val="black"/>
                </a:solidFill>
                <a:latin typeface="Courier New" pitchFamily="49" charset="0"/>
                <a:cs typeface="Courier New" pitchFamily="49" charset="0"/>
              </a:rPr>
              <a:t>… setup camera view …</a:t>
            </a:r>
          </a:p>
          <a:p>
            <a:pPr eaLnBrk="1" fontAlgn="base" hangingPunct="1">
              <a:spcBef>
                <a:spcPct val="0"/>
              </a:spcBef>
              <a:spcAft>
                <a:spcPct val="0"/>
              </a:spcAft>
            </a:pPr>
            <a:endParaRPr lang="fr-CA" smtClean="0">
              <a:solidFill>
                <a:prstClr val="black"/>
              </a:solidFill>
              <a:latin typeface="Courier New" pitchFamily="49" charset="0"/>
              <a:cs typeface="Courier New" pitchFamily="49" charset="0"/>
            </a:endParaRPr>
          </a:p>
          <a:p>
            <a:pPr eaLnBrk="1" fontAlgn="base" hangingPunct="1">
              <a:spcBef>
                <a:spcPct val="0"/>
              </a:spcBef>
              <a:spcAft>
                <a:spcPct val="0"/>
              </a:spcAft>
            </a:pPr>
            <a:r>
              <a:rPr lang="fr-CA" smtClean="0">
                <a:solidFill>
                  <a:prstClr val="black"/>
                </a:solidFill>
                <a:latin typeface="Courier New" pitchFamily="49" charset="0"/>
                <a:cs typeface="Courier New" pitchFamily="49" charset="0"/>
              </a:rPr>
              <a:t>glBegin( GL_TRIANGLES );</a:t>
            </a:r>
          </a:p>
          <a:p>
            <a:pPr eaLnBrk="1" fontAlgn="base" hangingPunct="1">
              <a:spcBef>
                <a:spcPct val="0"/>
              </a:spcBef>
              <a:spcAft>
                <a:spcPct val="0"/>
              </a:spcAft>
            </a:pPr>
            <a:r>
              <a:rPr lang="fr-CA" smtClean="0">
                <a:solidFill>
                  <a:prstClr val="black"/>
                </a:solidFill>
                <a:latin typeface="Courier New" pitchFamily="49" charset="0"/>
                <a:cs typeface="Courier New" pitchFamily="49" charset="0"/>
              </a:rPr>
              <a:t>	glColor3f( 1, 0, 0 );</a:t>
            </a:r>
          </a:p>
          <a:p>
            <a:pPr eaLnBrk="1" fontAlgn="base" hangingPunct="1">
              <a:spcBef>
                <a:spcPct val="0"/>
              </a:spcBef>
              <a:spcAft>
                <a:spcPct val="0"/>
              </a:spcAft>
            </a:pPr>
            <a:r>
              <a:rPr lang="fr-CA" smtClean="0">
                <a:solidFill>
                  <a:prstClr val="black"/>
                </a:solidFill>
                <a:latin typeface="Courier New" pitchFamily="49" charset="0"/>
                <a:cs typeface="Courier New" pitchFamily="49" charset="0"/>
              </a:rPr>
              <a:t>	glVertex3f( 0, 0, 0 );</a:t>
            </a:r>
          </a:p>
          <a:p>
            <a:pPr eaLnBrk="1" fontAlgn="base" hangingPunct="1">
              <a:spcBef>
                <a:spcPct val="0"/>
              </a:spcBef>
              <a:spcAft>
                <a:spcPct val="0"/>
              </a:spcAft>
            </a:pPr>
            <a:r>
              <a:rPr lang="fr-CA" smtClean="0">
                <a:solidFill>
                  <a:prstClr val="black"/>
                </a:solidFill>
                <a:latin typeface="Courier New" pitchFamily="49" charset="0"/>
                <a:cs typeface="Courier New" pitchFamily="49" charset="0"/>
              </a:rPr>
              <a:t>	glVertex3f( 0.5f, 0, 0 );</a:t>
            </a:r>
          </a:p>
          <a:p>
            <a:pPr eaLnBrk="1" fontAlgn="base" hangingPunct="1">
              <a:spcBef>
                <a:spcPct val="0"/>
              </a:spcBef>
              <a:spcAft>
                <a:spcPct val="0"/>
              </a:spcAft>
            </a:pPr>
            <a:r>
              <a:rPr lang="fr-CA" smtClean="0">
                <a:solidFill>
                  <a:prstClr val="black"/>
                </a:solidFill>
                <a:latin typeface="Courier New" pitchFamily="49" charset="0"/>
                <a:cs typeface="Courier New" pitchFamily="49" charset="0"/>
              </a:rPr>
              <a:t>	glVertex3f( 0, 1, 0 );</a:t>
            </a:r>
          </a:p>
          <a:p>
            <a:pPr eaLnBrk="1" fontAlgn="base" hangingPunct="1">
              <a:spcBef>
                <a:spcPct val="0"/>
              </a:spcBef>
              <a:spcAft>
                <a:spcPct val="0"/>
              </a:spcAft>
            </a:pPr>
            <a:endParaRPr lang="fr-CA" smtClean="0">
              <a:solidFill>
                <a:prstClr val="black"/>
              </a:solidFill>
              <a:latin typeface="Courier New" pitchFamily="49" charset="0"/>
              <a:cs typeface="Courier New" pitchFamily="49" charset="0"/>
            </a:endParaRPr>
          </a:p>
          <a:p>
            <a:pPr eaLnBrk="1" fontAlgn="base" hangingPunct="1">
              <a:spcBef>
                <a:spcPct val="0"/>
              </a:spcBef>
              <a:spcAft>
                <a:spcPct val="0"/>
              </a:spcAft>
            </a:pPr>
            <a:r>
              <a:rPr lang="fr-CA" smtClean="0">
                <a:solidFill>
                  <a:prstClr val="black"/>
                </a:solidFill>
                <a:latin typeface="Courier New" pitchFamily="49" charset="0"/>
                <a:cs typeface="Courier New" pitchFamily="49" charset="0"/>
              </a:rPr>
              <a:t>	glVertex3f( 0, 0, 0.1f );</a:t>
            </a:r>
          </a:p>
          <a:p>
            <a:pPr eaLnBrk="1" fontAlgn="base" hangingPunct="1">
              <a:spcBef>
                <a:spcPct val="0"/>
              </a:spcBef>
              <a:spcAft>
                <a:spcPct val="0"/>
              </a:spcAft>
            </a:pPr>
            <a:r>
              <a:rPr lang="fr-CA" smtClean="0">
                <a:solidFill>
                  <a:prstClr val="black"/>
                </a:solidFill>
                <a:latin typeface="Courier New" pitchFamily="49" charset="0"/>
                <a:cs typeface="Courier New" pitchFamily="49" charset="0"/>
              </a:rPr>
              <a:t>	glVertex3f( 0.5f, 0, 0.1f );</a:t>
            </a:r>
          </a:p>
          <a:p>
            <a:pPr eaLnBrk="1" fontAlgn="base" hangingPunct="1">
              <a:spcBef>
                <a:spcPct val="0"/>
              </a:spcBef>
              <a:spcAft>
                <a:spcPct val="0"/>
              </a:spcAft>
            </a:pPr>
            <a:r>
              <a:rPr lang="fr-CA" smtClean="0">
                <a:solidFill>
                  <a:prstClr val="black"/>
                </a:solidFill>
                <a:latin typeface="Courier New" pitchFamily="49" charset="0"/>
                <a:cs typeface="Courier New" pitchFamily="49" charset="0"/>
              </a:rPr>
              <a:t>	glVertex3f( 0, 1, 0.1f );</a:t>
            </a:r>
          </a:p>
          <a:p>
            <a:pPr eaLnBrk="1" fontAlgn="base" hangingPunct="1">
              <a:spcBef>
                <a:spcPct val="0"/>
              </a:spcBef>
              <a:spcAft>
                <a:spcPct val="0"/>
              </a:spcAft>
            </a:pPr>
            <a:endParaRPr lang="fr-CA" smtClean="0">
              <a:solidFill>
                <a:prstClr val="black"/>
              </a:solidFill>
              <a:latin typeface="Courier New" pitchFamily="49" charset="0"/>
              <a:cs typeface="Courier New" pitchFamily="49" charset="0"/>
            </a:endParaRPr>
          </a:p>
          <a:p>
            <a:pPr eaLnBrk="1" fontAlgn="base" hangingPunct="1">
              <a:spcBef>
                <a:spcPct val="0"/>
              </a:spcBef>
              <a:spcAft>
                <a:spcPct val="0"/>
              </a:spcAft>
            </a:pPr>
            <a:r>
              <a:rPr lang="fr-CA" smtClean="0">
                <a:solidFill>
                  <a:prstClr val="black"/>
                </a:solidFill>
                <a:latin typeface="Courier New" pitchFamily="49" charset="0"/>
                <a:cs typeface="Courier New" pitchFamily="49" charset="0"/>
              </a:rPr>
              <a:t>	glColor3f( 0, 1, 0 );</a:t>
            </a:r>
          </a:p>
          <a:p>
            <a:pPr eaLnBrk="1" fontAlgn="base" hangingPunct="1">
              <a:spcBef>
                <a:spcPct val="0"/>
              </a:spcBef>
              <a:spcAft>
                <a:spcPct val="0"/>
              </a:spcAft>
            </a:pPr>
            <a:r>
              <a:rPr lang="fr-CA" smtClean="0">
                <a:solidFill>
                  <a:prstClr val="black"/>
                </a:solidFill>
                <a:latin typeface="Courier New" pitchFamily="49" charset="0"/>
                <a:cs typeface="Courier New" pitchFamily="49" charset="0"/>
              </a:rPr>
              <a:t>	glVertex3f( 0, 0, 0.2f );</a:t>
            </a:r>
          </a:p>
          <a:p>
            <a:pPr eaLnBrk="1" fontAlgn="base" hangingPunct="1">
              <a:spcBef>
                <a:spcPct val="0"/>
              </a:spcBef>
              <a:spcAft>
                <a:spcPct val="0"/>
              </a:spcAft>
            </a:pPr>
            <a:r>
              <a:rPr lang="fr-CA" smtClean="0">
                <a:solidFill>
                  <a:prstClr val="black"/>
                </a:solidFill>
                <a:latin typeface="Courier New" pitchFamily="49" charset="0"/>
                <a:cs typeface="Courier New" pitchFamily="49" charset="0"/>
              </a:rPr>
              <a:t>	glVertex3f( 0.5f, 0, 0.2f );</a:t>
            </a:r>
          </a:p>
          <a:p>
            <a:pPr eaLnBrk="1" fontAlgn="base" hangingPunct="1">
              <a:spcBef>
                <a:spcPct val="0"/>
              </a:spcBef>
              <a:spcAft>
                <a:spcPct val="0"/>
              </a:spcAft>
            </a:pPr>
            <a:r>
              <a:rPr lang="fr-CA" smtClean="0">
                <a:solidFill>
                  <a:prstClr val="black"/>
                </a:solidFill>
                <a:latin typeface="Courier New" pitchFamily="49" charset="0"/>
                <a:cs typeface="Courier New" pitchFamily="49" charset="0"/>
              </a:rPr>
              <a:t>	glVertex3f( 0, 1, 0.2f );</a:t>
            </a:r>
          </a:p>
          <a:p>
            <a:pPr eaLnBrk="1" fontAlgn="base" hangingPunct="1">
              <a:spcBef>
                <a:spcPct val="0"/>
              </a:spcBef>
              <a:spcAft>
                <a:spcPct val="0"/>
              </a:spcAft>
            </a:pPr>
            <a:r>
              <a:rPr lang="fr-CA" smtClean="0">
                <a:solidFill>
                  <a:prstClr val="black"/>
                </a:solidFill>
                <a:latin typeface="Courier New" pitchFamily="49" charset="0"/>
                <a:cs typeface="Courier New" pitchFamily="49" charset="0"/>
              </a:rPr>
              <a:t>glEnd();</a:t>
            </a:r>
          </a:p>
        </p:txBody>
      </p:sp>
    </p:spTree>
    <p:extLst>
      <p:ext uri="{BB962C8B-B14F-4D97-AF65-F5344CB8AC3E}">
        <p14:creationId xmlns:p14="http://schemas.microsoft.com/office/powerpoint/2010/main" val="11885989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re 1"/>
          <p:cNvSpPr>
            <a:spLocks noGrp="1"/>
          </p:cNvSpPr>
          <p:nvPr>
            <p:ph type="title"/>
          </p:nvPr>
        </p:nvSpPr>
        <p:spPr>
          <a:xfrm>
            <a:off x="500063" y="0"/>
            <a:ext cx="8229600" cy="1143000"/>
          </a:xfrm>
        </p:spPr>
        <p:txBody>
          <a:bodyPr/>
          <a:lstStyle/>
          <a:p>
            <a:r>
              <a:rPr lang="fr-CA" smtClean="0"/>
              <a:t>Remarques (suite)</a:t>
            </a:r>
          </a:p>
        </p:txBody>
      </p:sp>
      <p:sp>
        <p:nvSpPr>
          <p:cNvPr id="51203" name="Espace réservé du contenu 2"/>
          <p:cNvSpPr>
            <a:spLocks noGrp="1"/>
          </p:cNvSpPr>
          <p:nvPr>
            <p:ph idx="1"/>
          </p:nvPr>
        </p:nvSpPr>
        <p:spPr>
          <a:xfrm>
            <a:off x="457200" y="928688"/>
            <a:ext cx="8229600" cy="5197475"/>
          </a:xfrm>
        </p:spPr>
        <p:txBody>
          <a:bodyPr/>
          <a:lstStyle/>
          <a:p>
            <a:r>
              <a:rPr lang="fr-CA" sz="2800" smtClean="0"/>
              <a:t>Le OpenGL est une machine à états</a:t>
            </a:r>
          </a:p>
          <a:p>
            <a:pPr lvl="1"/>
            <a:r>
              <a:rPr lang="fr-CA" sz="2400" smtClean="0"/>
              <a:t>Chaque appel à glColor3f() a un effet sur la couleur utilisée dans les appels suivants à glVertex3f()</a:t>
            </a:r>
          </a:p>
          <a:p>
            <a:r>
              <a:rPr lang="fr-CA" sz="2800" smtClean="0"/>
              <a:t>Chaque appel à glBegin() doit être suivi d’un appel à glEnd() pour terminer le bloc.</a:t>
            </a:r>
          </a:p>
          <a:p>
            <a:r>
              <a:rPr lang="fr-CA" sz="2800" smtClean="0"/>
              <a:t>À l’intérieur des blocs glBegin()-glEnd(), il y a seulement certaines routines OpenGL qu’on peut appeler, comme glVertex*(), glColor*(), pour émettre des sommets.</a:t>
            </a:r>
          </a:p>
          <a:p>
            <a:r>
              <a:rPr lang="fr-CA" sz="2800" smtClean="0"/>
              <a:t>À l’extérieur des blocs glBegin()-glEnd(), il y a bien d’autres routines OpenGL qu’on peut appeler, pour effectuer des transformations, configuration des options de rendu, etc.</a:t>
            </a:r>
          </a:p>
        </p:txBody>
      </p:sp>
    </p:spTree>
    <p:extLst>
      <p:ext uri="{BB962C8B-B14F-4D97-AF65-F5344CB8AC3E}">
        <p14:creationId xmlns:p14="http://schemas.microsoft.com/office/powerpoint/2010/main" val="25487388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re 1"/>
          <p:cNvSpPr>
            <a:spLocks noGrp="1"/>
          </p:cNvSpPr>
          <p:nvPr>
            <p:ph type="title"/>
          </p:nvPr>
        </p:nvSpPr>
        <p:spPr>
          <a:xfrm>
            <a:off x="457200" y="0"/>
            <a:ext cx="8229600" cy="928688"/>
          </a:xfrm>
        </p:spPr>
        <p:txBody>
          <a:bodyPr/>
          <a:lstStyle/>
          <a:p>
            <a:r>
              <a:rPr lang="fr-CA" smtClean="0"/>
              <a:t>En Java, avec JOGL …</a:t>
            </a:r>
          </a:p>
        </p:txBody>
      </p:sp>
      <p:sp>
        <p:nvSpPr>
          <p:cNvPr id="52227" name="ZoneTexte 3"/>
          <p:cNvSpPr txBox="1">
            <a:spLocks noChangeArrowheads="1"/>
          </p:cNvSpPr>
          <p:nvPr/>
        </p:nvSpPr>
        <p:spPr bwMode="auto">
          <a:xfrm>
            <a:off x="357188" y="1071563"/>
            <a:ext cx="5643562" cy="535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fr-CA" u="sng" smtClean="0">
                <a:solidFill>
                  <a:srgbClr val="FF0000"/>
                </a:solidFill>
                <a:latin typeface="Courier New" pitchFamily="49" charset="0"/>
                <a:cs typeface="Courier New" pitchFamily="49" charset="0"/>
              </a:rPr>
              <a:t>GL gl = ...;</a:t>
            </a:r>
          </a:p>
          <a:p>
            <a:pPr eaLnBrk="1" fontAlgn="base" hangingPunct="1">
              <a:spcBef>
                <a:spcPct val="0"/>
              </a:spcBef>
              <a:spcAft>
                <a:spcPct val="0"/>
              </a:spcAft>
            </a:pPr>
            <a:endParaRPr lang="fr-CA" smtClean="0">
              <a:solidFill>
                <a:prstClr val="black"/>
              </a:solidFill>
              <a:latin typeface="Courier New" pitchFamily="49" charset="0"/>
              <a:cs typeface="Courier New" pitchFamily="49" charset="0"/>
            </a:endParaRPr>
          </a:p>
          <a:p>
            <a:pPr eaLnBrk="1" fontAlgn="base" hangingPunct="1">
              <a:spcBef>
                <a:spcPct val="0"/>
              </a:spcBef>
              <a:spcAft>
                <a:spcPct val="0"/>
              </a:spcAft>
            </a:pPr>
            <a:r>
              <a:rPr lang="fr-CA" smtClean="0">
                <a:solidFill>
                  <a:prstClr val="black"/>
                </a:solidFill>
                <a:latin typeface="Courier New" pitchFamily="49" charset="0"/>
                <a:cs typeface="Courier New" pitchFamily="49" charset="0"/>
              </a:rPr>
              <a:t>… setup camera view …</a:t>
            </a:r>
          </a:p>
          <a:p>
            <a:pPr eaLnBrk="1" fontAlgn="base" hangingPunct="1">
              <a:spcBef>
                <a:spcPct val="0"/>
              </a:spcBef>
              <a:spcAft>
                <a:spcPct val="0"/>
              </a:spcAft>
            </a:pPr>
            <a:endParaRPr lang="fr-CA" smtClean="0">
              <a:solidFill>
                <a:prstClr val="black"/>
              </a:solidFill>
              <a:latin typeface="Courier New" pitchFamily="49" charset="0"/>
              <a:cs typeface="Courier New" pitchFamily="49" charset="0"/>
            </a:endParaRPr>
          </a:p>
          <a:p>
            <a:pPr eaLnBrk="1" fontAlgn="base" hangingPunct="1">
              <a:spcBef>
                <a:spcPct val="0"/>
              </a:spcBef>
              <a:spcAft>
                <a:spcPct val="0"/>
              </a:spcAft>
            </a:pPr>
            <a:r>
              <a:rPr lang="fr-CA" u="sng" smtClean="0">
                <a:solidFill>
                  <a:srgbClr val="FF0000"/>
                </a:solidFill>
                <a:latin typeface="Courier New" pitchFamily="49" charset="0"/>
                <a:cs typeface="Courier New" pitchFamily="49" charset="0"/>
              </a:rPr>
              <a:t>gl.</a:t>
            </a:r>
            <a:r>
              <a:rPr lang="fr-CA" smtClean="0">
                <a:solidFill>
                  <a:prstClr val="black"/>
                </a:solidFill>
                <a:latin typeface="Courier New" pitchFamily="49" charset="0"/>
                <a:cs typeface="Courier New" pitchFamily="49" charset="0"/>
              </a:rPr>
              <a:t>glBegin( </a:t>
            </a:r>
            <a:r>
              <a:rPr lang="fr-CA" u="sng" smtClean="0">
                <a:solidFill>
                  <a:srgbClr val="FF0000"/>
                </a:solidFill>
                <a:latin typeface="Courier New" pitchFamily="49" charset="0"/>
                <a:cs typeface="Courier New" pitchFamily="49" charset="0"/>
              </a:rPr>
              <a:t>GL.</a:t>
            </a:r>
            <a:r>
              <a:rPr lang="fr-CA" smtClean="0">
                <a:solidFill>
                  <a:prstClr val="black"/>
                </a:solidFill>
                <a:latin typeface="Courier New" pitchFamily="49" charset="0"/>
                <a:cs typeface="Courier New" pitchFamily="49" charset="0"/>
              </a:rPr>
              <a:t>GL_TRIANGLES );</a:t>
            </a:r>
          </a:p>
          <a:p>
            <a:pPr eaLnBrk="1" fontAlgn="base" hangingPunct="1">
              <a:spcBef>
                <a:spcPct val="0"/>
              </a:spcBef>
              <a:spcAft>
                <a:spcPct val="0"/>
              </a:spcAft>
            </a:pPr>
            <a:r>
              <a:rPr lang="fr-CA" smtClean="0">
                <a:solidFill>
                  <a:prstClr val="black"/>
                </a:solidFill>
                <a:latin typeface="Courier New" pitchFamily="49" charset="0"/>
                <a:cs typeface="Courier New" pitchFamily="49" charset="0"/>
              </a:rPr>
              <a:t>	</a:t>
            </a:r>
            <a:r>
              <a:rPr lang="fr-CA" u="sng" smtClean="0">
                <a:solidFill>
                  <a:srgbClr val="FF0000"/>
                </a:solidFill>
                <a:latin typeface="Courier New" pitchFamily="49" charset="0"/>
                <a:cs typeface="Courier New" pitchFamily="49" charset="0"/>
              </a:rPr>
              <a:t>gl.</a:t>
            </a:r>
            <a:r>
              <a:rPr lang="fr-CA" smtClean="0">
                <a:solidFill>
                  <a:prstClr val="black"/>
                </a:solidFill>
                <a:latin typeface="Courier New" pitchFamily="49" charset="0"/>
                <a:cs typeface="Courier New" pitchFamily="49" charset="0"/>
              </a:rPr>
              <a:t>glColor3f( 1, 0, 0 );</a:t>
            </a:r>
          </a:p>
          <a:p>
            <a:pPr eaLnBrk="1" fontAlgn="base" hangingPunct="1">
              <a:spcBef>
                <a:spcPct val="0"/>
              </a:spcBef>
              <a:spcAft>
                <a:spcPct val="0"/>
              </a:spcAft>
            </a:pPr>
            <a:r>
              <a:rPr lang="fr-CA" smtClean="0">
                <a:solidFill>
                  <a:prstClr val="black"/>
                </a:solidFill>
                <a:latin typeface="Courier New" pitchFamily="49" charset="0"/>
                <a:cs typeface="Courier New" pitchFamily="49" charset="0"/>
              </a:rPr>
              <a:t>	</a:t>
            </a:r>
            <a:r>
              <a:rPr lang="fr-CA" u="sng" smtClean="0">
                <a:solidFill>
                  <a:srgbClr val="FF0000"/>
                </a:solidFill>
                <a:latin typeface="Courier New" pitchFamily="49" charset="0"/>
                <a:cs typeface="Courier New" pitchFamily="49" charset="0"/>
              </a:rPr>
              <a:t>gl.</a:t>
            </a:r>
            <a:r>
              <a:rPr lang="fr-CA" smtClean="0">
                <a:solidFill>
                  <a:prstClr val="black"/>
                </a:solidFill>
                <a:latin typeface="Courier New" pitchFamily="49" charset="0"/>
                <a:cs typeface="Courier New" pitchFamily="49" charset="0"/>
              </a:rPr>
              <a:t>glVertex3f( 0, 0, 0 );</a:t>
            </a:r>
          </a:p>
          <a:p>
            <a:pPr eaLnBrk="1" fontAlgn="base" hangingPunct="1">
              <a:spcBef>
                <a:spcPct val="0"/>
              </a:spcBef>
              <a:spcAft>
                <a:spcPct val="0"/>
              </a:spcAft>
            </a:pPr>
            <a:r>
              <a:rPr lang="fr-CA" smtClean="0">
                <a:solidFill>
                  <a:prstClr val="black"/>
                </a:solidFill>
                <a:latin typeface="Courier New" pitchFamily="49" charset="0"/>
                <a:cs typeface="Courier New" pitchFamily="49" charset="0"/>
              </a:rPr>
              <a:t>	</a:t>
            </a:r>
            <a:r>
              <a:rPr lang="fr-CA" u="sng" smtClean="0">
                <a:solidFill>
                  <a:srgbClr val="FF0000"/>
                </a:solidFill>
                <a:latin typeface="Courier New" pitchFamily="49" charset="0"/>
                <a:cs typeface="Courier New" pitchFamily="49" charset="0"/>
              </a:rPr>
              <a:t>gl.</a:t>
            </a:r>
            <a:r>
              <a:rPr lang="fr-CA" smtClean="0">
                <a:solidFill>
                  <a:prstClr val="black"/>
                </a:solidFill>
                <a:latin typeface="Courier New" pitchFamily="49" charset="0"/>
                <a:cs typeface="Courier New" pitchFamily="49" charset="0"/>
              </a:rPr>
              <a:t>glVertex3f( 0.5f, 0, 0 );</a:t>
            </a:r>
          </a:p>
          <a:p>
            <a:pPr eaLnBrk="1" fontAlgn="base" hangingPunct="1">
              <a:spcBef>
                <a:spcPct val="0"/>
              </a:spcBef>
              <a:spcAft>
                <a:spcPct val="0"/>
              </a:spcAft>
            </a:pPr>
            <a:r>
              <a:rPr lang="fr-CA" smtClean="0">
                <a:solidFill>
                  <a:prstClr val="black"/>
                </a:solidFill>
                <a:latin typeface="Courier New" pitchFamily="49" charset="0"/>
                <a:cs typeface="Courier New" pitchFamily="49" charset="0"/>
              </a:rPr>
              <a:t>	</a:t>
            </a:r>
            <a:r>
              <a:rPr lang="fr-CA" u="sng" smtClean="0">
                <a:solidFill>
                  <a:srgbClr val="FF0000"/>
                </a:solidFill>
                <a:latin typeface="Courier New" pitchFamily="49" charset="0"/>
                <a:cs typeface="Courier New" pitchFamily="49" charset="0"/>
              </a:rPr>
              <a:t>gl.</a:t>
            </a:r>
            <a:r>
              <a:rPr lang="fr-CA" smtClean="0">
                <a:solidFill>
                  <a:prstClr val="black"/>
                </a:solidFill>
                <a:latin typeface="Courier New" pitchFamily="49" charset="0"/>
                <a:cs typeface="Courier New" pitchFamily="49" charset="0"/>
              </a:rPr>
              <a:t>glVertex3f( 0, 1, 0 );</a:t>
            </a:r>
          </a:p>
          <a:p>
            <a:pPr eaLnBrk="1" fontAlgn="base" hangingPunct="1">
              <a:spcBef>
                <a:spcPct val="0"/>
              </a:spcBef>
              <a:spcAft>
                <a:spcPct val="0"/>
              </a:spcAft>
            </a:pPr>
            <a:endParaRPr lang="fr-CA" smtClean="0">
              <a:solidFill>
                <a:prstClr val="black"/>
              </a:solidFill>
              <a:latin typeface="Courier New" pitchFamily="49" charset="0"/>
              <a:cs typeface="Courier New" pitchFamily="49" charset="0"/>
            </a:endParaRPr>
          </a:p>
          <a:p>
            <a:pPr eaLnBrk="1" fontAlgn="base" hangingPunct="1">
              <a:spcBef>
                <a:spcPct val="0"/>
              </a:spcBef>
              <a:spcAft>
                <a:spcPct val="0"/>
              </a:spcAft>
            </a:pPr>
            <a:r>
              <a:rPr lang="fr-CA" smtClean="0">
                <a:solidFill>
                  <a:prstClr val="black"/>
                </a:solidFill>
                <a:latin typeface="Courier New" pitchFamily="49" charset="0"/>
                <a:cs typeface="Courier New" pitchFamily="49" charset="0"/>
              </a:rPr>
              <a:t>	</a:t>
            </a:r>
            <a:r>
              <a:rPr lang="fr-CA" u="sng" smtClean="0">
                <a:solidFill>
                  <a:srgbClr val="FF0000"/>
                </a:solidFill>
                <a:latin typeface="Courier New" pitchFamily="49" charset="0"/>
                <a:cs typeface="Courier New" pitchFamily="49" charset="0"/>
              </a:rPr>
              <a:t>gl.</a:t>
            </a:r>
            <a:r>
              <a:rPr lang="fr-CA" smtClean="0">
                <a:solidFill>
                  <a:prstClr val="black"/>
                </a:solidFill>
                <a:latin typeface="Courier New" pitchFamily="49" charset="0"/>
                <a:cs typeface="Courier New" pitchFamily="49" charset="0"/>
              </a:rPr>
              <a:t>glVertex3f( 0, 0, 0.1f );</a:t>
            </a:r>
          </a:p>
          <a:p>
            <a:pPr eaLnBrk="1" fontAlgn="base" hangingPunct="1">
              <a:spcBef>
                <a:spcPct val="0"/>
              </a:spcBef>
              <a:spcAft>
                <a:spcPct val="0"/>
              </a:spcAft>
            </a:pPr>
            <a:r>
              <a:rPr lang="fr-CA" smtClean="0">
                <a:solidFill>
                  <a:prstClr val="black"/>
                </a:solidFill>
                <a:latin typeface="Courier New" pitchFamily="49" charset="0"/>
                <a:cs typeface="Courier New" pitchFamily="49" charset="0"/>
              </a:rPr>
              <a:t>	</a:t>
            </a:r>
            <a:r>
              <a:rPr lang="fr-CA" u="sng" smtClean="0">
                <a:solidFill>
                  <a:srgbClr val="FF0000"/>
                </a:solidFill>
                <a:latin typeface="Courier New" pitchFamily="49" charset="0"/>
                <a:cs typeface="Courier New" pitchFamily="49" charset="0"/>
              </a:rPr>
              <a:t>gl.</a:t>
            </a:r>
            <a:r>
              <a:rPr lang="fr-CA" smtClean="0">
                <a:solidFill>
                  <a:prstClr val="black"/>
                </a:solidFill>
                <a:latin typeface="Courier New" pitchFamily="49" charset="0"/>
                <a:cs typeface="Courier New" pitchFamily="49" charset="0"/>
              </a:rPr>
              <a:t>glVertex3f( 0.5f, 0, 0.1f );</a:t>
            </a:r>
          </a:p>
          <a:p>
            <a:pPr eaLnBrk="1" fontAlgn="base" hangingPunct="1">
              <a:spcBef>
                <a:spcPct val="0"/>
              </a:spcBef>
              <a:spcAft>
                <a:spcPct val="0"/>
              </a:spcAft>
            </a:pPr>
            <a:r>
              <a:rPr lang="fr-CA" smtClean="0">
                <a:solidFill>
                  <a:prstClr val="black"/>
                </a:solidFill>
                <a:latin typeface="Courier New" pitchFamily="49" charset="0"/>
                <a:cs typeface="Courier New" pitchFamily="49" charset="0"/>
              </a:rPr>
              <a:t>	</a:t>
            </a:r>
            <a:r>
              <a:rPr lang="fr-CA" u="sng" smtClean="0">
                <a:solidFill>
                  <a:srgbClr val="FF0000"/>
                </a:solidFill>
                <a:latin typeface="Courier New" pitchFamily="49" charset="0"/>
                <a:cs typeface="Courier New" pitchFamily="49" charset="0"/>
              </a:rPr>
              <a:t>gl.</a:t>
            </a:r>
            <a:r>
              <a:rPr lang="fr-CA" smtClean="0">
                <a:solidFill>
                  <a:prstClr val="black"/>
                </a:solidFill>
                <a:latin typeface="Courier New" pitchFamily="49" charset="0"/>
                <a:cs typeface="Courier New" pitchFamily="49" charset="0"/>
              </a:rPr>
              <a:t>glVertex3f( 0, 1, 0.1f );</a:t>
            </a:r>
          </a:p>
          <a:p>
            <a:pPr eaLnBrk="1" fontAlgn="base" hangingPunct="1">
              <a:spcBef>
                <a:spcPct val="0"/>
              </a:spcBef>
              <a:spcAft>
                <a:spcPct val="0"/>
              </a:spcAft>
            </a:pPr>
            <a:endParaRPr lang="fr-CA" smtClean="0">
              <a:solidFill>
                <a:prstClr val="black"/>
              </a:solidFill>
              <a:latin typeface="Courier New" pitchFamily="49" charset="0"/>
              <a:cs typeface="Courier New" pitchFamily="49" charset="0"/>
            </a:endParaRPr>
          </a:p>
          <a:p>
            <a:pPr eaLnBrk="1" fontAlgn="base" hangingPunct="1">
              <a:spcBef>
                <a:spcPct val="0"/>
              </a:spcBef>
              <a:spcAft>
                <a:spcPct val="0"/>
              </a:spcAft>
            </a:pPr>
            <a:r>
              <a:rPr lang="fr-CA" smtClean="0">
                <a:solidFill>
                  <a:prstClr val="black"/>
                </a:solidFill>
                <a:latin typeface="Courier New" pitchFamily="49" charset="0"/>
                <a:cs typeface="Courier New" pitchFamily="49" charset="0"/>
              </a:rPr>
              <a:t>	</a:t>
            </a:r>
            <a:r>
              <a:rPr lang="fr-CA" u="sng" smtClean="0">
                <a:solidFill>
                  <a:srgbClr val="FF0000"/>
                </a:solidFill>
                <a:latin typeface="Courier New" pitchFamily="49" charset="0"/>
                <a:cs typeface="Courier New" pitchFamily="49" charset="0"/>
              </a:rPr>
              <a:t>gl.</a:t>
            </a:r>
            <a:r>
              <a:rPr lang="fr-CA" smtClean="0">
                <a:solidFill>
                  <a:prstClr val="black"/>
                </a:solidFill>
                <a:latin typeface="Courier New" pitchFamily="49" charset="0"/>
                <a:cs typeface="Courier New" pitchFamily="49" charset="0"/>
              </a:rPr>
              <a:t>glColor3f( 0, 1, 0 );</a:t>
            </a:r>
          </a:p>
          <a:p>
            <a:pPr eaLnBrk="1" fontAlgn="base" hangingPunct="1">
              <a:spcBef>
                <a:spcPct val="0"/>
              </a:spcBef>
              <a:spcAft>
                <a:spcPct val="0"/>
              </a:spcAft>
            </a:pPr>
            <a:r>
              <a:rPr lang="fr-CA" smtClean="0">
                <a:solidFill>
                  <a:prstClr val="black"/>
                </a:solidFill>
                <a:latin typeface="Courier New" pitchFamily="49" charset="0"/>
                <a:cs typeface="Courier New" pitchFamily="49" charset="0"/>
              </a:rPr>
              <a:t>	</a:t>
            </a:r>
            <a:r>
              <a:rPr lang="fr-CA" u="sng" smtClean="0">
                <a:solidFill>
                  <a:srgbClr val="FF0000"/>
                </a:solidFill>
                <a:latin typeface="Courier New" pitchFamily="49" charset="0"/>
                <a:cs typeface="Courier New" pitchFamily="49" charset="0"/>
              </a:rPr>
              <a:t>gl.</a:t>
            </a:r>
            <a:r>
              <a:rPr lang="fr-CA" smtClean="0">
                <a:solidFill>
                  <a:prstClr val="black"/>
                </a:solidFill>
                <a:latin typeface="Courier New" pitchFamily="49" charset="0"/>
                <a:cs typeface="Courier New" pitchFamily="49" charset="0"/>
              </a:rPr>
              <a:t>glVertex3f( 0, 0, 0.2f );</a:t>
            </a:r>
          </a:p>
          <a:p>
            <a:pPr eaLnBrk="1" fontAlgn="base" hangingPunct="1">
              <a:spcBef>
                <a:spcPct val="0"/>
              </a:spcBef>
              <a:spcAft>
                <a:spcPct val="0"/>
              </a:spcAft>
            </a:pPr>
            <a:r>
              <a:rPr lang="fr-CA" smtClean="0">
                <a:solidFill>
                  <a:prstClr val="black"/>
                </a:solidFill>
                <a:latin typeface="Courier New" pitchFamily="49" charset="0"/>
                <a:cs typeface="Courier New" pitchFamily="49" charset="0"/>
              </a:rPr>
              <a:t>	</a:t>
            </a:r>
            <a:r>
              <a:rPr lang="fr-CA" u="sng" smtClean="0">
                <a:solidFill>
                  <a:srgbClr val="FF0000"/>
                </a:solidFill>
                <a:latin typeface="Courier New" pitchFamily="49" charset="0"/>
                <a:cs typeface="Courier New" pitchFamily="49" charset="0"/>
              </a:rPr>
              <a:t>gl.</a:t>
            </a:r>
            <a:r>
              <a:rPr lang="fr-CA" smtClean="0">
                <a:solidFill>
                  <a:prstClr val="black"/>
                </a:solidFill>
                <a:latin typeface="Courier New" pitchFamily="49" charset="0"/>
                <a:cs typeface="Courier New" pitchFamily="49" charset="0"/>
              </a:rPr>
              <a:t>glVertex3f( 0.5f, 0, 0.2f );</a:t>
            </a:r>
          </a:p>
          <a:p>
            <a:pPr eaLnBrk="1" fontAlgn="base" hangingPunct="1">
              <a:spcBef>
                <a:spcPct val="0"/>
              </a:spcBef>
              <a:spcAft>
                <a:spcPct val="0"/>
              </a:spcAft>
            </a:pPr>
            <a:r>
              <a:rPr lang="fr-CA" smtClean="0">
                <a:solidFill>
                  <a:prstClr val="black"/>
                </a:solidFill>
                <a:latin typeface="Courier New" pitchFamily="49" charset="0"/>
                <a:cs typeface="Courier New" pitchFamily="49" charset="0"/>
              </a:rPr>
              <a:t>	</a:t>
            </a:r>
            <a:r>
              <a:rPr lang="fr-CA" u="sng" smtClean="0">
                <a:solidFill>
                  <a:srgbClr val="FF0000"/>
                </a:solidFill>
                <a:latin typeface="Courier New" pitchFamily="49" charset="0"/>
                <a:cs typeface="Courier New" pitchFamily="49" charset="0"/>
              </a:rPr>
              <a:t>gl.</a:t>
            </a:r>
            <a:r>
              <a:rPr lang="fr-CA" smtClean="0">
                <a:solidFill>
                  <a:prstClr val="black"/>
                </a:solidFill>
                <a:latin typeface="Courier New" pitchFamily="49" charset="0"/>
                <a:cs typeface="Courier New" pitchFamily="49" charset="0"/>
              </a:rPr>
              <a:t>glVertex3f( 0, 1, 0.2f );</a:t>
            </a:r>
          </a:p>
          <a:p>
            <a:pPr eaLnBrk="1" fontAlgn="base" hangingPunct="1">
              <a:spcBef>
                <a:spcPct val="0"/>
              </a:spcBef>
              <a:spcAft>
                <a:spcPct val="0"/>
              </a:spcAft>
            </a:pPr>
            <a:r>
              <a:rPr lang="fr-CA" u="sng" smtClean="0">
                <a:solidFill>
                  <a:srgbClr val="FF0000"/>
                </a:solidFill>
                <a:latin typeface="Courier New" pitchFamily="49" charset="0"/>
                <a:cs typeface="Courier New" pitchFamily="49" charset="0"/>
              </a:rPr>
              <a:t>gl.</a:t>
            </a:r>
            <a:r>
              <a:rPr lang="fr-CA" smtClean="0">
                <a:solidFill>
                  <a:prstClr val="black"/>
                </a:solidFill>
                <a:latin typeface="Courier New" pitchFamily="49" charset="0"/>
                <a:cs typeface="Courier New" pitchFamily="49" charset="0"/>
              </a:rPr>
              <a:t>glEnd();</a:t>
            </a:r>
          </a:p>
        </p:txBody>
      </p:sp>
    </p:spTree>
    <p:extLst>
      <p:ext uri="{BB962C8B-B14F-4D97-AF65-F5344CB8AC3E}">
        <p14:creationId xmlns:p14="http://schemas.microsoft.com/office/powerpoint/2010/main" val="18962890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re 1"/>
          <p:cNvSpPr>
            <a:spLocks noGrp="1"/>
          </p:cNvSpPr>
          <p:nvPr>
            <p:ph type="title"/>
          </p:nvPr>
        </p:nvSpPr>
        <p:spPr/>
        <p:txBody>
          <a:bodyPr/>
          <a:lstStyle/>
          <a:p>
            <a:r>
              <a:rPr lang="fr-CA" smtClean="0"/>
              <a:t>Remarques (suite)</a:t>
            </a:r>
          </a:p>
        </p:txBody>
      </p:sp>
      <p:sp>
        <p:nvSpPr>
          <p:cNvPr id="53251" name="Espace réservé du contenu 2"/>
          <p:cNvSpPr>
            <a:spLocks noGrp="1"/>
          </p:cNvSpPr>
          <p:nvPr>
            <p:ph idx="1"/>
          </p:nvPr>
        </p:nvSpPr>
        <p:spPr/>
        <p:txBody>
          <a:bodyPr/>
          <a:lstStyle/>
          <a:p>
            <a:r>
              <a:rPr lang="fr-CA" smtClean="0"/>
              <a:t>L’argument passé à glBegin() identifie les primitives qu’on veut dessiner dans le bloc glBegin()-glEnd()</a:t>
            </a:r>
          </a:p>
          <a:p>
            <a:r>
              <a:rPr lang="fr-CA" smtClean="0"/>
              <a:t>Exemples:</a:t>
            </a:r>
          </a:p>
          <a:p>
            <a:pPr lvl="1"/>
            <a:r>
              <a:rPr lang="fr-CA" smtClean="0"/>
              <a:t>glBegin( GL_TRIANGLES );</a:t>
            </a:r>
          </a:p>
          <a:p>
            <a:pPr lvl="1"/>
            <a:r>
              <a:rPr lang="fr-CA" smtClean="0"/>
              <a:t>glBegin( GL_QUADS );</a:t>
            </a:r>
          </a:p>
          <a:p>
            <a:pPr lvl="1"/>
            <a:r>
              <a:rPr lang="fr-CA" smtClean="0"/>
              <a:t>glBegin( GL_LINES );</a:t>
            </a:r>
          </a:p>
          <a:p>
            <a:pPr lvl="1"/>
            <a:r>
              <a:rPr lang="fr-CA" smtClean="0"/>
              <a:t>…</a:t>
            </a:r>
          </a:p>
        </p:txBody>
      </p:sp>
    </p:spTree>
    <p:extLst>
      <p:ext uri="{BB962C8B-B14F-4D97-AF65-F5344CB8AC3E}">
        <p14:creationId xmlns:p14="http://schemas.microsoft.com/office/powerpoint/2010/main" val="25854052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re 1"/>
          <p:cNvSpPr>
            <a:spLocks noGrp="1"/>
          </p:cNvSpPr>
          <p:nvPr>
            <p:ph type="title"/>
          </p:nvPr>
        </p:nvSpPr>
        <p:spPr>
          <a:xfrm>
            <a:off x="466725" y="11113"/>
            <a:ext cx="8229600" cy="1143000"/>
          </a:xfrm>
        </p:spPr>
        <p:txBody>
          <a:bodyPr/>
          <a:lstStyle/>
          <a:p>
            <a:pPr eaLnBrk="1" hangingPunct="1"/>
            <a:r>
              <a:rPr lang="fr-CA" smtClean="0"/>
              <a:t>Primitives de rendu de OpenGL</a:t>
            </a:r>
          </a:p>
        </p:txBody>
      </p:sp>
      <p:pic>
        <p:nvPicPr>
          <p:cNvPr id="54275" name="Picture 2"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663" y="963613"/>
            <a:ext cx="6924675" cy="563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7324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a:xfrm>
            <a:off x="-17463" y="34925"/>
            <a:ext cx="9144001" cy="1143000"/>
          </a:xfrm>
        </p:spPr>
        <p:txBody>
          <a:bodyPr/>
          <a:lstStyle/>
          <a:p>
            <a:r>
              <a:rPr lang="fr-CA" smtClean="0"/>
              <a:t>Image synthètique de haute qualité</a:t>
            </a:r>
          </a:p>
        </p:txBody>
      </p:sp>
      <p:pic>
        <p:nvPicPr>
          <p:cNvPr id="18435" name="Picture 2" descr="http://www.cgtutorials.com/oneadmin/_files/linksdir/1963__Global_Illumin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263" y="1196975"/>
            <a:ext cx="6975475"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28811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5" y="500063"/>
            <a:ext cx="5715000" cy="596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32701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re 1"/>
          <p:cNvSpPr>
            <a:spLocks noGrp="1"/>
          </p:cNvSpPr>
          <p:nvPr>
            <p:ph type="title"/>
          </p:nvPr>
        </p:nvSpPr>
        <p:spPr>
          <a:xfrm>
            <a:off x="500063" y="0"/>
            <a:ext cx="8229600" cy="1143000"/>
          </a:xfrm>
        </p:spPr>
        <p:txBody>
          <a:bodyPr/>
          <a:lstStyle/>
          <a:p>
            <a:r>
              <a:rPr lang="fr-CA" smtClean="0"/>
              <a:t>Quelques suffixes …</a:t>
            </a:r>
          </a:p>
        </p:txBody>
      </p:sp>
      <p:sp>
        <p:nvSpPr>
          <p:cNvPr id="56323" name="Espace réservé du contenu 2"/>
          <p:cNvSpPr>
            <a:spLocks noGrp="1"/>
          </p:cNvSpPr>
          <p:nvPr>
            <p:ph idx="1"/>
          </p:nvPr>
        </p:nvSpPr>
        <p:spPr>
          <a:xfrm>
            <a:off x="457200" y="1071563"/>
            <a:ext cx="8229600" cy="5054600"/>
          </a:xfrm>
        </p:spPr>
        <p:txBody>
          <a:bodyPr/>
          <a:lstStyle/>
          <a:p>
            <a:r>
              <a:rPr lang="fr-CA" smtClean="0"/>
              <a:t>2f, 3f, 4f : pour passer 2, 3, ou 4 coordonnées</a:t>
            </a:r>
          </a:p>
          <a:p>
            <a:r>
              <a:rPr lang="fr-CA" smtClean="0"/>
              <a:t>3i, 3f, 3d : pour passer des entiers, float, ou double</a:t>
            </a:r>
          </a:p>
          <a:p>
            <a:r>
              <a:rPr lang="fr-CA" smtClean="0"/>
              <a:t>3fv : pour passer un tableau de 3 coordonnées</a:t>
            </a:r>
          </a:p>
          <a:p>
            <a:r>
              <a:rPr lang="fr-CA" smtClean="0"/>
              <a:t>Exemples:</a:t>
            </a:r>
            <a:br>
              <a:rPr lang="fr-CA" smtClean="0"/>
            </a:br>
            <a:r>
              <a:rPr lang="fr-CA" smtClean="0"/>
              <a:t>	glVertex</a:t>
            </a:r>
            <a:r>
              <a:rPr lang="fr-CA" u="sng" smtClean="0">
                <a:solidFill>
                  <a:srgbClr val="FF0000"/>
                </a:solidFill>
              </a:rPr>
              <a:t>3f</a:t>
            </a:r>
            <a:r>
              <a:rPr lang="fr-CA" smtClean="0"/>
              <a:t>(x,y,z);</a:t>
            </a:r>
            <a:br>
              <a:rPr lang="fr-CA" smtClean="0"/>
            </a:br>
            <a:r>
              <a:rPr lang="fr-CA" smtClean="0"/>
              <a:t>	glVertex</a:t>
            </a:r>
            <a:r>
              <a:rPr lang="fr-CA" u="sng" smtClean="0">
                <a:solidFill>
                  <a:srgbClr val="FF0000"/>
                </a:solidFill>
              </a:rPr>
              <a:t>2d</a:t>
            </a:r>
            <a:r>
              <a:rPr lang="fr-CA" smtClean="0"/>
              <a:t>(x,y);</a:t>
            </a:r>
            <a:br>
              <a:rPr lang="fr-CA" smtClean="0"/>
            </a:br>
            <a:r>
              <a:rPr lang="fr-CA" smtClean="0"/>
              <a:t>	glVertex</a:t>
            </a:r>
            <a:r>
              <a:rPr lang="fr-CA" u="sng" smtClean="0">
                <a:solidFill>
                  <a:srgbClr val="FF0000"/>
                </a:solidFill>
              </a:rPr>
              <a:t>3fv</a:t>
            </a:r>
            <a:r>
              <a:rPr lang="fr-CA" smtClean="0"/>
              <a:t>(floatArray);</a:t>
            </a:r>
            <a:br>
              <a:rPr lang="fr-CA" smtClean="0"/>
            </a:br>
            <a:r>
              <a:rPr lang="fr-CA" smtClean="0"/>
              <a:t>	glVertex</a:t>
            </a:r>
            <a:r>
              <a:rPr lang="fr-CA" u="sng" smtClean="0">
                <a:solidFill>
                  <a:srgbClr val="FF0000"/>
                </a:solidFill>
              </a:rPr>
              <a:t>2iv</a:t>
            </a:r>
            <a:r>
              <a:rPr lang="fr-CA" smtClean="0"/>
              <a:t>(intArray);</a:t>
            </a:r>
          </a:p>
          <a:p>
            <a:endParaRPr lang="fr-CA" smtClean="0"/>
          </a:p>
        </p:txBody>
      </p:sp>
    </p:spTree>
    <p:extLst>
      <p:ext uri="{BB962C8B-B14F-4D97-AF65-F5344CB8AC3E}">
        <p14:creationId xmlns:p14="http://schemas.microsoft.com/office/powerpoint/2010/main" val="34120362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re 1"/>
          <p:cNvSpPr>
            <a:spLocks noGrp="1"/>
          </p:cNvSpPr>
          <p:nvPr>
            <p:ph type="title"/>
          </p:nvPr>
        </p:nvSpPr>
        <p:spPr>
          <a:xfrm>
            <a:off x="457200" y="0"/>
            <a:ext cx="8229600" cy="928688"/>
          </a:xfrm>
        </p:spPr>
        <p:txBody>
          <a:bodyPr/>
          <a:lstStyle/>
          <a:p>
            <a:r>
              <a:rPr lang="fr-CA" smtClean="0"/>
              <a:t>Dessiner des triangles en OpenGL</a:t>
            </a:r>
          </a:p>
        </p:txBody>
      </p:sp>
      <p:sp>
        <p:nvSpPr>
          <p:cNvPr id="57347" name="ZoneTexte 3"/>
          <p:cNvSpPr txBox="1">
            <a:spLocks noChangeArrowheads="1"/>
          </p:cNvSpPr>
          <p:nvPr/>
        </p:nvSpPr>
        <p:spPr bwMode="auto">
          <a:xfrm>
            <a:off x="357188" y="1071563"/>
            <a:ext cx="5643562"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fr-CA" smtClean="0">
                <a:solidFill>
                  <a:prstClr val="black"/>
                </a:solidFill>
                <a:latin typeface="Courier New" pitchFamily="49" charset="0"/>
                <a:cs typeface="Courier New" pitchFamily="49" charset="0"/>
              </a:rPr>
              <a:t>… setup camera view …</a:t>
            </a:r>
          </a:p>
          <a:p>
            <a:pPr eaLnBrk="1" fontAlgn="base" hangingPunct="1">
              <a:spcBef>
                <a:spcPct val="0"/>
              </a:spcBef>
              <a:spcAft>
                <a:spcPct val="0"/>
              </a:spcAft>
            </a:pPr>
            <a:endParaRPr lang="fr-CA" smtClean="0">
              <a:solidFill>
                <a:prstClr val="black"/>
              </a:solidFill>
              <a:latin typeface="Courier New" pitchFamily="49" charset="0"/>
              <a:cs typeface="Courier New" pitchFamily="49" charset="0"/>
            </a:endParaRPr>
          </a:p>
          <a:p>
            <a:pPr eaLnBrk="1" fontAlgn="base" hangingPunct="1">
              <a:spcBef>
                <a:spcPct val="0"/>
              </a:spcBef>
              <a:spcAft>
                <a:spcPct val="0"/>
              </a:spcAft>
            </a:pPr>
            <a:r>
              <a:rPr lang="fr-CA" smtClean="0">
                <a:solidFill>
                  <a:prstClr val="black"/>
                </a:solidFill>
                <a:latin typeface="Courier New" pitchFamily="49" charset="0"/>
                <a:cs typeface="Courier New" pitchFamily="49" charset="0"/>
              </a:rPr>
              <a:t>glBegin( GL_TRIANGLES );</a:t>
            </a:r>
          </a:p>
          <a:p>
            <a:pPr eaLnBrk="1" fontAlgn="base" hangingPunct="1">
              <a:spcBef>
                <a:spcPct val="0"/>
              </a:spcBef>
              <a:spcAft>
                <a:spcPct val="0"/>
              </a:spcAft>
            </a:pPr>
            <a:r>
              <a:rPr lang="fr-CA" smtClean="0">
                <a:solidFill>
                  <a:prstClr val="black"/>
                </a:solidFill>
                <a:latin typeface="Courier New" pitchFamily="49" charset="0"/>
                <a:cs typeface="Courier New" pitchFamily="49" charset="0"/>
              </a:rPr>
              <a:t>	glColor3f( 1, 0, 0 );</a:t>
            </a:r>
          </a:p>
          <a:p>
            <a:pPr eaLnBrk="1" fontAlgn="base" hangingPunct="1">
              <a:spcBef>
                <a:spcPct val="0"/>
              </a:spcBef>
              <a:spcAft>
                <a:spcPct val="0"/>
              </a:spcAft>
            </a:pPr>
            <a:r>
              <a:rPr lang="fr-CA" smtClean="0">
                <a:solidFill>
                  <a:prstClr val="black"/>
                </a:solidFill>
                <a:latin typeface="Courier New" pitchFamily="49" charset="0"/>
                <a:cs typeface="Courier New" pitchFamily="49" charset="0"/>
              </a:rPr>
              <a:t>	glVertex3f( 0, 0, 0 );</a:t>
            </a:r>
          </a:p>
          <a:p>
            <a:pPr eaLnBrk="1" fontAlgn="base" hangingPunct="1">
              <a:spcBef>
                <a:spcPct val="0"/>
              </a:spcBef>
              <a:spcAft>
                <a:spcPct val="0"/>
              </a:spcAft>
            </a:pPr>
            <a:r>
              <a:rPr lang="fr-CA" smtClean="0">
                <a:solidFill>
                  <a:prstClr val="black"/>
                </a:solidFill>
                <a:latin typeface="Courier New" pitchFamily="49" charset="0"/>
                <a:cs typeface="Courier New" pitchFamily="49" charset="0"/>
              </a:rPr>
              <a:t>	glVertex3f( 0.5f, 0, 0 );</a:t>
            </a:r>
          </a:p>
          <a:p>
            <a:pPr eaLnBrk="1" fontAlgn="base" hangingPunct="1">
              <a:spcBef>
                <a:spcPct val="0"/>
              </a:spcBef>
              <a:spcAft>
                <a:spcPct val="0"/>
              </a:spcAft>
            </a:pPr>
            <a:r>
              <a:rPr lang="fr-CA" smtClean="0">
                <a:solidFill>
                  <a:prstClr val="black"/>
                </a:solidFill>
                <a:latin typeface="Courier New" pitchFamily="49" charset="0"/>
                <a:cs typeface="Courier New" pitchFamily="49" charset="0"/>
              </a:rPr>
              <a:t>	glVertex3f( 0, 1, 0 );</a:t>
            </a:r>
          </a:p>
          <a:p>
            <a:pPr eaLnBrk="1" fontAlgn="base" hangingPunct="1">
              <a:spcBef>
                <a:spcPct val="0"/>
              </a:spcBef>
              <a:spcAft>
                <a:spcPct val="0"/>
              </a:spcAft>
            </a:pPr>
            <a:endParaRPr lang="fr-CA" smtClean="0">
              <a:solidFill>
                <a:prstClr val="black"/>
              </a:solidFill>
              <a:latin typeface="Courier New" pitchFamily="49" charset="0"/>
              <a:cs typeface="Courier New" pitchFamily="49" charset="0"/>
            </a:endParaRPr>
          </a:p>
          <a:p>
            <a:pPr eaLnBrk="1" fontAlgn="base" hangingPunct="1">
              <a:spcBef>
                <a:spcPct val="0"/>
              </a:spcBef>
              <a:spcAft>
                <a:spcPct val="0"/>
              </a:spcAft>
            </a:pPr>
            <a:r>
              <a:rPr lang="fr-CA" smtClean="0">
                <a:solidFill>
                  <a:prstClr val="black"/>
                </a:solidFill>
                <a:latin typeface="Courier New" pitchFamily="49" charset="0"/>
                <a:cs typeface="Courier New" pitchFamily="49" charset="0"/>
              </a:rPr>
              <a:t>	glVertex3f( 0, 0, 0.1f );</a:t>
            </a:r>
          </a:p>
          <a:p>
            <a:pPr eaLnBrk="1" fontAlgn="base" hangingPunct="1">
              <a:spcBef>
                <a:spcPct val="0"/>
              </a:spcBef>
              <a:spcAft>
                <a:spcPct val="0"/>
              </a:spcAft>
            </a:pPr>
            <a:r>
              <a:rPr lang="fr-CA" smtClean="0">
                <a:solidFill>
                  <a:prstClr val="black"/>
                </a:solidFill>
                <a:latin typeface="Courier New" pitchFamily="49" charset="0"/>
                <a:cs typeface="Courier New" pitchFamily="49" charset="0"/>
              </a:rPr>
              <a:t>	glVertex3f( 0.5f, 0, 0.1f );</a:t>
            </a:r>
          </a:p>
          <a:p>
            <a:pPr eaLnBrk="1" fontAlgn="base" hangingPunct="1">
              <a:spcBef>
                <a:spcPct val="0"/>
              </a:spcBef>
              <a:spcAft>
                <a:spcPct val="0"/>
              </a:spcAft>
            </a:pPr>
            <a:r>
              <a:rPr lang="fr-CA" smtClean="0">
                <a:solidFill>
                  <a:prstClr val="black"/>
                </a:solidFill>
                <a:latin typeface="Courier New" pitchFamily="49" charset="0"/>
                <a:cs typeface="Courier New" pitchFamily="49" charset="0"/>
              </a:rPr>
              <a:t>	glVertex3f( 0, 1, 0.1f );</a:t>
            </a:r>
          </a:p>
          <a:p>
            <a:pPr eaLnBrk="1" fontAlgn="base" hangingPunct="1">
              <a:spcBef>
                <a:spcPct val="0"/>
              </a:spcBef>
              <a:spcAft>
                <a:spcPct val="0"/>
              </a:spcAft>
            </a:pPr>
            <a:endParaRPr lang="fr-CA" smtClean="0">
              <a:solidFill>
                <a:prstClr val="black"/>
              </a:solidFill>
              <a:latin typeface="Courier New" pitchFamily="49" charset="0"/>
              <a:cs typeface="Courier New" pitchFamily="49" charset="0"/>
            </a:endParaRPr>
          </a:p>
          <a:p>
            <a:pPr eaLnBrk="1" fontAlgn="base" hangingPunct="1">
              <a:spcBef>
                <a:spcPct val="0"/>
              </a:spcBef>
              <a:spcAft>
                <a:spcPct val="0"/>
              </a:spcAft>
            </a:pPr>
            <a:r>
              <a:rPr lang="fr-CA" smtClean="0">
                <a:solidFill>
                  <a:prstClr val="black"/>
                </a:solidFill>
                <a:latin typeface="Courier New" pitchFamily="49" charset="0"/>
                <a:cs typeface="Courier New" pitchFamily="49" charset="0"/>
              </a:rPr>
              <a:t>	glColor3f( 0, 1, 0 );</a:t>
            </a:r>
          </a:p>
          <a:p>
            <a:pPr eaLnBrk="1" fontAlgn="base" hangingPunct="1">
              <a:spcBef>
                <a:spcPct val="0"/>
              </a:spcBef>
              <a:spcAft>
                <a:spcPct val="0"/>
              </a:spcAft>
            </a:pPr>
            <a:r>
              <a:rPr lang="fr-CA" smtClean="0">
                <a:solidFill>
                  <a:prstClr val="black"/>
                </a:solidFill>
                <a:latin typeface="Courier New" pitchFamily="49" charset="0"/>
                <a:cs typeface="Courier New" pitchFamily="49" charset="0"/>
              </a:rPr>
              <a:t>	glVertex3f( 0, 0, 0.2f );</a:t>
            </a:r>
          </a:p>
          <a:p>
            <a:pPr eaLnBrk="1" fontAlgn="base" hangingPunct="1">
              <a:spcBef>
                <a:spcPct val="0"/>
              </a:spcBef>
              <a:spcAft>
                <a:spcPct val="0"/>
              </a:spcAft>
            </a:pPr>
            <a:r>
              <a:rPr lang="fr-CA" smtClean="0">
                <a:solidFill>
                  <a:prstClr val="black"/>
                </a:solidFill>
                <a:latin typeface="Courier New" pitchFamily="49" charset="0"/>
                <a:cs typeface="Courier New" pitchFamily="49" charset="0"/>
              </a:rPr>
              <a:t>	glVertex3f( 0.5f, 0, 0.2f );</a:t>
            </a:r>
          </a:p>
          <a:p>
            <a:pPr eaLnBrk="1" fontAlgn="base" hangingPunct="1">
              <a:spcBef>
                <a:spcPct val="0"/>
              </a:spcBef>
              <a:spcAft>
                <a:spcPct val="0"/>
              </a:spcAft>
            </a:pPr>
            <a:r>
              <a:rPr lang="fr-CA" smtClean="0">
                <a:solidFill>
                  <a:prstClr val="black"/>
                </a:solidFill>
                <a:latin typeface="Courier New" pitchFamily="49" charset="0"/>
                <a:cs typeface="Courier New" pitchFamily="49" charset="0"/>
              </a:rPr>
              <a:t>	glVertex3f( 0, 1, 0.2f );</a:t>
            </a:r>
          </a:p>
          <a:p>
            <a:pPr eaLnBrk="1" fontAlgn="base" hangingPunct="1">
              <a:spcBef>
                <a:spcPct val="0"/>
              </a:spcBef>
              <a:spcAft>
                <a:spcPct val="0"/>
              </a:spcAft>
            </a:pPr>
            <a:r>
              <a:rPr lang="fr-CA" smtClean="0">
                <a:solidFill>
                  <a:prstClr val="black"/>
                </a:solidFill>
                <a:latin typeface="Courier New" pitchFamily="49" charset="0"/>
                <a:cs typeface="Courier New" pitchFamily="49" charset="0"/>
              </a:rPr>
              <a:t>glEnd();</a:t>
            </a:r>
          </a:p>
        </p:txBody>
      </p:sp>
    </p:spTree>
    <p:extLst>
      <p:ext uri="{BB962C8B-B14F-4D97-AF65-F5344CB8AC3E}">
        <p14:creationId xmlns:p14="http://schemas.microsoft.com/office/powerpoint/2010/main" val="16557358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re 1"/>
          <p:cNvSpPr>
            <a:spLocks noGrp="1"/>
          </p:cNvSpPr>
          <p:nvPr>
            <p:ph type="title"/>
          </p:nvPr>
        </p:nvSpPr>
        <p:spPr>
          <a:xfrm>
            <a:off x="457200" y="274638"/>
            <a:ext cx="8229600" cy="5726112"/>
          </a:xfrm>
        </p:spPr>
        <p:txBody>
          <a:bodyPr/>
          <a:lstStyle/>
          <a:p>
            <a:r>
              <a:rPr lang="fr-CA" smtClean="0"/>
              <a:t>(voir notes de cours pour</a:t>
            </a:r>
            <a:br>
              <a:rPr lang="fr-CA" smtClean="0"/>
            </a:br>
            <a:r>
              <a:rPr lang="fr-CA" smtClean="0"/>
              <a:t>la suite de la discussion)</a:t>
            </a:r>
          </a:p>
        </p:txBody>
      </p:sp>
    </p:spTree>
    <p:extLst>
      <p:ext uri="{BB962C8B-B14F-4D97-AF65-F5344CB8AC3E}">
        <p14:creationId xmlns:p14="http://schemas.microsoft.com/office/powerpoint/2010/main" val="10161458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re 1"/>
          <p:cNvSpPr>
            <a:spLocks noGrp="1"/>
          </p:cNvSpPr>
          <p:nvPr>
            <p:ph type="title"/>
          </p:nvPr>
        </p:nvSpPr>
        <p:spPr>
          <a:xfrm>
            <a:off x="457200" y="274638"/>
            <a:ext cx="8229600" cy="5654675"/>
          </a:xfrm>
        </p:spPr>
        <p:txBody>
          <a:bodyPr/>
          <a:lstStyle/>
          <a:p>
            <a:r>
              <a:rPr lang="fr-CA" smtClean="0"/>
              <a:t>…</a:t>
            </a:r>
          </a:p>
        </p:txBody>
      </p:sp>
    </p:spTree>
    <p:extLst>
      <p:ext uri="{BB962C8B-B14F-4D97-AF65-F5344CB8AC3E}">
        <p14:creationId xmlns:p14="http://schemas.microsoft.com/office/powerpoint/2010/main" val="30275043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re 1"/>
          <p:cNvSpPr>
            <a:spLocks noGrp="1"/>
          </p:cNvSpPr>
          <p:nvPr>
            <p:ph type="title"/>
          </p:nvPr>
        </p:nvSpPr>
        <p:spPr/>
        <p:txBody>
          <a:bodyPr/>
          <a:lstStyle/>
          <a:p>
            <a:r>
              <a:rPr lang="fr-CA" smtClean="0"/>
              <a:t>Rendu dans le tampon de couleur</a:t>
            </a:r>
          </a:p>
        </p:txBody>
      </p:sp>
      <p:sp>
        <p:nvSpPr>
          <p:cNvPr id="60419" name="Espace réservé du contenu 2"/>
          <p:cNvSpPr>
            <a:spLocks noGrp="1"/>
          </p:cNvSpPr>
          <p:nvPr>
            <p:ph idx="1"/>
          </p:nvPr>
        </p:nvSpPr>
        <p:spPr/>
        <p:txBody>
          <a:bodyPr/>
          <a:lstStyle/>
          <a:p>
            <a:r>
              <a:rPr lang="fr-CA" smtClean="0"/>
              <a:t>À chaque fois qu’on veut mettre à jour l’image affichée (exemple: dessiner un nouveau « frame » dans une animation), si on efface le contenu du tampon de couleur et on le redessine, cela peut créer un effet de clignotage (« flicker »), surtout si le rendu prend longtemps, car la fenêtre affiche une image noire ou seulement partiellement dessinée pendant le redessinement.</a:t>
            </a:r>
          </a:p>
        </p:txBody>
      </p:sp>
    </p:spTree>
    <p:extLst>
      <p:ext uri="{BB962C8B-B14F-4D97-AF65-F5344CB8AC3E}">
        <p14:creationId xmlns:p14="http://schemas.microsoft.com/office/powerpoint/2010/main" val="14529352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re 1"/>
          <p:cNvSpPr>
            <a:spLocks noGrp="1"/>
          </p:cNvSpPr>
          <p:nvPr>
            <p:ph type="title"/>
          </p:nvPr>
        </p:nvSpPr>
        <p:spPr/>
        <p:txBody>
          <a:bodyPr/>
          <a:lstStyle/>
          <a:p>
            <a:r>
              <a:rPr lang="fr-CA" smtClean="0"/>
              <a:t>« Double buffered rendering »</a:t>
            </a:r>
          </a:p>
        </p:txBody>
      </p:sp>
      <p:sp>
        <p:nvSpPr>
          <p:cNvPr id="61443" name="Espace réservé du contenu 2"/>
          <p:cNvSpPr>
            <a:spLocks noGrp="1"/>
          </p:cNvSpPr>
          <p:nvPr>
            <p:ph idx="1"/>
          </p:nvPr>
        </p:nvSpPr>
        <p:spPr/>
        <p:txBody>
          <a:bodyPr/>
          <a:lstStyle/>
          <a:p>
            <a:r>
              <a:rPr lang="fr-CA" smtClean="0"/>
              <a:t>Normalement, on a assez de mémoire sur la carte graphique pour avoir deux tampons de couleur:</a:t>
            </a:r>
          </a:p>
          <a:p>
            <a:pPr lvl="1"/>
            <a:r>
              <a:rPr lang="fr-CA" smtClean="0"/>
              <a:t>Tampon avant (« front buffer »)</a:t>
            </a:r>
          </a:p>
          <a:p>
            <a:pPr lvl="2"/>
            <a:r>
              <a:rPr lang="fr-CA" smtClean="0"/>
              <a:t>Stocke l’image en cours d’affichage</a:t>
            </a:r>
          </a:p>
          <a:p>
            <a:pPr lvl="1"/>
            <a:r>
              <a:rPr lang="fr-CA" smtClean="0"/>
              <a:t>Tampon arrière (« back buffer »)</a:t>
            </a:r>
          </a:p>
          <a:p>
            <a:pPr lvl="2"/>
            <a:r>
              <a:rPr lang="fr-CA" smtClean="0"/>
              <a:t>Tampon de travail</a:t>
            </a:r>
          </a:p>
        </p:txBody>
      </p:sp>
    </p:spTree>
    <p:extLst>
      <p:ext uri="{BB962C8B-B14F-4D97-AF65-F5344CB8AC3E}">
        <p14:creationId xmlns:p14="http://schemas.microsoft.com/office/powerpoint/2010/main" val="13973737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re 1"/>
          <p:cNvSpPr>
            <a:spLocks noGrp="1"/>
          </p:cNvSpPr>
          <p:nvPr>
            <p:ph type="title"/>
          </p:nvPr>
        </p:nvSpPr>
        <p:spPr>
          <a:xfrm>
            <a:off x="0" y="274638"/>
            <a:ext cx="9144000" cy="1143000"/>
          </a:xfrm>
        </p:spPr>
        <p:txBody>
          <a:bodyPr/>
          <a:lstStyle/>
          <a:p>
            <a:r>
              <a:rPr lang="fr-CA" smtClean="0"/>
              <a:t>« Double buffered rendering » (suite)</a:t>
            </a:r>
          </a:p>
        </p:txBody>
      </p:sp>
      <p:sp>
        <p:nvSpPr>
          <p:cNvPr id="62467" name="Espace réservé du contenu 2"/>
          <p:cNvSpPr>
            <a:spLocks noGrp="1"/>
          </p:cNvSpPr>
          <p:nvPr>
            <p:ph idx="1"/>
          </p:nvPr>
        </p:nvSpPr>
        <p:spPr/>
        <p:txBody>
          <a:bodyPr/>
          <a:lstStyle/>
          <a:p>
            <a:r>
              <a:rPr lang="fr-CA" smtClean="0"/>
              <a:t>Lorsqu’on veut mettre à jour l’image, on efface le contenu du tampon arrière, on dessine dans le tampon arrière, et on effectue un échange (« swap ») des tampons qui est très rapide</a:t>
            </a:r>
          </a:p>
          <a:p>
            <a:pPr lvl="1"/>
            <a:r>
              <a:rPr lang="fr-CA" smtClean="0"/>
              <a:t>glutSwapBuffers();</a:t>
            </a:r>
          </a:p>
        </p:txBody>
      </p:sp>
    </p:spTree>
    <p:extLst>
      <p:ext uri="{BB962C8B-B14F-4D97-AF65-F5344CB8AC3E}">
        <p14:creationId xmlns:p14="http://schemas.microsoft.com/office/powerpoint/2010/main" val="23026686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re 1"/>
          <p:cNvSpPr>
            <a:spLocks noGrp="1"/>
          </p:cNvSpPr>
          <p:nvPr>
            <p:ph type="title"/>
          </p:nvPr>
        </p:nvSpPr>
        <p:spPr/>
        <p:txBody>
          <a:bodyPr/>
          <a:lstStyle/>
          <a:p>
            <a:r>
              <a:rPr lang="fr-CA" smtClean="0"/>
              <a:t>Les tampons formant</a:t>
            </a:r>
            <a:br>
              <a:rPr lang="fr-CA" smtClean="0"/>
            </a:br>
            <a:r>
              <a:rPr lang="fr-CA" smtClean="0"/>
              <a:t>le « frame buffer »</a:t>
            </a:r>
          </a:p>
        </p:txBody>
      </p:sp>
      <p:sp>
        <p:nvSpPr>
          <p:cNvPr id="3" name="Espace réservé du contenu 2"/>
          <p:cNvSpPr>
            <a:spLocks noGrp="1"/>
          </p:cNvSpPr>
          <p:nvPr>
            <p:ph idx="1"/>
          </p:nvPr>
        </p:nvSpPr>
        <p:spPr/>
        <p:txBody>
          <a:bodyPr/>
          <a:lstStyle/>
          <a:p>
            <a:pPr>
              <a:defRPr/>
            </a:pPr>
            <a:r>
              <a:rPr lang="fr-CA" dirty="0" smtClean="0"/>
              <a:t>Tampon de couleur (« </a:t>
            </a:r>
            <a:r>
              <a:rPr lang="fr-CA" dirty="0" err="1" smtClean="0"/>
              <a:t>color</a:t>
            </a:r>
            <a:r>
              <a:rPr lang="fr-CA" dirty="0" smtClean="0"/>
              <a:t> buffer »)</a:t>
            </a:r>
          </a:p>
          <a:p>
            <a:pPr lvl="1">
              <a:defRPr/>
            </a:pPr>
            <a:r>
              <a:rPr lang="fr-CA" dirty="0" smtClean="0"/>
              <a:t>Tampon avant (« front buffer »)</a:t>
            </a:r>
          </a:p>
          <a:p>
            <a:pPr lvl="2">
              <a:defRPr/>
            </a:pPr>
            <a:r>
              <a:rPr lang="fr-CA" dirty="0" smtClean="0"/>
              <a:t>Stocke l’image en cours d’affichage</a:t>
            </a:r>
          </a:p>
          <a:p>
            <a:pPr lvl="1">
              <a:defRPr/>
            </a:pPr>
            <a:r>
              <a:rPr lang="fr-CA" dirty="0" smtClean="0"/>
              <a:t>Tampon arrière (« </a:t>
            </a:r>
            <a:r>
              <a:rPr lang="fr-CA" dirty="0" err="1" smtClean="0"/>
              <a:t>backbuffer</a:t>
            </a:r>
            <a:r>
              <a:rPr lang="fr-CA" dirty="0" smtClean="0"/>
              <a:t> »)</a:t>
            </a:r>
          </a:p>
          <a:p>
            <a:pPr lvl="2">
              <a:defRPr/>
            </a:pPr>
            <a:r>
              <a:rPr lang="fr-CA" dirty="0" smtClean="0"/>
              <a:t>Tampon de travail</a:t>
            </a:r>
          </a:p>
          <a:p>
            <a:pPr>
              <a:defRPr/>
            </a:pPr>
            <a:r>
              <a:rPr lang="fr-CA" dirty="0" smtClean="0"/>
              <a:t>Tampon de profondeur (« </a:t>
            </a:r>
            <a:r>
              <a:rPr lang="fr-CA" dirty="0" err="1" smtClean="0"/>
              <a:t>depth</a:t>
            </a:r>
            <a:r>
              <a:rPr lang="fr-CA" dirty="0" smtClean="0"/>
              <a:t> buffer »)</a:t>
            </a:r>
          </a:p>
          <a:p>
            <a:pPr>
              <a:defRPr/>
            </a:pPr>
            <a:r>
              <a:rPr lang="fr-CA" dirty="0" smtClean="0">
                <a:solidFill>
                  <a:schemeClr val="bg1">
                    <a:lumMod val="65000"/>
                  </a:schemeClr>
                </a:solidFill>
              </a:rPr>
              <a:t>« Stencil buffer »</a:t>
            </a:r>
          </a:p>
          <a:p>
            <a:pPr>
              <a:defRPr/>
            </a:pPr>
            <a:r>
              <a:rPr lang="fr-CA" dirty="0" smtClean="0">
                <a:solidFill>
                  <a:schemeClr val="bg1">
                    <a:lumMod val="65000"/>
                  </a:schemeClr>
                </a:solidFill>
              </a:rPr>
              <a:t>« Accumulation buffer »</a:t>
            </a:r>
          </a:p>
          <a:p>
            <a:pPr>
              <a:defRPr/>
            </a:pPr>
            <a:r>
              <a:rPr lang="fr-CA" dirty="0" smtClean="0">
                <a:solidFill>
                  <a:schemeClr val="bg1">
                    <a:lumMod val="65000"/>
                  </a:schemeClr>
                </a:solidFill>
              </a:rPr>
              <a:t>Etc.</a:t>
            </a:r>
            <a:endParaRPr lang="fr-CA" dirty="0">
              <a:solidFill>
                <a:schemeClr val="bg1">
                  <a:lumMod val="65000"/>
                </a:schemeClr>
              </a:solidFill>
            </a:endParaRPr>
          </a:p>
        </p:txBody>
      </p:sp>
    </p:spTree>
    <p:extLst>
      <p:ext uri="{BB962C8B-B14F-4D97-AF65-F5344CB8AC3E}">
        <p14:creationId xmlns:p14="http://schemas.microsoft.com/office/powerpoint/2010/main" val="9585013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re 1"/>
          <p:cNvSpPr>
            <a:spLocks noGrp="1"/>
          </p:cNvSpPr>
          <p:nvPr>
            <p:ph type="title"/>
          </p:nvPr>
        </p:nvSpPr>
        <p:spPr>
          <a:xfrm>
            <a:off x="428625" y="0"/>
            <a:ext cx="8229600" cy="857250"/>
          </a:xfrm>
        </p:spPr>
        <p:txBody>
          <a:bodyPr/>
          <a:lstStyle/>
          <a:p>
            <a:r>
              <a:rPr lang="fr-CA" smtClean="0"/>
              <a:t>Esquisse de code</a:t>
            </a:r>
          </a:p>
        </p:txBody>
      </p:sp>
      <p:sp>
        <p:nvSpPr>
          <p:cNvPr id="64515" name="ZoneTexte 3"/>
          <p:cNvSpPr txBox="1">
            <a:spLocks noChangeArrowheads="1"/>
          </p:cNvSpPr>
          <p:nvPr/>
        </p:nvSpPr>
        <p:spPr bwMode="auto">
          <a:xfrm>
            <a:off x="285750" y="785813"/>
            <a:ext cx="6715125" cy="50165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fr-CA" sz="1600" smtClean="0">
                <a:solidFill>
                  <a:prstClr val="black"/>
                </a:solidFill>
                <a:latin typeface="Courier New" pitchFamily="49" charset="0"/>
                <a:cs typeface="Courier New" pitchFamily="49" charset="0"/>
              </a:rPr>
              <a:t>glMatrixMode( GL_PROJECTION );</a:t>
            </a:r>
          </a:p>
          <a:p>
            <a:pPr eaLnBrk="1" fontAlgn="base" hangingPunct="1">
              <a:spcBef>
                <a:spcPct val="0"/>
              </a:spcBef>
              <a:spcAft>
                <a:spcPct val="0"/>
              </a:spcAft>
            </a:pPr>
            <a:r>
              <a:rPr lang="fr-CA" sz="1600" smtClean="0">
                <a:solidFill>
                  <a:prstClr val="black"/>
                </a:solidFill>
                <a:latin typeface="Courier New" pitchFamily="49" charset="0"/>
                <a:cs typeface="Courier New" pitchFamily="49" charset="0"/>
              </a:rPr>
              <a:t>glLoadIdentity();</a:t>
            </a:r>
          </a:p>
          <a:p>
            <a:pPr eaLnBrk="1" fontAlgn="base" hangingPunct="1">
              <a:spcBef>
                <a:spcPct val="0"/>
              </a:spcBef>
              <a:spcAft>
                <a:spcPct val="0"/>
              </a:spcAft>
            </a:pPr>
            <a:r>
              <a:rPr lang="fr-CA" sz="1600" smtClean="0">
                <a:solidFill>
                  <a:prstClr val="black"/>
                </a:solidFill>
                <a:latin typeface="Courier New" pitchFamily="49" charset="0"/>
                <a:cs typeface="Courier New" pitchFamily="49" charset="0"/>
              </a:rPr>
              <a:t>… setup camera view …</a:t>
            </a:r>
          </a:p>
          <a:p>
            <a:pPr eaLnBrk="1" fontAlgn="base" hangingPunct="1">
              <a:spcBef>
                <a:spcPct val="0"/>
              </a:spcBef>
              <a:spcAft>
                <a:spcPct val="0"/>
              </a:spcAft>
            </a:pPr>
            <a:r>
              <a:rPr lang="fr-CA" sz="1600" smtClean="0">
                <a:solidFill>
                  <a:prstClr val="black"/>
                </a:solidFill>
                <a:latin typeface="Courier New" pitchFamily="49" charset="0"/>
                <a:cs typeface="Courier New" pitchFamily="49" charset="0"/>
              </a:rPr>
              <a:t>glMatrixMode( GL_MODELVIEW );</a:t>
            </a:r>
          </a:p>
          <a:p>
            <a:pPr eaLnBrk="1" fontAlgn="base" hangingPunct="1">
              <a:spcBef>
                <a:spcPct val="0"/>
              </a:spcBef>
              <a:spcAft>
                <a:spcPct val="0"/>
              </a:spcAft>
            </a:pPr>
            <a:r>
              <a:rPr lang="fr-CA" sz="1600" smtClean="0">
                <a:solidFill>
                  <a:prstClr val="black"/>
                </a:solidFill>
                <a:latin typeface="Courier New" pitchFamily="49" charset="0"/>
                <a:cs typeface="Courier New" pitchFamily="49" charset="0"/>
              </a:rPr>
              <a:t>glLoadIdentity();</a:t>
            </a:r>
          </a:p>
          <a:p>
            <a:pPr eaLnBrk="1" fontAlgn="base" hangingPunct="1">
              <a:spcBef>
                <a:spcPct val="0"/>
              </a:spcBef>
              <a:spcAft>
                <a:spcPct val="0"/>
              </a:spcAft>
            </a:pPr>
            <a:endParaRPr lang="fr-CA" sz="1600" smtClean="0">
              <a:solidFill>
                <a:prstClr val="black"/>
              </a:solidFill>
              <a:latin typeface="Courier New" pitchFamily="49" charset="0"/>
              <a:cs typeface="Courier New" pitchFamily="49" charset="0"/>
            </a:endParaRPr>
          </a:p>
          <a:p>
            <a:pPr eaLnBrk="1" fontAlgn="base" hangingPunct="1">
              <a:spcBef>
                <a:spcPct val="0"/>
              </a:spcBef>
              <a:spcAft>
                <a:spcPct val="0"/>
              </a:spcAft>
            </a:pPr>
            <a:r>
              <a:rPr lang="fr-CA" sz="1600" smtClean="0">
                <a:solidFill>
                  <a:prstClr val="black"/>
                </a:solidFill>
                <a:latin typeface="Courier New" pitchFamily="49" charset="0"/>
                <a:cs typeface="Courier New" pitchFamily="49" charset="0"/>
              </a:rPr>
              <a:t>glClear( GL_COLOR_BUFFER_BIT | GL_DEPTH_BUFFER_BIT );</a:t>
            </a:r>
          </a:p>
          <a:p>
            <a:pPr eaLnBrk="1" fontAlgn="base" hangingPunct="1">
              <a:spcBef>
                <a:spcPct val="0"/>
              </a:spcBef>
              <a:spcAft>
                <a:spcPct val="0"/>
              </a:spcAft>
            </a:pPr>
            <a:r>
              <a:rPr lang="fr-CA" sz="1600" smtClean="0">
                <a:solidFill>
                  <a:prstClr val="black"/>
                </a:solidFill>
                <a:latin typeface="Courier New" pitchFamily="49" charset="0"/>
                <a:cs typeface="Courier New" pitchFamily="49" charset="0"/>
              </a:rPr>
              <a:t>glDepthFunc( GL_LEQUAL );</a:t>
            </a:r>
          </a:p>
          <a:p>
            <a:pPr eaLnBrk="1" fontAlgn="base" hangingPunct="1">
              <a:spcBef>
                <a:spcPct val="0"/>
              </a:spcBef>
              <a:spcAft>
                <a:spcPct val="0"/>
              </a:spcAft>
            </a:pPr>
            <a:r>
              <a:rPr lang="fr-CA" sz="1600" smtClean="0">
                <a:solidFill>
                  <a:prstClr val="black"/>
                </a:solidFill>
                <a:latin typeface="Courier New" pitchFamily="49" charset="0"/>
                <a:cs typeface="Courier New" pitchFamily="49" charset="0"/>
              </a:rPr>
              <a:t>glEnable( GL_DEPTH_TEST );</a:t>
            </a:r>
          </a:p>
          <a:p>
            <a:pPr eaLnBrk="1" fontAlgn="base" hangingPunct="1">
              <a:spcBef>
                <a:spcPct val="0"/>
              </a:spcBef>
              <a:spcAft>
                <a:spcPct val="0"/>
              </a:spcAft>
            </a:pPr>
            <a:r>
              <a:rPr lang="fr-CA" sz="1600" smtClean="0">
                <a:solidFill>
                  <a:prstClr val="black"/>
                </a:solidFill>
                <a:latin typeface="Courier New" pitchFamily="49" charset="0"/>
                <a:cs typeface="Courier New" pitchFamily="49" charset="0"/>
              </a:rPr>
              <a:t>glEnable( GL_CULL_FACE );</a:t>
            </a:r>
          </a:p>
          <a:p>
            <a:pPr eaLnBrk="1" fontAlgn="base" hangingPunct="1">
              <a:spcBef>
                <a:spcPct val="0"/>
              </a:spcBef>
              <a:spcAft>
                <a:spcPct val="0"/>
              </a:spcAft>
            </a:pPr>
            <a:r>
              <a:rPr lang="fr-CA" sz="1600" smtClean="0">
                <a:solidFill>
                  <a:prstClr val="black"/>
                </a:solidFill>
                <a:latin typeface="Courier New" pitchFamily="49" charset="0"/>
                <a:cs typeface="Courier New" pitchFamily="49" charset="0"/>
              </a:rPr>
              <a:t>glFrontFace( GL_CCW );</a:t>
            </a:r>
          </a:p>
          <a:p>
            <a:pPr eaLnBrk="1" fontAlgn="base" hangingPunct="1">
              <a:spcBef>
                <a:spcPct val="0"/>
              </a:spcBef>
              <a:spcAft>
                <a:spcPct val="0"/>
              </a:spcAft>
            </a:pPr>
            <a:r>
              <a:rPr lang="fr-CA" sz="1600" smtClean="0">
                <a:solidFill>
                  <a:prstClr val="black"/>
                </a:solidFill>
                <a:latin typeface="Courier New" pitchFamily="49" charset="0"/>
                <a:cs typeface="Courier New" pitchFamily="49" charset="0"/>
              </a:rPr>
              <a:t>glDisable( GL_LIGHTING );</a:t>
            </a:r>
          </a:p>
          <a:p>
            <a:pPr eaLnBrk="1" fontAlgn="base" hangingPunct="1">
              <a:spcBef>
                <a:spcPct val="0"/>
              </a:spcBef>
              <a:spcAft>
                <a:spcPct val="0"/>
              </a:spcAft>
            </a:pPr>
            <a:r>
              <a:rPr lang="fr-CA" sz="1600" smtClean="0">
                <a:solidFill>
                  <a:prstClr val="black"/>
                </a:solidFill>
                <a:latin typeface="Courier New" pitchFamily="49" charset="0"/>
                <a:cs typeface="Courier New" pitchFamily="49" charset="0"/>
              </a:rPr>
              <a:t>glShadeModel( GL_FLAT );</a:t>
            </a:r>
          </a:p>
          <a:p>
            <a:pPr eaLnBrk="1" fontAlgn="base" hangingPunct="1">
              <a:spcBef>
                <a:spcPct val="0"/>
              </a:spcBef>
              <a:spcAft>
                <a:spcPct val="0"/>
              </a:spcAft>
            </a:pPr>
            <a:endParaRPr lang="fr-CA" sz="1600" smtClean="0">
              <a:solidFill>
                <a:prstClr val="black"/>
              </a:solidFill>
              <a:latin typeface="Courier New" pitchFamily="49" charset="0"/>
              <a:cs typeface="Courier New" pitchFamily="49" charset="0"/>
            </a:endParaRPr>
          </a:p>
          <a:p>
            <a:pPr eaLnBrk="1" fontAlgn="base" hangingPunct="1">
              <a:spcBef>
                <a:spcPct val="0"/>
              </a:spcBef>
              <a:spcAft>
                <a:spcPct val="0"/>
              </a:spcAft>
            </a:pPr>
            <a:r>
              <a:rPr lang="fr-CA" sz="1600" smtClean="0">
                <a:solidFill>
                  <a:prstClr val="black"/>
                </a:solidFill>
                <a:latin typeface="Courier New" pitchFamily="49" charset="0"/>
                <a:cs typeface="Courier New" pitchFamily="49" charset="0"/>
              </a:rPr>
              <a:t>glBegin( GL_TRIANGLES );</a:t>
            </a:r>
          </a:p>
          <a:p>
            <a:pPr eaLnBrk="1" fontAlgn="base" hangingPunct="1">
              <a:spcBef>
                <a:spcPct val="0"/>
              </a:spcBef>
              <a:spcAft>
                <a:spcPct val="0"/>
              </a:spcAft>
            </a:pPr>
            <a:r>
              <a:rPr lang="fr-CA" sz="1600" smtClean="0">
                <a:solidFill>
                  <a:prstClr val="black"/>
                </a:solidFill>
                <a:latin typeface="Courier New" pitchFamily="49" charset="0"/>
                <a:cs typeface="Courier New" pitchFamily="49" charset="0"/>
              </a:rPr>
              <a:t>   glColor3f( 1, 0, 0 );</a:t>
            </a:r>
          </a:p>
          <a:p>
            <a:pPr eaLnBrk="1" fontAlgn="base" hangingPunct="1">
              <a:spcBef>
                <a:spcPct val="0"/>
              </a:spcBef>
              <a:spcAft>
                <a:spcPct val="0"/>
              </a:spcAft>
            </a:pPr>
            <a:r>
              <a:rPr lang="fr-CA" sz="1600" smtClean="0">
                <a:solidFill>
                  <a:prstClr val="black"/>
                </a:solidFill>
                <a:latin typeface="Courier New" pitchFamily="49" charset="0"/>
                <a:cs typeface="Courier New" pitchFamily="49" charset="0"/>
              </a:rPr>
              <a:t>   glVertex3f( 0, 0, 0 );</a:t>
            </a:r>
          </a:p>
          <a:p>
            <a:pPr eaLnBrk="1" fontAlgn="base" hangingPunct="1">
              <a:spcBef>
                <a:spcPct val="0"/>
              </a:spcBef>
              <a:spcAft>
                <a:spcPct val="0"/>
              </a:spcAft>
            </a:pPr>
            <a:r>
              <a:rPr lang="fr-CA" sz="1600" smtClean="0">
                <a:solidFill>
                  <a:prstClr val="black"/>
                </a:solidFill>
                <a:latin typeface="Courier New" pitchFamily="49" charset="0"/>
                <a:cs typeface="Courier New" pitchFamily="49" charset="0"/>
              </a:rPr>
              <a:t>   glVertex3f( 0.5f, 0, 0 );</a:t>
            </a:r>
          </a:p>
          <a:p>
            <a:pPr eaLnBrk="1" fontAlgn="base" hangingPunct="1">
              <a:spcBef>
                <a:spcPct val="0"/>
              </a:spcBef>
              <a:spcAft>
                <a:spcPct val="0"/>
              </a:spcAft>
            </a:pPr>
            <a:r>
              <a:rPr lang="fr-CA" sz="1600" smtClean="0">
                <a:solidFill>
                  <a:prstClr val="black"/>
                </a:solidFill>
                <a:latin typeface="Courier New" pitchFamily="49" charset="0"/>
                <a:cs typeface="Courier New" pitchFamily="49" charset="0"/>
              </a:rPr>
              <a:t>   glVertex3f( 0, 1, 0 );</a:t>
            </a:r>
          </a:p>
          <a:p>
            <a:pPr eaLnBrk="1" fontAlgn="base" hangingPunct="1">
              <a:spcBef>
                <a:spcPct val="0"/>
              </a:spcBef>
              <a:spcAft>
                <a:spcPct val="0"/>
              </a:spcAft>
            </a:pPr>
            <a:endParaRPr lang="fr-CA" sz="1600" smtClean="0">
              <a:solidFill>
                <a:prstClr val="black"/>
              </a:solidFill>
              <a:latin typeface="Courier New" pitchFamily="49" charset="0"/>
              <a:cs typeface="Courier New" pitchFamily="49" charset="0"/>
            </a:endParaRPr>
          </a:p>
        </p:txBody>
      </p:sp>
      <p:sp>
        <p:nvSpPr>
          <p:cNvPr id="64516" name="ZoneTexte 4"/>
          <p:cNvSpPr txBox="1">
            <a:spLocks noChangeArrowheads="1"/>
          </p:cNvSpPr>
          <p:nvPr/>
        </p:nvSpPr>
        <p:spPr bwMode="auto">
          <a:xfrm>
            <a:off x="4786313" y="2786063"/>
            <a:ext cx="4143375" cy="3786187"/>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fr-CA" sz="1600" smtClean="0">
              <a:solidFill>
                <a:prstClr val="black"/>
              </a:solidFill>
              <a:latin typeface="Courier New" pitchFamily="49" charset="0"/>
              <a:cs typeface="Courier New" pitchFamily="49" charset="0"/>
            </a:endParaRPr>
          </a:p>
          <a:p>
            <a:pPr eaLnBrk="1" fontAlgn="base" hangingPunct="1">
              <a:spcBef>
                <a:spcPct val="0"/>
              </a:spcBef>
              <a:spcAft>
                <a:spcPct val="0"/>
              </a:spcAft>
            </a:pPr>
            <a:r>
              <a:rPr lang="fr-CA" sz="1600" smtClean="0">
                <a:solidFill>
                  <a:prstClr val="black"/>
                </a:solidFill>
                <a:latin typeface="Courier New" pitchFamily="49" charset="0"/>
                <a:cs typeface="Courier New" pitchFamily="49" charset="0"/>
              </a:rPr>
              <a:t>   glVertex3f( 0, 0, 1 );</a:t>
            </a:r>
          </a:p>
          <a:p>
            <a:pPr eaLnBrk="1" fontAlgn="base" hangingPunct="1">
              <a:spcBef>
                <a:spcPct val="0"/>
              </a:spcBef>
              <a:spcAft>
                <a:spcPct val="0"/>
              </a:spcAft>
            </a:pPr>
            <a:r>
              <a:rPr lang="fr-CA" sz="1600" smtClean="0">
                <a:solidFill>
                  <a:prstClr val="black"/>
                </a:solidFill>
                <a:latin typeface="Courier New" pitchFamily="49" charset="0"/>
                <a:cs typeface="Courier New" pitchFamily="49" charset="0"/>
              </a:rPr>
              <a:t>   glVertex3f( 0.5f, 0, 1 );</a:t>
            </a:r>
          </a:p>
          <a:p>
            <a:pPr eaLnBrk="1" fontAlgn="base" hangingPunct="1">
              <a:spcBef>
                <a:spcPct val="0"/>
              </a:spcBef>
              <a:spcAft>
                <a:spcPct val="0"/>
              </a:spcAft>
            </a:pPr>
            <a:r>
              <a:rPr lang="fr-CA" sz="1600" smtClean="0">
                <a:solidFill>
                  <a:prstClr val="black"/>
                </a:solidFill>
                <a:latin typeface="Courier New" pitchFamily="49" charset="0"/>
                <a:cs typeface="Courier New" pitchFamily="49" charset="0"/>
              </a:rPr>
              <a:t>   glVertex3f( 0, 1, 1 );</a:t>
            </a:r>
          </a:p>
          <a:p>
            <a:pPr eaLnBrk="1" fontAlgn="base" hangingPunct="1">
              <a:spcBef>
                <a:spcPct val="0"/>
              </a:spcBef>
              <a:spcAft>
                <a:spcPct val="0"/>
              </a:spcAft>
            </a:pPr>
            <a:endParaRPr lang="fr-CA" sz="1600" smtClean="0">
              <a:solidFill>
                <a:prstClr val="black"/>
              </a:solidFill>
              <a:latin typeface="Courier New" pitchFamily="49" charset="0"/>
              <a:cs typeface="Courier New" pitchFamily="49" charset="0"/>
            </a:endParaRPr>
          </a:p>
          <a:p>
            <a:pPr eaLnBrk="1" fontAlgn="base" hangingPunct="1">
              <a:spcBef>
                <a:spcPct val="0"/>
              </a:spcBef>
              <a:spcAft>
                <a:spcPct val="0"/>
              </a:spcAft>
            </a:pPr>
            <a:r>
              <a:rPr lang="fr-CA" sz="1600" smtClean="0">
                <a:solidFill>
                  <a:prstClr val="black"/>
                </a:solidFill>
                <a:latin typeface="Courier New" pitchFamily="49" charset="0"/>
                <a:cs typeface="Courier New" pitchFamily="49" charset="0"/>
              </a:rPr>
              <a:t>   glColor3f( 0, 1, 0 );</a:t>
            </a:r>
          </a:p>
          <a:p>
            <a:pPr eaLnBrk="1" fontAlgn="base" hangingPunct="1">
              <a:spcBef>
                <a:spcPct val="0"/>
              </a:spcBef>
              <a:spcAft>
                <a:spcPct val="0"/>
              </a:spcAft>
            </a:pPr>
            <a:r>
              <a:rPr lang="fr-CA" sz="1600" smtClean="0">
                <a:solidFill>
                  <a:prstClr val="black"/>
                </a:solidFill>
                <a:latin typeface="Courier New" pitchFamily="49" charset="0"/>
                <a:cs typeface="Courier New" pitchFamily="49" charset="0"/>
              </a:rPr>
              <a:t>   glVertex3f( 0, 0, 2 );</a:t>
            </a:r>
          </a:p>
          <a:p>
            <a:pPr eaLnBrk="1" fontAlgn="base" hangingPunct="1">
              <a:spcBef>
                <a:spcPct val="0"/>
              </a:spcBef>
              <a:spcAft>
                <a:spcPct val="0"/>
              </a:spcAft>
            </a:pPr>
            <a:r>
              <a:rPr lang="fr-CA" sz="1600" smtClean="0">
                <a:solidFill>
                  <a:prstClr val="black"/>
                </a:solidFill>
                <a:latin typeface="Courier New" pitchFamily="49" charset="0"/>
                <a:cs typeface="Courier New" pitchFamily="49" charset="0"/>
              </a:rPr>
              <a:t>   glVertex3f( 0.5f, 0, 2 );</a:t>
            </a:r>
          </a:p>
          <a:p>
            <a:pPr eaLnBrk="1" fontAlgn="base" hangingPunct="1">
              <a:spcBef>
                <a:spcPct val="0"/>
              </a:spcBef>
              <a:spcAft>
                <a:spcPct val="0"/>
              </a:spcAft>
            </a:pPr>
            <a:r>
              <a:rPr lang="fr-CA" sz="1600" smtClean="0">
                <a:solidFill>
                  <a:prstClr val="black"/>
                </a:solidFill>
                <a:latin typeface="Courier New" pitchFamily="49" charset="0"/>
                <a:cs typeface="Courier New" pitchFamily="49" charset="0"/>
              </a:rPr>
              <a:t>   glVertex3f( 0, 1, 2 );</a:t>
            </a:r>
          </a:p>
          <a:p>
            <a:pPr eaLnBrk="1" fontAlgn="base" hangingPunct="1">
              <a:spcBef>
                <a:spcPct val="0"/>
              </a:spcBef>
              <a:spcAft>
                <a:spcPct val="0"/>
              </a:spcAft>
            </a:pPr>
            <a:r>
              <a:rPr lang="fr-CA" sz="1600" smtClean="0">
                <a:solidFill>
                  <a:prstClr val="black"/>
                </a:solidFill>
                <a:latin typeface="Courier New" pitchFamily="49" charset="0"/>
                <a:cs typeface="Courier New" pitchFamily="49" charset="0"/>
              </a:rPr>
              <a:t>glEnd();</a:t>
            </a:r>
          </a:p>
          <a:p>
            <a:pPr eaLnBrk="1" fontAlgn="base" hangingPunct="1">
              <a:spcBef>
                <a:spcPct val="0"/>
              </a:spcBef>
              <a:spcAft>
                <a:spcPct val="0"/>
              </a:spcAft>
            </a:pPr>
            <a:r>
              <a:rPr lang="fr-CA" sz="1600" smtClean="0">
                <a:solidFill>
                  <a:prstClr val="black"/>
                </a:solidFill>
                <a:latin typeface="Courier New" pitchFamily="49" charset="0"/>
                <a:cs typeface="Courier New" pitchFamily="49" charset="0"/>
              </a:rPr>
              <a:t>glBegin( ... );</a:t>
            </a:r>
          </a:p>
          <a:p>
            <a:pPr eaLnBrk="1" fontAlgn="base" hangingPunct="1">
              <a:spcBef>
                <a:spcPct val="0"/>
              </a:spcBef>
              <a:spcAft>
                <a:spcPct val="0"/>
              </a:spcAft>
            </a:pPr>
            <a:r>
              <a:rPr lang="fr-CA" sz="1600" smtClean="0">
                <a:solidFill>
                  <a:prstClr val="black"/>
                </a:solidFill>
                <a:latin typeface="Courier New" pitchFamily="49" charset="0"/>
                <a:cs typeface="Courier New" pitchFamily="49" charset="0"/>
              </a:rPr>
              <a:t>   ...</a:t>
            </a:r>
          </a:p>
          <a:p>
            <a:pPr eaLnBrk="1" fontAlgn="base" hangingPunct="1">
              <a:spcBef>
                <a:spcPct val="0"/>
              </a:spcBef>
              <a:spcAft>
                <a:spcPct val="0"/>
              </a:spcAft>
            </a:pPr>
            <a:r>
              <a:rPr lang="fr-CA" sz="1600" smtClean="0">
                <a:solidFill>
                  <a:prstClr val="black"/>
                </a:solidFill>
                <a:latin typeface="Courier New" pitchFamily="49" charset="0"/>
                <a:cs typeface="Courier New" pitchFamily="49" charset="0"/>
              </a:rPr>
              <a:t>glEnd();</a:t>
            </a:r>
          </a:p>
          <a:p>
            <a:pPr eaLnBrk="1" fontAlgn="base" hangingPunct="1">
              <a:spcBef>
                <a:spcPct val="0"/>
              </a:spcBef>
              <a:spcAft>
                <a:spcPct val="0"/>
              </a:spcAft>
            </a:pPr>
            <a:r>
              <a:rPr lang="fr-CA" sz="1600" smtClean="0">
                <a:solidFill>
                  <a:prstClr val="black"/>
                </a:solidFill>
                <a:latin typeface="Courier New" pitchFamily="49" charset="0"/>
                <a:cs typeface="Courier New" pitchFamily="49" charset="0"/>
              </a:rPr>
              <a:t>...</a:t>
            </a:r>
          </a:p>
          <a:p>
            <a:pPr eaLnBrk="1" fontAlgn="base" hangingPunct="1">
              <a:spcBef>
                <a:spcPct val="0"/>
              </a:spcBef>
              <a:spcAft>
                <a:spcPct val="0"/>
              </a:spcAft>
            </a:pPr>
            <a:r>
              <a:rPr lang="fr-CA" sz="1600" smtClean="0">
                <a:solidFill>
                  <a:prstClr val="black"/>
                </a:solidFill>
                <a:latin typeface="Courier New" pitchFamily="49" charset="0"/>
                <a:cs typeface="Courier New" pitchFamily="49" charset="0"/>
              </a:rPr>
              <a:t>glutSwapBuffers();</a:t>
            </a:r>
          </a:p>
        </p:txBody>
      </p:sp>
    </p:spTree>
    <p:extLst>
      <p:ext uri="{BB962C8B-B14F-4D97-AF65-F5344CB8AC3E}">
        <p14:creationId xmlns:p14="http://schemas.microsoft.com/office/powerpoint/2010/main" val="23523200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p:txBody>
          <a:bodyPr/>
          <a:lstStyle/>
          <a:p>
            <a:endParaRPr lang="fr-CA" smtClean="0"/>
          </a:p>
        </p:txBody>
      </p:sp>
      <p:sp>
        <p:nvSpPr>
          <p:cNvPr id="19459" name="Espace réservé du contenu 2"/>
          <p:cNvSpPr>
            <a:spLocks noGrp="1"/>
          </p:cNvSpPr>
          <p:nvPr>
            <p:ph idx="1"/>
          </p:nvPr>
        </p:nvSpPr>
        <p:spPr>
          <a:xfrm>
            <a:off x="457200" y="1000125"/>
            <a:ext cx="8229600" cy="5126038"/>
          </a:xfrm>
        </p:spPr>
        <p:txBody>
          <a:bodyPr/>
          <a:lstStyle/>
          <a:p>
            <a:r>
              <a:rPr lang="fr-CA" smtClean="0"/>
              <a:t>Les images précédentes contiennent des ombres douces, reflets spéculaires et diffus, réfractions, etc.</a:t>
            </a:r>
          </a:p>
          <a:p>
            <a:r>
              <a:rPr lang="fr-CA" smtClean="0"/>
              <a:t>Ces images sont habituellement</a:t>
            </a:r>
          </a:p>
          <a:p>
            <a:pPr lvl="1"/>
            <a:r>
              <a:rPr lang="fr-CA" smtClean="0"/>
              <a:t>générées avec du « backward rendering », par exemple, le lancer de rayon (« ray tracing »), où on part de chaque pixel et on détermine la contribution des objets dans la scène à sa couleur</a:t>
            </a:r>
          </a:p>
          <a:p>
            <a:pPr lvl="1"/>
            <a:r>
              <a:rPr lang="fr-CA" smtClean="0"/>
              <a:t>générées entièrement sur le CPU, en traitant chaque pixel individuellement</a:t>
            </a:r>
          </a:p>
          <a:p>
            <a:pPr lvl="1"/>
            <a:r>
              <a:rPr lang="fr-CA" smtClean="0"/>
              <a:t>très couteuses, en temps, à générer</a:t>
            </a:r>
          </a:p>
        </p:txBody>
      </p:sp>
    </p:spTree>
    <p:extLst>
      <p:ext uri="{BB962C8B-B14F-4D97-AF65-F5344CB8AC3E}">
        <p14:creationId xmlns:p14="http://schemas.microsoft.com/office/powerpoint/2010/main" val="1390229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re 1"/>
          <p:cNvSpPr>
            <a:spLocks noGrp="1"/>
          </p:cNvSpPr>
          <p:nvPr>
            <p:ph type="title"/>
          </p:nvPr>
        </p:nvSpPr>
        <p:spPr/>
        <p:txBody>
          <a:bodyPr/>
          <a:lstStyle/>
          <a:p>
            <a:r>
              <a:rPr lang="fr-CA" smtClean="0"/>
              <a:t>Rendu stéréo: « Quad buffering »</a:t>
            </a:r>
          </a:p>
        </p:txBody>
      </p:sp>
      <p:sp>
        <p:nvSpPr>
          <p:cNvPr id="65539" name="Espace réservé du contenu 2"/>
          <p:cNvSpPr>
            <a:spLocks noGrp="1"/>
          </p:cNvSpPr>
          <p:nvPr>
            <p:ph idx="1"/>
          </p:nvPr>
        </p:nvSpPr>
        <p:spPr/>
        <p:txBody>
          <a:bodyPr/>
          <a:lstStyle/>
          <a:p>
            <a:r>
              <a:rPr lang="fr-CA" smtClean="0"/>
              <a:t>Dans ce cas, il y a quatre tampons de couleur:</a:t>
            </a:r>
          </a:p>
          <a:p>
            <a:pPr lvl="1"/>
            <a:r>
              <a:rPr lang="fr-CA" smtClean="0"/>
              <a:t>Gauche, avant</a:t>
            </a:r>
          </a:p>
          <a:p>
            <a:pPr lvl="1"/>
            <a:r>
              <a:rPr lang="fr-CA" smtClean="0"/>
              <a:t>Gauche, arrière</a:t>
            </a:r>
          </a:p>
          <a:p>
            <a:pPr lvl="1"/>
            <a:r>
              <a:rPr lang="fr-CA" smtClean="0"/>
              <a:t>Droit, avant</a:t>
            </a:r>
          </a:p>
          <a:p>
            <a:pPr lvl="1"/>
            <a:r>
              <a:rPr lang="fr-CA" smtClean="0"/>
              <a:t>Droit, arrière</a:t>
            </a:r>
          </a:p>
          <a:p>
            <a:r>
              <a:rPr lang="fr-CA" smtClean="0"/>
              <a:t>Question: est-ce que juste trois tampons de couleur seraient suffisant ?</a:t>
            </a:r>
          </a:p>
        </p:txBody>
      </p:sp>
    </p:spTree>
    <p:extLst>
      <p:ext uri="{BB962C8B-B14F-4D97-AF65-F5344CB8AC3E}">
        <p14:creationId xmlns:p14="http://schemas.microsoft.com/office/powerpoint/2010/main" val="5923345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p:txBody>
          <a:bodyPr/>
          <a:lstStyle/>
          <a:p>
            <a:r>
              <a:rPr lang="fr-CA" smtClean="0"/>
              <a:t>Le « Forward Rendering »</a:t>
            </a:r>
          </a:p>
        </p:txBody>
      </p:sp>
      <p:sp>
        <p:nvSpPr>
          <p:cNvPr id="20483" name="Espace réservé du contenu 2"/>
          <p:cNvSpPr>
            <a:spLocks noGrp="1"/>
          </p:cNvSpPr>
          <p:nvPr>
            <p:ph idx="1"/>
          </p:nvPr>
        </p:nvSpPr>
        <p:spPr/>
        <p:txBody>
          <a:bodyPr/>
          <a:lstStyle/>
          <a:p>
            <a:r>
              <a:rPr lang="fr-CA" smtClean="0"/>
              <a:t>Des images de plus basse qualité peuvent être générées avec du « forward rendering », où on part des objets dans la scène et on détermine quels pixels ils recouvrent</a:t>
            </a:r>
          </a:p>
          <a:p>
            <a:r>
              <a:rPr lang="fr-CA" smtClean="0"/>
              <a:t>Cela est souvent plus rapide et, aujourd’hui, est supporté au niveau matériel par les GPUs</a:t>
            </a:r>
          </a:p>
          <a:p>
            <a:r>
              <a:rPr lang="fr-CA" smtClean="0"/>
              <a:t>Exemples …</a:t>
            </a:r>
          </a:p>
          <a:p>
            <a:pPr lvl="1"/>
            <a:endParaRPr lang="fr-CA" smtClean="0"/>
          </a:p>
        </p:txBody>
      </p:sp>
    </p:spTree>
    <p:extLst>
      <p:ext uri="{BB962C8B-B14F-4D97-AF65-F5344CB8AC3E}">
        <p14:creationId xmlns:p14="http://schemas.microsoft.com/office/powerpoint/2010/main" val="16619999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Titre 1"/>
          <p:cNvSpPr>
            <a:spLocks noGrp="1"/>
          </p:cNvSpPr>
          <p:nvPr>
            <p:ph type="title"/>
          </p:nvPr>
        </p:nvSpPr>
        <p:spPr/>
        <p:txBody>
          <a:bodyPr/>
          <a:lstStyle/>
          <a:p>
            <a:pPr eaLnBrk="1" hangingPunct="1"/>
            <a:r>
              <a:rPr lang="fr-CA" smtClean="0"/>
              <a:t>Fil de fer (« wireframe »)</a:t>
            </a:r>
          </a:p>
        </p:txBody>
      </p:sp>
      <p:pic>
        <p:nvPicPr>
          <p:cNvPr id="21507" name="Picture 2" descr="http://www.frontiernet.net/~pdoering/Scorpio/D&amp;E/88Scorp/Wirefra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500313"/>
            <a:ext cx="4572000" cy="298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solid wireframe drawing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2063" y="1785938"/>
            <a:ext cx="3714750" cy="217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6" descr="http://upload.wikimedia.org/wikipedia/en/b/b7/Wirefram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00" y="4357688"/>
            <a:ext cx="3706813"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14647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p:txBody>
          <a:bodyPr/>
          <a:lstStyle/>
          <a:p>
            <a:r>
              <a:rPr lang="fr-CA" smtClean="0"/>
              <a:t>Maillage (« mesh ») de polygones</a:t>
            </a:r>
          </a:p>
        </p:txBody>
      </p:sp>
      <p:pic>
        <p:nvPicPr>
          <p:cNvPr id="22531" name="Picture 2" descr="C:\Users\mjm\Desktop\log740-cours3\1.png"/>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2571750"/>
            <a:ext cx="2790825" cy="267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3" descr="C:\Users\mjm\Desktop\log740-cours3\2.png"/>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2571750"/>
            <a:ext cx="2790825" cy="267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4" descr="C:\Users\mjm\Desktop\log740-cours3\3.png"/>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3625" y="2571750"/>
            <a:ext cx="2790825" cy="267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ZoneTexte 5"/>
          <p:cNvSpPr txBox="1">
            <a:spLocks noChangeArrowheads="1"/>
          </p:cNvSpPr>
          <p:nvPr/>
        </p:nvSpPr>
        <p:spPr bwMode="auto">
          <a:xfrm>
            <a:off x="428625" y="5500688"/>
            <a:ext cx="26431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fr-CA" smtClean="0">
                <a:solidFill>
                  <a:prstClr val="black"/>
                </a:solidFill>
              </a:rPr>
              <a:t>Fil de fer avec les « back faces »</a:t>
            </a:r>
          </a:p>
        </p:txBody>
      </p:sp>
      <p:sp>
        <p:nvSpPr>
          <p:cNvPr id="22535" name="ZoneTexte 6"/>
          <p:cNvSpPr txBox="1">
            <a:spLocks noChangeArrowheads="1"/>
          </p:cNvSpPr>
          <p:nvPr/>
        </p:nvSpPr>
        <p:spPr bwMode="auto">
          <a:xfrm>
            <a:off x="3286125" y="5500688"/>
            <a:ext cx="23574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fr-CA" smtClean="0">
                <a:solidFill>
                  <a:prstClr val="black"/>
                </a:solidFill>
              </a:rPr>
              <a:t>Fil de fer sans les « back faces »</a:t>
            </a:r>
          </a:p>
        </p:txBody>
      </p:sp>
      <p:sp>
        <p:nvSpPr>
          <p:cNvPr id="22536" name="ZoneTexte 7"/>
          <p:cNvSpPr txBox="1">
            <a:spLocks noChangeArrowheads="1"/>
          </p:cNvSpPr>
          <p:nvPr/>
        </p:nvSpPr>
        <p:spPr bwMode="auto">
          <a:xfrm>
            <a:off x="6286500" y="5500688"/>
            <a:ext cx="2357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fr-CA" smtClean="0">
                <a:solidFill>
                  <a:prstClr val="black"/>
                </a:solidFill>
              </a:rPr>
              <a:t>Polygones remplis</a:t>
            </a:r>
          </a:p>
        </p:txBody>
      </p:sp>
    </p:spTree>
    <p:extLst>
      <p:ext uri="{BB962C8B-B14F-4D97-AF65-F5344CB8AC3E}">
        <p14:creationId xmlns:p14="http://schemas.microsoft.com/office/powerpoint/2010/main" val="22291044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a:xfrm>
            <a:off x="468313" y="34925"/>
            <a:ext cx="8229600" cy="1143000"/>
          </a:xfrm>
        </p:spPr>
        <p:txBody>
          <a:bodyPr/>
          <a:lstStyle/>
          <a:p>
            <a:r>
              <a:rPr lang="fr-CA" smtClean="0"/>
              <a:t>Dans le « forward rendering » …</a:t>
            </a:r>
          </a:p>
        </p:txBody>
      </p:sp>
      <p:sp>
        <p:nvSpPr>
          <p:cNvPr id="10243" name="Espace réservé du contenu 2"/>
          <p:cNvSpPr>
            <a:spLocks noGrp="1"/>
          </p:cNvSpPr>
          <p:nvPr>
            <p:ph idx="1"/>
          </p:nvPr>
        </p:nvSpPr>
        <p:spPr>
          <a:xfrm>
            <a:off x="179388" y="981075"/>
            <a:ext cx="8785225" cy="5688013"/>
          </a:xfrm>
        </p:spPr>
        <p:txBody>
          <a:bodyPr/>
          <a:lstStyle/>
          <a:p>
            <a:pPr marL="0" indent="0">
              <a:buFont typeface="Arial" charset="0"/>
              <a:buNone/>
              <a:defRPr/>
            </a:pPr>
            <a:r>
              <a:rPr lang="fr-CA" sz="2800" dirty="0" smtClean="0"/>
              <a:t>Comment enlever les polygones cachés ?</a:t>
            </a:r>
          </a:p>
          <a:p>
            <a:pPr>
              <a:defRPr/>
            </a:pPr>
            <a:r>
              <a:rPr lang="fr-CA" sz="2800" dirty="0" smtClean="0"/>
              <a:t>1. « </a:t>
            </a:r>
            <a:r>
              <a:rPr lang="fr-CA" sz="2800" dirty="0" err="1" smtClean="0"/>
              <a:t>clipping</a:t>
            </a:r>
            <a:r>
              <a:rPr lang="fr-CA" sz="2800" dirty="0" smtClean="0"/>
              <a:t> »: on ne dessine pas les polygones hors de la vue de la caméra</a:t>
            </a:r>
          </a:p>
          <a:p>
            <a:pPr>
              <a:defRPr/>
            </a:pPr>
            <a:r>
              <a:rPr lang="fr-CA" sz="2800" dirty="0" smtClean="0"/>
              <a:t>2. « </a:t>
            </a:r>
            <a:r>
              <a:rPr lang="fr-CA" sz="2800" dirty="0" err="1" smtClean="0"/>
              <a:t>backface</a:t>
            </a:r>
            <a:r>
              <a:rPr lang="fr-CA" sz="2800" dirty="0" smtClean="0"/>
              <a:t> </a:t>
            </a:r>
            <a:r>
              <a:rPr lang="fr-CA" sz="2800" dirty="0" err="1" smtClean="0"/>
              <a:t>culling</a:t>
            </a:r>
            <a:r>
              <a:rPr lang="fr-CA" sz="2800" dirty="0" smtClean="0"/>
              <a:t> »: on ne dessine pas les polygones qui sont des « faces arrière »</a:t>
            </a:r>
            <a:br>
              <a:rPr lang="fr-CA" sz="2800" dirty="0" smtClean="0"/>
            </a:br>
            <a:r>
              <a:rPr lang="fr-CA" sz="2800" dirty="0" smtClean="0"/>
              <a:t>(face arrière = pas orienté vers la caméra)</a:t>
            </a:r>
          </a:p>
          <a:p>
            <a:pPr>
              <a:defRPr/>
            </a:pPr>
            <a:r>
              <a:rPr lang="fr-CA" sz="2800" dirty="0" smtClean="0"/>
              <a:t>3. on enlève les « faces avant » qui sont cachées par d’autres faces avant.  Deux stratégies:</a:t>
            </a:r>
          </a:p>
          <a:p>
            <a:pPr lvl="1">
              <a:defRPr/>
            </a:pPr>
            <a:r>
              <a:rPr lang="fr-CA" sz="2400" dirty="0" smtClean="0"/>
              <a:t>L’algorithme du peintre (« </a:t>
            </a:r>
            <a:r>
              <a:rPr lang="fr-CA" sz="2400" dirty="0" err="1" smtClean="0"/>
              <a:t>Painter’s</a:t>
            </a:r>
            <a:r>
              <a:rPr lang="fr-CA" sz="2400" dirty="0" smtClean="0"/>
              <a:t> </a:t>
            </a:r>
            <a:r>
              <a:rPr lang="fr-CA" sz="2400" dirty="0" err="1" smtClean="0"/>
              <a:t>algorithm</a:t>
            </a:r>
            <a:r>
              <a:rPr lang="fr-CA" sz="2400" dirty="0" smtClean="0"/>
              <a:t> »): on trie et on dessine les polygones, en ordre de profondeur, de l’arrière vers l’avant</a:t>
            </a:r>
          </a:p>
          <a:p>
            <a:pPr lvl="1">
              <a:defRPr/>
            </a:pPr>
            <a:r>
              <a:rPr lang="fr-CA" sz="2400" dirty="0" smtClean="0"/>
              <a:t>Tampon de profondeur (« </a:t>
            </a:r>
            <a:r>
              <a:rPr lang="fr-CA" sz="2400" dirty="0" err="1" smtClean="0"/>
              <a:t>depth</a:t>
            </a:r>
            <a:r>
              <a:rPr lang="fr-CA" sz="2400" dirty="0" smtClean="0"/>
              <a:t> buffer » ou « z-buffer »)</a:t>
            </a:r>
          </a:p>
        </p:txBody>
      </p:sp>
    </p:spTree>
    <p:extLst>
      <p:ext uri="{BB962C8B-B14F-4D97-AF65-F5344CB8AC3E}">
        <p14:creationId xmlns:p14="http://schemas.microsoft.com/office/powerpoint/2010/main" val="231899782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hème Office">
  <a:themeElements>
    <a:clrScheme name="1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Thème Offic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1499</Words>
  <Application>Microsoft Office PowerPoint</Application>
  <PresentationFormat>Affichage à l'écran (4:3)</PresentationFormat>
  <Paragraphs>343</Paragraphs>
  <Slides>50</Slides>
  <Notes>16</Notes>
  <HiddenSlides>0</HiddenSlides>
  <MMClips>0</MMClips>
  <ScaleCrop>false</ScaleCrop>
  <HeadingPairs>
    <vt:vector size="4" baseType="variant">
      <vt:variant>
        <vt:lpstr>Thème</vt:lpstr>
      </vt:variant>
      <vt:variant>
        <vt:i4>3</vt:i4>
      </vt:variant>
      <vt:variant>
        <vt:lpstr>Titres des diapositives</vt:lpstr>
      </vt:variant>
      <vt:variant>
        <vt:i4>50</vt:i4>
      </vt:variant>
    </vt:vector>
  </HeadingPairs>
  <TitlesOfParts>
    <vt:vector size="53" baseType="lpstr">
      <vt:lpstr>Thème Office</vt:lpstr>
      <vt:lpstr>1_Thème Office</vt:lpstr>
      <vt:lpstr>2_Thème Office</vt:lpstr>
      <vt:lpstr>Programmation des logiciels infographiques interactifs 2D et 3D, et le OpenGL</vt:lpstr>
      <vt:lpstr>Images synthètiques de haute qualité</vt:lpstr>
      <vt:lpstr>Caustiques</vt:lpstr>
      <vt:lpstr>Image synthètique de haute qualité</vt:lpstr>
      <vt:lpstr>Présentation PowerPoint</vt:lpstr>
      <vt:lpstr>Le « Forward Rendering »</vt:lpstr>
      <vt:lpstr>Fil de fer (« wireframe »)</vt:lpstr>
      <vt:lpstr>Maillage (« mesh ») de polygones</vt:lpstr>
      <vt:lpstr>Dans le « forward rendering » …</vt:lpstr>
      <vt:lpstr>Présentation PowerPoint</vt:lpstr>
      <vt:lpstr>Présentation PowerPoint</vt:lpstr>
      <vt:lpstr>Présentation PowerPoint</vt:lpstr>
      <vt:lpstr>Présentation PowerPoint</vt:lpstr>
      <vt:lpstr>Dans le « forward rendering » …</vt:lpstr>
      <vt:lpstr>L’algorithme du peintre</vt:lpstr>
      <vt:lpstr>Un problème pour l’algorithme du peintre:</vt:lpstr>
      <vt:lpstr>Une approche plus simple, mais plus couteuse en mémoire: le tampon de profondeur (« depth buffer » ou « z-buffer »)</vt:lpstr>
      <vt:lpstr>Présentation PowerPoint</vt:lpstr>
      <vt:lpstr>Présentation PowerPoint</vt:lpstr>
      <vt:lpstr>Présentation PowerPoint</vt:lpstr>
      <vt:lpstr>Présentation PowerPoint</vt:lpstr>
      <vt:lpstr>Présentation PowerPoint</vt:lpstr>
      <vt:lpstr>Silicon Graphics Inc.</vt:lpstr>
      <vt:lpstr>La série des machines IRIS de SGI</vt:lpstr>
      <vt:lpstr>Présentation PowerPoint</vt:lpstr>
      <vt:lpstr>Présentation PowerPoint</vt:lpstr>
      <vt:lpstr>OpenGL</vt:lpstr>
      <vt:lpstr>OpenGL (suite)</vt:lpstr>
      <vt:lpstr>GLOW http://glow.sourceforge.net/</vt:lpstr>
      <vt:lpstr>GLUI</vt:lpstr>
      <vt:lpstr>CEGUI - Crazy Eddie’s GUI Pour les jeux vidéo</vt:lpstr>
      <vt:lpstr>OpenGL (suite)</vt:lpstr>
      <vt:lpstr>Dessiner des triangles en OpenGL</vt:lpstr>
      <vt:lpstr>Remarques</vt:lpstr>
      <vt:lpstr>Dessiner des triangles en OpenGL</vt:lpstr>
      <vt:lpstr>Remarques (suite)</vt:lpstr>
      <vt:lpstr>En Java, avec JOGL …</vt:lpstr>
      <vt:lpstr>Remarques (suite)</vt:lpstr>
      <vt:lpstr>Primitives de rendu de OpenGL</vt:lpstr>
      <vt:lpstr>Présentation PowerPoint</vt:lpstr>
      <vt:lpstr>Quelques suffixes …</vt:lpstr>
      <vt:lpstr>Dessiner des triangles en OpenGL</vt:lpstr>
      <vt:lpstr>(voir notes de cours pour la suite de la discussion)</vt:lpstr>
      <vt:lpstr>…</vt:lpstr>
      <vt:lpstr>Rendu dans le tampon de couleur</vt:lpstr>
      <vt:lpstr>« Double buffered rendering »</vt:lpstr>
      <vt:lpstr>« Double buffered rendering » (suite)</vt:lpstr>
      <vt:lpstr>Les tampons formant le « frame buffer »</vt:lpstr>
      <vt:lpstr>Esquisse de code</vt:lpstr>
      <vt:lpstr>Rendu stéréo: « Quad buffering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mjm</dc:creator>
  <cp:lastModifiedBy>mjm</cp:lastModifiedBy>
  <cp:revision>11</cp:revision>
  <dcterms:created xsi:type="dcterms:W3CDTF">2013-01-21T15:07:39Z</dcterms:created>
  <dcterms:modified xsi:type="dcterms:W3CDTF">2013-01-21T16:53:31Z</dcterms:modified>
</cp:coreProperties>
</file>