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85" r:id="rId3"/>
    <p:sldId id="257" r:id="rId4"/>
    <p:sldId id="258" r:id="rId5"/>
    <p:sldId id="307" r:id="rId6"/>
    <p:sldId id="299" r:id="rId7"/>
    <p:sldId id="324" r:id="rId8"/>
    <p:sldId id="260" r:id="rId9"/>
    <p:sldId id="273" r:id="rId10"/>
    <p:sldId id="280" r:id="rId11"/>
    <p:sldId id="329" r:id="rId12"/>
    <p:sldId id="287" r:id="rId13"/>
    <p:sldId id="289" r:id="rId14"/>
    <p:sldId id="330" r:id="rId15"/>
    <p:sldId id="312" r:id="rId16"/>
    <p:sldId id="309" r:id="rId17"/>
    <p:sldId id="310" r:id="rId18"/>
    <p:sldId id="311" r:id="rId19"/>
    <p:sldId id="313" r:id="rId20"/>
    <p:sldId id="282" r:id="rId21"/>
    <p:sldId id="291" r:id="rId22"/>
    <p:sldId id="318" r:id="rId23"/>
    <p:sldId id="319" r:id="rId24"/>
    <p:sldId id="320" r:id="rId25"/>
    <p:sldId id="321" r:id="rId26"/>
    <p:sldId id="292" r:id="rId27"/>
    <p:sldId id="297" r:id="rId28"/>
    <p:sldId id="332" r:id="rId29"/>
    <p:sldId id="327" r:id="rId30"/>
    <p:sldId id="308" r:id="rId31"/>
    <p:sldId id="331" r:id="rId32"/>
    <p:sldId id="262" r:id="rId33"/>
    <p:sldId id="328" r:id="rId34"/>
    <p:sldId id="323" r:id="rId35"/>
    <p:sldId id="283" r:id="rId36"/>
    <p:sldId id="293" r:id="rId37"/>
    <p:sldId id="294" r:id="rId38"/>
    <p:sldId id="286" r:id="rId39"/>
    <p:sldId id="300" r:id="rId40"/>
    <p:sldId id="301" r:id="rId41"/>
    <p:sldId id="304" r:id="rId42"/>
    <p:sldId id="302" r:id="rId43"/>
    <p:sldId id="267" r:id="rId44"/>
    <p:sldId id="27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31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5" y="1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454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3CEA6-5173-4356-8D53-B746E31B74DF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68F0B-6A22-4EE6-BFE0-435338B8A5C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3441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68F0B-6A22-4EE6-BFE0-435338B8A5CE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8927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68F0B-6A22-4EE6-BFE0-435338B8A5CE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1775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68F0B-6A22-4EE6-BFE0-435338B8A5C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532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2D502-4F32-FEFD-3D16-56271BA30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265D12-C9E9-BA9F-D0B6-3E7AB57FD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B66F2-1F50-0281-9B27-2C39556FF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012-3BB5-49A4-B131-FB9DDFC5F0A1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A1915-CE07-27FA-262F-7EF162A7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9865E-A6C7-1F0A-992B-C036FE3C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B7A5-ACAF-47D1-9580-87F0C162E3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355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CCCD2-8D2D-E30A-BAFD-3AF4ABC96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771C5B-714A-6577-2802-0A0D6922A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77085-F57F-7D40-C8FB-B102FD2D4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012-3BB5-49A4-B131-FB9DDFC5F0A1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10586-F6FD-28AE-DA10-8623AC07F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DE0CB-4833-4A6F-009B-6AC3CDB3A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B7A5-ACAF-47D1-9580-87F0C162E3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1748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3EF0B5-930E-EA55-5A70-78F9E80345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742A61-AE4A-CFCD-6046-59ABA93ABC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36DFE-3366-476D-015C-8FB146501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012-3BB5-49A4-B131-FB9DDFC5F0A1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3B647-A607-0C0E-4B95-2002BF741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7D2CE-FB70-1FD8-85BA-968E17596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B7A5-ACAF-47D1-9580-87F0C162E3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948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7BA08-CD12-7600-C95B-CE96588A6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1AF85-2224-8A93-9309-877BD3B0C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23CBA-186B-7161-D30E-32A7EF449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012-3BB5-49A4-B131-FB9DDFC5F0A1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44680-2CC4-079C-5CBD-6CFB8BF86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A8D3C-4F70-0EC2-C710-3E7CD5476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B7A5-ACAF-47D1-9580-87F0C162E3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2460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B6162-198D-FEC5-089B-9E7B8E69B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48A46-C067-E6F8-94EA-6184ED80B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18EE2-A11D-F159-AE01-A0402F47B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012-3BB5-49A4-B131-FB9DDFC5F0A1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61A90-2C1B-3D12-AF1E-179BA805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CCCA6-43B9-56B0-D461-C9EE60528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B7A5-ACAF-47D1-9580-87F0C162E3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8751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EF7F-6F4C-F8A5-A203-9312BD82F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6BECE-397B-540F-3866-A33BE5D99D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C9486-3DF3-AB12-E4B9-2AE519175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87D56-8492-5060-5C01-118407946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012-3BB5-49A4-B131-FB9DDFC5F0A1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506BD-AA22-65E7-AC38-B663D743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821B8-261B-9E02-F06E-8D94EF14E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B7A5-ACAF-47D1-9580-87F0C162E3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0450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C8E4F-4946-FA12-9821-3C28AB274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E55B-5AEE-5940-0945-97460E55B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CAE7F-9779-1C0D-1E7F-793B2D3E4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881294-66AA-35F0-1530-48E949A47F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0CA3A4-952E-F605-BE54-F55007F9DD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EF9094-48CE-FA4E-D3FE-13043415A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012-3BB5-49A4-B131-FB9DDFC5F0A1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AE932-72BF-A675-9C53-CB0C12AB0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ED6D7-5A6D-0742-A567-58DF31287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B7A5-ACAF-47D1-9580-87F0C162E3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9460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6F11F-E9D9-5CE7-9949-2B877E29E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0CD1B4-692C-FEAE-FC6E-C9AB43822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012-3BB5-49A4-B131-FB9DDFC5F0A1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5B8489-04A1-3992-4BD3-C310B0649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1773C-391F-8267-E789-FE0B04DB8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B7A5-ACAF-47D1-9580-87F0C162E3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285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45777B-C1A4-D490-477E-F3A9FBA7C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012-3BB5-49A4-B131-FB9DDFC5F0A1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FBFF3-9C9A-14D5-4A69-79546076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8E278-C629-38AC-AC69-BC5841E92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B7A5-ACAF-47D1-9580-87F0C162E3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9470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5B0B7-01B9-9F53-7D44-900F39372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B7D42-775E-53FE-4B8A-70657A9E9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164B8-7AB4-75DE-0B66-624FE7AD8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36580-9355-5151-514B-2ECB404F6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012-3BB5-49A4-B131-FB9DDFC5F0A1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73987-2021-1DE6-4F46-4BDCEB4F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DFDD3-39E9-991A-8834-773289A07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B7A5-ACAF-47D1-9580-87F0C162E3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5098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F123A-C50C-824D-E1C4-3CD3B6AC3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5866F5-F709-6981-74ED-9E3ABAE441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D49E3-22F7-7FA3-FDC0-157563B70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F24F34-B1D8-6A3C-DACC-055C697B6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012-3BB5-49A4-B131-FB9DDFC5F0A1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FFDEF-889F-3D20-0CD1-7B238B092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7EBFC-5591-EA59-D4CF-0B0DF8AF6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B7A5-ACAF-47D1-9580-87F0C162E3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6232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021162-2F19-4EFD-AE5D-30D9223B1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7AA7C-736B-A4F7-4041-4775A450C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764CF-DDC8-EEE9-DC11-E488CF979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D012-3BB5-49A4-B131-FB9DDFC5F0A1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85624-6AB2-F35C-DB01-E072898B0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7D9DF-AB4B-6918-4C22-AE832485C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3B7A5-ACAF-47D1-9580-87F0C162E3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285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app.notascope.io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hyperlink" Target="https://pythonplot.com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app.notascope.io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XwVhaU-8b4" TargetMode="External"/><Relationship Id="rId2" Type="http://schemas.openxmlformats.org/officeDocument/2006/relationships/hyperlink" Target="https://app.notascope.io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sf.io/8924y/" TargetMode="External"/><Relationship Id="rId4" Type="http://schemas.openxmlformats.org/officeDocument/2006/relationships/hyperlink" Target="https://t.co/YCfttn0Rbk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s://app.notascope.io/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92A645-9E9D-2F82-F5B9-70FF6C69F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F131AF-4F33-765F-C40C-41602FE5D459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19D1A0-F466-9513-7A15-C88BB8801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07707"/>
            <a:ext cx="12192000" cy="2249083"/>
          </a:xfrm>
        </p:spPr>
        <p:txBody>
          <a:bodyPr>
            <a:normAutofit/>
          </a:bodyPr>
          <a:lstStyle/>
          <a:p>
            <a:r>
              <a:rPr lang="en-US" dirty="0"/>
              <a:t>Metrics-Based Evaluation and Comparison of Visualization Notations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1B558-D589-571E-69F7-5A46CDB241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3602037"/>
            <a:ext cx="12191999" cy="2978871"/>
          </a:xfrm>
        </p:spPr>
        <p:txBody>
          <a:bodyPr>
            <a:normAutofit/>
          </a:bodyPr>
          <a:lstStyle/>
          <a:p>
            <a:r>
              <a:rPr lang="en-CA" sz="3200" dirty="0"/>
              <a:t>Nicolas </a:t>
            </a:r>
            <a:r>
              <a:rPr lang="en-CA" sz="3200" dirty="0" err="1"/>
              <a:t>Kruchten</a:t>
            </a:r>
            <a:r>
              <a:rPr lang="en-CA" sz="3200" dirty="0"/>
              <a:t> </a:t>
            </a:r>
            <a:r>
              <a:rPr lang="en-CA" sz="3200" baseline="30000" dirty="0"/>
              <a:t>1</a:t>
            </a:r>
            <a:r>
              <a:rPr lang="en-CA" sz="3200" dirty="0"/>
              <a:t>, Andrew M. McNutt </a:t>
            </a:r>
            <a:r>
              <a:rPr lang="en-CA" sz="3200" baseline="30000" dirty="0"/>
              <a:t>2</a:t>
            </a:r>
            <a:r>
              <a:rPr lang="en-CA" sz="3200" dirty="0"/>
              <a:t>, Michael McGuffin </a:t>
            </a:r>
            <a:r>
              <a:rPr lang="en-CA" sz="3200" baseline="30000" dirty="0"/>
              <a:t>1</a:t>
            </a:r>
          </a:p>
          <a:p>
            <a:endParaRPr lang="en-CA" sz="3200" dirty="0"/>
          </a:p>
          <a:p>
            <a:r>
              <a:rPr lang="en-CA" sz="3200" dirty="0"/>
              <a:t>1. ÉTS, Montreal, Canada</a:t>
            </a:r>
          </a:p>
          <a:p>
            <a:r>
              <a:rPr lang="en-CA" sz="3200" dirty="0"/>
              <a:t>2. </a:t>
            </a:r>
            <a:r>
              <a:rPr lang="en-US" sz="3200" dirty="0"/>
              <a:t>University of Washington and University of Utah</a:t>
            </a:r>
            <a:r>
              <a:rPr lang="en-CA" sz="3200" dirty="0"/>
              <a:t>, USA</a:t>
            </a:r>
          </a:p>
        </p:txBody>
      </p:sp>
    </p:spTree>
    <p:extLst>
      <p:ext uri="{BB962C8B-B14F-4D97-AF65-F5344CB8AC3E}">
        <p14:creationId xmlns:p14="http://schemas.microsoft.com/office/powerpoint/2010/main" val="1075760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917796A-85AB-CF63-D0DC-14EA22B1AF00}"/>
              </a:ext>
            </a:extLst>
          </p:cNvPr>
          <p:cNvGraphicFramePr>
            <a:graphicFrameLocks noGrp="1"/>
          </p:cNvGraphicFramePr>
          <p:nvPr/>
        </p:nvGraphicFramePr>
        <p:xfrm>
          <a:off x="29739" y="1845226"/>
          <a:ext cx="12132521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769">
                  <a:extLst>
                    <a:ext uri="{9D8B030D-6E8A-4147-A177-3AD203B41FA5}">
                      <a16:colId xmlns:a16="http://schemas.microsoft.com/office/drawing/2014/main" val="1318666934"/>
                    </a:ext>
                  </a:extLst>
                </a:gridCol>
                <a:gridCol w="3371803">
                  <a:extLst>
                    <a:ext uri="{9D8B030D-6E8A-4147-A177-3AD203B41FA5}">
                      <a16:colId xmlns:a16="http://schemas.microsoft.com/office/drawing/2014/main" val="3061902018"/>
                    </a:ext>
                  </a:extLst>
                </a:gridCol>
                <a:gridCol w="3427631">
                  <a:extLst>
                    <a:ext uri="{9D8B030D-6E8A-4147-A177-3AD203B41FA5}">
                      <a16:colId xmlns:a16="http://schemas.microsoft.com/office/drawing/2014/main" val="2028051155"/>
                    </a:ext>
                  </a:extLst>
                </a:gridCol>
                <a:gridCol w="3274318">
                  <a:extLst>
                    <a:ext uri="{9D8B030D-6E8A-4147-A177-3AD203B41FA5}">
                      <a16:colId xmlns:a16="http://schemas.microsoft.com/office/drawing/2014/main" val="3200748524"/>
                    </a:ext>
                  </a:extLst>
                </a:gridCol>
              </a:tblGrid>
              <a:tr h="448987">
                <a:tc>
                  <a:txBody>
                    <a:bodyPr/>
                    <a:lstStyle/>
                    <a:p>
                      <a:pPr algn="r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… a notation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… a specification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… a pair of specifications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141442"/>
                  </a:ext>
                </a:extLst>
              </a:tr>
              <a:tr h="722760">
                <a:tc>
                  <a:txBody>
                    <a:bodyPr/>
                    <a:lstStyle/>
                    <a:p>
                      <a:pPr algn="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Economy of 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Vocabulary size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in unique tokens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1800616"/>
                  </a:ext>
                </a:extLst>
              </a:tr>
              <a:tr h="700857">
                <a:tc>
                  <a:txBody>
                    <a:bodyPr/>
                    <a:lstStyle/>
                    <a:p>
                      <a:pPr algn="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Terseness of 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Median spec length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in bytes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Length of spec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in bytes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9259748"/>
                  </a:ext>
                </a:extLst>
              </a:tr>
              <a:tr h="1018251">
                <a:tc>
                  <a:txBody>
                    <a:bodyPr/>
                    <a:lstStyle/>
                    <a:p>
                      <a:pPr algn="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Viscosity of 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Sprawl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 = median distance between all pairs of specs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Remoteness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 = median distance to all other specs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Distance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CA" sz="2000" b="0" dirty="0" err="1">
                          <a:solidFill>
                            <a:schemeClr val="tx1"/>
                          </a:solidFill>
                        </a:rPr>
                        <a:t>Levenshtein</a:t>
                      </a:r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 edit distance,</a:t>
                      </a:r>
                      <a:br>
                        <a:rPr lang="en-CA" sz="20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or Compression distance)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687272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78A8E00-E9A1-91F8-AA88-C50997189BA6}"/>
              </a:ext>
            </a:extLst>
          </p:cNvPr>
          <p:cNvSpPr/>
          <p:nvPr/>
        </p:nvSpPr>
        <p:spPr>
          <a:xfrm>
            <a:off x="2109787" y="3973964"/>
            <a:ext cx="3335789" cy="126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707394-C008-C71C-50CF-8C7D92ADE534}"/>
              </a:ext>
            </a:extLst>
          </p:cNvPr>
          <p:cNvSpPr/>
          <p:nvPr/>
        </p:nvSpPr>
        <p:spPr>
          <a:xfrm>
            <a:off x="5434013" y="3968422"/>
            <a:ext cx="3444786" cy="1249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0D5096-D35A-46D6-082D-17FD19C5358D}"/>
              </a:ext>
            </a:extLst>
          </p:cNvPr>
          <p:cNvSpPr/>
          <p:nvPr/>
        </p:nvSpPr>
        <p:spPr>
          <a:xfrm>
            <a:off x="8895425" y="1626208"/>
            <a:ext cx="3296575" cy="3591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7501A2-42FC-57E5-E782-5C3B0F95F15F}"/>
              </a:ext>
            </a:extLst>
          </p:cNvPr>
          <p:cNvSpPr/>
          <p:nvPr/>
        </p:nvSpPr>
        <p:spPr>
          <a:xfrm>
            <a:off x="-83127" y="3951797"/>
            <a:ext cx="9068378" cy="1154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5ADF62-3A5E-B638-86BF-FCE084316382}"/>
              </a:ext>
            </a:extLst>
          </p:cNvPr>
          <p:cNvSpPr/>
          <p:nvPr/>
        </p:nvSpPr>
        <p:spPr>
          <a:xfrm>
            <a:off x="2094067" y="3147753"/>
            <a:ext cx="3351509" cy="82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58BB62-E15D-0618-4789-0AFD386D7E44}"/>
              </a:ext>
            </a:extLst>
          </p:cNvPr>
          <p:cNvSpPr/>
          <p:nvPr/>
        </p:nvSpPr>
        <p:spPr>
          <a:xfrm>
            <a:off x="5475316" y="1535083"/>
            <a:ext cx="3420109" cy="241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9952F3-00FA-C38C-E44E-3111940EBDF7}"/>
              </a:ext>
            </a:extLst>
          </p:cNvPr>
          <p:cNvSpPr/>
          <p:nvPr/>
        </p:nvSpPr>
        <p:spPr>
          <a:xfrm>
            <a:off x="-83128" y="3131129"/>
            <a:ext cx="10033577" cy="956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7563DF-36D4-F64B-07DA-B7CFFA44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462454"/>
            <a:ext cx="4686300" cy="754322"/>
          </a:xfrm>
        </p:spPr>
        <p:txBody>
          <a:bodyPr/>
          <a:lstStyle/>
          <a:p>
            <a:r>
              <a:rPr lang="en-CA" dirty="0"/>
              <a:t>Metrics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5D19CC-A2D3-CF53-9D91-CAEA35753808}"/>
              </a:ext>
            </a:extLst>
          </p:cNvPr>
          <p:cNvSpPr txBox="1"/>
          <p:nvPr/>
        </p:nvSpPr>
        <p:spPr>
          <a:xfrm>
            <a:off x="5322374" y="145981"/>
            <a:ext cx="36647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0" dirty="0">
                <a:solidFill>
                  <a:srgbClr val="FF0000"/>
                </a:solidFill>
              </a:rPr>
              <a:t>Work</a:t>
            </a:r>
          </a:p>
        </p:txBody>
      </p:sp>
    </p:spTree>
    <p:extLst>
      <p:ext uri="{BB962C8B-B14F-4D97-AF65-F5344CB8AC3E}">
        <p14:creationId xmlns:p14="http://schemas.microsoft.com/office/powerpoint/2010/main" val="55019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917796A-85AB-CF63-D0DC-14EA22B1AF00}"/>
              </a:ext>
            </a:extLst>
          </p:cNvPr>
          <p:cNvGraphicFramePr>
            <a:graphicFrameLocks noGrp="1"/>
          </p:cNvGraphicFramePr>
          <p:nvPr/>
        </p:nvGraphicFramePr>
        <p:xfrm>
          <a:off x="29739" y="1845226"/>
          <a:ext cx="12132521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769">
                  <a:extLst>
                    <a:ext uri="{9D8B030D-6E8A-4147-A177-3AD203B41FA5}">
                      <a16:colId xmlns:a16="http://schemas.microsoft.com/office/drawing/2014/main" val="1318666934"/>
                    </a:ext>
                  </a:extLst>
                </a:gridCol>
                <a:gridCol w="3371803">
                  <a:extLst>
                    <a:ext uri="{9D8B030D-6E8A-4147-A177-3AD203B41FA5}">
                      <a16:colId xmlns:a16="http://schemas.microsoft.com/office/drawing/2014/main" val="3061902018"/>
                    </a:ext>
                  </a:extLst>
                </a:gridCol>
                <a:gridCol w="3427631">
                  <a:extLst>
                    <a:ext uri="{9D8B030D-6E8A-4147-A177-3AD203B41FA5}">
                      <a16:colId xmlns:a16="http://schemas.microsoft.com/office/drawing/2014/main" val="2028051155"/>
                    </a:ext>
                  </a:extLst>
                </a:gridCol>
                <a:gridCol w="3274318">
                  <a:extLst>
                    <a:ext uri="{9D8B030D-6E8A-4147-A177-3AD203B41FA5}">
                      <a16:colId xmlns:a16="http://schemas.microsoft.com/office/drawing/2014/main" val="3200748524"/>
                    </a:ext>
                  </a:extLst>
                </a:gridCol>
              </a:tblGrid>
              <a:tr h="448987">
                <a:tc>
                  <a:txBody>
                    <a:bodyPr/>
                    <a:lstStyle/>
                    <a:p>
                      <a:pPr algn="r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… a notation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… a specification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… a pair of specifications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141442"/>
                  </a:ext>
                </a:extLst>
              </a:tr>
              <a:tr h="722760">
                <a:tc>
                  <a:txBody>
                    <a:bodyPr/>
                    <a:lstStyle/>
                    <a:p>
                      <a:pPr algn="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Economy of 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Vocabulary size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in unique tokens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1800616"/>
                  </a:ext>
                </a:extLst>
              </a:tr>
              <a:tr h="700857">
                <a:tc>
                  <a:txBody>
                    <a:bodyPr/>
                    <a:lstStyle/>
                    <a:p>
                      <a:pPr algn="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Terseness of 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Median spec length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in bytes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Length of spec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in bytes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9259748"/>
                  </a:ext>
                </a:extLst>
              </a:tr>
              <a:tr h="1018251">
                <a:tc>
                  <a:txBody>
                    <a:bodyPr/>
                    <a:lstStyle/>
                    <a:p>
                      <a:pPr algn="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Viscosity of 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Sprawl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 = median distance between all pairs of specs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Remoteness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 = median distance to all other specs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Distance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CA" sz="2000" b="0" dirty="0" err="1">
                          <a:solidFill>
                            <a:schemeClr val="tx1"/>
                          </a:solidFill>
                        </a:rPr>
                        <a:t>Levenshtein</a:t>
                      </a:r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 edit distance,</a:t>
                      </a:r>
                      <a:br>
                        <a:rPr lang="en-CA" sz="20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or Compression distance)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687272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78A8E00-E9A1-91F8-AA88-C50997189BA6}"/>
              </a:ext>
            </a:extLst>
          </p:cNvPr>
          <p:cNvSpPr/>
          <p:nvPr/>
        </p:nvSpPr>
        <p:spPr>
          <a:xfrm>
            <a:off x="2109787" y="3973964"/>
            <a:ext cx="3335789" cy="126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707394-C008-C71C-50CF-8C7D92ADE534}"/>
              </a:ext>
            </a:extLst>
          </p:cNvPr>
          <p:cNvSpPr/>
          <p:nvPr/>
        </p:nvSpPr>
        <p:spPr>
          <a:xfrm>
            <a:off x="5434013" y="3968422"/>
            <a:ext cx="3444786" cy="1249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0D5096-D35A-46D6-082D-17FD19C5358D}"/>
              </a:ext>
            </a:extLst>
          </p:cNvPr>
          <p:cNvSpPr/>
          <p:nvPr/>
        </p:nvSpPr>
        <p:spPr>
          <a:xfrm>
            <a:off x="8895425" y="1626208"/>
            <a:ext cx="3296575" cy="3591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7501A2-42FC-57E5-E782-5C3B0F95F15F}"/>
              </a:ext>
            </a:extLst>
          </p:cNvPr>
          <p:cNvSpPr/>
          <p:nvPr/>
        </p:nvSpPr>
        <p:spPr>
          <a:xfrm>
            <a:off x="-83127" y="3951797"/>
            <a:ext cx="9068378" cy="1154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5ADF62-3A5E-B638-86BF-FCE084316382}"/>
              </a:ext>
            </a:extLst>
          </p:cNvPr>
          <p:cNvSpPr/>
          <p:nvPr/>
        </p:nvSpPr>
        <p:spPr>
          <a:xfrm>
            <a:off x="2094067" y="3147753"/>
            <a:ext cx="3351509" cy="82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58BB62-E15D-0618-4789-0AFD386D7E44}"/>
              </a:ext>
            </a:extLst>
          </p:cNvPr>
          <p:cNvSpPr/>
          <p:nvPr/>
        </p:nvSpPr>
        <p:spPr>
          <a:xfrm>
            <a:off x="5475316" y="1535083"/>
            <a:ext cx="3420109" cy="241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9952F3-00FA-C38C-E44E-3111940EBDF7}"/>
              </a:ext>
            </a:extLst>
          </p:cNvPr>
          <p:cNvSpPr/>
          <p:nvPr/>
        </p:nvSpPr>
        <p:spPr>
          <a:xfrm>
            <a:off x="-83128" y="3131129"/>
            <a:ext cx="10033577" cy="956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7563DF-36D4-F64B-07DA-B7CFFA44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462454"/>
            <a:ext cx="4686300" cy="754322"/>
          </a:xfrm>
        </p:spPr>
        <p:txBody>
          <a:bodyPr/>
          <a:lstStyle/>
          <a:p>
            <a:r>
              <a:rPr lang="en-CA" dirty="0"/>
              <a:t>Metrics</a:t>
            </a:r>
          </a:p>
        </p:txBody>
      </p:sp>
    </p:spTree>
    <p:extLst>
      <p:ext uri="{BB962C8B-B14F-4D97-AF65-F5344CB8AC3E}">
        <p14:creationId xmlns:p14="http://schemas.microsoft.com/office/powerpoint/2010/main" val="103567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6025B-D81F-7362-BAEE-B85D98006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14" y="106943"/>
            <a:ext cx="10515600" cy="753670"/>
          </a:xfrm>
        </p:spPr>
        <p:txBody>
          <a:bodyPr/>
          <a:lstStyle/>
          <a:p>
            <a:r>
              <a:rPr lang="en-CA" dirty="0"/>
              <a:t>Two specs in the Seaborn notation: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C9A2C9-B62C-3C58-B408-5A1FD5CBE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602" y="1112352"/>
            <a:ext cx="2956224" cy="3206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1CA516-F9CB-BCF9-12E3-0CD4FE66D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76" y="4602591"/>
            <a:ext cx="5735477" cy="1954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83FEC8-747A-3962-8EC7-1FFAFC8E0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736" y="1090291"/>
            <a:ext cx="2941516" cy="3250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D9F38E-019B-D5FF-F837-473444190E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0781" y="4602591"/>
            <a:ext cx="4893426" cy="195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65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E91C1B-1E68-AF97-7152-644B058F3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425" y="581146"/>
            <a:ext cx="8246639" cy="61208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0B5676-6C38-04EC-B166-A761298CEE93}"/>
              </a:ext>
            </a:extLst>
          </p:cNvPr>
          <p:cNvSpPr/>
          <p:nvPr/>
        </p:nvSpPr>
        <p:spPr>
          <a:xfrm>
            <a:off x="1902633" y="464457"/>
            <a:ext cx="8787138" cy="4260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84A2BB-9FB5-7EDE-8FEA-0C2E56C3C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602" y="1112352"/>
            <a:ext cx="2956224" cy="32062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2ABAD6-CD56-5BEC-CF98-0669E3D22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736" y="1090291"/>
            <a:ext cx="2941516" cy="3250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86025B-D81F-7362-BAEE-B85D98006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14" y="106943"/>
            <a:ext cx="10515600" cy="753670"/>
          </a:xfrm>
        </p:spPr>
        <p:txBody>
          <a:bodyPr/>
          <a:lstStyle/>
          <a:p>
            <a:r>
              <a:rPr lang="en-CA" dirty="0"/>
              <a:t>Two specs in the Seaborn notation: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48A1DF-3786-C587-D2C5-C2B6DF469B4F}"/>
              </a:ext>
            </a:extLst>
          </p:cNvPr>
          <p:cNvSpPr txBox="1"/>
          <p:nvPr/>
        </p:nvSpPr>
        <p:spPr>
          <a:xfrm>
            <a:off x="4426858" y="2472030"/>
            <a:ext cx="3249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/>
              <a:t>Distance = 4</a:t>
            </a:r>
          </a:p>
        </p:txBody>
      </p:sp>
    </p:spTree>
    <p:extLst>
      <p:ext uri="{BB962C8B-B14F-4D97-AF65-F5344CB8AC3E}">
        <p14:creationId xmlns:p14="http://schemas.microsoft.com/office/powerpoint/2010/main" val="4094963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917796A-85AB-CF63-D0DC-14EA22B1AF00}"/>
              </a:ext>
            </a:extLst>
          </p:cNvPr>
          <p:cNvGraphicFramePr>
            <a:graphicFrameLocks noGrp="1"/>
          </p:cNvGraphicFramePr>
          <p:nvPr/>
        </p:nvGraphicFramePr>
        <p:xfrm>
          <a:off x="29739" y="1845226"/>
          <a:ext cx="12132521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769">
                  <a:extLst>
                    <a:ext uri="{9D8B030D-6E8A-4147-A177-3AD203B41FA5}">
                      <a16:colId xmlns:a16="http://schemas.microsoft.com/office/drawing/2014/main" val="1318666934"/>
                    </a:ext>
                  </a:extLst>
                </a:gridCol>
                <a:gridCol w="3371803">
                  <a:extLst>
                    <a:ext uri="{9D8B030D-6E8A-4147-A177-3AD203B41FA5}">
                      <a16:colId xmlns:a16="http://schemas.microsoft.com/office/drawing/2014/main" val="3061902018"/>
                    </a:ext>
                  </a:extLst>
                </a:gridCol>
                <a:gridCol w="3427631">
                  <a:extLst>
                    <a:ext uri="{9D8B030D-6E8A-4147-A177-3AD203B41FA5}">
                      <a16:colId xmlns:a16="http://schemas.microsoft.com/office/drawing/2014/main" val="2028051155"/>
                    </a:ext>
                  </a:extLst>
                </a:gridCol>
                <a:gridCol w="3274318">
                  <a:extLst>
                    <a:ext uri="{9D8B030D-6E8A-4147-A177-3AD203B41FA5}">
                      <a16:colId xmlns:a16="http://schemas.microsoft.com/office/drawing/2014/main" val="3200748524"/>
                    </a:ext>
                  </a:extLst>
                </a:gridCol>
              </a:tblGrid>
              <a:tr h="448987">
                <a:tc>
                  <a:txBody>
                    <a:bodyPr/>
                    <a:lstStyle/>
                    <a:p>
                      <a:pPr algn="r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… a notation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… a specification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… a pair of specifications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141442"/>
                  </a:ext>
                </a:extLst>
              </a:tr>
              <a:tr h="722760">
                <a:tc>
                  <a:txBody>
                    <a:bodyPr/>
                    <a:lstStyle/>
                    <a:p>
                      <a:pPr algn="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Economy of 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Vocabulary size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in unique tokens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1800616"/>
                  </a:ext>
                </a:extLst>
              </a:tr>
              <a:tr h="700857">
                <a:tc>
                  <a:txBody>
                    <a:bodyPr/>
                    <a:lstStyle/>
                    <a:p>
                      <a:pPr algn="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Terseness of 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Median spec length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in bytes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Length of spec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in bytes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9259748"/>
                  </a:ext>
                </a:extLst>
              </a:tr>
              <a:tr h="1018251">
                <a:tc>
                  <a:txBody>
                    <a:bodyPr/>
                    <a:lstStyle/>
                    <a:p>
                      <a:pPr algn="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Viscosity of 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Sprawl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 = median distance between all pairs of specs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Remoteness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 = median distance to all other specs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Distance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CA" sz="2000" b="0" dirty="0" err="1">
                          <a:solidFill>
                            <a:schemeClr val="tx1"/>
                          </a:solidFill>
                        </a:rPr>
                        <a:t>Levenshtein</a:t>
                      </a:r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 edit distance,</a:t>
                      </a:r>
                      <a:br>
                        <a:rPr lang="en-CA" sz="20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or Compression distance)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687272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78A8E00-E9A1-91F8-AA88-C50997189BA6}"/>
              </a:ext>
            </a:extLst>
          </p:cNvPr>
          <p:cNvSpPr/>
          <p:nvPr/>
        </p:nvSpPr>
        <p:spPr>
          <a:xfrm>
            <a:off x="2109787" y="3973964"/>
            <a:ext cx="3335789" cy="126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707394-C008-C71C-50CF-8C7D92ADE534}"/>
              </a:ext>
            </a:extLst>
          </p:cNvPr>
          <p:cNvSpPr/>
          <p:nvPr/>
        </p:nvSpPr>
        <p:spPr>
          <a:xfrm>
            <a:off x="5434013" y="3968422"/>
            <a:ext cx="3444786" cy="1249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0D5096-D35A-46D6-082D-17FD19C5358D}"/>
              </a:ext>
            </a:extLst>
          </p:cNvPr>
          <p:cNvSpPr/>
          <p:nvPr/>
        </p:nvSpPr>
        <p:spPr>
          <a:xfrm>
            <a:off x="8895425" y="1626208"/>
            <a:ext cx="3296575" cy="3591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7501A2-42FC-57E5-E782-5C3B0F95F15F}"/>
              </a:ext>
            </a:extLst>
          </p:cNvPr>
          <p:cNvSpPr/>
          <p:nvPr/>
        </p:nvSpPr>
        <p:spPr>
          <a:xfrm>
            <a:off x="-83127" y="3951797"/>
            <a:ext cx="9068378" cy="1154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7563DF-36D4-F64B-07DA-B7CFFA44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462454"/>
            <a:ext cx="4686300" cy="754322"/>
          </a:xfrm>
        </p:spPr>
        <p:txBody>
          <a:bodyPr/>
          <a:lstStyle/>
          <a:p>
            <a:r>
              <a:rPr lang="en-CA" dirty="0"/>
              <a:t>Metrics</a:t>
            </a:r>
          </a:p>
        </p:txBody>
      </p:sp>
    </p:spTree>
    <p:extLst>
      <p:ext uri="{BB962C8B-B14F-4D97-AF65-F5344CB8AC3E}">
        <p14:creationId xmlns:p14="http://schemas.microsoft.com/office/powerpoint/2010/main" val="284483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4AED0-9F93-8333-F861-3ED2DE588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462454"/>
            <a:ext cx="4686300" cy="754322"/>
          </a:xfrm>
        </p:spPr>
        <p:txBody>
          <a:bodyPr/>
          <a:lstStyle/>
          <a:p>
            <a:r>
              <a:rPr lang="en-CA" dirty="0"/>
              <a:t>Metrics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917796A-85AB-CF63-D0DC-14EA22B1AF00}"/>
              </a:ext>
            </a:extLst>
          </p:cNvPr>
          <p:cNvGraphicFramePr>
            <a:graphicFrameLocks noGrp="1"/>
          </p:cNvGraphicFramePr>
          <p:nvPr/>
        </p:nvGraphicFramePr>
        <p:xfrm>
          <a:off x="29739" y="1845226"/>
          <a:ext cx="12132521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769">
                  <a:extLst>
                    <a:ext uri="{9D8B030D-6E8A-4147-A177-3AD203B41FA5}">
                      <a16:colId xmlns:a16="http://schemas.microsoft.com/office/drawing/2014/main" val="1318666934"/>
                    </a:ext>
                  </a:extLst>
                </a:gridCol>
                <a:gridCol w="3371803">
                  <a:extLst>
                    <a:ext uri="{9D8B030D-6E8A-4147-A177-3AD203B41FA5}">
                      <a16:colId xmlns:a16="http://schemas.microsoft.com/office/drawing/2014/main" val="3061902018"/>
                    </a:ext>
                  </a:extLst>
                </a:gridCol>
                <a:gridCol w="3427631">
                  <a:extLst>
                    <a:ext uri="{9D8B030D-6E8A-4147-A177-3AD203B41FA5}">
                      <a16:colId xmlns:a16="http://schemas.microsoft.com/office/drawing/2014/main" val="2028051155"/>
                    </a:ext>
                  </a:extLst>
                </a:gridCol>
                <a:gridCol w="3274318">
                  <a:extLst>
                    <a:ext uri="{9D8B030D-6E8A-4147-A177-3AD203B41FA5}">
                      <a16:colId xmlns:a16="http://schemas.microsoft.com/office/drawing/2014/main" val="3200748524"/>
                    </a:ext>
                  </a:extLst>
                </a:gridCol>
              </a:tblGrid>
              <a:tr h="448987">
                <a:tc>
                  <a:txBody>
                    <a:bodyPr/>
                    <a:lstStyle/>
                    <a:p>
                      <a:pPr algn="r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… a notation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… a specification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… a pair of specifications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141442"/>
                  </a:ext>
                </a:extLst>
              </a:tr>
              <a:tr h="722760">
                <a:tc>
                  <a:txBody>
                    <a:bodyPr/>
                    <a:lstStyle/>
                    <a:p>
                      <a:pPr algn="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Economy of 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Vocabulary size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in unique tokens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1800616"/>
                  </a:ext>
                </a:extLst>
              </a:tr>
              <a:tr h="700857">
                <a:tc>
                  <a:txBody>
                    <a:bodyPr/>
                    <a:lstStyle/>
                    <a:p>
                      <a:pPr algn="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Terseness of 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Median spec length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in bytes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Length of spec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in bytes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9259748"/>
                  </a:ext>
                </a:extLst>
              </a:tr>
              <a:tr h="1018251">
                <a:tc>
                  <a:txBody>
                    <a:bodyPr/>
                    <a:lstStyle/>
                    <a:p>
                      <a:pPr algn="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Viscosity of 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Sprawl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 = median distance between all pairs of specs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Remoteness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 = median distance to all other specs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Distance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CA" sz="2000" b="0" dirty="0" err="1">
                          <a:solidFill>
                            <a:schemeClr val="tx1"/>
                          </a:solidFill>
                        </a:rPr>
                        <a:t>Levenshtein</a:t>
                      </a:r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 edit distance,</a:t>
                      </a:r>
                      <a:br>
                        <a:rPr lang="en-CA" sz="20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or Compression distance)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68727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4387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83630E-3799-806C-6C7A-452457E387E0}"/>
              </a:ext>
            </a:extLst>
          </p:cNvPr>
          <p:cNvSpPr/>
          <p:nvPr/>
        </p:nvSpPr>
        <p:spPr>
          <a:xfrm>
            <a:off x="2099827" y="2320208"/>
            <a:ext cx="3352496" cy="79780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06D29B-F639-EA13-27D2-B22864BA3B87}"/>
              </a:ext>
            </a:extLst>
          </p:cNvPr>
          <p:cNvSpPr/>
          <p:nvPr/>
        </p:nvSpPr>
        <p:spPr>
          <a:xfrm>
            <a:off x="2099827" y="3138090"/>
            <a:ext cx="3352496" cy="79780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10796C-E299-A66C-26DE-6ECF35AF9224}"/>
              </a:ext>
            </a:extLst>
          </p:cNvPr>
          <p:cNvSpPr/>
          <p:nvPr/>
        </p:nvSpPr>
        <p:spPr>
          <a:xfrm>
            <a:off x="2368222" y="5504415"/>
            <a:ext cx="1439398" cy="2379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08A447-652B-DB8A-CFBD-4094D14C5E49}"/>
              </a:ext>
            </a:extLst>
          </p:cNvPr>
          <p:cNvSpPr/>
          <p:nvPr/>
        </p:nvSpPr>
        <p:spPr>
          <a:xfrm>
            <a:off x="4403841" y="5504415"/>
            <a:ext cx="1837066" cy="2379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54AED0-9F93-8333-F861-3ED2DE588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462454"/>
            <a:ext cx="4686300" cy="754322"/>
          </a:xfrm>
        </p:spPr>
        <p:txBody>
          <a:bodyPr/>
          <a:lstStyle/>
          <a:p>
            <a:r>
              <a:rPr lang="en-CA" dirty="0"/>
              <a:t>Metrics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917796A-85AB-CF63-D0DC-14EA22B1AF00}"/>
              </a:ext>
            </a:extLst>
          </p:cNvPr>
          <p:cNvGraphicFramePr>
            <a:graphicFrameLocks noGrp="1"/>
          </p:cNvGraphicFramePr>
          <p:nvPr/>
        </p:nvGraphicFramePr>
        <p:xfrm>
          <a:off x="29739" y="1845226"/>
          <a:ext cx="12132521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769">
                  <a:extLst>
                    <a:ext uri="{9D8B030D-6E8A-4147-A177-3AD203B41FA5}">
                      <a16:colId xmlns:a16="http://schemas.microsoft.com/office/drawing/2014/main" val="1318666934"/>
                    </a:ext>
                  </a:extLst>
                </a:gridCol>
                <a:gridCol w="3371803">
                  <a:extLst>
                    <a:ext uri="{9D8B030D-6E8A-4147-A177-3AD203B41FA5}">
                      <a16:colId xmlns:a16="http://schemas.microsoft.com/office/drawing/2014/main" val="3061902018"/>
                    </a:ext>
                  </a:extLst>
                </a:gridCol>
                <a:gridCol w="3427631">
                  <a:extLst>
                    <a:ext uri="{9D8B030D-6E8A-4147-A177-3AD203B41FA5}">
                      <a16:colId xmlns:a16="http://schemas.microsoft.com/office/drawing/2014/main" val="2028051155"/>
                    </a:ext>
                  </a:extLst>
                </a:gridCol>
                <a:gridCol w="3274318">
                  <a:extLst>
                    <a:ext uri="{9D8B030D-6E8A-4147-A177-3AD203B41FA5}">
                      <a16:colId xmlns:a16="http://schemas.microsoft.com/office/drawing/2014/main" val="3200748524"/>
                    </a:ext>
                  </a:extLst>
                </a:gridCol>
              </a:tblGrid>
              <a:tr h="448987">
                <a:tc>
                  <a:txBody>
                    <a:bodyPr/>
                    <a:lstStyle/>
                    <a:p>
                      <a:pPr algn="r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… a notation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… a specification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… a pair of specifications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141442"/>
                  </a:ext>
                </a:extLst>
              </a:tr>
              <a:tr h="722760">
                <a:tc>
                  <a:txBody>
                    <a:bodyPr/>
                    <a:lstStyle/>
                    <a:p>
                      <a:pPr algn="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Economy of 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Vocabulary size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in unique tokens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1800616"/>
                  </a:ext>
                </a:extLst>
              </a:tr>
              <a:tr h="700857">
                <a:tc>
                  <a:txBody>
                    <a:bodyPr/>
                    <a:lstStyle/>
                    <a:p>
                      <a:pPr algn="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Terseness of 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Median spec length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in bytes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Length of spec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in bytes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9259748"/>
                  </a:ext>
                </a:extLst>
              </a:tr>
              <a:tr h="1018251">
                <a:tc>
                  <a:txBody>
                    <a:bodyPr/>
                    <a:lstStyle/>
                    <a:p>
                      <a:pPr algn="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Viscosity of 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Sprawl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 = median distance between all pairs of specs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Remoteness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 = median distance to all other specs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Distance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CA" sz="2000" b="0" dirty="0" err="1">
                          <a:solidFill>
                            <a:schemeClr val="tx1"/>
                          </a:solidFill>
                        </a:rPr>
                        <a:t>Levenshtein</a:t>
                      </a:r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 edit distance,</a:t>
                      </a:r>
                      <a:br>
                        <a:rPr lang="en-CA" sz="20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or Compression distance)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687272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AA6FD8D-B1E9-8F72-2CFA-609A9CFB354F}"/>
              </a:ext>
            </a:extLst>
          </p:cNvPr>
          <p:cNvSpPr txBox="1"/>
          <p:nvPr/>
        </p:nvSpPr>
        <p:spPr>
          <a:xfrm>
            <a:off x="1930996" y="5152913"/>
            <a:ext cx="4765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We expect: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(Vocabulary size) ∝ 1/(Median spec length)</a:t>
            </a:r>
          </a:p>
        </p:txBody>
      </p:sp>
    </p:spTree>
    <p:extLst>
      <p:ext uri="{BB962C8B-B14F-4D97-AF65-F5344CB8AC3E}">
        <p14:creationId xmlns:p14="http://schemas.microsoft.com/office/powerpoint/2010/main" val="77730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06D29B-F639-EA13-27D2-B22864BA3B87}"/>
              </a:ext>
            </a:extLst>
          </p:cNvPr>
          <p:cNvSpPr/>
          <p:nvPr/>
        </p:nvSpPr>
        <p:spPr>
          <a:xfrm>
            <a:off x="2099827" y="3138090"/>
            <a:ext cx="3352496" cy="79780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40B5F0-768C-6C1F-2A7D-1694E79A1EC8}"/>
              </a:ext>
            </a:extLst>
          </p:cNvPr>
          <p:cNvSpPr/>
          <p:nvPr/>
        </p:nvSpPr>
        <p:spPr>
          <a:xfrm>
            <a:off x="2099827" y="3967438"/>
            <a:ext cx="3352496" cy="10477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8C1BB3-01CF-B345-A810-67650E953AB3}"/>
              </a:ext>
            </a:extLst>
          </p:cNvPr>
          <p:cNvSpPr/>
          <p:nvPr/>
        </p:nvSpPr>
        <p:spPr>
          <a:xfrm>
            <a:off x="2368222" y="5780640"/>
            <a:ext cx="1837066" cy="2379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605D70-C86B-46C0-DECB-5BE340A2EAD7}"/>
              </a:ext>
            </a:extLst>
          </p:cNvPr>
          <p:cNvSpPr/>
          <p:nvPr/>
        </p:nvSpPr>
        <p:spPr>
          <a:xfrm>
            <a:off x="4505325" y="5780640"/>
            <a:ext cx="692944" cy="2379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54AED0-9F93-8333-F861-3ED2DE588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462454"/>
            <a:ext cx="4686300" cy="754322"/>
          </a:xfrm>
        </p:spPr>
        <p:txBody>
          <a:bodyPr/>
          <a:lstStyle/>
          <a:p>
            <a:r>
              <a:rPr lang="en-CA" dirty="0"/>
              <a:t>Metrics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917796A-85AB-CF63-D0DC-14EA22B1AF00}"/>
              </a:ext>
            </a:extLst>
          </p:cNvPr>
          <p:cNvGraphicFramePr>
            <a:graphicFrameLocks noGrp="1"/>
          </p:cNvGraphicFramePr>
          <p:nvPr/>
        </p:nvGraphicFramePr>
        <p:xfrm>
          <a:off x="29739" y="1845226"/>
          <a:ext cx="12132521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769">
                  <a:extLst>
                    <a:ext uri="{9D8B030D-6E8A-4147-A177-3AD203B41FA5}">
                      <a16:colId xmlns:a16="http://schemas.microsoft.com/office/drawing/2014/main" val="1318666934"/>
                    </a:ext>
                  </a:extLst>
                </a:gridCol>
                <a:gridCol w="3371803">
                  <a:extLst>
                    <a:ext uri="{9D8B030D-6E8A-4147-A177-3AD203B41FA5}">
                      <a16:colId xmlns:a16="http://schemas.microsoft.com/office/drawing/2014/main" val="3061902018"/>
                    </a:ext>
                  </a:extLst>
                </a:gridCol>
                <a:gridCol w="3427631">
                  <a:extLst>
                    <a:ext uri="{9D8B030D-6E8A-4147-A177-3AD203B41FA5}">
                      <a16:colId xmlns:a16="http://schemas.microsoft.com/office/drawing/2014/main" val="2028051155"/>
                    </a:ext>
                  </a:extLst>
                </a:gridCol>
                <a:gridCol w="3274318">
                  <a:extLst>
                    <a:ext uri="{9D8B030D-6E8A-4147-A177-3AD203B41FA5}">
                      <a16:colId xmlns:a16="http://schemas.microsoft.com/office/drawing/2014/main" val="3200748524"/>
                    </a:ext>
                  </a:extLst>
                </a:gridCol>
              </a:tblGrid>
              <a:tr h="448987">
                <a:tc>
                  <a:txBody>
                    <a:bodyPr/>
                    <a:lstStyle/>
                    <a:p>
                      <a:pPr algn="r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… a notation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… a specification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… a pair of specifications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141442"/>
                  </a:ext>
                </a:extLst>
              </a:tr>
              <a:tr h="722760">
                <a:tc>
                  <a:txBody>
                    <a:bodyPr/>
                    <a:lstStyle/>
                    <a:p>
                      <a:pPr algn="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Economy of 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Vocabulary size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in unique tokens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1800616"/>
                  </a:ext>
                </a:extLst>
              </a:tr>
              <a:tr h="700857">
                <a:tc>
                  <a:txBody>
                    <a:bodyPr/>
                    <a:lstStyle/>
                    <a:p>
                      <a:pPr algn="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Terseness of 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Median spec length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in bytes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Length of spec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in bytes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9259748"/>
                  </a:ext>
                </a:extLst>
              </a:tr>
              <a:tr h="1018251">
                <a:tc>
                  <a:txBody>
                    <a:bodyPr/>
                    <a:lstStyle/>
                    <a:p>
                      <a:pPr algn="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Viscosity of 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Sprawl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 = median distance between all pairs of specs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Remoteness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 = median distance to all other specs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Distance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CA" sz="2000" b="0" dirty="0" err="1">
                          <a:solidFill>
                            <a:schemeClr val="tx1"/>
                          </a:solidFill>
                        </a:rPr>
                        <a:t>Levenshtein</a:t>
                      </a:r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 edit distance,</a:t>
                      </a:r>
                      <a:br>
                        <a:rPr lang="en-CA" sz="20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or Compression distance)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687272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AA6FD8D-B1E9-8F72-2CFA-609A9CFB354F}"/>
              </a:ext>
            </a:extLst>
          </p:cNvPr>
          <p:cNvSpPr txBox="1"/>
          <p:nvPr/>
        </p:nvSpPr>
        <p:spPr>
          <a:xfrm>
            <a:off x="1930996" y="5152913"/>
            <a:ext cx="4765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We expect: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(Vocabulary size) ∝ 1/(Median spec length)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(Median spec length) ∝ Sprawl</a:t>
            </a:r>
          </a:p>
        </p:txBody>
      </p:sp>
    </p:spTree>
    <p:extLst>
      <p:ext uri="{BB962C8B-B14F-4D97-AF65-F5344CB8AC3E}">
        <p14:creationId xmlns:p14="http://schemas.microsoft.com/office/powerpoint/2010/main" val="1003546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83630E-3799-806C-6C7A-452457E387E0}"/>
              </a:ext>
            </a:extLst>
          </p:cNvPr>
          <p:cNvSpPr/>
          <p:nvPr/>
        </p:nvSpPr>
        <p:spPr>
          <a:xfrm>
            <a:off x="2099827" y="2320208"/>
            <a:ext cx="3352496" cy="79780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40B5F0-768C-6C1F-2A7D-1694E79A1EC8}"/>
              </a:ext>
            </a:extLst>
          </p:cNvPr>
          <p:cNvSpPr/>
          <p:nvPr/>
        </p:nvSpPr>
        <p:spPr>
          <a:xfrm>
            <a:off x="2099827" y="3967438"/>
            <a:ext cx="3352496" cy="10477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DAA7BD-21D1-D75B-3398-0CF921DB2328}"/>
              </a:ext>
            </a:extLst>
          </p:cNvPr>
          <p:cNvSpPr/>
          <p:nvPr/>
        </p:nvSpPr>
        <p:spPr>
          <a:xfrm>
            <a:off x="2368222" y="6056865"/>
            <a:ext cx="1439398" cy="2379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675602-1337-589D-3371-471EC483F0FA}"/>
              </a:ext>
            </a:extLst>
          </p:cNvPr>
          <p:cNvSpPr/>
          <p:nvPr/>
        </p:nvSpPr>
        <p:spPr>
          <a:xfrm>
            <a:off x="4338638" y="6054483"/>
            <a:ext cx="661987" cy="2379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54AED0-9F93-8333-F861-3ED2DE588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462454"/>
            <a:ext cx="4686300" cy="754322"/>
          </a:xfrm>
        </p:spPr>
        <p:txBody>
          <a:bodyPr/>
          <a:lstStyle/>
          <a:p>
            <a:r>
              <a:rPr lang="en-CA" dirty="0"/>
              <a:t>Metrics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917796A-85AB-CF63-D0DC-14EA22B1AF00}"/>
              </a:ext>
            </a:extLst>
          </p:cNvPr>
          <p:cNvGraphicFramePr>
            <a:graphicFrameLocks noGrp="1"/>
          </p:cNvGraphicFramePr>
          <p:nvPr/>
        </p:nvGraphicFramePr>
        <p:xfrm>
          <a:off x="29739" y="1845226"/>
          <a:ext cx="12132521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769">
                  <a:extLst>
                    <a:ext uri="{9D8B030D-6E8A-4147-A177-3AD203B41FA5}">
                      <a16:colId xmlns:a16="http://schemas.microsoft.com/office/drawing/2014/main" val="1318666934"/>
                    </a:ext>
                  </a:extLst>
                </a:gridCol>
                <a:gridCol w="3371803">
                  <a:extLst>
                    <a:ext uri="{9D8B030D-6E8A-4147-A177-3AD203B41FA5}">
                      <a16:colId xmlns:a16="http://schemas.microsoft.com/office/drawing/2014/main" val="3061902018"/>
                    </a:ext>
                  </a:extLst>
                </a:gridCol>
                <a:gridCol w="3427631">
                  <a:extLst>
                    <a:ext uri="{9D8B030D-6E8A-4147-A177-3AD203B41FA5}">
                      <a16:colId xmlns:a16="http://schemas.microsoft.com/office/drawing/2014/main" val="2028051155"/>
                    </a:ext>
                  </a:extLst>
                </a:gridCol>
                <a:gridCol w="3274318">
                  <a:extLst>
                    <a:ext uri="{9D8B030D-6E8A-4147-A177-3AD203B41FA5}">
                      <a16:colId xmlns:a16="http://schemas.microsoft.com/office/drawing/2014/main" val="3200748524"/>
                    </a:ext>
                  </a:extLst>
                </a:gridCol>
              </a:tblGrid>
              <a:tr h="448987">
                <a:tc>
                  <a:txBody>
                    <a:bodyPr/>
                    <a:lstStyle/>
                    <a:p>
                      <a:pPr algn="r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… a notation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… a specification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… a pair of specifications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141442"/>
                  </a:ext>
                </a:extLst>
              </a:tr>
              <a:tr h="722760">
                <a:tc>
                  <a:txBody>
                    <a:bodyPr/>
                    <a:lstStyle/>
                    <a:p>
                      <a:pPr algn="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Economy of 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Vocabulary size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in unique tokens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1800616"/>
                  </a:ext>
                </a:extLst>
              </a:tr>
              <a:tr h="700857">
                <a:tc>
                  <a:txBody>
                    <a:bodyPr/>
                    <a:lstStyle/>
                    <a:p>
                      <a:pPr algn="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Terseness of 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Median spec length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in bytes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Length of spec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in bytes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9259748"/>
                  </a:ext>
                </a:extLst>
              </a:tr>
              <a:tr h="1018251">
                <a:tc>
                  <a:txBody>
                    <a:bodyPr/>
                    <a:lstStyle/>
                    <a:p>
                      <a:pPr algn="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Viscosity of 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Sprawl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 = median distance between all pairs of specs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Remoteness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 = median distance to all other specs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Distance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CA" sz="2000" b="0" dirty="0" err="1">
                          <a:solidFill>
                            <a:schemeClr val="tx1"/>
                          </a:solidFill>
                        </a:rPr>
                        <a:t>Levenshtein</a:t>
                      </a:r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 edit distance,</a:t>
                      </a:r>
                      <a:br>
                        <a:rPr lang="en-CA" sz="20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or Compression distance)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687272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AA6FD8D-B1E9-8F72-2CFA-609A9CFB354F}"/>
              </a:ext>
            </a:extLst>
          </p:cNvPr>
          <p:cNvSpPr txBox="1"/>
          <p:nvPr/>
        </p:nvSpPr>
        <p:spPr>
          <a:xfrm>
            <a:off x="1930996" y="5152913"/>
            <a:ext cx="4765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We expect: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(Vocabulary size) ∝ 1/(Median spec length)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(Median spec length) ∝ Sprawl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(Vocabulary size) ∝ 1/Sprawl</a:t>
            </a:r>
          </a:p>
        </p:txBody>
      </p:sp>
    </p:spTree>
    <p:extLst>
      <p:ext uri="{BB962C8B-B14F-4D97-AF65-F5344CB8AC3E}">
        <p14:creationId xmlns:p14="http://schemas.microsoft.com/office/powerpoint/2010/main" val="1112694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4AED0-9F93-8333-F861-3ED2DE588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462454"/>
            <a:ext cx="4686300" cy="754322"/>
          </a:xfrm>
        </p:spPr>
        <p:txBody>
          <a:bodyPr/>
          <a:lstStyle/>
          <a:p>
            <a:r>
              <a:rPr lang="en-CA" dirty="0"/>
              <a:t>Metrics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917796A-85AB-CF63-D0DC-14EA22B1AF00}"/>
              </a:ext>
            </a:extLst>
          </p:cNvPr>
          <p:cNvGraphicFramePr>
            <a:graphicFrameLocks noGrp="1"/>
          </p:cNvGraphicFramePr>
          <p:nvPr/>
        </p:nvGraphicFramePr>
        <p:xfrm>
          <a:off x="29739" y="1845226"/>
          <a:ext cx="12132521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769">
                  <a:extLst>
                    <a:ext uri="{9D8B030D-6E8A-4147-A177-3AD203B41FA5}">
                      <a16:colId xmlns:a16="http://schemas.microsoft.com/office/drawing/2014/main" val="1318666934"/>
                    </a:ext>
                  </a:extLst>
                </a:gridCol>
                <a:gridCol w="3371803">
                  <a:extLst>
                    <a:ext uri="{9D8B030D-6E8A-4147-A177-3AD203B41FA5}">
                      <a16:colId xmlns:a16="http://schemas.microsoft.com/office/drawing/2014/main" val="3061902018"/>
                    </a:ext>
                  </a:extLst>
                </a:gridCol>
                <a:gridCol w="3427631">
                  <a:extLst>
                    <a:ext uri="{9D8B030D-6E8A-4147-A177-3AD203B41FA5}">
                      <a16:colId xmlns:a16="http://schemas.microsoft.com/office/drawing/2014/main" val="2028051155"/>
                    </a:ext>
                  </a:extLst>
                </a:gridCol>
                <a:gridCol w="3274318">
                  <a:extLst>
                    <a:ext uri="{9D8B030D-6E8A-4147-A177-3AD203B41FA5}">
                      <a16:colId xmlns:a16="http://schemas.microsoft.com/office/drawing/2014/main" val="3200748524"/>
                    </a:ext>
                  </a:extLst>
                </a:gridCol>
              </a:tblGrid>
              <a:tr h="448987">
                <a:tc>
                  <a:txBody>
                    <a:bodyPr/>
                    <a:lstStyle/>
                    <a:p>
                      <a:pPr algn="r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… a notation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… a specification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… a pair of specifications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141442"/>
                  </a:ext>
                </a:extLst>
              </a:tr>
              <a:tr h="722760">
                <a:tc>
                  <a:txBody>
                    <a:bodyPr/>
                    <a:lstStyle/>
                    <a:p>
                      <a:pPr algn="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Economy of 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Vocabulary size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in unique tokens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1800616"/>
                  </a:ext>
                </a:extLst>
              </a:tr>
              <a:tr h="700857">
                <a:tc>
                  <a:txBody>
                    <a:bodyPr/>
                    <a:lstStyle/>
                    <a:p>
                      <a:pPr algn="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Terseness of 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Median spec length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in bytes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Length of spec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in bytes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9259748"/>
                  </a:ext>
                </a:extLst>
              </a:tr>
              <a:tr h="1018251">
                <a:tc>
                  <a:txBody>
                    <a:bodyPr/>
                    <a:lstStyle/>
                    <a:p>
                      <a:pPr algn="r"/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Viscosity of 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Sprawl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 = median distance between all pairs of specs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Remoteness</a:t>
                      </a:r>
                      <a:r>
                        <a:rPr lang="en-CA" sz="2400" b="0" dirty="0">
                          <a:solidFill>
                            <a:schemeClr val="tx1"/>
                          </a:solidFill>
                        </a:rPr>
                        <a:t> = median distance to all other specs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</a:rPr>
                        <a:t>Distance</a:t>
                      </a:r>
                      <a:br>
                        <a:rPr lang="en-CA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CA" sz="2000" b="0" dirty="0" err="1">
                          <a:solidFill>
                            <a:schemeClr val="tx1"/>
                          </a:solidFill>
                        </a:rPr>
                        <a:t>Levenshtein</a:t>
                      </a:r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 edit distance,</a:t>
                      </a:r>
                      <a:br>
                        <a:rPr lang="en-CA" sz="20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or Compression distance)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687272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AA6FD8D-B1E9-8F72-2CFA-609A9CFB354F}"/>
              </a:ext>
            </a:extLst>
          </p:cNvPr>
          <p:cNvSpPr txBox="1"/>
          <p:nvPr/>
        </p:nvSpPr>
        <p:spPr>
          <a:xfrm>
            <a:off x="1930996" y="5152913"/>
            <a:ext cx="4765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We expect: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(Vocabulary size) ∝ 1/(Median spec length)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(Median spec length) ∝ Sprawl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(Vocabulary size) ∝ 1/Sprawl</a:t>
            </a:r>
          </a:p>
        </p:txBody>
      </p:sp>
    </p:spTree>
    <p:extLst>
      <p:ext uri="{BB962C8B-B14F-4D97-AF65-F5344CB8AC3E}">
        <p14:creationId xmlns:p14="http://schemas.microsoft.com/office/powerpoint/2010/main" val="3975642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1E9D68-2EA9-6253-30F0-21ACEA694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50" y="1156792"/>
            <a:ext cx="5029350" cy="4939208"/>
          </a:xfrm>
          <a:prstGeom prst="rect">
            <a:avLst/>
          </a:prstGeom>
        </p:spPr>
      </p:pic>
      <p:pic>
        <p:nvPicPr>
          <p:cNvPr id="6" name="altair-gallery">
            <a:hlinkClick r:id="" action="ppaction://media"/>
            <a:extLst>
              <a:ext uri="{FF2B5EF4-FFF2-40B4-BE49-F238E27FC236}">
                <a16:creationId xmlns:a16="http://schemas.microsoft.com/office/drawing/2014/main" id="{3B113DAB-961D-2DEC-F08D-01F9FC7E46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8650" y="1156792"/>
            <a:ext cx="6064250" cy="493920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B4523CF-D03D-C987-B21B-35CDCAF41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30198"/>
            <a:ext cx="11556606" cy="674224"/>
          </a:xfrm>
        </p:spPr>
        <p:txBody>
          <a:bodyPr>
            <a:normAutofit fontScale="90000"/>
          </a:bodyPr>
          <a:lstStyle/>
          <a:p>
            <a:r>
              <a:rPr lang="en-CA" dirty="0"/>
              <a:t>Galleries for Seaborn and Altair</a:t>
            </a:r>
          </a:p>
        </p:txBody>
      </p:sp>
    </p:spTree>
    <p:extLst>
      <p:ext uri="{BB962C8B-B14F-4D97-AF65-F5344CB8AC3E}">
        <p14:creationId xmlns:p14="http://schemas.microsoft.com/office/powerpoint/2010/main" val="367806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BFCAA6-6F04-F026-20E0-29ADC014B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28" y="0"/>
            <a:ext cx="6260145" cy="56074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8CAB95-0AA9-4354-3958-8DB590EE7FA7}"/>
              </a:ext>
            </a:extLst>
          </p:cNvPr>
          <p:cNvSpPr/>
          <p:nvPr/>
        </p:nvSpPr>
        <p:spPr>
          <a:xfrm>
            <a:off x="4599385" y="5426868"/>
            <a:ext cx="1633538" cy="309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DDEEC4-EBBD-8CA4-46C5-D5FF6891B934}"/>
              </a:ext>
            </a:extLst>
          </p:cNvPr>
          <p:cNvSpPr txBox="1"/>
          <p:nvPr/>
        </p:nvSpPr>
        <p:spPr>
          <a:xfrm>
            <a:off x="4498430" y="5337269"/>
            <a:ext cx="1801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Median spec length</a:t>
            </a:r>
          </a:p>
        </p:txBody>
      </p:sp>
    </p:spTree>
    <p:extLst>
      <p:ext uri="{BB962C8B-B14F-4D97-AF65-F5344CB8AC3E}">
        <p14:creationId xmlns:p14="http://schemas.microsoft.com/office/powerpoint/2010/main" val="4221652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660453-59B7-2C49-9A0C-A283831E5B90}"/>
              </a:ext>
            </a:extLst>
          </p:cNvPr>
          <p:cNvSpPr txBox="1"/>
          <p:nvPr/>
        </p:nvSpPr>
        <p:spPr>
          <a:xfrm>
            <a:off x="2508548" y="5610113"/>
            <a:ext cx="4765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We expected: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(Vocabulary size) ∝ 1/(Median spec length)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(Median spec length) ∝ Sprawl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(Vocabulary size) ∝ 1/Sprawl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E28CD6-9A16-7B69-10B2-E8BD2D7E1480}"/>
              </a:ext>
            </a:extLst>
          </p:cNvPr>
          <p:cNvSpPr txBox="1"/>
          <p:nvPr/>
        </p:nvSpPr>
        <p:spPr>
          <a:xfrm>
            <a:off x="7099599" y="5610112"/>
            <a:ext cx="2583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What we found: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Partially confirmed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Opposite found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BFCAA6-6F04-F026-20E0-29ADC014B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28" y="0"/>
            <a:ext cx="6260145" cy="56074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09D650-7433-AE83-6E14-EA693124AC97}"/>
              </a:ext>
            </a:extLst>
          </p:cNvPr>
          <p:cNvSpPr/>
          <p:nvPr/>
        </p:nvSpPr>
        <p:spPr>
          <a:xfrm>
            <a:off x="4599385" y="5426868"/>
            <a:ext cx="1633538" cy="309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2BC350-95EE-9DE4-2113-E4705784DEBD}"/>
              </a:ext>
            </a:extLst>
          </p:cNvPr>
          <p:cNvSpPr txBox="1"/>
          <p:nvPr/>
        </p:nvSpPr>
        <p:spPr>
          <a:xfrm>
            <a:off x="4498430" y="5337269"/>
            <a:ext cx="1801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Median spec length</a:t>
            </a:r>
          </a:p>
        </p:txBody>
      </p:sp>
    </p:spTree>
    <p:extLst>
      <p:ext uri="{BB962C8B-B14F-4D97-AF65-F5344CB8AC3E}">
        <p14:creationId xmlns:p14="http://schemas.microsoft.com/office/powerpoint/2010/main" val="14680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FD5A11-9BE0-34BD-AA2D-653919AA05B4}"/>
              </a:ext>
            </a:extLst>
          </p:cNvPr>
          <p:cNvSpPr/>
          <p:nvPr/>
        </p:nvSpPr>
        <p:spPr>
          <a:xfrm>
            <a:off x="2889729" y="5973033"/>
            <a:ext cx="3996848" cy="2379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7EFBA7-E009-E82D-2542-D9034FEBD84A}"/>
              </a:ext>
            </a:extLst>
          </p:cNvPr>
          <p:cNvSpPr/>
          <p:nvPr/>
        </p:nvSpPr>
        <p:spPr>
          <a:xfrm>
            <a:off x="7478391" y="5973033"/>
            <a:ext cx="1784672" cy="2379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660453-59B7-2C49-9A0C-A283831E5B90}"/>
              </a:ext>
            </a:extLst>
          </p:cNvPr>
          <p:cNvSpPr txBox="1"/>
          <p:nvPr/>
        </p:nvSpPr>
        <p:spPr>
          <a:xfrm>
            <a:off x="2508548" y="5610113"/>
            <a:ext cx="4765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We expected: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(Vocabulary size) ∝ 1/(Median spec length)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(Median spec length) ∝ Sprawl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(Vocabulary size) ∝ 1/Sprawl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E28CD6-9A16-7B69-10B2-E8BD2D7E1480}"/>
              </a:ext>
            </a:extLst>
          </p:cNvPr>
          <p:cNvSpPr txBox="1"/>
          <p:nvPr/>
        </p:nvSpPr>
        <p:spPr>
          <a:xfrm>
            <a:off x="7099599" y="5610112"/>
            <a:ext cx="2583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What we found: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Partially confirmed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Opposite found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BFCAA6-6F04-F026-20E0-29ADC014B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28" y="0"/>
            <a:ext cx="6260145" cy="5607499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05CB235-3218-06A5-D4EE-669EDE462008}"/>
              </a:ext>
            </a:extLst>
          </p:cNvPr>
          <p:cNvSpPr>
            <a:spLocks noChangeAspect="1"/>
          </p:cNvSpPr>
          <p:nvPr/>
        </p:nvSpPr>
        <p:spPr>
          <a:xfrm>
            <a:off x="3779748" y="2803749"/>
            <a:ext cx="2216809" cy="2216937"/>
          </a:xfrm>
          <a:custGeom>
            <a:avLst/>
            <a:gdLst>
              <a:gd name="connsiteX0" fmla="*/ 204520 w 2694048"/>
              <a:gd name="connsiteY0" fmla="*/ 0 h 1581116"/>
              <a:gd name="connsiteX1" fmla="*/ 180923 w 2694048"/>
              <a:gd name="connsiteY1" fmla="*/ 1309656 h 1581116"/>
              <a:gd name="connsiteX2" fmla="*/ 2139509 w 2694048"/>
              <a:gd name="connsiteY2" fmla="*/ 1581027 h 1581116"/>
              <a:gd name="connsiteX3" fmla="*/ 2694048 w 2694048"/>
              <a:gd name="connsiteY3" fmla="*/ 1333254 h 1581116"/>
              <a:gd name="connsiteX0" fmla="*/ 126110 w 2615638"/>
              <a:gd name="connsiteY0" fmla="*/ 0 h 1781640"/>
              <a:gd name="connsiteX1" fmla="*/ 102513 w 2615638"/>
              <a:gd name="connsiteY1" fmla="*/ 1309656 h 1781640"/>
              <a:gd name="connsiteX2" fmla="*/ 916624 w 2615638"/>
              <a:gd name="connsiteY2" fmla="*/ 1781605 h 1781640"/>
              <a:gd name="connsiteX3" fmla="*/ 2615638 w 2615638"/>
              <a:gd name="connsiteY3" fmla="*/ 1333254 h 1781640"/>
              <a:gd name="connsiteX0" fmla="*/ 126110 w 2615638"/>
              <a:gd name="connsiteY0" fmla="*/ 0 h 1781630"/>
              <a:gd name="connsiteX1" fmla="*/ 102513 w 2615638"/>
              <a:gd name="connsiteY1" fmla="*/ 1309656 h 1781630"/>
              <a:gd name="connsiteX2" fmla="*/ 916624 w 2615638"/>
              <a:gd name="connsiteY2" fmla="*/ 1781605 h 1781630"/>
              <a:gd name="connsiteX3" fmla="*/ 2615638 w 2615638"/>
              <a:gd name="connsiteY3" fmla="*/ 1333254 h 1781630"/>
              <a:gd name="connsiteX0" fmla="*/ 80488 w 2570016"/>
              <a:gd name="connsiteY0" fmla="*/ 0 h 1781630"/>
              <a:gd name="connsiteX1" fmla="*/ 56891 w 2570016"/>
              <a:gd name="connsiteY1" fmla="*/ 1309656 h 1781630"/>
              <a:gd name="connsiteX2" fmla="*/ 871002 w 2570016"/>
              <a:gd name="connsiteY2" fmla="*/ 1781605 h 1781630"/>
              <a:gd name="connsiteX3" fmla="*/ 2570016 w 2570016"/>
              <a:gd name="connsiteY3" fmla="*/ 1333254 h 1781630"/>
              <a:gd name="connsiteX0" fmla="*/ 1130 w 2490658"/>
              <a:gd name="connsiteY0" fmla="*/ 0 h 1781630"/>
              <a:gd name="connsiteX1" fmla="*/ 355092 w 2490658"/>
              <a:gd name="connsiteY1" fmla="*/ 1061883 h 1781630"/>
              <a:gd name="connsiteX2" fmla="*/ 791644 w 2490658"/>
              <a:gd name="connsiteY2" fmla="*/ 1781605 h 1781630"/>
              <a:gd name="connsiteX3" fmla="*/ 2490658 w 2490658"/>
              <a:gd name="connsiteY3" fmla="*/ 1333254 h 1781630"/>
              <a:gd name="connsiteX0" fmla="*/ 1305 w 2490833"/>
              <a:gd name="connsiteY0" fmla="*/ 0 h 1451341"/>
              <a:gd name="connsiteX1" fmla="*/ 355267 w 2490833"/>
              <a:gd name="connsiteY1" fmla="*/ 1061883 h 1451341"/>
              <a:gd name="connsiteX2" fmla="*/ 1004196 w 2490833"/>
              <a:gd name="connsiteY2" fmla="*/ 1451242 h 1451341"/>
              <a:gd name="connsiteX3" fmla="*/ 2490833 w 2490833"/>
              <a:gd name="connsiteY3" fmla="*/ 1333254 h 1451341"/>
              <a:gd name="connsiteX0" fmla="*/ 11340 w 2500868"/>
              <a:gd name="connsiteY0" fmla="*/ 0 h 1333254"/>
              <a:gd name="connsiteX1" fmla="*/ 365302 w 2500868"/>
              <a:gd name="connsiteY1" fmla="*/ 1061883 h 1333254"/>
              <a:gd name="connsiteX2" fmla="*/ 2500868 w 2500868"/>
              <a:gd name="connsiteY2" fmla="*/ 1333254 h 1333254"/>
              <a:gd name="connsiteX0" fmla="*/ 911 w 2490439"/>
              <a:gd name="connsiteY0" fmla="*/ 0 h 1359574"/>
              <a:gd name="connsiteX1" fmla="*/ 697035 w 2490439"/>
              <a:gd name="connsiteY1" fmla="*/ 1250663 h 1359574"/>
              <a:gd name="connsiteX2" fmla="*/ 2490439 w 2490439"/>
              <a:gd name="connsiteY2" fmla="*/ 1333254 h 1359574"/>
              <a:gd name="connsiteX0" fmla="*/ 869 w 2396008"/>
              <a:gd name="connsiteY0" fmla="*/ 0 h 1569228"/>
              <a:gd name="connsiteX1" fmla="*/ 696993 w 2396008"/>
              <a:gd name="connsiteY1" fmla="*/ 1250663 h 1569228"/>
              <a:gd name="connsiteX2" fmla="*/ 2396008 w 2396008"/>
              <a:gd name="connsiteY2" fmla="*/ 1569228 h 1569228"/>
              <a:gd name="connsiteX0" fmla="*/ 869 w 2396008"/>
              <a:gd name="connsiteY0" fmla="*/ 0 h 1569300"/>
              <a:gd name="connsiteX1" fmla="*/ 696993 w 2396008"/>
              <a:gd name="connsiteY1" fmla="*/ 1250663 h 1569300"/>
              <a:gd name="connsiteX2" fmla="*/ 2396008 w 2396008"/>
              <a:gd name="connsiteY2" fmla="*/ 1569228 h 1569300"/>
              <a:gd name="connsiteX0" fmla="*/ 869 w 2396008"/>
              <a:gd name="connsiteY0" fmla="*/ 0 h 1734532"/>
              <a:gd name="connsiteX1" fmla="*/ 696993 w 2396008"/>
              <a:gd name="connsiteY1" fmla="*/ 1415845 h 1734532"/>
              <a:gd name="connsiteX2" fmla="*/ 2396008 w 2396008"/>
              <a:gd name="connsiteY2" fmla="*/ 1734410 h 1734532"/>
              <a:gd name="connsiteX0" fmla="*/ 869 w 2396008"/>
              <a:gd name="connsiteY0" fmla="*/ 0 h 1734885"/>
              <a:gd name="connsiteX1" fmla="*/ 696993 w 2396008"/>
              <a:gd name="connsiteY1" fmla="*/ 1451241 h 1734885"/>
              <a:gd name="connsiteX2" fmla="*/ 2396008 w 2396008"/>
              <a:gd name="connsiteY2" fmla="*/ 1734410 h 1734885"/>
              <a:gd name="connsiteX0" fmla="*/ 1986 w 2397125"/>
              <a:gd name="connsiteY0" fmla="*/ 0 h 1734442"/>
              <a:gd name="connsiteX1" fmla="*/ 504908 w 2397125"/>
              <a:gd name="connsiteY1" fmla="*/ 1311349 h 1734442"/>
              <a:gd name="connsiteX2" fmla="*/ 2397125 w 2397125"/>
              <a:gd name="connsiteY2" fmla="*/ 1734410 h 1734442"/>
              <a:gd name="connsiteX0" fmla="*/ 1287 w 2396426"/>
              <a:gd name="connsiteY0" fmla="*/ 0 h 1734451"/>
              <a:gd name="connsiteX1" fmla="*/ 587010 w 2396426"/>
              <a:gd name="connsiteY1" fmla="*/ 1341326 h 1734451"/>
              <a:gd name="connsiteX2" fmla="*/ 2396426 w 2396426"/>
              <a:gd name="connsiteY2" fmla="*/ 1734410 h 1734451"/>
              <a:gd name="connsiteX0" fmla="*/ 131 w 2395270"/>
              <a:gd name="connsiteY0" fmla="*/ 0 h 1734451"/>
              <a:gd name="connsiteX1" fmla="*/ 585854 w 2395270"/>
              <a:gd name="connsiteY1" fmla="*/ 1341326 h 1734451"/>
              <a:gd name="connsiteX2" fmla="*/ 2395270 w 2395270"/>
              <a:gd name="connsiteY2" fmla="*/ 1734410 h 173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5270" h="1734451">
                <a:moveTo>
                  <a:pt x="131" y="0"/>
                </a:moveTo>
                <a:cubicBezTo>
                  <a:pt x="-5734" y="459282"/>
                  <a:pt x="186664" y="1052258"/>
                  <a:pt x="585854" y="1341326"/>
                </a:cubicBezTo>
                <a:cubicBezTo>
                  <a:pt x="985044" y="1630394"/>
                  <a:pt x="1855971" y="1736868"/>
                  <a:pt x="2395270" y="1734410"/>
                </a:cubicBezTo>
              </a:path>
            </a:pathLst>
          </a:cu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3DF42D-F34D-242B-AD2E-3AFE74369D84}"/>
              </a:ext>
            </a:extLst>
          </p:cNvPr>
          <p:cNvSpPr/>
          <p:nvPr/>
        </p:nvSpPr>
        <p:spPr>
          <a:xfrm>
            <a:off x="4599385" y="5426868"/>
            <a:ext cx="1633538" cy="309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91C0B9-55C0-485F-2683-A65272D46318}"/>
              </a:ext>
            </a:extLst>
          </p:cNvPr>
          <p:cNvSpPr txBox="1"/>
          <p:nvPr/>
        </p:nvSpPr>
        <p:spPr>
          <a:xfrm>
            <a:off x="4498430" y="5337269"/>
            <a:ext cx="1801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Median spec length</a:t>
            </a:r>
          </a:p>
        </p:txBody>
      </p:sp>
    </p:spTree>
    <p:extLst>
      <p:ext uri="{BB962C8B-B14F-4D97-AF65-F5344CB8AC3E}">
        <p14:creationId xmlns:p14="http://schemas.microsoft.com/office/powerpoint/2010/main" val="973832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8C8DD5-FDB6-A314-D67F-AB23D791DBD0}"/>
              </a:ext>
            </a:extLst>
          </p:cNvPr>
          <p:cNvSpPr/>
          <p:nvPr/>
        </p:nvSpPr>
        <p:spPr>
          <a:xfrm>
            <a:off x="2889729" y="6249258"/>
            <a:ext cx="2872898" cy="2379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DF126B-3FA5-612D-940C-48225F9BEE6B}"/>
              </a:ext>
            </a:extLst>
          </p:cNvPr>
          <p:cNvSpPr/>
          <p:nvPr/>
        </p:nvSpPr>
        <p:spPr>
          <a:xfrm>
            <a:off x="7478391" y="6249258"/>
            <a:ext cx="1784672" cy="2379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660453-59B7-2C49-9A0C-A283831E5B90}"/>
              </a:ext>
            </a:extLst>
          </p:cNvPr>
          <p:cNvSpPr txBox="1"/>
          <p:nvPr/>
        </p:nvSpPr>
        <p:spPr>
          <a:xfrm>
            <a:off x="2508548" y="5610113"/>
            <a:ext cx="4765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We expected: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(Vocabulary size) ∝ 1/(Median spec length)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(Median spec length) ∝ Sprawl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(Vocabulary size) ∝ 1/Sprawl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E28CD6-9A16-7B69-10B2-E8BD2D7E1480}"/>
              </a:ext>
            </a:extLst>
          </p:cNvPr>
          <p:cNvSpPr txBox="1"/>
          <p:nvPr/>
        </p:nvSpPr>
        <p:spPr>
          <a:xfrm>
            <a:off x="7099599" y="5610112"/>
            <a:ext cx="2583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What we found: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Partially confirmed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Opposite found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BFCAA6-6F04-F026-20E0-29ADC014B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28" y="0"/>
            <a:ext cx="6260145" cy="560749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139E5F-DC80-F31C-3EC1-0B0014C1DFD5}"/>
              </a:ext>
            </a:extLst>
          </p:cNvPr>
          <p:cNvCxnSpPr>
            <a:cxnSpLocks/>
          </p:cNvCxnSpPr>
          <p:nvPr/>
        </p:nvCxnSpPr>
        <p:spPr>
          <a:xfrm flipV="1">
            <a:off x="3864246" y="1001486"/>
            <a:ext cx="1461125" cy="1384436"/>
          </a:xfrm>
          <a:prstGeom prst="line">
            <a:avLst/>
          </a:prstGeom>
          <a:ln w="1143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26B8009-5015-2E4C-11AB-10E937FAE32F}"/>
              </a:ext>
            </a:extLst>
          </p:cNvPr>
          <p:cNvSpPr/>
          <p:nvPr/>
        </p:nvSpPr>
        <p:spPr>
          <a:xfrm>
            <a:off x="4599385" y="5426868"/>
            <a:ext cx="1633538" cy="309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C948A7-B116-6C7F-012C-20D8D9DE1D5B}"/>
              </a:ext>
            </a:extLst>
          </p:cNvPr>
          <p:cNvSpPr txBox="1"/>
          <p:nvPr/>
        </p:nvSpPr>
        <p:spPr>
          <a:xfrm>
            <a:off x="4498430" y="5337269"/>
            <a:ext cx="1801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Median spec length</a:t>
            </a:r>
          </a:p>
        </p:txBody>
      </p:sp>
    </p:spTree>
    <p:extLst>
      <p:ext uri="{BB962C8B-B14F-4D97-AF65-F5344CB8AC3E}">
        <p14:creationId xmlns:p14="http://schemas.microsoft.com/office/powerpoint/2010/main" val="3289386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F9CF22-573C-86BF-51DB-98CEE174393F}"/>
              </a:ext>
            </a:extLst>
          </p:cNvPr>
          <p:cNvSpPr/>
          <p:nvPr/>
        </p:nvSpPr>
        <p:spPr>
          <a:xfrm>
            <a:off x="2889729" y="6525483"/>
            <a:ext cx="2668110" cy="2379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FC8527-4D0F-4C65-72EF-428E579CBED9}"/>
              </a:ext>
            </a:extLst>
          </p:cNvPr>
          <p:cNvSpPr/>
          <p:nvPr/>
        </p:nvSpPr>
        <p:spPr>
          <a:xfrm>
            <a:off x="7478391" y="6523101"/>
            <a:ext cx="1784672" cy="2379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660453-59B7-2C49-9A0C-A283831E5B90}"/>
              </a:ext>
            </a:extLst>
          </p:cNvPr>
          <p:cNvSpPr txBox="1"/>
          <p:nvPr/>
        </p:nvSpPr>
        <p:spPr>
          <a:xfrm>
            <a:off x="2508548" y="5610113"/>
            <a:ext cx="4765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We expected: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(Vocabulary size) ∝ 1/(Median spec length)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(Median spec length) ∝ Sprawl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(Vocabulary size) ∝ 1/Sprawl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E28CD6-9A16-7B69-10B2-E8BD2D7E1480}"/>
              </a:ext>
            </a:extLst>
          </p:cNvPr>
          <p:cNvSpPr txBox="1"/>
          <p:nvPr/>
        </p:nvSpPr>
        <p:spPr>
          <a:xfrm>
            <a:off x="7099599" y="5610112"/>
            <a:ext cx="2583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What we found: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Partially confirmed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Opposite found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BFCAA6-6F04-F026-20E0-29ADC014B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28" y="0"/>
            <a:ext cx="6260145" cy="5607499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5ABDBDF-638B-8CE8-1F71-0178F6B12309}"/>
              </a:ext>
            </a:extLst>
          </p:cNvPr>
          <p:cNvSpPr>
            <a:spLocks noChangeAspect="1"/>
          </p:cNvSpPr>
          <p:nvPr/>
        </p:nvSpPr>
        <p:spPr>
          <a:xfrm>
            <a:off x="6820478" y="2803749"/>
            <a:ext cx="2216809" cy="2216937"/>
          </a:xfrm>
          <a:custGeom>
            <a:avLst/>
            <a:gdLst>
              <a:gd name="connsiteX0" fmla="*/ 204520 w 2694048"/>
              <a:gd name="connsiteY0" fmla="*/ 0 h 1581116"/>
              <a:gd name="connsiteX1" fmla="*/ 180923 w 2694048"/>
              <a:gd name="connsiteY1" fmla="*/ 1309656 h 1581116"/>
              <a:gd name="connsiteX2" fmla="*/ 2139509 w 2694048"/>
              <a:gd name="connsiteY2" fmla="*/ 1581027 h 1581116"/>
              <a:gd name="connsiteX3" fmla="*/ 2694048 w 2694048"/>
              <a:gd name="connsiteY3" fmla="*/ 1333254 h 1581116"/>
              <a:gd name="connsiteX0" fmla="*/ 126110 w 2615638"/>
              <a:gd name="connsiteY0" fmla="*/ 0 h 1781640"/>
              <a:gd name="connsiteX1" fmla="*/ 102513 w 2615638"/>
              <a:gd name="connsiteY1" fmla="*/ 1309656 h 1781640"/>
              <a:gd name="connsiteX2" fmla="*/ 916624 w 2615638"/>
              <a:gd name="connsiteY2" fmla="*/ 1781605 h 1781640"/>
              <a:gd name="connsiteX3" fmla="*/ 2615638 w 2615638"/>
              <a:gd name="connsiteY3" fmla="*/ 1333254 h 1781640"/>
              <a:gd name="connsiteX0" fmla="*/ 126110 w 2615638"/>
              <a:gd name="connsiteY0" fmla="*/ 0 h 1781630"/>
              <a:gd name="connsiteX1" fmla="*/ 102513 w 2615638"/>
              <a:gd name="connsiteY1" fmla="*/ 1309656 h 1781630"/>
              <a:gd name="connsiteX2" fmla="*/ 916624 w 2615638"/>
              <a:gd name="connsiteY2" fmla="*/ 1781605 h 1781630"/>
              <a:gd name="connsiteX3" fmla="*/ 2615638 w 2615638"/>
              <a:gd name="connsiteY3" fmla="*/ 1333254 h 1781630"/>
              <a:gd name="connsiteX0" fmla="*/ 80488 w 2570016"/>
              <a:gd name="connsiteY0" fmla="*/ 0 h 1781630"/>
              <a:gd name="connsiteX1" fmla="*/ 56891 w 2570016"/>
              <a:gd name="connsiteY1" fmla="*/ 1309656 h 1781630"/>
              <a:gd name="connsiteX2" fmla="*/ 871002 w 2570016"/>
              <a:gd name="connsiteY2" fmla="*/ 1781605 h 1781630"/>
              <a:gd name="connsiteX3" fmla="*/ 2570016 w 2570016"/>
              <a:gd name="connsiteY3" fmla="*/ 1333254 h 1781630"/>
              <a:gd name="connsiteX0" fmla="*/ 1130 w 2490658"/>
              <a:gd name="connsiteY0" fmla="*/ 0 h 1781630"/>
              <a:gd name="connsiteX1" fmla="*/ 355092 w 2490658"/>
              <a:gd name="connsiteY1" fmla="*/ 1061883 h 1781630"/>
              <a:gd name="connsiteX2" fmla="*/ 791644 w 2490658"/>
              <a:gd name="connsiteY2" fmla="*/ 1781605 h 1781630"/>
              <a:gd name="connsiteX3" fmla="*/ 2490658 w 2490658"/>
              <a:gd name="connsiteY3" fmla="*/ 1333254 h 1781630"/>
              <a:gd name="connsiteX0" fmla="*/ 1305 w 2490833"/>
              <a:gd name="connsiteY0" fmla="*/ 0 h 1451341"/>
              <a:gd name="connsiteX1" fmla="*/ 355267 w 2490833"/>
              <a:gd name="connsiteY1" fmla="*/ 1061883 h 1451341"/>
              <a:gd name="connsiteX2" fmla="*/ 1004196 w 2490833"/>
              <a:gd name="connsiteY2" fmla="*/ 1451242 h 1451341"/>
              <a:gd name="connsiteX3" fmla="*/ 2490833 w 2490833"/>
              <a:gd name="connsiteY3" fmla="*/ 1333254 h 1451341"/>
              <a:gd name="connsiteX0" fmla="*/ 11340 w 2500868"/>
              <a:gd name="connsiteY0" fmla="*/ 0 h 1333254"/>
              <a:gd name="connsiteX1" fmla="*/ 365302 w 2500868"/>
              <a:gd name="connsiteY1" fmla="*/ 1061883 h 1333254"/>
              <a:gd name="connsiteX2" fmla="*/ 2500868 w 2500868"/>
              <a:gd name="connsiteY2" fmla="*/ 1333254 h 1333254"/>
              <a:gd name="connsiteX0" fmla="*/ 911 w 2490439"/>
              <a:gd name="connsiteY0" fmla="*/ 0 h 1359574"/>
              <a:gd name="connsiteX1" fmla="*/ 697035 w 2490439"/>
              <a:gd name="connsiteY1" fmla="*/ 1250663 h 1359574"/>
              <a:gd name="connsiteX2" fmla="*/ 2490439 w 2490439"/>
              <a:gd name="connsiteY2" fmla="*/ 1333254 h 1359574"/>
              <a:gd name="connsiteX0" fmla="*/ 869 w 2396008"/>
              <a:gd name="connsiteY0" fmla="*/ 0 h 1569228"/>
              <a:gd name="connsiteX1" fmla="*/ 696993 w 2396008"/>
              <a:gd name="connsiteY1" fmla="*/ 1250663 h 1569228"/>
              <a:gd name="connsiteX2" fmla="*/ 2396008 w 2396008"/>
              <a:gd name="connsiteY2" fmla="*/ 1569228 h 1569228"/>
              <a:gd name="connsiteX0" fmla="*/ 869 w 2396008"/>
              <a:gd name="connsiteY0" fmla="*/ 0 h 1569300"/>
              <a:gd name="connsiteX1" fmla="*/ 696993 w 2396008"/>
              <a:gd name="connsiteY1" fmla="*/ 1250663 h 1569300"/>
              <a:gd name="connsiteX2" fmla="*/ 2396008 w 2396008"/>
              <a:gd name="connsiteY2" fmla="*/ 1569228 h 1569300"/>
              <a:gd name="connsiteX0" fmla="*/ 869 w 2396008"/>
              <a:gd name="connsiteY0" fmla="*/ 0 h 1734532"/>
              <a:gd name="connsiteX1" fmla="*/ 696993 w 2396008"/>
              <a:gd name="connsiteY1" fmla="*/ 1415845 h 1734532"/>
              <a:gd name="connsiteX2" fmla="*/ 2396008 w 2396008"/>
              <a:gd name="connsiteY2" fmla="*/ 1734410 h 1734532"/>
              <a:gd name="connsiteX0" fmla="*/ 869 w 2396008"/>
              <a:gd name="connsiteY0" fmla="*/ 0 h 1734885"/>
              <a:gd name="connsiteX1" fmla="*/ 696993 w 2396008"/>
              <a:gd name="connsiteY1" fmla="*/ 1451241 h 1734885"/>
              <a:gd name="connsiteX2" fmla="*/ 2396008 w 2396008"/>
              <a:gd name="connsiteY2" fmla="*/ 1734410 h 1734885"/>
              <a:gd name="connsiteX0" fmla="*/ 1986 w 2397125"/>
              <a:gd name="connsiteY0" fmla="*/ 0 h 1734442"/>
              <a:gd name="connsiteX1" fmla="*/ 504908 w 2397125"/>
              <a:gd name="connsiteY1" fmla="*/ 1311349 h 1734442"/>
              <a:gd name="connsiteX2" fmla="*/ 2397125 w 2397125"/>
              <a:gd name="connsiteY2" fmla="*/ 1734410 h 1734442"/>
              <a:gd name="connsiteX0" fmla="*/ 1287 w 2396426"/>
              <a:gd name="connsiteY0" fmla="*/ 0 h 1734451"/>
              <a:gd name="connsiteX1" fmla="*/ 587010 w 2396426"/>
              <a:gd name="connsiteY1" fmla="*/ 1341326 h 1734451"/>
              <a:gd name="connsiteX2" fmla="*/ 2396426 w 2396426"/>
              <a:gd name="connsiteY2" fmla="*/ 1734410 h 1734451"/>
              <a:gd name="connsiteX0" fmla="*/ 131 w 2395270"/>
              <a:gd name="connsiteY0" fmla="*/ 0 h 1734451"/>
              <a:gd name="connsiteX1" fmla="*/ 585854 w 2395270"/>
              <a:gd name="connsiteY1" fmla="*/ 1341326 h 1734451"/>
              <a:gd name="connsiteX2" fmla="*/ 2395270 w 2395270"/>
              <a:gd name="connsiteY2" fmla="*/ 1734410 h 173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5270" h="1734451">
                <a:moveTo>
                  <a:pt x="131" y="0"/>
                </a:moveTo>
                <a:cubicBezTo>
                  <a:pt x="-5734" y="459282"/>
                  <a:pt x="186664" y="1052258"/>
                  <a:pt x="585854" y="1341326"/>
                </a:cubicBezTo>
                <a:cubicBezTo>
                  <a:pt x="985044" y="1630394"/>
                  <a:pt x="1855971" y="1736868"/>
                  <a:pt x="2395270" y="1734410"/>
                </a:cubicBezTo>
              </a:path>
            </a:pathLst>
          </a:cu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661EC5-7E25-B0EF-1284-AA165E8C4390}"/>
              </a:ext>
            </a:extLst>
          </p:cNvPr>
          <p:cNvSpPr/>
          <p:nvPr/>
        </p:nvSpPr>
        <p:spPr>
          <a:xfrm>
            <a:off x="4599385" y="5426868"/>
            <a:ext cx="1633538" cy="309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A4B6C-9B9B-EDDB-D9F4-9677BE095CA1}"/>
              </a:ext>
            </a:extLst>
          </p:cNvPr>
          <p:cNvSpPr txBox="1"/>
          <p:nvPr/>
        </p:nvSpPr>
        <p:spPr>
          <a:xfrm>
            <a:off x="4498430" y="5337269"/>
            <a:ext cx="1801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Median spec length</a:t>
            </a:r>
          </a:p>
        </p:txBody>
      </p:sp>
    </p:spTree>
    <p:extLst>
      <p:ext uri="{BB962C8B-B14F-4D97-AF65-F5344CB8AC3E}">
        <p14:creationId xmlns:p14="http://schemas.microsoft.com/office/powerpoint/2010/main" val="3981826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660453-59B7-2C49-9A0C-A283831E5B90}"/>
              </a:ext>
            </a:extLst>
          </p:cNvPr>
          <p:cNvSpPr txBox="1"/>
          <p:nvPr/>
        </p:nvSpPr>
        <p:spPr>
          <a:xfrm>
            <a:off x="2508548" y="5610113"/>
            <a:ext cx="4765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We expected: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(Vocabulary size) ∝ 1/(Median spec length)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(Median spec length) ∝ Sprawl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(Vocabulary size) ∝ 1/Sprawl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E28CD6-9A16-7B69-10B2-E8BD2D7E1480}"/>
              </a:ext>
            </a:extLst>
          </p:cNvPr>
          <p:cNvSpPr txBox="1"/>
          <p:nvPr/>
        </p:nvSpPr>
        <p:spPr>
          <a:xfrm>
            <a:off x="7099599" y="5610112"/>
            <a:ext cx="2583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What we found: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Partially confirmed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Opposite found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BFCAA6-6F04-F026-20E0-29ADC014B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28" y="0"/>
            <a:ext cx="6260145" cy="56074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E7FD73-53C5-2300-1FA9-D7049507377D}"/>
              </a:ext>
            </a:extLst>
          </p:cNvPr>
          <p:cNvSpPr/>
          <p:nvPr/>
        </p:nvSpPr>
        <p:spPr>
          <a:xfrm>
            <a:off x="4599385" y="5426868"/>
            <a:ext cx="1633538" cy="309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F48A1-DD94-15D1-57E2-F49026021001}"/>
              </a:ext>
            </a:extLst>
          </p:cNvPr>
          <p:cNvSpPr txBox="1"/>
          <p:nvPr/>
        </p:nvSpPr>
        <p:spPr>
          <a:xfrm>
            <a:off x="4498430" y="5337269"/>
            <a:ext cx="1801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Median spec length</a:t>
            </a:r>
          </a:p>
        </p:txBody>
      </p:sp>
    </p:spTree>
    <p:extLst>
      <p:ext uri="{BB962C8B-B14F-4D97-AF65-F5344CB8AC3E}">
        <p14:creationId xmlns:p14="http://schemas.microsoft.com/office/powerpoint/2010/main" val="3875055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BFCAA6-6F04-F026-20E0-29ADC014B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28" y="0"/>
            <a:ext cx="6260145" cy="560749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CB0E7CC-E068-03BE-3B1E-C8C05DDA0D04}"/>
              </a:ext>
            </a:extLst>
          </p:cNvPr>
          <p:cNvSpPr/>
          <p:nvPr/>
        </p:nvSpPr>
        <p:spPr>
          <a:xfrm>
            <a:off x="3418318" y="2651333"/>
            <a:ext cx="2912187" cy="147628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FFDD5A0-F88A-0C6A-0767-AEBDC570B20C}"/>
              </a:ext>
            </a:extLst>
          </p:cNvPr>
          <p:cNvSpPr/>
          <p:nvPr/>
        </p:nvSpPr>
        <p:spPr>
          <a:xfrm>
            <a:off x="3349951" y="4213077"/>
            <a:ext cx="1827377" cy="50774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B36FCAF-0B24-F323-9548-455700967F15}"/>
              </a:ext>
            </a:extLst>
          </p:cNvPr>
          <p:cNvSpPr/>
          <p:nvPr/>
        </p:nvSpPr>
        <p:spPr>
          <a:xfrm>
            <a:off x="3298675" y="4720821"/>
            <a:ext cx="1827376" cy="59320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2E11A-FC12-60E9-95C3-F18CAD31E364}"/>
              </a:ext>
            </a:extLst>
          </p:cNvPr>
          <p:cNvSpPr txBox="1"/>
          <p:nvPr/>
        </p:nvSpPr>
        <p:spPr>
          <a:xfrm>
            <a:off x="59820" y="2788065"/>
            <a:ext cx="39612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“High-level</a:t>
            </a:r>
            <a:br>
              <a:rPr lang="en-CA" sz="2800" dirty="0"/>
            </a:br>
            <a:r>
              <a:rPr lang="en-CA" sz="2800" dirty="0"/>
              <a:t>composition”</a:t>
            </a:r>
          </a:p>
          <a:p>
            <a:endParaRPr lang="en-CA" sz="2800" dirty="0"/>
          </a:p>
          <a:p>
            <a:r>
              <a:rPr lang="en-CA" sz="2800" dirty="0"/>
              <a:t>“Chart templates”</a:t>
            </a:r>
          </a:p>
          <a:p>
            <a:endParaRPr lang="en-CA" sz="2800" dirty="0"/>
          </a:p>
          <a:p>
            <a:r>
              <a:rPr lang="en-CA" sz="2800" dirty="0"/>
              <a:t>“Grammar”</a:t>
            </a:r>
          </a:p>
          <a:p>
            <a:endParaRPr lang="en-CA" sz="2800" dirty="0"/>
          </a:p>
          <a:p>
            <a:r>
              <a:rPr lang="en-CA" sz="2800" dirty="0"/>
              <a:t>[</a:t>
            </a:r>
            <a:r>
              <a:rPr lang="en-CA" sz="2800" dirty="0" err="1"/>
              <a:t>Wongsuphasawat</a:t>
            </a:r>
            <a:r>
              <a:rPr lang="en-CA" sz="2800" dirty="0"/>
              <a:t> 2020]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5EA175-B052-37E9-CF20-A9444A020209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2187723" y="3389476"/>
            <a:ext cx="1230595" cy="395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CE8FA6-78A5-A0FA-144A-7C8F70D3745C}"/>
              </a:ext>
            </a:extLst>
          </p:cNvPr>
          <p:cNvCxnSpPr>
            <a:cxnSpLocks/>
            <a:stCxn id="3" idx="2"/>
          </p:cNvCxnSpPr>
          <p:nvPr/>
        </p:nvCxnSpPr>
        <p:spPr>
          <a:xfrm flipH="1" flipV="1">
            <a:off x="2776538" y="4366216"/>
            <a:ext cx="573413" cy="1007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D7F34EF-8D74-8B62-9DDE-CC754AB27C35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1886922" y="5017423"/>
            <a:ext cx="1411753" cy="1731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1F636B0-BF01-64BF-9E40-DBECCDB8DFD0}"/>
              </a:ext>
            </a:extLst>
          </p:cNvPr>
          <p:cNvSpPr/>
          <p:nvPr/>
        </p:nvSpPr>
        <p:spPr>
          <a:xfrm>
            <a:off x="4599385" y="5426868"/>
            <a:ext cx="1633538" cy="309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5B1A5-B406-4909-8C97-539F38F07F58}"/>
              </a:ext>
            </a:extLst>
          </p:cNvPr>
          <p:cNvSpPr txBox="1"/>
          <p:nvPr/>
        </p:nvSpPr>
        <p:spPr>
          <a:xfrm>
            <a:off x="4498430" y="5337269"/>
            <a:ext cx="1801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Median spec length</a:t>
            </a:r>
          </a:p>
        </p:txBody>
      </p:sp>
    </p:spTree>
    <p:extLst>
      <p:ext uri="{BB962C8B-B14F-4D97-AF65-F5344CB8AC3E}">
        <p14:creationId xmlns:p14="http://schemas.microsoft.com/office/powerpoint/2010/main" val="181933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000C6-2FFA-CCBA-9023-B0A18943B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690" y="365125"/>
            <a:ext cx="7978566" cy="1325563"/>
          </a:xfrm>
        </p:spPr>
        <p:txBody>
          <a:bodyPr/>
          <a:lstStyle/>
          <a:p>
            <a:r>
              <a:rPr lang="en-CA" dirty="0"/>
              <a:t>Feedback from experts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E89E5-E8D2-A803-CB67-3D8FD5C50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69" y="1825625"/>
            <a:ext cx="1140217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Interviews with 6 experts: authors or maintainers of</a:t>
            </a:r>
            <a:br>
              <a:rPr lang="en-US" sz="3600" dirty="0"/>
            </a:br>
            <a:r>
              <a:rPr lang="en-US" sz="3600" dirty="0"/>
              <a:t>ggplot2, Vega-Lite, seaborn, matplotlib, Altair, </a:t>
            </a:r>
            <a:r>
              <a:rPr lang="en-US" sz="3600" dirty="0" err="1"/>
              <a:t>plotly</a:t>
            </a:r>
            <a:endParaRPr lang="en-US" sz="3600" dirty="0"/>
          </a:p>
          <a:p>
            <a:r>
              <a:rPr lang="en-US" sz="3600" dirty="0"/>
              <a:t>The visualizations of the notations aligned with their</a:t>
            </a:r>
            <a:br>
              <a:rPr lang="en-US" sz="3600" dirty="0"/>
            </a:br>
            <a:r>
              <a:rPr lang="en-US" sz="3600" dirty="0"/>
              <a:t>pre-existing mental models of relationships between the notations</a:t>
            </a:r>
          </a:p>
          <a:p>
            <a:r>
              <a:rPr lang="en-US" sz="3600" dirty="0"/>
              <a:t>Experts generally agreed that the metrics capture important aspects of notation usability, and should be useful for communicating about them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6421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000C6-2FFA-CCBA-9023-B0A18943B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690" y="365125"/>
            <a:ext cx="7978566" cy="1325563"/>
          </a:xfrm>
        </p:spPr>
        <p:txBody>
          <a:bodyPr/>
          <a:lstStyle/>
          <a:p>
            <a:r>
              <a:rPr lang="en-CA" dirty="0"/>
              <a:t>Feedback from experts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E89E5-E8D2-A803-CB67-3D8FD5C50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69" y="1825625"/>
            <a:ext cx="1140217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Interviews with 6 experts: authors or maintainers of</a:t>
            </a:r>
            <a:br>
              <a:rPr lang="en-US" sz="3600" dirty="0"/>
            </a:br>
            <a:r>
              <a:rPr lang="en-US" sz="3600" dirty="0"/>
              <a:t>ggplot2, Vega-Lite, seaborn, matplotlib, Altair, </a:t>
            </a:r>
            <a:r>
              <a:rPr lang="en-US" sz="3600" dirty="0" err="1"/>
              <a:t>plotly</a:t>
            </a:r>
            <a:endParaRPr lang="en-US" sz="3600" dirty="0"/>
          </a:p>
          <a:p>
            <a:r>
              <a:rPr lang="en-US" sz="3600" dirty="0"/>
              <a:t>Experts generally agreed that the metrics capture important aspects of notation usability,</a:t>
            </a:r>
            <a:br>
              <a:rPr lang="en-US" sz="3600" dirty="0"/>
            </a:br>
            <a:r>
              <a:rPr lang="en-US" sz="3600" dirty="0"/>
              <a:t>and could be useful for communicating about them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9944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B3C24-5AFE-885F-2397-AEE0F0C12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028" y="329412"/>
            <a:ext cx="11510683" cy="61111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sz="3600" dirty="0"/>
              <a:t>Contributions:</a:t>
            </a:r>
          </a:p>
          <a:p>
            <a:r>
              <a:rPr lang="en-CA" sz="3600" dirty="0"/>
              <a:t>Metrics-based evaluation method</a:t>
            </a:r>
          </a:p>
          <a:p>
            <a:pPr lvl="1"/>
            <a:r>
              <a:rPr lang="en-CA" sz="3200" dirty="0"/>
              <a:t>Multi-notation galleries</a:t>
            </a:r>
          </a:p>
          <a:p>
            <a:pPr lvl="1"/>
            <a:r>
              <a:rPr lang="en-CA" sz="3200" dirty="0"/>
              <a:t>Metrics (remoteness, sprawl,…) computable from such galleries</a:t>
            </a:r>
          </a:p>
          <a:p>
            <a:r>
              <a:rPr lang="en-CA" sz="3600" dirty="0"/>
              <a:t>Interviews with experts</a:t>
            </a:r>
          </a:p>
          <a:p>
            <a:r>
              <a:rPr lang="en-CA" sz="3600" dirty="0" err="1"/>
              <a:t>NotaScope</a:t>
            </a:r>
            <a:r>
              <a:rPr lang="en-CA" sz="3600" dirty="0"/>
              <a:t> software at </a:t>
            </a:r>
            <a:r>
              <a:rPr lang="en-US" sz="3600" dirty="0">
                <a:hlinkClick r:id="rId2"/>
              </a:rPr>
              <a:t>https://app.notascope.io/</a:t>
            </a:r>
            <a:r>
              <a:rPr lang="en-US" sz="3600" dirty="0"/>
              <a:t> </a:t>
            </a:r>
            <a:endParaRPr lang="en-CA" sz="3600" dirty="0"/>
          </a:p>
          <a:p>
            <a:endParaRPr lang="en-CA" sz="3600" dirty="0"/>
          </a:p>
          <a:p>
            <a:pPr marL="0" indent="0">
              <a:buNone/>
            </a:pPr>
            <a:r>
              <a:rPr lang="en-CA" sz="3600" dirty="0"/>
              <a:t>Potential uses:</a:t>
            </a:r>
          </a:p>
          <a:p>
            <a:r>
              <a:rPr lang="en-US" sz="3600" dirty="0"/>
              <a:t>Evaluating, and communicating about, new notations</a:t>
            </a:r>
          </a:p>
          <a:p>
            <a:r>
              <a:rPr lang="en-US" sz="3600" dirty="0"/>
              <a:t>Help with selecting a notation, and with learning a new notation</a:t>
            </a:r>
          </a:p>
          <a:p>
            <a:r>
              <a:rPr lang="en-US" sz="3600" dirty="0"/>
              <a:t>Navigation within a documentation system using distances</a:t>
            </a:r>
            <a:endParaRPr lang="en-CA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0F6FC1-6314-35F5-7F11-E54894961988}"/>
              </a:ext>
            </a:extLst>
          </p:cNvPr>
          <p:cNvSpPr/>
          <p:nvPr/>
        </p:nvSpPr>
        <p:spPr>
          <a:xfrm>
            <a:off x="243090" y="3756990"/>
            <a:ext cx="11860557" cy="2771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8186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01447-5698-2E56-5C8B-2B251AA61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45" y="109548"/>
            <a:ext cx="11974761" cy="674224"/>
          </a:xfrm>
        </p:spPr>
        <p:txBody>
          <a:bodyPr>
            <a:normAutofit fontScale="90000"/>
          </a:bodyPr>
          <a:lstStyle/>
          <a:p>
            <a:r>
              <a:rPr lang="en-CA" dirty="0">
                <a:hlinkClick r:id="rId4"/>
              </a:rPr>
              <a:t>https://pythonplot.com/</a:t>
            </a:r>
            <a:r>
              <a:rPr lang="en-CA" dirty="0"/>
              <a:t> - a kind of “Rosetta Stone”</a:t>
            </a:r>
          </a:p>
        </p:txBody>
      </p:sp>
      <p:pic>
        <p:nvPicPr>
          <p:cNvPr id="4" name="rosettaStone">
            <a:hlinkClick r:id="" action="ppaction://media"/>
            <a:extLst>
              <a:ext uri="{FF2B5EF4-FFF2-40B4-BE49-F238E27FC236}">
                <a16:creationId xmlns:a16="http://schemas.microsoft.com/office/drawing/2014/main" id="{BCBB0334-8999-71C9-A6C6-3399EEE56E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1714" y="783772"/>
            <a:ext cx="8708572" cy="5910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C72A54-949F-BF2E-CBED-21CFDFE5718F}"/>
              </a:ext>
            </a:extLst>
          </p:cNvPr>
          <p:cNvSpPr/>
          <p:nvPr/>
        </p:nvSpPr>
        <p:spPr>
          <a:xfrm>
            <a:off x="1620370" y="6433072"/>
            <a:ext cx="9708777" cy="521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28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200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E9FAD6-9DD3-0693-2AD8-4FF990D61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3" y="147283"/>
            <a:ext cx="10515600" cy="780564"/>
          </a:xfrm>
        </p:spPr>
        <p:txBody>
          <a:bodyPr>
            <a:normAutofit/>
          </a:bodyPr>
          <a:lstStyle/>
          <a:p>
            <a:r>
              <a:rPr lang="en-CA" dirty="0"/>
              <a:t>Distances between specs in Seaborn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E4C27B-6209-D128-EFB8-F1750707D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21" y="923705"/>
            <a:ext cx="5598378" cy="51553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BE5B36-76A0-CA0C-AB2B-7A0F7F00A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851" y="927847"/>
            <a:ext cx="4469128" cy="51517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C0826F-C108-D39E-2508-F8793B97F335}"/>
              </a:ext>
            </a:extLst>
          </p:cNvPr>
          <p:cNvSpPr txBox="1"/>
          <p:nvPr/>
        </p:nvSpPr>
        <p:spPr>
          <a:xfrm>
            <a:off x="4323196" y="5099156"/>
            <a:ext cx="19778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/>
              <a:t>Minimum spanning tree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6E88FA-BB8E-1010-4B4E-0E3F62476DC4}"/>
              </a:ext>
            </a:extLst>
          </p:cNvPr>
          <p:cNvSpPr txBox="1"/>
          <p:nvPr/>
        </p:nvSpPr>
        <p:spPr>
          <a:xfrm>
            <a:off x="7107539" y="5099156"/>
            <a:ext cx="2389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/>
              <a:t>Multidimensional scaling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4F3931-A3A5-1FCC-8CBA-8EA4D84FBF63}"/>
              </a:ext>
            </a:extLst>
          </p:cNvPr>
          <p:cNvSpPr txBox="1"/>
          <p:nvPr/>
        </p:nvSpPr>
        <p:spPr>
          <a:xfrm>
            <a:off x="1743134" y="6197600"/>
            <a:ext cx="8705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Remoteness</a:t>
            </a:r>
            <a:r>
              <a:rPr lang="en-CA" sz="2800" dirty="0"/>
              <a:t> of a spec = </a:t>
            </a:r>
            <a:r>
              <a:rPr lang="en-CA" sz="2800" b="0" dirty="0">
                <a:solidFill>
                  <a:schemeClr val="tx1"/>
                </a:solidFill>
              </a:rPr>
              <a:t>median distance to all other specs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82683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E9FAD6-9DD3-0693-2AD8-4FF990D61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3" y="147283"/>
            <a:ext cx="10515600" cy="780564"/>
          </a:xfrm>
        </p:spPr>
        <p:txBody>
          <a:bodyPr>
            <a:normAutofit/>
          </a:bodyPr>
          <a:lstStyle/>
          <a:p>
            <a:r>
              <a:rPr lang="en-CA" dirty="0"/>
              <a:t>Distances between specs in Seaborn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E4C27B-6209-D128-EFB8-F1750707D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21" y="923705"/>
            <a:ext cx="5598378" cy="51553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BE5B36-76A0-CA0C-AB2B-7A0F7F00A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851" y="927847"/>
            <a:ext cx="4469128" cy="51517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C0826F-C108-D39E-2508-F8793B97F335}"/>
              </a:ext>
            </a:extLst>
          </p:cNvPr>
          <p:cNvSpPr txBox="1"/>
          <p:nvPr/>
        </p:nvSpPr>
        <p:spPr>
          <a:xfrm>
            <a:off x="4323196" y="5099156"/>
            <a:ext cx="19778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/>
              <a:t>Minimum spanning tree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6E88FA-BB8E-1010-4B4E-0E3F62476DC4}"/>
              </a:ext>
            </a:extLst>
          </p:cNvPr>
          <p:cNvSpPr txBox="1"/>
          <p:nvPr/>
        </p:nvSpPr>
        <p:spPr>
          <a:xfrm>
            <a:off x="7107539" y="5099156"/>
            <a:ext cx="2389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/>
              <a:t>Multidimensional scaling</a:t>
            </a:r>
          </a:p>
        </p:txBody>
      </p:sp>
    </p:spTree>
    <p:extLst>
      <p:ext uri="{BB962C8B-B14F-4D97-AF65-F5344CB8AC3E}">
        <p14:creationId xmlns:p14="http://schemas.microsoft.com/office/powerpoint/2010/main" val="2932855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D1D7F8-C80D-14AF-5534-089E9D490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" y="46618"/>
            <a:ext cx="12006350" cy="61627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A27863-3130-226A-2750-257D1EBBF238}"/>
              </a:ext>
            </a:extLst>
          </p:cNvPr>
          <p:cNvSpPr txBox="1"/>
          <p:nvPr/>
        </p:nvSpPr>
        <p:spPr>
          <a:xfrm>
            <a:off x="244218" y="5979232"/>
            <a:ext cx="567382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Remoteness</a:t>
            </a:r>
            <a:r>
              <a:rPr lang="en-CA" sz="2400" dirty="0"/>
              <a:t> of each spec</a:t>
            </a:r>
            <a:br>
              <a:rPr lang="en-CA" sz="2400" dirty="0"/>
            </a:br>
            <a:r>
              <a:rPr lang="en-CA" sz="2400" dirty="0"/>
              <a:t>= </a:t>
            </a:r>
            <a:r>
              <a:rPr lang="en-CA" sz="2400" b="0" dirty="0">
                <a:solidFill>
                  <a:schemeClr val="tx1"/>
                </a:solidFill>
              </a:rPr>
              <a:t>median distance to all other specs</a:t>
            </a:r>
            <a:endParaRPr lang="en-CA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C4518C-242A-313A-2A38-60C1038D21FA}"/>
              </a:ext>
            </a:extLst>
          </p:cNvPr>
          <p:cNvSpPr txBox="1"/>
          <p:nvPr/>
        </p:nvSpPr>
        <p:spPr>
          <a:xfrm>
            <a:off x="6645019" y="6084378"/>
            <a:ext cx="55469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400" dirty="0"/>
              <a:t>Number of unique tokens</a:t>
            </a:r>
          </a:p>
        </p:txBody>
      </p:sp>
    </p:spTree>
    <p:extLst>
      <p:ext uri="{BB962C8B-B14F-4D97-AF65-F5344CB8AC3E}">
        <p14:creationId xmlns:p14="http://schemas.microsoft.com/office/powerpoint/2010/main" val="3255285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B3C24-5AFE-885F-2397-AEE0F0C12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028" y="329412"/>
            <a:ext cx="11510683" cy="61111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sz="3600" dirty="0"/>
              <a:t>Contributions:</a:t>
            </a:r>
          </a:p>
          <a:p>
            <a:r>
              <a:rPr lang="en-CA" sz="3600" dirty="0"/>
              <a:t>Metrics-based evaluation method</a:t>
            </a:r>
          </a:p>
          <a:p>
            <a:pPr lvl="1"/>
            <a:r>
              <a:rPr lang="en-CA" sz="3200" dirty="0"/>
              <a:t>Multi-notation galleries</a:t>
            </a:r>
          </a:p>
          <a:p>
            <a:pPr lvl="1"/>
            <a:r>
              <a:rPr lang="en-CA" sz="3200" dirty="0"/>
              <a:t>Metrics (remoteness, sprawl,…) computable from such galleries</a:t>
            </a:r>
          </a:p>
          <a:p>
            <a:r>
              <a:rPr lang="en-CA" sz="3600" dirty="0"/>
              <a:t>Interviews with experts</a:t>
            </a:r>
          </a:p>
          <a:p>
            <a:r>
              <a:rPr lang="en-CA" sz="3600" dirty="0" err="1"/>
              <a:t>NotaScope</a:t>
            </a:r>
            <a:r>
              <a:rPr lang="en-CA" sz="3600" dirty="0"/>
              <a:t> software at </a:t>
            </a:r>
            <a:r>
              <a:rPr lang="en-US" sz="3600" dirty="0">
                <a:hlinkClick r:id="rId2"/>
              </a:rPr>
              <a:t>https://app.notascope.io/</a:t>
            </a:r>
            <a:r>
              <a:rPr lang="en-US" sz="3600" dirty="0"/>
              <a:t> </a:t>
            </a:r>
            <a:endParaRPr lang="en-CA" sz="3600" dirty="0"/>
          </a:p>
          <a:p>
            <a:endParaRPr lang="en-CA" sz="3600" dirty="0"/>
          </a:p>
          <a:p>
            <a:pPr marL="0" indent="0">
              <a:buNone/>
            </a:pPr>
            <a:r>
              <a:rPr lang="en-CA" sz="3600" dirty="0"/>
              <a:t>Potential uses of this metrics-based approach:</a:t>
            </a:r>
          </a:p>
          <a:p>
            <a:r>
              <a:rPr lang="en-US" sz="3600" dirty="0"/>
              <a:t>Evaluating, and communicating about, new notations</a:t>
            </a:r>
          </a:p>
          <a:p>
            <a:r>
              <a:rPr lang="en-US" sz="3600" dirty="0"/>
              <a:t>Help with selecting a notation, and with learning a new notation</a:t>
            </a:r>
          </a:p>
          <a:p>
            <a:r>
              <a:rPr lang="en-US" sz="3600" dirty="0"/>
              <a:t>Navigation within a documentation system using distances</a:t>
            </a: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19406401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69694-42DB-C4AC-70E4-E2C2CFC2A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D7A0B-8CA9-F845-4D10-DDF8BD809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Extend to other visualization notations</a:t>
            </a:r>
          </a:p>
          <a:p>
            <a:r>
              <a:rPr lang="en-US" sz="3600" dirty="0"/>
              <a:t>Extend to notations for diagramming, interactive visualizations, sci vis, data wrangling</a:t>
            </a:r>
          </a:p>
          <a:p>
            <a:r>
              <a:rPr lang="en-US" sz="3600" dirty="0"/>
              <a:t>Using AI assistants to generate multi-notation galleries</a:t>
            </a:r>
          </a:p>
          <a:p>
            <a:r>
              <a:rPr lang="en-US" sz="3600" dirty="0"/>
              <a:t>Formulating additional metrics</a:t>
            </a:r>
          </a:p>
          <a:p>
            <a:pPr lvl="1"/>
            <a:r>
              <a:rPr lang="en-US" sz="3200" dirty="0"/>
              <a:t>A metric of ‘orthogonality’ of the notation?</a:t>
            </a:r>
          </a:p>
          <a:p>
            <a:pPr lvl="1"/>
            <a:r>
              <a:rPr lang="en-US" sz="3200" dirty="0"/>
              <a:t>Metrics based on user’s mental model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3190059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858E-97F6-C8E1-A0CD-A75E435AF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638" y="318051"/>
            <a:ext cx="12213205" cy="62497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sz="4000" dirty="0"/>
              <a:t>Acknowledgments: Thank you to …</a:t>
            </a:r>
          </a:p>
          <a:p>
            <a:r>
              <a:rPr lang="en-CA" sz="4000" dirty="0"/>
              <a:t>Reviewers for their comments</a:t>
            </a:r>
          </a:p>
          <a:p>
            <a:r>
              <a:rPr lang="en-CA" sz="4000" dirty="0"/>
              <a:t>Domain experts for their time and feedback</a:t>
            </a:r>
          </a:p>
          <a:p>
            <a:r>
              <a:rPr lang="en-CA" sz="4000" dirty="0"/>
              <a:t>NSERC for funding</a:t>
            </a:r>
          </a:p>
          <a:p>
            <a:pPr marL="0" indent="0">
              <a:buNone/>
            </a:pPr>
            <a:endParaRPr lang="en-CA" sz="4000" dirty="0"/>
          </a:p>
          <a:p>
            <a:pPr marL="0" indent="0">
              <a:buNone/>
            </a:pPr>
            <a:r>
              <a:rPr lang="en-CA" sz="4000" dirty="0"/>
              <a:t>For more info …</a:t>
            </a:r>
          </a:p>
          <a:p>
            <a:r>
              <a:rPr lang="en-US" sz="4000" dirty="0"/>
              <a:t>Interactive demo: </a:t>
            </a:r>
            <a:r>
              <a:rPr lang="en-US" sz="4000" dirty="0">
                <a:hlinkClick r:id="rId2"/>
              </a:rPr>
              <a:t>https://app.notascope.io/</a:t>
            </a:r>
            <a:r>
              <a:rPr lang="en-US" sz="4000" dirty="0"/>
              <a:t> </a:t>
            </a:r>
          </a:p>
          <a:p>
            <a:r>
              <a:rPr lang="en-US" sz="4000" dirty="0" err="1"/>
              <a:t>Walthrough</a:t>
            </a:r>
            <a:r>
              <a:rPr lang="en-US" sz="4000" dirty="0"/>
              <a:t> of the demo: </a:t>
            </a:r>
            <a:r>
              <a:rPr lang="en-US" sz="4000" dirty="0">
                <a:hlinkClick r:id="rId3"/>
              </a:rPr>
              <a:t>https://youtu.be/PXwVhaU-8b4</a:t>
            </a:r>
            <a:r>
              <a:rPr lang="en-US" sz="4000" dirty="0"/>
              <a:t> </a:t>
            </a:r>
          </a:p>
          <a:p>
            <a:r>
              <a:rPr lang="en-US" sz="4000" dirty="0"/>
              <a:t>Medium article for general audience:</a:t>
            </a:r>
            <a:r>
              <a:rPr lang="en-US" sz="3900" dirty="0"/>
              <a:t> </a:t>
            </a:r>
            <a:r>
              <a:rPr lang="en-US" sz="3900" dirty="0">
                <a:hlinkClick r:id="rId4"/>
              </a:rPr>
              <a:t>https://t.co/YCfttn0Rbk</a:t>
            </a:r>
            <a:r>
              <a:rPr lang="en-US" sz="3900" dirty="0"/>
              <a:t> </a:t>
            </a:r>
          </a:p>
          <a:p>
            <a:r>
              <a:rPr lang="en-US" sz="4000" dirty="0"/>
              <a:t>Supplemental material: </a:t>
            </a:r>
            <a:r>
              <a:rPr lang="en-US" sz="4000" dirty="0">
                <a:hlinkClick r:id="rId5"/>
              </a:rPr>
              <a:t>https://osf.io/8924y/</a:t>
            </a:r>
            <a:r>
              <a:rPr lang="en-US" sz="4000" dirty="0"/>
              <a:t> </a:t>
            </a:r>
            <a:endParaRPr lang="en-CA" sz="4000" dirty="0"/>
          </a:p>
          <a:p>
            <a:endParaRPr lang="en-CA" sz="4000" dirty="0"/>
          </a:p>
          <a:p>
            <a:pPr marL="0" indent="0">
              <a:buNone/>
            </a:pP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199534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60FB6-D199-49C4-90F5-6FA653F9A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02704"/>
          </a:xfrm>
        </p:spPr>
        <p:txBody>
          <a:bodyPr/>
          <a:lstStyle/>
          <a:p>
            <a:pPr algn="ctr"/>
            <a:r>
              <a:rPr lang="en-CA" i="1" dirty="0">
                <a:solidFill>
                  <a:schemeClr val="bg1"/>
                </a:solidFill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1875010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60FB6-D199-49C4-90F5-6FA653F9A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858E-97F6-C8E1-A0CD-A75E435AF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17645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FDDAA-3330-6185-0F94-AEE08787D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671" y="477078"/>
            <a:ext cx="11295529" cy="5929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600" dirty="0" err="1"/>
              <a:t>Levenshtein</a:t>
            </a:r>
            <a:r>
              <a:rPr lang="en-CA" sz="3600" dirty="0"/>
              <a:t> edit distance is one way to quantify distance between specs.  Another is with Compression distance:</a:t>
            </a:r>
          </a:p>
          <a:p>
            <a:pPr marL="0" indent="0">
              <a:buNone/>
            </a:pPr>
            <a:r>
              <a:rPr lang="en-CA" sz="3600" dirty="0"/>
              <a:t>Let </a:t>
            </a:r>
            <a:r>
              <a:rPr lang="en-CA" sz="3600" i="1" dirty="0"/>
              <a:t>C</a:t>
            </a:r>
            <a:r>
              <a:rPr lang="en-CA" sz="3600" dirty="0"/>
              <a:t>(</a:t>
            </a:r>
            <a:r>
              <a:rPr lang="en-CA" sz="3600" i="1" dirty="0"/>
              <a:t>s</a:t>
            </a:r>
            <a:r>
              <a:rPr lang="en-CA" sz="3600" dirty="0"/>
              <a:t>) be the Compressed length of spec </a:t>
            </a:r>
            <a:r>
              <a:rPr lang="en-CA" sz="3600" i="1" dirty="0"/>
              <a:t>s</a:t>
            </a:r>
            <a:r>
              <a:rPr lang="en-CA" sz="3600" dirty="0"/>
              <a:t>.</a:t>
            </a:r>
          </a:p>
          <a:p>
            <a:pPr marL="0" indent="0">
              <a:buNone/>
            </a:pPr>
            <a:endParaRPr lang="en-CA" sz="3600" dirty="0"/>
          </a:p>
          <a:p>
            <a:pPr marL="0" indent="0">
              <a:buNone/>
            </a:pPr>
            <a:r>
              <a:rPr lang="en-CA" sz="3600" dirty="0"/>
              <a:t>Define the Compression Distance</a:t>
            </a:r>
            <a:br>
              <a:rPr lang="en-CA" sz="3600" dirty="0"/>
            </a:br>
            <a:r>
              <a:rPr lang="en-CA" sz="3600" dirty="0"/>
              <a:t>between specs </a:t>
            </a:r>
            <a:r>
              <a:rPr lang="en-CA" sz="3600" i="1" dirty="0"/>
              <a:t>s</a:t>
            </a:r>
            <a:r>
              <a:rPr lang="en-CA" sz="3600" baseline="-25000" dirty="0"/>
              <a:t>1</a:t>
            </a:r>
            <a:r>
              <a:rPr lang="en-CA" sz="3600" dirty="0"/>
              <a:t> and </a:t>
            </a:r>
            <a:r>
              <a:rPr lang="en-CA" sz="3600" i="1" dirty="0"/>
              <a:t>s</a:t>
            </a:r>
            <a:r>
              <a:rPr lang="en-CA" sz="3600" baseline="-25000" dirty="0"/>
              <a:t>2</a:t>
            </a:r>
            <a:r>
              <a:rPr lang="en-CA" sz="3600" dirty="0"/>
              <a:t> as</a:t>
            </a:r>
          </a:p>
          <a:p>
            <a:pPr marL="0" indent="0">
              <a:buNone/>
            </a:pPr>
            <a:endParaRPr lang="en-CA" sz="3600" dirty="0"/>
          </a:p>
          <a:p>
            <a:pPr marL="0" indent="0">
              <a:buNone/>
            </a:pPr>
            <a:r>
              <a:rPr lang="en-CA" sz="3600" dirty="0"/>
              <a:t>	CD(</a:t>
            </a:r>
            <a:r>
              <a:rPr lang="en-CA" sz="3600" i="1" dirty="0"/>
              <a:t>s</a:t>
            </a:r>
            <a:r>
              <a:rPr lang="en-CA" sz="3600" baseline="-25000" dirty="0"/>
              <a:t>1</a:t>
            </a:r>
            <a:r>
              <a:rPr lang="en-CA" sz="3600" dirty="0"/>
              <a:t>,</a:t>
            </a:r>
            <a:r>
              <a:rPr lang="en-CA" sz="3600" i="1" dirty="0"/>
              <a:t>s</a:t>
            </a:r>
            <a:r>
              <a:rPr lang="en-CA" sz="3600" baseline="-25000" dirty="0"/>
              <a:t>2</a:t>
            </a:r>
            <a:r>
              <a:rPr lang="en-CA" sz="3600" dirty="0"/>
              <a:t>) = </a:t>
            </a:r>
            <a:r>
              <a:rPr lang="en-CA" sz="3600" i="1" dirty="0"/>
              <a:t>C</a:t>
            </a:r>
            <a:r>
              <a:rPr lang="en-CA" sz="3600" dirty="0"/>
              <a:t>(</a:t>
            </a:r>
            <a:r>
              <a:rPr lang="en-CA" sz="3600" i="1" dirty="0"/>
              <a:t>s</a:t>
            </a:r>
            <a:r>
              <a:rPr lang="en-CA" sz="3600" baseline="-25000" dirty="0"/>
              <a:t>1</a:t>
            </a:r>
            <a:r>
              <a:rPr lang="en-CA" sz="3600" dirty="0"/>
              <a:t>+</a:t>
            </a:r>
            <a:r>
              <a:rPr lang="en-CA" sz="3600" i="1" dirty="0"/>
              <a:t>s</a:t>
            </a:r>
            <a:r>
              <a:rPr lang="en-CA" sz="3600" baseline="-25000" dirty="0"/>
              <a:t>2</a:t>
            </a:r>
            <a:r>
              <a:rPr lang="en-CA" sz="3600" dirty="0"/>
              <a:t>) – min(</a:t>
            </a:r>
            <a:r>
              <a:rPr lang="en-CA" sz="3600" i="1" dirty="0"/>
              <a:t>C</a:t>
            </a:r>
            <a:r>
              <a:rPr lang="en-CA" sz="3600" dirty="0"/>
              <a:t>(</a:t>
            </a:r>
            <a:r>
              <a:rPr lang="en-CA" sz="3600" i="1" dirty="0"/>
              <a:t>s</a:t>
            </a:r>
            <a:r>
              <a:rPr lang="en-CA" sz="3600" baseline="-25000" dirty="0"/>
              <a:t>1</a:t>
            </a:r>
            <a:r>
              <a:rPr lang="en-CA" sz="3600" dirty="0"/>
              <a:t>),</a:t>
            </a:r>
            <a:r>
              <a:rPr lang="en-CA" sz="3600" i="1" dirty="0"/>
              <a:t>C</a:t>
            </a:r>
            <a:r>
              <a:rPr lang="en-CA" sz="3600" dirty="0"/>
              <a:t>(</a:t>
            </a:r>
            <a:r>
              <a:rPr lang="en-CA" sz="3600" i="1" dirty="0"/>
              <a:t>s</a:t>
            </a:r>
            <a:r>
              <a:rPr lang="en-CA" sz="3600" baseline="-25000" dirty="0"/>
              <a:t>2</a:t>
            </a:r>
            <a:r>
              <a:rPr lang="en-CA" sz="3600" dirty="0"/>
              <a:t>))</a:t>
            </a:r>
          </a:p>
          <a:p>
            <a:pPr marL="0" indent="0">
              <a:buNone/>
            </a:pPr>
            <a:endParaRPr lang="en-CA" sz="3600" dirty="0"/>
          </a:p>
          <a:p>
            <a:pPr marL="0" indent="0">
              <a:buNone/>
            </a:pPr>
            <a:r>
              <a:rPr lang="en-CA" sz="3600" dirty="0"/>
              <a:t>where </a:t>
            </a:r>
            <a:r>
              <a:rPr lang="en-CA" sz="3600" i="1" dirty="0"/>
              <a:t>s</a:t>
            </a:r>
            <a:r>
              <a:rPr lang="en-CA" sz="3600" baseline="-25000" dirty="0"/>
              <a:t>1</a:t>
            </a:r>
            <a:r>
              <a:rPr lang="en-CA" sz="3600" dirty="0"/>
              <a:t>+</a:t>
            </a:r>
            <a:r>
              <a:rPr lang="en-CA" sz="3600" i="1" dirty="0"/>
              <a:t>s</a:t>
            </a:r>
            <a:r>
              <a:rPr lang="en-CA" sz="3600" baseline="-25000" dirty="0"/>
              <a:t>2</a:t>
            </a:r>
            <a:r>
              <a:rPr lang="en-CA" sz="3600" dirty="0"/>
              <a:t> is the concatenation of </a:t>
            </a:r>
            <a:r>
              <a:rPr lang="en-CA" sz="3600" i="1" dirty="0"/>
              <a:t>s</a:t>
            </a:r>
            <a:r>
              <a:rPr lang="en-CA" sz="3600" baseline="-25000" dirty="0"/>
              <a:t>1</a:t>
            </a:r>
            <a:r>
              <a:rPr lang="en-CA" sz="3600" dirty="0"/>
              <a:t> and </a:t>
            </a:r>
            <a:r>
              <a:rPr lang="en-CA" sz="3600" i="1" dirty="0"/>
              <a:t>s</a:t>
            </a:r>
            <a:r>
              <a:rPr lang="en-CA" sz="3600" baseline="-25000" dirty="0"/>
              <a:t>2</a:t>
            </a:r>
            <a:r>
              <a:rPr lang="en-CA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0026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FD2B9E-2F40-4A9E-F120-B130A1EDD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988" y="927846"/>
            <a:ext cx="5282025" cy="59301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C27B7F-19BE-26A5-45B4-D77078E3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3" y="147283"/>
            <a:ext cx="10515600" cy="780564"/>
          </a:xfrm>
        </p:spPr>
        <p:txBody>
          <a:bodyPr>
            <a:normAutofit/>
          </a:bodyPr>
          <a:lstStyle/>
          <a:p>
            <a:r>
              <a:rPr lang="en-CA" dirty="0"/>
              <a:t>Spanner graph for Seaborn</a:t>
            </a:r>
          </a:p>
        </p:txBody>
      </p:sp>
    </p:spTree>
    <p:extLst>
      <p:ext uri="{BB962C8B-B14F-4D97-AF65-F5344CB8AC3E}">
        <p14:creationId xmlns:p14="http://schemas.microsoft.com/office/powerpoint/2010/main" val="1258817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8047E3-34E4-D17E-2F8E-0498EF7DD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43" y="0"/>
            <a:ext cx="11220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004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E4C27B-6209-D128-EFB8-F1750707D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994" y="804147"/>
            <a:ext cx="6420013" cy="591199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3E9FAD6-9DD3-0693-2AD8-4FF990D61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3" y="147283"/>
            <a:ext cx="10515600" cy="780564"/>
          </a:xfrm>
        </p:spPr>
        <p:txBody>
          <a:bodyPr>
            <a:normAutofit/>
          </a:bodyPr>
          <a:lstStyle/>
          <a:p>
            <a:r>
              <a:rPr lang="en-CA" dirty="0"/>
              <a:t>Minimum spanning tree for Seaborn</a:t>
            </a:r>
          </a:p>
        </p:txBody>
      </p:sp>
    </p:spTree>
    <p:extLst>
      <p:ext uri="{BB962C8B-B14F-4D97-AF65-F5344CB8AC3E}">
        <p14:creationId xmlns:p14="http://schemas.microsoft.com/office/powerpoint/2010/main" val="26254560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E9FAD6-9DD3-0693-2AD8-4FF990D61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3" y="147283"/>
            <a:ext cx="10515600" cy="780564"/>
          </a:xfrm>
        </p:spPr>
        <p:txBody>
          <a:bodyPr>
            <a:normAutofit/>
          </a:bodyPr>
          <a:lstStyle/>
          <a:p>
            <a:r>
              <a:rPr lang="en-CA" dirty="0"/>
              <a:t>Multidimensional scaling for Seaborn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22F198-0770-6CB4-B616-155AFB74B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260" y="848029"/>
            <a:ext cx="5155323" cy="594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162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76FD85-3B6D-376B-D68F-709460DA1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503" y="865114"/>
            <a:ext cx="5100994" cy="59928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AB0E958-9B9E-333A-CA6C-B44653FC1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3" y="147283"/>
            <a:ext cx="10515600" cy="780564"/>
          </a:xfrm>
        </p:spPr>
        <p:txBody>
          <a:bodyPr>
            <a:normAutofit/>
          </a:bodyPr>
          <a:lstStyle/>
          <a:p>
            <a:r>
              <a:rPr lang="en-CA" dirty="0"/>
              <a:t>Dendrogram for Seaborn</a:t>
            </a:r>
          </a:p>
        </p:txBody>
      </p:sp>
    </p:spTree>
    <p:extLst>
      <p:ext uri="{BB962C8B-B14F-4D97-AF65-F5344CB8AC3E}">
        <p14:creationId xmlns:p14="http://schemas.microsoft.com/office/powerpoint/2010/main" val="15505215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aScope: my data visualization research-in-progress">
            <a:extLst>
              <a:ext uri="{FF2B5EF4-FFF2-40B4-BE49-F238E27FC236}">
                <a16:creationId xmlns:a16="http://schemas.microsoft.com/office/drawing/2014/main" id="{DA65DD99-3587-45A4-D5CB-BC54DB6C3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0"/>
            <a:ext cx="11925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288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920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AD7DA3-4428-E8C8-72F2-700033DFE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273" y="219551"/>
            <a:ext cx="3963348" cy="2772000"/>
          </a:xfrm>
        </p:spPr>
        <p:txBody>
          <a:bodyPr>
            <a:normAutofit/>
          </a:bodyPr>
          <a:lstStyle/>
          <a:p>
            <a:r>
              <a:rPr lang="en-CA" dirty="0"/>
              <a:t>Altair (Python) </a:t>
            </a:r>
          </a:p>
          <a:p>
            <a:r>
              <a:rPr lang="en-CA" dirty="0"/>
              <a:t>ggplot2 (R)</a:t>
            </a:r>
          </a:p>
          <a:p>
            <a:r>
              <a:rPr lang="en-CA" dirty="0"/>
              <a:t>matplotlib (Python)</a:t>
            </a:r>
          </a:p>
          <a:p>
            <a:r>
              <a:rPr lang="en-CA" dirty="0" err="1"/>
              <a:t>pandas.plot</a:t>
            </a:r>
            <a:r>
              <a:rPr lang="en-CA" dirty="0"/>
              <a:t> (Python)</a:t>
            </a:r>
          </a:p>
          <a:p>
            <a:r>
              <a:rPr lang="en-CA" dirty="0" err="1"/>
              <a:t>plotly.express</a:t>
            </a:r>
            <a:r>
              <a:rPr lang="en-CA" dirty="0"/>
              <a:t> (Python)</a:t>
            </a:r>
          </a:p>
          <a:p>
            <a:endParaRPr lang="en-CA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1A6EA1-0F01-B202-EA14-BD1DC79447B8}"/>
              </a:ext>
            </a:extLst>
          </p:cNvPr>
          <p:cNvSpPr txBox="1">
            <a:spLocks/>
          </p:cNvSpPr>
          <p:nvPr/>
        </p:nvSpPr>
        <p:spPr>
          <a:xfrm>
            <a:off x="5931673" y="219551"/>
            <a:ext cx="4882101" cy="27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 err="1"/>
              <a:t>plotly.graph_objects</a:t>
            </a:r>
            <a:r>
              <a:rPr lang="en-CA" dirty="0"/>
              <a:t> (Python)</a:t>
            </a:r>
          </a:p>
          <a:p>
            <a:r>
              <a:rPr lang="en-CA" dirty="0"/>
              <a:t>seaborn (Python)</a:t>
            </a:r>
          </a:p>
          <a:p>
            <a:r>
              <a:rPr lang="en-CA" dirty="0" err="1"/>
              <a:t>seaborn.objects</a:t>
            </a:r>
            <a:r>
              <a:rPr lang="en-CA" dirty="0"/>
              <a:t> (Python)</a:t>
            </a:r>
          </a:p>
          <a:p>
            <a:r>
              <a:rPr lang="en-CA" dirty="0"/>
              <a:t>Vega-Lite (JSON)</a:t>
            </a:r>
          </a:p>
          <a:p>
            <a:endParaRPr lang="en-CA" dirty="0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FCB01D3-A9DE-B716-F219-32622210807C}"/>
              </a:ext>
            </a:extLst>
          </p:cNvPr>
          <p:cNvSpPr/>
          <p:nvPr/>
        </p:nvSpPr>
        <p:spPr>
          <a:xfrm rot="5400000">
            <a:off x="5659056" y="-1716472"/>
            <a:ext cx="783774" cy="9207611"/>
          </a:xfrm>
          <a:prstGeom prst="rightBrace">
            <a:avLst>
              <a:gd name="adj1" fmla="val 30555"/>
              <a:gd name="adj2" fmla="val 50000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ED3C08-D277-469D-6A8E-D42CA28652E7}"/>
              </a:ext>
            </a:extLst>
          </p:cNvPr>
          <p:cNvSpPr txBox="1"/>
          <p:nvPr/>
        </p:nvSpPr>
        <p:spPr>
          <a:xfrm>
            <a:off x="4329169" y="3346237"/>
            <a:ext cx="5428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Libraries, Grammars,</a:t>
            </a:r>
            <a:br>
              <a:rPr lang="en-CA" sz="3600" dirty="0"/>
            </a:br>
            <a:r>
              <a:rPr lang="en-CA" sz="3600" dirty="0"/>
              <a:t>Domain-specific languages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0DA4021-0BEE-383D-407C-78EC9E46C788}"/>
              </a:ext>
            </a:extLst>
          </p:cNvPr>
          <p:cNvSpPr/>
          <p:nvPr/>
        </p:nvSpPr>
        <p:spPr>
          <a:xfrm rot="5400000">
            <a:off x="6523980" y="2116120"/>
            <a:ext cx="783774" cy="5442225"/>
          </a:xfrm>
          <a:prstGeom prst="rightBrace">
            <a:avLst>
              <a:gd name="adj1" fmla="val 30555"/>
              <a:gd name="adj2" fmla="val 50000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6241B2-375D-FA26-A426-D6477D45A158}"/>
              </a:ext>
            </a:extLst>
          </p:cNvPr>
          <p:cNvSpPr txBox="1"/>
          <p:nvPr/>
        </p:nvSpPr>
        <p:spPr>
          <a:xfrm>
            <a:off x="5930285" y="5267110"/>
            <a:ext cx="2824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/>
              <a:t>Notations</a:t>
            </a:r>
          </a:p>
        </p:txBody>
      </p:sp>
    </p:spTree>
    <p:extLst>
      <p:ext uri="{BB962C8B-B14F-4D97-AF65-F5344CB8AC3E}">
        <p14:creationId xmlns:p14="http://schemas.microsoft.com/office/powerpoint/2010/main" val="232245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BDE6C-1966-9F8F-3B73-F568B01A1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302" y="228600"/>
            <a:ext cx="10515600" cy="1006475"/>
          </a:xfrm>
        </p:spPr>
        <p:txBody>
          <a:bodyPr>
            <a:normAutofit fontScale="90000"/>
          </a:bodyPr>
          <a:lstStyle/>
          <a:p>
            <a:r>
              <a:rPr lang="en-CA" dirty="0"/>
              <a:t>How to evaluate and compare</a:t>
            </a:r>
            <a:br>
              <a:rPr lang="en-CA" dirty="0"/>
            </a:br>
            <a:r>
              <a:rPr lang="en-CA" dirty="0"/>
              <a:t>the usability of notations?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9408B-31BD-4A58-D1AC-8B8568135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656"/>
            <a:ext cx="10515600" cy="5193744"/>
          </a:xfrm>
        </p:spPr>
        <p:txBody>
          <a:bodyPr>
            <a:normAutofit/>
          </a:bodyPr>
          <a:lstStyle/>
          <a:p>
            <a:r>
              <a:rPr lang="en-CA" dirty="0"/>
              <a:t>Galleries of example visualizations</a:t>
            </a:r>
          </a:p>
          <a:p>
            <a:pPr lvl="1"/>
            <a:r>
              <a:rPr lang="en-CA" dirty="0"/>
              <a:t>Ad hoc; difficult to compare</a:t>
            </a:r>
          </a:p>
          <a:p>
            <a:r>
              <a:rPr lang="en-CA" dirty="0"/>
              <a:t>Theoretical frameworks, e.g., Cognitive Dimensions of Notation (terseness, viscosity, etc.)</a:t>
            </a:r>
          </a:p>
          <a:p>
            <a:pPr lvl="1"/>
            <a:r>
              <a:rPr lang="en-CA" dirty="0"/>
              <a:t>Require expertise; can be subjective</a:t>
            </a:r>
          </a:p>
          <a:p>
            <a:r>
              <a:rPr lang="en-CA" dirty="0"/>
              <a:t>Empirical evaluations</a:t>
            </a:r>
          </a:p>
          <a:p>
            <a:pPr lvl="1"/>
            <a:r>
              <a:rPr lang="en-CA" dirty="0"/>
              <a:t>Expensive, time-consuming</a:t>
            </a:r>
          </a:p>
          <a:p>
            <a:r>
              <a:rPr lang="en-CA" dirty="0"/>
              <a:t>Our approach: metrics-based</a:t>
            </a:r>
          </a:p>
          <a:p>
            <a:pPr lvl="1"/>
            <a:r>
              <a:rPr lang="en-CA" dirty="0"/>
              <a:t>Quantitative and automatically computable</a:t>
            </a:r>
          </a:p>
          <a:p>
            <a:pPr lvl="1"/>
            <a:r>
              <a:rPr lang="en-CA" dirty="0"/>
              <a:t>Notations are comparable</a:t>
            </a:r>
          </a:p>
          <a:p>
            <a:pPr lvl="1"/>
            <a:r>
              <a:rPr lang="en-CA" dirty="0"/>
              <a:t>We demonstrate how to quantify some of the</a:t>
            </a:r>
            <a:br>
              <a:rPr lang="en-CA" dirty="0"/>
            </a:br>
            <a:r>
              <a:rPr lang="en-CA" dirty="0"/>
              <a:t>Cognitive Dimensions of Notation</a:t>
            </a:r>
          </a:p>
        </p:txBody>
      </p:sp>
    </p:spTree>
    <p:extLst>
      <p:ext uri="{BB962C8B-B14F-4D97-AF65-F5344CB8AC3E}">
        <p14:creationId xmlns:p14="http://schemas.microsoft.com/office/powerpoint/2010/main" val="48330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B3C24-5AFE-885F-2397-AEE0F0C12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028" y="329412"/>
            <a:ext cx="11510683" cy="6264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600" dirty="0"/>
              <a:t>Metrics we propose:</a:t>
            </a:r>
          </a:p>
          <a:p>
            <a:pPr marL="0" indent="0">
              <a:buNone/>
            </a:pPr>
            <a:endParaRPr lang="en-CA" sz="3600" dirty="0"/>
          </a:p>
          <a:p>
            <a:pPr marL="0" indent="0">
              <a:buNone/>
            </a:pPr>
            <a:endParaRPr lang="en-CA" sz="3600" dirty="0"/>
          </a:p>
          <a:p>
            <a:pPr marL="0" indent="0">
              <a:buNone/>
            </a:pPr>
            <a:endParaRPr lang="en-CA" sz="3600" dirty="0"/>
          </a:p>
          <a:p>
            <a:pPr marL="0" indent="0">
              <a:buNone/>
            </a:pPr>
            <a:endParaRPr lang="en-CA" sz="3600" dirty="0"/>
          </a:p>
          <a:p>
            <a:pPr marL="0" indent="0">
              <a:buNone/>
            </a:pPr>
            <a:endParaRPr lang="en-CA" sz="3600" dirty="0"/>
          </a:p>
          <a:p>
            <a:pPr marL="0" indent="0">
              <a:buNone/>
            </a:pPr>
            <a:r>
              <a:rPr lang="en-CA" sz="3600" dirty="0"/>
              <a:t>Potential uses of metrics:</a:t>
            </a:r>
          </a:p>
          <a:p>
            <a:r>
              <a:rPr lang="en-US" sz="3600" dirty="0"/>
              <a:t>Evaluating, and communicating about, new notations</a:t>
            </a:r>
          </a:p>
          <a:p>
            <a:r>
              <a:rPr lang="en-US" sz="3600" dirty="0"/>
              <a:t>Help with selecting a notation, and with learning a new notation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EF33CB-0A73-3AB2-06D5-B59B5A61F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34" y="1005151"/>
            <a:ext cx="10440569" cy="278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8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EEF1BE-40A3-265D-A551-7541B7746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299" y="554139"/>
            <a:ext cx="7854155" cy="64410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FD30B1-009D-0134-C57D-C0E1001F3156}"/>
              </a:ext>
            </a:extLst>
          </p:cNvPr>
          <p:cNvSpPr txBox="1"/>
          <p:nvPr/>
        </p:nvSpPr>
        <p:spPr>
          <a:xfrm>
            <a:off x="192869" y="482964"/>
            <a:ext cx="34414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600" dirty="0"/>
              <a:t>40 visualizations</a:t>
            </a:r>
          </a:p>
        </p:txBody>
      </p:sp>
    </p:spTree>
    <p:extLst>
      <p:ext uri="{BB962C8B-B14F-4D97-AF65-F5344CB8AC3E}">
        <p14:creationId xmlns:p14="http://schemas.microsoft.com/office/powerpoint/2010/main" val="2624650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bsite-gallery">
            <a:hlinkClick r:id="" action="ppaction://media"/>
            <a:extLst>
              <a:ext uri="{FF2B5EF4-FFF2-40B4-BE49-F238E27FC236}">
                <a16:creationId xmlns:a16="http://schemas.microsoft.com/office/drawing/2014/main" id="{D79E659B-80AA-67AE-F241-CD48DF9EE6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467" y="1430948"/>
            <a:ext cx="10809067" cy="5427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6744E1-0290-EDEF-9194-55CAB7036E7D}"/>
              </a:ext>
            </a:extLst>
          </p:cNvPr>
          <p:cNvSpPr txBox="1"/>
          <p:nvPr/>
        </p:nvSpPr>
        <p:spPr>
          <a:xfrm>
            <a:off x="7100019" y="154967"/>
            <a:ext cx="51058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Our website:</a:t>
            </a:r>
            <a:r>
              <a:rPr lang="pt-BR" sz="1600" dirty="0"/>
              <a:t> </a:t>
            </a:r>
            <a:r>
              <a:rPr lang="pt-BR" sz="3600" dirty="0">
                <a:hlinkClick r:id="rId5"/>
              </a:rPr>
              <a:t>https://app.notascope.io/</a:t>
            </a:r>
            <a:r>
              <a:rPr lang="pt-BR" sz="3600" dirty="0"/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AB3B50-956D-A64D-4812-327EFBD507D1}"/>
              </a:ext>
            </a:extLst>
          </p:cNvPr>
          <p:cNvSpPr txBox="1"/>
          <p:nvPr/>
        </p:nvSpPr>
        <p:spPr>
          <a:xfrm>
            <a:off x="108918" y="150431"/>
            <a:ext cx="71883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dirty="0"/>
              <a:t>Multi-notation gallery:</a:t>
            </a:r>
            <a:r>
              <a:rPr lang="en-CA" sz="2400" dirty="0"/>
              <a:t> 40 visualizations × 9 notations (Altair, ggplot2, matplotlib, </a:t>
            </a:r>
            <a:r>
              <a:rPr lang="en-CA" sz="2400" dirty="0" err="1"/>
              <a:t>pandas.plot</a:t>
            </a:r>
            <a:r>
              <a:rPr lang="en-CA" sz="2400" dirty="0"/>
              <a:t>, </a:t>
            </a:r>
            <a:r>
              <a:rPr lang="en-CA" sz="2400" dirty="0" err="1"/>
              <a:t>plotly.express</a:t>
            </a:r>
            <a:r>
              <a:rPr lang="en-CA" sz="2400" dirty="0"/>
              <a:t>,</a:t>
            </a:r>
            <a:br>
              <a:rPr lang="en-CA" sz="2400" dirty="0"/>
            </a:br>
            <a:r>
              <a:rPr lang="en-CA" sz="2400" dirty="0" err="1"/>
              <a:t>plotly.go</a:t>
            </a:r>
            <a:r>
              <a:rPr lang="en-CA" sz="2400" dirty="0"/>
              <a:t>, seaborn, </a:t>
            </a:r>
            <a:r>
              <a:rPr lang="en-CA" sz="2400" dirty="0" err="1"/>
              <a:t>seaborn.objects</a:t>
            </a:r>
            <a:r>
              <a:rPr lang="en-CA" sz="2400" dirty="0"/>
              <a:t>, Vega-Lite)</a:t>
            </a:r>
          </a:p>
        </p:txBody>
      </p:sp>
    </p:spTree>
    <p:extLst>
      <p:ext uri="{BB962C8B-B14F-4D97-AF65-F5344CB8AC3E}">
        <p14:creationId xmlns:p14="http://schemas.microsoft.com/office/powerpoint/2010/main" val="202658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2140</TotalTime>
  <Words>1667</Words>
  <Application>Microsoft Office PowerPoint</Application>
  <PresentationFormat>Widescreen</PresentationFormat>
  <Paragraphs>287</Paragraphs>
  <Slides>44</Slides>
  <Notes>3</Notes>
  <HiddenSlides>7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Metrics-Based Evaluation and Comparison of Visualization Notations</vt:lpstr>
      <vt:lpstr>Galleries for Seaborn and Altair</vt:lpstr>
      <vt:lpstr>https://pythonplot.com/ - a kind of “Rosetta Stone”</vt:lpstr>
      <vt:lpstr>PowerPoint Presentation</vt:lpstr>
      <vt:lpstr>PowerPoint Presentation</vt:lpstr>
      <vt:lpstr>How to evaluate and compare the usability of notations?</vt:lpstr>
      <vt:lpstr>PowerPoint Presentation</vt:lpstr>
      <vt:lpstr>PowerPoint Presentation</vt:lpstr>
      <vt:lpstr>PowerPoint Presentation</vt:lpstr>
      <vt:lpstr>Metrics</vt:lpstr>
      <vt:lpstr>Metrics</vt:lpstr>
      <vt:lpstr>Two specs in the Seaborn notation:</vt:lpstr>
      <vt:lpstr>Two specs in the Seaborn notation:</vt:lpstr>
      <vt:lpstr>Metrics</vt:lpstr>
      <vt:lpstr>Metrics</vt:lpstr>
      <vt:lpstr>Metrics</vt:lpstr>
      <vt:lpstr>Metrics</vt:lpstr>
      <vt:lpstr>Metrics</vt:lpstr>
      <vt:lpstr>Metrics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Feedback from experts</vt:lpstr>
      <vt:lpstr>Feedback from experts</vt:lpstr>
      <vt:lpstr>PowerPoint Presentation</vt:lpstr>
      <vt:lpstr>Distances between specs in Seaborn</vt:lpstr>
      <vt:lpstr>Distances between specs in Seaborn</vt:lpstr>
      <vt:lpstr>PowerPoint Presentation</vt:lpstr>
      <vt:lpstr>PowerPoint Presentation</vt:lpstr>
      <vt:lpstr>Future Directions</vt:lpstr>
      <vt:lpstr>PowerPoint Presentation</vt:lpstr>
      <vt:lpstr>end</vt:lpstr>
      <vt:lpstr>PowerPoint Presentation</vt:lpstr>
      <vt:lpstr>PowerPoint Presentation</vt:lpstr>
      <vt:lpstr>Spanner graph for Seaborn</vt:lpstr>
      <vt:lpstr>Minimum spanning tree for Seaborn</vt:lpstr>
      <vt:lpstr>Multidimensional scaling for Seaborn</vt:lpstr>
      <vt:lpstr>Dendrogram for Seaborn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Metrics-Based Evaluation and Comparison of Visualization Notations</dc:title>
  <dc:creator>Michael McGuffin</dc:creator>
  <cp:lastModifiedBy>Michael McGuffin</cp:lastModifiedBy>
  <cp:revision>30</cp:revision>
  <dcterms:created xsi:type="dcterms:W3CDTF">2023-09-18T00:09:48Z</dcterms:created>
  <dcterms:modified xsi:type="dcterms:W3CDTF">2024-05-27T11:08:01Z</dcterms:modified>
</cp:coreProperties>
</file>