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7" r:id="rId12"/>
    <p:sldId id="266" r:id="rId13"/>
    <p:sldId id="276" r:id="rId14"/>
    <p:sldId id="277" r:id="rId15"/>
    <p:sldId id="268" r:id="rId16"/>
    <p:sldId id="269" r:id="rId17"/>
    <p:sldId id="270" r:id="rId18"/>
    <p:sldId id="271" r:id="rId19"/>
    <p:sldId id="278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clement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F899"/>
    <a:srgbClr val="DFFDE3"/>
    <a:srgbClr val="76F685"/>
    <a:srgbClr val="8AE6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00" autoAdjust="0"/>
  </p:normalViewPr>
  <p:slideViewPr>
    <p:cSldViewPr>
      <p:cViewPr>
        <p:scale>
          <a:sx n="112" d="100"/>
          <a:sy n="112" d="100"/>
        </p:scale>
        <p:origin x="-9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C3560-36DD-49DE-84F0-3800C1B90D8B}" type="datetimeFigureOut">
              <a:rPr lang="en-CA" smtClean="0"/>
              <a:pPr/>
              <a:t>05/04/2011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0252-F4CE-4A77-875B-C835D5C50F7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E9570-93FD-4B29-8834-ED0031A3A9C4}" type="datetimeFigureOut">
              <a:rPr lang="en-US" smtClean="0"/>
              <a:pPr/>
              <a:t>4/5/2011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A8B9-527D-49FA-80BB-BD2FBDDA0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Refer to the original paper for more details on how each parameter is interpreted.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Jonathan\Documents\Work\WorkBackup6April09\BangorWork\Societies\Eurographics\DesignStuff\Eg2011-banner-swirl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Jonathan\Documents\Work\WorkBackup6April09\BangorWork\Societies\Eurographics\Website\test-web\EG2011\images\header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96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_E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6379818"/>
            <a:ext cx="647786" cy="433558"/>
          </a:xfrm>
          <a:prstGeom prst="rect">
            <a:avLst/>
          </a:prstGeom>
        </p:spPr>
      </p:pic>
      <p:pic>
        <p:nvPicPr>
          <p:cNvPr id="8" name="Picture 7" descr="logoDuLab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401183"/>
            <a:ext cx="781656" cy="390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_E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6379818"/>
            <a:ext cx="647786" cy="433558"/>
          </a:xfrm>
          <a:prstGeom prst="rect">
            <a:avLst/>
          </a:prstGeom>
        </p:spPr>
      </p:pic>
      <p:pic>
        <p:nvPicPr>
          <p:cNvPr id="8" name="Picture 7" descr="logoDuLab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401183"/>
            <a:ext cx="781656" cy="390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_E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6379818"/>
            <a:ext cx="647786" cy="433558"/>
          </a:xfrm>
          <a:prstGeom prst="rect">
            <a:avLst/>
          </a:prstGeom>
        </p:spPr>
      </p:pic>
      <p:pic>
        <p:nvPicPr>
          <p:cNvPr id="8" name="Picture 7" descr="logoDuLab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401183"/>
            <a:ext cx="781656" cy="390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Logo_E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6379818"/>
            <a:ext cx="647786" cy="433558"/>
          </a:xfrm>
          <a:prstGeom prst="rect">
            <a:avLst/>
          </a:prstGeom>
        </p:spPr>
      </p:pic>
      <p:pic>
        <p:nvPicPr>
          <p:cNvPr id="9" name="Picture 8" descr="logoDuLab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401183"/>
            <a:ext cx="781656" cy="390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 descr="Logo_E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6379818"/>
            <a:ext cx="647786" cy="433558"/>
          </a:xfrm>
          <a:prstGeom prst="rect">
            <a:avLst/>
          </a:prstGeom>
        </p:spPr>
      </p:pic>
      <p:pic>
        <p:nvPicPr>
          <p:cNvPr id="11" name="Picture 10" descr="logoDuLab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401183"/>
            <a:ext cx="781656" cy="390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Logo_E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6379818"/>
            <a:ext cx="647786" cy="433558"/>
          </a:xfrm>
          <a:prstGeom prst="rect">
            <a:avLst/>
          </a:prstGeom>
        </p:spPr>
      </p:pic>
      <p:pic>
        <p:nvPicPr>
          <p:cNvPr id="7" name="Picture 6" descr="logoDuLab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401183"/>
            <a:ext cx="781656" cy="390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_E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6379818"/>
            <a:ext cx="647786" cy="433558"/>
          </a:xfrm>
          <a:prstGeom prst="rect">
            <a:avLst/>
          </a:prstGeom>
        </p:spPr>
      </p:pic>
      <p:pic>
        <p:nvPicPr>
          <p:cNvPr id="6" name="Picture 5" descr="logoDuLab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401183"/>
            <a:ext cx="781656" cy="390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Logo_E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6379818"/>
            <a:ext cx="647786" cy="433558"/>
          </a:xfrm>
          <a:prstGeom prst="rect">
            <a:avLst/>
          </a:prstGeom>
        </p:spPr>
      </p:pic>
      <p:pic>
        <p:nvPicPr>
          <p:cNvPr id="11" name="Picture 10" descr="logoDuLab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401183"/>
            <a:ext cx="781656" cy="390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_E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6379818"/>
            <a:ext cx="647786" cy="433558"/>
          </a:xfrm>
          <a:prstGeom prst="rect">
            <a:avLst/>
          </a:prstGeom>
        </p:spPr>
      </p:pic>
      <p:pic>
        <p:nvPicPr>
          <p:cNvPr id="9" name="Picture 8" descr="logoDuLab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401183"/>
            <a:ext cx="781656" cy="3908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Jonathan\Documents\Work\WorkBackup6April09\BangorWork\Societies\Eurographics\DesignStuff\Eg2011-banner-leftpar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pic>
        <p:nvPicPr>
          <p:cNvPr id="1032" name="Picture 8" descr="C:\Users\Jonathan\Documents\Work\WorkBackup6April09\BangorWork\Societies\Eurographics\DesignStuff\Eg2011-banner-swirl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92162"/>
            <a:ext cx="83058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83058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Enhancing Image-Based</a:t>
            </a:r>
            <a:br>
              <a:rPr lang="en-GB" dirty="0" smtClean="0"/>
            </a:br>
            <a:r>
              <a:rPr lang="en-GB" dirty="0" smtClean="0"/>
              <a:t>Aging Approaches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Olivier </a:t>
            </a:r>
            <a:r>
              <a:rPr lang="en-GB" dirty="0" err="1" smtClean="0">
                <a:solidFill>
                  <a:schemeClr val="tx2"/>
                </a:solidFill>
              </a:rPr>
              <a:t>Clément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Eric Paquette</a:t>
            </a:r>
          </a:p>
        </p:txBody>
      </p:sp>
      <p:pic>
        <p:nvPicPr>
          <p:cNvPr id="4" name="Picture 3" descr="Logo_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38697"/>
            <a:ext cx="1224136" cy="819303"/>
          </a:xfrm>
          <a:prstGeom prst="rect">
            <a:avLst/>
          </a:prstGeom>
        </p:spPr>
      </p:pic>
      <p:pic>
        <p:nvPicPr>
          <p:cNvPr id="5" name="Picture 4" descr="logoDuLab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108919"/>
            <a:ext cx="1357718" cy="67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Automatic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6122640" cy="4221163"/>
          </a:xfrm>
        </p:spPr>
        <p:txBody>
          <a:bodyPr>
            <a:normAutofit/>
          </a:bodyPr>
          <a:lstStyle/>
          <a:p>
            <a:r>
              <a:rPr lang="en-CA" dirty="0" smtClean="0"/>
              <a:t>Common cases still needing manual work</a:t>
            </a:r>
          </a:p>
          <a:p>
            <a:pPr lvl="1"/>
            <a:r>
              <a:rPr lang="en-CA" dirty="0" smtClean="0"/>
              <a:t>Property-based alignment</a:t>
            </a:r>
          </a:p>
          <a:p>
            <a:pPr lvl="2"/>
            <a:r>
              <a:rPr lang="en-CA" dirty="0" smtClean="0"/>
              <a:t>Scratches on edge, bumps on corners, etc.</a:t>
            </a:r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dirty="0" smtClean="0"/>
              <a:t>Group-related alignment</a:t>
            </a:r>
          </a:p>
          <a:p>
            <a:pPr lvl="2"/>
            <a:r>
              <a:rPr lang="en-CA" dirty="0" smtClean="0"/>
              <a:t>New effects develop in a particular manner related to how a given object is frequently used and because of repeated contacts</a:t>
            </a:r>
            <a:endParaRPr lang="en-CA" dirty="0"/>
          </a:p>
        </p:txBody>
      </p:sp>
      <p:pic>
        <p:nvPicPr>
          <p:cNvPr id="6" name="Picture 5" descr="re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525776"/>
            <a:ext cx="2486204" cy="1695312"/>
          </a:xfrm>
          <a:prstGeom prst="rect">
            <a:avLst/>
          </a:prstGeom>
        </p:spPr>
      </p:pic>
      <p:pic>
        <p:nvPicPr>
          <p:cNvPr id="7" name="Picture 6" descr="re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437112"/>
            <a:ext cx="2486204" cy="1695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0272" y="5157192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TO CHANGE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2580" y="219557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Pictures of real examples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Automatic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to measure the quality of an alignment?</a:t>
            </a:r>
          </a:p>
          <a:p>
            <a:pPr lvl="1"/>
            <a:r>
              <a:rPr lang="en-CA" dirty="0" smtClean="0"/>
              <a:t>Metric based on the object local properties and the acceptable ranges defined in the aging recipe</a:t>
            </a:r>
          </a:p>
          <a:p>
            <a:endParaRPr lang="en-CA" dirty="0"/>
          </a:p>
        </p:txBody>
      </p:sp>
      <p:pic>
        <p:nvPicPr>
          <p:cNvPr id="4" name="Picture 3" descr="fig3b.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53506"/>
            <a:ext cx="5462120" cy="283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1475492"/>
            <a:ext cx="26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2"/>
                </a:solidFill>
              </a:rPr>
              <a:t>Property-based alignment</a:t>
            </a:r>
            <a:endParaRPr lang="en-CA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Automatic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Iterative algorithm to maximize property alignment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Identify the principal axis using the </a:t>
            </a:r>
            <a:r>
              <a:rPr lang="en-CA" dirty="0" err="1" smtClean="0"/>
              <a:t>hotelling</a:t>
            </a:r>
            <a:r>
              <a:rPr lang="en-CA" dirty="0" smtClean="0"/>
              <a:t> transform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Measure the quality of the four primary orientations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Determine a range from the two best measurements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Make some additional measurements within the range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Select the best alignment from all the measurements</a:t>
            </a:r>
          </a:p>
          <a:p>
            <a:endParaRPr lang="en-CA" dirty="0"/>
          </a:p>
        </p:txBody>
      </p:sp>
      <p:pic>
        <p:nvPicPr>
          <p:cNvPr id="4" name="Picture 3" descr="fig3.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9858" y="4268326"/>
            <a:ext cx="3962382" cy="2473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9792" y="5733256"/>
            <a:ext cx="1584176" cy="2160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843808" y="5949280"/>
            <a:ext cx="1584176" cy="2160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843808" y="6237312"/>
            <a:ext cx="1656184" cy="2160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2699792" y="4221088"/>
            <a:ext cx="2175230" cy="1296144"/>
            <a:chOff x="2699792" y="4221088"/>
            <a:chExt cx="2175230" cy="1296144"/>
          </a:xfrm>
        </p:grpSpPr>
        <p:sp>
          <p:nvSpPr>
            <p:cNvPr id="8" name="Rectangle 7"/>
            <p:cNvSpPr/>
            <p:nvPr/>
          </p:nvSpPr>
          <p:spPr>
            <a:xfrm>
              <a:off x="2699792" y="4221088"/>
              <a:ext cx="1800200" cy="129614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90846" y="4680174"/>
              <a:ext cx="1584176" cy="14401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64088" y="4221088"/>
            <a:ext cx="1584176" cy="504056"/>
            <a:chOff x="5364088" y="4221088"/>
            <a:chExt cx="1584176" cy="504056"/>
          </a:xfrm>
        </p:grpSpPr>
        <p:sp>
          <p:nvSpPr>
            <p:cNvPr id="11" name="Rectangle 10"/>
            <p:cNvSpPr/>
            <p:nvPr/>
          </p:nvSpPr>
          <p:spPr>
            <a:xfrm>
              <a:off x="5364088" y="4221088"/>
              <a:ext cx="1584176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24128" y="4437112"/>
              <a:ext cx="1008112" cy="2880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" name="Oval 13"/>
          <p:cNvSpPr/>
          <p:nvPr/>
        </p:nvSpPr>
        <p:spPr>
          <a:xfrm>
            <a:off x="5392977" y="4501625"/>
            <a:ext cx="252000" cy="252000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096425" y="4796800"/>
            <a:ext cx="252000" cy="252000"/>
          </a:xfrm>
          <a:prstGeom prst="ellipse">
            <a:avLst/>
          </a:prstGeom>
          <a:solidFill>
            <a:schemeClr val="bg1">
              <a:alpha val="0"/>
            </a:schemeClr>
          </a:solidFill>
          <a:ln w="444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2771800" y="1475492"/>
            <a:ext cx="26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2"/>
                </a:solidFill>
              </a:rPr>
              <a:t>Property-based alignment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2103761">
            <a:off x="5353472" y="4890127"/>
            <a:ext cx="640244" cy="843523"/>
          </a:xfrm>
          <a:prstGeom prst="triangle">
            <a:avLst/>
          </a:prstGeom>
          <a:solidFill>
            <a:srgbClr val="8CF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AE6D4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12103761">
            <a:off x="5357132" y="4894167"/>
            <a:ext cx="640244" cy="84352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/>
          <p:cNvGrpSpPr/>
          <p:nvPr/>
        </p:nvGrpSpPr>
        <p:grpSpPr>
          <a:xfrm>
            <a:off x="4283968" y="4221088"/>
            <a:ext cx="3638540" cy="2503346"/>
            <a:chOff x="4411050" y="4221088"/>
            <a:chExt cx="3638540" cy="2503346"/>
          </a:xfrm>
        </p:grpSpPr>
        <p:sp>
          <p:nvSpPr>
            <p:cNvPr id="17" name="Rectangle 16"/>
            <p:cNvSpPr/>
            <p:nvPr/>
          </p:nvSpPr>
          <p:spPr>
            <a:xfrm>
              <a:off x="4411050" y="4852226"/>
              <a:ext cx="2736304" cy="18722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13286" y="4221088"/>
              <a:ext cx="2736304" cy="18722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23" grpId="0" animBg="1"/>
      <p:bldP spid="23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Automatic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Modify the aging recipe</a:t>
            </a:r>
          </a:p>
          <a:p>
            <a:pPr lvl="1"/>
            <a:r>
              <a:rPr lang="en-CA" dirty="0" smtClean="0"/>
              <a:t>To </a:t>
            </a:r>
            <a:r>
              <a:rPr lang="en-CA" dirty="0" smtClean="0"/>
              <a:t>support for groups in the aging model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For each new effect in the group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Find the principal axis with </a:t>
            </a:r>
            <a:r>
              <a:rPr lang="en-CA" dirty="0" err="1" smtClean="0"/>
              <a:t>hotelling</a:t>
            </a:r>
            <a:r>
              <a:rPr lang="en-CA" dirty="0" smtClean="0"/>
              <a:t> transform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Apply the same rotation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Add a slight random variation in alignment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9822" y="1475492"/>
            <a:ext cx="254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2"/>
                </a:solidFill>
              </a:rPr>
              <a:t>Group-related alignment</a:t>
            </a:r>
            <a:endParaRPr lang="en-CA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Automatic positioning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144761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936" y="184482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256512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16832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07704" y="1475492"/>
            <a:ext cx="353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2"/>
                </a:solidFill>
              </a:rPr>
              <a:t>Results - Property-based </a:t>
            </a:r>
            <a:r>
              <a:rPr lang="en-CA" b="1" dirty="0" smtClean="0">
                <a:solidFill>
                  <a:schemeClr val="accent2"/>
                </a:solidFill>
              </a:rPr>
              <a:t>alignment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1640" y="5373216"/>
            <a:ext cx="792088" cy="792088"/>
          </a:xfrm>
          <a:prstGeom prst="ellipse">
            <a:avLst/>
          </a:prstGeom>
          <a:solidFill>
            <a:schemeClr val="bg2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115261" y="4653136"/>
            <a:ext cx="3528392" cy="97210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464496" cy="44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74851"/>
            <a:ext cx="2514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Automatic positioning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1475492"/>
            <a:ext cx="340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2"/>
                </a:solidFill>
              </a:rPr>
              <a:t>Results - Group-related alignment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59632" y="5805264"/>
            <a:ext cx="792088" cy="792088"/>
          </a:xfrm>
          <a:prstGeom prst="ellipse">
            <a:avLst/>
          </a:prstGeom>
          <a:solidFill>
            <a:schemeClr val="bg2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51720" y="5085184"/>
            <a:ext cx="2952328" cy="1044116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44824"/>
            <a:ext cx="143242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Color-independent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Typically, effect coloration is based only on the example</a:t>
            </a:r>
          </a:p>
          <a:p>
            <a:r>
              <a:rPr lang="en-CA" dirty="0" smtClean="0"/>
              <a:t>Color-independent process introduced recently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51920" y="3212976"/>
            <a:ext cx="5220072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only handle </a:t>
            </a:r>
            <a:r>
              <a:rPr kumimoji="0" lang="en-C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color variation with no complex patterns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600" dirty="0" smtClean="0">
                <a:solidFill>
                  <a:schemeClr val="bg1">
                    <a:lumMod val="10000"/>
                  </a:schemeClr>
                </a:solidFill>
              </a:rPr>
              <a:t>The texture information contained in the example is lost</a:t>
            </a:r>
            <a:endParaRPr kumimoji="0" lang="en-C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ig6ss.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768" y="2852936"/>
            <a:ext cx="2617136" cy="3928236"/>
          </a:xfrm>
          <a:prstGeom prst="rect">
            <a:avLst/>
          </a:prstGeom>
        </p:spPr>
      </p:pic>
      <p:pic>
        <p:nvPicPr>
          <p:cNvPr id="8" name="Picture 7" descr="fig7.a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068960"/>
            <a:ext cx="2895361" cy="27978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6309320"/>
            <a:ext cx="22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Internal texture is lost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6021288"/>
            <a:ext cx="324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Fixed colors for simple variations</a:t>
            </a:r>
            <a:endParaRPr lang="en-CA" dirty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151620" y="5841268"/>
            <a:ext cx="720080" cy="21602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3347864" y="5805264"/>
            <a:ext cx="432048" cy="28803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42604 1.11111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Color-independent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propose a dual process</a:t>
            </a:r>
          </a:p>
          <a:p>
            <a:pPr lvl="1"/>
            <a:r>
              <a:rPr lang="en-CA" dirty="0" smtClean="0"/>
              <a:t>Combining RGB and Height map synthesis with color transformations</a:t>
            </a:r>
          </a:p>
          <a:p>
            <a:endParaRPr lang="en-CA" dirty="0"/>
          </a:p>
        </p:txBody>
      </p:sp>
      <p:pic>
        <p:nvPicPr>
          <p:cNvPr id="4" name="Picture 3" descr="fig5.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9840" y="2886094"/>
            <a:ext cx="4710432" cy="378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Color-independent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Key benefits</a:t>
            </a:r>
          </a:p>
          <a:p>
            <a:pPr lvl="1"/>
            <a:r>
              <a:rPr lang="en-CA" dirty="0" smtClean="0"/>
              <a:t>Much more versatile than color-dependent processes</a:t>
            </a:r>
          </a:p>
          <a:p>
            <a:pPr lvl="1"/>
            <a:r>
              <a:rPr lang="en-CA" dirty="0" smtClean="0"/>
              <a:t>Supports simple color variations </a:t>
            </a:r>
            <a:r>
              <a:rPr lang="en-CA" b="1" u="sng" dirty="0" smtClean="0"/>
              <a:t>and</a:t>
            </a:r>
            <a:r>
              <a:rPr lang="en-CA" dirty="0" smtClean="0"/>
              <a:t> internal texture patterns</a:t>
            </a:r>
          </a:p>
          <a:p>
            <a:pPr lvl="1"/>
            <a:r>
              <a:rPr lang="en-CA" dirty="0" smtClean="0"/>
              <a:t>Process similar to what could be done in image editing software</a:t>
            </a:r>
          </a:p>
          <a:p>
            <a:pPr lvl="1"/>
            <a:r>
              <a:rPr lang="en-CA" dirty="0" smtClean="0"/>
              <a:t>Easy and convenient to produce multiple occurrences or similar aging on different objects </a:t>
            </a:r>
          </a:p>
          <a:p>
            <a:r>
              <a:rPr lang="en-CA" dirty="0" smtClean="0"/>
              <a:t>Limitations</a:t>
            </a:r>
          </a:p>
          <a:p>
            <a:pPr lvl="1"/>
            <a:r>
              <a:rPr lang="en-CA" dirty="0" smtClean="0"/>
              <a:t>Needs an initial  calibration for the color transformations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Color-independent process</a:t>
            </a:r>
            <a:endParaRPr lang="en-CA" dirty="0"/>
          </a:p>
        </p:txBody>
      </p:sp>
      <p:pic>
        <p:nvPicPr>
          <p:cNvPr id="13" name="Picture 12" descr="graf_bluish_on_wo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4488" y="4725144"/>
            <a:ext cx="1620000" cy="1620000"/>
          </a:xfrm>
          <a:prstGeom prst="rect">
            <a:avLst/>
          </a:prstGeom>
        </p:spPr>
      </p:pic>
      <p:pic>
        <p:nvPicPr>
          <p:cNvPr id="14" name="Picture 13" descr="graf_bois-inpu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3240000" cy="3240000"/>
          </a:xfrm>
          <a:prstGeom prst="rect">
            <a:avLst/>
          </a:prstGeom>
        </p:spPr>
      </p:pic>
      <p:pic>
        <p:nvPicPr>
          <p:cNvPr id="15" name="Picture 14" descr="graf_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916832"/>
            <a:ext cx="3240000" cy="3240000"/>
          </a:xfrm>
          <a:prstGeom prst="rect">
            <a:avLst/>
          </a:prstGeom>
        </p:spPr>
      </p:pic>
      <p:pic>
        <p:nvPicPr>
          <p:cNvPr id="17" name="Picture 16" descr="graf_pur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4488" y="1412776"/>
            <a:ext cx="1620000" cy="1620000"/>
          </a:xfrm>
          <a:prstGeom prst="rect">
            <a:avLst/>
          </a:prstGeom>
        </p:spPr>
      </p:pic>
      <p:pic>
        <p:nvPicPr>
          <p:cNvPr id="18" name="Picture 17" descr="graf_r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4488" y="3068960"/>
            <a:ext cx="1620000" cy="1620000"/>
          </a:xfrm>
          <a:prstGeom prst="rect">
            <a:avLst/>
          </a:prstGeom>
        </p:spPr>
      </p:pic>
      <p:pic>
        <p:nvPicPr>
          <p:cNvPr id="19" name="Picture 18" descr="ecaillement-input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1560" y="5193376"/>
            <a:ext cx="1620000" cy="1620000"/>
          </a:xfrm>
          <a:prstGeom prst="rect">
            <a:avLst/>
          </a:prstGeom>
        </p:spPr>
      </p:pic>
      <p:pic>
        <p:nvPicPr>
          <p:cNvPr id="20" name="Picture 19" descr="result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3928" y="5193376"/>
            <a:ext cx="1620000" cy="16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9632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Capture image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4644008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Output texture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Constant evolution of realism of synthetic images</a:t>
            </a:r>
          </a:p>
          <a:p>
            <a:r>
              <a:rPr lang="en-CA" dirty="0" smtClean="0"/>
              <a:t>Aging effects are essential</a:t>
            </a:r>
          </a:p>
          <a:p>
            <a:pPr lvl="1"/>
            <a:r>
              <a:rPr lang="en-CA" dirty="0" smtClean="0"/>
              <a:t>Rust, bumps, dents, </a:t>
            </a:r>
            <a:r>
              <a:rPr lang="en-CA" dirty="0" err="1" smtClean="0"/>
              <a:t>mold</a:t>
            </a:r>
            <a:r>
              <a:rPr lang="en-CA" dirty="0" smtClean="0"/>
              <a:t>, or simply dust</a:t>
            </a:r>
          </a:p>
        </p:txBody>
      </p:sp>
      <p:pic>
        <p:nvPicPr>
          <p:cNvPr id="4" name="Picture 9" descr="Exemples_deterio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3501008"/>
            <a:ext cx="438497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84576" y="3501008"/>
            <a:ext cx="3851920" cy="2736304"/>
          </a:xfrm>
          <a:prstGeom prst="rect">
            <a:avLst/>
          </a:prstGeom>
          <a:solidFill>
            <a:schemeClr val="accent2">
              <a:alpha val="6000"/>
            </a:schemeClr>
          </a:solidFill>
          <a:ln w="76200" cap="rnd" cmpd="thinThick">
            <a:solidFill>
              <a:schemeClr val="tx2"/>
            </a:solidFill>
            <a:prstDash val="solid"/>
          </a:ln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Time-consuming task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lang="en-CA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Many effects on</a:t>
            </a:r>
          </a:p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a single object</a:t>
            </a:r>
          </a:p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endParaRPr lang="en-CA" sz="9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Many</a:t>
            </a:r>
            <a:r>
              <a:rPr kumimoji="0" lang="en-CA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objects in</a:t>
            </a:r>
          </a:p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CA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given scene</a:t>
            </a:r>
            <a:endParaRPr kumimoji="0" lang="en-CA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Color-independent process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1475492"/>
            <a:ext cx="8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2"/>
                </a:solidFill>
              </a:rPr>
              <a:t>Results</a:t>
            </a:r>
            <a:endParaRPr lang="en-CA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2924944"/>
            <a:ext cx="2575058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162791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916832"/>
            <a:ext cx="162635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24944"/>
            <a:ext cx="2577537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proposed enhancements to image-based aging</a:t>
            </a:r>
          </a:p>
          <a:p>
            <a:pPr lvl="1"/>
            <a:r>
              <a:rPr lang="en-CA" dirty="0" smtClean="0"/>
              <a:t>Property-based alignment</a:t>
            </a:r>
          </a:p>
          <a:p>
            <a:pPr lvl="1"/>
            <a:r>
              <a:rPr lang="en-CA" dirty="0" smtClean="0"/>
              <a:t>Group-related alignment</a:t>
            </a:r>
          </a:p>
          <a:p>
            <a:pPr lvl="1"/>
            <a:r>
              <a:rPr lang="en-CA" dirty="0" smtClean="0"/>
              <a:t>Improved dual color-independent process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Further easing the creation of environments containing several aged objects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15000" dirty="0" smtClean="0">
                <a:solidFill>
                  <a:schemeClr val="accent2"/>
                </a:solidFill>
              </a:rPr>
              <a:t>?</a:t>
            </a:r>
            <a:endParaRPr lang="en-CA" sz="15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Previous work</a:t>
            </a:r>
          </a:p>
          <a:p>
            <a:r>
              <a:rPr lang="en-CA" dirty="0" smtClean="0"/>
              <a:t>Image-based aging overview</a:t>
            </a:r>
          </a:p>
          <a:p>
            <a:r>
              <a:rPr lang="en-CA" dirty="0" smtClean="0"/>
              <a:t>Objectives and contributions</a:t>
            </a:r>
          </a:p>
          <a:p>
            <a:r>
              <a:rPr lang="en-CA" dirty="0" smtClean="0"/>
              <a:t>Enhancements</a:t>
            </a:r>
          </a:p>
          <a:p>
            <a:pPr lvl="1"/>
            <a:r>
              <a:rPr lang="en-CA" dirty="0" smtClean="0"/>
              <a:t>Automatic positioning system</a:t>
            </a:r>
          </a:p>
          <a:p>
            <a:pPr lvl="1"/>
            <a:r>
              <a:rPr lang="en-CA" dirty="0" smtClean="0"/>
              <a:t>Improved color-independent process</a:t>
            </a:r>
          </a:p>
          <a:p>
            <a:r>
              <a:rPr lang="en-CA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Previous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Physically-based approaches</a:t>
            </a:r>
          </a:p>
          <a:p>
            <a:pPr>
              <a:buNone/>
            </a:pPr>
            <a:r>
              <a:rPr lang="en-CA" sz="1600" dirty="0" smtClean="0"/>
              <a:t>	</a:t>
            </a:r>
            <a:r>
              <a:rPr lang="en-CA" sz="1400" dirty="0" smtClean="0"/>
              <a:t>[Dorsey and </a:t>
            </a:r>
            <a:r>
              <a:rPr lang="en-CA" sz="1400" dirty="0" err="1" smtClean="0"/>
              <a:t>Hanharan</a:t>
            </a:r>
            <a:r>
              <a:rPr lang="en-CA" sz="1400" dirty="0" smtClean="0"/>
              <a:t> 2000; </a:t>
            </a:r>
            <a:r>
              <a:rPr lang="en-CA" sz="1400" dirty="0" err="1" smtClean="0"/>
              <a:t>Merillou</a:t>
            </a:r>
            <a:r>
              <a:rPr lang="en-CA" sz="1400" dirty="0" smtClean="0"/>
              <a:t> </a:t>
            </a:r>
            <a:r>
              <a:rPr lang="en-CA" sz="1400" i="1" dirty="0" smtClean="0"/>
              <a:t>et al. </a:t>
            </a:r>
            <a:r>
              <a:rPr lang="en-CA" sz="1400" dirty="0" smtClean="0"/>
              <a:t>2001; O’Brien </a:t>
            </a:r>
            <a:r>
              <a:rPr lang="en-CA" sz="1400" i="1" dirty="0" smtClean="0"/>
              <a:t>et al. </a:t>
            </a:r>
            <a:r>
              <a:rPr lang="en-CA" sz="1400" dirty="0" smtClean="0"/>
              <a:t>2002; etc.]</a:t>
            </a:r>
          </a:p>
          <a:p>
            <a:pPr lvl="1"/>
            <a:r>
              <a:rPr lang="en-CA" dirty="0" smtClean="0"/>
              <a:t>Highly realistic results</a:t>
            </a:r>
          </a:p>
          <a:p>
            <a:pPr lvl="1"/>
            <a:r>
              <a:rPr lang="en-CA" dirty="0" smtClean="0"/>
              <a:t>Lengthy calculations</a:t>
            </a:r>
          </a:p>
          <a:p>
            <a:pPr lvl="1"/>
            <a:r>
              <a:rPr lang="en-CA" dirty="0" smtClean="0"/>
              <a:t>Non-intuitive physical parameters</a:t>
            </a:r>
          </a:p>
          <a:p>
            <a:r>
              <a:rPr lang="en-CA" dirty="0" smtClean="0"/>
              <a:t>Empirical approaches</a:t>
            </a:r>
          </a:p>
          <a:p>
            <a:pPr>
              <a:buNone/>
            </a:pPr>
            <a:r>
              <a:rPr lang="en-CA" sz="1400" dirty="0" smtClean="0"/>
              <a:t>	[Chen </a:t>
            </a:r>
            <a:r>
              <a:rPr lang="en-CA" sz="1400" i="1" dirty="0" smtClean="0"/>
              <a:t>et al.</a:t>
            </a:r>
            <a:r>
              <a:rPr lang="en-CA" sz="1400" dirty="0" smtClean="0"/>
              <a:t> 2005; </a:t>
            </a:r>
            <a:r>
              <a:rPr lang="en-CA" sz="1400" dirty="0" err="1" smtClean="0"/>
              <a:t>Gobron</a:t>
            </a:r>
            <a:r>
              <a:rPr lang="en-CA" sz="1400" dirty="0" smtClean="0"/>
              <a:t> and Chiba 2001; Paquette </a:t>
            </a:r>
            <a:r>
              <a:rPr lang="en-CA" sz="1400" i="1" dirty="0" smtClean="0"/>
              <a:t>et al. </a:t>
            </a:r>
            <a:r>
              <a:rPr lang="en-CA" sz="1400" dirty="0" smtClean="0"/>
              <a:t>2002; etc.]</a:t>
            </a:r>
          </a:p>
          <a:p>
            <a:pPr lvl="1"/>
            <a:r>
              <a:rPr lang="en-CA" dirty="0" smtClean="0"/>
              <a:t>More intuitive parameters</a:t>
            </a:r>
          </a:p>
          <a:p>
            <a:r>
              <a:rPr lang="en-CA" dirty="0" smtClean="0"/>
              <a:t>In both cases</a:t>
            </a:r>
          </a:p>
          <a:p>
            <a:pPr lvl="1"/>
            <a:r>
              <a:rPr lang="en-CA" dirty="0" smtClean="0"/>
              <a:t>Simulation for a specific type of effect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 not provide </a:t>
            </a:r>
            <a:r>
              <a:rPr lang="en-US" u="sng" dirty="0" smtClean="0"/>
              <a:t>the control</a:t>
            </a:r>
            <a:r>
              <a:rPr lang="en-US" dirty="0" smtClean="0"/>
              <a:t> required by artists</a:t>
            </a:r>
          </a:p>
          <a:p>
            <a:endParaRPr lang="en-CA" dirty="0"/>
          </a:p>
        </p:txBody>
      </p:sp>
      <p:pic>
        <p:nvPicPr>
          <p:cNvPr id="4" name="Picture 4" descr="ResultatsDorsey1996ecou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843150"/>
            <a:ext cx="2206128" cy="158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ResultatsPaquetteIMP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32236"/>
            <a:ext cx="2206128" cy="15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ResultatMerillou2001corro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35582"/>
            <a:ext cx="2206128" cy="158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Previous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Image-based approaches</a:t>
            </a:r>
          </a:p>
          <a:p>
            <a:pPr>
              <a:buNone/>
            </a:pPr>
            <a:r>
              <a:rPr lang="en-CA" sz="1400" dirty="0" smtClean="0"/>
              <a:t>	[</a:t>
            </a:r>
            <a:r>
              <a:rPr lang="en-CA" sz="1400" dirty="0" err="1" smtClean="0"/>
              <a:t>Gu</a:t>
            </a:r>
            <a:r>
              <a:rPr lang="en-CA" sz="1400" dirty="0" smtClean="0"/>
              <a:t> </a:t>
            </a:r>
            <a:r>
              <a:rPr lang="en-CA" sz="1400" i="1" dirty="0" smtClean="0"/>
              <a:t>et al</a:t>
            </a:r>
            <a:r>
              <a:rPr lang="en-CA" sz="1400" dirty="0" smtClean="0"/>
              <a:t>. 2006; Wang </a:t>
            </a:r>
            <a:r>
              <a:rPr lang="en-CA" sz="1400" i="1" dirty="0" smtClean="0"/>
              <a:t>et al. </a:t>
            </a:r>
            <a:r>
              <a:rPr lang="en-CA" sz="1400" dirty="0" smtClean="0"/>
              <a:t>2006; Lu </a:t>
            </a:r>
            <a:r>
              <a:rPr lang="en-CA" sz="1400" i="1" dirty="0" smtClean="0"/>
              <a:t>et al. </a:t>
            </a:r>
            <a:r>
              <a:rPr lang="en-CA" sz="1400" dirty="0" smtClean="0"/>
              <a:t>2007; etc.]</a:t>
            </a:r>
          </a:p>
          <a:p>
            <a:pPr lvl="1"/>
            <a:r>
              <a:rPr lang="en-CA" dirty="0" smtClean="0"/>
              <a:t>Capture the changes over time</a:t>
            </a:r>
          </a:p>
          <a:p>
            <a:pPr lvl="1"/>
            <a:r>
              <a:rPr lang="en-CA" dirty="0" smtClean="0"/>
              <a:t>Reproduce it using texture synthesis</a:t>
            </a:r>
            <a:endParaRPr lang="en-CA" sz="3000" dirty="0" smtClean="0"/>
          </a:p>
          <a:p>
            <a:r>
              <a:rPr lang="en-CA" dirty="0" smtClean="0"/>
              <a:t>Advantages</a:t>
            </a:r>
          </a:p>
          <a:p>
            <a:pPr lvl="1"/>
            <a:r>
              <a:rPr lang="en-CA" dirty="0" smtClean="0"/>
              <a:t>Supports various </a:t>
            </a:r>
            <a:r>
              <a:rPr lang="en-CA" dirty="0" smtClean="0"/>
              <a:t>type of </a:t>
            </a:r>
            <a:r>
              <a:rPr lang="en-CA" dirty="0" smtClean="0"/>
              <a:t>effects</a:t>
            </a:r>
          </a:p>
          <a:p>
            <a:pPr lvl="1"/>
            <a:r>
              <a:rPr lang="en-CA" dirty="0" smtClean="0"/>
              <a:t>No </a:t>
            </a:r>
            <a:r>
              <a:rPr lang="en-CA" dirty="0" smtClean="0"/>
              <a:t>complex physical parameters</a:t>
            </a:r>
          </a:p>
          <a:p>
            <a:pPr lvl="1"/>
            <a:r>
              <a:rPr lang="en-CA" dirty="0" smtClean="0"/>
              <a:t>Adequate control over the results</a:t>
            </a:r>
          </a:p>
          <a:p>
            <a:endParaRPr lang="en-CA" dirty="0"/>
          </a:p>
        </p:txBody>
      </p:sp>
      <p:pic>
        <p:nvPicPr>
          <p:cNvPr id="4" name="Picture 4" descr="ResultatsGuTimeVar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480" y="1627124"/>
            <a:ext cx="2160000" cy="1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esultatsLuContextA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480" y="3139292"/>
            <a:ext cx="2160000" cy="165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ResultatsLuContextAwa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301368"/>
            <a:ext cx="567022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esultatsGuTimeVary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301368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Image-based aging overview</a:t>
            </a:r>
            <a:endParaRPr lang="en-CA" dirty="0"/>
          </a:p>
        </p:txBody>
      </p:sp>
      <p:pic>
        <p:nvPicPr>
          <p:cNvPr id="7" name="Picture 6" descr="03_zoom.bmp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3563948" y="3933056"/>
            <a:ext cx="1080000" cy="1080000"/>
          </a:xfrm>
          <a:prstGeom prst="rect">
            <a:avLst/>
          </a:prstGeom>
        </p:spPr>
      </p:pic>
      <p:pic>
        <p:nvPicPr>
          <p:cNvPr id="8" name="Picture 7" descr="res0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312" y="1951365"/>
            <a:ext cx="1800000" cy="1800000"/>
          </a:xfrm>
          <a:prstGeom prst="rect">
            <a:avLst/>
          </a:prstGeom>
        </p:spPr>
      </p:pic>
      <p:pic>
        <p:nvPicPr>
          <p:cNvPr id="9" name="Picture 8" descr="heigh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760" y="4221088"/>
            <a:ext cx="1800000" cy="1800000"/>
          </a:xfrm>
          <a:prstGeom prst="rect">
            <a:avLst/>
          </a:prstGeom>
        </p:spPr>
      </p:pic>
      <p:pic>
        <p:nvPicPr>
          <p:cNvPr id="10" name="Picture 9" descr="0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760" y="1951365"/>
            <a:ext cx="1800000" cy="1800000"/>
          </a:xfrm>
          <a:prstGeom prst="rect">
            <a:avLst/>
          </a:prstGeom>
        </p:spPr>
      </p:pic>
      <p:pic>
        <p:nvPicPr>
          <p:cNvPr id="11" name="Picture 10" descr="res_03fb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3869424"/>
            <a:ext cx="1734141" cy="24398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Control mask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15913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Output texture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50131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Base texture</a:t>
            </a:r>
            <a:endParaRPr lang="en-CA" dirty="0"/>
          </a:p>
        </p:txBody>
      </p:sp>
      <p:sp>
        <p:nvSpPr>
          <p:cNvPr id="17" name="Rounded Rectangle 16"/>
          <p:cNvSpPr/>
          <p:nvPr/>
        </p:nvSpPr>
        <p:spPr>
          <a:xfrm>
            <a:off x="3131840" y="2204864"/>
            <a:ext cx="194421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Segmentation</a:t>
            </a:r>
          </a:p>
          <a:p>
            <a:pPr algn="ctr"/>
            <a:r>
              <a:rPr lang="en-CA" sz="1600" dirty="0" smtClean="0"/>
              <a:t>+</a:t>
            </a:r>
          </a:p>
          <a:p>
            <a:pPr algn="ctr"/>
            <a:r>
              <a:rPr lang="en-CA" sz="1600" dirty="0" smtClean="0"/>
              <a:t>Texture synthesis</a:t>
            </a:r>
            <a:endParaRPr lang="en-CA" sz="1600" dirty="0"/>
          </a:p>
        </p:txBody>
      </p:sp>
      <p:cxnSp>
        <p:nvCxnSpPr>
          <p:cNvPr id="19" name="Shape 18"/>
          <p:cNvCxnSpPr>
            <a:stCxn id="9" idx="3"/>
            <a:endCxn id="17" idx="1"/>
          </p:cNvCxnSpPr>
          <p:nvPr/>
        </p:nvCxnSpPr>
        <p:spPr>
          <a:xfrm flipV="1">
            <a:off x="2411760" y="2852936"/>
            <a:ext cx="720080" cy="2268152"/>
          </a:xfrm>
          <a:prstGeom prst="bentConnector3">
            <a:avLst>
              <a:gd name="adj1" fmla="val 50000"/>
            </a:avLst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3"/>
            <a:endCxn id="17" idx="1"/>
          </p:cNvCxnSpPr>
          <p:nvPr/>
        </p:nvCxnSpPr>
        <p:spPr>
          <a:xfrm>
            <a:off x="2411760" y="2851365"/>
            <a:ext cx="720080" cy="157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7" idx="0"/>
            <a:endCxn id="17" idx="2"/>
          </p:cNvCxnSpPr>
          <p:nvPr/>
        </p:nvCxnSpPr>
        <p:spPr>
          <a:xfrm rot="5400000" flipH="1" flipV="1">
            <a:off x="3887924" y="3717032"/>
            <a:ext cx="432048" cy="158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7" idx="3"/>
            <a:endCxn id="8" idx="1"/>
          </p:cNvCxnSpPr>
          <p:nvPr/>
        </p:nvCxnSpPr>
        <p:spPr>
          <a:xfrm flipV="1">
            <a:off x="5076056" y="2851365"/>
            <a:ext cx="504256" cy="157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3"/>
            <a:endCxn id="11" idx="0"/>
          </p:cNvCxnSpPr>
          <p:nvPr/>
        </p:nvCxnSpPr>
        <p:spPr>
          <a:xfrm>
            <a:off x="7380312" y="2851365"/>
            <a:ext cx="867071" cy="1018059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9552" y="6488668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Such as </a:t>
            </a:r>
            <a:r>
              <a:rPr lang="en-CA" sz="1400" dirty="0" err="1" smtClean="0"/>
              <a:t>Gu</a:t>
            </a:r>
            <a:r>
              <a:rPr lang="en-CA" sz="1400" dirty="0" smtClean="0"/>
              <a:t> </a:t>
            </a:r>
            <a:r>
              <a:rPr lang="en-CA" sz="1400" i="1" dirty="0" smtClean="0"/>
              <a:t>et al. </a:t>
            </a:r>
            <a:r>
              <a:rPr lang="en-CA" sz="1400" dirty="0" smtClean="0"/>
              <a:t>2006, Wang </a:t>
            </a:r>
            <a:r>
              <a:rPr lang="en-CA" sz="1400" i="1" dirty="0" smtClean="0"/>
              <a:t>et al. </a:t>
            </a:r>
            <a:r>
              <a:rPr lang="en-CA" sz="1400" dirty="0" smtClean="0"/>
              <a:t>2006, Clement </a:t>
            </a:r>
            <a:r>
              <a:rPr lang="en-CA" sz="1400" i="1" dirty="0" smtClean="0"/>
              <a:t>et al.</a:t>
            </a:r>
            <a:r>
              <a:rPr lang="en-CA" sz="1400" dirty="0" smtClean="0"/>
              <a:t> 2007, and Clement and Paquette 2010</a:t>
            </a:r>
            <a:endParaRPr lang="en-CA" sz="1400" dirty="0"/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2484438" y="5589588"/>
            <a:ext cx="4967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 dirty="0">
                <a:latin typeface="Calibri" pitchFamily="34" charset="0"/>
              </a:rPr>
              <a:t>Repeated several times for similar aging on different objects or multiple occurrences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Image-based aging considerations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3400" dirty="0" smtClean="0"/>
              <a:t>How to capture the example?</a:t>
            </a:r>
          </a:p>
          <a:p>
            <a:pPr lvl="1"/>
            <a:r>
              <a:rPr lang="en-CA" sz="2600" dirty="0" smtClean="0"/>
              <a:t>Complex capture system (multiple camera setup) </a:t>
            </a:r>
            <a:r>
              <a:rPr lang="en-CA" sz="1700" dirty="0" smtClean="0">
                <a:solidFill>
                  <a:schemeClr val="tx1"/>
                </a:solidFill>
              </a:rPr>
              <a:t>(</a:t>
            </a:r>
            <a:r>
              <a:rPr lang="en-CA" sz="1700" dirty="0" err="1" smtClean="0">
                <a:solidFill>
                  <a:schemeClr val="tx1"/>
                </a:solidFill>
              </a:rPr>
              <a:t>Gu</a:t>
            </a:r>
            <a:r>
              <a:rPr lang="en-CA" sz="1700" dirty="0" smtClean="0">
                <a:solidFill>
                  <a:schemeClr val="tx1"/>
                </a:solidFill>
              </a:rPr>
              <a:t> </a:t>
            </a:r>
            <a:r>
              <a:rPr lang="en-CA" sz="1700" i="1" dirty="0" smtClean="0">
                <a:solidFill>
                  <a:schemeClr val="tx1"/>
                </a:solidFill>
              </a:rPr>
              <a:t>et al. </a:t>
            </a:r>
            <a:r>
              <a:rPr lang="en-CA" sz="1700" dirty="0" smtClean="0">
                <a:solidFill>
                  <a:schemeClr val="tx1"/>
                </a:solidFill>
              </a:rPr>
              <a:t>2006; Lu </a:t>
            </a:r>
            <a:r>
              <a:rPr lang="en-CA" sz="1700" i="1" dirty="0" smtClean="0">
                <a:solidFill>
                  <a:schemeClr val="tx1"/>
                </a:solidFill>
              </a:rPr>
              <a:t>et al. </a:t>
            </a:r>
            <a:r>
              <a:rPr lang="en-CA" sz="1700" dirty="0" smtClean="0">
                <a:solidFill>
                  <a:schemeClr val="tx1"/>
                </a:solidFill>
              </a:rPr>
              <a:t>2007)</a:t>
            </a:r>
          </a:p>
          <a:p>
            <a:pPr lvl="2"/>
            <a:r>
              <a:rPr lang="en-CA" sz="2600" dirty="0" smtClean="0"/>
              <a:t>Realistic results, costly, time-consuming, and inadequate for some effects</a:t>
            </a:r>
          </a:p>
          <a:p>
            <a:pPr lvl="1"/>
            <a:r>
              <a:rPr lang="en-CA" sz="2600" dirty="0" smtClean="0"/>
              <a:t>Simple capture system (single photograph)</a:t>
            </a:r>
            <a:r>
              <a:rPr lang="en-CA" sz="1800" dirty="0" smtClean="0">
                <a:solidFill>
                  <a:schemeClr val="tx1"/>
                </a:solidFill>
              </a:rPr>
              <a:t> </a:t>
            </a:r>
            <a:r>
              <a:rPr lang="en-CA" sz="1700" dirty="0" smtClean="0">
                <a:solidFill>
                  <a:schemeClr val="tx1"/>
                </a:solidFill>
              </a:rPr>
              <a:t>(Wang </a:t>
            </a:r>
            <a:r>
              <a:rPr lang="en-CA" sz="1700" i="1" dirty="0" smtClean="0">
                <a:solidFill>
                  <a:schemeClr val="tx1"/>
                </a:solidFill>
              </a:rPr>
              <a:t>et al. </a:t>
            </a:r>
            <a:r>
              <a:rPr lang="en-CA" sz="1700" dirty="0" smtClean="0">
                <a:solidFill>
                  <a:schemeClr val="tx1"/>
                </a:solidFill>
              </a:rPr>
              <a:t>2006; Clement and Paquette 2010)</a:t>
            </a:r>
            <a:endParaRPr lang="en-CA" sz="1700" dirty="0" smtClean="0"/>
          </a:p>
          <a:p>
            <a:pPr lvl="2"/>
            <a:r>
              <a:rPr lang="en-CA" sz="2600" dirty="0" smtClean="0"/>
              <a:t>Flexible, quick, cheap, without restrictions, but gives less information</a:t>
            </a:r>
          </a:p>
          <a:p>
            <a:r>
              <a:rPr lang="en-CA" sz="3400" dirty="0" smtClean="0"/>
              <a:t>How to produce the control masks?</a:t>
            </a:r>
          </a:p>
          <a:p>
            <a:pPr lvl="1"/>
            <a:r>
              <a:rPr lang="en-CA" sz="2600" dirty="0" smtClean="0"/>
              <a:t>Manually</a:t>
            </a:r>
            <a:r>
              <a:rPr lang="en-CA" sz="2800" dirty="0" smtClean="0">
                <a:solidFill>
                  <a:schemeClr val="tx1"/>
                </a:solidFill>
              </a:rPr>
              <a:t> </a:t>
            </a:r>
            <a:r>
              <a:rPr lang="en-CA" sz="1700" dirty="0" smtClean="0">
                <a:solidFill>
                  <a:schemeClr val="tx1"/>
                </a:solidFill>
              </a:rPr>
              <a:t>(</a:t>
            </a:r>
            <a:r>
              <a:rPr lang="en-CA" sz="1700" dirty="0" err="1" smtClean="0">
                <a:solidFill>
                  <a:schemeClr val="tx1"/>
                </a:solidFill>
              </a:rPr>
              <a:t>Gu</a:t>
            </a:r>
            <a:r>
              <a:rPr lang="en-CA" sz="1700" dirty="0" smtClean="0">
                <a:solidFill>
                  <a:schemeClr val="tx1"/>
                </a:solidFill>
              </a:rPr>
              <a:t> </a:t>
            </a:r>
            <a:r>
              <a:rPr lang="en-CA" sz="1700" i="1" dirty="0" smtClean="0">
                <a:solidFill>
                  <a:schemeClr val="tx1"/>
                </a:solidFill>
              </a:rPr>
              <a:t>et al. </a:t>
            </a:r>
            <a:r>
              <a:rPr lang="en-CA" sz="1700" dirty="0" smtClean="0">
                <a:solidFill>
                  <a:schemeClr val="tx1"/>
                </a:solidFill>
              </a:rPr>
              <a:t>2006; Wang </a:t>
            </a:r>
            <a:r>
              <a:rPr lang="en-CA" sz="1700" i="1" dirty="0" smtClean="0">
                <a:solidFill>
                  <a:schemeClr val="tx1"/>
                </a:solidFill>
              </a:rPr>
              <a:t>et al. </a:t>
            </a:r>
            <a:r>
              <a:rPr lang="en-CA" sz="1700" dirty="0" smtClean="0">
                <a:solidFill>
                  <a:schemeClr val="tx1"/>
                </a:solidFill>
              </a:rPr>
              <a:t>2006, Clement </a:t>
            </a:r>
            <a:r>
              <a:rPr lang="en-CA" sz="1700" i="1" dirty="0" smtClean="0">
                <a:solidFill>
                  <a:schemeClr val="tx1"/>
                </a:solidFill>
              </a:rPr>
              <a:t>et al. </a:t>
            </a:r>
            <a:r>
              <a:rPr lang="en-CA" sz="1700" dirty="0" smtClean="0">
                <a:solidFill>
                  <a:schemeClr val="tx1"/>
                </a:solidFill>
              </a:rPr>
              <a:t>2007)</a:t>
            </a:r>
            <a:endParaRPr lang="en-CA" sz="1700" dirty="0" smtClean="0"/>
          </a:p>
          <a:p>
            <a:pPr lvl="1"/>
            <a:r>
              <a:rPr lang="en-CA" sz="2600" dirty="0" smtClean="0"/>
              <a:t>Automatically using local properties from the capture </a:t>
            </a:r>
            <a:r>
              <a:rPr lang="en-CA" sz="1700" dirty="0" smtClean="0">
                <a:solidFill>
                  <a:schemeClr val="tx1"/>
                </a:solidFill>
              </a:rPr>
              <a:t>(Lu </a:t>
            </a:r>
            <a:r>
              <a:rPr lang="en-CA" sz="1700" i="1" dirty="0" smtClean="0">
                <a:solidFill>
                  <a:schemeClr val="tx1"/>
                </a:solidFill>
              </a:rPr>
              <a:t>et al. </a:t>
            </a:r>
            <a:r>
              <a:rPr lang="en-CA" sz="1700" dirty="0" smtClean="0">
                <a:solidFill>
                  <a:schemeClr val="tx1"/>
                </a:solidFill>
              </a:rPr>
              <a:t>2007)</a:t>
            </a:r>
          </a:p>
          <a:p>
            <a:pPr lvl="1"/>
            <a:r>
              <a:rPr lang="en-CA" sz="2600" dirty="0" smtClean="0"/>
              <a:t>Automatically using an aging model (aging recipe) </a:t>
            </a:r>
            <a:r>
              <a:rPr lang="en-CA" sz="1700" dirty="0" smtClean="0">
                <a:solidFill>
                  <a:schemeClr val="tx1"/>
                </a:solidFill>
              </a:rPr>
              <a:t>(Clement and Paquette</a:t>
            </a:r>
            <a:r>
              <a:rPr lang="en-CA" sz="1700" i="1" dirty="0" smtClean="0">
                <a:solidFill>
                  <a:schemeClr val="tx1"/>
                </a:solidFill>
              </a:rPr>
              <a:t> </a:t>
            </a:r>
            <a:r>
              <a:rPr lang="en-CA" sz="1700" dirty="0" smtClean="0">
                <a:solidFill>
                  <a:schemeClr val="tx1"/>
                </a:solidFill>
              </a:rPr>
              <a:t>2010)</a:t>
            </a:r>
            <a:endParaRPr lang="en-CA" sz="1700" dirty="0" smtClean="0"/>
          </a:p>
          <a:p>
            <a:r>
              <a:rPr lang="en-CA" sz="3400" dirty="0" smtClean="0"/>
              <a:t>How to control the resulting coloration?</a:t>
            </a:r>
          </a:p>
          <a:p>
            <a:pPr lvl="1"/>
            <a:r>
              <a:rPr lang="en-CA" sz="2600" dirty="0" smtClean="0"/>
              <a:t>Only from the coloration of the provided example</a:t>
            </a:r>
          </a:p>
          <a:p>
            <a:pPr lvl="1">
              <a:buNone/>
            </a:pPr>
            <a:r>
              <a:rPr lang="en-CA" sz="2600" dirty="0" smtClean="0"/>
              <a:t>	(color-dependent process) </a:t>
            </a:r>
            <a:r>
              <a:rPr lang="en-CA" sz="1700" dirty="0" smtClean="0">
                <a:solidFill>
                  <a:schemeClr val="tx1"/>
                </a:solidFill>
              </a:rPr>
              <a:t>(</a:t>
            </a:r>
            <a:r>
              <a:rPr lang="en-CA" sz="1700" dirty="0" err="1" smtClean="0">
                <a:solidFill>
                  <a:schemeClr val="tx1"/>
                </a:solidFill>
              </a:rPr>
              <a:t>Gu</a:t>
            </a:r>
            <a:r>
              <a:rPr lang="en-CA" sz="1700" dirty="0" smtClean="0">
                <a:solidFill>
                  <a:schemeClr val="tx1"/>
                </a:solidFill>
              </a:rPr>
              <a:t> </a:t>
            </a:r>
            <a:r>
              <a:rPr lang="en-CA" sz="1700" i="1" dirty="0" smtClean="0">
                <a:solidFill>
                  <a:schemeClr val="tx1"/>
                </a:solidFill>
              </a:rPr>
              <a:t>et al.</a:t>
            </a:r>
            <a:r>
              <a:rPr lang="en-CA" sz="1700" dirty="0" smtClean="0">
                <a:solidFill>
                  <a:schemeClr val="tx1"/>
                </a:solidFill>
              </a:rPr>
              <a:t> 2006; Wang </a:t>
            </a:r>
            <a:r>
              <a:rPr lang="en-CA" sz="1700" i="1" dirty="0" smtClean="0">
                <a:solidFill>
                  <a:schemeClr val="tx1"/>
                </a:solidFill>
              </a:rPr>
              <a:t>et al.</a:t>
            </a:r>
            <a:r>
              <a:rPr lang="en-CA" sz="1700" dirty="0" smtClean="0">
                <a:solidFill>
                  <a:schemeClr val="tx1"/>
                </a:solidFill>
              </a:rPr>
              <a:t> 2006; Lu </a:t>
            </a:r>
            <a:r>
              <a:rPr lang="en-CA" sz="1700" i="1" dirty="0" smtClean="0">
                <a:solidFill>
                  <a:schemeClr val="tx1"/>
                </a:solidFill>
              </a:rPr>
              <a:t>et al. </a:t>
            </a:r>
            <a:r>
              <a:rPr lang="en-CA" sz="1700" dirty="0" smtClean="0">
                <a:solidFill>
                  <a:schemeClr val="tx1"/>
                </a:solidFill>
              </a:rPr>
              <a:t>2007)</a:t>
            </a:r>
            <a:endParaRPr lang="en-CA" sz="1700" dirty="0" smtClean="0"/>
          </a:p>
          <a:p>
            <a:pPr lvl="1"/>
            <a:r>
              <a:rPr lang="en-CA" sz="2600" dirty="0" smtClean="0"/>
              <a:t>From colors (control points) defined by an artist </a:t>
            </a:r>
          </a:p>
          <a:p>
            <a:pPr lvl="1">
              <a:buNone/>
            </a:pPr>
            <a:r>
              <a:rPr lang="en-CA" sz="2600" dirty="0" smtClean="0"/>
              <a:t>	(color-independent process) </a:t>
            </a:r>
            <a:r>
              <a:rPr lang="en-CA" sz="1700" dirty="0" smtClean="0">
                <a:solidFill>
                  <a:schemeClr val="tx1"/>
                </a:solidFill>
              </a:rPr>
              <a:t>(Clement and Paquette 2010)</a:t>
            </a:r>
            <a:endParaRPr lang="en-CA" sz="17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 and contributions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Enhancements for image-based approaches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Extensions on automatic positioning system</a:t>
            </a:r>
          </a:p>
          <a:p>
            <a:pPr lvl="2"/>
            <a:r>
              <a:rPr lang="en-CA" dirty="0" smtClean="0"/>
              <a:t>To add the support of common unhandled cases such as property-based and group-related alignment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Improved color-independent process</a:t>
            </a:r>
          </a:p>
          <a:p>
            <a:pPr lvl="2"/>
            <a:r>
              <a:rPr lang="en-CA" dirty="0" smtClean="0"/>
              <a:t>To increase the usability of the control points approach by considering the texture information as well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Automatic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CA" sz="2600" dirty="0" smtClean="0"/>
              <a:t>Easily generate multiple occurrences and apply similar aging to different objects</a:t>
            </a:r>
          </a:p>
          <a:p>
            <a:r>
              <a:rPr lang="en-CA" dirty="0" smtClean="0"/>
              <a:t>Positioning based on an aging model </a:t>
            </a:r>
            <a:r>
              <a:rPr lang="en-CA" sz="1200" dirty="0" smtClean="0">
                <a:solidFill>
                  <a:schemeClr val="tx1"/>
                </a:solidFill>
              </a:rPr>
              <a:t>(Clement and Paquette 2010)</a:t>
            </a:r>
            <a:endParaRPr lang="en-CA" sz="1200" dirty="0" smtClean="0"/>
          </a:p>
          <a:p>
            <a:pPr lvl="1"/>
            <a:r>
              <a:rPr lang="en-CA" dirty="0" smtClean="0"/>
              <a:t>General aging model </a:t>
            </a:r>
            <a:r>
              <a:rPr lang="en-CA" b="1" dirty="0" smtClean="0">
                <a:solidFill>
                  <a:schemeClr val="accent1"/>
                </a:solidFill>
              </a:rPr>
              <a:t>to generate control masks</a:t>
            </a:r>
          </a:p>
          <a:p>
            <a:pPr lvl="1"/>
            <a:r>
              <a:rPr lang="en-CA" dirty="0" smtClean="0"/>
              <a:t>Without manual editing work</a:t>
            </a:r>
          </a:p>
          <a:p>
            <a:pPr lvl="1"/>
            <a:r>
              <a:rPr lang="en-CA" dirty="0" smtClean="0"/>
              <a:t>Adequate for evolving </a:t>
            </a:r>
            <a:r>
              <a:rPr lang="en-CA" u="sng" dirty="0" smtClean="0"/>
              <a:t>and</a:t>
            </a:r>
            <a:r>
              <a:rPr lang="en-CA" dirty="0" smtClean="0"/>
              <a:t> blob-like effects</a:t>
            </a:r>
          </a:p>
          <a:p>
            <a:r>
              <a:rPr lang="en-CA" dirty="0" smtClean="0"/>
              <a:t>Mask generation algorithm</a:t>
            </a:r>
          </a:p>
          <a:p>
            <a:pPr lvl="1"/>
            <a:r>
              <a:rPr lang="en-CA" dirty="0" smtClean="0"/>
              <a:t>For each effect in the aging recipe</a:t>
            </a:r>
          </a:p>
          <a:p>
            <a:pPr lvl="2"/>
            <a:r>
              <a:rPr lang="en-CA" dirty="0" smtClean="0"/>
              <a:t>Modify the shape of the example using transformations</a:t>
            </a:r>
          </a:p>
          <a:p>
            <a:pPr lvl="2"/>
            <a:r>
              <a:rPr lang="en-CA" dirty="0" smtClean="0"/>
              <a:t>Select a </a:t>
            </a:r>
            <a:r>
              <a:rPr lang="en-CA" dirty="0" err="1" smtClean="0"/>
              <a:t>texel</a:t>
            </a:r>
            <a:r>
              <a:rPr lang="en-CA" dirty="0" smtClean="0"/>
              <a:t> from candidate positions (local property ranges)</a:t>
            </a:r>
          </a:p>
          <a:p>
            <a:pPr lvl="2"/>
            <a:r>
              <a:rPr lang="en-CA" dirty="0" smtClean="0"/>
              <a:t>Position the effect and repeat until desired density</a:t>
            </a:r>
          </a:p>
          <a:p>
            <a:pPr lvl="2"/>
            <a:endParaRPr lang="en-CA" dirty="0" smtClean="0"/>
          </a:p>
        </p:txBody>
      </p:sp>
      <p:pic>
        <p:nvPicPr>
          <p:cNvPr id="5" name="Picture 4" descr="recipe.a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692696"/>
            <a:ext cx="5760638" cy="578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EG2011-oclement">
  <a:themeElements>
    <a:clrScheme name="EG2011">
      <a:dk1>
        <a:srgbClr val="2C67B1"/>
      </a:dk1>
      <a:lt1>
        <a:srgbClr val="F2F2F2"/>
      </a:lt1>
      <a:dk2>
        <a:srgbClr val="18424D"/>
      </a:dk2>
      <a:lt2>
        <a:srgbClr val="FFFFFF"/>
      </a:lt2>
      <a:accent1>
        <a:srgbClr val="548DD4"/>
      </a:accent1>
      <a:accent2>
        <a:srgbClr val="17365D"/>
      </a:accent2>
      <a:accent3>
        <a:srgbClr val="92CDDC"/>
      </a:accent3>
      <a:accent4>
        <a:srgbClr val="31859B"/>
      </a:accent4>
      <a:accent5>
        <a:srgbClr val="B2A2C7"/>
      </a:accent5>
      <a:accent6>
        <a:srgbClr val="5F497A"/>
      </a:accent6>
      <a:hlink>
        <a:srgbClr val="FAC08F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EG2011-oclement</Template>
  <TotalTime>697</TotalTime>
  <Words>731</Words>
  <Application>Microsoft Office PowerPoint</Application>
  <PresentationFormat>On-screen Show (4:3)</PresentationFormat>
  <Paragraphs>156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EG2011-oclement</vt:lpstr>
      <vt:lpstr>Enhancing Image-Based Aging Approaches</vt:lpstr>
      <vt:lpstr>Introduction</vt:lpstr>
      <vt:lpstr>Presentation outline</vt:lpstr>
      <vt:lpstr>Previous work</vt:lpstr>
      <vt:lpstr>Previous work</vt:lpstr>
      <vt:lpstr>Image-based aging overview</vt:lpstr>
      <vt:lpstr>Image-based aging considerations</vt:lpstr>
      <vt:lpstr>Objectives and contributions</vt:lpstr>
      <vt:lpstr>Automatic positioning</vt:lpstr>
      <vt:lpstr>Automatic positioning</vt:lpstr>
      <vt:lpstr>Automatic positioning</vt:lpstr>
      <vt:lpstr>Automatic positioning</vt:lpstr>
      <vt:lpstr>Automatic positioning</vt:lpstr>
      <vt:lpstr>Automatic positioning</vt:lpstr>
      <vt:lpstr>Automatic positioning</vt:lpstr>
      <vt:lpstr>Color-independent process</vt:lpstr>
      <vt:lpstr>Color-independent process</vt:lpstr>
      <vt:lpstr>Color-independent process</vt:lpstr>
      <vt:lpstr>Color-independent process</vt:lpstr>
      <vt:lpstr>Color-independent process</vt:lpstr>
      <vt:lpstr>Conclusion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EG2011</dc:title>
  <dc:creator>oclement</dc:creator>
  <cp:lastModifiedBy>oclement</cp:lastModifiedBy>
  <cp:revision>55</cp:revision>
  <dcterms:created xsi:type="dcterms:W3CDTF">2011-03-14T21:21:24Z</dcterms:created>
  <dcterms:modified xsi:type="dcterms:W3CDTF">2011-04-06T01:06:01Z</dcterms:modified>
</cp:coreProperties>
</file>