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84" r:id="rId8"/>
    <p:sldId id="285" r:id="rId9"/>
    <p:sldId id="266" r:id="rId10"/>
    <p:sldId id="288" r:id="rId11"/>
    <p:sldId id="270" r:id="rId12"/>
    <p:sldId id="289" r:id="rId13"/>
    <p:sldId id="274" r:id="rId14"/>
    <p:sldId id="290" r:id="rId15"/>
    <p:sldId id="268" r:id="rId16"/>
    <p:sldId id="291" r:id="rId17"/>
    <p:sldId id="269" r:id="rId18"/>
    <p:sldId id="292" r:id="rId19"/>
    <p:sldId id="271" r:id="rId20"/>
    <p:sldId id="293" r:id="rId21"/>
    <p:sldId id="272" r:id="rId22"/>
    <p:sldId id="294" r:id="rId23"/>
    <p:sldId id="273" r:id="rId24"/>
    <p:sldId id="295" r:id="rId25"/>
    <p:sldId id="275" r:id="rId26"/>
    <p:sldId id="287" r:id="rId27"/>
    <p:sldId id="296" r:id="rId28"/>
    <p:sldId id="277" r:id="rId29"/>
    <p:sldId id="279" r:id="rId30"/>
    <p:sldId id="280" r:id="rId31"/>
    <p:sldId id="281" r:id="rId32"/>
    <p:sldId id="282" r:id="rId33"/>
    <p:sldId id="283" r:id="rId34"/>
    <p:sldId id="286" r:id="rId35"/>
    <p:sldId id="2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00"/>
    <a:srgbClr val="000000"/>
    <a:srgbClr val="B99F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60282" autoAdjust="0"/>
  </p:normalViewPr>
  <p:slideViewPr>
    <p:cSldViewPr snapToGrid="0">
      <p:cViewPr varScale="1">
        <p:scale>
          <a:sx n="58" d="100"/>
          <a:sy n="58" d="100"/>
        </p:scale>
        <p:origin x="1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69100-F3E2-49E0-BFED-CC3FFF17F18A}" type="datetimeFigureOut">
              <a:rPr lang="en-CA" smtClean="0"/>
              <a:t>2020-05-19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C8EE1-345F-484C-A2A4-DB6E41F315BA}" type="slidenum">
              <a:rPr lang="en-CA" smtClean="0"/>
              <a:t>‹#›</a:t>
            </a:fld>
            <a:endParaRPr lang="en-CA"/>
          </a:p>
        </p:txBody>
      </p:sp>
    </p:spTree>
    <p:extLst>
      <p:ext uri="{BB962C8B-B14F-4D97-AF65-F5344CB8AC3E}">
        <p14:creationId xmlns:p14="http://schemas.microsoft.com/office/powerpoint/2010/main" val="333188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all, thank you for joining us for this video on Constraint-Based Spectral Space Template Deformation for Ear Scans. My name Srinivasan Ramachandran and I am a PhD student from École de </a:t>
            </a:r>
            <a:r>
              <a:rPr lang="en-US" dirty="0" err="1"/>
              <a:t>technologie</a:t>
            </a:r>
            <a:r>
              <a:rPr lang="en-US" dirty="0"/>
              <a:t> supérieure.  In this video we are going to present a template fitting approach for Ears.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1</a:t>
            </a:fld>
            <a:endParaRPr lang="en-CA"/>
          </a:p>
        </p:txBody>
      </p:sp>
    </p:spTree>
    <p:extLst>
      <p:ext uri="{BB962C8B-B14F-4D97-AF65-F5344CB8AC3E}">
        <p14:creationId xmlns:p14="http://schemas.microsoft.com/office/powerpoint/2010/main" val="2308609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at the first step of the pipeline which is creating smooth meshes</a:t>
            </a:r>
          </a:p>
        </p:txBody>
      </p:sp>
      <p:sp>
        <p:nvSpPr>
          <p:cNvPr id="4" name="Slide Number Placeholder 3"/>
          <p:cNvSpPr>
            <a:spLocks noGrp="1"/>
          </p:cNvSpPr>
          <p:nvPr>
            <p:ph type="sldNum" sz="quarter" idx="5"/>
          </p:nvPr>
        </p:nvSpPr>
        <p:spPr/>
        <p:txBody>
          <a:bodyPr/>
          <a:lstStyle/>
          <a:p>
            <a:fld id="{03CC8EE1-345F-484C-A2A4-DB6E41F315BA}" type="slidenum">
              <a:rPr lang="en-CA" smtClean="0"/>
              <a:t>10</a:t>
            </a:fld>
            <a:endParaRPr lang="en-CA"/>
          </a:p>
        </p:txBody>
      </p:sp>
    </p:spTree>
    <p:extLst>
      <p:ext uri="{BB962C8B-B14F-4D97-AF65-F5344CB8AC3E}">
        <p14:creationId xmlns:p14="http://schemas.microsoft.com/office/powerpoint/2010/main" val="183678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general construction of smooth meshes. Eigen vectors are computed from the mesh Laplacian matrix. The vertex positions for the smooth domain are calculated by transforming the vertex positions of the original mesh. This is helpful for getting a simpler shape that will be easier to align.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11</a:t>
            </a:fld>
            <a:endParaRPr lang="en-CA"/>
          </a:p>
        </p:txBody>
      </p:sp>
    </p:spTree>
    <p:extLst>
      <p:ext uri="{BB962C8B-B14F-4D97-AF65-F5344CB8AC3E}">
        <p14:creationId xmlns:p14="http://schemas.microsoft.com/office/powerpoint/2010/main" val="730142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look at the alignment step</a:t>
            </a:r>
          </a:p>
        </p:txBody>
      </p:sp>
      <p:sp>
        <p:nvSpPr>
          <p:cNvPr id="4" name="Slide Number Placeholder 3"/>
          <p:cNvSpPr>
            <a:spLocks noGrp="1"/>
          </p:cNvSpPr>
          <p:nvPr>
            <p:ph type="sldNum" sz="quarter" idx="5"/>
          </p:nvPr>
        </p:nvSpPr>
        <p:spPr/>
        <p:txBody>
          <a:bodyPr/>
          <a:lstStyle/>
          <a:p>
            <a:fld id="{03CC8EE1-345F-484C-A2A4-DB6E41F315BA}" type="slidenum">
              <a:rPr lang="en-CA" smtClean="0"/>
              <a:t>12</a:t>
            </a:fld>
            <a:endParaRPr lang="en-CA"/>
          </a:p>
        </p:txBody>
      </p:sp>
    </p:spTree>
    <p:extLst>
      <p:ext uri="{BB962C8B-B14F-4D97-AF65-F5344CB8AC3E}">
        <p14:creationId xmlns:p14="http://schemas.microsoft.com/office/powerpoint/2010/main" val="851341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smooth domain meshes it is easier to align the template and the scan. In our approach, we used </a:t>
            </a:r>
            <a:r>
              <a:rPr lang="en-US" dirty="0" err="1"/>
              <a:t>GoICP</a:t>
            </a:r>
            <a:r>
              <a:rPr lang="en-US" dirty="0"/>
              <a:t> that calculates the optimal translation and rotation between point clouds.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13</a:t>
            </a:fld>
            <a:endParaRPr lang="en-CA"/>
          </a:p>
        </p:txBody>
      </p:sp>
    </p:spTree>
    <p:extLst>
      <p:ext uri="{BB962C8B-B14F-4D97-AF65-F5344CB8AC3E}">
        <p14:creationId xmlns:p14="http://schemas.microsoft.com/office/powerpoint/2010/main" val="386500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present our approach to identify constraints for deformation</a:t>
            </a:r>
          </a:p>
        </p:txBody>
      </p:sp>
      <p:sp>
        <p:nvSpPr>
          <p:cNvPr id="4" name="Slide Number Placeholder 3"/>
          <p:cNvSpPr>
            <a:spLocks noGrp="1"/>
          </p:cNvSpPr>
          <p:nvPr>
            <p:ph type="sldNum" sz="quarter" idx="5"/>
          </p:nvPr>
        </p:nvSpPr>
        <p:spPr/>
        <p:txBody>
          <a:bodyPr/>
          <a:lstStyle/>
          <a:p>
            <a:fld id="{03CC8EE1-345F-484C-A2A4-DB6E41F315BA}" type="slidenum">
              <a:rPr lang="en-CA" smtClean="0"/>
              <a:t>14</a:t>
            </a:fld>
            <a:endParaRPr lang="en-CA"/>
          </a:p>
        </p:txBody>
      </p:sp>
    </p:spTree>
    <p:extLst>
      <p:ext uri="{BB962C8B-B14F-4D97-AF65-F5344CB8AC3E}">
        <p14:creationId xmlns:p14="http://schemas.microsoft.com/office/powerpoint/2010/main" val="91719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features on the ears that will later serve as deformation constraints. We render the ear meshes and conduct Canny edge detection on the rendered images</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15</a:t>
            </a:fld>
            <a:endParaRPr lang="en-CA"/>
          </a:p>
        </p:txBody>
      </p:sp>
    </p:spTree>
    <p:extLst>
      <p:ext uri="{BB962C8B-B14F-4D97-AF65-F5344CB8AC3E}">
        <p14:creationId xmlns:p14="http://schemas.microsoft.com/office/powerpoint/2010/main" val="2504052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transfer these features to the smooth meshes.</a:t>
            </a:r>
          </a:p>
        </p:txBody>
      </p:sp>
      <p:sp>
        <p:nvSpPr>
          <p:cNvPr id="4" name="Slide Number Placeholder 3"/>
          <p:cNvSpPr>
            <a:spLocks noGrp="1"/>
          </p:cNvSpPr>
          <p:nvPr>
            <p:ph type="sldNum" sz="quarter" idx="5"/>
          </p:nvPr>
        </p:nvSpPr>
        <p:spPr/>
        <p:txBody>
          <a:bodyPr/>
          <a:lstStyle/>
          <a:p>
            <a:fld id="{03CC8EE1-345F-484C-A2A4-DB6E41F315BA}" type="slidenum">
              <a:rPr lang="en-CA" smtClean="0"/>
              <a:t>16</a:t>
            </a:fld>
            <a:endParaRPr lang="en-CA"/>
          </a:p>
        </p:txBody>
      </p:sp>
    </p:spTree>
    <p:extLst>
      <p:ext uri="{BB962C8B-B14F-4D97-AF65-F5344CB8AC3E}">
        <p14:creationId xmlns:p14="http://schemas.microsoft.com/office/powerpoint/2010/main" val="1386346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pixels resulting from the edge detection are </a:t>
            </a:r>
            <a:r>
              <a:rPr lang="en-US" dirty="0" err="1"/>
              <a:t>unprojected</a:t>
            </a:r>
            <a:r>
              <a:rPr lang="en-US" dirty="0"/>
              <a:t> back to the meshes to get their 3D locations. These 3D locations are barycentric coordinates, so it is possible to transfer them on the smooth meshes as well.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17</a:t>
            </a:fld>
            <a:endParaRPr lang="en-CA"/>
          </a:p>
        </p:txBody>
      </p:sp>
    </p:spTree>
    <p:extLst>
      <p:ext uri="{BB962C8B-B14F-4D97-AF65-F5344CB8AC3E}">
        <p14:creationId xmlns:p14="http://schemas.microsoft.com/office/powerpoint/2010/main" val="259458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Let's now look at our iterative deformation process.</a:t>
            </a:r>
            <a:endParaRPr lang="en-US" dirty="0"/>
          </a:p>
        </p:txBody>
      </p:sp>
      <p:sp>
        <p:nvSpPr>
          <p:cNvPr id="4" name="Slide Number Placeholder 3"/>
          <p:cNvSpPr>
            <a:spLocks noGrp="1"/>
          </p:cNvSpPr>
          <p:nvPr>
            <p:ph type="sldNum" sz="quarter" idx="5"/>
          </p:nvPr>
        </p:nvSpPr>
        <p:spPr/>
        <p:txBody>
          <a:bodyPr/>
          <a:lstStyle/>
          <a:p>
            <a:fld id="{03CC8EE1-345F-484C-A2A4-DB6E41F315BA}" type="slidenum">
              <a:rPr lang="en-CA" smtClean="0"/>
              <a:t>18</a:t>
            </a:fld>
            <a:endParaRPr lang="en-CA"/>
          </a:p>
        </p:txBody>
      </p:sp>
    </p:spTree>
    <p:extLst>
      <p:ext uri="{BB962C8B-B14F-4D97-AF65-F5344CB8AC3E}">
        <p14:creationId xmlns:p14="http://schemas.microsoft.com/office/powerpoint/2010/main" val="2749072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Now we have the aligned smooth meshes and their semantic features as constraints. The purpose of the semantic features is to help deform the smooth template to match the shape of the smooth scan, but we cannot do that yet because they do not have any mapping between them. </a:t>
            </a:r>
          </a:p>
          <a:p>
            <a:r>
              <a:rPr lang="en-US" dirty="0"/>
              <a:t>Animate with Click) To find a mapping we Align the semantic features using </a:t>
            </a:r>
            <a:r>
              <a:rPr lang="en-US" dirty="0" err="1"/>
              <a:t>GoICP</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 with Click) And then we find an injective map from the features of the smooth template to those of the smooth scan</a:t>
            </a:r>
          </a:p>
          <a:p>
            <a:r>
              <a:rPr lang="en-US" dirty="0"/>
              <a:t>Animate with Click) Using this injective map, the smooth template is deformed. </a:t>
            </a:r>
          </a:p>
          <a:p>
            <a:r>
              <a:rPr lang="en-US" dirty="0"/>
              <a:t>Animate with Click) We iterate until the average distance in the mapping is less than a threshold value. </a:t>
            </a:r>
          </a:p>
          <a:p>
            <a:r>
              <a:rPr lang="en-US" dirty="0"/>
              <a:t>Animate with Click) When the iterations stop, we can see that the smooth template is similar to the smooth scan at the coarse level.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19</a:t>
            </a:fld>
            <a:endParaRPr lang="en-CA"/>
          </a:p>
        </p:txBody>
      </p:sp>
    </p:spTree>
    <p:extLst>
      <p:ext uri="{BB962C8B-B14F-4D97-AF65-F5344CB8AC3E}">
        <p14:creationId xmlns:p14="http://schemas.microsoft.com/office/powerpoint/2010/main" val="221975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heads are important since they are employed across various fields. </a:t>
            </a:r>
          </a:p>
          <a:p>
            <a:r>
              <a:rPr lang="en-US" dirty="0"/>
              <a:t>(Click to Animate) There are two steps in acquiring a virtual head,</a:t>
            </a:r>
          </a:p>
          <a:p>
            <a:r>
              <a:rPr lang="en-US" dirty="0"/>
              <a:t>(Click to Animate) First there is the raw geometric data of the scan, usually a point cloud. </a:t>
            </a:r>
          </a:p>
          <a:p>
            <a:r>
              <a:rPr lang="en-US" dirty="0"/>
              <a:t>(Click to Animate) The second step registers a smooth well structured template mesh to the scan. </a:t>
            </a:r>
          </a:p>
          <a:p>
            <a:r>
              <a:rPr lang="en-US" dirty="0"/>
              <a:t>(Click to Animate) The complexity of the human head only adds to the challenge.  Furthermore, ears have not received a lot of attention in the literature.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2</a:t>
            </a:fld>
            <a:endParaRPr lang="en-CA"/>
          </a:p>
        </p:txBody>
      </p:sp>
    </p:spTree>
    <p:extLst>
      <p:ext uri="{BB962C8B-B14F-4D97-AF65-F5344CB8AC3E}">
        <p14:creationId xmlns:p14="http://schemas.microsoft.com/office/powerpoint/2010/main" val="174142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show how we add back the details while keeping the deformation from the smooth template</a:t>
            </a:r>
          </a:p>
        </p:txBody>
      </p:sp>
      <p:sp>
        <p:nvSpPr>
          <p:cNvPr id="4" name="Slide Number Placeholder 3"/>
          <p:cNvSpPr>
            <a:spLocks noGrp="1"/>
          </p:cNvSpPr>
          <p:nvPr>
            <p:ph type="sldNum" sz="quarter" idx="5"/>
          </p:nvPr>
        </p:nvSpPr>
        <p:spPr/>
        <p:txBody>
          <a:bodyPr/>
          <a:lstStyle/>
          <a:p>
            <a:fld id="{03CC8EE1-345F-484C-A2A4-DB6E41F315BA}" type="slidenum">
              <a:rPr lang="en-CA" smtClean="0"/>
              <a:t>20</a:t>
            </a:fld>
            <a:endParaRPr lang="en-CA"/>
          </a:p>
        </p:txBody>
      </p:sp>
    </p:spTree>
    <p:extLst>
      <p:ext uri="{BB962C8B-B14F-4D97-AF65-F5344CB8AC3E}">
        <p14:creationId xmlns:p14="http://schemas.microsoft.com/office/powerpoint/2010/main" val="111303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adding back the details to the deformed smooth template, it is also necessary to preserve the deformation undergone during the previous iterative process.  For the spectral reconstruction, we propose an Energy minimization composed of two terms,</a:t>
            </a:r>
          </a:p>
          <a:p>
            <a:r>
              <a:rPr lang="en-US" dirty="0"/>
              <a:t>(Click to Animate) The first term preserves the </a:t>
            </a:r>
            <a:r>
              <a:rPr lang="en-US" dirty="0" err="1"/>
              <a:t>laplacians</a:t>
            </a:r>
            <a:r>
              <a:rPr lang="en-US" dirty="0"/>
              <a:t> of the original template to preserve its geometry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Animate) The second term consists of the deformation undergone in the smooth domain by the iterative process. This tries to enforce the shape change.</a:t>
            </a:r>
          </a:p>
          <a:p>
            <a:r>
              <a:rPr lang="en-US" dirty="0"/>
              <a:t>(Click to Animate) The resulting vertex positions are the optimization of these two terms.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21</a:t>
            </a:fld>
            <a:endParaRPr lang="en-CA"/>
          </a:p>
        </p:txBody>
      </p:sp>
    </p:spTree>
    <p:extLst>
      <p:ext uri="{BB962C8B-B14F-4D97-AF65-F5344CB8AC3E}">
        <p14:creationId xmlns:p14="http://schemas.microsoft.com/office/powerpoint/2010/main" val="814453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that remains now is to fine tune the template to better fit the scan. </a:t>
            </a:r>
          </a:p>
        </p:txBody>
      </p:sp>
      <p:sp>
        <p:nvSpPr>
          <p:cNvPr id="4" name="Slide Number Placeholder 3"/>
          <p:cNvSpPr>
            <a:spLocks noGrp="1"/>
          </p:cNvSpPr>
          <p:nvPr>
            <p:ph type="sldNum" sz="quarter" idx="5"/>
          </p:nvPr>
        </p:nvSpPr>
        <p:spPr/>
        <p:txBody>
          <a:bodyPr/>
          <a:lstStyle/>
          <a:p>
            <a:fld id="{03CC8EE1-345F-484C-A2A4-DB6E41F315BA}" type="slidenum">
              <a:rPr lang="en-CA" smtClean="0"/>
              <a:t>22</a:t>
            </a:fld>
            <a:endParaRPr lang="en-CA"/>
          </a:p>
        </p:txBody>
      </p:sp>
    </p:spTree>
    <p:extLst>
      <p:ext uri="{BB962C8B-B14F-4D97-AF65-F5344CB8AC3E}">
        <p14:creationId xmlns:p14="http://schemas.microsoft.com/office/powerpoint/2010/main" val="103327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This is the final step in our approach. To fine tune the shape of the template, (Click to Animate)  we use closest point correspondences. (Click to Animate) Instead of using all the closest point correspondences, we use a subset. </a:t>
            </a:r>
          </a:p>
          <a:p>
            <a:endParaRPr lang="en-CA" dirty="0"/>
          </a:p>
          <a:p>
            <a:r>
              <a:rPr lang="en-CA" dirty="0"/>
              <a:t>(Click to Animate) We compare the surface orientation based on the normal of a vertex on the spectrally reconstructed template (Click to Animate) with the normal of the closest point on the surface of scan. </a:t>
            </a:r>
          </a:p>
          <a:p>
            <a:r>
              <a:rPr lang="en-CA" dirty="0"/>
              <a:t>(Click to Animate) If the angle is within a threshold then the closest point is considered, otherwise it is rejected. </a:t>
            </a:r>
          </a:p>
        </p:txBody>
      </p:sp>
      <p:sp>
        <p:nvSpPr>
          <p:cNvPr id="4" name="Slide Number Placeholder 3"/>
          <p:cNvSpPr>
            <a:spLocks noGrp="1"/>
          </p:cNvSpPr>
          <p:nvPr>
            <p:ph type="sldNum" sz="quarter" idx="5"/>
          </p:nvPr>
        </p:nvSpPr>
        <p:spPr/>
        <p:txBody>
          <a:bodyPr/>
          <a:lstStyle/>
          <a:p>
            <a:fld id="{03CC8EE1-345F-484C-A2A4-DB6E41F315BA}" type="slidenum">
              <a:rPr lang="en-CA" smtClean="0"/>
              <a:t>23</a:t>
            </a:fld>
            <a:endParaRPr lang="en-CA"/>
          </a:p>
        </p:txBody>
      </p:sp>
    </p:spTree>
    <p:extLst>
      <p:ext uri="{BB962C8B-B14F-4D97-AF65-F5344CB8AC3E}">
        <p14:creationId xmlns:p14="http://schemas.microsoft.com/office/powerpoint/2010/main" val="3450952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(Click to Animate) This subset of closest points is </a:t>
            </a:r>
            <a:r>
              <a:rPr lang="en-CA" dirty="0" err="1"/>
              <a:t>infact</a:t>
            </a:r>
            <a:r>
              <a:rPr lang="en-CA" dirty="0"/>
              <a:t> a sparse map </a:t>
            </a:r>
          </a:p>
          <a:p>
            <a:r>
              <a:rPr lang="en-CA" dirty="0"/>
              <a:t>(Click to Animate) that is then used as constraints for the Laplacian surface editing. This last deformation of the template results in a shape close to the scan but without noise.</a:t>
            </a:r>
          </a:p>
        </p:txBody>
      </p:sp>
      <p:sp>
        <p:nvSpPr>
          <p:cNvPr id="4" name="Slide Number Placeholder 3"/>
          <p:cNvSpPr>
            <a:spLocks noGrp="1"/>
          </p:cNvSpPr>
          <p:nvPr>
            <p:ph type="sldNum" sz="quarter" idx="5"/>
          </p:nvPr>
        </p:nvSpPr>
        <p:spPr/>
        <p:txBody>
          <a:bodyPr/>
          <a:lstStyle/>
          <a:p>
            <a:fld id="{03CC8EE1-345F-484C-A2A4-DB6E41F315BA}" type="slidenum">
              <a:rPr lang="en-CA" smtClean="0"/>
              <a:t>24</a:t>
            </a:fld>
            <a:endParaRPr lang="en-CA"/>
          </a:p>
        </p:txBody>
      </p:sp>
    </p:spTree>
    <p:extLst>
      <p:ext uri="{BB962C8B-B14F-4D97-AF65-F5344CB8AC3E}">
        <p14:creationId xmlns:p14="http://schemas.microsoft.com/office/powerpoint/2010/main" val="4220763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slide here shows the template fitting with various scans in our data set. The first row shows the original scans, while second row shows the fitting results. In the results it can be seen that the template fitting works well and is faithful to the shape of the scans. </a:t>
            </a:r>
          </a:p>
        </p:txBody>
      </p:sp>
      <p:sp>
        <p:nvSpPr>
          <p:cNvPr id="4" name="Slide Number Placeholder 3"/>
          <p:cNvSpPr>
            <a:spLocks noGrp="1"/>
          </p:cNvSpPr>
          <p:nvPr>
            <p:ph type="sldNum" sz="quarter" idx="5"/>
          </p:nvPr>
        </p:nvSpPr>
        <p:spPr/>
        <p:txBody>
          <a:bodyPr/>
          <a:lstStyle/>
          <a:p>
            <a:fld id="{03CC8EE1-345F-484C-A2A4-DB6E41F315BA}" type="slidenum">
              <a:rPr lang="en-CA" smtClean="0"/>
              <a:t>25</a:t>
            </a:fld>
            <a:endParaRPr lang="en-CA"/>
          </a:p>
        </p:txBody>
      </p:sp>
    </p:spTree>
    <p:extLst>
      <p:ext uri="{BB962C8B-B14F-4D97-AF65-F5344CB8AC3E}">
        <p14:creationId xmlns:p14="http://schemas.microsoft.com/office/powerpoint/2010/main" val="2975463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we present a second set of scans and fitted templates. We see from all of these results that our approach avoids reconstructing the noise or geometry problems. The spectral reconstruction adds a boost to the template fitting because of its Laplacian term that tries to enforce the original details. </a:t>
            </a:r>
          </a:p>
        </p:txBody>
      </p:sp>
      <p:sp>
        <p:nvSpPr>
          <p:cNvPr id="4" name="Slide Number Placeholder 3"/>
          <p:cNvSpPr>
            <a:spLocks noGrp="1"/>
          </p:cNvSpPr>
          <p:nvPr>
            <p:ph type="sldNum" sz="quarter" idx="5"/>
          </p:nvPr>
        </p:nvSpPr>
        <p:spPr/>
        <p:txBody>
          <a:bodyPr/>
          <a:lstStyle/>
          <a:p>
            <a:fld id="{03CC8EE1-345F-484C-A2A4-DB6E41F315BA}" type="slidenum">
              <a:rPr lang="en-CA" smtClean="0"/>
              <a:t>26</a:t>
            </a:fld>
            <a:endParaRPr lang="en-CA"/>
          </a:p>
        </p:txBody>
      </p:sp>
    </p:spTree>
    <p:extLst>
      <p:ext uri="{BB962C8B-B14F-4D97-AF65-F5344CB8AC3E}">
        <p14:creationId xmlns:p14="http://schemas.microsoft.com/office/powerpoint/2010/main" val="1704995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 verify this we tried our pipeline without (Click to Animate) considering the spectral reconstruction.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to Animate) Instead we tried fitting based on the closest points between the iteratively deformed smooth template and the smooth scan.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to Move to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03CC8EE1-345F-484C-A2A4-DB6E41F315BA}" type="slidenum">
              <a:rPr lang="en-CA" smtClean="0"/>
              <a:t>27</a:t>
            </a:fld>
            <a:endParaRPr lang="en-CA"/>
          </a:p>
        </p:txBody>
      </p:sp>
    </p:spTree>
    <p:extLst>
      <p:ext uri="{BB962C8B-B14F-4D97-AF65-F5344CB8AC3E}">
        <p14:creationId xmlns:p14="http://schemas.microsoft.com/office/powerpoint/2010/main" val="3011364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were significant differences between both results when viewed with a colored region segmentation of the template. </a:t>
            </a:r>
          </a:p>
          <a:p>
            <a:r>
              <a:rPr lang="en-CA" dirty="0"/>
              <a:t>(Click to Animate) As you can see the results using the smooth meshes induce lateral sliding, showing mismatched fitting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to Animate) Conversely, our regular pipeline using spectral reconstruction provides results</a:t>
            </a:r>
            <a:r>
              <a:rPr lang="en-CA" b="0" dirty="0"/>
              <a:t> exempt of lateral sliding and with a smoother surface. </a:t>
            </a:r>
          </a:p>
          <a:p>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28</a:t>
            </a:fld>
            <a:endParaRPr lang="en-CA"/>
          </a:p>
        </p:txBody>
      </p:sp>
    </p:spTree>
    <p:extLst>
      <p:ext uri="{BB962C8B-B14F-4D97-AF65-F5344CB8AC3E}">
        <p14:creationId xmlns:p14="http://schemas.microsoft.com/office/powerpoint/2010/main" val="2299814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Also we compared our pipeline to a current mapping method proposed by </a:t>
            </a:r>
            <a:r>
              <a:rPr lang="en-CA" dirty="0" err="1"/>
              <a:t>Lahner</a:t>
            </a:r>
            <a:r>
              <a:rPr lang="en-CA" dirty="0"/>
              <a:t> et al. This specific method was considered since most of the state of the art methods weren’t suitable because of our scan meshes quality. A drawback of this method is that it fails to produce dense mapping with our scans as they are high density scans. Nevertheless it was able to produce a sparse mapping of around 3000 points. We used these 3000 points as constraints for a Laplacian surface deformation, just as we do in  the last step of our pipeline.</a:t>
            </a:r>
          </a:p>
        </p:txBody>
      </p:sp>
      <p:sp>
        <p:nvSpPr>
          <p:cNvPr id="4" name="Slide Number Placeholder 3"/>
          <p:cNvSpPr>
            <a:spLocks noGrp="1"/>
          </p:cNvSpPr>
          <p:nvPr>
            <p:ph type="sldNum" sz="quarter" idx="5"/>
          </p:nvPr>
        </p:nvSpPr>
        <p:spPr/>
        <p:txBody>
          <a:bodyPr/>
          <a:lstStyle/>
          <a:p>
            <a:fld id="{03CC8EE1-345F-484C-A2A4-DB6E41F315BA}" type="slidenum">
              <a:rPr lang="en-CA" smtClean="0"/>
              <a:t>29</a:t>
            </a:fld>
            <a:endParaRPr lang="en-CA"/>
          </a:p>
        </p:txBody>
      </p:sp>
    </p:spTree>
    <p:extLst>
      <p:ext uri="{BB962C8B-B14F-4D97-AF65-F5344CB8AC3E}">
        <p14:creationId xmlns:p14="http://schemas.microsoft.com/office/powerpoint/2010/main" val="118240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our approach is to fill this gap and focus on better template fitting for ears. </a:t>
            </a:r>
          </a:p>
          <a:p>
            <a:r>
              <a:rPr lang="en-US" dirty="0"/>
              <a:t>(Click to Animate) It can be observed that the ears are naturally rich in their anatomical structure. </a:t>
            </a:r>
          </a:p>
          <a:p>
            <a:r>
              <a:rPr lang="en-US" dirty="0"/>
              <a:t>(Click to Animate) From our scans of ears of real people, we noticed that ears are different and diverse from each other.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3</a:t>
            </a:fld>
            <a:endParaRPr lang="en-CA"/>
          </a:p>
        </p:txBody>
      </p:sp>
    </p:spTree>
    <p:extLst>
      <p:ext uri="{BB962C8B-B14F-4D97-AF65-F5344CB8AC3E}">
        <p14:creationId xmlns:p14="http://schemas.microsoft.com/office/powerpoint/2010/main" val="1341726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slide shows the result of the </a:t>
            </a:r>
            <a:r>
              <a:rPr lang="en-US" dirty="0"/>
              <a:t>template fitting with two different scans using the constraints from the method of </a:t>
            </a:r>
            <a:r>
              <a:rPr lang="en-US" dirty="0" err="1"/>
              <a:t>Lahner</a:t>
            </a:r>
            <a:r>
              <a:rPr lang="en-US" dirty="0"/>
              <a:t> compared to using our closest points. </a:t>
            </a:r>
          </a:p>
          <a:p>
            <a:r>
              <a:rPr lang="en-US" dirty="0"/>
              <a:t>(Click to Animate) As you can notice the </a:t>
            </a:r>
            <a:r>
              <a:rPr lang="en-CA" dirty="0"/>
              <a:t>results of </a:t>
            </a:r>
            <a:r>
              <a:rPr lang="en-CA" dirty="0" err="1"/>
              <a:t>Lahner</a:t>
            </a:r>
            <a:r>
              <a:rPr lang="en-CA" dirty="0"/>
              <a:t> show lateral sliding pointed by the r</a:t>
            </a:r>
            <a:r>
              <a:rPr lang="en-US" dirty="0"/>
              <a:t>ed arrows</a:t>
            </a:r>
            <a:r>
              <a:rPr lang="en-CA" dirty="0"/>
              <a:t>. The semantic correspondence is clearly better with our results. </a:t>
            </a:r>
          </a:p>
        </p:txBody>
      </p:sp>
      <p:sp>
        <p:nvSpPr>
          <p:cNvPr id="4" name="Slide Number Placeholder 3"/>
          <p:cNvSpPr>
            <a:spLocks noGrp="1"/>
          </p:cNvSpPr>
          <p:nvPr>
            <p:ph type="sldNum" sz="quarter" idx="5"/>
          </p:nvPr>
        </p:nvSpPr>
        <p:spPr/>
        <p:txBody>
          <a:bodyPr/>
          <a:lstStyle/>
          <a:p>
            <a:fld id="{03CC8EE1-345F-484C-A2A4-DB6E41F315BA}" type="slidenum">
              <a:rPr lang="en-CA" smtClean="0"/>
              <a:t>30</a:t>
            </a:fld>
            <a:endParaRPr lang="en-CA"/>
          </a:p>
        </p:txBody>
      </p:sp>
    </p:spTree>
    <p:extLst>
      <p:ext uri="{BB962C8B-B14F-4D97-AF65-F5344CB8AC3E}">
        <p14:creationId xmlns:p14="http://schemas.microsoft.com/office/powerpoint/2010/main" val="2298115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Though our approach is robust, it has limitations. </a:t>
            </a:r>
          </a:p>
          <a:p>
            <a:r>
              <a:rPr lang="en-CA" dirty="0"/>
              <a:t>(Click to Animate) A first problem is that the helix regions are sometimes misaligned as seen in these examples</a:t>
            </a:r>
          </a:p>
          <a:p>
            <a:r>
              <a:rPr lang="en-CA" dirty="0"/>
              <a:t>(Click to Animate) Also it can be noticed that the helix region close to the crux is sometimes affected (point to the red arrows). </a:t>
            </a:r>
          </a:p>
        </p:txBody>
      </p:sp>
      <p:sp>
        <p:nvSpPr>
          <p:cNvPr id="4" name="Slide Number Placeholder 3"/>
          <p:cNvSpPr>
            <a:spLocks noGrp="1"/>
          </p:cNvSpPr>
          <p:nvPr>
            <p:ph type="sldNum" sz="quarter" idx="5"/>
          </p:nvPr>
        </p:nvSpPr>
        <p:spPr/>
        <p:txBody>
          <a:bodyPr/>
          <a:lstStyle/>
          <a:p>
            <a:fld id="{03CC8EE1-345F-484C-A2A4-DB6E41F315BA}" type="slidenum">
              <a:rPr lang="en-CA" smtClean="0"/>
              <a:t>31</a:t>
            </a:fld>
            <a:endParaRPr lang="en-CA"/>
          </a:p>
        </p:txBody>
      </p:sp>
    </p:spTree>
    <p:extLst>
      <p:ext uri="{BB962C8B-B14F-4D97-AF65-F5344CB8AC3E}">
        <p14:creationId xmlns:p14="http://schemas.microsoft.com/office/powerpoint/2010/main" val="2334719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conclusion we presented an approach that is </a:t>
            </a:r>
          </a:p>
          <a:p>
            <a:r>
              <a:rPr lang="en-CA" dirty="0"/>
              <a:t>fully automatic and robust to bad mesh quality</a:t>
            </a:r>
          </a:p>
          <a:p>
            <a:r>
              <a:rPr lang="en-CA" dirty="0"/>
              <a:t>We demonstrated how a template is aligned both on coarse and fine levels with a scan through iterative deformation processes. </a:t>
            </a:r>
          </a:p>
          <a:p>
            <a:r>
              <a:rPr lang="en-CA" dirty="0"/>
              <a:t>We feel that our spectral reconstruction approach is general, and should be applicable for purposes other than ear fitting. </a:t>
            </a:r>
          </a:p>
          <a:p>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32</a:t>
            </a:fld>
            <a:endParaRPr lang="en-CA"/>
          </a:p>
        </p:txBody>
      </p:sp>
    </p:spTree>
    <p:extLst>
      <p:ext uri="{BB962C8B-B14F-4D97-AF65-F5344CB8AC3E}">
        <p14:creationId xmlns:p14="http://schemas.microsoft.com/office/powerpoint/2010/main" val="2916534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a future work, </a:t>
            </a:r>
          </a:p>
          <a:p>
            <a:r>
              <a:rPr lang="en-CA" dirty="0"/>
              <a:t>we want to consider replacing the fixed ear template with a 3D morphable ear model. </a:t>
            </a:r>
          </a:p>
          <a:p>
            <a:r>
              <a:rPr lang="en-CA" dirty="0"/>
              <a:t>Also, future work could investigate the generalization of the pipeline to consider shapes other than ears</a:t>
            </a:r>
          </a:p>
          <a:p>
            <a:r>
              <a:rPr lang="en-CA" dirty="0"/>
              <a:t>Finally, a major improvement area is the choice of constraint as the current choice is more restricted to ears. </a:t>
            </a:r>
          </a:p>
        </p:txBody>
      </p:sp>
      <p:sp>
        <p:nvSpPr>
          <p:cNvPr id="4" name="Slide Number Placeholder 3"/>
          <p:cNvSpPr>
            <a:spLocks noGrp="1"/>
          </p:cNvSpPr>
          <p:nvPr>
            <p:ph type="sldNum" sz="quarter" idx="5"/>
          </p:nvPr>
        </p:nvSpPr>
        <p:spPr/>
        <p:txBody>
          <a:bodyPr/>
          <a:lstStyle/>
          <a:p>
            <a:fld id="{03CC8EE1-345F-484C-A2A4-DB6E41F315BA}" type="slidenum">
              <a:rPr lang="en-CA" smtClean="0"/>
              <a:t>33</a:t>
            </a:fld>
            <a:endParaRPr lang="en-CA"/>
          </a:p>
        </p:txBody>
      </p:sp>
    </p:spTree>
    <p:extLst>
      <p:ext uri="{BB962C8B-B14F-4D97-AF65-F5344CB8AC3E}">
        <p14:creationId xmlns:p14="http://schemas.microsoft.com/office/powerpoint/2010/main" val="3524251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your time to view this video. </a:t>
            </a:r>
          </a:p>
        </p:txBody>
      </p:sp>
      <p:sp>
        <p:nvSpPr>
          <p:cNvPr id="4" name="Slide Number Placeholder 3"/>
          <p:cNvSpPr>
            <a:spLocks noGrp="1"/>
          </p:cNvSpPr>
          <p:nvPr>
            <p:ph type="sldNum" sz="quarter" idx="5"/>
          </p:nvPr>
        </p:nvSpPr>
        <p:spPr/>
        <p:txBody>
          <a:bodyPr/>
          <a:lstStyle/>
          <a:p>
            <a:fld id="{03CC8EE1-345F-484C-A2A4-DB6E41F315BA}" type="slidenum">
              <a:rPr lang="en-CA" smtClean="0"/>
              <a:t>34</a:t>
            </a:fld>
            <a:endParaRPr lang="en-CA"/>
          </a:p>
        </p:txBody>
      </p:sp>
    </p:spTree>
    <p:extLst>
      <p:ext uri="{BB962C8B-B14F-4D97-AF65-F5344CB8AC3E}">
        <p14:creationId xmlns:p14="http://schemas.microsoft.com/office/powerpoint/2010/main" val="3804362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35</a:t>
            </a:fld>
            <a:endParaRPr lang="en-CA"/>
          </a:p>
        </p:txBody>
      </p:sp>
    </p:spTree>
    <p:extLst>
      <p:ext uri="{BB962C8B-B14F-4D97-AF65-F5344CB8AC3E}">
        <p14:creationId xmlns:p14="http://schemas.microsoft.com/office/powerpoint/2010/main" val="159408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current data set of meshes we noticed </a:t>
            </a:r>
          </a:p>
          <a:p>
            <a:r>
              <a:rPr lang="en-US" dirty="0"/>
              <a:t>(Click to Animate) they were noisy and of bad polygon quality. </a:t>
            </a:r>
          </a:p>
          <a:p>
            <a:r>
              <a:rPr lang="en-US" dirty="0"/>
              <a:t>(Click to Animate) and also they contained rings and handles</a:t>
            </a:r>
          </a:p>
          <a:p>
            <a:r>
              <a:rPr lang="en-US" dirty="0"/>
              <a:t>(Click to Animate) Fitting a template to such scans can lead to reproducing a bad shape and also the noise along with it, which is not desirable as noticed in the examples of the </a:t>
            </a:r>
            <a:r>
              <a:rPr lang="en-US" dirty="0" err="1"/>
              <a:t>faust</a:t>
            </a:r>
            <a:r>
              <a:rPr lang="en-US" dirty="0"/>
              <a:t> data set. </a:t>
            </a:r>
          </a:p>
          <a:p>
            <a:r>
              <a:rPr lang="en-US" dirty="0"/>
              <a:t>(Click to Animate) At the opposite, the </a:t>
            </a:r>
            <a:r>
              <a:rPr lang="en-US" dirty="0" err="1"/>
              <a:t>FaceWarehouse</a:t>
            </a:r>
            <a:r>
              <a:rPr lang="en-US" dirty="0"/>
              <a:t> data set is an example of where it got rid of the noise in the ear region, but the template is not faithful to the original scan shape. </a:t>
            </a:r>
          </a:p>
          <a:p>
            <a:r>
              <a:rPr lang="en-US" dirty="0"/>
              <a:t>Before we look into the proposed approach let us have a brief discussion on the related literature.</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4</a:t>
            </a:fld>
            <a:endParaRPr lang="en-CA"/>
          </a:p>
        </p:txBody>
      </p:sp>
    </p:spTree>
    <p:extLst>
      <p:ext uri="{BB962C8B-B14F-4D97-AF65-F5344CB8AC3E}">
        <p14:creationId xmlns:p14="http://schemas.microsoft.com/office/powerpoint/2010/main" val="235060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literature areas important for ear template fitting. We will first begin with the work related to facial parts</a:t>
            </a:r>
          </a:p>
        </p:txBody>
      </p:sp>
      <p:sp>
        <p:nvSpPr>
          <p:cNvPr id="4" name="Slide Number Placeholder 3"/>
          <p:cNvSpPr>
            <a:spLocks noGrp="1"/>
          </p:cNvSpPr>
          <p:nvPr>
            <p:ph type="sldNum" sz="quarter" idx="5"/>
          </p:nvPr>
        </p:nvSpPr>
        <p:spPr/>
        <p:txBody>
          <a:bodyPr/>
          <a:lstStyle/>
          <a:p>
            <a:fld id="{03CC8EE1-345F-484C-A2A4-DB6E41F315BA}" type="slidenum">
              <a:rPr lang="en-CA" smtClean="0"/>
              <a:t>5</a:t>
            </a:fld>
            <a:endParaRPr lang="en-CA"/>
          </a:p>
        </p:txBody>
      </p:sp>
    </p:spTree>
    <p:extLst>
      <p:ext uri="{BB962C8B-B14F-4D97-AF65-F5344CB8AC3E}">
        <p14:creationId xmlns:p14="http://schemas.microsoft.com/office/powerpoint/2010/main" val="13042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literature we saw that there has been efforts to handle a single part of the face at a time, either for the purpose of faithful reconstruction, or fitting, or for a better alignment with other part of the face. Hence it was clear that there is no one magic method that handles all parts of the face.  So far there have been efforts to address specific parts like the eyes, eyelids, lips, jaw, and teeth. On the other hand it was seen that ears received less attention when compared to other facial parts.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6</a:t>
            </a:fld>
            <a:endParaRPr lang="en-CA"/>
          </a:p>
        </p:txBody>
      </p:sp>
    </p:spTree>
    <p:extLst>
      <p:ext uri="{BB962C8B-B14F-4D97-AF65-F5344CB8AC3E}">
        <p14:creationId xmlns:p14="http://schemas.microsoft.com/office/powerpoint/2010/main" val="334787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methods related to biometrics use a combination of color images and depth images.  They address ears in terms of detection but they do not address the reconstruction of ears. </a:t>
            </a:r>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7</a:t>
            </a:fld>
            <a:endParaRPr lang="en-CA"/>
          </a:p>
        </p:txBody>
      </p:sp>
    </p:spTree>
    <p:extLst>
      <p:ext uri="{BB962C8B-B14F-4D97-AF65-F5344CB8AC3E}">
        <p14:creationId xmlns:p14="http://schemas.microsoft.com/office/powerpoint/2010/main" val="552525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and final connected area of literature is on dense registration. There are many different ways a dense registration can be found such as Functional maps, mobius transformations, parametrizing to simpler spaces, and deforming a source shape iteratively. Some methods also rely on user provided landmarks to establish the mapping. It is challenging to adapt any of these registration methods to our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some of them work only on near-isometry, which is not applicable in our case</a:t>
            </a:r>
          </a:p>
          <a:p>
            <a:r>
              <a:rPr lang="en-US" dirty="0"/>
              <a:t>2) </a:t>
            </a:r>
            <a:r>
              <a:rPr lang="en-CA" sz="2000" dirty="0"/>
              <a:t>Most of the method cannot handle the bad geometry of scans</a:t>
            </a:r>
          </a:p>
          <a:p>
            <a:r>
              <a:rPr lang="en-US" dirty="0"/>
              <a:t>3) The few that can handle the bad geometry, pick up the noise and other geometry problems, and transfer these problems to the template, which is clearly something we don’t desire. </a:t>
            </a:r>
          </a:p>
          <a:p>
            <a:r>
              <a:rPr lang="en-US" dirty="0"/>
              <a:t>4) Finally, some require user-provided landmarks while we seek to have a fully automatic approach</a:t>
            </a:r>
          </a:p>
          <a:p>
            <a:endParaRPr lang="en-CA" dirty="0"/>
          </a:p>
        </p:txBody>
      </p:sp>
      <p:sp>
        <p:nvSpPr>
          <p:cNvPr id="4" name="Slide Number Placeholder 3"/>
          <p:cNvSpPr>
            <a:spLocks noGrp="1"/>
          </p:cNvSpPr>
          <p:nvPr>
            <p:ph type="sldNum" sz="quarter" idx="5"/>
          </p:nvPr>
        </p:nvSpPr>
        <p:spPr/>
        <p:txBody>
          <a:bodyPr/>
          <a:lstStyle/>
          <a:p>
            <a:fld id="{03CC8EE1-345F-484C-A2A4-DB6E41F315BA}" type="slidenum">
              <a:rPr lang="en-CA" smtClean="0"/>
              <a:t>8</a:t>
            </a:fld>
            <a:endParaRPr lang="en-CA"/>
          </a:p>
        </p:txBody>
      </p:sp>
    </p:spTree>
    <p:extLst>
      <p:ext uri="{BB962C8B-B14F-4D97-AF65-F5344CB8AC3E}">
        <p14:creationId xmlns:p14="http://schemas.microsoft.com/office/powerpoint/2010/main" val="2501770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the pipeline of our approach. It begins with template and scan meshes and transforms them to a</a:t>
            </a:r>
          </a:p>
          <a:p>
            <a:endParaRPr lang="en-US" dirty="0"/>
          </a:p>
          <a:p>
            <a:r>
              <a:rPr lang="en-US" dirty="0"/>
              <a:t>1 - Smooth domain where it is easier to align the template to the scan</a:t>
            </a:r>
          </a:p>
          <a:p>
            <a:r>
              <a:rPr lang="en-US" dirty="0"/>
              <a:t>2 – Then, we detect semantic features in image space, and transfer these features to the respective smooth meshes</a:t>
            </a:r>
          </a:p>
          <a:p>
            <a:r>
              <a:rPr lang="en-US" dirty="0"/>
              <a:t>4 – We continue with an iterative deformation of the template</a:t>
            </a:r>
          </a:p>
          <a:p>
            <a:r>
              <a:rPr lang="en-US" dirty="0"/>
              <a:t>5- After the iterations are finished, the proposed novel reconstruction adds back the details to the smooth mesh</a:t>
            </a:r>
          </a:p>
          <a:p>
            <a:r>
              <a:rPr lang="en-US" dirty="0"/>
              <a:t>6 – As a final step, we deform the reconstructed template using constraints based on surface orientation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now inspect each step of the pipeline in more details</a:t>
            </a:r>
          </a:p>
        </p:txBody>
      </p:sp>
      <p:sp>
        <p:nvSpPr>
          <p:cNvPr id="4" name="Slide Number Placeholder 3"/>
          <p:cNvSpPr>
            <a:spLocks noGrp="1"/>
          </p:cNvSpPr>
          <p:nvPr>
            <p:ph type="sldNum" sz="quarter" idx="5"/>
          </p:nvPr>
        </p:nvSpPr>
        <p:spPr/>
        <p:txBody>
          <a:bodyPr/>
          <a:lstStyle/>
          <a:p>
            <a:fld id="{03CC8EE1-345F-484C-A2A4-DB6E41F315BA}" type="slidenum">
              <a:rPr lang="en-CA" smtClean="0"/>
              <a:t>9</a:t>
            </a:fld>
            <a:endParaRPr lang="en-CA"/>
          </a:p>
        </p:txBody>
      </p:sp>
    </p:spTree>
    <p:extLst>
      <p:ext uri="{BB962C8B-B14F-4D97-AF65-F5344CB8AC3E}">
        <p14:creationId xmlns:p14="http://schemas.microsoft.com/office/powerpoint/2010/main" val="3833663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94BFC-A844-4DDC-A991-2C2E39FD2B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0B7D346-61D2-4246-A358-945547CBB3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9E5D3FF-B474-4501-A779-DF790E536FD2}"/>
              </a:ext>
            </a:extLst>
          </p:cNvPr>
          <p:cNvSpPr>
            <a:spLocks noGrp="1"/>
          </p:cNvSpPr>
          <p:nvPr>
            <p:ph type="dt" sz="half" idx="10"/>
          </p:nvPr>
        </p:nvSpPr>
        <p:spPr/>
        <p:txBody>
          <a:bodyPr/>
          <a:lstStyle/>
          <a:p>
            <a:fld id="{FB427AD4-DC21-494D-BFDC-F13CE1F9890D}" type="datetime1">
              <a:rPr lang="en-CA" smtClean="0"/>
              <a:t>2020-05-19</a:t>
            </a:fld>
            <a:endParaRPr lang="en-CA"/>
          </a:p>
        </p:txBody>
      </p:sp>
      <p:sp>
        <p:nvSpPr>
          <p:cNvPr id="5" name="Footer Placeholder 4">
            <a:extLst>
              <a:ext uri="{FF2B5EF4-FFF2-40B4-BE49-F238E27FC236}">
                <a16:creationId xmlns:a16="http://schemas.microsoft.com/office/drawing/2014/main" id="{EEC1CA8F-5B7A-4401-A616-E240661057D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826E9DA-1CB7-4786-8D09-161B8AA05182}"/>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217213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49C7-A0F7-4049-8E8B-5B11F5CBFDE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FA6A467-E431-48CF-97CF-4805B6E6A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E20C508-0052-42B4-A9A7-1D239494B9B8}"/>
              </a:ext>
            </a:extLst>
          </p:cNvPr>
          <p:cNvSpPr>
            <a:spLocks noGrp="1"/>
          </p:cNvSpPr>
          <p:nvPr>
            <p:ph type="dt" sz="half" idx="10"/>
          </p:nvPr>
        </p:nvSpPr>
        <p:spPr/>
        <p:txBody>
          <a:bodyPr/>
          <a:lstStyle/>
          <a:p>
            <a:fld id="{05505B78-D3A4-4581-BE85-BA05F6C9C84B}" type="datetime1">
              <a:rPr lang="en-CA" smtClean="0"/>
              <a:t>2020-05-19</a:t>
            </a:fld>
            <a:endParaRPr lang="en-CA"/>
          </a:p>
        </p:txBody>
      </p:sp>
      <p:sp>
        <p:nvSpPr>
          <p:cNvPr id="5" name="Footer Placeholder 4">
            <a:extLst>
              <a:ext uri="{FF2B5EF4-FFF2-40B4-BE49-F238E27FC236}">
                <a16:creationId xmlns:a16="http://schemas.microsoft.com/office/drawing/2014/main" id="{0D408F96-870E-4842-8A07-B314DF767AD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0D4AAE6-9295-4AA4-BC83-F6B0261F3F4A}"/>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2698061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0A2284-129A-4617-ADB3-CC58AB13AE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A2BFCF0-CAD6-4A97-A8BD-8565CB7A1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6C20131-9AB4-43B3-9C7E-E2CD20294E79}"/>
              </a:ext>
            </a:extLst>
          </p:cNvPr>
          <p:cNvSpPr>
            <a:spLocks noGrp="1"/>
          </p:cNvSpPr>
          <p:nvPr>
            <p:ph type="dt" sz="half" idx="10"/>
          </p:nvPr>
        </p:nvSpPr>
        <p:spPr/>
        <p:txBody>
          <a:bodyPr/>
          <a:lstStyle/>
          <a:p>
            <a:fld id="{64421049-A1C1-4984-BAB0-8E8659FB38F2}" type="datetime1">
              <a:rPr lang="en-CA" smtClean="0"/>
              <a:t>2020-05-19</a:t>
            </a:fld>
            <a:endParaRPr lang="en-CA"/>
          </a:p>
        </p:txBody>
      </p:sp>
      <p:sp>
        <p:nvSpPr>
          <p:cNvPr id="5" name="Footer Placeholder 4">
            <a:extLst>
              <a:ext uri="{FF2B5EF4-FFF2-40B4-BE49-F238E27FC236}">
                <a16:creationId xmlns:a16="http://schemas.microsoft.com/office/drawing/2014/main" id="{E6831B42-8CF4-4F5F-A7D2-B10250D791E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E269CD2-2903-4C68-835B-48AC60467F9B}"/>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324804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D52B-2DA1-47A0-AA61-B9C3A1B8D06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2BACFCE-85AF-46A6-86B0-389AA61757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900D7D-8568-4ADB-BAE7-460D8A8C7706}"/>
              </a:ext>
            </a:extLst>
          </p:cNvPr>
          <p:cNvSpPr>
            <a:spLocks noGrp="1"/>
          </p:cNvSpPr>
          <p:nvPr>
            <p:ph type="dt" sz="half" idx="10"/>
          </p:nvPr>
        </p:nvSpPr>
        <p:spPr/>
        <p:txBody>
          <a:bodyPr/>
          <a:lstStyle/>
          <a:p>
            <a:fld id="{6C64E4A5-C9E4-406C-A1DF-227A9AA36E8B}" type="datetime1">
              <a:rPr lang="en-CA" smtClean="0"/>
              <a:t>2020-05-19</a:t>
            </a:fld>
            <a:endParaRPr lang="en-CA"/>
          </a:p>
        </p:txBody>
      </p:sp>
      <p:sp>
        <p:nvSpPr>
          <p:cNvPr id="5" name="Footer Placeholder 4">
            <a:extLst>
              <a:ext uri="{FF2B5EF4-FFF2-40B4-BE49-F238E27FC236}">
                <a16:creationId xmlns:a16="http://schemas.microsoft.com/office/drawing/2014/main" id="{30C40F17-84BC-40C5-BE7A-1763F511F1A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645348A-E191-4C68-8D18-F58601AECBBE}"/>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211236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32250-8DAE-4BB5-A4DF-6875206DDF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5C9308C-6142-40DD-B652-E9CBAB6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85DB99-C98B-4B92-A067-D198B111DAD0}"/>
              </a:ext>
            </a:extLst>
          </p:cNvPr>
          <p:cNvSpPr>
            <a:spLocks noGrp="1"/>
          </p:cNvSpPr>
          <p:nvPr>
            <p:ph type="dt" sz="half" idx="10"/>
          </p:nvPr>
        </p:nvSpPr>
        <p:spPr/>
        <p:txBody>
          <a:bodyPr/>
          <a:lstStyle/>
          <a:p>
            <a:fld id="{02561CB8-C07F-4E7E-98C0-C603AF1863E8}" type="datetime1">
              <a:rPr lang="en-CA" smtClean="0"/>
              <a:t>2020-05-19</a:t>
            </a:fld>
            <a:endParaRPr lang="en-CA"/>
          </a:p>
        </p:txBody>
      </p:sp>
      <p:sp>
        <p:nvSpPr>
          <p:cNvPr id="5" name="Footer Placeholder 4">
            <a:extLst>
              <a:ext uri="{FF2B5EF4-FFF2-40B4-BE49-F238E27FC236}">
                <a16:creationId xmlns:a16="http://schemas.microsoft.com/office/drawing/2014/main" id="{422B135C-8233-4E6C-8D6A-AF87521ADC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8CE9DB9-F6E6-4D2F-93CA-6BA8D263EE6F}"/>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177591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5E14-8F96-4AD7-A3CB-AD3A3E31523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2DE065E-2C5C-467E-AC9D-D1C1BFDAE5F3}"/>
              </a:ext>
            </a:extLst>
          </p:cNvPr>
          <p:cNvSpPr>
            <a:spLocks noGrp="1"/>
          </p:cNvSpPr>
          <p:nvPr>
            <p:ph sz="half" idx="1"/>
          </p:nvPr>
        </p:nvSpPr>
        <p:spPr>
          <a:xfrm>
            <a:off x="838200" y="14940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A18218F-62B0-448B-B32B-6392E6C9F755}"/>
              </a:ext>
            </a:extLst>
          </p:cNvPr>
          <p:cNvSpPr>
            <a:spLocks noGrp="1"/>
          </p:cNvSpPr>
          <p:nvPr>
            <p:ph sz="half" idx="2"/>
          </p:nvPr>
        </p:nvSpPr>
        <p:spPr>
          <a:xfrm>
            <a:off x="6172200" y="14940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AB10623-533B-4E15-A30A-32A18B1D58F7}"/>
              </a:ext>
            </a:extLst>
          </p:cNvPr>
          <p:cNvSpPr>
            <a:spLocks noGrp="1"/>
          </p:cNvSpPr>
          <p:nvPr>
            <p:ph type="dt" sz="half" idx="10"/>
          </p:nvPr>
        </p:nvSpPr>
        <p:spPr/>
        <p:txBody>
          <a:bodyPr/>
          <a:lstStyle/>
          <a:p>
            <a:fld id="{C50D2E9C-5A57-4F8F-97D9-A47BCA94E959}" type="datetime1">
              <a:rPr lang="en-CA" smtClean="0"/>
              <a:t>2020-05-19</a:t>
            </a:fld>
            <a:endParaRPr lang="en-CA"/>
          </a:p>
        </p:txBody>
      </p:sp>
      <p:sp>
        <p:nvSpPr>
          <p:cNvPr id="6" name="Footer Placeholder 5">
            <a:extLst>
              <a:ext uri="{FF2B5EF4-FFF2-40B4-BE49-F238E27FC236}">
                <a16:creationId xmlns:a16="http://schemas.microsoft.com/office/drawing/2014/main" id="{0372E464-6C83-4B93-B364-3B262BA59B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66F17FC-C21A-453A-B920-D64332F3292D}"/>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336913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8F30-FB03-4A27-B92E-8587B2DE7781}"/>
              </a:ext>
            </a:extLst>
          </p:cNvPr>
          <p:cNvSpPr>
            <a:spLocks noGrp="1"/>
          </p:cNvSpPr>
          <p:nvPr>
            <p:ph type="title"/>
          </p:nvPr>
        </p:nvSpPr>
        <p:spPr>
          <a:xfrm>
            <a:off x="844550" y="0"/>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CFCD8CD-E278-4510-AED6-B7D74BCF27FE}"/>
              </a:ext>
            </a:extLst>
          </p:cNvPr>
          <p:cNvSpPr>
            <a:spLocks noGrp="1"/>
          </p:cNvSpPr>
          <p:nvPr>
            <p:ph type="body" idx="1"/>
          </p:nvPr>
        </p:nvSpPr>
        <p:spPr>
          <a:xfrm>
            <a:off x="839788" y="1494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1D762-1E43-43A5-AC4A-8C48DE94DB4F}"/>
              </a:ext>
            </a:extLst>
          </p:cNvPr>
          <p:cNvSpPr>
            <a:spLocks noGrp="1"/>
          </p:cNvSpPr>
          <p:nvPr>
            <p:ph sz="half" idx="2"/>
          </p:nvPr>
        </p:nvSpPr>
        <p:spPr>
          <a:xfrm>
            <a:off x="844550" y="233728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DE025CC-837E-4F65-88B8-B5ADD8028906}"/>
              </a:ext>
            </a:extLst>
          </p:cNvPr>
          <p:cNvSpPr>
            <a:spLocks noGrp="1"/>
          </p:cNvSpPr>
          <p:nvPr>
            <p:ph type="body" sz="quarter" idx="3"/>
          </p:nvPr>
        </p:nvSpPr>
        <p:spPr>
          <a:xfrm>
            <a:off x="6172200" y="1494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44C2C0-A9D8-44FF-8A89-5583D09FC8EC}"/>
              </a:ext>
            </a:extLst>
          </p:cNvPr>
          <p:cNvSpPr>
            <a:spLocks noGrp="1"/>
          </p:cNvSpPr>
          <p:nvPr>
            <p:ph sz="quarter" idx="4"/>
          </p:nvPr>
        </p:nvSpPr>
        <p:spPr>
          <a:xfrm>
            <a:off x="6172200" y="233378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EA50022-97A2-4B81-A31C-42C83FE08E7E}"/>
              </a:ext>
            </a:extLst>
          </p:cNvPr>
          <p:cNvSpPr>
            <a:spLocks noGrp="1"/>
          </p:cNvSpPr>
          <p:nvPr>
            <p:ph type="dt" sz="half" idx="10"/>
          </p:nvPr>
        </p:nvSpPr>
        <p:spPr/>
        <p:txBody>
          <a:bodyPr/>
          <a:lstStyle/>
          <a:p>
            <a:fld id="{5EA1A71C-F210-4298-9BCF-B0F201D989A6}" type="datetime1">
              <a:rPr lang="en-CA" smtClean="0"/>
              <a:t>2020-05-19</a:t>
            </a:fld>
            <a:endParaRPr lang="en-CA"/>
          </a:p>
        </p:txBody>
      </p:sp>
      <p:sp>
        <p:nvSpPr>
          <p:cNvPr id="8" name="Footer Placeholder 7">
            <a:extLst>
              <a:ext uri="{FF2B5EF4-FFF2-40B4-BE49-F238E27FC236}">
                <a16:creationId xmlns:a16="http://schemas.microsoft.com/office/drawing/2014/main" id="{CE8405DD-B196-4FF8-AD51-9794B54CD10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7CBBF39-D7BD-4576-9D62-B9AF46FAC15D}"/>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61858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799C-B636-4226-931B-6687CE96015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4E6AEBD-ED65-465C-955D-B191BF11F597}"/>
              </a:ext>
            </a:extLst>
          </p:cNvPr>
          <p:cNvSpPr>
            <a:spLocks noGrp="1"/>
          </p:cNvSpPr>
          <p:nvPr>
            <p:ph type="dt" sz="half" idx="10"/>
          </p:nvPr>
        </p:nvSpPr>
        <p:spPr/>
        <p:txBody>
          <a:bodyPr/>
          <a:lstStyle/>
          <a:p>
            <a:fld id="{A92024CD-10CB-4322-8484-63FE9127319B}" type="datetime1">
              <a:rPr lang="en-CA" smtClean="0"/>
              <a:t>2020-05-19</a:t>
            </a:fld>
            <a:endParaRPr lang="en-CA"/>
          </a:p>
        </p:txBody>
      </p:sp>
      <p:sp>
        <p:nvSpPr>
          <p:cNvPr id="4" name="Footer Placeholder 3">
            <a:extLst>
              <a:ext uri="{FF2B5EF4-FFF2-40B4-BE49-F238E27FC236}">
                <a16:creationId xmlns:a16="http://schemas.microsoft.com/office/drawing/2014/main" id="{CE940ADB-A386-4751-B1BA-F145C9C5DF0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DAEBF21-5997-40AC-9881-00E5B0777CFD}"/>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215429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A0FD3-B033-45AE-BE04-4A901637D850}"/>
              </a:ext>
            </a:extLst>
          </p:cNvPr>
          <p:cNvSpPr>
            <a:spLocks noGrp="1"/>
          </p:cNvSpPr>
          <p:nvPr>
            <p:ph type="dt" sz="half" idx="10"/>
          </p:nvPr>
        </p:nvSpPr>
        <p:spPr/>
        <p:txBody>
          <a:bodyPr/>
          <a:lstStyle/>
          <a:p>
            <a:fld id="{F17A78E7-7186-415F-AB37-7AE4CAC6A036}" type="datetime1">
              <a:rPr lang="en-CA" smtClean="0"/>
              <a:t>2020-05-19</a:t>
            </a:fld>
            <a:endParaRPr lang="en-CA"/>
          </a:p>
        </p:txBody>
      </p:sp>
      <p:sp>
        <p:nvSpPr>
          <p:cNvPr id="3" name="Footer Placeholder 2">
            <a:extLst>
              <a:ext uri="{FF2B5EF4-FFF2-40B4-BE49-F238E27FC236}">
                <a16:creationId xmlns:a16="http://schemas.microsoft.com/office/drawing/2014/main" id="{07DF6166-CFE8-4759-9EAC-733DB01FF21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32B6C30-3ED8-469F-98D0-A2780D736305}"/>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364687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F554-88A9-4E53-8F2B-A26A4B2C3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5D4F84D-EE7D-43C4-A3BB-52A15D13EC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3CC9508-19BB-4273-AD63-CBDBCBD77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78714-F42E-4E92-80DB-99722A5FE647}"/>
              </a:ext>
            </a:extLst>
          </p:cNvPr>
          <p:cNvSpPr>
            <a:spLocks noGrp="1"/>
          </p:cNvSpPr>
          <p:nvPr>
            <p:ph type="dt" sz="half" idx="10"/>
          </p:nvPr>
        </p:nvSpPr>
        <p:spPr/>
        <p:txBody>
          <a:bodyPr/>
          <a:lstStyle/>
          <a:p>
            <a:fld id="{29A48FB4-AA08-4FC8-B7B6-1EB6EF96F3D4}" type="datetime1">
              <a:rPr lang="en-CA" smtClean="0"/>
              <a:t>2020-05-19</a:t>
            </a:fld>
            <a:endParaRPr lang="en-CA"/>
          </a:p>
        </p:txBody>
      </p:sp>
      <p:sp>
        <p:nvSpPr>
          <p:cNvPr id="6" name="Footer Placeholder 5">
            <a:extLst>
              <a:ext uri="{FF2B5EF4-FFF2-40B4-BE49-F238E27FC236}">
                <a16:creationId xmlns:a16="http://schemas.microsoft.com/office/drawing/2014/main" id="{5840FB4B-3902-407D-A327-0A2305CE032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85760BD-3F75-48EE-8686-4BCF4972C315}"/>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287111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A328-FD62-4C42-BB9F-F6432FFC02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55078E1-5204-48AB-8F7E-989F6A938B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51837CFA-CF00-45FA-AFD1-5919C6B6C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AB7D0-0D4A-442F-94DE-F8B687EF3DA4}"/>
              </a:ext>
            </a:extLst>
          </p:cNvPr>
          <p:cNvSpPr>
            <a:spLocks noGrp="1"/>
          </p:cNvSpPr>
          <p:nvPr>
            <p:ph type="dt" sz="half" idx="10"/>
          </p:nvPr>
        </p:nvSpPr>
        <p:spPr/>
        <p:txBody>
          <a:bodyPr/>
          <a:lstStyle/>
          <a:p>
            <a:fld id="{17348F49-FB9A-45BC-9DBB-57C9EDECA393}" type="datetime1">
              <a:rPr lang="en-CA" smtClean="0"/>
              <a:t>2020-05-19</a:t>
            </a:fld>
            <a:endParaRPr lang="en-CA"/>
          </a:p>
        </p:txBody>
      </p:sp>
      <p:sp>
        <p:nvSpPr>
          <p:cNvPr id="6" name="Footer Placeholder 5">
            <a:extLst>
              <a:ext uri="{FF2B5EF4-FFF2-40B4-BE49-F238E27FC236}">
                <a16:creationId xmlns:a16="http://schemas.microsoft.com/office/drawing/2014/main" id="{C447A718-D66A-426C-81A2-F3B0120E18C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FD163DD-60F0-4D7C-A124-E124925BFA9E}"/>
              </a:ext>
            </a:extLst>
          </p:cNvPr>
          <p:cNvSpPr>
            <a:spLocks noGrp="1"/>
          </p:cNvSpPr>
          <p:nvPr>
            <p:ph type="sldNum" sz="quarter" idx="12"/>
          </p:nvPr>
        </p:nvSpPr>
        <p:spPr/>
        <p:txBody>
          <a:bodyPr/>
          <a:lstStyle/>
          <a:p>
            <a:fld id="{D97D1DF6-F186-48C8-8457-25A16335496C}" type="slidenum">
              <a:rPr lang="en-CA" smtClean="0"/>
              <a:t>‹#›</a:t>
            </a:fld>
            <a:endParaRPr lang="en-CA"/>
          </a:p>
        </p:txBody>
      </p:sp>
    </p:spTree>
    <p:extLst>
      <p:ext uri="{BB962C8B-B14F-4D97-AF65-F5344CB8AC3E}">
        <p14:creationId xmlns:p14="http://schemas.microsoft.com/office/powerpoint/2010/main" val="181978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A841F-A82A-4F01-9474-0C380E46F359}"/>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FA50F02-6C71-4424-8E75-4C706F12EBED}"/>
              </a:ext>
            </a:extLst>
          </p:cNvPr>
          <p:cNvSpPr>
            <a:spLocks noGrp="1"/>
          </p:cNvSpPr>
          <p:nvPr>
            <p:ph type="body" idx="1"/>
          </p:nvPr>
        </p:nvSpPr>
        <p:spPr>
          <a:xfrm>
            <a:off x="838200" y="1494000"/>
            <a:ext cx="10515600" cy="4675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a:extLst>
              <a:ext uri="{FF2B5EF4-FFF2-40B4-BE49-F238E27FC236}">
                <a16:creationId xmlns:a16="http://schemas.microsoft.com/office/drawing/2014/main" id="{57EC608D-41AC-444D-AD3E-7AB8D7C5A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A6A76-5C6B-4B06-A709-183A375EDF98}" type="datetime1">
              <a:rPr lang="en-CA" smtClean="0"/>
              <a:t>2020-05-19</a:t>
            </a:fld>
            <a:endParaRPr lang="en-CA"/>
          </a:p>
        </p:txBody>
      </p:sp>
      <p:sp>
        <p:nvSpPr>
          <p:cNvPr id="5" name="Footer Placeholder 4">
            <a:extLst>
              <a:ext uri="{FF2B5EF4-FFF2-40B4-BE49-F238E27FC236}">
                <a16:creationId xmlns:a16="http://schemas.microsoft.com/office/drawing/2014/main" id="{E4CC2A98-1475-4CF8-881E-81531E6A9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34B5C0A-6D80-4A07-B22A-56C9BD4CB8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D1DF6-F186-48C8-8457-25A16335496C}" type="slidenum">
              <a:rPr lang="en-CA" smtClean="0"/>
              <a:t>‹#›</a:t>
            </a:fld>
            <a:endParaRPr lang="en-CA"/>
          </a:p>
        </p:txBody>
      </p:sp>
      <p:pic>
        <p:nvPicPr>
          <p:cNvPr id="7" name="Picture 4">
            <a:extLst>
              <a:ext uri="{FF2B5EF4-FFF2-40B4-BE49-F238E27FC236}">
                <a16:creationId xmlns:a16="http://schemas.microsoft.com/office/drawing/2014/main" id="{F7977B5F-A5F1-4A68-916F-959DE4F3DAE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926792" y="0"/>
            <a:ext cx="1265208" cy="84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065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60.png"/><Relationship Id="rId3" Type="http://schemas.openxmlformats.org/officeDocument/2006/relationships/slideLayout" Target="../slideLayouts/slideLayout2.xml"/><Relationship Id="rId21" Type="http://schemas.openxmlformats.org/officeDocument/2006/relationships/image" Target="../media/image390.png"/><Relationship Id="rId34" Type="http://schemas.openxmlformats.org/officeDocument/2006/relationships/image" Target="../media/image116.png"/><Relationship Id="rId7" Type="http://schemas.openxmlformats.org/officeDocument/2006/relationships/image" Target="../media/image30.jpeg"/><Relationship Id="rId12" Type="http://schemas.openxmlformats.org/officeDocument/2006/relationships/image" Target="../media/image33.png"/><Relationship Id="rId17" Type="http://schemas.openxmlformats.org/officeDocument/2006/relationships/image" Target="../media/image5.jpeg"/><Relationship Id="rId25" Type="http://schemas.openxmlformats.org/officeDocument/2006/relationships/image" Target="../media/image430.png"/><Relationship Id="rId33" Type="http://schemas.openxmlformats.org/officeDocument/2006/relationships/image" Target="../media/image115.png"/><Relationship Id="rId2" Type="http://schemas.openxmlformats.org/officeDocument/2006/relationships/audio" Target="../media/media10.m4a"/><Relationship Id="rId16" Type="http://schemas.openxmlformats.org/officeDocument/2006/relationships/image" Target="../media/image350.png"/><Relationship Id="rId20" Type="http://schemas.openxmlformats.org/officeDocument/2006/relationships/image" Target="../media/image380.png"/><Relationship Id="rId29" Type="http://schemas.openxmlformats.org/officeDocument/2006/relationships/image" Target="../media/image47.png"/><Relationship Id="rId1" Type="http://schemas.microsoft.com/office/2007/relationships/media" Target="../media/media10.m4a"/><Relationship Id="rId6" Type="http://schemas.openxmlformats.org/officeDocument/2006/relationships/image" Target="../media/image29.jpeg"/><Relationship Id="rId11" Type="http://schemas.openxmlformats.org/officeDocument/2006/relationships/image" Target="../media/image32.jpeg"/><Relationship Id="rId24" Type="http://schemas.openxmlformats.org/officeDocument/2006/relationships/image" Target="../media/image52.png"/><Relationship Id="rId5" Type="http://schemas.openxmlformats.org/officeDocument/2006/relationships/image" Target="../media/image28.jpeg"/><Relationship Id="rId15" Type="http://schemas.openxmlformats.org/officeDocument/2006/relationships/image" Target="../media/image50.png"/><Relationship Id="rId23" Type="http://schemas.openxmlformats.org/officeDocument/2006/relationships/image" Target="../media/image410.png"/><Relationship Id="rId28" Type="http://schemas.openxmlformats.org/officeDocument/2006/relationships/image" Target="../media/image46.png"/><Relationship Id="rId36" Type="http://schemas.openxmlformats.org/officeDocument/2006/relationships/image" Target="../media/image9.png"/><Relationship Id="rId10" Type="http://schemas.openxmlformats.org/officeDocument/2006/relationships/image" Target="../media/image6.png"/><Relationship Id="rId19" Type="http://schemas.openxmlformats.org/officeDocument/2006/relationships/image" Target="../media/image370.png"/><Relationship Id="rId31" Type="http://schemas.openxmlformats.org/officeDocument/2006/relationships/image" Target="../media/image490.png"/><Relationship Id="rId4" Type="http://schemas.openxmlformats.org/officeDocument/2006/relationships/notesSlide" Target="../notesSlides/notesSlide10.xml"/><Relationship Id="rId9" Type="http://schemas.openxmlformats.org/officeDocument/2006/relationships/image" Target="../media/image31.jpeg"/><Relationship Id="rId14" Type="http://schemas.openxmlformats.org/officeDocument/2006/relationships/image" Target="../media/image3.jpeg"/><Relationship Id="rId22" Type="http://schemas.openxmlformats.org/officeDocument/2006/relationships/image" Target="../media/image51.png"/><Relationship Id="rId27" Type="http://schemas.openxmlformats.org/officeDocument/2006/relationships/image" Target="../media/image450.png"/><Relationship Id="rId30" Type="http://schemas.openxmlformats.org/officeDocument/2006/relationships/image" Target="../media/image480.png"/><Relationship Id="rId35" Type="http://schemas.openxmlformats.org/officeDocument/2006/relationships/image" Target="../media/image440.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slideLayout" Target="../slideLayouts/slideLayout4.xml"/><Relationship Id="rId7" Type="http://schemas.openxmlformats.org/officeDocument/2006/relationships/image" Target="../media/image36.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5.jpeg"/><Relationship Id="rId11" Type="http://schemas.openxmlformats.org/officeDocument/2006/relationships/image" Target="../media/image9.png"/><Relationship Id="rId5" Type="http://schemas.openxmlformats.org/officeDocument/2006/relationships/image" Target="../media/image340.png"/><Relationship Id="rId10" Type="http://schemas.openxmlformats.org/officeDocument/2006/relationships/image" Target="../media/image57.png"/><Relationship Id="rId4" Type="http://schemas.openxmlformats.org/officeDocument/2006/relationships/notesSlide" Target="../notesSlides/notesSlide11.xml"/><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13" Type="http://schemas.openxmlformats.org/officeDocument/2006/relationships/image" Target="../media/image3.jpeg"/><Relationship Id="rId18" Type="http://schemas.openxmlformats.org/officeDocument/2006/relationships/image" Target="../media/image370.png"/><Relationship Id="rId3" Type="http://schemas.openxmlformats.org/officeDocument/2006/relationships/slideLayout" Target="../slideLayouts/slideLayout2.xml"/><Relationship Id="rId21" Type="http://schemas.openxmlformats.org/officeDocument/2006/relationships/image" Target="../media/image31.jpeg"/><Relationship Id="rId34" Type="http://schemas.openxmlformats.org/officeDocument/2006/relationships/image" Target="../media/image116.png"/><Relationship Id="rId7" Type="http://schemas.openxmlformats.org/officeDocument/2006/relationships/image" Target="../media/image30.jpeg"/><Relationship Id="rId12" Type="http://schemas.openxmlformats.org/officeDocument/2006/relationships/image" Target="../media/image34.png"/><Relationship Id="rId17" Type="http://schemas.openxmlformats.org/officeDocument/2006/relationships/image" Target="../media/image360.png"/><Relationship Id="rId25" Type="http://schemas.openxmlformats.org/officeDocument/2006/relationships/image" Target="../media/image430.png"/><Relationship Id="rId33" Type="http://schemas.openxmlformats.org/officeDocument/2006/relationships/image" Target="../media/image115.png"/><Relationship Id="rId2" Type="http://schemas.openxmlformats.org/officeDocument/2006/relationships/audio" Target="../media/media12.m4a"/><Relationship Id="rId16" Type="http://schemas.openxmlformats.org/officeDocument/2006/relationships/image" Target="../media/image5.jpeg"/><Relationship Id="rId20" Type="http://schemas.openxmlformats.org/officeDocument/2006/relationships/image" Target="../media/image390.png"/><Relationship Id="rId29" Type="http://schemas.openxmlformats.org/officeDocument/2006/relationships/image" Target="../media/image47.png"/><Relationship Id="rId1" Type="http://schemas.microsoft.com/office/2007/relationships/media" Target="../media/media12.m4a"/><Relationship Id="rId6" Type="http://schemas.openxmlformats.org/officeDocument/2006/relationships/image" Target="../media/image29.jpeg"/><Relationship Id="rId11" Type="http://schemas.openxmlformats.org/officeDocument/2006/relationships/image" Target="../media/image33.png"/><Relationship Id="rId24" Type="http://schemas.openxmlformats.org/officeDocument/2006/relationships/image" Target="../media/image52.png"/><Relationship Id="rId5" Type="http://schemas.openxmlformats.org/officeDocument/2006/relationships/image" Target="../media/image28.jpeg"/><Relationship Id="rId15" Type="http://schemas.openxmlformats.org/officeDocument/2006/relationships/image" Target="../media/image350.png"/><Relationship Id="rId23" Type="http://schemas.openxmlformats.org/officeDocument/2006/relationships/image" Target="../media/image410.png"/><Relationship Id="rId28" Type="http://schemas.openxmlformats.org/officeDocument/2006/relationships/image" Target="../media/image46.png"/><Relationship Id="rId36" Type="http://schemas.openxmlformats.org/officeDocument/2006/relationships/image" Target="../media/image9.png"/><Relationship Id="rId10" Type="http://schemas.openxmlformats.org/officeDocument/2006/relationships/image" Target="../media/image32.jpeg"/><Relationship Id="rId19" Type="http://schemas.openxmlformats.org/officeDocument/2006/relationships/image" Target="../media/image380.png"/><Relationship Id="rId31" Type="http://schemas.openxmlformats.org/officeDocument/2006/relationships/image" Target="../media/image490.png"/><Relationship Id="rId4" Type="http://schemas.openxmlformats.org/officeDocument/2006/relationships/notesSlide" Target="../notesSlides/notesSlide12.xml"/><Relationship Id="rId9" Type="http://schemas.openxmlformats.org/officeDocument/2006/relationships/image" Target="../media/image6.png"/><Relationship Id="rId14" Type="http://schemas.openxmlformats.org/officeDocument/2006/relationships/image" Target="../media/image50.png"/><Relationship Id="rId22" Type="http://schemas.openxmlformats.org/officeDocument/2006/relationships/image" Target="../media/image51.png"/><Relationship Id="rId27" Type="http://schemas.openxmlformats.org/officeDocument/2006/relationships/image" Target="../media/image450.png"/><Relationship Id="rId30" Type="http://schemas.openxmlformats.org/officeDocument/2006/relationships/image" Target="../media/image480.png"/><Relationship Id="rId35" Type="http://schemas.openxmlformats.org/officeDocument/2006/relationships/image" Target="../media/image440.png"/><Relationship Id="rId8"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xml"/><Relationship Id="rId7" Type="http://schemas.openxmlformats.org/officeDocument/2006/relationships/image" Target="../media/image5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7.jpe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62.png"/><Relationship Id="rId4" Type="http://schemas.openxmlformats.org/officeDocument/2006/relationships/notesSlide" Target="../notesSlides/notesSlide13.xml"/><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13" Type="http://schemas.openxmlformats.org/officeDocument/2006/relationships/image" Target="../media/image360.png"/><Relationship Id="rId18" Type="http://schemas.openxmlformats.org/officeDocument/2006/relationships/image" Target="../media/image51.png"/><Relationship Id="rId39" Type="http://schemas.openxmlformats.org/officeDocument/2006/relationships/image" Target="../media/image440.png"/><Relationship Id="rId3" Type="http://schemas.openxmlformats.org/officeDocument/2006/relationships/slideLayout" Target="../slideLayouts/slideLayout2.xml"/><Relationship Id="rId21" Type="http://schemas.openxmlformats.org/officeDocument/2006/relationships/image" Target="../media/image430.png"/><Relationship Id="rId34" Type="http://schemas.openxmlformats.org/officeDocument/2006/relationships/image" Target="../media/image63.png"/><Relationship Id="rId7" Type="http://schemas.openxmlformats.org/officeDocument/2006/relationships/image" Target="../media/image28.jpeg"/><Relationship Id="rId12" Type="http://schemas.openxmlformats.org/officeDocument/2006/relationships/image" Target="../media/image5.jpeg"/><Relationship Id="rId17" Type="http://schemas.openxmlformats.org/officeDocument/2006/relationships/image" Target="../media/image31.jpeg"/><Relationship Id="rId33" Type="http://schemas.openxmlformats.org/officeDocument/2006/relationships/image" Target="../media/image34.png"/><Relationship Id="rId38" Type="http://schemas.openxmlformats.org/officeDocument/2006/relationships/image" Target="../media/image116.png"/><Relationship Id="rId2" Type="http://schemas.openxmlformats.org/officeDocument/2006/relationships/audio" Target="../media/media14.m4a"/><Relationship Id="rId16" Type="http://schemas.openxmlformats.org/officeDocument/2006/relationships/image" Target="../media/image390.png"/><Relationship Id="rId20" Type="http://schemas.openxmlformats.org/officeDocument/2006/relationships/image" Target="../media/image52.png"/><Relationship Id="rId1" Type="http://schemas.microsoft.com/office/2007/relationships/media" Target="../media/media14.m4a"/><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47.png"/><Relationship Id="rId32" Type="http://schemas.openxmlformats.org/officeDocument/2006/relationships/image" Target="../media/image33.png"/><Relationship Id="rId37" Type="http://schemas.openxmlformats.org/officeDocument/2006/relationships/image" Target="../media/image115.png"/><Relationship Id="rId40"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380.png"/><Relationship Id="rId23" Type="http://schemas.openxmlformats.org/officeDocument/2006/relationships/image" Target="../media/image46.png"/><Relationship Id="rId10" Type="http://schemas.openxmlformats.org/officeDocument/2006/relationships/image" Target="../media/image350.png"/><Relationship Id="rId19" Type="http://schemas.openxmlformats.org/officeDocument/2006/relationships/image" Target="../media/image32.jpeg"/><Relationship Id="rId31" Type="http://schemas.openxmlformats.org/officeDocument/2006/relationships/image" Target="../media/image490.png"/><Relationship Id="rId4" Type="http://schemas.openxmlformats.org/officeDocument/2006/relationships/notesSlide" Target="../notesSlides/notesSlide14.xml"/><Relationship Id="rId9" Type="http://schemas.openxmlformats.org/officeDocument/2006/relationships/image" Target="../media/image50.png"/><Relationship Id="rId14" Type="http://schemas.openxmlformats.org/officeDocument/2006/relationships/image" Target="../media/image370.png"/><Relationship Id="rId22" Type="http://schemas.openxmlformats.org/officeDocument/2006/relationships/image" Target="../media/image30.jpeg"/><Relationship Id="rId30" Type="http://schemas.openxmlformats.org/officeDocument/2006/relationships/image" Target="../media/image480.png"/><Relationship Id="rId35" Type="http://schemas.openxmlformats.org/officeDocument/2006/relationships/image" Target="../media/image64.png"/><Relationship Id="rId8"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54.png"/><Relationship Id="rId12" Type="http://schemas.openxmlformats.org/officeDocument/2006/relationships/image" Target="../media/image6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notesSlide" Target="../notesSlides/notesSlide15.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13" Type="http://schemas.openxmlformats.org/officeDocument/2006/relationships/image" Target="../media/image360.png"/><Relationship Id="rId18" Type="http://schemas.openxmlformats.org/officeDocument/2006/relationships/image" Target="../media/image51.png"/><Relationship Id="rId26" Type="http://schemas.openxmlformats.org/officeDocument/2006/relationships/image" Target="../media/image46.png"/><Relationship Id="rId3" Type="http://schemas.openxmlformats.org/officeDocument/2006/relationships/slideLayout" Target="../slideLayouts/slideLayout2.xml"/><Relationship Id="rId21" Type="http://schemas.openxmlformats.org/officeDocument/2006/relationships/image" Target="../media/image430.png"/><Relationship Id="rId7" Type="http://schemas.openxmlformats.org/officeDocument/2006/relationships/image" Target="../media/image28.jpeg"/><Relationship Id="rId12" Type="http://schemas.openxmlformats.org/officeDocument/2006/relationships/image" Target="../media/image5.jpeg"/><Relationship Id="rId17" Type="http://schemas.openxmlformats.org/officeDocument/2006/relationships/image" Target="../media/image31.jpeg"/><Relationship Id="rId25" Type="http://schemas.openxmlformats.org/officeDocument/2006/relationships/image" Target="../media/image30.jpeg"/><Relationship Id="rId33" Type="http://schemas.openxmlformats.org/officeDocument/2006/relationships/image" Target="../media/image34.png"/><Relationship Id="rId2" Type="http://schemas.openxmlformats.org/officeDocument/2006/relationships/audio" Target="../media/media16.m4a"/><Relationship Id="rId16" Type="http://schemas.openxmlformats.org/officeDocument/2006/relationships/image" Target="../media/image390.png"/><Relationship Id="rId20" Type="http://schemas.openxmlformats.org/officeDocument/2006/relationships/image" Target="../media/image52.png"/><Relationship Id="rId1" Type="http://schemas.microsoft.com/office/2007/relationships/media" Target="../media/media16.m4a"/><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64.png"/><Relationship Id="rId32" Type="http://schemas.openxmlformats.org/officeDocument/2006/relationships/image" Target="../media/image33.png"/><Relationship Id="rId37"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380.png"/><Relationship Id="rId23" Type="http://schemas.openxmlformats.org/officeDocument/2006/relationships/image" Target="../media/image63.png"/><Relationship Id="rId36" Type="http://schemas.openxmlformats.org/officeDocument/2006/relationships/image" Target="../media/image116.png"/><Relationship Id="rId10" Type="http://schemas.openxmlformats.org/officeDocument/2006/relationships/image" Target="../media/image350.png"/><Relationship Id="rId19" Type="http://schemas.openxmlformats.org/officeDocument/2006/relationships/image" Target="../media/image32.jpeg"/><Relationship Id="rId31" Type="http://schemas.openxmlformats.org/officeDocument/2006/relationships/image" Target="../media/image490.png"/><Relationship Id="rId4" Type="http://schemas.openxmlformats.org/officeDocument/2006/relationships/notesSlide" Target="../notesSlides/notesSlide16.xml"/><Relationship Id="rId9" Type="http://schemas.openxmlformats.org/officeDocument/2006/relationships/image" Target="../media/image50.png"/><Relationship Id="rId14" Type="http://schemas.openxmlformats.org/officeDocument/2006/relationships/image" Target="../media/image370.png"/><Relationship Id="rId27" Type="http://schemas.openxmlformats.org/officeDocument/2006/relationships/image" Target="../media/image47.png"/><Relationship Id="rId30" Type="http://schemas.openxmlformats.org/officeDocument/2006/relationships/image" Target="../media/image480.png"/><Relationship Id="rId35" Type="http://schemas.openxmlformats.org/officeDocument/2006/relationships/image" Target="../media/image115.png"/><Relationship Id="rId22" Type="http://schemas.openxmlformats.org/officeDocument/2006/relationships/image" Target="../media/image440.png"/><Relationship Id="rId8"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11" Type="http://schemas.openxmlformats.org/officeDocument/2006/relationships/image" Target="../media/image67.png"/><Relationship Id="rId5" Type="http://schemas.openxmlformats.org/officeDocument/2006/relationships/image" Target="../media/image33.png"/><Relationship Id="rId15" Type="http://schemas.openxmlformats.org/officeDocument/2006/relationships/image" Target="../media/image9.png"/><Relationship Id="rId10" Type="http://schemas.openxmlformats.org/officeDocument/2006/relationships/image" Target="../media/image38.jpeg"/><Relationship Id="rId4" Type="http://schemas.openxmlformats.org/officeDocument/2006/relationships/notesSlide" Target="../notesSlides/notesSlide17.xml"/><Relationship Id="rId9" Type="http://schemas.openxmlformats.org/officeDocument/2006/relationships/image" Target="../media/image6.png"/><Relationship Id="rId14" Type="http://schemas.openxmlformats.org/officeDocument/2006/relationships/image" Target="../media/image41.jpg"/></Relationships>
</file>

<file path=ppt/slides/_rels/slide18.xml.rels><?xml version="1.0" encoding="UTF-8" standalone="yes"?>
<Relationships xmlns="http://schemas.openxmlformats.org/package/2006/relationships"><Relationship Id="rId13" Type="http://schemas.openxmlformats.org/officeDocument/2006/relationships/image" Target="../media/image360.png"/><Relationship Id="rId18" Type="http://schemas.openxmlformats.org/officeDocument/2006/relationships/image" Target="../media/image51.png"/><Relationship Id="rId26" Type="http://schemas.openxmlformats.org/officeDocument/2006/relationships/image" Target="../media/image64.png"/><Relationship Id="rId3" Type="http://schemas.openxmlformats.org/officeDocument/2006/relationships/slideLayout" Target="../slideLayouts/slideLayout2.xml"/><Relationship Id="rId21" Type="http://schemas.openxmlformats.org/officeDocument/2006/relationships/image" Target="../media/image430.png"/><Relationship Id="rId34" Type="http://schemas.openxmlformats.org/officeDocument/2006/relationships/image" Target="../media/image9.png"/><Relationship Id="rId7" Type="http://schemas.openxmlformats.org/officeDocument/2006/relationships/image" Target="../media/image28.jpeg"/><Relationship Id="rId12" Type="http://schemas.openxmlformats.org/officeDocument/2006/relationships/image" Target="../media/image5.jpeg"/><Relationship Id="rId17" Type="http://schemas.openxmlformats.org/officeDocument/2006/relationships/image" Target="../media/image31.jpeg"/><Relationship Id="rId25" Type="http://schemas.openxmlformats.org/officeDocument/2006/relationships/image" Target="../media/image63.png"/><Relationship Id="rId33" Type="http://schemas.openxmlformats.org/officeDocument/2006/relationships/image" Target="../media/image34.png"/><Relationship Id="rId2" Type="http://schemas.openxmlformats.org/officeDocument/2006/relationships/audio" Target="../media/media18.m4a"/><Relationship Id="rId16" Type="http://schemas.openxmlformats.org/officeDocument/2006/relationships/image" Target="../media/image390.png"/><Relationship Id="rId20" Type="http://schemas.openxmlformats.org/officeDocument/2006/relationships/image" Target="../media/image52.png"/><Relationship Id="rId29" Type="http://schemas.openxmlformats.org/officeDocument/2006/relationships/image" Target="../media/image47.png"/><Relationship Id="rId1" Type="http://schemas.microsoft.com/office/2007/relationships/media" Target="../media/media18.m4a"/><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440.png"/><Relationship Id="rId32" Type="http://schemas.openxmlformats.org/officeDocument/2006/relationships/image" Target="../media/image33.png"/><Relationship Id="rId5" Type="http://schemas.openxmlformats.org/officeDocument/2006/relationships/image" Target="../media/image3.jpeg"/><Relationship Id="rId15" Type="http://schemas.openxmlformats.org/officeDocument/2006/relationships/image" Target="../media/image380.png"/><Relationship Id="rId23" Type="http://schemas.openxmlformats.org/officeDocument/2006/relationships/image" Target="../media/image116.png"/><Relationship Id="rId28" Type="http://schemas.openxmlformats.org/officeDocument/2006/relationships/image" Target="../media/image46.png"/><Relationship Id="rId10" Type="http://schemas.openxmlformats.org/officeDocument/2006/relationships/image" Target="../media/image350.png"/><Relationship Id="rId19" Type="http://schemas.openxmlformats.org/officeDocument/2006/relationships/image" Target="../media/image32.jpeg"/><Relationship Id="rId31" Type="http://schemas.openxmlformats.org/officeDocument/2006/relationships/image" Target="../media/image490.png"/><Relationship Id="rId4" Type="http://schemas.openxmlformats.org/officeDocument/2006/relationships/notesSlide" Target="../notesSlides/notesSlide18.xml"/><Relationship Id="rId9" Type="http://schemas.openxmlformats.org/officeDocument/2006/relationships/image" Target="../media/image50.png"/><Relationship Id="rId14" Type="http://schemas.openxmlformats.org/officeDocument/2006/relationships/image" Target="../media/image370.png"/><Relationship Id="rId22" Type="http://schemas.openxmlformats.org/officeDocument/2006/relationships/image" Target="../media/image115.png"/><Relationship Id="rId27" Type="http://schemas.openxmlformats.org/officeDocument/2006/relationships/image" Target="../media/image30.jpeg"/><Relationship Id="rId30" Type="http://schemas.openxmlformats.org/officeDocument/2006/relationships/image" Target="../media/image480.png"/><Relationship Id="rId8"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45.jpeg"/><Relationship Id="rId18" Type="http://schemas.openxmlformats.org/officeDocument/2006/relationships/image" Target="../media/image75.png"/><Relationship Id="rId3" Type="http://schemas.openxmlformats.org/officeDocument/2006/relationships/audio" Target="../media/media19.m4a"/><Relationship Id="rId7" Type="http://schemas.openxmlformats.org/officeDocument/2006/relationships/image" Target="../media/image38.jpeg"/><Relationship Id="rId12" Type="http://schemas.openxmlformats.org/officeDocument/2006/relationships/image" Target="../media/image44.jpeg"/><Relationship Id="rId17" Type="http://schemas.openxmlformats.org/officeDocument/2006/relationships/image" Target="../media/image74.png"/><Relationship Id="rId2" Type="http://schemas.microsoft.com/office/2007/relationships/media" Target="../media/media19.m4a"/><Relationship Id="rId16" Type="http://schemas.openxmlformats.org/officeDocument/2006/relationships/image" Target="../media/image73.png"/><Relationship Id="rId20" Type="http://schemas.openxmlformats.org/officeDocument/2006/relationships/image" Target="../media/image9.png"/><Relationship Id="rId1" Type="http://schemas.openxmlformats.org/officeDocument/2006/relationships/tags" Target="../tags/tag4.xml"/><Relationship Id="rId6" Type="http://schemas.openxmlformats.org/officeDocument/2006/relationships/image" Target="../media/image580.png"/><Relationship Id="rId11" Type="http://schemas.openxmlformats.org/officeDocument/2006/relationships/image" Target="../media/image43.jpeg"/><Relationship Id="rId5" Type="http://schemas.openxmlformats.org/officeDocument/2006/relationships/notesSlide" Target="../notesSlides/notesSlide19.xml"/><Relationship Id="rId15" Type="http://schemas.openxmlformats.org/officeDocument/2006/relationships/image" Target="../media/image72.png"/><Relationship Id="rId10" Type="http://schemas.openxmlformats.org/officeDocument/2006/relationships/image" Target="../media/image42.jpeg"/><Relationship Id="rId19" Type="http://schemas.openxmlformats.org/officeDocument/2006/relationships/image" Target="../media/image650.png"/><Relationship Id="rId4" Type="http://schemas.openxmlformats.org/officeDocument/2006/relationships/slideLayout" Target="../slideLayouts/slideLayout2.xml"/><Relationship Id="rId9" Type="http://schemas.openxmlformats.org/officeDocument/2006/relationships/image" Target="../media/image660.pn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11.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3" Type="http://schemas.openxmlformats.org/officeDocument/2006/relationships/image" Target="../media/image360.png"/><Relationship Id="rId18" Type="http://schemas.openxmlformats.org/officeDocument/2006/relationships/image" Target="../media/image51.png"/><Relationship Id="rId26" Type="http://schemas.openxmlformats.org/officeDocument/2006/relationships/image" Target="../media/image46.png"/><Relationship Id="rId3" Type="http://schemas.openxmlformats.org/officeDocument/2006/relationships/slideLayout" Target="../slideLayouts/slideLayout2.xml"/><Relationship Id="rId21" Type="http://schemas.openxmlformats.org/officeDocument/2006/relationships/image" Target="../media/image430.png"/><Relationship Id="rId34" Type="http://schemas.openxmlformats.org/officeDocument/2006/relationships/image" Target="../media/image115.png"/><Relationship Id="rId7" Type="http://schemas.openxmlformats.org/officeDocument/2006/relationships/image" Target="../media/image28.jpeg"/><Relationship Id="rId12" Type="http://schemas.openxmlformats.org/officeDocument/2006/relationships/image" Target="../media/image5.jpeg"/><Relationship Id="rId17" Type="http://schemas.openxmlformats.org/officeDocument/2006/relationships/image" Target="../media/image31.jpeg"/><Relationship Id="rId25" Type="http://schemas.openxmlformats.org/officeDocument/2006/relationships/image" Target="../media/image30.jpeg"/><Relationship Id="rId33" Type="http://schemas.openxmlformats.org/officeDocument/2006/relationships/image" Target="../media/image34.png"/><Relationship Id="rId2" Type="http://schemas.openxmlformats.org/officeDocument/2006/relationships/audio" Target="../media/media20.m4a"/><Relationship Id="rId16" Type="http://schemas.openxmlformats.org/officeDocument/2006/relationships/image" Target="../media/image390.png"/><Relationship Id="rId20" Type="http://schemas.openxmlformats.org/officeDocument/2006/relationships/image" Target="../media/image52.png"/><Relationship Id="rId1" Type="http://schemas.microsoft.com/office/2007/relationships/media" Target="../media/media20.m4a"/><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64.png"/><Relationship Id="rId32" Type="http://schemas.openxmlformats.org/officeDocument/2006/relationships/image" Target="../media/image33.png"/><Relationship Id="rId5" Type="http://schemas.openxmlformats.org/officeDocument/2006/relationships/image" Target="../media/image3.jpeg"/><Relationship Id="rId15" Type="http://schemas.openxmlformats.org/officeDocument/2006/relationships/image" Target="../media/image380.png"/><Relationship Id="rId23" Type="http://schemas.openxmlformats.org/officeDocument/2006/relationships/image" Target="../media/image63.png"/><Relationship Id="rId36" Type="http://schemas.openxmlformats.org/officeDocument/2006/relationships/image" Target="../media/image9.png"/><Relationship Id="rId10" Type="http://schemas.openxmlformats.org/officeDocument/2006/relationships/image" Target="../media/image350.png"/><Relationship Id="rId19" Type="http://schemas.openxmlformats.org/officeDocument/2006/relationships/image" Target="../media/image32.jpeg"/><Relationship Id="rId31" Type="http://schemas.openxmlformats.org/officeDocument/2006/relationships/image" Target="../media/image490.png"/><Relationship Id="rId4" Type="http://schemas.openxmlformats.org/officeDocument/2006/relationships/notesSlide" Target="../notesSlides/notesSlide20.xml"/><Relationship Id="rId9" Type="http://schemas.openxmlformats.org/officeDocument/2006/relationships/image" Target="../media/image50.png"/><Relationship Id="rId14" Type="http://schemas.openxmlformats.org/officeDocument/2006/relationships/image" Target="../media/image370.png"/><Relationship Id="rId27" Type="http://schemas.openxmlformats.org/officeDocument/2006/relationships/image" Target="../media/image47.png"/><Relationship Id="rId30" Type="http://schemas.openxmlformats.org/officeDocument/2006/relationships/image" Target="../media/image480.png"/><Relationship Id="rId35" Type="http://schemas.openxmlformats.org/officeDocument/2006/relationships/image" Target="../media/image116.png"/><Relationship Id="rId22" Type="http://schemas.openxmlformats.org/officeDocument/2006/relationships/image" Target="../media/image440.png"/><Relationship Id="rId8"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9.png"/><Relationship Id="rId3" Type="http://schemas.openxmlformats.org/officeDocument/2006/relationships/audio" Target="../media/media21.m4a"/><Relationship Id="rId7" Type="http://schemas.openxmlformats.org/officeDocument/2006/relationships/image" Target="../media/image53.png"/><Relationship Id="rId12" Type="http://schemas.openxmlformats.org/officeDocument/2006/relationships/image" Target="../media/image36.jpg"/><Relationship Id="rId2" Type="http://schemas.microsoft.com/office/2007/relationships/media" Target="../media/media21.m4a"/><Relationship Id="rId1" Type="http://schemas.openxmlformats.org/officeDocument/2006/relationships/tags" Target="../tags/tag5.xml"/><Relationship Id="rId6" Type="http://schemas.openxmlformats.org/officeDocument/2006/relationships/image" Target="../media/image70.png"/><Relationship Id="rId11" Type="http://schemas.openxmlformats.org/officeDocument/2006/relationships/image" Target="../media/image29.jpeg"/><Relationship Id="rId5" Type="http://schemas.openxmlformats.org/officeDocument/2006/relationships/notesSlide" Target="../notesSlides/notesSlide21.xml"/><Relationship Id="rId10" Type="http://schemas.openxmlformats.org/officeDocument/2006/relationships/image" Target="../media/image28.jpeg"/><Relationship Id="rId4" Type="http://schemas.openxmlformats.org/officeDocument/2006/relationships/slideLayout" Target="../slideLayouts/slideLayout4.xml"/><Relationship Id="rId9" Type="http://schemas.openxmlformats.org/officeDocument/2006/relationships/image" Target="../media/image78.pn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13" Type="http://schemas.openxmlformats.org/officeDocument/2006/relationships/image" Target="../media/image380.png"/><Relationship Id="rId18" Type="http://schemas.openxmlformats.org/officeDocument/2006/relationships/image" Target="../media/image52.png"/><Relationship Id="rId3" Type="http://schemas.openxmlformats.org/officeDocument/2006/relationships/slideLayout" Target="../slideLayouts/slideLayout2.xml"/><Relationship Id="rId21" Type="http://schemas.openxmlformats.org/officeDocument/2006/relationships/image" Target="../media/image63.png"/><Relationship Id="rId34" Type="http://schemas.openxmlformats.org/officeDocument/2006/relationships/image" Target="../media/image116.png"/><Relationship Id="rId7" Type="http://schemas.openxmlformats.org/officeDocument/2006/relationships/image" Target="../media/image29.jpeg"/><Relationship Id="rId12" Type="http://schemas.openxmlformats.org/officeDocument/2006/relationships/image" Target="../media/image370.png"/><Relationship Id="rId17" Type="http://schemas.openxmlformats.org/officeDocument/2006/relationships/image" Target="../media/image32.jpeg"/><Relationship Id="rId33" Type="http://schemas.openxmlformats.org/officeDocument/2006/relationships/image" Target="../media/image34.png"/><Relationship Id="rId2" Type="http://schemas.openxmlformats.org/officeDocument/2006/relationships/audio" Target="../media/media22.m4a"/><Relationship Id="rId16" Type="http://schemas.openxmlformats.org/officeDocument/2006/relationships/image" Target="../media/image51.png"/><Relationship Id="rId29" Type="http://schemas.openxmlformats.org/officeDocument/2006/relationships/image" Target="../media/image46.png"/><Relationship Id="rId20" Type="http://schemas.openxmlformats.org/officeDocument/2006/relationships/image" Target="../media/image115.png"/><Relationship Id="rId1" Type="http://schemas.microsoft.com/office/2007/relationships/media" Target="../media/media22.m4a"/><Relationship Id="rId6" Type="http://schemas.openxmlformats.org/officeDocument/2006/relationships/image" Target="../media/image4.png"/><Relationship Id="rId11" Type="http://schemas.openxmlformats.org/officeDocument/2006/relationships/image" Target="../media/image360.png"/><Relationship Id="rId24" Type="http://schemas.openxmlformats.org/officeDocument/2006/relationships/image" Target="../media/image47.png"/><Relationship Id="rId32" Type="http://schemas.openxmlformats.org/officeDocument/2006/relationships/image" Target="../media/image33.png"/><Relationship Id="rId5" Type="http://schemas.openxmlformats.org/officeDocument/2006/relationships/image" Target="../media/image3.jpeg"/><Relationship Id="rId15" Type="http://schemas.openxmlformats.org/officeDocument/2006/relationships/image" Target="../media/image31.jpeg"/><Relationship Id="rId23" Type="http://schemas.openxmlformats.org/officeDocument/2006/relationships/image" Target="../media/image30.jpeg"/><Relationship Id="rId28" Type="http://schemas.openxmlformats.org/officeDocument/2006/relationships/image" Target="../media/image28.jpeg"/><Relationship Id="rId36" Type="http://schemas.openxmlformats.org/officeDocument/2006/relationships/image" Target="../media/image9.png"/><Relationship Id="rId10" Type="http://schemas.openxmlformats.org/officeDocument/2006/relationships/image" Target="../media/image5.jpeg"/><Relationship Id="rId19" Type="http://schemas.openxmlformats.org/officeDocument/2006/relationships/image" Target="../media/image430.png"/><Relationship Id="rId31" Type="http://schemas.openxmlformats.org/officeDocument/2006/relationships/image" Target="../media/image490.png"/><Relationship Id="rId4" Type="http://schemas.openxmlformats.org/officeDocument/2006/relationships/notesSlide" Target="../notesSlides/notesSlide22.xml"/><Relationship Id="rId9" Type="http://schemas.openxmlformats.org/officeDocument/2006/relationships/image" Target="../media/image6.png"/><Relationship Id="rId14" Type="http://schemas.openxmlformats.org/officeDocument/2006/relationships/image" Target="../media/image390.png"/><Relationship Id="rId22" Type="http://schemas.openxmlformats.org/officeDocument/2006/relationships/image" Target="../media/image64.png"/><Relationship Id="rId27" Type="http://schemas.openxmlformats.org/officeDocument/2006/relationships/image" Target="../media/image480.png"/><Relationship Id="rId30" Type="http://schemas.openxmlformats.org/officeDocument/2006/relationships/image" Target="../media/image350.png"/><Relationship Id="rId35" Type="http://schemas.openxmlformats.org/officeDocument/2006/relationships/image" Target="../media/image440.png"/><Relationship Id="rId8"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media23.m4a"/><Relationship Id="rId7" Type="http://schemas.openxmlformats.org/officeDocument/2006/relationships/image" Target="../media/image81.png"/><Relationship Id="rId2" Type="http://schemas.microsoft.com/office/2007/relationships/media" Target="../media/media23.m4a"/><Relationship Id="rId1" Type="http://schemas.openxmlformats.org/officeDocument/2006/relationships/tags" Target="../tags/tag6.xml"/><Relationship Id="rId6" Type="http://schemas.openxmlformats.org/officeDocument/2006/relationships/image" Target="../media/image80.png"/><Relationship Id="rId11" Type="http://schemas.openxmlformats.org/officeDocument/2006/relationships/image" Target="../media/image9.png"/><Relationship Id="rId5" Type="http://schemas.openxmlformats.org/officeDocument/2006/relationships/notesSlide" Target="../notesSlides/notesSlide23.xml"/><Relationship Id="rId10" Type="http://schemas.openxmlformats.org/officeDocument/2006/relationships/image" Target="../media/image83.png"/><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4.m4a"/><Relationship Id="rId7" Type="http://schemas.openxmlformats.org/officeDocument/2006/relationships/image" Target="../media/image85.png"/><Relationship Id="rId2" Type="http://schemas.microsoft.com/office/2007/relationships/media" Target="../media/media24.m4a"/><Relationship Id="rId1" Type="http://schemas.openxmlformats.org/officeDocument/2006/relationships/tags" Target="../tags/tag7.xml"/><Relationship Id="rId6" Type="http://schemas.openxmlformats.org/officeDocument/2006/relationships/image" Target="../media/image47.jpg"/><Relationship Id="rId5" Type="http://schemas.openxmlformats.org/officeDocument/2006/relationships/notesSlide" Target="../notesSlides/notesSlide24.xml"/><Relationship Id="rId10" Type="http://schemas.openxmlformats.org/officeDocument/2006/relationships/image" Target="../media/image9.png"/><Relationship Id="rId4" Type="http://schemas.openxmlformats.org/officeDocument/2006/relationships/slideLayout" Target="../slideLayouts/slideLayout4.xml"/><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1.jpeg"/><Relationship Id="rId18" Type="http://schemas.openxmlformats.org/officeDocument/2006/relationships/image" Target="../media/image96.jpeg"/><Relationship Id="rId3" Type="http://schemas.openxmlformats.org/officeDocument/2006/relationships/slideLayout" Target="../slideLayouts/slideLayout2.xml"/><Relationship Id="rId21" Type="http://schemas.openxmlformats.org/officeDocument/2006/relationships/image" Target="../media/image9.png"/><Relationship Id="rId7" Type="http://schemas.openxmlformats.org/officeDocument/2006/relationships/image" Target="../media/image82.png"/><Relationship Id="rId12" Type="http://schemas.openxmlformats.org/officeDocument/2006/relationships/image" Target="../media/image90.png"/><Relationship Id="rId17" Type="http://schemas.openxmlformats.org/officeDocument/2006/relationships/image" Target="../media/image95.jpeg"/><Relationship Id="rId2" Type="http://schemas.openxmlformats.org/officeDocument/2006/relationships/audio" Target="../media/media25.m4a"/><Relationship Id="rId16" Type="http://schemas.openxmlformats.org/officeDocument/2006/relationships/image" Target="../media/image94.jpeg"/><Relationship Id="rId20" Type="http://schemas.openxmlformats.org/officeDocument/2006/relationships/image" Target="../media/image98.jpeg"/><Relationship Id="rId1" Type="http://schemas.microsoft.com/office/2007/relationships/media" Target="../media/media25.m4a"/><Relationship Id="rId6" Type="http://schemas.openxmlformats.org/officeDocument/2006/relationships/image" Target="../media/image76.png"/><Relationship Id="rId11" Type="http://schemas.openxmlformats.org/officeDocument/2006/relationships/image" Target="../media/image89.png"/><Relationship Id="rId5" Type="http://schemas.openxmlformats.org/officeDocument/2006/relationships/image" Target="../media/image69.png"/><Relationship Id="rId15" Type="http://schemas.openxmlformats.org/officeDocument/2006/relationships/image" Target="../media/image93.jpeg"/><Relationship Id="rId10" Type="http://schemas.openxmlformats.org/officeDocument/2006/relationships/image" Target="../media/image88.png"/><Relationship Id="rId19" Type="http://schemas.openxmlformats.org/officeDocument/2006/relationships/image" Target="../media/image97.jpeg"/><Relationship Id="rId4" Type="http://schemas.openxmlformats.org/officeDocument/2006/relationships/notesSlide" Target="../notesSlides/notesSlide25.xml"/><Relationship Id="rId9" Type="http://schemas.openxmlformats.org/officeDocument/2006/relationships/image" Target="../media/image87.png"/><Relationship Id="rId14" Type="http://schemas.openxmlformats.org/officeDocument/2006/relationships/image" Target="../media/image92.jpe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5.jpeg"/><Relationship Id="rId18" Type="http://schemas.openxmlformats.org/officeDocument/2006/relationships/image" Target="../media/image110.jpeg"/><Relationship Id="rId3" Type="http://schemas.openxmlformats.org/officeDocument/2006/relationships/slideLayout" Target="../slideLayouts/slideLayout2.xml"/><Relationship Id="rId21" Type="http://schemas.openxmlformats.org/officeDocument/2006/relationships/image" Target="../media/image9.png"/><Relationship Id="rId7" Type="http://schemas.openxmlformats.org/officeDocument/2006/relationships/image" Target="../media/image101.png"/><Relationship Id="rId12" Type="http://schemas.openxmlformats.org/officeDocument/2006/relationships/image" Target="../media/image104.png"/><Relationship Id="rId17" Type="http://schemas.openxmlformats.org/officeDocument/2006/relationships/image" Target="../media/image109.jpeg"/><Relationship Id="rId2" Type="http://schemas.openxmlformats.org/officeDocument/2006/relationships/audio" Target="../media/media26.m4a"/><Relationship Id="rId16" Type="http://schemas.openxmlformats.org/officeDocument/2006/relationships/image" Target="../media/image108.jpeg"/><Relationship Id="rId20" Type="http://schemas.openxmlformats.org/officeDocument/2006/relationships/image" Target="../media/image111.jpeg"/><Relationship Id="rId1" Type="http://schemas.microsoft.com/office/2007/relationships/media" Target="../media/media26.m4a"/><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png"/><Relationship Id="rId15" Type="http://schemas.openxmlformats.org/officeDocument/2006/relationships/image" Target="../media/image107.jpeg"/><Relationship Id="rId10" Type="http://schemas.openxmlformats.org/officeDocument/2006/relationships/image" Target="../media/image102.png"/><Relationship Id="rId19" Type="http://schemas.openxmlformats.org/officeDocument/2006/relationships/image" Target="../media/image11.jpeg"/><Relationship Id="rId4" Type="http://schemas.openxmlformats.org/officeDocument/2006/relationships/notesSlide" Target="../notesSlides/notesSlide26.xml"/><Relationship Id="rId9" Type="http://schemas.openxmlformats.org/officeDocument/2006/relationships/image" Target="../media/image17.png"/><Relationship Id="rId14" Type="http://schemas.openxmlformats.org/officeDocument/2006/relationships/image" Target="../media/image106.jpeg"/></Relationships>
</file>

<file path=ppt/slides/_rels/slide27.xml.rels><?xml version="1.0" encoding="UTF-8" standalone="yes"?>
<Relationships xmlns="http://schemas.openxmlformats.org/package/2006/relationships"><Relationship Id="rId13" Type="http://schemas.openxmlformats.org/officeDocument/2006/relationships/image" Target="../media/image5.jpeg"/><Relationship Id="rId18" Type="http://schemas.openxmlformats.org/officeDocument/2006/relationships/image" Target="../media/image51.png"/><Relationship Id="rId26" Type="http://schemas.openxmlformats.org/officeDocument/2006/relationships/image" Target="../media/image30.jpeg"/><Relationship Id="rId21" Type="http://schemas.openxmlformats.org/officeDocument/2006/relationships/image" Target="../media/image114.png"/><Relationship Id="rId34" Type="http://schemas.openxmlformats.org/officeDocument/2006/relationships/image" Target="../media/image112.png"/><Relationship Id="rId7" Type="http://schemas.openxmlformats.org/officeDocument/2006/relationships/image" Target="../media/image3.jpeg"/><Relationship Id="rId12" Type="http://schemas.openxmlformats.org/officeDocument/2006/relationships/image" Target="../media/image118.png"/><Relationship Id="rId17" Type="http://schemas.openxmlformats.org/officeDocument/2006/relationships/image" Target="../media/image31.jpeg"/><Relationship Id="rId25" Type="http://schemas.openxmlformats.org/officeDocument/2006/relationships/image" Target="../media/image64.png"/><Relationship Id="rId33" Type="http://schemas.openxmlformats.org/officeDocument/2006/relationships/image" Target="../media/image34.png"/><Relationship Id="rId38" Type="http://schemas.openxmlformats.org/officeDocument/2006/relationships/image" Target="../media/image9.png"/><Relationship Id="rId2" Type="http://schemas.microsoft.com/office/2007/relationships/media" Target="../media/media27.m4a"/><Relationship Id="rId16" Type="http://schemas.openxmlformats.org/officeDocument/2006/relationships/image" Target="../media/image390.png"/><Relationship Id="rId20" Type="http://schemas.openxmlformats.org/officeDocument/2006/relationships/image" Target="../media/image113.png"/><Relationship Id="rId1" Type="http://schemas.openxmlformats.org/officeDocument/2006/relationships/tags" Target="../tags/tag8.xml"/><Relationship Id="rId6" Type="http://schemas.openxmlformats.org/officeDocument/2006/relationships/image" Target="../media/image6.png"/><Relationship Id="rId11" Type="http://schemas.openxmlformats.org/officeDocument/2006/relationships/image" Target="../media/image117.png"/><Relationship Id="rId24" Type="http://schemas.openxmlformats.org/officeDocument/2006/relationships/image" Target="../media/image63.png"/><Relationship Id="rId32" Type="http://schemas.openxmlformats.org/officeDocument/2006/relationships/image" Target="../media/image33.png"/><Relationship Id="rId37" Type="http://schemas.openxmlformats.org/officeDocument/2006/relationships/image" Target="../media/image1200.png"/><Relationship Id="rId5" Type="http://schemas.openxmlformats.org/officeDocument/2006/relationships/notesSlide" Target="../notesSlides/notesSlide27.xml"/><Relationship Id="rId15" Type="http://schemas.openxmlformats.org/officeDocument/2006/relationships/image" Target="../media/image380.png"/><Relationship Id="rId23" Type="http://schemas.openxmlformats.org/officeDocument/2006/relationships/image" Target="../media/image1170.png"/><Relationship Id="rId28" Type="http://schemas.openxmlformats.org/officeDocument/2006/relationships/image" Target="../media/image47.png"/><Relationship Id="rId36" Type="http://schemas.openxmlformats.org/officeDocument/2006/relationships/image" Target="../media/image122.png"/><Relationship Id="rId10" Type="http://schemas.openxmlformats.org/officeDocument/2006/relationships/image" Target="../media/image29.jpeg"/><Relationship Id="rId19" Type="http://schemas.openxmlformats.org/officeDocument/2006/relationships/image" Target="../media/image32.jpeg"/><Relationship Id="rId31" Type="http://schemas.openxmlformats.org/officeDocument/2006/relationships/image" Target="../media/image490.png"/><Relationship Id="rId4" Type="http://schemas.openxmlformats.org/officeDocument/2006/relationships/slideLayout" Target="../slideLayouts/slideLayout2.xml"/><Relationship Id="rId9" Type="http://schemas.openxmlformats.org/officeDocument/2006/relationships/image" Target="../media/image28.jpeg"/><Relationship Id="rId14" Type="http://schemas.openxmlformats.org/officeDocument/2006/relationships/image" Target="../media/image119.png"/><Relationship Id="rId22" Type="http://schemas.openxmlformats.org/officeDocument/2006/relationships/image" Target="../media/image116.png"/><Relationship Id="rId27" Type="http://schemas.openxmlformats.org/officeDocument/2006/relationships/image" Target="../media/image121.png"/><Relationship Id="rId30" Type="http://schemas.openxmlformats.org/officeDocument/2006/relationships/image" Target="../media/image480.png"/><Relationship Id="rId35" Type="http://schemas.openxmlformats.org/officeDocument/2006/relationships/image" Target="../media/image120.png"/><Relationship Id="rId8" Type="http://schemas.openxmlformats.org/officeDocument/2006/relationships/image" Target="../media/image4.png"/><Relationship Id="rId3" Type="http://schemas.openxmlformats.org/officeDocument/2006/relationships/audio" Target="../media/media27.m4a"/></Relationships>
</file>

<file path=ppt/slides/_rels/slide28.xml.rels><?xml version="1.0" encoding="UTF-8" standalone="yes"?>
<Relationships xmlns="http://schemas.openxmlformats.org/package/2006/relationships"><Relationship Id="rId8" Type="http://schemas.openxmlformats.org/officeDocument/2006/relationships/image" Target="../media/image113.jp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audio" Target="../media/media28.m4a"/><Relationship Id="rId21" Type="http://schemas.openxmlformats.org/officeDocument/2006/relationships/image" Target="../media/image9.png"/><Relationship Id="rId7" Type="http://schemas.openxmlformats.org/officeDocument/2006/relationships/image" Target="../media/image112.jpg"/><Relationship Id="rId12" Type="http://schemas.openxmlformats.org/officeDocument/2006/relationships/image" Target="../media/image69.png"/><Relationship Id="rId17" Type="http://schemas.openxmlformats.org/officeDocument/2006/relationships/image" Target="../media/image127.png"/><Relationship Id="rId2" Type="http://schemas.microsoft.com/office/2007/relationships/media" Target="../media/media28.m4a"/><Relationship Id="rId16" Type="http://schemas.openxmlformats.org/officeDocument/2006/relationships/image" Target="../media/image126.png"/><Relationship Id="rId20" Type="http://schemas.openxmlformats.org/officeDocument/2006/relationships/image" Target="../media/image136.png"/><Relationship Id="rId1" Type="http://schemas.openxmlformats.org/officeDocument/2006/relationships/tags" Target="../tags/tag9.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notesSlide" Target="../notesSlides/notesSlide28.xml"/><Relationship Id="rId15" Type="http://schemas.openxmlformats.org/officeDocument/2006/relationships/image" Target="../media/image125.jpg"/><Relationship Id="rId10" Type="http://schemas.openxmlformats.org/officeDocument/2006/relationships/image" Target="../media/image124.png"/><Relationship Id="rId19" Type="http://schemas.openxmlformats.org/officeDocument/2006/relationships/image" Target="../media/image135.png"/><Relationship Id="rId4" Type="http://schemas.openxmlformats.org/officeDocument/2006/relationships/slideLayout" Target="../slideLayouts/slideLayout2.xml"/><Relationship Id="rId9" Type="http://schemas.openxmlformats.org/officeDocument/2006/relationships/image" Target="../media/image114.jpg"/><Relationship Id="rId14" Type="http://schemas.openxmlformats.org/officeDocument/2006/relationships/image" Target="../media/image13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13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media3.m4a"/><Relationship Id="rId7" Type="http://schemas.openxmlformats.org/officeDocument/2006/relationships/image" Target="../media/image13.jpg"/><Relationship Id="rId12"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notesSlide" Target="../notesSlides/notesSlide3.xml"/><Relationship Id="rId10" Type="http://schemas.openxmlformats.org/officeDocument/2006/relationships/image" Target="../media/image16.jpg"/><Relationship Id="rId4" Type="http://schemas.openxmlformats.org/officeDocument/2006/relationships/slideLayout" Target="../slideLayouts/slideLayout4.xml"/><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8" Type="http://schemas.openxmlformats.org/officeDocument/2006/relationships/image" Target="../media/image128.jpg"/><Relationship Id="rId13" Type="http://schemas.openxmlformats.org/officeDocument/2006/relationships/image" Target="../media/image1370.png"/><Relationship Id="rId3" Type="http://schemas.openxmlformats.org/officeDocument/2006/relationships/audio" Target="../media/media30.m4a"/><Relationship Id="rId7" Type="http://schemas.openxmlformats.org/officeDocument/2006/relationships/image" Target="../media/image112.jpg"/><Relationship Id="rId12" Type="http://schemas.openxmlformats.org/officeDocument/2006/relationships/image" Target="../media/image134.jpeg"/><Relationship Id="rId2" Type="http://schemas.microsoft.com/office/2007/relationships/media" Target="../media/media30.m4a"/><Relationship Id="rId1" Type="http://schemas.openxmlformats.org/officeDocument/2006/relationships/tags" Target="../tags/tag10.xml"/><Relationship Id="rId6" Type="http://schemas.openxmlformats.org/officeDocument/2006/relationships/image" Target="../media/image113.jpg"/><Relationship Id="rId11" Type="http://schemas.openxmlformats.org/officeDocument/2006/relationships/image" Target="../media/image133.png"/><Relationship Id="rId5" Type="http://schemas.openxmlformats.org/officeDocument/2006/relationships/notesSlide" Target="../notesSlides/notesSlide30.xml"/><Relationship Id="rId15" Type="http://schemas.openxmlformats.org/officeDocument/2006/relationships/image" Target="../media/image9.png"/><Relationship Id="rId10" Type="http://schemas.openxmlformats.org/officeDocument/2006/relationships/image" Target="../media/image132.jpeg"/><Relationship Id="rId4" Type="http://schemas.openxmlformats.org/officeDocument/2006/relationships/slideLayout" Target="../slideLayouts/slideLayout4.xml"/><Relationship Id="rId9" Type="http://schemas.openxmlformats.org/officeDocument/2006/relationships/image" Target="../media/image131.png"/><Relationship Id="rId14" Type="http://schemas.openxmlformats.org/officeDocument/2006/relationships/image" Target="../media/image138.png"/></Relationships>
</file>

<file path=ppt/slides/_rels/slide31.xml.rels><?xml version="1.0" encoding="UTF-8" standalone="yes"?>
<Relationships xmlns="http://schemas.openxmlformats.org/package/2006/relationships"><Relationship Id="rId8" Type="http://schemas.openxmlformats.org/officeDocument/2006/relationships/image" Target="../media/image135.jpg"/><Relationship Id="rId13" Type="http://schemas.openxmlformats.org/officeDocument/2006/relationships/image" Target="../media/image138.jpg"/><Relationship Id="rId3" Type="http://schemas.openxmlformats.org/officeDocument/2006/relationships/audio" Target="../media/media31.m4a"/><Relationship Id="rId7" Type="http://schemas.openxmlformats.org/officeDocument/2006/relationships/image" Target="../media/image1390.png"/><Relationship Id="rId12" Type="http://schemas.openxmlformats.org/officeDocument/2006/relationships/image" Target="../media/image137.jpg"/><Relationship Id="rId2" Type="http://schemas.microsoft.com/office/2007/relationships/media" Target="../media/media31.m4a"/><Relationship Id="rId1" Type="http://schemas.openxmlformats.org/officeDocument/2006/relationships/tags" Target="../tags/tag11.xml"/><Relationship Id="rId6" Type="http://schemas.openxmlformats.org/officeDocument/2006/relationships/image" Target="../media/image36.jpg"/><Relationship Id="rId11" Type="http://schemas.openxmlformats.org/officeDocument/2006/relationships/image" Target="../media/image143.png"/><Relationship Id="rId5" Type="http://schemas.openxmlformats.org/officeDocument/2006/relationships/notesSlide" Target="../notesSlides/notesSlide31.xml"/><Relationship Id="rId10" Type="http://schemas.openxmlformats.org/officeDocument/2006/relationships/image" Target="../media/image136.jpg"/><Relationship Id="rId4" Type="http://schemas.openxmlformats.org/officeDocument/2006/relationships/slideLayout" Target="../slideLayouts/slideLayout4.xml"/><Relationship Id="rId9" Type="http://schemas.openxmlformats.org/officeDocument/2006/relationships/image" Target="../media/image1410.png"/><Relationship Id="rId1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slideLayout" Target="../slideLayouts/slideLayout2.xml"/><Relationship Id="rId7" Type="http://schemas.openxmlformats.org/officeDocument/2006/relationships/image" Target="../media/image14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notesSlide" Target="../notesSlides/notesSlide34.xml"/><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270.png"/><Relationship Id="rId7" Type="http://schemas.openxmlformats.org/officeDocument/2006/relationships/image" Target="../media/image145.jpg"/><Relationship Id="rId12" Type="http://schemas.openxmlformats.org/officeDocument/2006/relationships/image" Target="../media/image1350.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44.jpg"/><Relationship Id="rId11" Type="http://schemas.openxmlformats.org/officeDocument/2006/relationships/image" Target="../media/image1450.png"/><Relationship Id="rId5" Type="http://schemas.openxmlformats.org/officeDocument/2006/relationships/image" Target="../media/image143.jpg"/><Relationship Id="rId10" Type="http://schemas.openxmlformats.org/officeDocument/2006/relationships/image" Target="../media/image1460.png"/><Relationship Id="rId4" Type="http://schemas.openxmlformats.org/officeDocument/2006/relationships/image" Target="../media/image1420.png"/><Relationship Id="rId9" Type="http://schemas.openxmlformats.org/officeDocument/2006/relationships/image" Target="../media/image1440.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audio" Target="../media/media4.m4a"/><Relationship Id="rId7" Type="http://schemas.openxmlformats.org/officeDocument/2006/relationships/image" Target="../media/image19.jpeg"/><Relationship Id="rId12" Type="http://schemas.openxmlformats.org/officeDocument/2006/relationships/image" Target="../media/image24.jpeg"/><Relationship Id="rId2" Type="http://schemas.microsoft.com/office/2007/relationships/media" Target="../media/media4.m4a"/><Relationship Id="rId16" Type="http://schemas.openxmlformats.org/officeDocument/2006/relationships/image" Target="../media/image9.png"/><Relationship Id="rId1" Type="http://schemas.openxmlformats.org/officeDocument/2006/relationships/tags" Target="../tags/tag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notesSlide" Target="../notesSlides/notesSlide4.xml"/><Relationship Id="rId15" Type="http://schemas.openxmlformats.org/officeDocument/2006/relationships/image" Target="../media/image27.jpg"/><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slideLayout" Target="../slideLayouts/slideLayout2.xml"/><Relationship Id="rId21" Type="http://schemas.openxmlformats.org/officeDocument/2006/relationships/image" Target="../media/image40.png"/><Relationship Id="rId34" Type="http://schemas.openxmlformats.org/officeDocument/2006/relationships/image" Target="../media/image440.png"/><Relationship Id="rId7" Type="http://schemas.openxmlformats.org/officeDocument/2006/relationships/image" Target="../media/image30.jpeg"/><Relationship Id="rId12" Type="http://schemas.openxmlformats.org/officeDocument/2006/relationships/image" Target="../media/image33.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116.png"/><Relationship Id="rId2" Type="http://schemas.openxmlformats.org/officeDocument/2006/relationships/audio" Target="../media/media9.m4a"/><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microsoft.com/office/2007/relationships/media" Target="../media/media9.m4a"/><Relationship Id="rId6" Type="http://schemas.openxmlformats.org/officeDocument/2006/relationships/image" Target="../media/image29.jpeg"/><Relationship Id="rId11" Type="http://schemas.openxmlformats.org/officeDocument/2006/relationships/image" Target="../media/image32.jpeg"/><Relationship Id="rId24" Type="http://schemas.openxmlformats.org/officeDocument/2006/relationships/image" Target="../media/image43.png"/><Relationship Id="rId32" Type="http://schemas.openxmlformats.org/officeDocument/2006/relationships/image" Target="../media/image115.png"/><Relationship Id="rId5" Type="http://schemas.openxmlformats.org/officeDocument/2006/relationships/image" Target="../media/image28.jpeg"/><Relationship Id="rId15" Type="http://schemas.openxmlformats.org/officeDocument/2006/relationships/image" Target="../media/image3.jpe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6.png"/><Relationship Id="rId19" Type="http://schemas.openxmlformats.org/officeDocument/2006/relationships/image" Target="../media/image38.png"/><Relationship Id="rId4" Type="http://schemas.openxmlformats.org/officeDocument/2006/relationships/notesSlide" Target="../notesSlides/notesSlide9.xml"/><Relationship Id="rId9" Type="http://schemas.openxmlformats.org/officeDocument/2006/relationships/image" Target="../media/image31.jpeg"/><Relationship Id="rId14" Type="http://schemas.openxmlformats.org/officeDocument/2006/relationships/image" Target="../media/image5.jpe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9.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9CD4-997D-4843-BFA2-94F6A1445618}"/>
              </a:ext>
            </a:extLst>
          </p:cNvPr>
          <p:cNvSpPr>
            <a:spLocks noGrp="1"/>
          </p:cNvSpPr>
          <p:nvPr>
            <p:ph type="ctrTitle"/>
          </p:nvPr>
        </p:nvSpPr>
        <p:spPr>
          <a:xfrm>
            <a:off x="278677" y="2716033"/>
            <a:ext cx="11634646" cy="1873384"/>
          </a:xfrm>
        </p:spPr>
        <p:txBody>
          <a:bodyPr>
            <a:normAutofit/>
          </a:bodyPr>
          <a:lstStyle/>
          <a:p>
            <a:r>
              <a:rPr lang="en-US" dirty="0"/>
              <a:t>Constraint-Based Spectral Space Template Deformation for Ear Scans</a:t>
            </a:r>
            <a:endParaRPr lang="en-CA" dirty="0"/>
          </a:p>
        </p:txBody>
      </p:sp>
      <p:sp>
        <p:nvSpPr>
          <p:cNvPr id="3" name="Subtitle 2">
            <a:extLst>
              <a:ext uri="{FF2B5EF4-FFF2-40B4-BE49-F238E27FC236}">
                <a16:creationId xmlns:a16="http://schemas.microsoft.com/office/drawing/2014/main" id="{E39B9B90-B656-4CE6-B8F2-2D0C18F90925}"/>
              </a:ext>
            </a:extLst>
          </p:cNvPr>
          <p:cNvSpPr>
            <a:spLocks noGrp="1"/>
          </p:cNvSpPr>
          <p:nvPr>
            <p:ph type="subTitle" idx="1"/>
          </p:nvPr>
        </p:nvSpPr>
        <p:spPr>
          <a:xfrm>
            <a:off x="450850" y="4951866"/>
            <a:ext cx="11290300" cy="1655762"/>
          </a:xfrm>
        </p:spPr>
        <p:txBody>
          <a:bodyPr>
            <a:normAutofit/>
          </a:bodyPr>
          <a:lstStyle/>
          <a:p>
            <a:r>
              <a:rPr lang="en-CA" dirty="0"/>
              <a:t>Srinivasan Ramachandran, École de </a:t>
            </a:r>
            <a:r>
              <a:rPr lang="en-CA" dirty="0" err="1"/>
              <a:t>technologie</a:t>
            </a:r>
            <a:r>
              <a:rPr lang="en-CA" dirty="0"/>
              <a:t> supérieure, Montréal, Canada </a:t>
            </a:r>
          </a:p>
          <a:p>
            <a:r>
              <a:rPr lang="en-CA" dirty="0" err="1"/>
              <a:t>Tiberiu</a:t>
            </a:r>
            <a:r>
              <a:rPr lang="en-CA" dirty="0"/>
              <a:t> Popa, Concordia University, Montréal Canada</a:t>
            </a:r>
          </a:p>
          <a:p>
            <a:r>
              <a:rPr lang="en-CA" dirty="0"/>
              <a:t>Eric Paquette, École de </a:t>
            </a:r>
            <a:r>
              <a:rPr lang="en-CA" dirty="0" err="1"/>
              <a:t>technologie</a:t>
            </a:r>
            <a:r>
              <a:rPr lang="en-CA" dirty="0"/>
              <a:t> supérieure, Montréal, Canada </a:t>
            </a:r>
          </a:p>
          <a:p>
            <a:endParaRPr lang="en-CA" dirty="0"/>
          </a:p>
        </p:txBody>
      </p:sp>
      <p:grpSp>
        <p:nvGrpSpPr>
          <p:cNvPr id="4" name="Group 4">
            <a:extLst>
              <a:ext uri="{FF2B5EF4-FFF2-40B4-BE49-F238E27FC236}">
                <a16:creationId xmlns:a16="http://schemas.microsoft.com/office/drawing/2014/main" id="{939D1FAD-9D6E-4618-9768-84E971C1B248}"/>
              </a:ext>
            </a:extLst>
          </p:cNvPr>
          <p:cNvGrpSpPr>
            <a:grpSpLocks noChangeAspect="1"/>
          </p:cNvGrpSpPr>
          <p:nvPr/>
        </p:nvGrpSpPr>
        <p:grpSpPr bwMode="auto">
          <a:xfrm>
            <a:off x="1385888" y="602869"/>
            <a:ext cx="9358312" cy="1958441"/>
            <a:chOff x="251" y="360"/>
            <a:chExt cx="7139" cy="1494"/>
          </a:xfrm>
        </p:grpSpPr>
        <p:sp>
          <p:nvSpPr>
            <p:cNvPr id="5" name="AutoShape 3">
              <a:extLst>
                <a:ext uri="{FF2B5EF4-FFF2-40B4-BE49-F238E27FC236}">
                  <a16:creationId xmlns:a16="http://schemas.microsoft.com/office/drawing/2014/main" id="{6732B0F2-A889-48EB-B4EB-2FC8BE6DC548}"/>
                </a:ext>
              </a:extLst>
            </p:cNvPr>
            <p:cNvSpPr>
              <a:spLocks noChangeAspect="1" noChangeArrowheads="1" noTextEdit="1"/>
            </p:cNvSpPr>
            <p:nvPr/>
          </p:nvSpPr>
          <p:spPr bwMode="auto">
            <a:xfrm>
              <a:off x="251" y="360"/>
              <a:ext cx="7139"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Rectangle 5">
              <a:extLst>
                <a:ext uri="{FF2B5EF4-FFF2-40B4-BE49-F238E27FC236}">
                  <a16:creationId xmlns:a16="http://schemas.microsoft.com/office/drawing/2014/main" id="{26C4ED75-F9DE-4F11-9C0A-691321A0AF7E}"/>
                </a:ext>
              </a:extLst>
            </p:cNvPr>
            <p:cNvSpPr>
              <a:spLocks noChangeArrowheads="1"/>
            </p:cNvSpPr>
            <p:nvPr/>
          </p:nvSpPr>
          <p:spPr bwMode="auto">
            <a:xfrm>
              <a:off x="255" y="364"/>
              <a:ext cx="7134" cy="1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7" name="Rectangle 6">
              <a:extLst>
                <a:ext uri="{FF2B5EF4-FFF2-40B4-BE49-F238E27FC236}">
                  <a16:creationId xmlns:a16="http://schemas.microsoft.com/office/drawing/2014/main" id="{78782695-3D76-40AE-A927-4ADC916940F1}"/>
                </a:ext>
              </a:extLst>
            </p:cNvPr>
            <p:cNvSpPr>
              <a:spLocks noChangeArrowheads="1"/>
            </p:cNvSpPr>
            <p:nvPr/>
          </p:nvSpPr>
          <p:spPr bwMode="auto">
            <a:xfrm>
              <a:off x="5053" y="360"/>
              <a:ext cx="750" cy="1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8" name="Picture 7">
              <a:extLst>
                <a:ext uri="{FF2B5EF4-FFF2-40B4-BE49-F238E27FC236}">
                  <a16:creationId xmlns:a16="http://schemas.microsoft.com/office/drawing/2014/main" id="{47348952-892D-42DE-8EDC-CA3FB2D96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 y="380"/>
              <a:ext cx="695"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5890D59-953E-47D0-A2A8-A22A5EEF591C}"/>
                </a:ext>
              </a:extLst>
            </p:cNvPr>
            <p:cNvSpPr>
              <a:spLocks noChangeArrowheads="1"/>
            </p:cNvSpPr>
            <p:nvPr/>
          </p:nvSpPr>
          <p:spPr bwMode="auto">
            <a:xfrm>
              <a:off x="251" y="367"/>
              <a:ext cx="648" cy="1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a:extLst>
                <a:ext uri="{FF2B5EF4-FFF2-40B4-BE49-F238E27FC236}">
                  <a16:creationId xmlns:a16="http://schemas.microsoft.com/office/drawing/2014/main" id="{A89FBFAF-4241-4B4B-8D82-397D273E0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 y="394"/>
              <a:ext cx="581"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1AFF6ACD-2079-4174-9BBF-5927795AFE02}"/>
                </a:ext>
              </a:extLst>
            </p:cNvPr>
            <p:cNvSpPr>
              <a:spLocks noChangeArrowheads="1"/>
            </p:cNvSpPr>
            <p:nvPr/>
          </p:nvSpPr>
          <p:spPr bwMode="auto">
            <a:xfrm>
              <a:off x="899" y="367"/>
              <a:ext cx="673" cy="10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2" name="Picture 11">
              <a:extLst>
                <a:ext uri="{FF2B5EF4-FFF2-40B4-BE49-F238E27FC236}">
                  <a16:creationId xmlns:a16="http://schemas.microsoft.com/office/drawing/2014/main" id="{4FFDB88E-2CDA-4DA9-824C-A14D3D4E73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 y="394"/>
              <a:ext cx="61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412BC13-2714-41C4-97CC-1C7191BDD13B}"/>
                </a:ext>
              </a:extLst>
            </p:cNvPr>
            <p:cNvSpPr>
              <a:spLocks noChangeArrowheads="1"/>
            </p:cNvSpPr>
            <p:nvPr/>
          </p:nvSpPr>
          <p:spPr bwMode="auto">
            <a:xfrm>
              <a:off x="1858" y="372"/>
              <a:ext cx="605" cy="10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 name="Rectangle 13">
              <a:extLst>
                <a:ext uri="{FF2B5EF4-FFF2-40B4-BE49-F238E27FC236}">
                  <a16:creationId xmlns:a16="http://schemas.microsoft.com/office/drawing/2014/main" id="{35F61585-0F51-47BA-A805-F07A191E4042}"/>
                </a:ext>
              </a:extLst>
            </p:cNvPr>
            <p:cNvSpPr>
              <a:spLocks noChangeArrowheads="1"/>
            </p:cNvSpPr>
            <p:nvPr/>
          </p:nvSpPr>
          <p:spPr bwMode="auto">
            <a:xfrm>
              <a:off x="2463" y="372"/>
              <a:ext cx="672" cy="103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5" name="Picture 14">
              <a:extLst>
                <a:ext uri="{FF2B5EF4-FFF2-40B4-BE49-F238E27FC236}">
                  <a16:creationId xmlns:a16="http://schemas.microsoft.com/office/drawing/2014/main" id="{E5559147-C0FD-4516-BDD8-D388589C57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0" y="403"/>
              <a:ext cx="559"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05DF449-3074-4610-8AC8-83C4E1E7A3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 y="403"/>
              <a:ext cx="631"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1471B840-1C42-45BF-A973-FAF36B8D81B1}"/>
                </a:ext>
              </a:extLst>
            </p:cNvPr>
            <p:cNvSpPr>
              <a:spLocks noChangeArrowheads="1"/>
            </p:cNvSpPr>
            <p:nvPr/>
          </p:nvSpPr>
          <p:spPr bwMode="auto">
            <a:xfrm>
              <a:off x="3421" y="372"/>
              <a:ext cx="673" cy="10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8" name="Rectangle 17">
              <a:extLst>
                <a:ext uri="{FF2B5EF4-FFF2-40B4-BE49-F238E27FC236}">
                  <a16:creationId xmlns:a16="http://schemas.microsoft.com/office/drawing/2014/main" id="{E9D2F853-8D98-40DD-AFFF-6BF4B16C7507}"/>
                </a:ext>
              </a:extLst>
            </p:cNvPr>
            <p:cNvSpPr>
              <a:spLocks noChangeArrowheads="1"/>
            </p:cNvSpPr>
            <p:nvPr/>
          </p:nvSpPr>
          <p:spPr bwMode="auto">
            <a:xfrm>
              <a:off x="4094" y="372"/>
              <a:ext cx="673" cy="103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9" name="Picture 18">
              <a:extLst>
                <a:ext uri="{FF2B5EF4-FFF2-40B4-BE49-F238E27FC236}">
                  <a16:creationId xmlns:a16="http://schemas.microsoft.com/office/drawing/2014/main" id="{319E216C-16E5-4003-B747-80827A28CB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0" y="403"/>
              <a:ext cx="636"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7E9922B-1636-4444-9924-95408BB849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5" y="403"/>
              <a:ext cx="631"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A42CC649-8677-4ECF-B5D0-E01D8A9E25BF}"/>
                </a:ext>
              </a:extLst>
            </p:cNvPr>
            <p:cNvSpPr>
              <a:spLocks noChangeArrowheads="1"/>
            </p:cNvSpPr>
            <p:nvPr/>
          </p:nvSpPr>
          <p:spPr bwMode="auto">
            <a:xfrm>
              <a:off x="6089" y="360"/>
              <a:ext cx="623" cy="1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2" name="Rectangle 21">
              <a:extLst>
                <a:ext uri="{FF2B5EF4-FFF2-40B4-BE49-F238E27FC236}">
                  <a16:creationId xmlns:a16="http://schemas.microsoft.com/office/drawing/2014/main" id="{87EA5A68-F5E1-446B-966F-709D3FEB892F}"/>
                </a:ext>
              </a:extLst>
            </p:cNvPr>
            <p:cNvSpPr>
              <a:spLocks noChangeArrowheads="1"/>
            </p:cNvSpPr>
            <p:nvPr/>
          </p:nvSpPr>
          <p:spPr bwMode="auto">
            <a:xfrm>
              <a:off x="6712" y="360"/>
              <a:ext cx="673" cy="10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23" name="Picture 22">
              <a:extLst>
                <a:ext uri="{FF2B5EF4-FFF2-40B4-BE49-F238E27FC236}">
                  <a16:creationId xmlns:a16="http://schemas.microsoft.com/office/drawing/2014/main" id="{C3E6022E-EB6C-45DD-AC1F-8FE4B964D3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2" y="390"/>
              <a:ext cx="558" cy="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23EF16F1-ADFC-4160-84BA-CCC61BBE04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9" y="387"/>
              <a:ext cx="619"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24">
              <a:extLst>
                <a:ext uri="{FF2B5EF4-FFF2-40B4-BE49-F238E27FC236}">
                  <a16:creationId xmlns:a16="http://schemas.microsoft.com/office/drawing/2014/main" id="{6F11EEC2-EE62-4B72-82BF-949490819379}"/>
                </a:ext>
              </a:extLst>
            </p:cNvPr>
            <p:cNvSpPr>
              <a:spLocks noEditPoints="1"/>
            </p:cNvSpPr>
            <p:nvPr/>
          </p:nvSpPr>
          <p:spPr bwMode="auto">
            <a:xfrm>
              <a:off x="1484" y="768"/>
              <a:ext cx="465" cy="229"/>
            </a:xfrm>
            <a:custGeom>
              <a:avLst/>
              <a:gdLst>
                <a:gd name="T0" fmla="*/ 523 w 523"/>
                <a:gd name="T1" fmla="*/ 129 h 257"/>
                <a:gd name="T2" fmla="*/ 412 w 523"/>
                <a:gd name="T3" fmla="*/ 193 h 257"/>
                <a:gd name="T4" fmla="*/ 301 w 523"/>
                <a:gd name="T5" fmla="*/ 257 h 257"/>
                <a:gd name="T6" fmla="*/ 301 w 523"/>
                <a:gd name="T7" fmla="*/ 129 h 257"/>
                <a:gd name="T8" fmla="*/ 301 w 523"/>
                <a:gd name="T9" fmla="*/ 0 h 257"/>
                <a:gd name="T10" fmla="*/ 412 w 523"/>
                <a:gd name="T11" fmla="*/ 64 h 257"/>
                <a:gd name="T12" fmla="*/ 523 w 523"/>
                <a:gd name="T13" fmla="*/ 129 h 257"/>
                <a:gd name="T14" fmla="*/ 0 w 523"/>
                <a:gd name="T15" fmla="*/ 69 h 257"/>
                <a:gd name="T16" fmla="*/ 301 w 523"/>
                <a:gd name="T17" fmla="*/ 69 h 257"/>
                <a:gd name="T18" fmla="*/ 301 w 523"/>
                <a:gd name="T19" fmla="*/ 188 h 257"/>
                <a:gd name="T20" fmla="*/ 0 w 523"/>
                <a:gd name="T21" fmla="*/ 188 h 257"/>
                <a:gd name="T22" fmla="*/ 0 w 523"/>
                <a:gd name="T23" fmla="*/ 6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3" h="257">
                  <a:moveTo>
                    <a:pt x="523" y="129"/>
                  </a:moveTo>
                  <a:lnTo>
                    <a:pt x="412" y="193"/>
                  </a:lnTo>
                  <a:lnTo>
                    <a:pt x="301" y="257"/>
                  </a:lnTo>
                  <a:lnTo>
                    <a:pt x="301" y="129"/>
                  </a:lnTo>
                  <a:lnTo>
                    <a:pt x="301" y="0"/>
                  </a:lnTo>
                  <a:lnTo>
                    <a:pt x="412" y="64"/>
                  </a:lnTo>
                  <a:lnTo>
                    <a:pt x="523" y="129"/>
                  </a:lnTo>
                  <a:close/>
                  <a:moveTo>
                    <a:pt x="0" y="69"/>
                  </a:moveTo>
                  <a:lnTo>
                    <a:pt x="301" y="69"/>
                  </a:lnTo>
                  <a:lnTo>
                    <a:pt x="301" y="188"/>
                  </a:lnTo>
                  <a:lnTo>
                    <a:pt x="0" y="188"/>
                  </a:lnTo>
                  <a:lnTo>
                    <a:pt x="0" y="69"/>
                  </a:lnTo>
                  <a:close/>
                </a:path>
              </a:pathLst>
            </a:custGeom>
            <a:solidFill>
              <a:srgbClr val="00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6" name="Freeform 25">
              <a:extLst>
                <a:ext uri="{FF2B5EF4-FFF2-40B4-BE49-F238E27FC236}">
                  <a16:creationId xmlns:a16="http://schemas.microsoft.com/office/drawing/2014/main" id="{5D280C1B-CAFE-4475-B659-B19D1A9B8E46}"/>
                </a:ext>
              </a:extLst>
            </p:cNvPr>
            <p:cNvSpPr>
              <a:spLocks noEditPoints="1"/>
            </p:cNvSpPr>
            <p:nvPr/>
          </p:nvSpPr>
          <p:spPr bwMode="auto">
            <a:xfrm>
              <a:off x="3047" y="768"/>
              <a:ext cx="465" cy="229"/>
            </a:xfrm>
            <a:custGeom>
              <a:avLst/>
              <a:gdLst>
                <a:gd name="T0" fmla="*/ 524 w 524"/>
                <a:gd name="T1" fmla="*/ 129 h 257"/>
                <a:gd name="T2" fmla="*/ 413 w 524"/>
                <a:gd name="T3" fmla="*/ 193 h 257"/>
                <a:gd name="T4" fmla="*/ 302 w 524"/>
                <a:gd name="T5" fmla="*/ 257 h 257"/>
                <a:gd name="T6" fmla="*/ 302 w 524"/>
                <a:gd name="T7" fmla="*/ 129 h 257"/>
                <a:gd name="T8" fmla="*/ 302 w 524"/>
                <a:gd name="T9" fmla="*/ 0 h 257"/>
                <a:gd name="T10" fmla="*/ 413 w 524"/>
                <a:gd name="T11" fmla="*/ 64 h 257"/>
                <a:gd name="T12" fmla="*/ 524 w 524"/>
                <a:gd name="T13" fmla="*/ 129 h 257"/>
                <a:gd name="T14" fmla="*/ 0 w 524"/>
                <a:gd name="T15" fmla="*/ 69 h 257"/>
                <a:gd name="T16" fmla="*/ 302 w 524"/>
                <a:gd name="T17" fmla="*/ 69 h 257"/>
                <a:gd name="T18" fmla="*/ 302 w 524"/>
                <a:gd name="T19" fmla="*/ 188 h 257"/>
                <a:gd name="T20" fmla="*/ 0 w 524"/>
                <a:gd name="T21" fmla="*/ 188 h 257"/>
                <a:gd name="T22" fmla="*/ 0 w 524"/>
                <a:gd name="T23" fmla="*/ 6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4" h="257">
                  <a:moveTo>
                    <a:pt x="524" y="129"/>
                  </a:moveTo>
                  <a:lnTo>
                    <a:pt x="413" y="193"/>
                  </a:lnTo>
                  <a:lnTo>
                    <a:pt x="302" y="257"/>
                  </a:lnTo>
                  <a:lnTo>
                    <a:pt x="302" y="129"/>
                  </a:lnTo>
                  <a:lnTo>
                    <a:pt x="302" y="0"/>
                  </a:lnTo>
                  <a:lnTo>
                    <a:pt x="413" y="64"/>
                  </a:lnTo>
                  <a:lnTo>
                    <a:pt x="524" y="129"/>
                  </a:lnTo>
                  <a:close/>
                  <a:moveTo>
                    <a:pt x="0" y="69"/>
                  </a:moveTo>
                  <a:lnTo>
                    <a:pt x="302" y="69"/>
                  </a:lnTo>
                  <a:lnTo>
                    <a:pt x="302" y="188"/>
                  </a:lnTo>
                  <a:lnTo>
                    <a:pt x="0" y="188"/>
                  </a:lnTo>
                  <a:lnTo>
                    <a:pt x="0" y="69"/>
                  </a:lnTo>
                  <a:close/>
                </a:path>
              </a:pathLst>
            </a:custGeom>
            <a:solidFill>
              <a:srgbClr val="00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7" name="Freeform 26">
              <a:extLst>
                <a:ext uri="{FF2B5EF4-FFF2-40B4-BE49-F238E27FC236}">
                  <a16:creationId xmlns:a16="http://schemas.microsoft.com/office/drawing/2014/main" id="{BD5C9630-A79F-4FDC-814E-561907F01B28}"/>
                </a:ext>
              </a:extLst>
            </p:cNvPr>
            <p:cNvSpPr>
              <a:spLocks noEditPoints="1"/>
            </p:cNvSpPr>
            <p:nvPr/>
          </p:nvSpPr>
          <p:spPr bwMode="auto">
            <a:xfrm>
              <a:off x="4679" y="768"/>
              <a:ext cx="465" cy="229"/>
            </a:xfrm>
            <a:custGeom>
              <a:avLst/>
              <a:gdLst>
                <a:gd name="T0" fmla="*/ 524 w 524"/>
                <a:gd name="T1" fmla="*/ 129 h 257"/>
                <a:gd name="T2" fmla="*/ 413 w 524"/>
                <a:gd name="T3" fmla="*/ 193 h 257"/>
                <a:gd name="T4" fmla="*/ 302 w 524"/>
                <a:gd name="T5" fmla="*/ 257 h 257"/>
                <a:gd name="T6" fmla="*/ 302 w 524"/>
                <a:gd name="T7" fmla="*/ 129 h 257"/>
                <a:gd name="T8" fmla="*/ 302 w 524"/>
                <a:gd name="T9" fmla="*/ 0 h 257"/>
                <a:gd name="T10" fmla="*/ 413 w 524"/>
                <a:gd name="T11" fmla="*/ 64 h 257"/>
                <a:gd name="T12" fmla="*/ 524 w 524"/>
                <a:gd name="T13" fmla="*/ 129 h 257"/>
                <a:gd name="T14" fmla="*/ 0 w 524"/>
                <a:gd name="T15" fmla="*/ 69 h 257"/>
                <a:gd name="T16" fmla="*/ 302 w 524"/>
                <a:gd name="T17" fmla="*/ 69 h 257"/>
                <a:gd name="T18" fmla="*/ 302 w 524"/>
                <a:gd name="T19" fmla="*/ 188 h 257"/>
                <a:gd name="T20" fmla="*/ 0 w 524"/>
                <a:gd name="T21" fmla="*/ 188 h 257"/>
                <a:gd name="T22" fmla="*/ 0 w 524"/>
                <a:gd name="T23" fmla="*/ 6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4" h="257">
                  <a:moveTo>
                    <a:pt x="524" y="129"/>
                  </a:moveTo>
                  <a:lnTo>
                    <a:pt x="413" y="193"/>
                  </a:lnTo>
                  <a:lnTo>
                    <a:pt x="302" y="257"/>
                  </a:lnTo>
                  <a:lnTo>
                    <a:pt x="302" y="129"/>
                  </a:lnTo>
                  <a:lnTo>
                    <a:pt x="302" y="0"/>
                  </a:lnTo>
                  <a:lnTo>
                    <a:pt x="413" y="64"/>
                  </a:lnTo>
                  <a:lnTo>
                    <a:pt x="524" y="129"/>
                  </a:lnTo>
                  <a:close/>
                  <a:moveTo>
                    <a:pt x="0" y="69"/>
                  </a:moveTo>
                  <a:lnTo>
                    <a:pt x="302" y="69"/>
                  </a:lnTo>
                  <a:lnTo>
                    <a:pt x="302" y="188"/>
                  </a:lnTo>
                  <a:lnTo>
                    <a:pt x="0" y="188"/>
                  </a:lnTo>
                  <a:lnTo>
                    <a:pt x="0" y="69"/>
                  </a:lnTo>
                  <a:close/>
                </a:path>
              </a:pathLst>
            </a:custGeom>
            <a:solidFill>
              <a:srgbClr val="00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8" name="Freeform 27">
              <a:extLst>
                <a:ext uri="{FF2B5EF4-FFF2-40B4-BE49-F238E27FC236}">
                  <a16:creationId xmlns:a16="http://schemas.microsoft.com/office/drawing/2014/main" id="{6DDEC78C-B642-45DC-A04D-CB58F7C9FEE4}"/>
                </a:ext>
              </a:extLst>
            </p:cNvPr>
            <p:cNvSpPr>
              <a:spLocks noEditPoints="1"/>
            </p:cNvSpPr>
            <p:nvPr/>
          </p:nvSpPr>
          <p:spPr bwMode="auto">
            <a:xfrm>
              <a:off x="5714" y="768"/>
              <a:ext cx="466" cy="229"/>
            </a:xfrm>
            <a:custGeom>
              <a:avLst/>
              <a:gdLst>
                <a:gd name="T0" fmla="*/ 524 w 524"/>
                <a:gd name="T1" fmla="*/ 129 h 257"/>
                <a:gd name="T2" fmla="*/ 413 w 524"/>
                <a:gd name="T3" fmla="*/ 193 h 257"/>
                <a:gd name="T4" fmla="*/ 302 w 524"/>
                <a:gd name="T5" fmla="*/ 257 h 257"/>
                <a:gd name="T6" fmla="*/ 302 w 524"/>
                <a:gd name="T7" fmla="*/ 129 h 257"/>
                <a:gd name="T8" fmla="*/ 302 w 524"/>
                <a:gd name="T9" fmla="*/ 0 h 257"/>
                <a:gd name="T10" fmla="*/ 413 w 524"/>
                <a:gd name="T11" fmla="*/ 64 h 257"/>
                <a:gd name="T12" fmla="*/ 524 w 524"/>
                <a:gd name="T13" fmla="*/ 129 h 257"/>
                <a:gd name="T14" fmla="*/ 0 w 524"/>
                <a:gd name="T15" fmla="*/ 69 h 257"/>
                <a:gd name="T16" fmla="*/ 302 w 524"/>
                <a:gd name="T17" fmla="*/ 69 h 257"/>
                <a:gd name="T18" fmla="*/ 302 w 524"/>
                <a:gd name="T19" fmla="*/ 188 h 257"/>
                <a:gd name="T20" fmla="*/ 0 w 524"/>
                <a:gd name="T21" fmla="*/ 188 h 257"/>
                <a:gd name="T22" fmla="*/ 0 w 524"/>
                <a:gd name="T23" fmla="*/ 6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4" h="257">
                  <a:moveTo>
                    <a:pt x="524" y="129"/>
                  </a:moveTo>
                  <a:lnTo>
                    <a:pt x="413" y="193"/>
                  </a:lnTo>
                  <a:lnTo>
                    <a:pt x="302" y="257"/>
                  </a:lnTo>
                  <a:lnTo>
                    <a:pt x="302" y="129"/>
                  </a:lnTo>
                  <a:lnTo>
                    <a:pt x="302" y="0"/>
                  </a:lnTo>
                  <a:lnTo>
                    <a:pt x="413" y="64"/>
                  </a:lnTo>
                  <a:lnTo>
                    <a:pt x="524" y="129"/>
                  </a:lnTo>
                  <a:close/>
                  <a:moveTo>
                    <a:pt x="0" y="69"/>
                  </a:moveTo>
                  <a:lnTo>
                    <a:pt x="302" y="69"/>
                  </a:lnTo>
                  <a:lnTo>
                    <a:pt x="302" y="188"/>
                  </a:lnTo>
                  <a:lnTo>
                    <a:pt x="0" y="188"/>
                  </a:lnTo>
                  <a:lnTo>
                    <a:pt x="0" y="69"/>
                  </a:lnTo>
                  <a:close/>
                </a:path>
              </a:pathLst>
            </a:custGeom>
            <a:solidFill>
              <a:srgbClr val="000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9" name="Rectangle 28">
              <a:extLst>
                <a:ext uri="{FF2B5EF4-FFF2-40B4-BE49-F238E27FC236}">
                  <a16:creationId xmlns:a16="http://schemas.microsoft.com/office/drawing/2014/main" id="{655F819C-88AC-4009-B8F3-DE440ACC191B}"/>
                </a:ext>
              </a:extLst>
            </p:cNvPr>
            <p:cNvSpPr>
              <a:spLocks noChangeArrowheads="1"/>
            </p:cNvSpPr>
            <p:nvPr/>
          </p:nvSpPr>
          <p:spPr bwMode="auto">
            <a:xfrm>
              <a:off x="301" y="1483"/>
              <a:ext cx="582"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FF"/>
                  </a:solidFill>
                  <a:effectLst/>
                  <a:latin typeface="Times New Roman" panose="02020603050405020304" pitchFamily="18" charset="0"/>
                </a:rPr>
                <a:t>Template</a:t>
              </a:r>
              <a:endParaRPr kumimoji="0" lang="en-US" altLang="en-US" sz="1600" b="0" i="0" u="none" strike="noStrike" cap="none" normalizeH="0" baseline="0" dirty="0">
                <a:ln>
                  <a:noFill/>
                </a:ln>
                <a:solidFill>
                  <a:schemeClr val="tx1"/>
                </a:solidFill>
                <a:effectLst/>
              </a:endParaRPr>
            </a:p>
          </p:txBody>
        </p:sp>
        <p:sp>
          <p:nvSpPr>
            <p:cNvPr id="30" name="Rectangle 29">
              <a:extLst>
                <a:ext uri="{FF2B5EF4-FFF2-40B4-BE49-F238E27FC236}">
                  <a16:creationId xmlns:a16="http://schemas.microsoft.com/office/drawing/2014/main" id="{47C7E73B-DDA2-4294-B8B9-CF892A510D5D}"/>
                </a:ext>
              </a:extLst>
            </p:cNvPr>
            <p:cNvSpPr>
              <a:spLocks noChangeArrowheads="1"/>
            </p:cNvSpPr>
            <p:nvPr/>
          </p:nvSpPr>
          <p:spPr bwMode="auto">
            <a:xfrm>
              <a:off x="1087" y="1480"/>
              <a:ext cx="30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FF0000"/>
                  </a:solidFill>
                  <a:effectLst/>
                  <a:latin typeface="Times New Roman" panose="02020603050405020304" pitchFamily="18" charset="0"/>
                </a:rPr>
                <a:t>Scan</a:t>
              </a:r>
              <a:endParaRPr kumimoji="0" lang="en-US" altLang="en-US" sz="1600" b="0" i="0" u="none" strike="noStrike" cap="none" normalizeH="0" baseline="0">
                <a:ln>
                  <a:noFill/>
                </a:ln>
                <a:solidFill>
                  <a:schemeClr val="tx1"/>
                </a:solidFill>
                <a:effectLst/>
              </a:endParaRPr>
            </a:p>
          </p:txBody>
        </p:sp>
        <p:sp>
          <p:nvSpPr>
            <p:cNvPr id="31" name="Rectangle 30">
              <a:extLst>
                <a:ext uri="{FF2B5EF4-FFF2-40B4-BE49-F238E27FC236}">
                  <a16:creationId xmlns:a16="http://schemas.microsoft.com/office/drawing/2014/main" id="{EEF5B23A-2EA3-4620-B9D2-6DACF62748ED}"/>
                </a:ext>
              </a:extLst>
            </p:cNvPr>
            <p:cNvSpPr>
              <a:spLocks noChangeArrowheads="1"/>
            </p:cNvSpPr>
            <p:nvPr/>
          </p:nvSpPr>
          <p:spPr bwMode="auto">
            <a:xfrm>
              <a:off x="2005" y="1483"/>
              <a:ext cx="1032"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Smooth Domain</a:t>
              </a:r>
              <a:endParaRPr kumimoji="0" lang="en-US" altLang="en-US" sz="1600" b="0" i="0" u="none" strike="noStrike" cap="none" normalizeH="0" baseline="0" dirty="0">
                <a:ln>
                  <a:noFill/>
                </a:ln>
                <a:solidFill>
                  <a:schemeClr val="tx1"/>
                </a:solidFill>
                <a:effectLst/>
              </a:endParaRPr>
            </a:p>
          </p:txBody>
        </p:sp>
        <p:sp>
          <p:nvSpPr>
            <p:cNvPr id="32" name="Rectangle 31">
              <a:extLst>
                <a:ext uri="{FF2B5EF4-FFF2-40B4-BE49-F238E27FC236}">
                  <a16:creationId xmlns:a16="http://schemas.microsoft.com/office/drawing/2014/main" id="{876CC731-FB79-440C-96FA-F2083FD74EEC}"/>
                </a:ext>
              </a:extLst>
            </p:cNvPr>
            <p:cNvSpPr>
              <a:spLocks noChangeArrowheads="1"/>
            </p:cNvSpPr>
            <p:nvPr/>
          </p:nvSpPr>
          <p:spPr bwMode="auto">
            <a:xfrm>
              <a:off x="3448" y="1483"/>
              <a:ext cx="136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Iterative Deformation</a:t>
              </a:r>
              <a:endParaRPr kumimoji="0" lang="en-US" altLang="en-US" sz="1600" b="0" i="0" u="none" strike="noStrike" cap="none" normalizeH="0" baseline="0">
                <a:ln>
                  <a:noFill/>
                </a:ln>
                <a:solidFill>
                  <a:schemeClr val="tx1"/>
                </a:solidFill>
                <a:effectLst/>
              </a:endParaRPr>
            </a:p>
          </p:txBody>
        </p:sp>
        <p:sp>
          <p:nvSpPr>
            <p:cNvPr id="33" name="Rectangle 32">
              <a:extLst>
                <a:ext uri="{FF2B5EF4-FFF2-40B4-BE49-F238E27FC236}">
                  <a16:creationId xmlns:a16="http://schemas.microsoft.com/office/drawing/2014/main" id="{43D7CE49-F396-467A-AEF6-D25F5A1CFF88}"/>
                </a:ext>
              </a:extLst>
            </p:cNvPr>
            <p:cNvSpPr>
              <a:spLocks noChangeArrowheads="1"/>
            </p:cNvSpPr>
            <p:nvPr/>
          </p:nvSpPr>
          <p:spPr bwMode="auto">
            <a:xfrm>
              <a:off x="5053" y="1478"/>
              <a:ext cx="976"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1600" b="0" i="0" u="none" strike="noStrike" cap="none" normalizeH="0" baseline="0" dirty="0">
                  <a:ln>
                    <a:noFill/>
                  </a:ln>
                  <a:solidFill>
                    <a:srgbClr val="000000"/>
                  </a:solidFill>
                  <a:effectLst/>
                  <a:latin typeface="Times New Roman" panose="02020603050405020304" pitchFamily="18" charset="0"/>
                </a:rPr>
                <a:t>Spectral Reconstruction </a:t>
              </a:r>
              <a:endParaRPr kumimoji="0" lang="en-US" altLang="en-US" sz="1600" b="0" i="0" u="none" strike="noStrike" cap="none" normalizeH="0" baseline="0" dirty="0">
                <a:ln>
                  <a:noFill/>
                </a:ln>
                <a:solidFill>
                  <a:schemeClr val="tx1"/>
                </a:solidFill>
                <a:effectLst/>
              </a:endParaRPr>
            </a:p>
          </p:txBody>
        </p:sp>
        <p:sp>
          <p:nvSpPr>
            <p:cNvPr id="34" name="Rectangle 33">
              <a:extLst>
                <a:ext uri="{FF2B5EF4-FFF2-40B4-BE49-F238E27FC236}">
                  <a16:creationId xmlns:a16="http://schemas.microsoft.com/office/drawing/2014/main" id="{6F242A19-21AD-4807-98FE-0697B7DE4F55}"/>
                </a:ext>
              </a:extLst>
            </p:cNvPr>
            <p:cNvSpPr>
              <a:spLocks noChangeArrowheads="1"/>
            </p:cNvSpPr>
            <p:nvPr/>
          </p:nvSpPr>
          <p:spPr bwMode="auto">
            <a:xfrm>
              <a:off x="5050" y="166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34">
              <a:extLst>
                <a:ext uri="{FF2B5EF4-FFF2-40B4-BE49-F238E27FC236}">
                  <a16:creationId xmlns:a16="http://schemas.microsoft.com/office/drawing/2014/main" id="{A5F548C5-76DA-4C12-ACA0-B8DB8FE39042}"/>
                </a:ext>
              </a:extLst>
            </p:cNvPr>
            <p:cNvSpPr>
              <a:spLocks noChangeArrowheads="1"/>
            </p:cNvSpPr>
            <p:nvPr/>
          </p:nvSpPr>
          <p:spPr bwMode="auto">
            <a:xfrm>
              <a:off x="6187" y="1483"/>
              <a:ext cx="116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Final Deformation</a:t>
              </a:r>
              <a:endParaRPr kumimoji="0" lang="en-US" altLang="en-US" sz="1600" b="0" i="0" u="none" strike="noStrike" cap="none" normalizeH="0" baseline="0" dirty="0">
                <a:ln>
                  <a:noFill/>
                </a:ln>
                <a:solidFill>
                  <a:schemeClr val="tx1"/>
                </a:solidFill>
                <a:effectLst/>
              </a:endParaRPr>
            </a:p>
          </p:txBody>
        </p:sp>
      </p:grpSp>
      <p:sp>
        <p:nvSpPr>
          <p:cNvPr id="36" name="Slide Number Placeholder 35">
            <a:extLst>
              <a:ext uri="{FF2B5EF4-FFF2-40B4-BE49-F238E27FC236}">
                <a16:creationId xmlns:a16="http://schemas.microsoft.com/office/drawing/2014/main" id="{A17524F5-A67D-4490-8875-81CF5041D92A}"/>
              </a:ext>
            </a:extLst>
          </p:cNvPr>
          <p:cNvSpPr>
            <a:spLocks noGrp="1"/>
          </p:cNvSpPr>
          <p:nvPr>
            <p:ph type="sldNum" sz="quarter" idx="12"/>
          </p:nvPr>
        </p:nvSpPr>
        <p:spPr/>
        <p:txBody>
          <a:bodyPr/>
          <a:lstStyle/>
          <a:p>
            <a:fld id="{D97D1DF6-F186-48C8-8457-25A16335496C}" type="slidenum">
              <a:rPr lang="en-CA" smtClean="0"/>
              <a:t>1</a:t>
            </a:fld>
            <a:endParaRPr lang="en-CA"/>
          </a:p>
        </p:txBody>
      </p:sp>
      <p:pic>
        <p:nvPicPr>
          <p:cNvPr id="44" name="Audio 43">
            <a:hlinkClick r:id="" action="ppaction://media"/>
            <a:extLst>
              <a:ext uri="{FF2B5EF4-FFF2-40B4-BE49-F238E27FC236}">
                <a16:creationId xmlns:a16="http://schemas.microsoft.com/office/drawing/2014/main" id="{A47E75EF-8ECD-42A7-B28A-26FF0C011D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7552586"/>
      </p:ext>
    </p:extLst>
  </p:cSld>
  <p:clrMapOvr>
    <a:masterClrMapping/>
  </p:clrMapOvr>
  <mc:AlternateContent xmlns:mc="http://schemas.openxmlformats.org/markup-compatibility/2006">
    <mc:Choice xmlns:p14="http://schemas.microsoft.com/office/powerpoint/2010/main" Requires="p14">
      <p:transition spd="slow" p14:dur="2000" advTm="25396"/>
    </mc:Choice>
    <mc:Fallback>
      <p:transition spd="slow" advTm="2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22" name="Picture 22">
            <a:extLst>
              <a:ext uri="{FF2B5EF4-FFF2-40B4-BE49-F238E27FC236}">
                <a16:creationId xmlns:a16="http://schemas.microsoft.com/office/drawing/2014/main" id="{1ECC3110-DA2E-41CB-A2B9-A33A4A0F6B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a:extLst>
              <a:ext uri="{FF2B5EF4-FFF2-40B4-BE49-F238E27FC236}">
                <a16:creationId xmlns:a16="http://schemas.microsoft.com/office/drawing/2014/main" id="{949C4A71-E471-4FDA-82A7-A2ED0639E8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5" y="4364041"/>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407985" y="2422527"/>
            <a:ext cx="11604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Input </a:t>
            </a:r>
          </a:p>
          <a:p>
            <a:pPr algn="ctr"/>
            <a:r>
              <a:rPr lang="en-US" altLang="en-US" sz="1900" dirty="0">
                <a:solidFill>
                  <a:srgbClr val="000000"/>
                </a:solidFill>
                <a:latin typeface="Times New Roman" panose="02020603050405020304" pitchFamily="18" charset="0"/>
              </a:rPr>
              <a:t>Meshes</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45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Transfer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15"/>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16"/>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42215" y="1762125"/>
            <a:ext cx="15541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6" name="Group 125">
            <a:extLst>
              <a:ext uri="{FF2B5EF4-FFF2-40B4-BE49-F238E27FC236}">
                <a16:creationId xmlns:a16="http://schemas.microsoft.com/office/drawing/2014/main" id="{EE28448D-01C3-4B15-BA89-A35DEA3BAEC5}"/>
              </a:ext>
            </a:extLst>
          </p:cNvPr>
          <p:cNvGrpSpPr/>
          <p:nvPr/>
        </p:nvGrpSpPr>
        <p:grpSpPr>
          <a:xfrm>
            <a:off x="2168524" y="1725615"/>
            <a:ext cx="1212850" cy="1704975"/>
            <a:chOff x="2168524" y="1725615"/>
            <a:chExt cx="1212850" cy="1704975"/>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endParaRPr lang="en-US" altLang="en-US"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8"/>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19"/>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2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21"/>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22"/>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23"/>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24"/>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25"/>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27"/>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8"/>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116890" y="3627441"/>
            <a:ext cx="191452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b="0" i="0" u="none" strike="noStrike" cap="none" normalizeH="0" baseline="0" dirty="0">
                <a:ln>
                  <a:noFill/>
                </a:ln>
                <a:solidFill>
                  <a:srgbClr val="000000"/>
                </a:solidFill>
                <a:effectLst/>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dirty="0">
                <a:solidFill>
                  <a:srgbClr val="000000"/>
                </a:solidFill>
                <a:latin typeface="Times New Roman" panose="02020603050405020304" pitchFamily="18" charset="0"/>
              </a:rPr>
              <a:t>Deformation</a:t>
            </a:r>
            <a:endParaRPr kumimoji="0" lang="en-US" altLang="en-US"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9"/>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629904" y="2041527"/>
            <a:ext cx="993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latin typeface="Times New Roman" panose="02020603050405020304" pitchFamily="18" charset="0"/>
              </a:rPr>
              <a:t>Deformed </a:t>
            </a:r>
          </a:p>
          <a:p>
            <a:r>
              <a:rPr lang="en-US" altLang="en-US" dirty="0">
                <a:solidFill>
                  <a:srgbClr val="000000"/>
                </a:solidFill>
                <a:latin typeface="Times New Roman" panose="02020603050405020304" pitchFamily="18" charset="0"/>
              </a:rPr>
              <a:t>Template </a:t>
            </a:r>
          </a:p>
          <a:p>
            <a:r>
              <a:rPr lang="en-US" altLang="en-US" dirty="0">
                <a:solidFill>
                  <a:srgbClr val="000000"/>
                </a:solidFill>
                <a:latin typeface="Times New Roman" panose="02020603050405020304" pitchFamily="18" charset="0"/>
              </a:rPr>
              <a:t>and Scan</a:t>
            </a:r>
            <a:endParaRPr kumimoji="0" lang="en-US" altLang="en-US"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3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10</a:t>
            </a:fld>
            <a:endParaRPr lang="en-CA"/>
          </a:p>
        </p:txBody>
      </p:sp>
      <p:grpSp>
        <p:nvGrpSpPr>
          <p:cNvPr id="159" name="Group 158">
            <a:extLst>
              <a:ext uri="{FF2B5EF4-FFF2-40B4-BE49-F238E27FC236}">
                <a16:creationId xmlns:a16="http://schemas.microsoft.com/office/drawing/2014/main" id="{E6988240-F0BA-49BD-8EFA-36FA9CD26A28}"/>
              </a:ext>
            </a:extLst>
          </p:cNvPr>
          <p:cNvGrpSpPr/>
          <p:nvPr/>
        </p:nvGrpSpPr>
        <p:grpSpPr>
          <a:xfrm>
            <a:off x="5319713" y="1833565"/>
            <a:ext cx="1893889" cy="3659189"/>
            <a:chOff x="5319713" y="1833565"/>
            <a:chExt cx="1893889" cy="3659189"/>
          </a:xfrm>
        </p:grpSpPr>
        <p:sp>
          <p:nvSpPr>
            <p:cNvPr id="160" name="Freeform 34">
              <a:extLst>
                <a:ext uri="{FF2B5EF4-FFF2-40B4-BE49-F238E27FC236}">
                  <a16:creationId xmlns:a16="http://schemas.microsoft.com/office/drawing/2014/main" id="{4AE04510-9A74-4469-9DC6-C132B62E4190}"/>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1" name="Freeform 35">
              <a:extLst>
                <a:ext uri="{FF2B5EF4-FFF2-40B4-BE49-F238E27FC236}">
                  <a16:creationId xmlns:a16="http://schemas.microsoft.com/office/drawing/2014/main" id="{A8FE836E-9224-456B-938D-A27C0B367B0B}"/>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2" name="Freeform 36">
              <a:extLst>
                <a:ext uri="{FF2B5EF4-FFF2-40B4-BE49-F238E27FC236}">
                  <a16:creationId xmlns:a16="http://schemas.microsoft.com/office/drawing/2014/main" id="{738B90DB-A3FB-4742-A0F4-5B91F1351C5B}"/>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3" name="Freeform 37">
              <a:extLst>
                <a:ext uri="{FF2B5EF4-FFF2-40B4-BE49-F238E27FC236}">
                  <a16:creationId xmlns:a16="http://schemas.microsoft.com/office/drawing/2014/main" id="{8709878A-2D78-4A00-A091-DC09CE56CB6D}"/>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4" name="Freeform 38">
              <a:extLst>
                <a:ext uri="{FF2B5EF4-FFF2-40B4-BE49-F238E27FC236}">
                  <a16:creationId xmlns:a16="http://schemas.microsoft.com/office/drawing/2014/main" id="{B1A9B85B-63FC-49DD-94AB-1753297C44D4}"/>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5" name="Freeform 39">
              <a:extLst>
                <a:ext uri="{FF2B5EF4-FFF2-40B4-BE49-F238E27FC236}">
                  <a16:creationId xmlns:a16="http://schemas.microsoft.com/office/drawing/2014/main" id="{7891DFD7-DCCD-4784-A455-DC35F0F95A3F}"/>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6" name="Line 40">
              <a:extLst>
                <a:ext uri="{FF2B5EF4-FFF2-40B4-BE49-F238E27FC236}">
                  <a16:creationId xmlns:a16="http://schemas.microsoft.com/office/drawing/2014/main" id="{2A1F74C9-5E4B-4785-827F-754E41E34DA0}"/>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7" name="Rectangle 41">
              <a:extLst>
                <a:ext uri="{FF2B5EF4-FFF2-40B4-BE49-F238E27FC236}">
                  <a16:creationId xmlns:a16="http://schemas.microsoft.com/office/drawing/2014/main" id="{8C3D8002-6F89-4B5D-92B0-7BD55E1B6553}"/>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8" name="Freeform 42">
              <a:extLst>
                <a:ext uri="{FF2B5EF4-FFF2-40B4-BE49-F238E27FC236}">
                  <a16:creationId xmlns:a16="http://schemas.microsoft.com/office/drawing/2014/main" id="{F0EF3A93-056F-48BD-B4C5-99A8F9F1245D}"/>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9" name="Freeform 43">
              <a:extLst>
                <a:ext uri="{FF2B5EF4-FFF2-40B4-BE49-F238E27FC236}">
                  <a16:creationId xmlns:a16="http://schemas.microsoft.com/office/drawing/2014/main" id="{281BAF15-E97F-4FE2-A5B5-A5CADA29886F}"/>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0" name="Line 44">
              <a:extLst>
                <a:ext uri="{FF2B5EF4-FFF2-40B4-BE49-F238E27FC236}">
                  <a16:creationId xmlns:a16="http://schemas.microsoft.com/office/drawing/2014/main" id="{AA5A1389-FE30-422C-A8B2-5BC9F505D40D}"/>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1" name="Line 47">
              <a:extLst>
                <a:ext uri="{FF2B5EF4-FFF2-40B4-BE49-F238E27FC236}">
                  <a16:creationId xmlns:a16="http://schemas.microsoft.com/office/drawing/2014/main" id="{A08B649C-154D-4464-83A1-405B6D173009}"/>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2" name="Line 50">
              <a:extLst>
                <a:ext uri="{FF2B5EF4-FFF2-40B4-BE49-F238E27FC236}">
                  <a16:creationId xmlns:a16="http://schemas.microsoft.com/office/drawing/2014/main" id="{ECE17CD0-DB7B-471F-9AA5-34DC14E7FF2B}"/>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3" name="Line 53">
              <a:extLst>
                <a:ext uri="{FF2B5EF4-FFF2-40B4-BE49-F238E27FC236}">
                  <a16:creationId xmlns:a16="http://schemas.microsoft.com/office/drawing/2014/main" id="{1DC9CEEC-50D6-41DE-9744-EFDAEF116C65}"/>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4" name="Line 56">
              <a:extLst>
                <a:ext uri="{FF2B5EF4-FFF2-40B4-BE49-F238E27FC236}">
                  <a16:creationId xmlns:a16="http://schemas.microsoft.com/office/drawing/2014/main" id="{CECACEC3-2C29-4264-9CCE-725F8C645AD6}"/>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5" name="Line 59">
              <a:extLst>
                <a:ext uri="{FF2B5EF4-FFF2-40B4-BE49-F238E27FC236}">
                  <a16:creationId xmlns:a16="http://schemas.microsoft.com/office/drawing/2014/main" id="{D349BE7F-B615-4396-89DB-EA4BC06285C7}"/>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6" name="Line 62">
              <a:extLst>
                <a:ext uri="{FF2B5EF4-FFF2-40B4-BE49-F238E27FC236}">
                  <a16:creationId xmlns:a16="http://schemas.microsoft.com/office/drawing/2014/main" id="{1C3CB6C3-5F10-4047-BFF6-A5B709256C7B}"/>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7" name="Line 65">
              <a:extLst>
                <a:ext uri="{FF2B5EF4-FFF2-40B4-BE49-F238E27FC236}">
                  <a16:creationId xmlns:a16="http://schemas.microsoft.com/office/drawing/2014/main" id="{9F9EBB3E-3A39-4E2E-8C18-728E13C67C54}"/>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8" name="Line 68">
              <a:extLst>
                <a:ext uri="{FF2B5EF4-FFF2-40B4-BE49-F238E27FC236}">
                  <a16:creationId xmlns:a16="http://schemas.microsoft.com/office/drawing/2014/main" id="{351E4AC5-5872-4AF2-8866-35EF4FE50C60}"/>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9" name="Line 71">
              <a:extLst>
                <a:ext uri="{FF2B5EF4-FFF2-40B4-BE49-F238E27FC236}">
                  <a16:creationId xmlns:a16="http://schemas.microsoft.com/office/drawing/2014/main" id="{A9D428C2-8FB2-4991-A698-922BD55361BF}"/>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0" name="Line 74">
              <a:extLst>
                <a:ext uri="{FF2B5EF4-FFF2-40B4-BE49-F238E27FC236}">
                  <a16:creationId xmlns:a16="http://schemas.microsoft.com/office/drawing/2014/main" id="{4E17B660-112A-4627-A516-2A3EAE0926A0}"/>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1" name="Rectangle 77">
              <a:extLst>
                <a:ext uri="{FF2B5EF4-FFF2-40B4-BE49-F238E27FC236}">
                  <a16:creationId xmlns:a16="http://schemas.microsoft.com/office/drawing/2014/main" id="{F3A65839-3C03-4F62-ADE5-A2387B5E6075}"/>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2" name="Line 78">
              <a:extLst>
                <a:ext uri="{FF2B5EF4-FFF2-40B4-BE49-F238E27FC236}">
                  <a16:creationId xmlns:a16="http://schemas.microsoft.com/office/drawing/2014/main" id="{868755B2-4E39-4937-88C0-8D9ADF3721B8}"/>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3" name="Freeform 79">
              <a:extLst>
                <a:ext uri="{FF2B5EF4-FFF2-40B4-BE49-F238E27FC236}">
                  <a16:creationId xmlns:a16="http://schemas.microsoft.com/office/drawing/2014/main" id="{BE1B3C94-2A49-4F43-90B6-2000A65A7662}"/>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84" name="Freeform 80">
              <a:extLst>
                <a:ext uri="{FF2B5EF4-FFF2-40B4-BE49-F238E27FC236}">
                  <a16:creationId xmlns:a16="http://schemas.microsoft.com/office/drawing/2014/main" id="{FD03EF8E-1A2A-446E-BDFA-3CAA814920BC}"/>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85" name="Picture 81">
              <a:extLst>
                <a:ext uri="{FF2B5EF4-FFF2-40B4-BE49-F238E27FC236}">
                  <a16:creationId xmlns:a16="http://schemas.microsoft.com/office/drawing/2014/main" id="{13BE3E76-73E0-41FF-AF1F-F9A67C31EB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 name="Freeform 82">
              <a:extLst>
                <a:ext uri="{FF2B5EF4-FFF2-40B4-BE49-F238E27FC236}">
                  <a16:creationId xmlns:a16="http://schemas.microsoft.com/office/drawing/2014/main" id="{F4071E44-A3DC-4319-BB77-20D46FD67E37}"/>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7" name="Freeform 83">
              <a:extLst>
                <a:ext uri="{FF2B5EF4-FFF2-40B4-BE49-F238E27FC236}">
                  <a16:creationId xmlns:a16="http://schemas.microsoft.com/office/drawing/2014/main" id="{7FED952D-C8A5-4A2A-BF52-13AA57C51BE5}"/>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88" name="Freeform 84">
              <a:extLst>
                <a:ext uri="{FF2B5EF4-FFF2-40B4-BE49-F238E27FC236}">
                  <a16:creationId xmlns:a16="http://schemas.microsoft.com/office/drawing/2014/main" id="{933A17E6-6B1B-4C76-AA1B-FF7010B76B6D}"/>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9" name="Freeform 85">
              <a:extLst>
                <a:ext uri="{FF2B5EF4-FFF2-40B4-BE49-F238E27FC236}">
                  <a16:creationId xmlns:a16="http://schemas.microsoft.com/office/drawing/2014/main" id="{C56D27F6-7721-40D2-9CBB-8B10A90ECA55}"/>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0" name="Line 86">
              <a:extLst>
                <a:ext uri="{FF2B5EF4-FFF2-40B4-BE49-F238E27FC236}">
                  <a16:creationId xmlns:a16="http://schemas.microsoft.com/office/drawing/2014/main" id="{CA770B05-6D89-48AD-8014-4DBA6B35DFA4}"/>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1" name="Freeform 87">
              <a:extLst>
                <a:ext uri="{FF2B5EF4-FFF2-40B4-BE49-F238E27FC236}">
                  <a16:creationId xmlns:a16="http://schemas.microsoft.com/office/drawing/2014/main" id="{F57A5F21-8C0E-4D5C-AE8C-FB79C5435407}"/>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2" name="Line 88">
              <a:extLst>
                <a:ext uri="{FF2B5EF4-FFF2-40B4-BE49-F238E27FC236}">
                  <a16:creationId xmlns:a16="http://schemas.microsoft.com/office/drawing/2014/main" id="{6C956803-7BED-45A9-A587-6C483BE2B991}"/>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3" name="Freeform 89">
              <a:extLst>
                <a:ext uri="{FF2B5EF4-FFF2-40B4-BE49-F238E27FC236}">
                  <a16:creationId xmlns:a16="http://schemas.microsoft.com/office/drawing/2014/main" id="{44639B3B-1817-47A5-AEF1-95DE2A9CB5C4}"/>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4" name="Freeform 108">
              <a:extLst>
                <a:ext uri="{FF2B5EF4-FFF2-40B4-BE49-F238E27FC236}">
                  <a16:creationId xmlns:a16="http://schemas.microsoft.com/office/drawing/2014/main" id="{20A5C34D-C744-4052-90AC-C540A6636C64}"/>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5" name="Freeform 109">
              <a:extLst>
                <a:ext uri="{FF2B5EF4-FFF2-40B4-BE49-F238E27FC236}">
                  <a16:creationId xmlns:a16="http://schemas.microsoft.com/office/drawing/2014/main" id="{57B2FF8C-4CC0-4DB4-A479-179BDDAEB450}"/>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6" name="Freeform 110">
              <a:extLst>
                <a:ext uri="{FF2B5EF4-FFF2-40B4-BE49-F238E27FC236}">
                  <a16:creationId xmlns:a16="http://schemas.microsoft.com/office/drawing/2014/main" id="{8EEF57FA-D323-4CB5-8D42-518502936A10}"/>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7" name="Rectangle 129">
              <a:extLst>
                <a:ext uri="{FF2B5EF4-FFF2-40B4-BE49-F238E27FC236}">
                  <a16:creationId xmlns:a16="http://schemas.microsoft.com/office/drawing/2014/main" id="{84EE636E-76B1-432B-80F0-ED4D8DD0D9F5}"/>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8" name="Rectangle 130">
              <a:extLst>
                <a:ext uri="{FF2B5EF4-FFF2-40B4-BE49-F238E27FC236}">
                  <a16:creationId xmlns:a16="http://schemas.microsoft.com/office/drawing/2014/main" id="{9973A0C3-636F-45A4-995C-F8A615155DA3}"/>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99" name="Rectangle 131">
                  <a:extLst>
                    <a:ext uri="{FF2B5EF4-FFF2-40B4-BE49-F238E27FC236}">
                      <a16:creationId xmlns:a16="http://schemas.microsoft.com/office/drawing/2014/main" id="{DA85597C-96D6-4CF5-8F3E-C6680BB08181}"/>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33"/>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0" name="Rectangle 132">
                  <a:extLst>
                    <a:ext uri="{FF2B5EF4-FFF2-40B4-BE49-F238E27FC236}">
                      <a16:creationId xmlns:a16="http://schemas.microsoft.com/office/drawing/2014/main" id="{7103AFD7-4090-4955-9979-BC30CD2492E3}"/>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34"/>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01" name="Rectangle 133">
              <a:extLst>
                <a:ext uri="{FF2B5EF4-FFF2-40B4-BE49-F238E27FC236}">
                  <a16:creationId xmlns:a16="http://schemas.microsoft.com/office/drawing/2014/main" id="{B93EB270-095B-492E-ACF8-2BE87A0F90D7}"/>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2" name="Rectangle 134">
              <a:extLst>
                <a:ext uri="{FF2B5EF4-FFF2-40B4-BE49-F238E27FC236}">
                  <a16:creationId xmlns:a16="http://schemas.microsoft.com/office/drawing/2014/main" id="{B740EA89-13DF-484C-8A06-D009FA5B7319}"/>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3" name="Rectangle 147">
                  <a:extLst>
                    <a:ext uri="{FF2B5EF4-FFF2-40B4-BE49-F238E27FC236}">
                      <a16:creationId xmlns:a16="http://schemas.microsoft.com/office/drawing/2014/main" id="{D9876D5B-2BB9-4563-9D14-3052F23327D4}"/>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35"/>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5" name="Audio 4">
            <a:hlinkClick r:id="" action="ppaction://media"/>
            <a:extLst>
              <a:ext uri="{FF2B5EF4-FFF2-40B4-BE49-F238E27FC236}">
                <a16:creationId xmlns:a16="http://schemas.microsoft.com/office/drawing/2014/main" id="{329282DA-5AA9-439C-8621-4DB0DAC4CF41}"/>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804783"/>
      </p:ext>
    </p:extLst>
  </p:cSld>
  <p:clrMapOvr>
    <a:masterClrMapping/>
  </p:clrMapOvr>
  <mc:AlternateContent xmlns:mc="http://schemas.openxmlformats.org/markup-compatibility/2006" xmlns:p14="http://schemas.microsoft.com/office/powerpoint/2010/main">
    <mc:Choice Requires="p14">
      <p:transition spd="slow" p14:dur="2000" advTm="5638"/>
    </mc:Choice>
    <mc:Fallback xmlns="">
      <p:transition spd="slow" advTm="5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126"/>
                                        </p:tgtEl>
                                      </p:cBhvr>
                                    </p:animEffect>
                                    <p:animScale>
                                      <p:cBhvr>
                                        <p:cTn id="9" dur="500" autoRev="1" fill="hold"/>
                                        <p:tgtEl>
                                          <p:spTgt spid="1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F045-5410-40FD-B7A7-027792F90E11}"/>
              </a:ext>
            </a:extLst>
          </p:cNvPr>
          <p:cNvSpPr>
            <a:spLocks noGrp="1"/>
          </p:cNvSpPr>
          <p:nvPr>
            <p:ph type="title"/>
          </p:nvPr>
        </p:nvSpPr>
        <p:spPr/>
        <p:txBody>
          <a:bodyPr/>
          <a:lstStyle/>
          <a:p>
            <a:r>
              <a:rPr lang="en-CA" dirty="0"/>
              <a:t>Smooth Domain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FC24DB50-55F8-4839-9C49-4B2946E4DC94}"/>
                  </a:ext>
                </a:extLst>
              </p:cNvPr>
              <p:cNvSpPr>
                <a:spLocks noGrp="1"/>
              </p:cNvSpPr>
              <p:nvPr>
                <p:ph sz="half" idx="1"/>
              </p:nvPr>
            </p:nvSpPr>
            <p:spPr/>
            <p:txBody>
              <a:bodyPr>
                <a:normAutofit/>
              </a:bodyPr>
              <a:lstStyle/>
              <a:p>
                <a:r>
                  <a:rPr lang="en-CA" dirty="0"/>
                  <a:t>Spectral mesh processing</a:t>
                </a:r>
              </a:p>
              <a:p>
                <a:pPr lvl="1"/>
                <a14:m>
                  <m:oMath xmlns:m="http://schemas.openxmlformats.org/officeDocument/2006/math">
                    <m:r>
                      <a:rPr lang="en-CA" i="1" dirty="0">
                        <a:latin typeface="Cambria Math" panose="02040503050406030204" pitchFamily="18" charset="0"/>
                      </a:rPr>
                      <m:t>𝐿</m:t>
                    </m:r>
                  </m:oMath>
                </a14:m>
                <a:r>
                  <a:rPr lang="en-CA" dirty="0"/>
                  <a:t> = Cotangent [28] Laplacian matrix </a:t>
                </a:r>
              </a:p>
              <a:p>
                <a:pPr lvl="1"/>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𝑈</m:t>
                        </m:r>
                      </m:e>
                      <m:sub>
                        <m:r>
                          <a:rPr lang="en-CA" i="1" dirty="0">
                            <a:latin typeface="Cambria Math" panose="02040503050406030204" pitchFamily="18" charset="0"/>
                          </a:rPr>
                          <m:t>𝑘</m:t>
                        </m:r>
                      </m:sub>
                    </m:sSub>
                  </m:oMath>
                </a14:m>
                <a:r>
                  <a:rPr lang="en-CA" dirty="0"/>
                  <a:t> = </a:t>
                </a:r>
                <a14:m>
                  <m:oMath xmlns:m="http://schemas.openxmlformats.org/officeDocument/2006/math">
                    <m:r>
                      <a:rPr lang="en-CA" i="1" dirty="0">
                        <a:latin typeface="Cambria Math" panose="02040503050406030204" pitchFamily="18" charset="0"/>
                      </a:rPr>
                      <m:t>𝑘</m:t>
                    </m:r>
                  </m:oMath>
                </a14:m>
                <a:r>
                  <a:rPr lang="en-CA" dirty="0"/>
                  <a:t> eigen vectors of </a:t>
                </a:r>
                <a14:m>
                  <m:oMath xmlns:m="http://schemas.openxmlformats.org/officeDocument/2006/math">
                    <m:r>
                      <a:rPr lang="en-CA" i="1" dirty="0">
                        <a:latin typeface="Cambria Math" panose="02040503050406030204" pitchFamily="18" charset="0"/>
                      </a:rPr>
                      <m:t>𝐿</m:t>
                    </m:r>
                  </m:oMath>
                </a14:m>
                <a:endParaRPr lang="en-CA" dirty="0"/>
              </a:p>
            </p:txBody>
          </p:sp>
        </mc:Choice>
        <mc:Fallback xmlns="">
          <p:sp>
            <p:nvSpPr>
              <p:cNvPr id="5" name="Content Placeholder 4">
                <a:extLst>
                  <a:ext uri="{FF2B5EF4-FFF2-40B4-BE49-F238E27FC236}">
                    <a16:creationId xmlns:a16="http://schemas.microsoft.com/office/drawing/2014/main" id="{FC24DB50-55F8-4839-9C49-4B2946E4DC94}"/>
                  </a:ext>
                </a:extLst>
              </p:cNvPr>
              <p:cNvSpPr>
                <a:spLocks noGrp="1" noRot="1" noChangeAspect="1" noMove="1" noResize="1" noEditPoints="1" noAdjustHandles="1" noChangeArrowheads="1" noChangeShapeType="1" noTextEdit="1"/>
              </p:cNvSpPr>
              <p:nvPr>
                <p:ph sz="half" idx="1"/>
              </p:nvPr>
            </p:nvSpPr>
            <p:spPr>
              <a:blipFill>
                <a:blip r:embed="rId5"/>
                <a:stretch>
                  <a:fillRect l="-2118" t="-2241"/>
                </a:stretch>
              </a:blipFill>
            </p:spPr>
            <p:txBody>
              <a:bodyPr/>
              <a:lstStyle/>
              <a:p>
                <a:r>
                  <a:rPr lang="en-CA">
                    <a:noFill/>
                  </a:rPr>
                  <a:t> </a:t>
                </a:r>
              </a:p>
            </p:txBody>
          </p:sp>
        </mc:Fallback>
      </mc:AlternateContent>
      <p:pic>
        <p:nvPicPr>
          <p:cNvPr id="12" name="Picture 25">
            <a:extLst>
              <a:ext uri="{FF2B5EF4-FFF2-40B4-BE49-F238E27FC236}">
                <a16:creationId xmlns:a16="http://schemas.microsoft.com/office/drawing/2014/main" id="{0C59D841-5DB2-43A2-8602-128C5DB21C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8435" y="2134395"/>
            <a:ext cx="1596060" cy="273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close up of a persons face&#10;&#10;Description automatically generated">
            <a:extLst>
              <a:ext uri="{FF2B5EF4-FFF2-40B4-BE49-F238E27FC236}">
                <a16:creationId xmlns:a16="http://schemas.microsoft.com/office/drawing/2014/main" id="{C6933ADB-FBF3-4D7D-A77E-29BE4FF9BB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4778" y="2134395"/>
            <a:ext cx="1631366" cy="273610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94893E1-4E1A-4341-97E9-4648E342DD20}"/>
                  </a:ext>
                </a:extLst>
              </p:cNvPr>
              <p:cNvSpPr txBox="1"/>
              <p:nvPr/>
            </p:nvSpPr>
            <p:spPr>
              <a:xfrm>
                <a:off x="8094495" y="3016178"/>
                <a:ext cx="1670201" cy="286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i="1" dirty="0" smtClean="0">
                              <a:latin typeface="Cambria Math" panose="02040503050406030204" pitchFamily="18" charset="0"/>
                            </a:rPr>
                          </m:ctrlPr>
                        </m:sSupPr>
                        <m:e>
                          <m:r>
                            <a:rPr lang="es-ES" i="1" dirty="0" smtClean="0">
                              <a:latin typeface="Cambria Math" panose="02040503050406030204" pitchFamily="18" charset="0"/>
                            </a:rPr>
                            <m:t>𝑉</m:t>
                          </m:r>
                        </m:e>
                        <m:sup>
                          <m:r>
                            <a:rPr lang="es-ES" i="1" dirty="0" smtClean="0">
                              <a:latin typeface="Cambria Math" panose="02040503050406030204" pitchFamily="18" charset="0"/>
                            </a:rPr>
                            <m:t>′</m:t>
                          </m:r>
                        </m:sup>
                      </m:sSup>
                      <m:r>
                        <a:rPr lang="es-ES" i="1" dirty="0" smtClean="0">
                          <a:latin typeface="Cambria Math" panose="02040503050406030204" pitchFamily="18" charset="0"/>
                        </a:rPr>
                        <m:t>= </m:t>
                      </m:r>
                      <m:sSub>
                        <m:sSubPr>
                          <m:ctrlPr>
                            <a:rPr lang="es-ES" i="1" dirty="0" err="1" smtClean="0">
                              <a:latin typeface="Cambria Math" panose="02040503050406030204" pitchFamily="18" charset="0"/>
                            </a:rPr>
                          </m:ctrlPr>
                        </m:sSubPr>
                        <m:e>
                          <m:r>
                            <a:rPr lang="es-ES" i="1" dirty="0" err="1" smtClean="0">
                              <a:latin typeface="Cambria Math" panose="02040503050406030204" pitchFamily="18" charset="0"/>
                            </a:rPr>
                            <m:t>𝑈</m:t>
                          </m:r>
                        </m:e>
                        <m:sub>
                          <m:r>
                            <a:rPr lang="es-ES" i="1" dirty="0" err="1" smtClean="0">
                              <a:latin typeface="Cambria Math" panose="02040503050406030204" pitchFamily="18" charset="0"/>
                            </a:rPr>
                            <m:t>𝑘</m:t>
                          </m:r>
                        </m:sub>
                      </m:sSub>
                      <m:r>
                        <a:rPr lang="es-ES" i="1" dirty="0" smtClean="0">
                          <a:latin typeface="Cambria Math" panose="02040503050406030204" pitchFamily="18" charset="0"/>
                        </a:rPr>
                        <m:t>⋅</m:t>
                      </m:r>
                      <m:sSubSup>
                        <m:sSubSupPr>
                          <m:ctrlPr>
                            <a:rPr lang="es-ES" i="1" dirty="0" smtClean="0">
                              <a:latin typeface="Cambria Math" panose="02040503050406030204" pitchFamily="18" charset="0"/>
                            </a:rPr>
                          </m:ctrlPr>
                        </m:sSubSupPr>
                        <m:e>
                          <m:r>
                            <a:rPr lang="es-ES" i="1" dirty="0" smtClean="0">
                              <a:latin typeface="Cambria Math" panose="02040503050406030204" pitchFamily="18" charset="0"/>
                            </a:rPr>
                            <m:t>𝑈</m:t>
                          </m:r>
                        </m:e>
                        <m:sub>
                          <m:r>
                            <a:rPr lang="en-CA" b="0" i="1" dirty="0" smtClean="0">
                              <a:latin typeface="Cambria Math" panose="02040503050406030204" pitchFamily="18" charset="0"/>
                            </a:rPr>
                            <m:t>𝑘</m:t>
                          </m:r>
                        </m:sub>
                        <m:sup>
                          <m:r>
                            <a:rPr lang="en-CA" b="0" i="1" dirty="0" smtClean="0">
                              <a:latin typeface="Cambria Math" panose="02040503050406030204" pitchFamily="18" charset="0"/>
                            </a:rPr>
                            <m:t>⊤</m:t>
                          </m:r>
                        </m:sup>
                      </m:sSubSup>
                      <m:r>
                        <a:rPr lang="es-ES" i="1" dirty="0" smtClean="0">
                          <a:latin typeface="Cambria Math" panose="02040503050406030204" pitchFamily="18" charset="0"/>
                        </a:rPr>
                        <m:t>⋅</m:t>
                      </m:r>
                      <m:r>
                        <a:rPr lang="es-ES" i="1" dirty="0" smtClean="0">
                          <a:latin typeface="Cambria Math" panose="02040503050406030204" pitchFamily="18" charset="0"/>
                        </a:rPr>
                        <m:t>𝑉</m:t>
                      </m:r>
                    </m:oMath>
                  </m:oMathPara>
                </a14:m>
                <a:endParaRPr lang="en-CA" dirty="0"/>
              </a:p>
            </p:txBody>
          </p:sp>
        </mc:Choice>
        <mc:Fallback xmlns="">
          <p:sp>
            <p:nvSpPr>
              <p:cNvPr id="14" name="TextBox 13">
                <a:extLst>
                  <a:ext uri="{FF2B5EF4-FFF2-40B4-BE49-F238E27FC236}">
                    <a16:creationId xmlns:a16="http://schemas.microsoft.com/office/drawing/2014/main" id="{294893E1-4E1A-4341-97E9-4648E342DD20}"/>
                  </a:ext>
                </a:extLst>
              </p:cNvPr>
              <p:cNvSpPr txBox="1">
                <a:spLocks noRot="1" noChangeAspect="1" noMove="1" noResize="1" noEditPoints="1" noAdjustHandles="1" noChangeArrowheads="1" noChangeShapeType="1" noTextEdit="1"/>
              </p:cNvSpPr>
              <p:nvPr/>
            </p:nvSpPr>
            <p:spPr>
              <a:xfrm>
                <a:off x="8094495" y="3016178"/>
                <a:ext cx="1670201" cy="286297"/>
              </a:xfrm>
              <a:prstGeom prst="rect">
                <a:avLst/>
              </a:prstGeom>
              <a:blipFill>
                <a:blip r:embed="rId8"/>
                <a:stretch>
                  <a:fillRect l="-2920" r="-2555" b="-19149"/>
                </a:stretch>
              </a:blipFill>
            </p:spPr>
            <p:txBody>
              <a:bodyPr/>
              <a:lstStyle/>
              <a:p>
                <a:r>
                  <a:rPr lang="en-CA">
                    <a:noFill/>
                  </a:rPr>
                  <a:t> </a:t>
                </a:r>
              </a:p>
            </p:txBody>
          </p:sp>
        </mc:Fallback>
      </mc:AlternateContent>
      <p:sp>
        <p:nvSpPr>
          <p:cNvPr id="15" name="Arrow: Right 14">
            <a:extLst>
              <a:ext uri="{FF2B5EF4-FFF2-40B4-BE49-F238E27FC236}">
                <a16:creationId xmlns:a16="http://schemas.microsoft.com/office/drawing/2014/main" id="{0BE0B7E2-949C-403B-B0BB-A4E3EE012802}"/>
              </a:ext>
            </a:extLst>
          </p:cNvPr>
          <p:cNvSpPr/>
          <p:nvPr/>
        </p:nvSpPr>
        <p:spPr>
          <a:xfrm flipH="1">
            <a:off x="8249540" y="3332240"/>
            <a:ext cx="1356650" cy="34041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B0A8708D-9979-4F48-9FCF-A5BDC04881CE}"/>
              </a:ext>
            </a:extLst>
          </p:cNvPr>
          <p:cNvSpPr>
            <a:spLocks noGrp="1"/>
          </p:cNvSpPr>
          <p:nvPr>
            <p:ph type="sldNum" sz="quarter" idx="12"/>
          </p:nvPr>
        </p:nvSpPr>
        <p:spPr/>
        <p:txBody>
          <a:bodyPr/>
          <a:lstStyle/>
          <a:p>
            <a:fld id="{D97D1DF6-F186-48C8-8457-25A16335496C}" type="slidenum">
              <a:rPr lang="en-CA" smtClean="0"/>
              <a:t>11</a:t>
            </a:fld>
            <a:endParaRPr lang="en-CA"/>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374E05-7555-4E30-BC5A-104C3FFA8698}"/>
                  </a:ext>
                </a:extLst>
              </p:cNvPr>
              <p:cNvSpPr txBox="1"/>
              <p:nvPr/>
            </p:nvSpPr>
            <p:spPr>
              <a:xfrm>
                <a:off x="7057567" y="4870496"/>
                <a:ext cx="65434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V</m:t>
                      </m:r>
                      <m:r>
                        <a:rPr lang="en-US" sz="2800" b="0" i="1" smtClean="0">
                          <a:latin typeface="Cambria Math" panose="02040503050406030204" pitchFamily="18" charset="0"/>
                        </a:rPr>
                        <m:t>′ </m:t>
                      </m:r>
                    </m:oMath>
                  </m:oMathPara>
                </a14:m>
                <a:endParaRPr lang="en-CA" sz="2800" dirty="0"/>
              </a:p>
            </p:txBody>
          </p:sp>
        </mc:Choice>
        <mc:Fallback xmlns="">
          <p:sp>
            <p:nvSpPr>
              <p:cNvPr id="6" name="TextBox 5">
                <a:extLst>
                  <a:ext uri="{FF2B5EF4-FFF2-40B4-BE49-F238E27FC236}">
                    <a16:creationId xmlns:a16="http://schemas.microsoft.com/office/drawing/2014/main" id="{66374E05-7555-4E30-BC5A-104C3FFA8698}"/>
                  </a:ext>
                </a:extLst>
              </p:cNvPr>
              <p:cNvSpPr txBox="1">
                <a:spLocks noRot="1" noChangeAspect="1" noMove="1" noResize="1" noEditPoints="1" noAdjustHandles="1" noChangeArrowheads="1" noChangeShapeType="1" noTextEdit="1"/>
              </p:cNvSpPr>
              <p:nvPr/>
            </p:nvSpPr>
            <p:spPr>
              <a:xfrm>
                <a:off x="7057567" y="4870496"/>
                <a:ext cx="654346" cy="523220"/>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786121-682F-43E6-A338-48194E6AB948}"/>
                  </a:ext>
                </a:extLst>
              </p:cNvPr>
              <p:cNvSpPr txBox="1"/>
              <p:nvPr/>
            </p:nvSpPr>
            <p:spPr>
              <a:xfrm>
                <a:off x="10388595" y="4870496"/>
                <a:ext cx="56137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V</m:t>
                      </m:r>
                      <m:r>
                        <a:rPr lang="en-US" sz="2800" b="0" i="1" smtClean="0">
                          <a:latin typeface="Cambria Math" panose="02040503050406030204" pitchFamily="18" charset="0"/>
                        </a:rPr>
                        <m:t> </m:t>
                      </m:r>
                    </m:oMath>
                  </m:oMathPara>
                </a14:m>
                <a:endParaRPr lang="en-CA" sz="2800" dirty="0"/>
              </a:p>
            </p:txBody>
          </p:sp>
        </mc:Choice>
        <mc:Fallback xmlns="">
          <p:sp>
            <p:nvSpPr>
              <p:cNvPr id="11" name="TextBox 10">
                <a:extLst>
                  <a:ext uri="{FF2B5EF4-FFF2-40B4-BE49-F238E27FC236}">
                    <a16:creationId xmlns:a16="http://schemas.microsoft.com/office/drawing/2014/main" id="{6F786121-682F-43E6-A338-48194E6AB948}"/>
                  </a:ext>
                </a:extLst>
              </p:cNvPr>
              <p:cNvSpPr txBox="1">
                <a:spLocks noRot="1" noChangeAspect="1" noMove="1" noResize="1" noEditPoints="1" noAdjustHandles="1" noChangeArrowheads="1" noChangeShapeType="1" noTextEdit="1"/>
              </p:cNvSpPr>
              <p:nvPr/>
            </p:nvSpPr>
            <p:spPr>
              <a:xfrm>
                <a:off x="10388595" y="4870496"/>
                <a:ext cx="561372" cy="523220"/>
              </a:xfrm>
              <a:prstGeom prst="rect">
                <a:avLst/>
              </a:prstGeom>
              <a:blipFill>
                <a:blip r:embed="rId10"/>
                <a:stretch>
                  <a:fillRect/>
                </a:stretch>
              </a:blipFill>
            </p:spPr>
            <p:txBody>
              <a:bodyPr/>
              <a:lstStyle/>
              <a:p>
                <a:r>
                  <a:rPr lang="en-CA">
                    <a:noFill/>
                  </a:rPr>
                  <a:t> </a:t>
                </a:r>
              </a:p>
            </p:txBody>
          </p:sp>
        </mc:Fallback>
      </mc:AlternateContent>
      <p:pic>
        <p:nvPicPr>
          <p:cNvPr id="7" name="Audio 6">
            <a:hlinkClick r:id="" action="ppaction://media"/>
            <a:extLst>
              <a:ext uri="{FF2B5EF4-FFF2-40B4-BE49-F238E27FC236}">
                <a16:creationId xmlns:a16="http://schemas.microsoft.com/office/drawing/2014/main" id="{CD14C1BA-FE64-49AF-8863-6B830A09D4A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3226255"/>
      </p:ext>
    </p:extLst>
  </p:cSld>
  <p:clrMapOvr>
    <a:masterClrMapping/>
  </p:clrMapOvr>
  <mc:AlternateContent xmlns:mc="http://schemas.openxmlformats.org/markup-compatibility/2006">
    <mc:Choice xmlns:p14="http://schemas.microsoft.com/office/powerpoint/2010/main" Requires="p14">
      <p:transition spd="slow" p14:dur="2000" advTm="22628"/>
    </mc:Choice>
    <mc:Fallback>
      <p:transition spd="slow" advTm="2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5" name="AutoShape 3">
            <a:extLst>
              <a:ext uri="{FF2B5EF4-FFF2-40B4-BE49-F238E27FC236}">
                <a16:creationId xmlns:a16="http://schemas.microsoft.com/office/drawing/2014/main" id="{30C54E9C-AE71-477D-8BBA-EB6B5C56BB81}"/>
              </a:ext>
            </a:extLst>
          </p:cNvPr>
          <p:cNvSpPr>
            <a:spLocks noChangeAspect="1" noChangeArrowheads="1" noTextEdit="1"/>
          </p:cNvSpPr>
          <p:nvPr/>
        </p:nvSpPr>
        <p:spPr bwMode="auto">
          <a:xfrm>
            <a:off x="341310" y="1495427"/>
            <a:ext cx="11509382" cy="46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22" name="Picture 22">
            <a:extLst>
              <a:ext uri="{FF2B5EF4-FFF2-40B4-BE49-F238E27FC236}">
                <a16:creationId xmlns:a16="http://schemas.microsoft.com/office/drawing/2014/main" id="{1ECC3110-DA2E-41CB-A2B9-A33A4A0F6B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a:extLst>
              <a:ext uri="{FF2B5EF4-FFF2-40B4-BE49-F238E27FC236}">
                <a16:creationId xmlns:a16="http://schemas.microsoft.com/office/drawing/2014/main" id="{949C4A71-E471-4FDA-82A7-A2ED0639E8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5" y="4364041"/>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420687" y="2422527"/>
            <a:ext cx="1184275"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900" b="0" i="0" u="none" strike="noStrike" cap="none" normalizeH="0" baseline="0" dirty="0">
                <a:ln>
                  <a:noFill/>
                </a:ln>
                <a:solidFill>
                  <a:srgbClr val="000000"/>
                </a:solidFill>
                <a:effectLst/>
                <a:latin typeface="Times New Roman" panose="02020603050405020304" pitchFamily="18" charset="0"/>
              </a:rPr>
              <a:t>Input </a:t>
            </a:r>
          </a:p>
          <a:p>
            <a:pPr algn="ctr"/>
            <a:r>
              <a:rPr lang="en-US" altLang="en-US" dirty="0">
                <a:solidFill>
                  <a:srgbClr val="000000"/>
                </a:solidFill>
                <a:latin typeface="Times New Roman" panose="02020603050405020304" pitchFamily="18" charset="0"/>
              </a:rPr>
              <a:t>Meshes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Transfer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14"/>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15"/>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50152" y="1762127"/>
            <a:ext cx="15398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6" name="Group 125">
            <a:extLst>
              <a:ext uri="{FF2B5EF4-FFF2-40B4-BE49-F238E27FC236}">
                <a16:creationId xmlns:a16="http://schemas.microsoft.com/office/drawing/2014/main" id="{EE28448D-01C3-4B15-BA89-A35DEA3BAEC5}"/>
              </a:ext>
            </a:extLst>
          </p:cNvPr>
          <p:cNvGrpSpPr/>
          <p:nvPr/>
        </p:nvGrpSpPr>
        <p:grpSpPr>
          <a:xfrm>
            <a:off x="2168524" y="1725615"/>
            <a:ext cx="1212850" cy="1704975"/>
            <a:chOff x="2168524" y="1725615"/>
            <a:chExt cx="1212850" cy="1704975"/>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endParaRPr lang="en-US" altLang="en-US"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7"/>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18"/>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19"/>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20"/>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4" name="Group 3">
            <a:extLst>
              <a:ext uri="{FF2B5EF4-FFF2-40B4-BE49-F238E27FC236}">
                <a16:creationId xmlns:a16="http://schemas.microsoft.com/office/drawing/2014/main" id="{1CAED132-1598-40F9-86F8-EBFE01ADEECE}"/>
              </a:ext>
            </a:extLst>
          </p:cNvPr>
          <p:cNvGrpSpPr/>
          <p:nvPr/>
        </p:nvGrpSpPr>
        <p:grpSpPr>
          <a:xfrm>
            <a:off x="2182811" y="3436941"/>
            <a:ext cx="1184276" cy="2092326"/>
            <a:chOff x="2182811" y="3436941"/>
            <a:chExt cx="1184276" cy="2092326"/>
          </a:xfrm>
        </p:grpSpPr>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45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22"/>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23"/>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24"/>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25"/>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27"/>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8"/>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244339" y="3627441"/>
            <a:ext cx="17504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000000"/>
                </a:solidFill>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dirty="0">
                <a:solidFill>
                  <a:srgbClr val="000000"/>
                </a:solidFill>
                <a:latin typeface="Times New Roman" panose="02020603050405020304" pitchFamily="18" charset="0"/>
              </a:rPr>
              <a:t>Deformation</a:t>
            </a:r>
            <a:endParaRPr kumimoji="0" lang="en-US" altLang="en-US"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9"/>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629904" y="2041527"/>
            <a:ext cx="993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b="0" i="0" u="none" strike="noStrike" cap="none" normalizeH="0" baseline="0" dirty="0">
                <a:ln>
                  <a:noFill/>
                </a:ln>
                <a:solidFill>
                  <a:srgbClr val="000000"/>
                </a:solidFill>
                <a:effectLst/>
                <a:latin typeface="Times New Roman" panose="02020603050405020304" pitchFamily="18" charset="0"/>
              </a:rPr>
              <a:t>Deformed </a:t>
            </a:r>
          </a:p>
          <a:p>
            <a:r>
              <a:rPr lang="en-US" altLang="en-US" dirty="0">
                <a:solidFill>
                  <a:srgbClr val="000000"/>
                </a:solidFill>
                <a:latin typeface="Times New Roman" panose="02020603050405020304" pitchFamily="18" charset="0"/>
              </a:rPr>
              <a:t>Template </a:t>
            </a:r>
          </a:p>
          <a:p>
            <a:r>
              <a:rPr lang="en-US" altLang="en-US" dirty="0">
                <a:solidFill>
                  <a:srgbClr val="000000"/>
                </a:solidFill>
                <a:latin typeface="Times New Roman" panose="02020603050405020304" pitchFamily="18" charset="0"/>
              </a:rPr>
              <a:t>and Scan</a:t>
            </a:r>
            <a:endParaRPr kumimoji="0" lang="en-US" altLang="en-US"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3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12</a:t>
            </a:fld>
            <a:endParaRPr lang="en-CA"/>
          </a:p>
        </p:txBody>
      </p:sp>
      <p:grpSp>
        <p:nvGrpSpPr>
          <p:cNvPr id="160" name="Group 159">
            <a:extLst>
              <a:ext uri="{FF2B5EF4-FFF2-40B4-BE49-F238E27FC236}">
                <a16:creationId xmlns:a16="http://schemas.microsoft.com/office/drawing/2014/main" id="{47DEE494-71AC-4437-BDED-D8F192F470AB}"/>
              </a:ext>
            </a:extLst>
          </p:cNvPr>
          <p:cNvGrpSpPr/>
          <p:nvPr/>
        </p:nvGrpSpPr>
        <p:grpSpPr>
          <a:xfrm>
            <a:off x="5319713" y="1833565"/>
            <a:ext cx="1893889" cy="3659189"/>
            <a:chOff x="5319713" y="1833565"/>
            <a:chExt cx="1893889" cy="3659189"/>
          </a:xfrm>
        </p:grpSpPr>
        <p:sp>
          <p:nvSpPr>
            <p:cNvPr id="161" name="Freeform 34">
              <a:extLst>
                <a:ext uri="{FF2B5EF4-FFF2-40B4-BE49-F238E27FC236}">
                  <a16:creationId xmlns:a16="http://schemas.microsoft.com/office/drawing/2014/main" id="{C6E9091B-3DA7-4BFC-91EF-0EEF445EE56B}"/>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2" name="Freeform 35">
              <a:extLst>
                <a:ext uri="{FF2B5EF4-FFF2-40B4-BE49-F238E27FC236}">
                  <a16:creationId xmlns:a16="http://schemas.microsoft.com/office/drawing/2014/main" id="{2BA9A75B-6122-483E-9382-661A6F7786F4}"/>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3" name="Freeform 36">
              <a:extLst>
                <a:ext uri="{FF2B5EF4-FFF2-40B4-BE49-F238E27FC236}">
                  <a16:creationId xmlns:a16="http://schemas.microsoft.com/office/drawing/2014/main" id="{F37E8831-3E8F-46DF-91E4-69CCE67F22D1}"/>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4" name="Freeform 37">
              <a:extLst>
                <a:ext uri="{FF2B5EF4-FFF2-40B4-BE49-F238E27FC236}">
                  <a16:creationId xmlns:a16="http://schemas.microsoft.com/office/drawing/2014/main" id="{49B495EF-60BF-42A7-80E6-51CD27245C1C}"/>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5" name="Freeform 38">
              <a:extLst>
                <a:ext uri="{FF2B5EF4-FFF2-40B4-BE49-F238E27FC236}">
                  <a16:creationId xmlns:a16="http://schemas.microsoft.com/office/drawing/2014/main" id="{825CB96A-7B71-46B0-9573-789CF86B98B8}"/>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6" name="Freeform 39">
              <a:extLst>
                <a:ext uri="{FF2B5EF4-FFF2-40B4-BE49-F238E27FC236}">
                  <a16:creationId xmlns:a16="http://schemas.microsoft.com/office/drawing/2014/main" id="{AE35474B-8486-4B8C-A093-2AC6E48A6F11}"/>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7" name="Line 40">
              <a:extLst>
                <a:ext uri="{FF2B5EF4-FFF2-40B4-BE49-F238E27FC236}">
                  <a16:creationId xmlns:a16="http://schemas.microsoft.com/office/drawing/2014/main" id="{9083AE9E-296F-4323-840C-16DAD4A594F5}"/>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8" name="Rectangle 41">
              <a:extLst>
                <a:ext uri="{FF2B5EF4-FFF2-40B4-BE49-F238E27FC236}">
                  <a16:creationId xmlns:a16="http://schemas.microsoft.com/office/drawing/2014/main" id="{7203DCC7-8CD0-416A-A64A-1D5A882D779D}"/>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9" name="Freeform 42">
              <a:extLst>
                <a:ext uri="{FF2B5EF4-FFF2-40B4-BE49-F238E27FC236}">
                  <a16:creationId xmlns:a16="http://schemas.microsoft.com/office/drawing/2014/main" id="{8F1B5090-074A-464E-B5C8-2553F0F04BDB}"/>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0" name="Freeform 43">
              <a:extLst>
                <a:ext uri="{FF2B5EF4-FFF2-40B4-BE49-F238E27FC236}">
                  <a16:creationId xmlns:a16="http://schemas.microsoft.com/office/drawing/2014/main" id="{0DD327B1-6694-4E79-A5B6-D8C2A52548D8}"/>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1" name="Line 44">
              <a:extLst>
                <a:ext uri="{FF2B5EF4-FFF2-40B4-BE49-F238E27FC236}">
                  <a16:creationId xmlns:a16="http://schemas.microsoft.com/office/drawing/2014/main" id="{03E99507-3E40-4484-BD22-F44FC7BC9BB0}"/>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2" name="Line 47">
              <a:extLst>
                <a:ext uri="{FF2B5EF4-FFF2-40B4-BE49-F238E27FC236}">
                  <a16:creationId xmlns:a16="http://schemas.microsoft.com/office/drawing/2014/main" id="{EC869F8C-B9FA-49E0-B3D5-00AA84F43264}"/>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3" name="Line 50">
              <a:extLst>
                <a:ext uri="{FF2B5EF4-FFF2-40B4-BE49-F238E27FC236}">
                  <a16:creationId xmlns:a16="http://schemas.microsoft.com/office/drawing/2014/main" id="{F227F856-F39D-4414-B599-24E452326BA2}"/>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4" name="Line 53">
              <a:extLst>
                <a:ext uri="{FF2B5EF4-FFF2-40B4-BE49-F238E27FC236}">
                  <a16:creationId xmlns:a16="http://schemas.microsoft.com/office/drawing/2014/main" id="{86C3A820-BBE6-49A9-AB58-3A59F6A2C5EC}"/>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5" name="Line 56">
              <a:extLst>
                <a:ext uri="{FF2B5EF4-FFF2-40B4-BE49-F238E27FC236}">
                  <a16:creationId xmlns:a16="http://schemas.microsoft.com/office/drawing/2014/main" id="{9E36B448-DE00-439F-9476-F23CE81B0926}"/>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6" name="Line 59">
              <a:extLst>
                <a:ext uri="{FF2B5EF4-FFF2-40B4-BE49-F238E27FC236}">
                  <a16:creationId xmlns:a16="http://schemas.microsoft.com/office/drawing/2014/main" id="{2160B5B1-F704-448C-A5FC-650B0B97D9D6}"/>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7" name="Line 62">
              <a:extLst>
                <a:ext uri="{FF2B5EF4-FFF2-40B4-BE49-F238E27FC236}">
                  <a16:creationId xmlns:a16="http://schemas.microsoft.com/office/drawing/2014/main" id="{B3105160-DFA2-466A-9035-9589F7A215C0}"/>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8" name="Line 65">
              <a:extLst>
                <a:ext uri="{FF2B5EF4-FFF2-40B4-BE49-F238E27FC236}">
                  <a16:creationId xmlns:a16="http://schemas.microsoft.com/office/drawing/2014/main" id="{57E89E39-D671-437E-9C10-270EDE5FD193}"/>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9" name="Line 68">
              <a:extLst>
                <a:ext uri="{FF2B5EF4-FFF2-40B4-BE49-F238E27FC236}">
                  <a16:creationId xmlns:a16="http://schemas.microsoft.com/office/drawing/2014/main" id="{2FF603A9-8D18-48BA-82DD-16EB688DB449}"/>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0" name="Line 71">
              <a:extLst>
                <a:ext uri="{FF2B5EF4-FFF2-40B4-BE49-F238E27FC236}">
                  <a16:creationId xmlns:a16="http://schemas.microsoft.com/office/drawing/2014/main" id="{0FFDD911-E1A2-4A0D-AEAB-C8FF2D64FF29}"/>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1" name="Line 74">
              <a:extLst>
                <a:ext uri="{FF2B5EF4-FFF2-40B4-BE49-F238E27FC236}">
                  <a16:creationId xmlns:a16="http://schemas.microsoft.com/office/drawing/2014/main" id="{B24CA22D-9CEB-4A10-920A-023AC45C286F}"/>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2" name="Rectangle 77">
              <a:extLst>
                <a:ext uri="{FF2B5EF4-FFF2-40B4-BE49-F238E27FC236}">
                  <a16:creationId xmlns:a16="http://schemas.microsoft.com/office/drawing/2014/main" id="{58CE1C4E-B0A0-4263-98F8-3D37AF9B2617}"/>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3" name="Line 78">
              <a:extLst>
                <a:ext uri="{FF2B5EF4-FFF2-40B4-BE49-F238E27FC236}">
                  <a16:creationId xmlns:a16="http://schemas.microsoft.com/office/drawing/2014/main" id="{C74DC9A9-B96F-4D1B-A0D4-AFE02E7118CA}"/>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4" name="Freeform 79">
              <a:extLst>
                <a:ext uri="{FF2B5EF4-FFF2-40B4-BE49-F238E27FC236}">
                  <a16:creationId xmlns:a16="http://schemas.microsoft.com/office/drawing/2014/main" id="{0CB867CE-6078-4359-9ADC-9DDE649C601E}"/>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85" name="Freeform 80">
              <a:extLst>
                <a:ext uri="{FF2B5EF4-FFF2-40B4-BE49-F238E27FC236}">
                  <a16:creationId xmlns:a16="http://schemas.microsoft.com/office/drawing/2014/main" id="{BF7F41BC-5045-41A9-AF63-C9BB7AA73A76}"/>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86" name="Picture 81">
              <a:extLst>
                <a:ext uri="{FF2B5EF4-FFF2-40B4-BE49-F238E27FC236}">
                  <a16:creationId xmlns:a16="http://schemas.microsoft.com/office/drawing/2014/main" id="{1E078EBB-59BB-4C04-A0E8-FF970E5473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 name="Freeform 82">
              <a:extLst>
                <a:ext uri="{FF2B5EF4-FFF2-40B4-BE49-F238E27FC236}">
                  <a16:creationId xmlns:a16="http://schemas.microsoft.com/office/drawing/2014/main" id="{32923FC2-953A-4BE0-B50C-B73670A7310E}"/>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8" name="Freeform 83">
              <a:extLst>
                <a:ext uri="{FF2B5EF4-FFF2-40B4-BE49-F238E27FC236}">
                  <a16:creationId xmlns:a16="http://schemas.microsoft.com/office/drawing/2014/main" id="{979C4703-D5A0-47E2-B6E1-34593BE274D6}"/>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89" name="Freeform 84">
              <a:extLst>
                <a:ext uri="{FF2B5EF4-FFF2-40B4-BE49-F238E27FC236}">
                  <a16:creationId xmlns:a16="http://schemas.microsoft.com/office/drawing/2014/main" id="{22098481-1F52-4EC3-888C-E7420FAAC59B}"/>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0" name="Freeform 85">
              <a:extLst>
                <a:ext uri="{FF2B5EF4-FFF2-40B4-BE49-F238E27FC236}">
                  <a16:creationId xmlns:a16="http://schemas.microsoft.com/office/drawing/2014/main" id="{FBA56E37-9C6D-4812-A023-F9C8D1B6CB80}"/>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1" name="Line 86">
              <a:extLst>
                <a:ext uri="{FF2B5EF4-FFF2-40B4-BE49-F238E27FC236}">
                  <a16:creationId xmlns:a16="http://schemas.microsoft.com/office/drawing/2014/main" id="{3C1891C8-0110-4C66-B189-5A8E83BD3830}"/>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2" name="Freeform 87">
              <a:extLst>
                <a:ext uri="{FF2B5EF4-FFF2-40B4-BE49-F238E27FC236}">
                  <a16:creationId xmlns:a16="http://schemas.microsoft.com/office/drawing/2014/main" id="{4CDD0D46-1ACD-475D-B83B-73957B73B270}"/>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3" name="Line 88">
              <a:extLst>
                <a:ext uri="{FF2B5EF4-FFF2-40B4-BE49-F238E27FC236}">
                  <a16:creationId xmlns:a16="http://schemas.microsoft.com/office/drawing/2014/main" id="{DD6B5918-4AAE-4EFB-8495-F7F88A6EAC13}"/>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4" name="Freeform 89">
              <a:extLst>
                <a:ext uri="{FF2B5EF4-FFF2-40B4-BE49-F238E27FC236}">
                  <a16:creationId xmlns:a16="http://schemas.microsoft.com/office/drawing/2014/main" id="{2F0DC1FB-3790-447E-84AA-605ACF3B4260}"/>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5" name="Freeform 108">
              <a:extLst>
                <a:ext uri="{FF2B5EF4-FFF2-40B4-BE49-F238E27FC236}">
                  <a16:creationId xmlns:a16="http://schemas.microsoft.com/office/drawing/2014/main" id="{58D56C0A-7CD4-4693-82C3-556A91576BFA}"/>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6" name="Freeform 109">
              <a:extLst>
                <a:ext uri="{FF2B5EF4-FFF2-40B4-BE49-F238E27FC236}">
                  <a16:creationId xmlns:a16="http://schemas.microsoft.com/office/drawing/2014/main" id="{46481A9C-8C98-43C9-A919-6B7540A4518A}"/>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7" name="Freeform 110">
              <a:extLst>
                <a:ext uri="{FF2B5EF4-FFF2-40B4-BE49-F238E27FC236}">
                  <a16:creationId xmlns:a16="http://schemas.microsoft.com/office/drawing/2014/main" id="{6CDF482C-DCF1-44EC-8B0E-567D7A4A37F0}"/>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8" name="Rectangle 129">
              <a:extLst>
                <a:ext uri="{FF2B5EF4-FFF2-40B4-BE49-F238E27FC236}">
                  <a16:creationId xmlns:a16="http://schemas.microsoft.com/office/drawing/2014/main" id="{8D8D4CFB-0198-498C-88F6-858698226B70}"/>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9" name="Rectangle 130">
              <a:extLst>
                <a:ext uri="{FF2B5EF4-FFF2-40B4-BE49-F238E27FC236}">
                  <a16:creationId xmlns:a16="http://schemas.microsoft.com/office/drawing/2014/main" id="{53872FEA-EE4B-477E-B290-9A166EFD26EB}"/>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0" name="Rectangle 131">
                  <a:extLst>
                    <a:ext uri="{FF2B5EF4-FFF2-40B4-BE49-F238E27FC236}">
                      <a16:creationId xmlns:a16="http://schemas.microsoft.com/office/drawing/2014/main" id="{EA31E072-1477-4E43-A691-D835F20B3CE4}"/>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33"/>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1" name="Rectangle 132">
                  <a:extLst>
                    <a:ext uri="{FF2B5EF4-FFF2-40B4-BE49-F238E27FC236}">
                      <a16:creationId xmlns:a16="http://schemas.microsoft.com/office/drawing/2014/main" id="{531946AB-5C85-4A69-B324-B25E799A48C9}"/>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34"/>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02" name="Rectangle 133">
              <a:extLst>
                <a:ext uri="{FF2B5EF4-FFF2-40B4-BE49-F238E27FC236}">
                  <a16:creationId xmlns:a16="http://schemas.microsoft.com/office/drawing/2014/main" id="{0B878DC7-2FE2-43BF-92E1-DFB6BA81240A}"/>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3" name="Rectangle 134">
              <a:extLst>
                <a:ext uri="{FF2B5EF4-FFF2-40B4-BE49-F238E27FC236}">
                  <a16:creationId xmlns:a16="http://schemas.microsoft.com/office/drawing/2014/main" id="{2B09622A-AB80-4707-9CFA-4943389BFB2E}"/>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4" name="Rectangle 147">
                  <a:extLst>
                    <a:ext uri="{FF2B5EF4-FFF2-40B4-BE49-F238E27FC236}">
                      <a16:creationId xmlns:a16="http://schemas.microsoft.com/office/drawing/2014/main" id="{397E55AE-04C1-44AE-B55D-1D9767B0F417}"/>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35"/>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34" name="Audio 33">
            <a:hlinkClick r:id="" action="ppaction://media"/>
            <a:extLst>
              <a:ext uri="{FF2B5EF4-FFF2-40B4-BE49-F238E27FC236}">
                <a16:creationId xmlns:a16="http://schemas.microsoft.com/office/drawing/2014/main" id="{60329C30-C042-47B1-B9A5-838864633DA3}"/>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6953565"/>
      </p:ext>
    </p:extLst>
  </p:cSld>
  <p:clrMapOvr>
    <a:masterClrMapping/>
  </p:clrMapOvr>
  <mc:AlternateContent xmlns:mc="http://schemas.openxmlformats.org/markup-compatibility/2006" xmlns:p14="http://schemas.microsoft.com/office/powerpoint/2010/main">
    <mc:Choice Requires="p14">
      <p:transition spd="slow" p14:dur="2000" advTm="3045"/>
    </mc:Choice>
    <mc:Fallback xmlns="">
      <p:transition spd="slow" advTm="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4"/>
                                        </p:tgtEl>
                                      </p:cBhvr>
                                    </p:animEffect>
                                    <p:animScale>
                                      <p:cBhvr>
                                        <p:cTn id="9"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F38-F94B-4F49-B01C-FFA815B18C9A}"/>
              </a:ext>
            </a:extLst>
          </p:cNvPr>
          <p:cNvSpPr>
            <a:spLocks noGrp="1"/>
          </p:cNvSpPr>
          <p:nvPr>
            <p:ph type="title"/>
          </p:nvPr>
        </p:nvSpPr>
        <p:spPr/>
        <p:txBody>
          <a:bodyPr/>
          <a:lstStyle/>
          <a:p>
            <a:r>
              <a:rPr lang="en-CA" dirty="0"/>
              <a:t>Smooth Domain Rigid Alignment</a:t>
            </a:r>
          </a:p>
        </p:txBody>
      </p:sp>
      <p:grpSp>
        <p:nvGrpSpPr>
          <p:cNvPr id="31" name="Group 30">
            <a:extLst>
              <a:ext uri="{FF2B5EF4-FFF2-40B4-BE49-F238E27FC236}">
                <a16:creationId xmlns:a16="http://schemas.microsoft.com/office/drawing/2014/main" id="{2F1FC0AA-C869-4B7F-9B8F-539269759D22}"/>
              </a:ext>
            </a:extLst>
          </p:cNvPr>
          <p:cNvGrpSpPr/>
          <p:nvPr/>
        </p:nvGrpSpPr>
        <p:grpSpPr>
          <a:xfrm>
            <a:off x="1241627" y="1826332"/>
            <a:ext cx="9896636" cy="4110544"/>
            <a:chOff x="2710546" y="1867606"/>
            <a:chExt cx="5390544" cy="2238950"/>
          </a:xfrm>
        </p:grpSpPr>
        <p:grpSp>
          <p:nvGrpSpPr>
            <p:cNvPr id="4" name="Group 3">
              <a:extLst>
                <a:ext uri="{FF2B5EF4-FFF2-40B4-BE49-F238E27FC236}">
                  <a16:creationId xmlns:a16="http://schemas.microsoft.com/office/drawing/2014/main" id="{E0D3C64C-F66B-4665-8DA9-AB9FB63896A3}"/>
                </a:ext>
              </a:extLst>
            </p:cNvPr>
            <p:cNvGrpSpPr/>
            <p:nvPr/>
          </p:nvGrpSpPr>
          <p:grpSpPr>
            <a:xfrm>
              <a:off x="2710546" y="1867606"/>
              <a:ext cx="2202953" cy="2235305"/>
              <a:chOff x="1571626" y="4869140"/>
              <a:chExt cx="1212850" cy="1230662"/>
            </a:xfrm>
          </p:grpSpPr>
          <p:pic>
            <p:nvPicPr>
              <p:cNvPr id="5" name="Picture 24">
                <a:extLst>
                  <a:ext uri="{FF2B5EF4-FFF2-40B4-BE49-F238E27FC236}">
                    <a16:creationId xmlns:a16="http://schemas.microsoft.com/office/drawing/2014/main" id="{3D51625B-384E-4D47-9184-8828271C0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0276" y="5080000"/>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a:extLst>
                  <a:ext uri="{FF2B5EF4-FFF2-40B4-BE49-F238E27FC236}">
                    <a16:creationId xmlns:a16="http://schemas.microsoft.com/office/drawing/2014/main" id="{072E6CE6-C707-4F64-A68C-24987D2FE4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6" y="5080000"/>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02">
                <a:extLst>
                  <a:ext uri="{FF2B5EF4-FFF2-40B4-BE49-F238E27FC236}">
                    <a16:creationId xmlns:a16="http://schemas.microsoft.com/office/drawing/2014/main" id="{9EC30A9B-AE4E-44D3-BC49-8BB4F7CA53AD}"/>
                  </a:ext>
                </a:extLst>
              </p:cNvPr>
              <p:cNvSpPr>
                <a:spLocks/>
              </p:cNvSpPr>
              <p:nvPr/>
            </p:nvSpPr>
            <p:spPr bwMode="auto">
              <a:xfrm>
                <a:off x="1908384" y="4966432"/>
                <a:ext cx="558592" cy="122679"/>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000000"/>
                    </a:solidFill>
                    <a:latin typeface="Times New Roman" panose="02020603050405020304" pitchFamily="18" charset="0"/>
                  </a:rPr>
                  <a:t>Smooth Domain </a:t>
                </a:r>
                <a:endParaRPr lang="en-US" altLang="en-US" dirty="0">
                  <a:latin typeface="Arial" panose="020B0604020202020204" pitchFamily="34" charset="0"/>
                </a:endParaRPr>
              </a:p>
              <a:p>
                <a:endParaRPr lang="en-CA" dirty="0"/>
              </a:p>
            </p:txBody>
          </p:sp>
          <p:sp>
            <p:nvSpPr>
              <p:cNvPr id="8" name="Rectangle 121">
                <a:extLst>
                  <a:ext uri="{FF2B5EF4-FFF2-40B4-BE49-F238E27FC236}">
                    <a16:creationId xmlns:a16="http://schemas.microsoft.com/office/drawing/2014/main" id="{D36C80EF-D97E-4556-95A8-9BB366172DE4}"/>
                  </a:ext>
                </a:extLst>
              </p:cNvPr>
              <p:cNvSpPr>
                <a:spLocks noChangeArrowheads="1"/>
              </p:cNvSpPr>
              <p:nvPr/>
            </p:nvSpPr>
            <p:spPr bwMode="auto">
              <a:xfrm>
                <a:off x="1598550" y="4869140"/>
                <a:ext cx="1159001" cy="16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139">
                    <a:extLst>
                      <a:ext uri="{FF2B5EF4-FFF2-40B4-BE49-F238E27FC236}">
                        <a16:creationId xmlns:a16="http://schemas.microsoft.com/office/drawing/2014/main" id="{DDE15469-C807-406B-9F07-C83CA2A89832}"/>
                      </a:ext>
                    </a:extLst>
                  </p:cNvPr>
                  <p:cNvSpPr>
                    <a:spLocks noChangeArrowheads="1"/>
                  </p:cNvSpPr>
                  <p:nvPr/>
                </p:nvSpPr>
                <p:spPr bwMode="auto">
                  <a:xfrm>
                    <a:off x="1825626" y="5970588"/>
                    <a:ext cx="136521" cy="12921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sz="2800" i="1" dirty="0" smtClean="0">
                                  <a:solidFill>
                                    <a:srgbClr val="000000"/>
                                  </a:solidFill>
                                  <a:latin typeface="Cambria Math" panose="02040503050406030204" pitchFamily="18" charset="0"/>
                                </a:rPr>
                              </m:ctrlPr>
                            </m:sSubPr>
                            <m:e>
                              <m:r>
                                <a:rPr lang="en-US" altLang="en-US" sz="2800" i="1" dirty="0" smtClean="0">
                                  <a:solidFill>
                                    <a:srgbClr val="000000"/>
                                  </a:solidFill>
                                  <a:latin typeface="Cambria Math" panose="02040503050406030204" pitchFamily="18" charset="0"/>
                                </a:rPr>
                                <m:t>𝑇</m:t>
                              </m:r>
                            </m:e>
                            <m:sub>
                              <m:r>
                                <a:rPr lang="en-US" altLang="en-US" sz="2800" i="1" dirty="0" smtClean="0">
                                  <a:solidFill>
                                    <a:srgbClr val="000000"/>
                                  </a:solidFill>
                                  <a:latin typeface="Cambria Math" panose="02040503050406030204" pitchFamily="18" charset="0"/>
                                </a:rPr>
                                <m:t>𝑘</m:t>
                              </m:r>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9" name="Rectangle 139">
                    <a:extLst>
                      <a:ext uri="{FF2B5EF4-FFF2-40B4-BE49-F238E27FC236}">
                        <a16:creationId xmlns:a16="http://schemas.microsoft.com/office/drawing/2014/main" id="{DDE15469-C807-406B-9F07-C83CA2A89832}"/>
                      </a:ext>
                    </a:extLst>
                  </p:cNvPr>
                  <p:cNvSpPr>
                    <a:spLocks noRot="1" noChangeAspect="1" noMove="1" noResize="1" noEditPoints="1" noAdjustHandles="1" noChangeArrowheads="1" noChangeShapeType="1" noTextEdit="1"/>
                  </p:cNvSpPr>
                  <p:nvPr/>
                </p:nvSpPr>
                <p:spPr bwMode="auto">
                  <a:xfrm>
                    <a:off x="1825626" y="5970588"/>
                    <a:ext cx="136521" cy="129214"/>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Rectangle 140">
                    <a:extLst>
                      <a:ext uri="{FF2B5EF4-FFF2-40B4-BE49-F238E27FC236}">
                        <a16:creationId xmlns:a16="http://schemas.microsoft.com/office/drawing/2014/main" id="{05ABC1DA-CA07-48DA-8EFA-955D012DF0B8}"/>
                      </a:ext>
                    </a:extLst>
                  </p:cNvPr>
                  <p:cNvSpPr>
                    <a:spLocks noChangeArrowheads="1"/>
                  </p:cNvSpPr>
                  <p:nvPr/>
                </p:nvSpPr>
                <p:spPr bwMode="auto">
                  <a:xfrm>
                    <a:off x="2466976" y="5970588"/>
                    <a:ext cx="136637" cy="12921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28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0" name="Rectangle 140">
                    <a:extLst>
                      <a:ext uri="{FF2B5EF4-FFF2-40B4-BE49-F238E27FC236}">
                        <a16:creationId xmlns:a16="http://schemas.microsoft.com/office/drawing/2014/main" id="{05ABC1DA-CA07-48DA-8EFA-955D012DF0B8}"/>
                      </a:ext>
                    </a:extLst>
                  </p:cNvPr>
                  <p:cNvSpPr>
                    <a:spLocks noRot="1" noChangeAspect="1" noMove="1" noResize="1" noEditPoints="1" noAdjustHandles="1" noChangeArrowheads="1" noChangeShapeType="1" noTextEdit="1"/>
                  </p:cNvSpPr>
                  <p:nvPr/>
                </p:nvSpPr>
                <p:spPr bwMode="auto">
                  <a:xfrm>
                    <a:off x="2466976" y="5970588"/>
                    <a:ext cx="136637" cy="129214"/>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23" name="Picture 20">
              <a:extLst>
                <a:ext uri="{FF2B5EF4-FFF2-40B4-BE49-F238E27FC236}">
                  <a16:creationId xmlns:a16="http://schemas.microsoft.com/office/drawing/2014/main" id="{4290A8E4-7FC6-486E-A2BE-5A4DCBA4C6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8184" y="2155736"/>
              <a:ext cx="982906" cy="169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Rectangle 145">
                  <a:extLst>
                    <a:ext uri="{FF2B5EF4-FFF2-40B4-BE49-F238E27FC236}">
                      <a16:creationId xmlns:a16="http://schemas.microsoft.com/office/drawing/2014/main" id="{28D52A3A-BB4A-45BD-83FD-2BCF56404088}"/>
                    </a:ext>
                  </a:extLst>
                </p:cNvPr>
                <p:cNvSpPr>
                  <a:spLocks noChangeArrowheads="1"/>
                </p:cNvSpPr>
                <p:nvPr/>
              </p:nvSpPr>
              <p:spPr bwMode="auto">
                <a:xfrm>
                  <a:off x="7626385" y="3845769"/>
                  <a:ext cx="247969" cy="2607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bar>
                          <m:barPr>
                            <m:pos m:val="top"/>
                            <m:ctrlPr>
                              <a:rPr lang="en-US" altLang="en-US" sz="2800" i="1" dirty="0" smtClean="0">
                                <a:solidFill>
                                  <a:schemeClr val="tx1"/>
                                </a:solidFill>
                                <a:latin typeface="Cambria Math" panose="02040503050406030204" pitchFamily="18" charset="0"/>
                              </a:rPr>
                            </m:ctrlPr>
                          </m:barPr>
                          <m:e>
                            <m:sSub>
                              <m:sSubPr>
                                <m:ctrlPr>
                                  <a:rPr lang="en-CA" altLang="en-US" sz="2800" i="1" dirty="0">
                                    <a:solidFill>
                                      <a:schemeClr val="tx1"/>
                                    </a:solidFill>
                                    <a:latin typeface="Cambria Math" panose="02040503050406030204" pitchFamily="18" charset="0"/>
                                  </a:rPr>
                                </m:ctrlPr>
                              </m:sSubPr>
                              <m:e>
                                <m:r>
                                  <a:rPr lang="en-CA" altLang="en-US" sz="2800" b="0" i="1" dirty="0" smtClean="0">
                                    <a:solidFill>
                                      <a:schemeClr val="tx1"/>
                                    </a:solidFill>
                                    <a:latin typeface="Cambria Math" panose="02040503050406030204" pitchFamily="18" charset="0"/>
                                  </a:rPr>
                                  <m:t>𝑇</m:t>
                                </m:r>
                              </m:e>
                              <m:sub>
                                <m:r>
                                  <a:rPr lang="en-CA" altLang="en-US" sz="2800" i="1" dirty="0">
                                    <a:solidFill>
                                      <a:schemeClr val="tx1"/>
                                    </a:solidFill>
                                    <a:latin typeface="Cambria Math" panose="02040503050406030204" pitchFamily="18" charset="0"/>
                                  </a:rPr>
                                  <m:t>𝑘</m:t>
                                </m:r>
                              </m:sub>
                            </m:sSub>
                          </m:e>
                        </m:bar>
                      </m:oMath>
                    </m:oMathPara>
                  </a14:m>
                  <a:endParaRPr kumimoji="0" lang="en-US" altLang="en-US" sz="2800" b="0" i="0" u="none" strike="noStrike" cap="none" normalizeH="0" baseline="0" dirty="0">
                    <a:ln>
                      <a:noFill/>
                    </a:ln>
                    <a:solidFill>
                      <a:schemeClr val="tx1"/>
                    </a:solidFill>
                    <a:effectLst/>
                  </a:endParaRPr>
                </a:p>
              </p:txBody>
            </p:sp>
          </mc:Choice>
          <mc:Fallback xmlns="">
            <p:sp>
              <p:nvSpPr>
                <p:cNvPr id="25" name="Rectangle 145">
                  <a:extLst>
                    <a:ext uri="{FF2B5EF4-FFF2-40B4-BE49-F238E27FC236}">
                      <a16:creationId xmlns:a16="http://schemas.microsoft.com/office/drawing/2014/main" id="{28D52A3A-BB4A-45BD-83FD-2BCF56404088}"/>
                    </a:ext>
                  </a:extLst>
                </p:cNvPr>
                <p:cNvSpPr>
                  <a:spLocks noRot="1" noChangeAspect="1" noMove="1" noResize="1" noEditPoints="1" noAdjustHandles="1" noChangeArrowheads="1" noChangeShapeType="1" noTextEdit="1"/>
                </p:cNvSpPr>
                <p:nvPr/>
              </p:nvSpPr>
              <p:spPr bwMode="auto">
                <a:xfrm>
                  <a:off x="7626385" y="3845769"/>
                  <a:ext cx="247969" cy="260787"/>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8" name="Arrow: Right 27">
              <a:extLst>
                <a:ext uri="{FF2B5EF4-FFF2-40B4-BE49-F238E27FC236}">
                  <a16:creationId xmlns:a16="http://schemas.microsoft.com/office/drawing/2014/main" id="{88132953-1A98-4E29-A361-AB135E154D6F}"/>
                </a:ext>
              </a:extLst>
            </p:cNvPr>
            <p:cNvSpPr/>
            <p:nvPr/>
          </p:nvSpPr>
          <p:spPr>
            <a:xfrm>
              <a:off x="5106689" y="2756189"/>
              <a:ext cx="2011495" cy="55914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Rigid aligned using </a:t>
              </a:r>
              <a:r>
                <a:rPr lang="en-CA" dirty="0" err="1"/>
                <a:t>GoICP</a:t>
              </a:r>
              <a:r>
                <a:rPr lang="en-CA" dirty="0"/>
                <a:t> [40]</a:t>
              </a:r>
            </a:p>
          </p:txBody>
        </p:sp>
      </p:grpSp>
      <p:sp>
        <p:nvSpPr>
          <p:cNvPr id="3" name="Slide Number Placeholder 2">
            <a:extLst>
              <a:ext uri="{FF2B5EF4-FFF2-40B4-BE49-F238E27FC236}">
                <a16:creationId xmlns:a16="http://schemas.microsoft.com/office/drawing/2014/main" id="{384E875B-BBE7-42B3-9DBD-5177F8DDFF1C}"/>
              </a:ext>
            </a:extLst>
          </p:cNvPr>
          <p:cNvSpPr>
            <a:spLocks noGrp="1"/>
          </p:cNvSpPr>
          <p:nvPr>
            <p:ph type="sldNum" sz="quarter" idx="12"/>
          </p:nvPr>
        </p:nvSpPr>
        <p:spPr/>
        <p:txBody>
          <a:bodyPr/>
          <a:lstStyle/>
          <a:p>
            <a:fld id="{D97D1DF6-F186-48C8-8457-25A16335496C}" type="slidenum">
              <a:rPr lang="en-CA" smtClean="0"/>
              <a:t>13</a:t>
            </a:fld>
            <a:endParaRPr lang="en-CA"/>
          </a:p>
        </p:txBody>
      </p:sp>
      <p:pic>
        <p:nvPicPr>
          <p:cNvPr id="11" name="Audio 10">
            <a:hlinkClick r:id="" action="ppaction://media"/>
            <a:extLst>
              <a:ext uri="{FF2B5EF4-FFF2-40B4-BE49-F238E27FC236}">
                <a16:creationId xmlns:a16="http://schemas.microsoft.com/office/drawing/2014/main" id="{19D820BE-F941-4913-885A-1551E6FC1A4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3790673"/>
      </p:ext>
    </p:extLst>
  </p:cSld>
  <p:clrMapOvr>
    <a:masterClrMapping/>
  </p:clrMapOvr>
  <mc:AlternateContent xmlns:mc="http://schemas.openxmlformats.org/markup-compatibility/2006" xmlns:p14="http://schemas.microsoft.com/office/powerpoint/2010/main">
    <mc:Choice Requires="p14">
      <p:transition spd="slow" p14:dur="2000" advTm="11895"/>
    </mc:Choice>
    <mc:Fallback xmlns="">
      <p:transition spd="slow" advTm="1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644523" y="242252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Input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4">
            <a:extLst>
              <a:ext uri="{FF2B5EF4-FFF2-40B4-BE49-F238E27FC236}">
                <a16:creationId xmlns:a16="http://schemas.microsoft.com/office/drawing/2014/main" id="{8E873C59-F9DB-4649-8970-58DDDE277DF4}"/>
              </a:ext>
            </a:extLst>
          </p:cNvPr>
          <p:cNvSpPr>
            <a:spLocks noChangeArrowheads="1"/>
          </p:cNvSpPr>
          <p:nvPr/>
        </p:nvSpPr>
        <p:spPr bwMode="auto">
          <a:xfrm>
            <a:off x="644523" y="2725740"/>
            <a:ext cx="8318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Meshes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63" name="Group 162">
            <a:extLst>
              <a:ext uri="{FF2B5EF4-FFF2-40B4-BE49-F238E27FC236}">
                <a16:creationId xmlns:a16="http://schemas.microsoft.com/office/drawing/2014/main" id="{4913749D-DFC3-4410-AF65-411DECF1D266}"/>
              </a:ext>
            </a:extLst>
          </p:cNvPr>
          <p:cNvGrpSpPr/>
          <p:nvPr/>
        </p:nvGrpSpPr>
        <p:grpSpPr>
          <a:xfrm>
            <a:off x="7486652" y="1762127"/>
            <a:ext cx="1609727" cy="1662114"/>
            <a:chOff x="7486652" y="1762127"/>
            <a:chExt cx="1609727" cy="1662114"/>
          </a:xfrm>
        </p:grpSpPr>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9"/>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10"/>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50153" y="1762127"/>
              <a:ext cx="1546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6" name="Group 125">
            <a:extLst>
              <a:ext uri="{FF2B5EF4-FFF2-40B4-BE49-F238E27FC236}">
                <a16:creationId xmlns:a16="http://schemas.microsoft.com/office/drawing/2014/main" id="{EE28448D-01C3-4B15-BA89-A35DEA3BAEC5}"/>
              </a:ext>
            </a:extLst>
          </p:cNvPr>
          <p:cNvGrpSpPr/>
          <p:nvPr/>
        </p:nvGrpSpPr>
        <p:grpSpPr>
          <a:xfrm>
            <a:off x="2168524" y="1725615"/>
            <a:ext cx="1212850" cy="1704975"/>
            <a:chOff x="2168524" y="1725615"/>
            <a:chExt cx="1212850" cy="1704975"/>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3"/>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14"/>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15"/>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16"/>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4" name="Group 3">
            <a:extLst>
              <a:ext uri="{FF2B5EF4-FFF2-40B4-BE49-F238E27FC236}">
                <a16:creationId xmlns:a16="http://schemas.microsoft.com/office/drawing/2014/main" id="{1CAED132-1598-40F9-86F8-EBFE01ADEECE}"/>
              </a:ext>
            </a:extLst>
          </p:cNvPr>
          <p:cNvGrpSpPr/>
          <p:nvPr/>
        </p:nvGrpSpPr>
        <p:grpSpPr>
          <a:xfrm>
            <a:off x="2182811" y="3436941"/>
            <a:ext cx="1184276" cy="2092326"/>
            <a:chOff x="2182811" y="3436941"/>
            <a:chExt cx="1184276" cy="2092326"/>
          </a:xfrm>
        </p:grpSpPr>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379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p:txBody>
        </p:sp>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18"/>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60" name="Group 159">
            <a:extLst>
              <a:ext uri="{FF2B5EF4-FFF2-40B4-BE49-F238E27FC236}">
                <a16:creationId xmlns:a16="http://schemas.microsoft.com/office/drawing/2014/main" id="{AC189F80-26F2-4EA4-9790-B3C0F8462093}"/>
              </a:ext>
            </a:extLst>
          </p:cNvPr>
          <p:cNvGrpSpPr/>
          <p:nvPr/>
        </p:nvGrpSpPr>
        <p:grpSpPr>
          <a:xfrm>
            <a:off x="3668712" y="3563941"/>
            <a:ext cx="1425576" cy="1973263"/>
            <a:chOff x="3668712" y="3563941"/>
            <a:chExt cx="1425576" cy="1973263"/>
          </a:xfrm>
        </p:grpSpPr>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Transfer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20"/>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21"/>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65" name="Group 164">
            <a:extLst>
              <a:ext uri="{FF2B5EF4-FFF2-40B4-BE49-F238E27FC236}">
                <a16:creationId xmlns:a16="http://schemas.microsoft.com/office/drawing/2014/main" id="{C7A48457-CB06-4418-9F8B-CEA2C3A9276A}"/>
              </a:ext>
            </a:extLst>
          </p:cNvPr>
          <p:cNvGrpSpPr/>
          <p:nvPr/>
        </p:nvGrpSpPr>
        <p:grpSpPr>
          <a:xfrm>
            <a:off x="7462839" y="2225677"/>
            <a:ext cx="2570165" cy="3386428"/>
            <a:chOff x="7462839" y="2225677"/>
            <a:chExt cx="2570165" cy="3386428"/>
          </a:xfrm>
        </p:grpSpPr>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5" y="4364041"/>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3"/>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099428" y="3627441"/>
              <a:ext cx="1931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b="0" i="0" u="none" strike="noStrike" cap="none" normalizeH="0" baseline="0" dirty="0">
                  <a:ln>
                    <a:noFill/>
                  </a:ln>
                  <a:solidFill>
                    <a:srgbClr val="000000"/>
                  </a:solidFill>
                  <a:effectLst/>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dirty="0">
                  <a:solidFill>
                    <a:srgbClr val="000000"/>
                  </a:solidFill>
                  <a:latin typeface="Times New Roman" panose="02020603050405020304" pitchFamily="18" charset="0"/>
                </a:rPr>
                <a:t>Deformation</a:t>
              </a:r>
              <a:endParaRPr lang="en-US" altLang="en-US" dirty="0"/>
            </a:p>
          </p:txBody>
        </p:sp>
      </p:grpSp>
      <p:grpSp>
        <p:nvGrpSpPr>
          <p:cNvPr id="166" name="Group 165">
            <a:extLst>
              <a:ext uri="{FF2B5EF4-FFF2-40B4-BE49-F238E27FC236}">
                <a16:creationId xmlns:a16="http://schemas.microsoft.com/office/drawing/2014/main" id="{580EA8C2-F4E7-4CFB-8CB9-B360BE80E7EC}"/>
              </a:ext>
            </a:extLst>
          </p:cNvPr>
          <p:cNvGrpSpPr/>
          <p:nvPr/>
        </p:nvGrpSpPr>
        <p:grpSpPr>
          <a:xfrm>
            <a:off x="10436229" y="1973265"/>
            <a:ext cx="1354138" cy="2346326"/>
            <a:chOff x="10436229" y="1973265"/>
            <a:chExt cx="1354138" cy="2346326"/>
          </a:xfrm>
        </p:grpSpPr>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4"/>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529891" y="2041527"/>
              <a:ext cx="11483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Deformed </a:t>
              </a:r>
            </a:p>
            <a:p>
              <a:pPr algn="ctr"/>
              <a:r>
                <a:rPr lang="en-US" altLang="en-US" sz="1900" dirty="0">
                  <a:solidFill>
                    <a:srgbClr val="000000"/>
                  </a:solidFill>
                  <a:latin typeface="Times New Roman" panose="02020603050405020304" pitchFamily="18" charset="0"/>
                </a:rPr>
                <a:t>Template </a:t>
              </a:r>
            </a:p>
            <a:p>
              <a:pPr algn="ctr"/>
              <a:r>
                <a:rPr lang="en-US" altLang="en-US" dirty="0">
                  <a:solidFill>
                    <a:srgbClr val="000000"/>
                  </a:solidFill>
                  <a:latin typeface="Times New Roman" panose="02020603050405020304" pitchFamily="18" charset="0"/>
                </a:rPr>
                <a:t>and Scan</a:t>
              </a:r>
              <a:endParaRPr lang="en-US" altLang="en-US" sz="1600" dirty="0"/>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3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14</a:t>
            </a:fld>
            <a:endParaRPr lang="en-CA"/>
          </a:p>
        </p:txBody>
      </p:sp>
      <p:grpSp>
        <p:nvGrpSpPr>
          <p:cNvPr id="138" name="Group 137">
            <a:extLst>
              <a:ext uri="{FF2B5EF4-FFF2-40B4-BE49-F238E27FC236}">
                <a16:creationId xmlns:a16="http://schemas.microsoft.com/office/drawing/2014/main" id="{FA1B20F4-1D60-4899-9EE8-DFF42EE1A85F}"/>
              </a:ext>
            </a:extLst>
          </p:cNvPr>
          <p:cNvGrpSpPr/>
          <p:nvPr/>
        </p:nvGrpSpPr>
        <p:grpSpPr>
          <a:xfrm>
            <a:off x="3779837" y="2198690"/>
            <a:ext cx="1200151" cy="1231900"/>
            <a:chOff x="3779837" y="2198690"/>
            <a:chExt cx="1200151" cy="1231900"/>
          </a:xfrm>
        </p:grpSpPr>
        <p:pic>
          <p:nvPicPr>
            <p:cNvPr id="161" name="Picture 22">
              <a:extLst>
                <a:ext uri="{FF2B5EF4-FFF2-40B4-BE49-F238E27FC236}">
                  <a16:creationId xmlns:a16="http://schemas.microsoft.com/office/drawing/2014/main" id="{C2DA82FE-80FB-4BCE-9F21-6B4ED70A380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23">
              <a:extLst>
                <a:ext uri="{FF2B5EF4-FFF2-40B4-BE49-F238E27FC236}">
                  <a16:creationId xmlns:a16="http://schemas.microsoft.com/office/drawing/2014/main" id="{19A1B59B-0B76-40B9-B889-ABCBD15DBFB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7" name="Rectangle 144">
                  <a:extLst>
                    <a:ext uri="{FF2B5EF4-FFF2-40B4-BE49-F238E27FC236}">
                      <a16:creationId xmlns:a16="http://schemas.microsoft.com/office/drawing/2014/main" id="{D3BF630C-A2DA-48BA-8FEC-6CE2C6644B6F}"/>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67" name="Rectangle 144">
                  <a:extLst>
                    <a:ext uri="{FF2B5EF4-FFF2-40B4-BE49-F238E27FC236}">
                      <a16:creationId xmlns:a16="http://schemas.microsoft.com/office/drawing/2014/main" id="{D3BF630C-A2DA-48BA-8FEC-6CE2C6644B6F}"/>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34"/>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8" name="Rectangle 148">
                  <a:extLst>
                    <a:ext uri="{FF2B5EF4-FFF2-40B4-BE49-F238E27FC236}">
                      <a16:creationId xmlns:a16="http://schemas.microsoft.com/office/drawing/2014/main" id="{1542B4B3-C564-4D7C-BD87-507761660B1A}"/>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68" name="Rectangle 148">
                  <a:extLst>
                    <a:ext uri="{FF2B5EF4-FFF2-40B4-BE49-F238E27FC236}">
                      <a16:creationId xmlns:a16="http://schemas.microsoft.com/office/drawing/2014/main" id="{1542B4B3-C564-4D7C-BD87-507761660B1A}"/>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35"/>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69" name="Group 168">
            <a:extLst>
              <a:ext uri="{FF2B5EF4-FFF2-40B4-BE49-F238E27FC236}">
                <a16:creationId xmlns:a16="http://schemas.microsoft.com/office/drawing/2014/main" id="{C7EB8DB8-C71A-4336-9180-2FF1407F8B5D}"/>
              </a:ext>
            </a:extLst>
          </p:cNvPr>
          <p:cNvGrpSpPr/>
          <p:nvPr/>
        </p:nvGrpSpPr>
        <p:grpSpPr>
          <a:xfrm>
            <a:off x="5319713" y="1833565"/>
            <a:ext cx="1893889" cy="3659189"/>
            <a:chOff x="5319713" y="1833565"/>
            <a:chExt cx="1893889" cy="3659189"/>
          </a:xfrm>
        </p:grpSpPr>
        <p:sp>
          <p:nvSpPr>
            <p:cNvPr id="170" name="Freeform 34">
              <a:extLst>
                <a:ext uri="{FF2B5EF4-FFF2-40B4-BE49-F238E27FC236}">
                  <a16:creationId xmlns:a16="http://schemas.microsoft.com/office/drawing/2014/main" id="{854F8460-6A4C-4086-AC43-4A64113FAFBD}"/>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71" name="Freeform 35">
              <a:extLst>
                <a:ext uri="{FF2B5EF4-FFF2-40B4-BE49-F238E27FC236}">
                  <a16:creationId xmlns:a16="http://schemas.microsoft.com/office/drawing/2014/main" id="{BEE9B622-A742-449C-BF5B-C58034AF2593}"/>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2" name="Freeform 36">
              <a:extLst>
                <a:ext uri="{FF2B5EF4-FFF2-40B4-BE49-F238E27FC236}">
                  <a16:creationId xmlns:a16="http://schemas.microsoft.com/office/drawing/2014/main" id="{6F44E826-E322-4786-A8AB-DE370B6BBDEC}"/>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3" name="Freeform 37">
              <a:extLst>
                <a:ext uri="{FF2B5EF4-FFF2-40B4-BE49-F238E27FC236}">
                  <a16:creationId xmlns:a16="http://schemas.microsoft.com/office/drawing/2014/main" id="{8E1FE4AD-A804-4509-93D4-1120ECC9057B}"/>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4" name="Freeform 38">
              <a:extLst>
                <a:ext uri="{FF2B5EF4-FFF2-40B4-BE49-F238E27FC236}">
                  <a16:creationId xmlns:a16="http://schemas.microsoft.com/office/drawing/2014/main" id="{F799B0A7-1375-4C08-9E0E-DBC333CC4F6F}"/>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75" name="Freeform 39">
              <a:extLst>
                <a:ext uri="{FF2B5EF4-FFF2-40B4-BE49-F238E27FC236}">
                  <a16:creationId xmlns:a16="http://schemas.microsoft.com/office/drawing/2014/main" id="{931494A5-401F-475F-BE7C-C9CD25E8BE73}"/>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6" name="Line 40">
              <a:extLst>
                <a:ext uri="{FF2B5EF4-FFF2-40B4-BE49-F238E27FC236}">
                  <a16:creationId xmlns:a16="http://schemas.microsoft.com/office/drawing/2014/main" id="{CB14DEFB-D1EC-49D9-A50D-E53987D2072C}"/>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7" name="Rectangle 41">
              <a:extLst>
                <a:ext uri="{FF2B5EF4-FFF2-40B4-BE49-F238E27FC236}">
                  <a16:creationId xmlns:a16="http://schemas.microsoft.com/office/drawing/2014/main" id="{7324DDB7-6B57-4D24-A479-AC3E0C422183}"/>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8" name="Freeform 42">
              <a:extLst>
                <a:ext uri="{FF2B5EF4-FFF2-40B4-BE49-F238E27FC236}">
                  <a16:creationId xmlns:a16="http://schemas.microsoft.com/office/drawing/2014/main" id="{B6F00F55-5D70-45C3-A35F-3F7751087C74}"/>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9" name="Freeform 43">
              <a:extLst>
                <a:ext uri="{FF2B5EF4-FFF2-40B4-BE49-F238E27FC236}">
                  <a16:creationId xmlns:a16="http://schemas.microsoft.com/office/drawing/2014/main" id="{34400FF1-1083-4BA1-9516-AC4716164DD8}"/>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0" name="Line 44">
              <a:extLst>
                <a:ext uri="{FF2B5EF4-FFF2-40B4-BE49-F238E27FC236}">
                  <a16:creationId xmlns:a16="http://schemas.microsoft.com/office/drawing/2014/main" id="{D2D04CD0-6893-4D58-9B36-E349B89B8C33}"/>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1" name="Line 47">
              <a:extLst>
                <a:ext uri="{FF2B5EF4-FFF2-40B4-BE49-F238E27FC236}">
                  <a16:creationId xmlns:a16="http://schemas.microsoft.com/office/drawing/2014/main" id="{7E3ECA35-8074-4181-8804-71F0D29B0001}"/>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2" name="Line 50">
              <a:extLst>
                <a:ext uri="{FF2B5EF4-FFF2-40B4-BE49-F238E27FC236}">
                  <a16:creationId xmlns:a16="http://schemas.microsoft.com/office/drawing/2014/main" id="{4CEDE35C-6B3A-4114-B82C-7D06AEA5529C}"/>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3" name="Line 53">
              <a:extLst>
                <a:ext uri="{FF2B5EF4-FFF2-40B4-BE49-F238E27FC236}">
                  <a16:creationId xmlns:a16="http://schemas.microsoft.com/office/drawing/2014/main" id="{B6669B03-1A4F-41DD-9C21-5A37274B1535}"/>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4" name="Line 56">
              <a:extLst>
                <a:ext uri="{FF2B5EF4-FFF2-40B4-BE49-F238E27FC236}">
                  <a16:creationId xmlns:a16="http://schemas.microsoft.com/office/drawing/2014/main" id="{EA9518E0-E6E6-427D-B098-5F609910B2CC}"/>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5" name="Line 59">
              <a:extLst>
                <a:ext uri="{FF2B5EF4-FFF2-40B4-BE49-F238E27FC236}">
                  <a16:creationId xmlns:a16="http://schemas.microsoft.com/office/drawing/2014/main" id="{38802D32-93FA-406D-A67A-6045623A53C4}"/>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6" name="Line 62">
              <a:extLst>
                <a:ext uri="{FF2B5EF4-FFF2-40B4-BE49-F238E27FC236}">
                  <a16:creationId xmlns:a16="http://schemas.microsoft.com/office/drawing/2014/main" id="{7AC76CCA-16AC-4858-8BAB-4F8FF8057192}"/>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7" name="Line 65">
              <a:extLst>
                <a:ext uri="{FF2B5EF4-FFF2-40B4-BE49-F238E27FC236}">
                  <a16:creationId xmlns:a16="http://schemas.microsoft.com/office/drawing/2014/main" id="{5A4EAAB3-28E5-4F2B-B0AF-B38CE403415A}"/>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8" name="Line 68">
              <a:extLst>
                <a:ext uri="{FF2B5EF4-FFF2-40B4-BE49-F238E27FC236}">
                  <a16:creationId xmlns:a16="http://schemas.microsoft.com/office/drawing/2014/main" id="{29422D2F-F28D-4099-97F9-58A54EC73D70}"/>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9" name="Line 71">
              <a:extLst>
                <a:ext uri="{FF2B5EF4-FFF2-40B4-BE49-F238E27FC236}">
                  <a16:creationId xmlns:a16="http://schemas.microsoft.com/office/drawing/2014/main" id="{FE6ECC63-335B-4157-8844-B46E02EAB92B}"/>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0" name="Line 74">
              <a:extLst>
                <a:ext uri="{FF2B5EF4-FFF2-40B4-BE49-F238E27FC236}">
                  <a16:creationId xmlns:a16="http://schemas.microsoft.com/office/drawing/2014/main" id="{3EE39623-68F5-4622-8DCB-B556D5A8A8AF}"/>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1" name="Rectangle 77">
              <a:extLst>
                <a:ext uri="{FF2B5EF4-FFF2-40B4-BE49-F238E27FC236}">
                  <a16:creationId xmlns:a16="http://schemas.microsoft.com/office/drawing/2014/main" id="{4DDA9D27-92C6-4B8E-9B3F-A142DBD6A627}"/>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2" name="Line 78">
              <a:extLst>
                <a:ext uri="{FF2B5EF4-FFF2-40B4-BE49-F238E27FC236}">
                  <a16:creationId xmlns:a16="http://schemas.microsoft.com/office/drawing/2014/main" id="{AFF7CA78-965E-4ED8-BB5B-5396D0EAE2F9}"/>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3" name="Freeform 79">
              <a:extLst>
                <a:ext uri="{FF2B5EF4-FFF2-40B4-BE49-F238E27FC236}">
                  <a16:creationId xmlns:a16="http://schemas.microsoft.com/office/drawing/2014/main" id="{7A11228C-160A-4D7B-B6DD-FC9563D30A32}"/>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4" name="Freeform 80">
              <a:extLst>
                <a:ext uri="{FF2B5EF4-FFF2-40B4-BE49-F238E27FC236}">
                  <a16:creationId xmlns:a16="http://schemas.microsoft.com/office/drawing/2014/main" id="{ED40FF16-BDB0-4106-B394-2520B0270DFD}"/>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95" name="Picture 81">
              <a:extLst>
                <a:ext uri="{FF2B5EF4-FFF2-40B4-BE49-F238E27FC236}">
                  <a16:creationId xmlns:a16="http://schemas.microsoft.com/office/drawing/2014/main" id="{3845697D-5CD3-4FD4-A126-622D1130DD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 name="Freeform 82">
              <a:extLst>
                <a:ext uri="{FF2B5EF4-FFF2-40B4-BE49-F238E27FC236}">
                  <a16:creationId xmlns:a16="http://schemas.microsoft.com/office/drawing/2014/main" id="{4EC25B43-47F0-4AD5-A2ED-C2EBE46B6D67}"/>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7" name="Freeform 83">
              <a:extLst>
                <a:ext uri="{FF2B5EF4-FFF2-40B4-BE49-F238E27FC236}">
                  <a16:creationId xmlns:a16="http://schemas.microsoft.com/office/drawing/2014/main" id="{56593F36-5E01-44EC-BE10-D30092F61F31}"/>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8" name="Freeform 84">
              <a:extLst>
                <a:ext uri="{FF2B5EF4-FFF2-40B4-BE49-F238E27FC236}">
                  <a16:creationId xmlns:a16="http://schemas.microsoft.com/office/drawing/2014/main" id="{08DA74AD-2A2A-4485-AAE4-24E3B17748EB}"/>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9" name="Freeform 85">
              <a:extLst>
                <a:ext uri="{FF2B5EF4-FFF2-40B4-BE49-F238E27FC236}">
                  <a16:creationId xmlns:a16="http://schemas.microsoft.com/office/drawing/2014/main" id="{B9EB4D76-3819-4FFD-A9FB-9438BEDDE8B2}"/>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00" name="Line 86">
              <a:extLst>
                <a:ext uri="{FF2B5EF4-FFF2-40B4-BE49-F238E27FC236}">
                  <a16:creationId xmlns:a16="http://schemas.microsoft.com/office/drawing/2014/main" id="{BF1536CA-A253-4561-94D8-077E4EC1795B}"/>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1" name="Freeform 87">
              <a:extLst>
                <a:ext uri="{FF2B5EF4-FFF2-40B4-BE49-F238E27FC236}">
                  <a16:creationId xmlns:a16="http://schemas.microsoft.com/office/drawing/2014/main" id="{90459FFA-0B15-4A6D-B2AA-4C74B49BB41B}"/>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02" name="Line 88">
              <a:extLst>
                <a:ext uri="{FF2B5EF4-FFF2-40B4-BE49-F238E27FC236}">
                  <a16:creationId xmlns:a16="http://schemas.microsoft.com/office/drawing/2014/main" id="{3542D0A1-B133-4372-AB89-FBF6AAC2527A}"/>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3" name="Freeform 89">
              <a:extLst>
                <a:ext uri="{FF2B5EF4-FFF2-40B4-BE49-F238E27FC236}">
                  <a16:creationId xmlns:a16="http://schemas.microsoft.com/office/drawing/2014/main" id="{3842877C-6D99-47D6-B642-E7441D791BB5}"/>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04" name="Freeform 108">
              <a:extLst>
                <a:ext uri="{FF2B5EF4-FFF2-40B4-BE49-F238E27FC236}">
                  <a16:creationId xmlns:a16="http://schemas.microsoft.com/office/drawing/2014/main" id="{0502A85F-5796-40F0-9BBB-095D700B039D}"/>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5" name="Freeform 109">
              <a:extLst>
                <a:ext uri="{FF2B5EF4-FFF2-40B4-BE49-F238E27FC236}">
                  <a16:creationId xmlns:a16="http://schemas.microsoft.com/office/drawing/2014/main" id="{4F42F7EB-F8F0-4082-81E2-DC881A383E2B}"/>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6" name="Freeform 110">
              <a:extLst>
                <a:ext uri="{FF2B5EF4-FFF2-40B4-BE49-F238E27FC236}">
                  <a16:creationId xmlns:a16="http://schemas.microsoft.com/office/drawing/2014/main" id="{5B8418A2-4403-4193-8161-8213D866D30F}"/>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7" name="Rectangle 129">
              <a:extLst>
                <a:ext uri="{FF2B5EF4-FFF2-40B4-BE49-F238E27FC236}">
                  <a16:creationId xmlns:a16="http://schemas.microsoft.com/office/drawing/2014/main" id="{5AB5F94D-0BF3-4AA3-8807-15254B899594}"/>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8" name="Rectangle 130">
              <a:extLst>
                <a:ext uri="{FF2B5EF4-FFF2-40B4-BE49-F238E27FC236}">
                  <a16:creationId xmlns:a16="http://schemas.microsoft.com/office/drawing/2014/main" id="{3E454CE7-7655-494A-BA69-7169EC9E87E4}"/>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9" name="Rectangle 131">
                  <a:extLst>
                    <a:ext uri="{FF2B5EF4-FFF2-40B4-BE49-F238E27FC236}">
                      <a16:creationId xmlns:a16="http://schemas.microsoft.com/office/drawing/2014/main" id="{315A99B5-BB4A-4C16-B1ED-DFA9CF48E818}"/>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37"/>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10" name="Rectangle 132">
                  <a:extLst>
                    <a:ext uri="{FF2B5EF4-FFF2-40B4-BE49-F238E27FC236}">
                      <a16:creationId xmlns:a16="http://schemas.microsoft.com/office/drawing/2014/main" id="{4C864991-FD80-4D68-A2C6-EA5DF0F5C789}"/>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38"/>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11" name="Rectangle 133">
              <a:extLst>
                <a:ext uri="{FF2B5EF4-FFF2-40B4-BE49-F238E27FC236}">
                  <a16:creationId xmlns:a16="http://schemas.microsoft.com/office/drawing/2014/main" id="{BCD71B26-CD72-409A-992D-271D85D9BC4C}"/>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2" name="Rectangle 134">
              <a:extLst>
                <a:ext uri="{FF2B5EF4-FFF2-40B4-BE49-F238E27FC236}">
                  <a16:creationId xmlns:a16="http://schemas.microsoft.com/office/drawing/2014/main" id="{F03FABDD-B224-45FD-886C-FF4EC8BD46A0}"/>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13" name="Rectangle 147">
                  <a:extLst>
                    <a:ext uri="{FF2B5EF4-FFF2-40B4-BE49-F238E27FC236}">
                      <a16:creationId xmlns:a16="http://schemas.microsoft.com/office/drawing/2014/main" id="{E5EF8DE4-3FA8-4DD7-89EF-13164F285E75}"/>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39"/>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5" name="Audio 4">
            <a:hlinkClick r:id="" action="ppaction://media"/>
            <a:extLst>
              <a:ext uri="{FF2B5EF4-FFF2-40B4-BE49-F238E27FC236}">
                <a16:creationId xmlns:a16="http://schemas.microsoft.com/office/drawing/2014/main" id="{273852A5-9A40-42BA-8659-3AA5478C1F0F}"/>
              </a:ext>
            </a:extLst>
          </p:cNvPr>
          <p:cNvPicPr>
            <a:picLocks noChangeAspect="1"/>
          </p:cNvPicPr>
          <p:nvPr>
            <a:audioFile r:link="rId2"/>
            <p:extLst>
              <p:ext uri="{DAA4B4D4-6D71-4841-9C94-3DE7FCFB9230}">
                <p14:media xmlns:p14="http://schemas.microsoft.com/office/powerpoint/2010/main" r:embed="rId1"/>
              </p:ext>
            </p:extLst>
          </p:nvPr>
        </p:nvPicPr>
        <p:blipFill>
          <a:blip r:embed="rId4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2346498"/>
      </p:ext>
    </p:extLst>
  </p:cSld>
  <p:clrMapOvr>
    <a:masterClrMapping/>
  </p:clrMapOvr>
  <mc:AlternateContent xmlns:mc="http://schemas.openxmlformats.org/markup-compatibility/2006" xmlns:p14="http://schemas.microsoft.com/office/powerpoint/2010/main">
    <mc:Choice Requires="p14">
      <p:transition spd="slow" p14:dur="2000" advTm="4264"/>
    </mc:Choice>
    <mc:Fallback xmlns="">
      <p:transition spd="slow" advTm="4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138"/>
                                        </p:tgtEl>
                                      </p:cBhvr>
                                    </p:animEffect>
                                    <p:animScale>
                                      <p:cBhvr>
                                        <p:cTn id="9" dur="500" autoRev="1" fill="hold"/>
                                        <p:tgtEl>
                                          <p:spTgt spid="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269E-A31A-4CBB-AC0E-20C1C2FA9E40}"/>
              </a:ext>
            </a:extLst>
          </p:cNvPr>
          <p:cNvSpPr>
            <a:spLocks noGrp="1"/>
          </p:cNvSpPr>
          <p:nvPr>
            <p:ph type="title"/>
          </p:nvPr>
        </p:nvSpPr>
        <p:spPr/>
        <p:txBody>
          <a:bodyPr/>
          <a:lstStyle/>
          <a:p>
            <a:r>
              <a:rPr lang="en-CA" dirty="0"/>
              <a:t>Constraints</a:t>
            </a:r>
          </a:p>
        </p:txBody>
      </p:sp>
      <p:sp>
        <p:nvSpPr>
          <p:cNvPr id="3" name="Content Placeholder 2">
            <a:extLst>
              <a:ext uri="{FF2B5EF4-FFF2-40B4-BE49-F238E27FC236}">
                <a16:creationId xmlns:a16="http://schemas.microsoft.com/office/drawing/2014/main" id="{BA2E1A7F-6D3A-47DD-867D-A313026F752D}"/>
              </a:ext>
            </a:extLst>
          </p:cNvPr>
          <p:cNvSpPr>
            <a:spLocks noGrp="1"/>
          </p:cNvSpPr>
          <p:nvPr>
            <p:ph sz="half" idx="1"/>
          </p:nvPr>
        </p:nvSpPr>
        <p:spPr/>
        <p:txBody>
          <a:bodyPr/>
          <a:lstStyle/>
          <a:p>
            <a:r>
              <a:rPr lang="en-CA" dirty="0"/>
              <a:t>Render template and scan</a:t>
            </a:r>
          </a:p>
          <a:p>
            <a:pPr lvl="1"/>
            <a:r>
              <a:rPr lang="en-CA" dirty="0"/>
              <a:t>Orthographic camera facing the mesh</a:t>
            </a:r>
          </a:p>
          <a:p>
            <a:pPr lvl="1"/>
            <a:r>
              <a:rPr lang="en-CA" dirty="0"/>
              <a:t>View = bounding box</a:t>
            </a:r>
          </a:p>
          <a:p>
            <a:r>
              <a:rPr lang="en-CA" dirty="0"/>
              <a:t>Canny edge detection</a:t>
            </a:r>
          </a:p>
          <a:p>
            <a:pPr lvl="1"/>
            <a:endParaRPr lang="en-CA" dirty="0"/>
          </a:p>
          <a:p>
            <a:endParaRPr lang="en-CA" dirty="0"/>
          </a:p>
        </p:txBody>
      </p:sp>
      <p:grpSp>
        <p:nvGrpSpPr>
          <p:cNvPr id="33" name="Group 32">
            <a:extLst>
              <a:ext uri="{FF2B5EF4-FFF2-40B4-BE49-F238E27FC236}">
                <a16:creationId xmlns:a16="http://schemas.microsoft.com/office/drawing/2014/main" id="{62795596-58AE-4E88-93FF-A7D719FF86F2}"/>
              </a:ext>
            </a:extLst>
          </p:cNvPr>
          <p:cNvGrpSpPr/>
          <p:nvPr/>
        </p:nvGrpSpPr>
        <p:grpSpPr>
          <a:xfrm>
            <a:off x="7790433" y="1179466"/>
            <a:ext cx="2090737" cy="2517594"/>
            <a:chOff x="344488" y="2691835"/>
            <a:chExt cx="1354138" cy="1630607"/>
          </a:xfrm>
        </p:grpSpPr>
        <p:sp>
          <p:nvSpPr>
            <p:cNvPr id="34" name="Freeform 96">
              <a:extLst>
                <a:ext uri="{FF2B5EF4-FFF2-40B4-BE49-F238E27FC236}">
                  <a16:creationId xmlns:a16="http://schemas.microsoft.com/office/drawing/2014/main" id="{310BE5A9-CA68-41A5-9DA9-F2ADAE2A9FBB}"/>
                </a:ext>
              </a:extLst>
            </p:cNvPr>
            <p:cNvSpPr>
              <a:spLocks/>
            </p:cNvSpPr>
            <p:nvPr/>
          </p:nvSpPr>
          <p:spPr bwMode="auto">
            <a:xfrm>
              <a:off x="344488" y="2984500"/>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dirty="0"/>
            </a:p>
          </p:txBody>
        </p:sp>
        <p:pic>
          <p:nvPicPr>
            <p:cNvPr id="35" name="Picture 97">
              <a:extLst>
                <a:ext uri="{FF2B5EF4-FFF2-40B4-BE49-F238E27FC236}">
                  <a16:creationId xmlns:a16="http://schemas.microsoft.com/office/drawing/2014/main" id="{089EFD85-22B1-4453-9380-F2C509A28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3182938"/>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8">
              <a:extLst>
                <a:ext uri="{FF2B5EF4-FFF2-40B4-BE49-F238E27FC236}">
                  <a16:creationId xmlns:a16="http://schemas.microsoft.com/office/drawing/2014/main" id="{EA6073F7-5209-4A45-BF8B-0964E6109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6" y="3182938"/>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15">
              <a:extLst>
                <a:ext uri="{FF2B5EF4-FFF2-40B4-BE49-F238E27FC236}">
                  <a16:creationId xmlns:a16="http://schemas.microsoft.com/office/drawing/2014/main" id="{FF51DC11-E937-4D7F-BB12-A642CC10FCED}"/>
                </a:ext>
              </a:extLst>
            </p:cNvPr>
            <p:cNvSpPr>
              <a:spLocks/>
            </p:cNvSpPr>
            <p:nvPr/>
          </p:nvSpPr>
          <p:spPr bwMode="auto">
            <a:xfrm>
              <a:off x="412751" y="2741613"/>
              <a:ext cx="1184275" cy="238125"/>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a:solidFill>
                    <a:srgbClr val="000000"/>
                  </a:solidFill>
                  <a:latin typeface="Times New Roman" panose="02020603050405020304" pitchFamily="18" charset="0"/>
                </a:rPr>
                <a:t>Input Meshes</a:t>
              </a:r>
              <a:endParaRPr lang="en-US" altLang="en-US" sz="1600" dirty="0">
                <a:latin typeface="Arial" panose="020B0604020202020204" pitchFamily="34" charset="0"/>
              </a:endParaRPr>
            </a:p>
          </p:txBody>
        </p:sp>
        <p:sp>
          <p:nvSpPr>
            <p:cNvPr id="38" name="Rectangle 123">
              <a:extLst>
                <a:ext uri="{FF2B5EF4-FFF2-40B4-BE49-F238E27FC236}">
                  <a16:creationId xmlns:a16="http://schemas.microsoft.com/office/drawing/2014/main" id="{E895EE17-9DA4-4E57-8714-B29CAB3A77A7}"/>
                </a:ext>
              </a:extLst>
            </p:cNvPr>
            <p:cNvSpPr>
              <a:spLocks noChangeArrowheads="1"/>
            </p:cNvSpPr>
            <p:nvPr/>
          </p:nvSpPr>
          <p:spPr bwMode="auto">
            <a:xfrm>
              <a:off x="551505" y="2691835"/>
              <a:ext cx="42" cy="17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9" name="Rectangle 141">
                  <a:extLst>
                    <a:ext uri="{FF2B5EF4-FFF2-40B4-BE49-F238E27FC236}">
                      <a16:creationId xmlns:a16="http://schemas.microsoft.com/office/drawing/2014/main" id="{F1F141A5-4FCA-484A-873F-3C523BBA36BE}"/>
                    </a:ext>
                  </a:extLst>
                </p:cNvPr>
                <p:cNvSpPr>
                  <a:spLocks noChangeArrowheads="1"/>
                </p:cNvSpPr>
                <p:nvPr/>
              </p:nvSpPr>
              <p:spPr bwMode="auto">
                <a:xfrm>
                  <a:off x="1204913" y="4043363"/>
                  <a:ext cx="192448" cy="2790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28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2800" b="0" i="0" u="none" strike="noStrike" cap="none" normalizeH="0" baseline="0" dirty="0">
                    <a:ln>
                      <a:noFill/>
                    </a:ln>
                    <a:solidFill>
                      <a:schemeClr val="tx1"/>
                    </a:solidFill>
                    <a:effectLst/>
                  </a:endParaRPr>
                </a:p>
              </p:txBody>
            </p:sp>
          </mc:Choice>
          <mc:Fallback xmlns="">
            <p:sp>
              <p:nvSpPr>
                <p:cNvPr id="39" name="Rectangle 141">
                  <a:extLst>
                    <a:ext uri="{FF2B5EF4-FFF2-40B4-BE49-F238E27FC236}">
                      <a16:creationId xmlns:a16="http://schemas.microsoft.com/office/drawing/2014/main" id="{F1F141A5-4FCA-484A-873F-3C523BBA36BE}"/>
                    </a:ext>
                  </a:extLst>
                </p:cNvPr>
                <p:cNvSpPr>
                  <a:spLocks noRot="1" noChangeAspect="1" noMove="1" noResize="1" noEditPoints="1" noAdjustHandles="1" noChangeArrowheads="1" noChangeShapeType="1" noTextEdit="1"/>
                </p:cNvSpPr>
                <p:nvPr/>
              </p:nvSpPr>
              <p:spPr bwMode="auto">
                <a:xfrm>
                  <a:off x="1204913" y="4043363"/>
                  <a:ext cx="192448" cy="279079"/>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0" name="Rectangle 142">
                  <a:extLst>
                    <a:ext uri="{FF2B5EF4-FFF2-40B4-BE49-F238E27FC236}">
                      <a16:creationId xmlns:a16="http://schemas.microsoft.com/office/drawing/2014/main" id="{291878F2-A50C-4D07-8EB8-60FED4AF2C58}"/>
                    </a:ext>
                  </a:extLst>
                </p:cNvPr>
                <p:cNvSpPr>
                  <a:spLocks noChangeArrowheads="1"/>
                </p:cNvSpPr>
                <p:nvPr/>
              </p:nvSpPr>
              <p:spPr bwMode="auto">
                <a:xfrm>
                  <a:off x="706438" y="4043363"/>
                  <a:ext cx="207565" cy="2790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28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2800" b="0" i="0" u="none" strike="noStrike" cap="none" normalizeH="0" baseline="0" dirty="0">
                    <a:ln>
                      <a:noFill/>
                    </a:ln>
                    <a:solidFill>
                      <a:schemeClr val="tx1"/>
                    </a:solidFill>
                    <a:effectLst/>
                  </a:endParaRPr>
                </a:p>
              </p:txBody>
            </p:sp>
          </mc:Choice>
          <mc:Fallback xmlns="">
            <p:sp>
              <p:nvSpPr>
                <p:cNvPr id="40" name="Rectangle 142">
                  <a:extLst>
                    <a:ext uri="{FF2B5EF4-FFF2-40B4-BE49-F238E27FC236}">
                      <a16:creationId xmlns:a16="http://schemas.microsoft.com/office/drawing/2014/main" id="{291878F2-A50C-4D07-8EB8-60FED4AF2C58}"/>
                    </a:ext>
                  </a:extLst>
                </p:cNvPr>
                <p:cNvSpPr>
                  <a:spLocks noRot="1" noChangeAspect="1" noMove="1" noResize="1" noEditPoints="1" noAdjustHandles="1" noChangeArrowheads="1" noChangeShapeType="1" noTextEdit="1"/>
                </p:cNvSpPr>
                <p:nvPr/>
              </p:nvSpPr>
              <p:spPr bwMode="auto">
                <a:xfrm>
                  <a:off x="706438" y="4043363"/>
                  <a:ext cx="207565" cy="279079"/>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41" name="Group 40">
            <a:extLst>
              <a:ext uri="{FF2B5EF4-FFF2-40B4-BE49-F238E27FC236}">
                <a16:creationId xmlns:a16="http://schemas.microsoft.com/office/drawing/2014/main" id="{4E94A77B-9A8E-41D5-AF06-F33D7EA49731}"/>
              </a:ext>
            </a:extLst>
          </p:cNvPr>
          <p:cNvGrpSpPr/>
          <p:nvPr/>
        </p:nvGrpSpPr>
        <p:grpSpPr>
          <a:xfrm>
            <a:off x="7790430" y="4188455"/>
            <a:ext cx="2090740" cy="2312836"/>
            <a:chOff x="3732213" y="1966736"/>
            <a:chExt cx="1301750" cy="1440034"/>
          </a:xfrm>
        </p:grpSpPr>
        <p:pic>
          <p:nvPicPr>
            <p:cNvPr id="42" name="Picture 22">
              <a:extLst>
                <a:ext uri="{FF2B5EF4-FFF2-40B4-BE49-F238E27FC236}">
                  <a16:creationId xmlns:a16="http://schemas.microsoft.com/office/drawing/2014/main" id="{BB586159-44D6-475E-8DDB-2F2B2AC219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838" y="2198688"/>
              <a:ext cx="571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3">
              <a:extLst>
                <a:ext uri="{FF2B5EF4-FFF2-40B4-BE49-F238E27FC236}">
                  <a16:creationId xmlns:a16="http://schemas.microsoft.com/office/drawing/2014/main" id="{69FF018D-8298-44B0-8F38-7F3EB015C1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9751" y="2198688"/>
              <a:ext cx="6302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reeform 106">
              <a:extLst>
                <a:ext uri="{FF2B5EF4-FFF2-40B4-BE49-F238E27FC236}">
                  <a16:creationId xmlns:a16="http://schemas.microsoft.com/office/drawing/2014/main" id="{41E1CB1A-6C3C-49F3-A152-B6424BF0DC30}"/>
                </a:ext>
              </a:extLst>
            </p:cNvPr>
            <p:cNvSpPr>
              <a:spLocks/>
            </p:cNvSpPr>
            <p:nvPr/>
          </p:nvSpPr>
          <p:spPr bwMode="auto">
            <a:xfrm>
              <a:off x="3732213" y="1966736"/>
              <a:ext cx="1298575" cy="222120"/>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a:solidFill>
                    <a:srgbClr val="000000"/>
                  </a:solidFill>
                  <a:latin typeface="Times New Roman" panose="02020603050405020304" pitchFamily="18" charset="0"/>
                </a:rPr>
                <a:t>Constraints</a:t>
              </a:r>
              <a:endParaRPr lang="en-CA" dirty="0"/>
            </a:p>
          </p:txBody>
        </p:sp>
        <p:sp>
          <p:nvSpPr>
            <p:cNvPr id="45" name="Rectangle 127">
              <a:extLst>
                <a:ext uri="{FF2B5EF4-FFF2-40B4-BE49-F238E27FC236}">
                  <a16:creationId xmlns:a16="http://schemas.microsoft.com/office/drawing/2014/main" id="{2DD28BA4-D44F-4F51-A7C3-7FB45BEA4ADD}"/>
                </a:ext>
              </a:extLst>
            </p:cNvPr>
            <p:cNvSpPr>
              <a:spLocks noChangeArrowheads="1"/>
            </p:cNvSpPr>
            <p:nvPr/>
          </p:nvSpPr>
          <p:spPr bwMode="auto">
            <a:xfrm>
              <a:off x="3737330" y="1984873"/>
              <a:ext cx="1296633" cy="1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46" name="Rectangle 144">
                  <a:extLst>
                    <a:ext uri="{FF2B5EF4-FFF2-40B4-BE49-F238E27FC236}">
                      <a16:creationId xmlns:a16="http://schemas.microsoft.com/office/drawing/2014/main" id="{7A8AE635-5BFF-455B-A15D-A682C86414B1}"/>
                    </a:ext>
                  </a:extLst>
                </p:cNvPr>
                <p:cNvSpPr>
                  <a:spLocks noChangeArrowheads="1"/>
                </p:cNvSpPr>
                <p:nvPr/>
              </p:nvSpPr>
              <p:spPr bwMode="auto">
                <a:xfrm>
                  <a:off x="4083051" y="3138488"/>
                  <a:ext cx="304492" cy="2682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28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46" name="Rectangle 144">
                  <a:extLst>
                    <a:ext uri="{FF2B5EF4-FFF2-40B4-BE49-F238E27FC236}">
                      <a16:creationId xmlns:a16="http://schemas.microsoft.com/office/drawing/2014/main" id="{7A8AE635-5BFF-455B-A15D-A682C86414B1}"/>
                    </a:ext>
                  </a:extLst>
                </p:cNvPr>
                <p:cNvSpPr>
                  <a:spLocks noRot="1" noChangeAspect="1" noMove="1" noResize="1" noEditPoints="1" noAdjustHandles="1" noChangeArrowheads="1" noChangeShapeType="1" noTextEdit="1"/>
                </p:cNvSpPr>
                <p:nvPr/>
              </p:nvSpPr>
              <p:spPr bwMode="auto">
                <a:xfrm>
                  <a:off x="4083051" y="3138488"/>
                  <a:ext cx="304492" cy="268282"/>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7" name="Rectangle 148">
                  <a:extLst>
                    <a:ext uri="{FF2B5EF4-FFF2-40B4-BE49-F238E27FC236}">
                      <a16:creationId xmlns:a16="http://schemas.microsoft.com/office/drawing/2014/main" id="{346C01A4-860E-4B58-9628-05494EF7891D}"/>
                    </a:ext>
                  </a:extLst>
                </p:cNvPr>
                <p:cNvSpPr>
                  <a:spLocks noChangeArrowheads="1"/>
                </p:cNvSpPr>
                <p:nvPr/>
              </p:nvSpPr>
              <p:spPr bwMode="auto">
                <a:xfrm>
                  <a:off x="4616451" y="3138488"/>
                  <a:ext cx="278462" cy="2682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28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47" name="Rectangle 148">
                  <a:extLst>
                    <a:ext uri="{FF2B5EF4-FFF2-40B4-BE49-F238E27FC236}">
                      <a16:creationId xmlns:a16="http://schemas.microsoft.com/office/drawing/2014/main" id="{346C01A4-860E-4B58-9628-05494EF7891D}"/>
                    </a:ext>
                  </a:extLst>
                </p:cNvPr>
                <p:cNvSpPr>
                  <a:spLocks noRot="1" noChangeAspect="1" noMove="1" noResize="1" noEditPoints="1" noAdjustHandles="1" noChangeArrowheads="1" noChangeShapeType="1" noTextEdit="1"/>
                </p:cNvSpPr>
                <p:nvPr/>
              </p:nvSpPr>
              <p:spPr bwMode="auto">
                <a:xfrm>
                  <a:off x="4616451" y="3138488"/>
                  <a:ext cx="278462" cy="268282"/>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74" name="Arrow: Right 73">
            <a:extLst>
              <a:ext uri="{FF2B5EF4-FFF2-40B4-BE49-F238E27FC236}">
                <a16:creationId xmlns:a16="http://schemas.microsoft.com/office/drawing/2014/main" id="{876366E1-1FDF-41FB-95F7-61CD386B304A}"/>
              </a:ext>
            </a:extLst>
          </p:cNvPr>
          <p:cNvSpPr/>
          <p:nvPr/>
        </p:nvSpPr>
        <p:spPr>
          <a:xfrm rot="5400000">
            <a:off x="9027178" y="3807074"/>
            <a:ext cx="524936" cy="296092"/>
          </a:xfrm>
          <a:prstGeom prst="rightArrow">
            <a:avLst>
              <a:gd name="adj1" fmla="val 50000"/>
              <a:gd name="adj2" fmla="val 7589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75" name="Arrow: Right 74">
            <a:extLst>
              <a:ext uri="{FF2B5EF4-FFF2-40B4-BE49-F238E27FC236}">
                <a16:creationId xmlns:a16="http://schemas.microsoft.com/office/drawing/2014/main" id="{BFB5E019-1FB4-48E7-ABDE-BCFF38D9BAB9}"/>
              </a:ext>
            </a:extLst>
          </p:cNvPr>
          <p:cNvSpPr/>
          <p:nvPr/>
        </p:nvSpPr>
        <p:spPr>
          <a:xfrm rot="5400000">
            <a:off x="8237089" y="3804833"/>
            <a:ext cx="520453" cy="296092"/>
          </a:xfrm>
          <a:prstGeom prst="rightArrow">
            <a:avLst>
              <a:gd name="adj1" fmla="val 50000"/>
              <a:gd name="adj2" fmla="val 7589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19531A0D-2B9B-478E-B480-C508BAE0DFDD}"/>
              </a:ext>
            </a:extLst>
          </p:cNvPr>
          <p:cNvSpPr>
            <a:spLocks noGrp="1"/>
          </p:cNvSpPr>
          <p:nvPr>
            <p:ph type="sldNum" sz="quarter" idx="12"/>
          </p:nvPr>
        </p:nvSpPr>
        <p:spPr/>
        <p:txBody>
          <a:bodyPr/>
          <a:lstStyle/>
          <a:p>
            <a:fld id="{D97D1DF6-F186-48C8-8457-25A16335496C}" type="slidenum">
              <a:rPr lang="en-CA" smtClean="0"/>
              <a:t>15</a:t>
            </a:fld>
            <a:endParaRPr lang="en-CA"/>
          </a:p>
        </p:txBody>
      </p:sp>
      <p:pic>
        <p:nvPicPr>
          <p:cNvPr id="5" name="Audio 4">
            <a:hlinkClick r:id="" action="ppaction://media"/>
            <a:extLst>
              <a:ext uri="{FF2B5EF4-FFF2-40B4-BE49-F238E27FC236}">
                <a16:creationId xmlns:a16="http://schemas.microsoft.com/office/drawing/2014/main" id="{2ED461D8-D8DE-4FC9-B8B8-FB0B329A74A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5518438"/>
      </p:ext>
    </p:extLst>
  </p:cSld>
  <p:clrMapOvr>
    <a:masterClrMapping/>
  </p:clrMapOvr>
  <mc:AlternateContent xmlns:mc="http://schemas.openxmlformats.org/markup-compatibility/2006" xmlns:p14="http://schemas.microsoft.com/office/powerpoint/2010/main">
    <mc:Choice Requires="p14">
      <p:transition spd="slow" p14:dur="2000" advTm="10820"/>
    </mc:Choice>
    <mc:Fallback xmlns="">
      <p:transition spd="slow" advTm="1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5" name="AutoShape 3">
            <a:extLst>
              <a:ext uri="{FF2B5EF4-FFF2-40B4-BE49-F238E27FC236}">
                <a16:creationId xmlns:a16="http://schemas.microsoft.com/office/drawing/2014/main" id="{30C54E9C-AE71-477D-8BBA-EB6B5C56BB81}"/>
              </a:ext>
            </a:extLst>
          </p:cNvPr>
          <p:cNvSpPr>
            <a:spLocks noChangeAspect="1" noChangeArrowheads="1" noTextEdit="1"/>
          </p:cNvSpPr>
          <p:nvPr/>
        </p:nvSpPr>
        <p:spPr bwMode="auto">
          <a:xfrm>
            <a:off x="341310" y="1495427"/>
            <a:ext cx="11509382" cy="46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644523" y="242252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Input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4" name="Rectangle 124">
            <a:extLst>
              <a:ext uri="{FF2B5EF4-FFF2-40B4-BE49-F238E27FC236}">
                <a16:creationId xmlns:a16="http://schemas.microsoft.com/office/drawing/2014/main" id="{8E873C59-F9DB-4649-8970-58DDDE277DF4}"/>
              </a:ext>
            </a:extLst>
          </p:cNvPr>
          <p:cNvSpPr>
            <a:spLocks noChangeArrowheads="1"/>
          </p:cNvSpPr>
          <p:nvPr/>
        </p:nvSpPr>
        <p:spPr bwMode="auto">
          <a:xfrm>
            <a:off x="644523" y="2725740"/>
            <a:ext cx="8318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Meshes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63" name="Group 162">
            <a:extLst>
              <a:ext uri="{FF2B5EF4-FFF2-40B4-BE49-F238E27FC236}">
                <a16:creationId xmlns:a16="http://schemas.microsoft.com/office/drawing/2014/main" id="{4913749D-DFC3-4410-AF65-411DECF1D266}"/>
              </a:ext>
            </a:extLst>
          </p:cNvPr>
          <p:cNvGrpSpPr/>
          <p:nvPr/>
        </p:nvGrpSpPr>
        <p:grpSpPr>
          <a:xfrm>
            <a:off x="7486652" y="1762127"/>
            <a:ext cx="1609727" cy="1662114"/>
            <a:chOff x="7486652" y="1762127"/>
            <a:chExt cx="1609727" cy="1662114"/>
          </a:xfrm>
        </p:grpSpPr>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9"/>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10"/>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50153" y="1762127"/>
              <a:ext cx="1546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6" name="Group 125">
            <a:extLst>
              <a:ext uri="{FF2B5EF4-FFF2-40B4-BE49-F238E27FC236}">
                <a16:creationId xmlns:a16="http://schemas.microsoft.com/office/drawing/2014/main" id="{EE28448D-01C3-4B15-BA89-A35DEA3BAEC5}"/>
              </a:ext>
            </a:extLst>
          </p:cNvPr>
          <p:cNvGrpSpPr/>
          <p:nvPr/>
        </p:nvGrpSpPr>
        <p:grpSpPr>
          <a:xfrm>
            <a:off x="2168524" y="1725615"/>
            <a:ext cx="1212850" cy="1704975"/>
            <a:chOff x="2168524" y="1725615"/>
            <a:chExt cx="1212850" cy="1704975"/>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3"/>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14"/>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15"/>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16"/>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4" name="Group 3">
            <a:extLst>
              <a:ext uri="{FF2B5EF4-FFF2-40B4-BE49-F238E27FC236}">
                <a16:creationId xmlns:a16="http://schemas.microsoft.com/office/drawing/2014/main" id="{1CAED132-1598-40F9-86F8-EBFE01ADEECE}"/>
              </a:ext>
            </a:extLst>
          </p:cNvPr>
          <p:cNvGrpSpPr/>
          <p:nvPr/>
        </p:nvGrpSpPr>
        <p:grpSpPr>
          <a:xfrm>
            <a:off x="2182811" y="3436941"/>
            <a:ext cx="1184276" cy="2092326"/>
            <a:chOff x="2182811" y="3436941"/>
            <a:chExt cx="1184276" cy="2092326"/>
          </a:xfrm>
        </p:grpSpPr>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379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p:txBody>
        </p:sp>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18"/>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38" name="Group 137">
            <a:extLst>
              <a:ext uri="{FF2B5EF4-FFF2-40B4-BE49-F238E27FC236}">
                <a16:creationId xmlns:a16="http://schemas.microsoft.com/office/drawing/2014/main" id="{715078E9-9145-4F7A-AA53-BAD85A554C3A}"/>
              </a:ext>
            </a:extLst>
          </p:cNvPr>
          <p:cNvGrpSpPr/>
          <p:nvPr/>
        </p:nvGrpSpPr>
        <p:grpSpPr>
          <a:xfrm>
            <a:off x="3668712" y="3563941"/>
            <a:ext cx="1425576" cy="1973263"/>
            <a:chOff x="3668712" y="3563941"/>
            <a:chExt cx="1425576" cy="1973263"/>
          </a:xfrm>
        </p:grpSpPr>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Transfer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20"/>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21"/>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23"/>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24"/>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165" name="Group 164">
            <a:extLst>
              <a:ext uri="{FF2B5EF4-FFF2-40B4-BE49-F238E27FC236}">
                <a16:creationId xmlns:a16="http://schemas.microsoft.com/office/drawing/2014/main" id="{C7A48457-CB06-4418-9F8B-CEA2C3A9276A}"/>
              </a:ext>
            </a:extLst>
          </p:cNvPr>
          <p:cNvGrpSpPr/>
          <p:nvPr/>
        </p:nvGrpSpPr>
        <p:grpSpPr>
          <a:xfrm>
            <a:off x="7462839" y="2225677"/>
            <a:ext cx="2570165" cy="3386428"/>
            <a:chOff x="7462839" y="2225677"/>
            <a:chExt cx="2570165" cy="3386428"/>
          </a:xfrm>
        </p:grpSpPr>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5" y="4364041"/>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6"/>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099428" y="3627441"/>
              <a:ext cx="1931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b="0" i="0" u="none" strike="noStrike" cap="none" normalizeH="0" baseline="0" dirty="0">
                  <a:ln>
                    <a:noFill/>
                  </a:ln>
                  <a:solidFill>
                    <a:srgbClr val="000000"/>
                  </a:solidFill>
                  <a:effectLst/>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dirty="0">
                  <a:solidFill>
                    <a:srgbClr val="000000"/>
                  </a:solidFill>
                  <a:latin typeface="Times New Roman" panose="02020603050405020304" pitchFamily="18" charset="0"/>
                </a:rPr>
                <a:t>Deformation</a:t>
              </a:r>
              <a:endParaRPr lang="en-US" altLang="en-US" dirty="0"/>
            </a:p>
          </p:txBody>
        </p:sp>
      </p:grpSp>
      <p:grpSp>
        <p:nvGrpSpPr>
          <p:cNvPr id="166" name="Group 165">
            <a:extLst>
              <a:ext uri="{FF2B5EF4-FFF2-40B4-BE49-F238E27FC236}">
                <a16:creationId xmlns:a16="http://schemas.microsoft.com/office/drawing/2014/main" id="{580EA8C2-F4E7-4CFB-8CB9-B360BE80E7EC}"/>
              </a:ext>
            </a:extLst>
          </p:cNvPr>
          <p:cNvGrpSpPr/>
          <p:nvPr/>
        </p:nvGrpSpPr>
        <p:grpSpPr>
          <a:xfrm>
            <a:off x="10436229" y="1973265"/>
            <a:ext cx="1354138" cy="2346326"/>
            <a:chOff x="10436229" y="1973265"/>
            <a:chExt cx="1354138" cy="2346326"/>
          </a:xfrm>
        </p:grpSpPr>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7"/>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529891" y="2041527"/>
              <a:ext cx="11483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Deformed </a:t>
              </a:r>
            </a:p>
            <a:p>
              <a:pPr algn="ctr"/>
              <a:r>
                <a:rPr lang="en-US" altLang="en-US" sz="1900" dirty="0">
                  <a:solidFill>
                    <a:srgbClr val="000000"/>
                  </a:solidFill>
                  <a:latin typeface="Times New Roman" panose="02020603050405020304" pitchFamily="18" charset="0"/>
                </a:rPr>
                <a:t>Template </a:t>
              </a:r>
            </a:p>
            <a:p>
              <a:pPr algn="ctr"/>
              <a:r>
                <a:rPr lang="en-US" altLang="en-US" dirty="0">
                  <a:solidFill>
                    <a:srgbClr val="000000"/>
                  </a:solidFill>
                  <a:latin typeface="Times New Roman" panose="02020603050405020304" pitchFamily="18" charset="0"/>
                </a:rPr>
                <a:t>and Scan</a:t>
              </a:r>
              <a:endParaRPr lang="en-US" altLang="en-US" sz="1600" dirty="0"/>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3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16</a:t>
            </a:fld>
            <a:endParaRPr lang="en-CA"/>
          </a:p>
        </p:txBody>
      </p:sp>
      <p:pic>
        <p:nvPicPr>
          <p:cNvPr id="164" name="Picture 22">
            <a:extLst>
              <a:ext uri="{FF2B5EF4-FFF2-40B4-BE49-F238E27FC236}">
                <a16:creationId xmlns:a16="http://schemas.microsoft.com/office/drawing/2014/main" id="{16CAE665-A53B-43A2-A446-826922C7FA3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23">
            <a:extLst>
              <a:ext uri="{FF2B5EF4-FFF2-40B4-BE49-F238E27FC236}">
                <a16:creationId xmlns:a16="http://schemas.microsoft.com/office/drawing/2014/main" id="{E4E46893-9A30-4EB5-A26D-E3AB4788317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 name="Group 159">
            <a:extLst>
              <a:ext uri="{FF2B5EF4-FFF2-40B4-BE49-F238E27FC236}">
                <a16:creationId xmlns:a16="http://schemas.microsoft.com/office/drawing/2014/main" id="{9CE0A672-D1AF-40CC-B662-E70E85913869}"/>
              </a:ext>
            </a:extLst>
          </p:cNvPr>
          <p:cNvGrpSpPr/>
          <p:nvPr/>
        </p:nvGrpSpPr>
        <p:grpSpPr>
          <a:xfrm>
            <a:off x="5319713" y="1833565"/>
            <a:ext cx="1893889" cy="3659189"/>
            <a:chOff x="5319713" y="1833565"/>
            <a:chExt cx="1893889" cy="3659189"/>
          </a:xfrm>
        </p:grpSpPr>
        <p:sp>
          <p:nvSpPr>
            <p:cNvPr id="161" name="Freeform 34">
              <a:extLst>
                <a:ext uri="{FF2B5EF4-FFF2-40B4-BE49-F238E27FC236}">
                  <a16:creationId xmlns:a16="http://schemas.microsoft.com/office/drawing/2014/main" id="{56B865E2-2F2F-4638-8934-173E09975E9A}"/>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8" name="Freeform 35">
              <a:extLst>
                <a:ext uri="{FF2B5EF4-FFF2-40B4-BE49-F238E27FC236}">
                  <a16:creationId xmlns:a16="http://schemas.microsoft.com/office/drawing/2014/main" id="{3EF647BE-3F12-4D65-86B8-9FBA82AD76B4}"/>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9" name="Freeform 36">
              <a:extLst>
                <a:ext uri="{FF2B5EF4-FFF2-40B4-BE49-F238E27FC236}">
                  <a16:creationId xmlns:a16="http://schemas.microsoft.com/office/drawing/2014/main" id="{BF96C4D0-ACA5-4094-8B83-BD2F063762AA}"/>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0" name="Freeform 37">
              <a:extLst>
                <a:ext uri="{FF2B5EF4-FFF2-40B4-BE49-F238E27FC236}">
                  <a16:creationId xmlns:a16="http://schemas.microsoft.com/office/drawing/2014/main" id="{CF954522-749F-400E-8346-7E22A6B19D32}"/>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1" name="Freeform 38">
              <a:extLst>
                <a:ext uri="{FF2B5EF4-FFF2-40B4-BE49-F238E27FC236}">
                  <a16:creationId xmlns:a16="http://schemas.microsoft.com/office/drawing/2014/main" id="{7C15F725-B1AB-4B47-9405-0CDAC549F5DA}"/>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72" name="Freeform 39">
              <a:extLst>
                <a:ext uri="{FF2B5EF4-FFF2-40B4-BE49-F238E27FC236}">
                  <a16:creationId xmlns:a16="http://schemas.microsoft.com/office/drawing/2014/main" id="{BCC69877-3BC1-44D3-B8E9-96E6EEADBD1D}"/>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3" name="Line 40">
              <a:extLst>
                <a:ext uri="{FF2B5EF4-FFF2-40B4-BE49-F238E27FC236}">
                  <a16:creationId xmlns:a16="http://schemas.microsoft.com/office/drawing/2014/main" id="{9E692588-EE85-46C0-85D5-7B5DA49B3701}"/>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4" name="Rectangle 41">
              <a:extLst>
                <a:ext uri="{FF2B5EF4-FFF2-40B4-BE49-F238E27FC236}">
                  <a16:creationId xmlns:a16="http://schemas.microsoft.com/office/drawing/2014/main" id="{99110EB7-F584-454A-A881-A617BA599E73}"/>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5" name="Freeform 42">
              <a:extLst>
                <a:ext uri="{FF2B5EF4-FFF2-40B4-BE49-F238E27FC236}">
                  <a16:creationId xmlns:a16="http://schemas.microsoft.com/office/drawing/2014/main" id="{9232B7A6-876B-4185-ADFF-815E2956FB0E}"/>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6" name="Freeform 43">
              <a:extLst>
                <a:ext uri="{FF2B5EF4-FFF2-40B4-BE49-F238E27FC236}">
                  <a16:creationId xmlns:a16="http://schemas.microsoft.com/office/drawing/2014/main" id="{4B8D1F7A-8FB1-4DBD-8035-A1B76DFCC006}"/>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7" name="Line 44">
              <a:extLst>
                <a:ext uri="{FF2B5EF4-FFF2-40B4-BE49-F238E27FC236}">
                  <a16:creationId xmlns:a16="http://schemas.microsoft.com/office/drawing/2014/main" id="{39C61CCA-2158-4929-B885-6032F09C75BA}"/>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8" name="Line 47">
              <a:extLst>
                <a:ext uri="{FF2B5EF4-FFF2-40B4-BE49-F238E27FC236}">
                  <a16:creationId xmlns:a16="http://schemas.microsoft.com/office/drawing/2014/main" id="{A7B9B726-5FE3-4FE3-973B-7ACFCFE2FA8D}"/>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9" name="Line 50">
              <a:extLst>
                <a:ext uri="{FF2B5EF4-FFF2-40B4-BE49-F238E27FC236}">
                  <a16:creationId xmlns:a16="http://schemas.microsoft.com/office/drawing/2014/main" id="{3C9608DB-BD6D-4D90-B8A6-C47448533B25}"/>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0" name="Line 53">
              <a:extLst>
                <a:ext uri="{FF2B5EF4-FFF2-40B4-BE49-F238E27FC236}">
                  <a16:creationId xmlns:a16="http://schemas.microsoft.com/office/drawing/2014/main" id="{7AFA9D9C-F09E-4254-8F5B-72D9371EE8E7}"/>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1" name="Line 56">
              <a:extLst>
                <a:ext uri="{FF2B5EF4-FFF2-40B4-BE49-F238E27FC236}">
                  <a16:creationId xmlns:a16="http://schemas.microsoft.com/office/drawing/2014/main" id="{9809E8C5-3651-415F-8131-52F13AED0CCB}"/>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2" name="Line 59">
              <a:extLst>
                <a:ext uri="{FF2B5EF4-FFF2-40B4-BE49-F238E27FC236}">
                  <a16:creationId xmlns:a16="http://schemas.microsoft.com/office/drawing/2014/main" id="{A948176D-0EC2-43D9-987A-93DAA7B90602}"/>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3" name="Line 62">
              <a:extLst>
                <a:ext uri="{FF2B5EF4-FFF2-40B4-BE49-F238E27FC236}">
                  <a16:creationId xmlns:a16="http://schemas.microsoft.com/office/drawing/2014/main" id="{817F770F-530F-4C2A-AD22-41F38015E4AA}"/>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4" name="Line 65">
              <a:extLst>
                <a:ext uri="{FF2B5EF4-FFF2-40B4-BE49-F238E27FC236}">
                  <a16:creationId xmlns:a16="http://schemas.microsoft.com/office/drawing/2014/main" id="{7049EDDB-71D1-4288-B669-EF8A201DF9DC}"/>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5" name="Line 68">
              <a:extLst>
                <a:ext uri="{FF2B5EF4-FFF2-40B4-BE49-F238E27FC236}">
                  <a16:creationId xmlns:a16="http://schemas.microsoft.com/office/drawing/2014/main" id="{8690DFC8-BCEB-4311-8147-23E64FA5EC2F}"/>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6" name="Line 71">
              <a:extLst>
                <a:ext uri="{FF2B5EF4-FFF2-40B4-BE49-F238E27FC236}">
                  <a16:creationId xmlns:a16="http://schemas.microsoft.com/office/drawing/2014/main" id="{7FBA9CCD-8E4C-40A1-85DB-209479B34809}"/>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7" name="Line 74">
              <a:extLst>
                <a:ext uri="{FF2B5EF4-FFF2-40B4-BE49-F238E27FC236}">
                  <a16:creationId xmlns:a16="http://schemas.microsoft.com/office/drawing/2014/main" id="{5FBD1D58-E48B-4887-98D8-94FA6A6FC25D}"/>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8" name="Rectangle 77">
              <a:extLst>
                <a:ext uri="{FF2B5EF4-FFF2-40B4-BE49-F238E27FC236}">
                  <a16:creationId xmlns:a16="http://schemas.microsoft.com/office/drawing/2014/main" id="{7483AF6F-8BB6-48A4-B61A-C380A72A2C28}"/>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9" name="Line 78">
              <a:extLst>
                <a:ext uri="{FF2B5EF4-FFF2-40B4-BE49-F238E27FC236}">
                  <a16:creationId xmlns:a16="http://schemas.microsoft.com/office/drawing/2014/main" id="{EAFF79E6-FEEF-4443-A332-3885536AD5EF}"/>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0" name="Freeform 79">
              <a:extLst>
                <a:ext uri="{FF2B5EF4-FFF2-40B4-BE49-F238E27FC236}">
                  <a16:creationId xmlns:a16="http://schemas.microsoft.com/office/drawing/2014/main" id="{B80AA37E-BF24-400D-BE70-184A7493D1DD}"/>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1" name="Freeform 80">
              <a:extLst>
                <a:ext uri="{FF2B5EF4-FFF2-40B4-BE49-F238E27FC236}">
                  <a16:creationId xmlns:a16="http://schemas.microsoft.com/office/drawing/2014/main" id="{0C1FC325-DD1F-49E7-9B2F-AF073F4B2C7F}"/>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92" name="Picture 81">
              <a:extLst>
                <a:ext uri="{FF2B5EF4-FFF2-40B4-BE49-F238E27FC236}">
                  <a16:creationId xmlns:a16="http://schemas.microsoft.com/office/drawing/2014/main" id="{74055636-90D5-431C-B4D4-C4CD9E2883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 name="Freeform 82">
              <a:extLst>
                <a:ext uri="{FF2B5EF4-FFF2-40B4-BE49-F238E27FC236}">
                  <a16:creationId xmlns:a16="http://schemas.microsoft.com/office/drawing/2014/main" id="{7623AFBD-2093-4FF8-8614-EC54643C839E}"/>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4" name="Freeform 83">
              <a:extLst>
                <a:ext uri="{FF2B5EF4-FFF2-40B4-BE49-F238E27FC236}">
                  <a16:creationId xmlns:a16="http://schemas.microsoft.com/office/drawing/2014/main" id="{0741688A-B8C1-4441-9449-CC6160DB9A6A}"/>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5" name="Freeform 84">
              <a:extLst>
                <a:ext uri="{FF2B5EF4-FFF2-40B4-BE49-F238E27FC236}">
                  <a16:creationId xmlns:a16="http://schemas.microsoft.com/office/drawing/2014/main" id="{5F6156DF-41D7-4774-A50B-1CD34DBCC289}"/>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6" name="Freeform 85">
              <a:extLst>
                <a:ext uri="{FF2B5EF4-FFF2-40B4-BE49-F238E27FC236}">
                  <a16:creationId xmlns:a16="http://schemas.microsoft.com/office/drawing/2014/main" id="{5A4246E7-319B-46ED-92D6-9618EA818508}"/>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7" name="Line 86">
              <a:extLst>
                <a:ext uri="{FF2B5EF4-FFF2-40B4-BE49-F238E27FC236}">
                  <a16:creationId xmlns:a16="http://schemas.microsoft.com/office/drawing/2014/main" id="{C9C3B55D-95CD-46F3-94D0-42CDEC9E6B74}"/>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8" name="Freeform 87">
              <a:extLst>
                <a:ext uri="{FF2B5EF4-FFF2-40B4-BE49-F238E27FC236}">
                  <a16:creationId xmlns:a16="http://schemas.microsoft.com/office/drawing/2014/main" id="{1885D078-C3F7-431A-B38F-088BC654FD5B}"/>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9" name="Line 88">
              <a:extLst>
                <a:ext uri="{FF2B5EF4-FFF2-40B4-BE49-F238E27FC236}">
                  <a16:creationId xmlns:a16="http://schemas.microsoft.com/office/drawing/2014/main" id="{928EC73E-473F-4C7E-8BCA-D4596F31FADF}"/>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0" name="Freeform 89">
              <a:extLst>
                <a:ext uri="{FF2B5EF4-FFF2-40B4-BE49-F238E27FC236}">
                  <a16:creationId xmlns:a16="http://schemas.microsoft.com/office/drawing/2014/main" id="{55A31065-A317-41BE-8B64-3FFAC9ED5DB9}"/>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01" name="Freeform 108">
              <a:extLst>
                <a:ext uri="{FF2B5EF4-FFF2-40B4-BE49-F238E27FC236}">
                  <a16:creationId xmlns:a16="http://schemas.microsoft.com/office/drawing/2014/main" id="{46B49803-E1A6-44B6-873D-2A667031A58E}"/>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2" name="Freeform 109">
              <a:extLst>
                <a:ext uri="{FF2B5EF4-FFF2-40B4-BE49-F238E27FC236}">
                  <a16:creationId xmlns:a16="http://schemas.microsoft.com/office/drawing/2014/main" id="{AD92A874-FB60-4185-88F0-AA8DEFD0380F}"/>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3" name="Freeform 110">
              <a:extLst>
                <a:ext uri="{FF2B5EF4-FFF2-40B4-BE49-F238E27FC236}">
                  <a16:creationId xmlns:a16="http://schemas.microsoft.com/office/drawing/2014/main" id="{EC545CA6-3F42-457C-9F11-B6F7456E4726}"/>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4" name="Rectangle 129">
              <a:extLst>
                <a:ext uri="{FF2B5EF4-FFF2-40B4-BE49-F238E27FC236}">
                  <a16:creationId xmlns:a16="http://schemas.microsoft.com/office/drawing/2014/main" id="{64E875A0-0694-4BB5-8BE4-2CC45467D095}"/>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 name="Rectangle 130">
              <a:extLst>
                <a:ext uri="{FF2B5EF4-FFF2-40B4-BE49-F238E27FC236}">
                  <a16:creationId xmlns:a16="http://schemas.microsoft.com/office/drawing/2014/main" id="{2678931F-883D-4F48-87B1-142E5BB3CCAC}"/>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6" name="Rectangle 131">
                  <a:extLst>
                    <a:ext uri="{FF2B5EF4-FFF2-40B4-BE49-F238E27FC236}">
                      <a16:creationId xmlns:a16="http://schemas.microsoft.com/office/drawing/2014/main" id="{5E104FD8-131C-46EB-BF4E-DE060D490077}"/>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35"/>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7" name="Rectangle 132">
                  <a:extLst>
                    <a:ext uri="{FF2B5EF4-FFF2-40B4-BE49-F238E27FC236}">
                      <a16:creationId xmlns:a16="http://schemas.microsoft.com/office/drawing/2014/main" id="{33C63005-9EFB-4C53-9901-17B19EF9E3EB}"/>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36"/>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08" name="Rectangle 133">
              <a:extLst>
                <a:ext uri="{FF2B5EF4-FFF2-40B4-BE49-F238E27FC236}">
                  <a16:creationId xmlns:a16="http://schemas.microsoft.com/office/drawing/2014/main" id="{C7960C50-86C2-4AEB-9177-A9A3C2E1975C}"/>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 name="Rectangle 134">
              <a:extLst>
                <a:ext uri="{FF2B5EF4-FFF2-40B4-BE49-F238E27FC236}">
                  <a16:creationId xmlns:a16="http://schemas.microsoft.com/office/drawing/2014/main" id="{218E401D-7AC4-41FF-B52A-96132BB25F21}"/>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10" name="Rectangle 147">
                  <a:extLst>
                    <a:ext uri="{FF2B5EF4-FFF2-40B4-BE49-F238E27FC236}">
                      <a16:creationId xmlns:a16="http://schemas.microsoft.com/office/drawing/2014/main" id="{FD871904-6983-4E84-B325-F97E746AE1B7}"/>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22"/>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23" name="Audio 22">
            <a:hlinkClick r:id="" action="ppaction://media"/>
            <a:extLst>
              <a:ext uri="{FF2B5EF4-FFF2-40B4-BE49-F238E27FC236}">
                <a16:creationId xmlns:a16="http://schemas.microsoft.com/office/drawing/2014/main" id="{AC6F3740-59AD-46A2-B1A0-87BDEA28AB55}"/>
              </a:ext>
            </a:extLst>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9237515"/>
      </p:ext>
    </p:extLst>
  </p:cSld>
  <p:clrMapOvr>
    <a:masterClrMapping/>
  </p:clrMapOvr>
  <mc:AlternateContent xmlns:mc="http://schemas.openxmlformats.org/markup-compatibility/2006" xmlns:p14="http://schemas.microsoft.com/office/powerpoint/2010/main">
    <mc:Choice Requires="p14">
      <p:transition spd="slow" p14:dur="2000" advTm="4604"/>
    </mc:Choice>
    <mc:Fallback xmlns="">
      <p:transition spd="slow" advTm="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1000" tmFilter="0, 0; .2, .5; .8, .5; 1, 0"/>
                                        <p:tgtEl>
                                          <p:spTgt spid="138"/>
                                        </p:tgtEl>
                                      </p:cBhvr>
                                    </p:animEffect>
                                    <p:animScale>
                                      <p:cBhvr>
                                        <p:cTn id="9" dur="500" autoRev="1" fill="hold"/>
                                        <p:tgtEl>
                                          <p:spTgt spid="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F38-F94B-4F49-B01C-FFA815B18C9A}"/>
              </a:ext>
            </a:extLst>
          </p:cNvPr>
          <p:cNvSpPr>
            <a:spLocks noGrp="1"/>
          </p:cNvSpPr>
          <p:nvPr>
            <p:ph type="title"/>
          </p:nvPr>
        </p:nvSpPr>
        <p:spPr/>
        <p:txBody>
          <a:bodyPr/>
          <a:lstStyle/>
          <a:p>
            <a:r>
              <a:rPr lang="en-CA" dirty="0"/>
              <a:t>Transfer Constraints  on Smooth Domain</a:t>
            </a:r>
          </a:p>
        </p:txBody>
      </p:sp>
      <p:grpSp>
        <p:nvGrpSpPr>
          <p:cNvPr id="31" name="Group 30">
            <a:extLst>
              <a:ext uri="{FF2B5EF4-FFF2-40B4-BE49-F238E27FC236}">
                <a16:creationId xmlns:a16="http://schemas.microsoft.com/office/drawing/2014/main" id="{45E3818D-BF95-4D3A-8DE5-F64C285FD3B0}"/>
              </a:ext>
            </a:extLst>
          </p:cNvPr>
          <p:cNvGrpSpPr/>
          <p:nvPr/>
        </p:nvGrpSpPr>
        <p:grpSpPr>
          <a:xfrm>
            <a:off x="272461" y="1887769"/>
            <a:ext cx="3086312" cy="3501821"/>
            <a:chOff x="272460" y="1887769"/>
            <a:chExt cx="3231925" cy="3667038"/>
          </a:xfrm>
        </p:grpSpPr>
        <p:pic>
          <p:nvPicPr>
            <p:cNvPr id="12" name="Picture 22">
              <a:extLst>
                <a:ext uri="{FF2B5EF4-FFF2-40B4-BE49-F238E27FC236}">
                  <a16:creationId xmlns:a16="http://schemas.microsoft.com/office/drawing/2014/main" id="{BA5DC4E4-81F7-4646-A987-59AB4F76B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60" y="2379876"/>
              <a:ext cx="1539011" cy="254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a:extLst>
                <a:ext uri="{FF2B5EF4-FFF2-40B4-BE49-F238E27FC236}">
                  <a16:creationId xmlns:a16="http://schemas.microsoft.com/office/drawing/2014/main" id="{F652C5BE-17E8-49BE-AD34-5405205CF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7197" y="2379876"/>
              <a:ext cx="1697188" cy="254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06">
              <a:extLst>
                <a:ext uri="{FF2B5EF4-FFF2-40B4-BE49-F238E27FC236}">
                  <a16:creationId xmlns:a16="http://schemas.microsoft.com/office/drawing/2014/main" id="{C0A91AB4-B46D-4712-8B78-81D70E462B08}"/>
                </a:ext>
              </a:extLst>
            </p:cNvPr>
            <p:cNvSpPr>
              <a:spLocks/>
            </p:cNvSpPr>
            <p:nvPr/>
          </p:nvSpPr>
          <p:spPr bwMode="auto">
            <a:xfrm>
              <a:off x="975511" y="1887769"/>
              <a:ext cx="1834364" cy="465629"/>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en-US" dirty="0">
                  <a:latin typeface="Times New Roman" panose="02020603050405020304" pitchFamily="18" charset="0"/>
                  <a:cs typeface="Times New Roman" panose="02020603050405020304" pitchFamily="18" charset="0"/>
                </a:rPr>
                <a:t>Constraints</a:t>
              </a:r>
              <a:endParaRPr lang="en-CA"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Rectangle 144">
                  <a:extLst>
                    <a:ext uri="{FF2B5EF4-FFF2-40B4-BE49-F238E27FC236}">
                      <a16:creationId xmlns:a16="http://schemas.microsoft.com/office/drawing/2014/main" id="{C6C3B038-37BF-4EDA-B5E5-83D1DC64618B}"/>
                    </a:ext>
                  </a:extLst>
                </p:cNvPr>
                <p:cNvSpPr>
                  <a:spLocks noChangeArrowheads="1"/>
                </p:cNvSpPr>
                <p:nvPr/>
              </p:nvSpPr>
              <p:spPr bwMode="auto">
                <a:xfrm>
                  <a:off x="841839" y="5103591"/>
                  <a:ext cx="718205" cy="4512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28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6" name="Rectangle 144">
                  <a:extLst>
                    <a:ext uri="{FF2B5EF4-FFF2-40B4-BE49-F238E27FC236}">
                      <a16:creationId xmlns:a16="http://schemas.microsoft.com/office/drawing/2014/main" id="{C6C3B038-37BF-4EDA-B5E5-83D1DC64618B}"/>
                    </a:ext>
                  </a:extLst>
                </p:cNvPr>
                <p:cNvSpPr>
                  <a:spLocks noRot="1" noChangeAspect="1" noMove="1" noResize="1" noEditPoints="1" noAdjustHandles="1" noChangeArrowheads="1" noChangeShapeType="1" noTextEdit="1"/>
                </p:cNvSpPr>
                <p:nvPr/>
              </p:nvSpPr>
              <p:spPr bwMode="auto">
                <a:xfrm>
                  <a:off x="841839" y="5103591"/>
                  <a:ext cx="718205" cy="451216"/>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Rectangle 148">
                  <a:extLst>
                    <a:ext uri="{FF2B5EF4-FFF2-40B4-BE49-F238E27FC236}">
                      <a16:creationId xmlns:a16="http://schemas.microsoft.com/office/drawing/2014/main" id="{F3AD65BC-4966-4295-BDB8-74F42C5E51A4}"/>
                    </a:ext>
                  </a:extLst>
                </p:cNvPr>
                <p:cNvSpPr>
                  <a:spLocks noChangeArrowheads="1"/>
                </p:cNvSpPr>
                <p:nvPr/>
              </p:nvSpPr>
              <p:spPr bwMode="auto">
                <a:xfrm>
                  <a:off x="2551648" y="5103590"/>
                  <a:ext cx="575186" cy="4512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28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7" name="Rectangle 148">
                  <a:extLst>
                    <a:ext uri="{FF2B5EF4-FFF2-40B4-BE49-F238E27FC236}">
                      <a16:creationId xmlns:a16="http://schemas.microsoft.com/office/drawing/2014/main" id="{F3AD65BC-4966-4295-BDB8-74F42C5E51A4}"/>
                    </a:ext>
                  </a:extLst>
                </p:cNvPr>
                <p:cNvSpPr>
                  <a:spLocks noRot="1" noChangeAspect="1" noMove="1" noResize="1" noEditPoints="1" noAdjustHandles="1" noChangeArrowheads="1" noChangeShapeType="1" noTextEdit="1"/>
                </p:cNvSpPr>
                <p:nvPr/>
              </p:nvSpPr>
              <p:spPr bwMode="auto">
                <a:xfrm>
                  <a:off x="2551648" y="5103590"/>
                  <a:ext cx="575186" cy="451216"/>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28" name="Group 27">
            <a:extLst>
              <a:ext uri="{FF2B5EF4-FFF2-40B4-BE49-F238E27FC236}">
                <a16:creationId xmlns:a16="http://schemas.microsoft.com/office/drawing/2014/main" id="{A1E80EBC-E6A6-45D7-8ADF-80EED9DE7B7D}"/>
              </a:ext>
            </a:extLst>
          </p:cNvPr>
          <p:cNvGrpSpPr/>
          <p:nvPr/>
        </p:nvGrpSpPr>
        <p:grpSpPr>
          <a:xfrm>
            <a:off x="8740083" y="2379875"/>
            <a:ext cx="3006741" cy="3107728"/>
            <a:chOff x="8740083" y="2379875"/>
            <a:chExt cx="3148600" cy="3254351"/>
          </a:xfrm>
        </p:grpSpPr>
        <p:pic>
          <p:nvPicPr>
            <p:cNvPr id="19" name="Picture 16">
              <a:extLst>
                <a:ext uri="{FF2B5EF4-FFF2-40B4-BE49-F238E27FC236}">
                  <a16:creationId xmlns:a16="http://schemas.microsoft.com/office/drawing/2014/main" id="{3EDCE54B-0639-4FFB-934F-4E33572032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0550" y="2379875"/>
              <a:ext cx="1668133" cy="254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17">
              <a:extLst>
                <a:ext uri="{FF2B5EF4-FFF2-40B4-BE49-F238E27FC236}">
                  <a16:creationId xmlns:a16="http://schemas.microsoft.com/office/drawing/2014/main" id="{BDE6C9AD-5C21-4C35-8847-D09CD6E7AC17}"/>
                </a:ext>
              </a:extLst>
            </p:cNvPr>
            <p:cNvSpPr>
              <a:spLocks/>
            </p:cNvSpPr>
            <p:nvPr/>
          </p:nvSpPr>
          <p:spPr bwMode="auto">
            <a:xfrm>
              <a:off x="10380080" y="3989050"/>
              <a:ext cx="360677" cy="565294"/>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reeform 18">
              <a:extLst>
                <a:ext uri="{FF2B5EF4-FFF2-40B4-BE49-F238E27FC236}">
                  <a16:creationId xmlns:a16="http://schemas.microsoft.com/office/drawing/2014/main" id="{1D33E07B-70CE-49F6-9B42-7E7F475456B5}"/>
                </a:ext>
              </a:extLst>
            </p:cNvPr>
            <p:cNvSpPr>
              <a:spLocks/>
            </p:cNvSpPr>
            <p:nvPr/>
          </p:nvSpPr>
          <p:spPr bwMode="auto">
            <a:xfrm>
              <a:off x="10539610" y="2754424"/>
              <a:ext cx="721354" cy="1782578"/>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2" name="Freeform 19">
              <a:extLst>
                <a:ext uri="{FF2B5EF4-FFF2-40B4-BE49-F238E27FC236}">
                  <a16:creationId xmlns:a16="http://schemas.microsoft.com/office/drawing/2014/main" id="{8E40F734-4F00-4679-BAA2-934D06C04E7B}"/>
                </a:ext>
              </a:extLst>
            </p:cNvPr>
            <p:cNvSpPr>
              <a:spLocks/>
            </p:cNvSpPr>
            <p:nvPr/>
          </p:nvSpPr>
          <p:spPr bwMode="auto">
            <a:xfrm>
              <a:off x="11028604" y="3763628"/>
              <a:ext cx="204616" cy="319061"/>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3" name="Picture 20">
              <a:extLst>
                <a:ext uri="{FF2B5EF4-FFF2-40B4-BE49-F238E27FC236}">
                  <a16:creationId xmlns:a16="http://schemas.microsoft.com/office/drawing/2014/main" id="{4290A8E4-7FC6-486E-A2BE-5A4DCBA4C6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0083" y="2379875"/>
              <a:ext cx="1480467" cy="254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1">
              <a:extLst>
                <a:ext uri="{FF2B5EF4-FFF2-40B4-BE49-F238E27FC236}">
                  <a16:creationId xmlns:a16="http://schemas.microsoft.com/office/drawing/2014/main" id="{659426F2-4A72-40D3-B3D2-F47036C561CB}"/>
                </a:ext>
              </a:extLst>
            </p:cNvPr>
            <p:cNvSpPr>
              <a:spLocks noEditPoints="1"/>
            </p:cNvSpPr>
            <p:nvPr/>
          </p:nvSpPr>
          <p:spPr bwMode="auto">
            <a:xfrm>
              <a:off x="9092902" y="2566309"/>
              <a:ext cx="972775" cy="2336081"/>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mc:AlternateContent xmlns:mc="http://schemas.openxmlformats.org/markup-compatibility/2006" xmlns:a14="http://schemas.microsoft.com/office/drawing/2010/main">
          <mc:Choice Requires="a14">
            <p:sp>
              <p:nvSpPr>
                <p:cNvPr id="25" name="Rectangle 145">
                  <a:extLst>
                    <a:ext uri="{FF2B5EF4-FFF2-40B4-BE49-F238E27FC236}">
                      <a16:creationId xmlns:a16="http://schemas.microsoft.com/office/drawing/2014/main" id="{28D52A3A-BB4A-45BD-83FD-2BCF56404088}"/>
                    </a:ext>
                  </a:extLst>
                </p:cNvPr>
                <p:cNvSpPr>
                  <a:spLocks noChangeArrowheads="1"/>
                </p:cNvSpPr>
                <p:nvPr/>
              </p:nvSpPr>
              <p:spPr bwMode="auto">
                <a:xfrm>
                  <a:off x="9378271" y="5101427"/>
                  <a:ext cx="575186" cy="5327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28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28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28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28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25" name="Rectangle 145">
                  <a:extLst>
                    <a:ext uri="{FF2B5EF4-FFF2-40B4-BE49-F238E27FC236}">
                      <a16:creationId xmlns:a16="http://schemas.microsoft.com/office/drawing/2014/main" id="{28D52A3A-BB4A-45BD-83FD-2BCF56404088}"/>
                    </a:ext>
                  </a:extLst>
                </p:cNvPr>
                <p:cNvSpPr>
                  <a:spLocks noRot="1" noChangeAspect="1" noMove="1" noResize="1" noEditPoints="1" noAdjustHandles="1" noChangeArrowheads="1" noChangeShapeType="1" noTextEdit="1"/>
                </p:cNvSpPr>
                <p:nvPr/>
              </p:nvSpPr>
              <p:spPr bwMode="auto">
                <a:xfrm>
                  <a:off x="9378271" y="5101427"/>
                  <a:ext cx="575186" cy="532799"/>
                </a:xfrm>
                <a:prstGeom prst="rect">
                  <a:avLst/>
                </a:prstGeom>
                <a:blipFill>
                  <a:blip r:embed="rId11"/>
                  <a:stretch>
                    <a:fillRect b="-12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Rectangle 146">
                  <a:extLst>
                    <a:ext uri="{FF2B5EF4-FFF2-40B4-BE49-F238E27FC236}">
                      <a16:creationId xmlns:a16="http://schemas.microsoft.com/office/drawing/2014/main" id="{1BFF5B72-ECC6-4276-87CC-8A402DBD28C5}"/>
                    </a:ext>
                  </a:extLst>
                </p:cNvPr>
                <p:cNvSpPr>
                  <a:spLocks noChangeArrowheads="1"/>
                </p:cNvSpPr>
                <p:nvPr/>
              </p:nvSpPr>
              <p:spPr bwMode="auto">
                <a:xfrm>
                  <a:off x="11058825" y="5105029"/>
                  <a:ext cx="465278" cy="4935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28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28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28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2800" b="0" i="0" u="none" strike="noStrike" cap="none" normalizeH="0" baseline="0" dirty="0">
                    <a:ln>
                      <a:noFill/>
                    </a:ln>
                    <a:solidFill>
                      <a:schemeClr val="tx1"/>
                    </a:solidFill>
                    <a:effectLst/>
                  </a:endParaRPr>
                </a:p>
              </p:txBody>
            </p:sp>
          </mc:Choice>
          <mc:Fallback xmlns="">
            <p:sp>
              <p:nvSpPr>
                <p:cNvPr id="26" name="Rectangle 146">
                  <a:extLst>
                    <a:ext uri="{FF2B5EF4-FFF2-40B4-BE49-F238E27FC236}">
                      <a16:creationId xmlns:a16="http://schemas.microsoft.com/office/drawing/2014/main" id="{1BFF5B72-ECC6-4276-87CC-8A402DBD28C5}"/>
                    </a:ext>
                  </a:extLst>
                </p:cNvPr>
                <p:cNvSpPr>
                  <a:spLocks noRot="1" noChangeAspect="1" noMove="1" noResize="1" noEditPoints="1" noAdjustHandles="1" noChangeArrowheads="1" noChangeShapeType="1" noTextEdit="1"/>
                </p:cNvSpPr>
                <p:nvPr/>
              </p:nvSpPr>
              <p:spPr bwMode="auto">
                <a:xfrm>
                  <a:off x="11058825" y="5105029"/>
                  <a:ext cx="465278" cy="493518"/>
                </a:xfrm>
                <a:prstGeom prst="rect">
                  <a:avLst/>
                </a:prstGeom>
                <a:blipFill>
                  <a:blip r:embed="rId12"/>
                  <a:stretch>
                    <a:fillRect r="-27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3" name="Slide Number Placeholder 2">
            <a:extLst>
              <a:ext uri="{FF2B5EF4-FFF2-40B4-BE49-F238E27FC236}">
                <a16:creationId xmlns:a16="http://schemas.microsoft.com/office/drawing/2014/main" id="{CC717E3E-A3BB-4248-A8F4-00220B512F3F}"/>
              </a:ext>
            </a:extLst>
          </p:cNvPr>
          <p:cNvSpPr>
            <a:spLocks noGrp="1"/>
          </p:cNvSpPr>
          <p:nvPr>
            <p:ph type="sldNum" sz="quarter" idx="12"/>
          </p:nvPr>
        </p:nvSpPr>
        <p:spPr/>
        <p:txBody>
          <a:bodyPr/>
          <a:lstStyle/>
          <a:p>
            <a:fld id="{D97D1DF6-F186-48C8-8457-25A16335496C}" type="slidenum">
              <a:rPr lang="en-CA" smtClean="0"/>
              <a:t>17</a:t>
            </a:fld>
            <a:endParaRPr lang="en-CA"/>
          </a:p>
        </p:txBody>
      </p:sp>
      <p:grpSp>
        <p:nvGrpSpPr>
          <p:cNvPr id="30" name="Group 29">
            <a:extLst>
              <a:ext uri="{FF2B5EF4-FFF2-40B4-BE49-F238E27FC236}">
                <a16:creationId xmlns:a16="http://schemas.microsoft.com/office/drawing/2014/main" id="{0B279BAC-4026-4DB1-ACBD-8556374565D1}"/>
              </a:ext>
            </a:extLst>
          </p:cNvPr>
          <p:cNvGrpSpPr/>
          <p:nvPr/>
        </p:nvGrpSpPr>
        <p:grpSpPr>
          <a:xfrm>
            <a:off x="4511207" y="2379876"/>
            <a:ext cx="3076442" cy="2433120"/>
            <a:chOff x="4113690" y="2379875"/>
            <a:chExt cx="3221589" cy="2547915"/>
          </a:xfrm>
        </p:grpSpPr>
        <p:pic>
          <p:nvPicPr>
            <p:cNvPr id="5" name="Picture 4" descr="A close up of a persons face&#10;&#10;Description automatically generated">
              <a:extLst>
                <a:ext uri="{FF2B5EF4-FFF2-40B4-BE49-F238E27FC236}">
                  <a16:creationId xmlns:a16="http://schemas.microsoft.com/office/drawing/2014/main" id="{FCA7ECF2-E849-473F-AB07-E808BE9522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3690" y="2379875"/>
              <a:ext cx="1536941" cy="2547915"/>
            </a:xfrm>
            <a:prstGeom prst="rect">
              <a:avLst/>
            </a:prstGeom>
          </p:spPr>
        </p:pic>
        <p:pic>
          <p:nvPicPr>
            <p:cNvPr id="7" name="Picture 6" descr="A picture containing red, dog, wearing, snow&#10;&#10;Description automatically generated">
              <a:extLst>
                <a:ext uri="{FF2B5EF4-FFF2-40B4-BE49-F238E27FC236}">
                  <a16:creationId xmlns:a16="http://schemas.microsoft.com/office/drawing/2014/main" id="{7FEDA84A-C079-4700-931C-35EA9B712D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50631" y="2379875"/>
              <a:ext cx="1684648" cy="2547915"/>
            </a:xfrm>
            <a:prstGeom prst="rect">
              <a:avLst/>
            </a:prstGeom>
          </p:spPr>
        </p:pic>
      </p:grpSp>
      <p:sp>
        <p:nvSpPr>
          <p:cNvPr id="29" name="Arrow: Right 28">
            <a:extLst>
              <a:ext uri="{FF2B5EF4-FFF2-40B4-BE49-F238E27FC236}">
                <a16:creationId xmlns:a16="http://schemas.microsoft.com/office/drawing/2014/main" id="{69DBA937-2EA5-4A9F-BC39-D55CAF5B82FA}"/>
              </a:ext>
            </a:extLst>
          </p:cNvPr>
          <p:cNvSpPr/>
          <p:nvPr/>
        </p:nvSpPr>
        <p:spPr>
          <a:xfrm>
            <a:off x="7587649" y="3429000"/>
            <a:ext cx="1400480" cy="512034"/>
          </a:xfrm>
          <a:prstGeom prst="rightArrow">
            <a:avLst>
              <a:gd name="adj1" fmla="val 50000"/>
              <a:gd name="adj2" fmla="val 9464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Transfer</a:t>
            </a:r>
          </a:p>
        </p:txBody>
      </p:sp>
      <p:sp>
        <p:nvSpPr>
          <p:cNvPr id="32" name="Arrow: Right 31">
            <a:extLst>
              <a:ext uri="{FF2B5EF4-FFF2-40B4-BE49-F238E27FC236}">
                <a16:creationId xmlns:a16="http://schemas.microsoft.com/office/drawing/2014/main" id="{96CE2050-528D-4B45-961D-FEB5E664113F}"/>
              </a:ext>
            </a:extLst>
          </p:cNvPr>
          <p:cNvSpPr/>
          <p:nvPr/>
        </p:nvSpPr>
        <p:spPr>
          <a:xfrm>
            <a:off x="3218849" y="3404515"/>
            <a:ext cx="1400480" cy="512034"/>
          </a:xfrm>
          <a:prstGeom prst="rightArrow">
            <a:avLst>
              <a:gd name="adj1" fmla="val 50000"/>
              <a:gd name="adj2" fmla="val 9464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err="1"/>
              <a:t>Unproject</a:t>
            </a:r>
            <a:endParaRPr lang="en-CA" dirty="0"/>
          </a:p>
        </p:txBody>
      </p:sp>
      <p:pic>
        <p:nvPicPr>
          <p:cNvPr id="4" name="Audio 3">
            <a:hlinkClick r:id="" action="ppaction://media"/>
            <a:extLst>
              <a:ext uri="{FF2B5EF4-FFF2-40B4-BE49-F238E27FC236}">
                <a16:creationId xmlns:a16="http://schemas.microsoft.com/office/drawing/2014/main" id="{27AA80ED-3E2D-4807-BB50-6B443860599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2901234"/>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5" name="AutoShape 3">
            <a:extLst>
              <a:ext uri="{FF2B5EF4-FFF2-40B4-BE49-F238E27FC236}">
                <a16:creationId xmlns:a16="http://schemas.microsoft.com/office/drawing/2014/main" id="{30C54E9C-AE71-477D-8BBA-EB6B5C56BB81}"/>
              </a:ext>
            </a:extLst>
          </p:cNvPr>
          <p:cNvSpPr>
            <a:spLocks noChangeAspect="1" noChangeArrowheads="1" noTextEdit="1"/>
          </p:cNvSpPr>
          <p:nvPr/>
        </p:nvSpPr>
        <p:spPr bwMode="auto">
          <a:xfrm>
            <a:off x="341310" y="1495427"/>
            <a:ext cx="11509382" cy="46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644523" y="242252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Input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4">
            <a:extLst>
              <a:ext uri="{FF2B5EF4-FFF2-40B4-BE49-F238E27FC236}">
                <a16:creationId xmlns:a16="http://schemas.microsoft.com/office/drawing/2014/main" id="{8E873C59-F9DB-4649-8970-58DDDE277DF4}"/>
              </a:ext>
            </a:extLst>
          </p:cNvPr>
          <p:cNvSpPr>
            <a:spLocks noChangeArrowheads="1"/>
          </p:cNvSpPr>
          <p:nvPr/>
        </p:nvSpPr>
        <p:spPr bwMode="auto">
          <a:xfrm>
            <a:off x="644523" y="2725740"/>
            <a:ext cx="8318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Meshes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63" name="Group 162">
            <a:extLst>
              <a:ext uri="{FF2B5EF4-FFF2-40B4-BE49-F238E27FC236}">
                <a16:creationId xmlns:a16="http://schemas.microsoft.com/office/drawing/2014/main" id="{4913749D-DFC3-4410-AF65-411DECF1D266}"/>
              </a:ext>
            </a:extLst>
          </p:cNvPr>
          <p:cNvGrpSpPr/>
          <p:nvPr/>
        </p:nvGrpSpPr>
        <p:grpSpPr>
          <a:xfrm>
            <a:off x="7486652" y="1762127"/>
            <a:ext cx="1609727" cy="1662114"/>
            <a:chOff x="7486652" y="1762127"/>
            <a:chExt cx="1609727" cy="1662114"/>
          </a:xfrm>
        </p:grpSpPr>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9"/>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10"/>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50153" y="1762127"/>
              <a:ext cx="1546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6" name="Group 125">
            <a:extLst>
              <a:ext uri="{FF2B5EF4-FFF2-40B4-BE49-F238E27FC236}">
                <a16:creationId xmlns:a16="http://schemas.microsoft.com/office/drawing/2014/main" id="{EE28448D-01C3-4B15-BA89-A35DEA3BAEC5}"/>
              </a:ext>
            </a:extLst>
          </p:cNvPr>
          <p:cNvGrpSpPr/>
          <p:nvPr/>
        </p:nvGrpSpPr>
        <p:grpSpPr>
          <a:xfrm>
            <a:off x="2168524" y="1725615"/>
            <a:ext cx="1212850" cy="1704975"/>
            <a:chOff x="2168524" y="1725615"/>
            <a:chExt cx="1212850" cy="1704975"/>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3"/>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14"/>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15"/>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16"/>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4" name="Group 3">
            <a:extLst>
              <a:ext uri="{FF2B5EF4-FFF2-40B4-BE49-F238E27FC236}">
                <a16:creationId xmlns:a16="http://schemas.microsoft.com/office/drawing/2014/main" id="{1CAED132-1598-40F9-86F8-EBFE01ADEECE}"/>
              </a:ext>
            </a:extLst>
          </p:cNvPr>
          <p:cNvGrpSpPr/>
          <p:nvPr/>
        </p:nvGrpSpPr>
        <p:grpSpPr>
          <a:xfrm>
            <a:off x="2182811" y="3436941"/>
            <a:ext cx="1184276" cy="2092326"/>
            <a:chOff x="2182811" y="3436941"/>
            <a:chExt cx="1184276" cy="2092326"/>
          </a:xfrm>
        </p:grpSpPr>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379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p:txBody>
        </p:sp>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18"/>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38" name="Group 137">
            <a:extLst>
              <a:ext uri="{FF2B5EF4-FFF2-40B4-BE49-F238E27FC236}">
                <a16:creationId xmlns:a16="http://schemas.microsoft.com/office/drawing/2014/main" id="{715078E9-9145-4F7A-AA53-BAD85A554C3A}"/>
              </a:ext>
            </a:extLst>
          </p:cNvPr>
          <p:cNvGrpSpPr/>
          <p:nvPr/>
        </p:nvGrpSpPr>
        <p:grpSpPr>
          <a:xfrm>
            <a:off x="3668712" y="3563941"/>
            <a:ext cx="1425576" cy="1973263"/>
            <a:chOff x="3668712" y="3563941"/>
            <a:chExt cx="1425576" cy="1973263"/>
          </a:xfrm>
        </p:grpSpPr>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Transfer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20"/>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21"/>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62" name="Group 161">
            <a:extLst>
              <a:ext uri="{FF2B5EF4-FFF2-40B4-BE49-F238E27FC236}">
                <a16:creationId xmlns:a16="http://schemas.microsoft.com/office/drawing/2014/main" id="{4E87DDFD-3E53-47D5-BD7C-9D582334AD67}"/>
              </a:ext>
            </a:extLst>
          </p:cNvPr>
          <p:cNvGrpSpPr/>
          <p:nvPr/>
        </p:nvGrpSpPr>
        <p:grpSpPr>
          <a:xfrm>
            <a:off x="5319713" y="1833565"/>
            <a:ext cx="1893889" cy="3659189"/>
            <a:chOff x="5319713" y="1833565"/>
            <a:chExt cx="1893889" cy="3659189"/>
          </a:xfrm>
        </p:grpSpPr>
        <p:sp>
          <p:nvSpPr>
            <p:cNvPr id="34" name="Freeform 34">
              <a:extLst>
                <a:ext uri="{FF2B5EF4-FFF2-40B4-BE49-F238E27FC236}">
                  <a16:creationId xmlns:a16="http://schemas.microsoft.com/office/drawing/2014/main" id="{A2E18A43-158F-41D1-9BD2-1D65E2AED9DB}"/>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5" name="Freeform 35">
              <a:extLst>
                <a:ext uri="{FF2B5EF4-FFF2-40B4-BE49-F238E27FC236}">
                  <a16:creationId xmlns:a16="http://schemas.microsoft.com/office/drawing/2014/main" id="{58D094C0-7A73-45D4-9FDD-D2C5076CE23B}"/>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6" name="Freeform 36">
              <a:extLst>
                <a:ext uri="{FF2B5EF4-FFF2-40B4-BE49-F238E27FC236}">
                  <a16:creationId xmlns:a16="http://schemas.microsoft.com/office/drawing/2014/main" id="{776D42E8-A642-4CC7-9154-80A0B073D782}"/>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7" name="Freeform 37">
              <a:extLst>
                <a:ext uri="{FF2B5EF4-FFF2-40B4-BE49-F238E27FC236}">
                  <a16:creationId xmlns:a16="http://schemas.microsoft.com/office/drawing/2014/main" id="{9007C3C6-1C5F-4482-9AB8-6FDBC9CEB556}"/>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8" name="Freeform 38">
              <a:extLst>
                <a:ext uri="{FF2B5EF4-FFF2-40B4-BE49-F238E27FC236}">
                  <a16:creationId xmlns:a16="http://schemas.microsoft.com/office/drawing/2014/main" id="{6DD7E150-6EE2-4741-AA22-C605C324A07D}"/>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9" name="Freeform 39">
              <a:extLst>
                <a:ext uri="{FF2B5EF4-FFF2-40B4-BE49-F238E27FC236}">
                  <a16:creationId xmlns:a16="http://schemas.microsoft.com/office/drawing/2014/main" id="{C9896C7E-1A7D-4924-918B-B2118C600110}"/>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0" name="Line 40">
              <a:extLst>
                <a:ext uri="{FF2B5EF4-FFF2-40B4-BE49-F238E27FC236}">
                  <a16:creationId xmlns:a16="http://schemas.microsoft.com/office/drawing/2014/main" id="{38816DB3-26FD-4075-A015-E6B6F950E90B}"/>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1" name="Rectangle 41">
              <a:extLst>
                <a:ext uri="{FF2B5EF4-FFF2-40B4-BE49-F238E27FC236}">
                  <a16:creationId xmlns:a16="http://schemas.microsoft.com/office/drawing/2014/main" id="{9C448B64-7755-4419-8445-B5CF473DDCCB}"/>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2" name="Freeform 42">
              <a:extLst>
                <a:ext uri="{FF2B5EF4-FFF2-40B4-BE49-F238E27FC236}">
                  <a16:creationId xmlns:a16="http://schemas.microsoft.com/office/drawing/2014/main" id="{A7836F1C-5639-4D57-8418-CCF9226E1BC8}"/>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3" name="Freeform 43">
              <a:extLst>
                <a:ext uri="{FF2B5EF4-FFF2-40B4-BE49-F238E27FC236}">
                  <a16:creationId xmlns:a16="http://schemas.microsoft.com/office/drawing/2014/main" id="{BE629295-07AE-4EFC-B55A-85434B1461BE}"/>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4" name="Line 44">
              <a:extLst>
                <a:ext uri="{FF2B5EF4-FFF2-40B4-BE49-F238E27FC236}">
                  <a16:creationId xmlns:a16="http://schemas.microsoft.com/office/drawing/2014/main" id="{D06E757A-169E-48C7-BACB-5EBB14D7393D}"/>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7" name="Line 47">
              <a:extLst>
                <a:ext uri="{FF2B5EF4-FFF2-40B4-BE49-F238E27FC236}">
                  <a16:creationId xmlns:a16="http://schemas.microsoft.com/office/drawing/2014/main" id="{F5108384-3196-4B99-91F2-49A778B18E57}"/>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0" name="Line 50">
              <a:extLst>
                <a:ext uri="{FF2B5EF4-FFF2-40B4-BE49-F238E27FC236}">
                  <a16:creationId xmlns:a16="http://schemas.microsoft.com/office/drawing/2014/main" id="{EA2155FE-B85C-4CDC-B30C-A54D8285243B}"/>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3" name="Line 53">
              <a:extLst>
                <a:ext uri="{FF2B5EF4-FFF2-40B4-BE49-F238E27FC236}">
                  <a16:creationId xmlns:a16="http://schemas.microsoft.com/office/drawing/2014/main" id="{F6ED3E5E-7EAD-4E19-ADC1-A3BC4232FD1F}"/>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6" name="Line 56">
              <a:extLst>
                <a:ext uri="{FF2B5EF4-FFF2-40B4-BE49-F238E27FC236}">
                  <a16:creationId xmlns:a16="http://schemas.microsoft.com/office/drawing/2014/main" id="{D6162999-3497-4CE2-85B8-FD2B7E53C036}"/>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9" name="Line 59">
              <a:extLst>
                <a:ext uri="{FF2B5EF4-FFF2-40B4-BE49-F238E27FC236}">
                  <a16:creationId xmlns:a16="http://schemas.microsoft.com/office/drawing/2014/main" id="{76067771-18D8-4713-87B0-3DCE20CFFFB8}"/>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2" name="Line 62">
              <a:extLst>
                <a:ext uri="{FF2B5EF4-FFF2-40B4-BE49-F238E27FC236}">
                  <a16:creationId xmlns:a16="http://schemas.microsoft.com/office/drawing/2014/main" id="{B9C53EAC-A9EC-49C3-8246-6135A1057288}"/>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5" name="Line 65">
              <a:extLst>
                <a:ext uri="{FF2B5EF4-FFF2-40B4-BE49-F238E27FC236}">
                  <a16:creationId xmlns:a16="http://schemas.microsoft.com/office/drawing/2014/main" id="{F1AC3CA5-77A9-45FE-AB71-B8185E3A0F0A}"/>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8" name="Line 68">
              <a:extLst>
                <a:ext uri="{FF2B5EF4-FFF2-40B4-BE49-F238E27FC236}">
                  <a16:creationId xmlns:a16="http://schemas.microsoft.com/office/drawing/2014/main" id="{2CF9E53F-5C7A-4DB2-9149-817FA63A4D0D}"/>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1" name="Line 71">
              <a:extLst>
                <a:ext uri="{FF2B5EF4-FFF2-40B4-BE49-F238E27FC236}">
                  <a16:creationId xmlns:a16="http://schemas.microsoft.com/office/drawing/2014/main" id="{2A27B872-4722-47AE-8D14-BB8EE110C8B9}"/>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4" name="Line 74">
              <a:extLst>
                <a:ext uri="{FF2B5EF4-FFF2-40B4-BE49-F238E27FC236}">
                  <a16:creationId xmlns:a16="http://schemas.microsoft.com/office/drawing/2014/main" id="{0875CF37-F3A8-4DC0-84EB-94E3FFF5A721}"/>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7" name="Rectangle 77">
              <a:extLst>
                <a:ext uri="{FF2B5EF4-FFF2-40B4-BE49-F238E27FC236}">
                  <a16:creationId xmlns:a16="http://schemas.microsoft.com/office/drawing/2014/main" id="{50688B1C-9AE1-49CD-9C85-5C9A541034DA}"/>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8" name="Line 78">
              <a:extLst>
                <a:ext uri="{FF2B5EF4-FFF2-40B4-BE49-F238E27FC236}">
                  <a16:creationId xmlns:a16="http://schemas.microsoft.com/office/drawing/2014/main" id="{1AFFA6A9-5E27-4F77-9380-89EBBEFCD91A}"/>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9" name="Freeform 79">
              <a:extLst>
                <a:ext uri="{FF2B5EF4-FFF2-40B4-BE49-F238E27FC236}">
                  <a16:creationId xmlns:a16="http://schemas.microsoft.com/office/drawing/2014/main" id="{2CA31FE1-A74F-48A1-9F78-A91A6EDAF10B}"/>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0" name="Freeform 80">
              <a:extLst>
                <a:ext uri="{FF2B5EF4-FFF2-40B4-BE49-F238E27FC236}">
                  <a16:creationId xmlns:a16="http://schemas.microsoft.com/office/drawing/2014/main" id="{DA0BECA0-8AC7-44BB-88F3-F90A9259DFC1}"/>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81" name="Picture 81">
              <a:extLst>
                <a:ext uri="{FF2B5EF4-FFF2-40B4-BE49-F238E27FC236}">
                  <a16:creationId xmlns:a16="http://schemas.microsoft.com/office/drawing/2014/main" id="{455A758B-AB96-414A-A060-ECA40854A3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reeform 82">
              <a:extLst>
                <a:ext uri="{FF2B5EF4-FFF2-40B4-BE49-F238E27FC236}">
                  <a16:creationId xmlns:a16="http://schemas.microsoft.com/office/drawing/2014/main" id="{F5665180-2396-4129-BC0A-276AF68962E5}"/>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3" name="Freeform 83">
              <a:extLst>
                <a:ext uri="{FF2B5EF4-FFF2-40B4-BE49-F238E27FC236}">
                  <a16:creationId xmlns:a16="http://schemas.microsoft.com/office/drawing/2014/main" id="{6D58576D-15EC-446A-86FC-1078E54BBD78}"/>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4" name="Freeform 84">
              <a:extLst>
                <a:ext uri="{FF2B5EF4-FFF2-40B4-BE49-F238E27FC236}">
                  <a16:creationId xmlns:a16="http://schemas.microsoft.com/office/drawing/2014/main" id="{17123D24-0FCF-456B-A3A9-94BA23ECF0F4}"/>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5" name="Freeform 85">
              <a:extLst>
                <a:ext uri="{FF2B5EF4-FFF2-40B4-BE49-F238E27FC236}">
                  <a16:creationId xmlns:a16="http://schemas.microsoft.com/office/drawing/2014/main" id="{86040EFE-27A1-450E-8D2E-3B02FB4C4260}"/>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6" name="Line 86">
              <a:extLst>
                <a:ext uri="{FF2B5EF4-FFF2-40B4-BE49-F238E27FC236}">
                  <a16:creationId xmlns:a16="http://schemas.microsoft.com/office/drawing/2014/main" id="{6C537024-A5AA-462E-9F94-502D09F73380}"/>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7" name="Freeform 87">
              <a:extLst>
                <a:ext uri="{FF2B5EF4-FFF2-40B4-BE49-F238E27FC236}">
                  <a16:creationId xmlns:a16="http://schemas.microsoft.com/office/drawing/2014/main" id="{8F673A13-4153-4C5F-82DC-D1956F573C23}"/>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8" name="Line 88">
              <a:extLst>
                <a:ext uri="{FF2B5EF4-FFF2-40B4-BE49-F238E27FC236}">
                  <a16:creationId xmlns:a16="http://schemas.microsoft.com/office/drawing/2014/main" id="{70E99D0E-6B2D-488C-994E-C1E89DAE93C8}"/>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9" name="Freeform 89">
              <a:extLst>
                <a:ext uri="{FF2B5EF4-FFF2-40B4-BE49-F238E27FC236}">
                  <a16:creationId xmlns:a16="http://schemas.microsoft.com/office/drawing/2014/main" id="{AC296595-127B-4B68-A5FA-ED6348DE81CA}"/>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8" name="Freeform 108">
              <a:extLst>
                <a:ext uri="{FF2B5EF4-FFF2-40B4-BE49-F238E27FC236}">
                  <a16:creationId xmlns:a16="http://schemas.microsoft.com/office/drawing/2014/main" id="{68797ACD-7AFF-4898-A575-62E014574FD8}"/>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9" name="Freeform 109">
              <a:extLst>
                <a:ext uri="{FF2B5EF4-FFF2-40B4-BE49-F238E27FC236}">
                  <a16:creationId xmlns:a16="http://schemas.microsoft.com/office/drawing/2014/main" id="{58922914-E8F4-4873-B108-7C554EB42145}"/>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0" name="Freeform 110">
              <a:extLst>
                <a:ext uri="{FF2B5EF4-FFF2-40B4-BE49-F238E27FC236}">
                  <a16:creationId xmlns:a16="http://schemas.microsoft.com/office/drawing/2014/main" id="{FD05842F-B41D-485C-ACF0-71CE9A3DEDA6}"/>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9" name="Rectangle 129">
              <a:extLst>
                <a:ext uri="{FF2B5EF4-FFF2-40B4-BE49-F238E27FC236}">
                  <a16:creationId xmlns:a16="http://schemas.microsoft.com/office/drawing/2014/main" id="{C775B974-4BB7-4807-853D-48F5CC373E8C}"/>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0" name="Rectangle 130">
              <a:extLst>
                <a:ext uri="{FF2B5EF4-FFF2-40B4-BE49-F238E27FC236}">
                  <a16:creationId xmlns:a16="http://schemas.microsoft.com/office/drawing/2014/main" id="{C136659B-5161-477D-9423-BC2B29B5294D}"/>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1" name="Rectangle 131">
                  <a:extLst>
                    <a:ext uri="{FF2B5EF4-FFF2-40B4-BE49-F238E27FC236}">
                      <a16:creationId xmlns:a16="http://schemas.microsoft.com/office/drawing/2014/main" id="{70D2A7D0-EF86-4FBC-9AD4-BE51CA12D012}"/>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22"/>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2" name="Rectangle 132">
                  <a:extLst>
                    <a:ext uri="{FF2B5EF4-FFF2-40B4-BE49-F238E27FC236}">
                      <a16:creationId xmlns:a16="http://schemas.microsoft.com/office/drawing/2014/main" id="{A0AB2FBA-95E3-4D79-981F-D12E1452445A}"/>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23"/>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3" name="Rectangle 133">
              <a:extLst>
                <a:ext uri="{FF2B5EF4-FFF2-40B4-BE49-F238E27FC236}">
                  <a16:creationId xmlns:a16="http://schemas.microsoft.com/office/drawing/2014/main" id="{C6BC4F15-54A1-45C6-85B6-9B64740136A5}"/>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134">
              <a:extLst>
                <a:ext uri="{FF2B5EF4-FFF2-40B4-BE49-F238E27FC236}">
                  <a16:creationId xmlns:a16="http://schemas.microsoft.com/office/drawing/2014/main" id="{8A2FD765-EC53-4D35-A59F-FF43CD776977}"/>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7" name="Rectangle 147">
                  <a:extLst>
                    <a:ext uri="{FF2B5EF4-FFF2-40B4-BE49-F238E27FC236}">
                      <a16:creationId xmlns:a16="http://schemas.microsoft.com/office/drawing/2014/main" id="{341DA370-E045-487B-935D-756E90D9299D}"/>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24"/>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25"/>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26"/>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165" name="Group 164">
            <a:extLst>
              <a:ext uri="{FF2B5EF4-FFF2-40B4-BE49-F238E27FC236}">
                <a16:creationId xmlns:a16="http://schemas.microsoft.com/office/drawing/2014/main" id="{C7A48457-CB06-4418-9F8B-CEA2C3A9276A}"/>
              </a:ext>
            </a:extLst>
          </p:cNvPr>
          <p:cNvGrpSpPr/>
          <p:nvPr/>
        </p:nvGrpSpPr>
        <p:grpSpPr>
          <a:xfrm>
            <a:off x="7462839" y="2225677"/>
            <a:ext cx="2570165" cy="3386428"/>
            <a:chOff x="7462839" y="2225677"/>
            <a:chExt cx="2570165" cy="3386428"/>
          </a:xfrm>
        </p:grpSpPr>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5" y="4364041"/>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8"/>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099428" y="3627441"/>
              <a:ext cx="1931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b="0" i="0" u="none" strike="noStrike" cap="none" normalizeH="0" baseline="0" dirty="0">
                  <a:ln>
                    <a:noFill/>
                  </a:ln>
                  <a:solidFill>
                    <a:srgbClr val="000000"/>
                  </a:solidFill>
                  <a:effectLst/>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dirty="0">
                  <a:solidFill>
                    <a:srgbClr val="000000"/>
                  </a:solidFill>
                  <a:latin typeface="Times New Roman" panose="02020603050405020304" pitchFamily="18" charset="0"/>
                </a:rPr>
                <a:t>Deformation</a:t>
              </a:r>
              <a:endParaRPr lang="en-US" altLang="en-US" dirty="0"/>
            </a:p>
          </p:txBody>
        </p:sp>
      </p:grpSp>
      <p:grpSp>
        <p:nvGrpSpPr>
          <p:cNvPr id="166" name="Group 165">
            <a:extLst>
              <a:ext uri="{FF2B5EF4-FFF2-40B4-BE49-F238E27FC236}">
                <a16:creationId xmlns:a16="http://schemas.microsoft.com/office/drawing/2014/main" id="{580EA8C2-F4E7-4CFB-8CB9-B360BE80E7EC}"/>
              </a:ext>
            </a:extLst>
          </p:cNvPr>
          <p:cNvGrpSpPr/>
          <p:nvPr/>
        </p:nvGrpSpPr>
        <p:grpSpPr>
          <a:xfrm>
            <a:off x="10436229" y="1973265"/>
            <a:ext cx="1354138" cy="2346326"/>
            <a:chOff x="10436229" y="1973265"/>
            <a:chExt cx="1354138" cy="2346326"/>
          </a:xfrm>
        </p:grpSpPr>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9"/>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529891" y="2041527"/>
              <a:ext cx="11483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Deformed </a:t>
              </a:r>
            </a:p>
            <a:p>
              <a:pPr algn="ctr"/>
              <a:r>
                <a:rPr lang="en-US" altLang="en-US" sz="1900" dirty="0">
                  <a:solidFill>
                    <a:srgbClr val="000000"/>
                  </a:solidFill>
                  <a:latin typeface="Times New Roman" panose="02020603050405020304" pitchFamily="18" charset="0"/>
                </a:rPr>
                <a:t>Template </a:t>
              </a:r>
            </a:p>
            <a:p>
              <a:pPr algn="ctr"/>
              <a:r>
                <a:rPr lang="en-US" altLang="en-US" dirty="0">
                  <a:solidFill>
                    <a:srgbClr val="000000"/>
                  </a:solidFill>
                  <a:latin typeface="Times New Roman" panose="02020603050405020304" pitchFamily="18" charset="0"/>
                </a:rPr>
                <a:t>and Scan</a:t>
              </a:r>
              <a:endParaRPr lang="en-US" altLang="en-US" sz="1600" dirty="0"/>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3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18</a:t>
            </a:fld>
            <a:endParaRPr lang="en-CA"/>
          </a:p>
        </p:txBody>
      </p:sp>
      <p:pic>
        <p:nvPicPr>
          <p:cNvPr id="160" name="Picture 22">
            <a:extLst>
              <a:ext uri="{FF2B5EF4-FFF2-40B4-BE49-F238E27FC236}">
                <a16:creationId xmlns:a16="http://schemas.microsoft.com/office/drawing/2014/main" id="{2A0C85F1-11DA-4BC6-B426-5CC86483A03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23">
            <a:extLst>
              <a:ext uri="{FF2B5EF4-FFF2-40B4-BE49-F238E27FC236}">
                <a16:creationId xmlns:a16="http://schemas.microsoft.com/office/drawing/2014/main" id="{4AEF4C87-510A-4BB8-9734-A8904EE53FE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udio 21">
            <a:hlinkClick r:id="" action="ppaction://media"/>
            <a:extLst>
              <a:ext uri="{FF2B5EF4-FFF2-40B4-BE49-F238E27FC236}">
                <a16:creationId xmlns:a16="http://schemas.microsoft.com/office/drawing/2014/main" id="{98B7BAFB-47CE-41D6-90CC-A981BEB198B3}"/>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2918714"/>
      </p:ext>
    </p:extLst>
  </p:cSld>
  <p:clrMapOvr>
    <a:masterClrMapping/>
  </p:clrMapOvr>
  <mc:AlternateContent xmlns:mc="http://schemas.openxmlformats.org/markup-compatibility/2006" xmlns:p14="http://schemas.microsoft.com/office/powerpoint/2010/main">
    <mc:Choice Requires="p14">
      <p:transition spd="slow" p14:dur="2000" advTm="2969"/>
    </mc:Choice>
    <mc:Fallback xmlns="">
      <p:transition spd="slow" advTm="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162"/>
                                        </p:tgtEl>
                                      </p:cBhvr>
                                    </p:animEffect>
                                    <p:animScale>
                                      <p:cBhvr>
                                        <p:cTn id="9" dur="500"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9A5EA-0396-4FA4-9AD9-71BFBADC54C5}"/>
              </a:ext>
            </a:extLst>
          </p:cNvPr>
          <p:cNvSpPr>
            <a:spLocks noGrp="1"/>
          </p:cNvSpPr>
          <p:nvPr>
            <p:ph type="title"/>
          </p:nvPr>
        </p:nvSpPr>
        <p:spPr/>
        <p:txBody>
          <a:bodyPr/>
          <a:lstStyle/>
          <a:p>
            <a:r>
              <a:rPr lang="en-CA" dirty="0"/>
              <a:t>Iterative Deformation</a:t>
            </a:r>
          </a:p>
        </p:txBody>
      </p:sp>
      <p:cxnSp>
        <p:nvCxnSpPr>
          <p:cNvPr id="65" name="Straight Connector 64">
            <a:extLst>
              <a:ext uri="{FF2B5EF4-FFF2-40B4-BE49-F238E27FC236}">
                <a16:creationId xmlns:a16="http://schemas.microsoft.com/office/drawing/2014/main" id="{ABE0240A-14EB-4A10-A099-F4581C90C0C4}"/>
              </a:ext>
            </a:extLst>
          </p:cNvPr>
          <p:cNvCxnSpPr>
            <a:stCxn id="15" idx="3"/>
            <a:endCxn id="19" idx="1"/>
          </p:cNvCxnSpPr>
          <p:nvPr/>
        </p:nvCxnSpPr>
        <p:spPr>
          <a:xfrm>
            <a:off x="1256091" y="1752861"/>
            <a:ext cx="1874077" cy="289647"/>
          </a:xfrm>
          <a:prstGeom prst="line">
            <a:avLst/>
          </a:prstGeom>
          <a:ln w="30226">
            <a:solidFill>
              <a:srgbClr val="B99F22"/>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4AD4672F-0BD3-4AC8-8A1A-16DD17914B3C}"/>
              </a:ext>
            </a:extLst>
          </p:cNvPr>
          <p:cNvGrpSpPr/>
          <p:nvPr/>
        </p:nvGrpSpPr>
        <p:grpSpPr>
          <a:xfrm>
            <a:off x="2969657" y="3144178"/>
            <a:ext cx="1394452" cy="2035530"/>
            <a:chOff x="2969657" y="3144178"/>
            <a:chExt cx="1394452" cy="2035530"/>
          </a:xfrm>
        </p:grpSpPr>
        <p:grpSp>
          <p:nvGrpSpPr>
            <p:cNvPr id="66" name="Group 65">
              <a:extLst>
                <a:ext uri="{FF2B5EF4-FFF2-40B4-BE49-F238E27FC236}">
                  <a16:creationId xmlns:a16="http://schemas.microsoft.com/office/drawing/2014/main" id="{7A5F0560-9417-4683-BA49-E86497E0F177}"/>
                </a:ext>
              </a:extLst>
            </p:cNvPr>
            <p:cNvGrpSpPr/>
            <p:nvPr/>
          </p:nvGrpSpPr>
          <p:grpSpPr>
            <a:xfrm>
              <a:off x="2969657" y="3468738"/>
              <a:ext cx="1394452" cy="1710970"/>
              <a:chOff x="5150984" y="1433863"/>
              <a:chExt cx="1394452" cy="1710970"/>
            </a:xfrm>
          </p:grpSpPr>
          <p:sp>
            <p:nvSpPr>
              <p:cNvPr id="75" name="Rectangle 74">
                <a:extLst>
                  <a:ext uri="{FF2B5EF4-FFF2-40B4-BE49-F238E27FC236}">
                    <a16:creationId xmlns:a16="http://schemas.microsoft.com/office/drawing/2014/main" id="{A1BC118A-89FD-4D83-A281-5A5C8ECF6CC5}"/>
                  </a:ext>
                </a:extLst>
              </p:cNvPr>
              <p:cNvSpPr/>
              <p:nvPr/>
            </p:nvSpPr>
            <p:spPr>
              <a:xfrm>
                <a:off x="5150985" y="1433863"/>
                <a:ext cx="1394451" cy="17109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61" name="Rectangle 132">
                    <a:extLst>
                      <a:ext uri="{FF2B5EF4-FFF2-40B4-BE49-F238E27FC236}">
                        <a16:creationId xmlns:a16="http://schemas.microsoft.com/office/drawing/2014/main" id="{48787212-8304-48B8-B7E0-A42D611196A9}"/>
                      </a:ext>
                    </a:extLst>
                  </p:cNvPr>
                  <p:cNvSpPr>
                    <a:spLocks noChangeArrowheads="1"/>
                  </p:cNvSpPr>
                  <p:nvPr/>
                </p:nvSpPr>
                <p:spPr bwMode="auto">
                  <a:xfrm>
                    <a:off x="5150984" y="2729569"/>
                    <a:ext cx="1394450"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b="0" i="0" u="none" strike="noStrike" cap="none" normalizeH="0" baseline="0" dirty="0">
                      <a:ln>
                        <a:noFill/>
                      </a:ln>
                      <a:solidFill>
                        <a:schemeClr val="tx1"/>
                      </a:solidFill>
                      <a:effectLst/>
                    </a:endParaRPr>
                  </a:p>
                </p:txBody>
              </p:sp>
            </mc:Choice>
            <mc:Fallback xmlns="">
              <p:sp>
                <p:nvSpPr>
                  <p:cNvPr id="61" name="Rectangle 132">
                    <a:extLst>
                      <a:ext uri="{FF2B5EF4-FFF2-40B4-BE49-F238E27FC236}">
                        <a16:creationId xmlns:a16="http://schemas.microsoft.com/office/drawing/2014/main" id="{48787212-8304-48B8-B7E0-A42D611196A9}"/>
                      </a:ext>
                    </a:extLst>
                  </p:cNvPr>
                  <p:cNvSpPr>
                    <a:spLocks noRot="1" noChangeAspect="1" noMove="1" noResize="1" noEditPoints="1" noAdjustHandles="1" noChangeArrowheads="1" noChangeShapeType="1" noTextEdit="1"/>
                  </p:cNvSpPr>
                  <p:nvPr/>
                </p:nvSpPr>
                <p:spPr bwMode="auto">
                  <a:xfrm>
                    <a:off x="5150984" y="2729569"/>
                    <a:ext cx="1394450" cy="307777"/>
                  </a:xfrm>
                  <a:prstGeom prst="rect">
                    <a:avLst/>
                  </a:prstGeom>
                  <a:blipFill>
                    <a:blip r:embed="rId6"/>
                    <a:stretch>
                      <a:fillRect t="-16000" b="-46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70" name="Picture 20">
                <a:extLst>
                  <a:ext uri="{FF2B5EF4-FFF2-40B4-BE49-F238E27FC236}">
                    <a16:creationId xmlns:a16="http://schemas.microsoft.com/office/drawing/2014/main" id="{99194BE5-CA10-4C63-9B48-98984F143F02}"/>
                  </a:ext>
                </a:extLst>
              </p:cNvPr>
              <p:cNvPicPr>
                <a:picLocks noChangeAspect="1" noChangeArrowheads="1"/>
              </p:cNvPicPr>
              <p:nvPr/>
            </p:nvPicPr>
            <p:blipFill>
              <a:blip r:embed="rId7">
                <a:alphaModFix amt="62000"/>
                <a:extLst>
                  <a:ext uri="{28A0092B-C50C-407E-A947-70E740481C1C}">
                    <a14:useLocalDpi xmlns:a14="http://schemas.microsoft.com/office/drawing/2010/main" val="0"/>
                  </a:ext>
                </a:extLst>
              </a:blip>
              <a:srcRect/>
              <a:stretch>
                <a:fillRect/>
              </a:stretch>
            </p:blipFill>
            <p:spPr bwMode="auto">
              <a:xfrm>
                <a:off x="5327198" y="1524161"/>
                <a:ext cx="1015441" cy="118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0" name="Straight Arrow Connector 89">
              <a:extLst>
                <a:ext uri="{FF2B5EF4-FFF2-40B4-BE49-F238E27FC236}">
                  <a16:creationId xmlns:a16="http://schemas.microsoft.com/office/drawing/2014/main" id="{AAD58DE2-5003-44A9-9BAF-1FB8509636CD}"/>
                </a:ext>
              </a:extLst>
            </p:cNvPr>
            <p:cNvCxnSpPr>
              <a:cxnSpLocks/>
              <a:stCxn id="76" idx="2"/>
              <a:endCxn id="75" idx="0"/>
            </p:cNvCxnSpPr>
            <p:nvPr/>
          </p:nvCxnSpPr>
          <p:spPr>
            <a:xfrm>
              <a:off x="3661771" y="3144178"/>
              <a:ext cx="5113" cy="3245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112" name="Group 111">
            <a:extLst>
              <a:ext uri="{FF2B5EF4-FFF2-40B4-BE49-F238E27FC236}">
                <a16:creationId xmlns:a16="http://schemas.microsoft.com/office/drawing/2014/main" id="{DCCF3E74-1A33-43BA-BE3F-295EE8DB0FC1}"/>
              </a:ext>
            </a:extLst>
          </p:cNvPr>
          <p:cNvGrpSpPr/>
          <p:nvPr/>
        </p:nvGrpSpPr>
        <p:grpSpPr>
          <a:xfrm>
            <a:off x="1065416" y="1433208"/>
            <a:ext cx="3318286" cy="1710970"/>
            <a:chOff x="1065416" y="1433208"/>
            <a:chExt cx="3318286" cy="1710970"/>
          </a:xfrm>
        </p:grpSpPr>
        <p:sp>
          <p:nvSpPr>
            <p:cNvPr id="76" name="Rectangle 75">
              <a:extLst>
                <a:ext uri="{FF2B5EF4-FFF2-40B4-BE49-F238E27FC236}">
                  <a16:creationId xmlns:a16="http://schemas.microsoft.com/office/drawing/2014/main" id="{9086961C-6531-47E6-8EE8-AB35D6E1C466}"/>
                </a:ext>
              </a:extLst>
            </p:cNvPr>
            <p:cNvSpPr/>
            <p:nvPr/>
          </p:nvSpPr>
          <p:spPr>
            <a:xfrm>
              <a:off x="2964545" y="1433208"/>
              <a:ext cx="1394451" cy="17109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41">
              <a:extLst>
                <a:ext uri="{FF2B5EF4-FFF2-40B4-BE49-F238E27FC236}">
                  <a16:creationId xmlns:a16="http://schemas.microsoft.com/office/drawing/2014/main" id="{70B80203-D00A-4121-97D6-F257B6C7E83C}"/>
                </a:ext>
              </a:extLst>
            </p:cNvPr>
            <p:cNvSpPr>
              <a:spLocks noChangeArrowheads="1"/>
            </p:cNvSpPr>
            <p:nvPr/>
          </p:nvSpPr>
          <p:spPr bwMode="auto">
            <a:xfrm>
              <a:off x="3130168" y="1523172"/>
              <a:ext cx="1097964" cy="1038669"/>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 name="Freeform 42">
              <a:extLst>
                <a:ext uri="{FF2B5EF4-FFF2-40B4-BE49-F238E27FC236}">
                  <a16:creationId xmlns:a16="http://schemas.microsoft.com/office/drawing/2014/main" id="{F3E129CF-9686-4451-9E27-8631CC008D83}"/>
                </a:ext>
              </a:extLst>
            </p:cNvPr>
            <p:cNvSpPr>
              <a:spLocks/>
            </p:cNvSpPr>
            <p:nvPr/>
          </p:nvSpPr>
          <p:spPr bwMode="auto">
            <a:xfrm>
              <a:off x="3175150" y="1521127"/>
              <a:ext cx="527513" cy="102435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reeform 43">
              <a:extLst>
                <a:ext uri="{FF2B5EF4-FFF2-40B4-BE49-F238E27FC236}">
                  <a16:creationId xmlns:a16="http://schemas.microsoft.com/office/drawing/2014/main" id="{D25B5C23-4C3E-4616-977C-D68B74FF462F}"/>
                </a:ext>
              </a:extLst>
            </p:cNvPr>
            <p:cNvSpPr>
              <a:spLocks/>
            </p:cNvSpPr>
            <p:nvPr/>
          </p:nvSpPr>
          <p:spPr bwMode="auto">
            <a:xfrm>
              <a:off x="3477754" y="1523172"/>
              <a:ext cx="453907" cy="105298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2" name="Line 44">
              <a:extLst>
                <a:ext uri="{FF2B5EF4-FFF2-40B4-BE49-F238E27FC236}">
                  <a16:creationId xmlns:a16="http://schemas.microsoft.com/office/drawing/2014/main" id="{39A45FEF-F649-4966-9937-652DE0D8CF1E}"/>
                </a:ext>
              </a:extLst>
            </p:cNvPr>
            <p:cNvSpPr>
              <a:spLocks noChangeShapeType="1"/>
            </p:cNvSpPr>
            <p:nvPr/>
          </p:nvSpPr>
          <p:spPr bwMode="auto">
            <a:xfrm>
              <a:off x="3602477" y="1590644"/>
              <a:ext cx="220819" cy="98142"/>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25" name="Line 47">
              <a:extLst>
                <a:ext uri="{FF2B5EF4-FFF2-40B4-BE49-F238E27FC236}">
                  <a16:creationId xmlns:a16="http://schemas.microsoft.com/office/drawing/2014/main" id="{D70BBF09-9C70-482B-8558-C9163A8A90CF}"/>
                </a:ext>
              </a:extLst>
            </p:cNvPr>
            <p:cNvSpPr>
              <a:spLocks noChangeShapeType="1"/>
            </p:cNvSpPr>
            <p:nvPr/>
          </p:nvSpPr>
          <p:spPr bwMode="auto">
            <a:xfrm>
              <a:off x="3516603" y="1707189"/>
              <a:ext cx="224909" cy="120634"/>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8" name="Line 50">
              <a:extLst>
                <a:ext uri="{FF2B5EF4-FFF2-40B4-BE49-F238E27FC236}">
                  <a16:creationId xmlns:a16="http://schemas.microsoft.com/office/drawing/2014/main" id="{4A12AF07-CAD7-42DB-96D1-D7757F2F2648}"/>
                </a:ext>
              </a:extLst>
            </p:cNvPr>
            <p:cNvSpPr>
              <a:spLocks noChangeShapeType="1"/>
            </p:cNvSpPr>
            <p:nvPr/>
          </p:nvSpPr>
          <p:spPr bwMode="auto">
            <a:xfrm>
              <a:off x="3436862" y="1846223"/>
              <a:ext cx="247401" cy="114499"/>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1" name="Line 53">
              <a:extLst>
                <a:ext uri="{FF2B5EF4-FFF2-40B4-BE49-F238E27FC236}">
                  <a16:creationId xmlns:a16="http://schemas.microsoft.com/office/drawing/2014/main" id="{997084F2-4AC6-4185-9A3F-BD2A57EC46C0}"/>
                </a:ext>
              </a:extLst>
            </p:cNvPr>
            <p:cNvSpPr>
              <a:spLocks noChangeShapeType="1"/>
            </p:cNvSpPr>
            <p:nvPr/>
          </p:nvSpPr>
          <p:spPr bwMode="auto">
            <a:xfrm>
              <a:off x="3353033" y="2011837"/>
              <a:ext cx="263757" cy="1185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4" name="Line 56">
              <a:extLst>
                <a:ext uri="{FF2B5EF4-FFF2-40B4-BE49-F238E27FC236}">
                  <a16:creationId xmlns:a16="http://schemas.microsoft.com/office/drawing/2014/main" id="{B5755617-E77D-4EEC-9745-F7D5FD07F854}"/>
                </a:ext>
              </a:extLst>
            </p:cNvPr>
            <p:cNvSpPr>
              <a:spLocks noChangeShapeType="1"/>
            </p:cNvSpPr>
            <p:nvPr/>
          </p:nvSpPr>
          <p:spPr bwMode="auto">
            <a:xfrm>
              <a:off x="3281470" y="2204032"/>
              <a:ext cx="265801" cy="92009"/>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7" name="Line 59">
              <a:extLst>
                <a:ext uri="{FF2B5EF4-FFF2-40B4-BE49-F238E27FC236}">
                  <a16:creationId xmlns:a16="http://schemas.microsoft.com/office/drawing/2014/main" id="{C8497584-C902-48EC-A83F-AC0852B5C378}"/>
                </a:ext>
              </a:extLst>
            </p:cNvPr>
            <p:cNvSpPr>
              <a:spLocks noChangeShapeType="1"/>
            </p:cNvSpPr>
            <p:nvPr/>
          </p:nvSpPr>
          <p:spPr bwMode="auto">
            <a:xfrm>
              <a:off x="3199685" y="2410539"/>
              <a:ext cx="300560" cy="6542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0" name="Line 62">
              <a:extLst>
                <a:ext uri="{FF2B5EF4-FFF2-40B4-BE49-F238E27FC236}">
                  <a16:creationId xmlns:a16="http://schemas.microsoft.com/office/drawing/2014/main" id="{ECF85942-4554-4771-991B-9A8A3F84D06D}"/>
                </a:ext>
              </a:extLst>
            </p:cNvPr>
            <p:cNvSpPr>
              <a:spLocks noChangeShapeType="1"/>
            </p:cNvSpPr>
            <p:nvPr/>
          </p:nvSpPr>
          <p:spPr bwMode="auto">
            <a:xfrm>
              <a:off x="3252846" y="2273549"/>
              <a:ext cx="269891" cy="126767"/>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3" name="Line 65">
              <a:extLst>
                <a:ext uri="{FF2B5EF4-FFF2-40B4-BE49-F238E27FC236}">
                  <a16:creationId xmlns:a16="http://schemas.microsoft.com/office/drawing/2014/main" id="{2A803D5F-2BEA-4B48-82EF-51D8A8C63914}"/>
                </a:ext>
              </a:extLst>
            </p:cNvPr>
            <p:cNvSpPr>
              <a:spLocks noChangeShapeType="1"/>
            </p:cNvSpPr>
            <p:nvPr/>
          </p:nvSpPr>
          <p:spPr bwMode="auto">
            <a:xfrm>
              <a:off x="3322363" y="2109979"/>
              <a:ext cx="257623" cy="14925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6" name="Line 68">
              <a:extLst>
                <a:ext uri="{FF2B5EF4-FFF2-40B4-BE49-F238E27FC236}">
                  <a16:creationId xmlns:a16="http://schemas.microsoft.com/office/drawing/2014/main" id="{AAC1A148-7C5F-49A3-888D-EC854A45E10A}"/>
                </a:ext>
              </a:extLst>
            </p:cNvPr>
            <p:cNvSpPr>
              <a:spLocks noChangeShapeType="1"/>
            </p:cNvSpPr>
            <p:nvPr/>
          </p:nvSpPr>
          <p:spPr bwMode="auto">
            <a:xfrm>
              <a:off x="3404148" y="1915740"/>
              <a:ext cx="249444" cy="126767"/>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9" name="Line 71">
              <a:extLst>
                <a:ext uri="{FF2B5EF4-FFF2-40B4-BE49-F238E27FC236}">
                  <a16:creationId xmlns:a16="http://schemas.microsoft.com/office/drawing/2014/main" id="{C84E7B7D-9C95-4048-BC91-B07001A380E3}"/>
                </a:ext>
              </a:extLst>
            </p:cNvPr>
            <p:cNvSpPr>
              <a:spLocks noChangeShapeType="1"/>
            </p:cNvSpPr>
            <p:nvPr/>
          </p:nvSpPr>
          <p:spPr bwMode="auto">
            <a:xfrm>
              <a:off x="3477754" y="1776706"/>
              <a:ext cx="224909" cy="14108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2" name="Line 74">
              <a:extLst>
                <a:ext uri="{FF2B5EF4-FFF2-40B4-BE49-F238E27FC236}">
                  <a16:creationId xmlns:a16="http://schemas.microsoft.com/office/drawing/2014/main" id="{B2B764E0-B178-4274-9B7B-024AB0B48B3B}"/>
                </a:ext>
              </a:extLst>
            </p:cNvPr>
            <p:cNvSpPr>
              <a:spLocks noChangeShapeType="1"/>
            </p:cNvSpPr>
            <p:nvPr/>
          </p:nvSpPr>
          <p:spPr bwMode="auto">
            <a:xfrm>
              <a:off x="3553406" y="1645850"/>
              <a:ext cx="226954" cy="102232"/>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6" name="Rectangle 130">
              <a:extLst>
                <a:ext uri="{FF2B5EF4-FFF2-40B4-BE49-F238E27FC236}">
                  <a16:creationId xmlns:a16="http://schemas.microsoft.com/office/drawing/2014/main" id="{6E66481F-5796-427A-AB29-B9E48BDB1742}"/>
                </a:ext>
              </a:extLst>
            </p:cNvPr>
            <p:cNvSpPr>
              <a:spLocks noChangeArrowheads="1"/>
            </p:cNvSpPr>
            <p:nvPr/>
          </p:nvSpPr>
          <p:spPr bwMode="auto">
            <a:xfrm>
              <a:off x="2958242" y="2707011"/>
              <a:ext cx="14254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Map</a:t>
              </a:r>
              <a:endParaRPr kumimoji="0" lang="en-US" altLang="en-US" b="0" i="0" u="none" strike="noStrike" cap="none" normalizeH="0" baseline="0" dirty="0">
                <a:ln>
                  <a:noFill/>
                </a:ln>
                <a:solidFill>
                  <a:schemeClr val="tx1"/>
                </a:solidFill>
                <a:effectLst/>
                <a:latin typeface="Arial" panose="020B0604020202020204" pitchFamily="34" charset="0"/>
              </a:endParaRPr>
            </a:p>
          </p:txBody>
        </p:sp>
        <p:cxnSp>
          <p:nvCxnSpPr>
            <p:cNvPr id="88" name="Straight Arrow Connector 87">
              <a:extLst>
                <a:ext uri="{FF2B5EF4-FFF2-40B4-BE49-F238E27FC236}">
                  <a16:creationId xmlns:a16="http://schemas.microsoft.com/office/drawing/2014/main" id="{A33CAAB6-EE80-4D69-AC75-3461FF1ED707}"/>
                </a:ext>
              </a:extLst>
            </p:cNvPr>
            <p:cNvCxnSpPr>
              <a:cxnSpLocks/>
              <a:stCxn id="114" idx="3"/>
              <a:endCxn id="76" idx="1"/>
            </p:cNvCxnSpPr>
            <p:nvPr/>
          </p:nvCxnSpPr>
          <p:spPr>
            <a:xfrm>
              <a:off x="2056134" y="2288652"/>
              <a:ext cx="908411" cy="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Rectangle 77">
              <a:extLst>
                <a:ext uri="{FF2B5EF4-FFF2-40B4-BE49-F238E27FC236}">
                  <a16:creationId xmlns:a16="http://schemas.microsoft.com/office/drawing/2014/main" id="{2B1FCA28-3FA3-4EE9-B78E-6FAE26D8D306}"/>
                </a:ext>
              </a:extLst>
            </p:cNvPr>
            <p:cNvSpPr>
              <a:spLocks noChangeArrowheads="1"/>
            </p:cNvSpPr>
            <p:nvPr/>
          </p:nvSpPr>
          <p:spPr bwMode="auto">
            <a:xfrm>
              <a:off x="1065416" y="1656728"/>
              <a:ext cx="190675" cy="192264"/>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13" name="Group 112">
            <a:extLst>
              <a:ext uri="{FF2B5EF4-FFF2-40B4-BE49-F238E27FC236}">
                <a16:creationId xmlns:a16="http://schemas.microsoft.com/office/drawing/2014/main" id="{92CAAC31-7ECB-4609-A90F-B9122290379E}"/>
              </a:ext>
            </a:extLst>
          </p:cNvPr>
          <p:cNvGrpSpPr/>
          <p:nvPr/>
        </p:nvGrpSpPr>
        <p:grpSpPr>
          <a:xfrm>
            <a:off x="661683" y="1433167"/>
            <a:ext cx="1394452" cy="1710970"/>
            <a:chOff x="661683" y="1433167"/>
            <a:chExt cx="1394452" cy="1710970"/>
          </a:xfrm>
        </p:grpSpPr>
        <p:sp>
          <p:nvSpPr>
            <p:cNvPr id="9" name="Freeform 34">
              <a:extLst>
                <a:ext uri="{FF2B5EF4-FFF2-40B4-BE49-F238E27FC236}">
                  <a16:creationId xmlns:a16="http://schemas.microsoft.com/office/drawing/2014/main" id="{36BF48E1-D30F-4A41-8D57-A6E634E9E450}"/>
                </a:ext>
              </a:extLst>
            </p:cNvPr>
            <p:cNvSpPr>
              <a:spLocks noEditPoints="1"/>
            </p:cNvSpPr>
            <p:nvPr/>
          </p:nvSpPr>
          <p:spPr bwMode="auto">
            <a:xfrm>
              <a:off x="903254" y="1564064"/>
              <a:ext cx="751577" cy="1210785"/>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 name="Freeform 35">
              <a:extLst>
                <a:ext uri="{FF2B5EF4-FFF2-40B4-BE49-F238E27FC236}">
                  <a16:creationId xmlns:a16="http://schemas.microsoft.com/office/drawing/2014/main" id="{9D88C271-B366-4B5E-A974-7242BF0958C3}"/>
                </a:ext>
              </a:extLst>
            </p:cNvPr>
            <p:cNvSpPr>
              <a:spLocks/>
            </p:cNvSpPr>
            <p:nvPr/>
          </p:nvSpPr>
          <p:spPr bwMode="auto">
            <a:xfrm>
              <a:off x="885879" y="2398040"/>
              <a:ext cx="184319" cy="292368"/>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1" name="Freeform 36">
              <a:extLst>
                <a:ext uri="{FF2B5EF4-FFF2-40B4-BE49-F238E27FC236}">
                  <a16:creationId xmlns:a16="http://schemas.microsoft.com/office/drawing/2014/main" id="{3806AB75-5282-461E-84E2-74DC5708CC78}"/>
                </a:ext>
              </a:extLst>
            </p:cNvPr>
            <p:cNvSpPr>
              <a:spLocks/>
            </p:cNvSpPr>
            <p:nvPr/>
          </p:nvSpPr>
          <p:spPr bwMode="auto">
            <a:xfrm>
              <a:off x="992057" y="1621979"/>
              <a:ext cx="368638" cy="921595"/>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2" name="Freeform 37">
              <a:extLst>
                <a:ext uri="{FF2B5EF4-FFF2-40B4-BE49-F238E27FC236}">
                  <a16:creationId xmlns:a16="http://schemas.microsoft.com/office/drawing/2014/main" id="{FAC4B589-68BE-45CB-9259-532ABBE4FEF9}"/>
                </a:ext>
              </a:extLst>
            </p:cNvPr>
            <p:cNvSpPr>
              <a:spLocks/>
            </p:cNvSpPr>
            <p:nvPr/>
          </p:nvSpPr>
          <p:spPr bwMode="auto">
            <a:xfrm>
              <a:off x="1308659" y="2247461"/>
              <a:ext cx="93749" cy="149361"/>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3" name="Freeform 38">
              <a:extLst>
                <a:ext uri="{FF2B5EF4-FFF2-40B4-BE49-F238E27FC236}">
                  <a16:creationId xmlns:a16="http://schemas.microsoft.com/office/drawing/2014/main" id="{5F0BDD5F-7873-4399-959E-6F5BFFAF493C}"/>
                </a:ext>
              </a:extLst>
            </p:cNvPr>
            <p:cNvSpPr>
              <a:spLocks noEditPoints="1"/>
            </p:cNvSpPr>
            <p:nvPr/>
          </p:nvSpPr>
          <p:spPr bwMode="auto">
            <a:xfrm>
              <a:off x="1372365" y="2401901"/>
              <a:ext cx="93749" cy="119172"/>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 name="Freeform 39">
              <a:extLst>
                <a:ext uri="{FF2B5EF4-FFF2-40B4-BE49-F238E27FC236}">
                  <a16:creationId xmlns:a16="http://schemas.microsoft.com/office/drawing/2014/main" id="{7488347E-0F44-4751-8263-E7F8296FE3D6}"/>
                </a:ext>
              </a:extLst>
            </p:cNvPr>
            <p:cNvSpPr>
              <a:spLocks noEditPoints="1"/>
            </p:cNvSpPr>
            <p:nvPr/>
          </p:nvSpPr>
          <p:spPr bwMode="auto">
            <a:xfrm>
              <a:off x="905184" y="1577576"/>
              <a:ext cx="440141" cy="981975"/>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 name="Rectangle 129">
              <a:extLst>
                <a:ext uri="{FF2B5EF4-FFF2-40B4-BE49-F238E27FC236}">
                  <a16:creationId xmlns:a16="http://schemas.microsoft.com/office/drawing/2014/main" id="{84F55DF8-0951-44F9-A07F-034AB85FD1E6}"/>
                </a:ext>
              </a:extLst>
            </p:cNvPr>
            <p:cNvSpPr>
              <a:spLocks noChangeArrowheads="1"/>
            </p:cNvSpPr>
            <p:nvPr/>
          </p:nvSpPr>
          <p:spPr bwMode="auto">
            <a:xfrm>
              <a:off x="661683" y="2764505"/>
              <a:ext cx="1394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Align</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14" name="Rectangle 113">
              <a:extLst>
                <a:ext uri="{FF2B5EF4-FFF2-40B4-BE49-F238E27FC236}">
                  <a16:creationId xmlns:a16="http://schemas.microsoft.com/office/drawing/2014/main" id="{9EFBF1BE-8711-4727-ADFF-A7CF5602649D}"/>
                </a:ext>
              </a:extLst>
            </p:cNvPr>
            <p:cNvSpPr/>
            <p:nvPr/>
          </p:nvSpPr>
          <p:spPr>
            <a:xfrm>
              <a:off x="661684" y="1433167"/>
              <a:ext cx="1394451" cy="17109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Slide Number Placeholder 2">
            <a:extLst>
              <a:ext uri="{FF2B5EF4-FFF2-40B4-BE49-F238E27FC236}">
                <a16:creationId xmlns:a16="http://schemas.microsoft.com/office/drawing/2014/main" id="{AD9EB28C-47F2-4D79-AF5B-BC0F6D146675}"/>
              </a:ext>
            </a:extLst>
          </p:cNvPr>
          <p:cNvSpPr>
            <a:spLocks noGrp="1"/>
          </p:cNvSpPr>
          <p:nvPr>
            <p:ph type="sldNum" sz="quarter" idx="12"/>
          </p:nvPr>
        </p:nvSpPr>
        <p:spPr/>
        <p:txBody>
          <a:bodyPr/>
          <a:lstStyle/>
          <a:p>
            <a:fld id="{D97D1DF6-F186-48C8-8457-25A16335496C}" type="slidenum">
              <a:rPr lang="en-CA" smtClean="0"/>
              <a:t>19</a:t>
            </a:fld>
            <a:endParaRPr lang="en-CA"/>
          </a:p>
        </p:txBody>
      </p:sp>
      <p:grpSp>
        <p:nvGrpSpPr>
          <p:cNvPr id="119" name="Group 118">
            <a:extLst>
              <a:ext uri="{FF2B5EF4-FFF2-40B4-BE49-F238E27FC236}">
                <a16:creationId xmlns:a16="http://schemas.microsoft.com/office/drawing/2014/main" id="{C488E928-3C61-492C-B3CC-580880EF73EC}"/>
              </a:ext>
            </a:extLst>
          </p:cNvPr>
          <p:cNvGrpSpPr/>
          <p:nvPr/>
        </p:nvGrpSpPr>
        <p:grpSpPr>
          <a:xfrm>
            <a:off x="558443" y="3144137"/>
            <a:ext cx="813922" cy="730775"/>
            <a:chOff x="558443" y="3144137"/>
            <a:chExt cx="813922" cy="730775"/>
          </a:xfrm>
        </p:grpSpPr>
        <p:grpSp>
          <p:nvGrpSpPr>
            <p:cNvPr id="87" name="Group 86">
              <a:extLst>
                <a:ext uri="{FF2B5EF4-FFF2-40B4-BE49-F238E27FC236}">
                  <a16:creationId xmlns:a16="http://schemas.microsoft.com/office/drawing/2014/main" id="{BB958F80-4FEC-470E-85D4-28EC7475D0DE}"/>
                </a:ext>
              </a:extLst>
            </p:cNvPr>
            <p:cNvGrpSpPr/>
            <p:nvPr/>
          </p:nvGrpSpPr>
          <p:grpSpPr>
            <a:xfrm>
              <a:off x="558443" y="3335612"/>
              <a:ext cx="622672" cy="503392"/>
              <a:chOff x="5221661" y="2831913"/>
              <a:chExt cx="622672" cy="503392"/>
            </a:xfrm>
          </p:grpSpPr>
          <p:sp>
            <p:nvSpPr>
              <p:cNvPr id="123" name="Rectangle 122">
                <a:extLst>
                  <a:ext uri="{FF2B5EF4-FFF2-40B4-BE49-F238E27FC236}">
                    <a16:creationId xmlns:a16="http://schemas.microsoft.com/office/drawing/2014/main" id="{C456CD1F-FAE6-4E7B-8518-7EEB6B74185A}"/>
                  </a:ext>
                </a:extLst>
              </p:cNvPr>
              <p:cNvSpPr/>
              <p:nvPr/>
            </p:nvSpPr>
            <p:spPr>
              <a:xfrm>
                <a:off x="5226374" y="2831913"/>
                <a:ext cx="613247" cy="5033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1" name="Rectangle 129">
                <a:extLst>
                  <a:ext uri="{FF2B5EF4-FFF2-40B4-BE49-F238E27FC236}">
                    <a16:creationId xmlns:a16="http://schemas.microsoft.com/office/drawing/2014/main" id="{6E15F6FA-C71C-45E7-BE50-F4379BDD9776}"/>
                  </a:ext>
                </a:extLst>
              </p:cNvPr>
              <p:cNvSpPr>
                <a:spLocks noChangeArrowheads="1"/>
              </p:cNvSpPr>
              <p:nvPr/>
            </p:nvSpPr>
            <p:spPr bwMode="auto">
              <a:xfrm>
                <a:off x="5221661" y="2911339"/>
                <a:ext cx="622672" cy="34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No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cxnSp>
          <p:nvCxnSpPr>
            <p:cNvPr id="8" name="Straight Arrow Connector 7">
              <a:extLst>
                <a:ext uri="{FF2B5EF4-FFF2-40B4-BE49-F238E27FC236}">
                  <a16:creationId xmlns:a16="http://schemas.microsoft.com/office/drawing/2014/main" id="{D8A7D020-9636-4774-B1F3-C798655BCBD0}"/>
                </a:ext>
              </a:extLst>
            </p:cNvPr>
            <p:cNvCxnSpPr>
              <a:stCxn id="63" idx="1"/>
              <a:endCxn id="114" idx="2"/>
            </p:cNvCxnSpPr>
            <p:nvPr/>
          </p:nvCxnSpPr>
          <p:spPr>
            <a:xfrm flipH="1" flipV="1">
              <a:off x="1358910" y="3144137"/>
              <a:ext cx="13455" cy="7307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9AC0505B-FDBF-484C-B7BF-ABFFF77A435A}"/>
              </a:ext>
            </a:extLst>
          </p:cNvPr>
          <p:cNvGrpSpPr/>
          <p:nvPr/>
        </p:nvGrpSpPr>
        <p:grpSpPr>
          <a:xfrm>
            <a:off x="571472" y="4924719"/>
            <a:ext cx="6287402" cy="1852170"/>
            <a:chOff x="568886" y="4715703"/>
            <a:chExt cx="6287402" cy="1852170"/>
          </a:xfrm>
        </p:grpSpPr>
        <p:grpSp>
          <p:nvGrpSpPr>
            <p:cNvPr id="84" name="Group 83">
              <a:extLst>
                <a:ext uri="{FF2B5EF4-FFF2-40B4-BE49-F238E27FC236}">
                  <a16:creationId xmlns:a16="http://schemas.microsoft.com/office/drawing/2014/main" id="{FEC24332-85E5-4D5E-81D8-5309F06AE9E1}"/>
                </a:ext>
              </a:extLst>
            </p:cNvPr>
            <p:cNvGrpSpPr/>
            <p:nvPr/>
          </p:nvGrpSpPr>
          <p:grpSpPr>
            <a:xfrm>
              <a:off x="5461837" y="4715703"/>
              <a:ext cx="1394451" cy="1852170"/>
              <a:chOff x="3404148" y="4848280"/>
              <a:chExt cx="1394451" cy="1852170"/>
            </a:xfrm>
          </p:grpSpPr>
          <p:pic>
            <p:nvPicPr>
              <p:cNvPr id="57" name="Picture 81">
                <a:extLst>
                  <a:ext uri="{FF2B5EF4-FFF2-40B4-BE49-F238E27FC236}">
                    <a16:creationId xmlns:a16="http://schemas.microsoft.com/office/drawing/2014/main" id="{3AADBDDB-D674-4DCE-8622-06E674C7B2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154" y="4907924"/>
                <a:ext cx="984774" cy="15210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8" name="Rectangle 131">
                    <a:extLst>
                      <a:ext uri="{FF2B5EF4-FFF2-40B4-BE49-F238E27FC236}">
                        <a16:creationId xmlns:a16="http://schemas.microsoft.com/office/drawing/2014/main" id="{66506154-DE65-48B7-BE87-2CEFA950541F}"/>
                      </a:ext>
                    </a:extLst>
                  </p:cNvPr>
                  <p:cNvSpPr>
                    <a:spLocks noChangeArrowheads="1"/>
                  </p:cNvSpPr>
                  <p:nvPr/>
                </p:nvSpPr>
                <p:spPr bwMode="auto">
                  <a:xfrm>
                    <a:off x="4016001" y="6389359"/>
                    <a:ext cx="237613" cy="198441"/>
                  </a:xfrm>
                  <a:prstGeom prst="rect">
                    <a:avLst/>
                  </a:prstGeom>
                  <a:noFill/>
                  <a:ln w="9525">
                    <a:noFill/>
                    <a:miter lim="800000"/>
                    <a:headEnd/>
                    <a:tailEnd/>
                  </a:ln>
                  <a:extLst>
                    <a:ext uri="{909E8E84-426E-40DD-AFC4-6F175D3DCCD1}">
                      <a14:hiddenFill>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b="0" i="0" u="none" strike="noStrike" cap="none" normalizeH="0" baseline="0" dirty="0">
                      <a:ln>
                        <a:noFill/>
                      </a:ln>
                      <a:solidFill>
                        <a:schemeClr val="tx1"/>
                      </a:solidFill>
                      <a:effectLst/>
                    </a:endParaRPr>
                  </a:p>
                </p:txBody>
              </p:sp>
            </mc:Choice>
            <mc:Fallback xmlns="">
              <p:sp>
                <p:nvSpPr>
                  <p:cNvPr id="58" name="Rectangle 131">
                    <a:extLst>
                      <a:ext uri="{FF2B5EF4-FFF2-40B4-BE49-F238E27FC236}">
                        <a16:creationId xmlns:a16="http://schemas.microsoft.com/office/drawing/2014/main" id="{66506154-DE65-48B7-BE87-2CEFA950541F}"/>
                      </a:ext>
                    </a:extLst>
                  </p:cNvPr>
                  <p:cNvSpPr>
                    <a:spLocks noRot="1" noChangeAspect="1" noMove="1" noResize="1" noEditPoints="1" noAdjustHandles="1" noChangeArrowheads="1" noChangeShapeType="1" noTextEdit="1"/>
                  </p:cNvSpPr>
                  <p:nvPr/>
                </p:nvSpPr>
                <p:spPr bwMode="auto">
                  <a:xfrm>
                    <a:off x="4016001" y="6389359"/>
                    <a:ext cx="237613" cy="198441"/>
                  </a:xfrm>
                  <a:prstGeom prst="rect">
                    <a:avLst/>
                  </a:prstGeom>
                  <a:blipFill>
                    <a:blip r:embed="rId9"/>
                    <a:stretch>
                      <a:fillRect l="-30769" t="-21212" r="-33333" b="-69697"/>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CA">
                        <a:noFill/>
                      </a:rPr>
                      <a:t> </a:t>
                    </a:r>
                  </a:p>
                </p:txBody>
              </p:sp>
            </mc:Fallback>
          </mc:AlternateContent>
          <p:sp>
            <p:nvSpPr>
              <p:cNvPr id="85" name="Rectangle 84">
                <a:extLst>
                  <a:ext uri="{FF2B5EF4-FFF2-40B4-BE49-F238E27FC236}">
                    <a16:creationId xmlns:a16="http://schemas.microsoft.com/office/drawing/2014/main" id="{CB037497-F457-41F0-AA80-9FCA2F3D642A}"/>
                  </a:ext>
                </a:extLst>
              </p:cNvPr>
              <p:cNvSpPr/>
              <p:nvPr/>
            </p:nvSpPr>
            <p:spPr>
              <a:xfrm>
                <a:off x="3404148" y="4848280"/>
                <a:ext cx="1394451" cy="18521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86" name="Group 85">
              <a:extLst>
                <a:ext uri="{FF2B5EF4-FFF2-40B4-BE49-F238E27FC236}">
                  <a16:creationId xmlns:a16="http://schemas.microsoft.com/office/drawing/2014/main" id="{A1405BF0-FB82-4A3E-9357-D47EC7377D3D}"/>
                </a:ext>
              </a:extLst>
            </p:cNvPr>
            <p:cNvGrpSpPr/>
            <p:nvPr/>
          </p:nvGrpSpPr>
          <p:grpSpPr>
            <a:xfrm>
              <a:off x="568886" y="5092072"/>
              <a:ext cx="613247" cy="503392"/>
              <a:chOff x="3321417" y="6410235"/>
              <a:chExt cx="613247" cy="503392"/>
            </a:xfrm>
          </p:grpSpPr>
          <p:sp>
            <p:nvSpPr>
              <p:cNvPr id="180" name="Rectangle 179">
                <a:extLst>
                  <a:ext uri="{FF2B5EF4-FFF2-40B4-BE49-F238E27FC236}">
                    <a16:creationId xmlns:a16="http://schemas.microsoft.com/office/drawing/2014/main" id="{B4D60E7D-8D30-405A-821E-580A60A5F4C7}"/>
                  </a:ext>
                </a:extLst>
              </p:cNvPr>
              <p:cNvSpPr/>
              <p:nvPr/>
            </p:nvSpPr>
            <p:spPr>
              <a:xfrm>
                <a:off x="3321417" y="6410235"/>
                <a:ext cx="613247" cy="5033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Rectangle 129">
                <a:extLst>
                  <a:ext uri="{FF2B5EF4-FFF2-40B4-BE49-F238E27FC236}">
                    <a16:creationId xmlns:a16="http://schemas.microsoft.com/office/drawing/2014/main" id="{DF5DF552-377A-4DF4-B6E6-45A678151D20}"/>
                  </a:ext>
                </a:extLst>
              </p:cNvPr>
              <p:cNvSpPr>
                <a:spLocks noChangeArrowheads="1"/>
              </p:cNvSpPr>
              <p:nvPr/>
            </p:nvSpPr>
            <p:spPr bwMode="auto">
              <a:xfrm>
                <a:off x="3407513" y="6559845"/>
                <a:ext cx="441054" cy="20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Yes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grpSp>
        <p:nvGrpSpPr>
          <p:cNvPr id="125" name="Group 124">
            <a:extLst>
              <a:ext uri="{FF2B5EF4-FFF2-40B4-BE49-F238E27FC236}">
                <a16:creationId xmlns:a16="http://schemas.microsoft.com/office/drawing/2014/main" id="{1BAB7597-4FAA-478F-996D-FF3C68A3998D}"/>
              </a:ext>
            </a:extLst>
          </p:cNvPr>
          <p:cNvGrpSpPr/>
          <p:nvPr/>
        </p:nvGrpSpPr>
        <p:grpSpPr>
          <a:xfrm>
            <a:off x="7730928" y="1433167"/>
            <a:ext cx="4212730" cy="3337358"/>
            <a:chOff x="7730928" y="1433167"/>
            <a:chExt cx="4212730" cy="3337358"/>
          </a:xfrm>
        </p:grpSpPr>
        <p:sp>
          <p:nvSpPr>
            <p:cNvPr id="131" name="AutoShape 3">
              <a:extLst>
                <a:ext uri="{FF2B5EF4-FFF2-40B4-BE49-F238E27FC236}">
                  <a16:creationId xmlns:a16="http://schemas.microsoft.com/office/drawing/2014/main" id="{3DE58CD2-5B6D-4B59-AB5B-93C4E919AF42}"/>
                </a:ext>
              </a:extLst>
            </p:cNvPr>
            <p:cNvSpPr>
              <a:spLocks noChangeAspect="1" noChangeArrowheads="1" noTextEdit="1"/>
            </p:cNvSpPr>
            <p:nvPr/>
          </p:nvSpPr>
          <p:spPr bwMode="auto">
            <a:xfrm>
              <a:off x="7730928" y="1433167"/>
              <a:ext cx="4212730" cy="333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32" name="Freeform 5">
              <a:extLst>
                <a:ext uri="{FF2B5EF4-FFF2-40B4-BE49-F238E27FC236}">
                  <a16:creationId xmlns:a16="http://schemas.microsoft.com/office/drawing/2014/main" id="{A9040621-44AF-4417-A014-2AAEA1BCDBEF}"/>
                </a:ext>
              </a:extLst>
            </p:cNvPr>
            <p:cNvSpPr>
              <a:spLocks/>
            </p:cNvSpPr>
            <p:nvPr/>
          </p:nvSpPr>
          <p:spPr bwMode="auto">
            <a:xfrm>
              <a:off x="10744074" y="1442285"/>
              <a:ext cx="942241" cy="1546086"/>
            </a:xfrm>
            <a:custGeom>
              <a:avLst/>
              <a:gdLst>
                <a:gd name="T0" fmla="*/ 95 w 813"/>
                <a:gd name="T1" fmla="*/ 0 h 1335"/>
                <a:gd name="T2" fmla="*/ 717 w 813"/>
                <a:gd name="T3" fmla="*/ 0 h 1335"/>
                <a:gd name="T4" fmla="*/ 813 w 813"/>
                <a:gd name="T5" fmla="*/ 159 h 1335"/>
                <a:gd name="T6" fmla="*/ 813 w 813"/>
                <a:gd name="T7" fmla="*/ 1176 h 1335"/>
                <a:gd name="T8" fmla="*/ 717 w 813"/>
                <a:gd name="T9" fmla="*/ 1335 h 1335"/>
                <a:gd name="T10" fmla="*/ 95 w 813"/>
                <a:gd name="T11" fmla="*/ 1335 h 1335"/>
                <a:gd name="T12" fmla="*/ 0 w 813"/>
                <a:gd name="T13" fmla="*/ 1176 h 1335"/>
                <a:gd name="T14" fmla="*/ 0 w 813"/>
                <a:gd name="T15" fmla="*/ 159 h 1335"/>
                <a:gd name="T16" fmla="*/ 95 w 813"/>
                <a:gd name="T17" fmla="*/ 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 h="1335">
                  <a:moveTo>
                    <a:pt x="95" y="0"/>
                  </a:moveTo>
                  <a:lnTo>
                    <a:pt x="717" y="0"/>
                  </a:lnTo>
                  <a:cubicBezTo>
                    <a:pt x="770" y="0"/>
                    <a:pt x="813" y="71"/>
                    <a:pt x="813" y="159"/>
                  </a:cubicBezTo>
                  <a:lnTo>
                    <a:pt x="813" y="1176"/>
                  </a:lnTo>
                  <a:cubicBezTo>
                    <a:pt x="813" y="1264"/>
                    <a:pt x="770" y="1335"/>
                    <a:pt x="717" y="1335"/>
                  </a:cubicBezTo>
                  <a:lnTo>
                    <a:pt x="95" y="1335"/>
                  </a:lnTo>
                  <a:cubicBezTo>
                    <a:pt x="42" y="1335"/>
                    <a:pt x="0" y="1264"/>
                    <a:pt x="0" y="1176"/>
                  </a:cubicBezTo>
                  <a:lnTo>
                    <a:pt x="0" y="159"/>
                  </a:lnTo>
                  <a:cubicBezTo>
                    <a:pt x="0" y="71"/>
                    <a:pt x="42" y="0"/>
                    <a:pt x="95" y="0"/>
                  </a:cubicBezTo>
                  <a:close/>
                </a:path>
              </a:pathLst>
            </a:custGeom>
            <a:solidFill>
              <a:srgbClr val="CFE9D1"/>
            </a:solidFill>
            <a:ln w="301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33" name="Freeform 6">
              <a:extLst>
                <a:ext uri="{FF2B5EF4-FFF2-40B4-BE49-F238E27FC236}">
                  <a16:creationId xmlns:a16="http://schemas.microsoft.com/office/drawing/2014/main" id="{39438A51-BC1B-47CF-9642-EEF912FA1CBF}"/>
                </a:ext>
              </a:extLst>
            </p:cNvPr>
            <p:cNvSpPr>
              <a:spLocks/>
            </p:cNvSpPr>
            <p:nvPr/>
          </p:nvSpPr>
          <p:spPr bwMode="auto">
            <a:xfrm>
              <a:off x="7740046" y="3128188"/>
              <a:ext cx="4150927" cy="1621060"/>
            </a:xfrm>
            <a:custGeom>
              <a:avLst/>
              <a:gdLst>
                <a:gd name="T0" fmla="*/ 181 w 3584"/>
                <a:gd name="T1" fmla="*/ 0 h 1400"/>
                <a:gd name="T2" fmla="*/ 3404 w 3584"/>
                <a:gd name="T3" fmla="*/ 0 h 1400"/>
                <a:gd name="T4" fmla="*/ 3584 w 3584"/>
                <a:gd name="T5" fmla="*/ 183 h 1400"/>
                <a:gd name="T6" fmla="*/ 3584 w 3584"/>
                <a:gd name="T7" fmla="*/ 1217 h 1400"/>
                <a:gd name="T8" fmla="*/ 3404 w 3584"/>
                <a:gd name="T9" fmla="*/ 1400 h 1400"/>
                <a:gd name="T10" fmla="*/ 181 w 3584"/>
                <a:gd name="T11" fmla="*/ 1400 h 1400"/>
                <a:gd name="T12" fmla="*/ 0 w 3584"/>
                <a:gd name="T13" fmla="*/ 1217 h 1400"/>
                <a:gd name="T14" fmla="*/ 0 w 3584"/>
                <a:gd name="T15" fmla="*/ 183 h 1400"/>
                <a:gd name="T16" fmla="*/ 181 w 3584"/>
                <a:gd name="T17" fmla="*/ 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4" h="1400">
                  <a:moveTo>
                    <a:pt x="181" y="0"/>
                  </a:moveTo>
                  <a:lnTo>
                    <a:pt x="3404" y="0"/>
                  </a:lnTo>
                  <a:cubicBezTo>
                    <a:pt x="3503" y="0"/>
                    <a:pt x="3584" y="82"/>
                    <a:pt x="3584" y="183"/>
                  </a:cubicBezTo>
                  <a:lnTo>
                    <a:pt x="3584" y="1217"/>
                  </a:lnTo>
                  <a:cubicBezTo>
                    <a:pt x="3584" y="1318"/>
                    <a:pt x="3503" y="1400"/>
                    <a:pt x="3404" y="1400"/>
                  </a:cubicBezTo>
                  <a:lnTo>
                    <a:pt x="181" y="1400"/>
                  </a:lnTo>
                  <a:cubicBezTo>
                    <a:pt x="81" y="1400"/>
                    <a:pt x="0" y="1318"/>
                    <a:pt x="0" y="1217"/>
                  </a:cubicBezTo>
                  <a:lnTo>
                    <a:pt x="0" y="183"/>
                  </a:lnTo>
                  <a:cubicBezTo>
                    <a:pt x="0" y="82"/>
                    <a:pt x="81" y="0"/>
                    <a:pt x="181" y="0"/>
                  </a:cubicBezTo>
                  <a:close/>
                </a:path>
              </a:pathLst>
            </a:custGeom>
            <a:solidFill>
              <a:srgbClr val="D4D7EA"/>
            </a:solidFill>
            <a:ln w="301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34" name="Rectangle 7">
              <a:extLst>
                <a:ext uri="{FF2B5EF4-FFF2-40B4-BE49-F238E27FC236}">
                  <a16:creationId xmlns:a16="http://schemas.microsoft.com/office/drawing/2014/main" id="{5F54CA3D-AA60-4828-9682-C610FFD88E85}"/>
                </a:ext>
              </a:extLst>
            </p:cNvPr>
            <p:cNvSpPr>
              <a:spLocks noChangeArrowheads="1"/>
            </p:cNvSpPr>
            <p:nvPr/>
          </p:nvSpPr>
          <p:spPr bwMode="auto">
            <a:xfrm>
              <a:off x="8975092" y="3234570"/>
              <a:ext cx="1034439" cy="1391072"/>
            </a:xfrm>
            <a:prstGeom prst="rect">
              <a:avLst/>
            </a:prstGeom>
            <a:solidFill>
              <a:srgbClr val="FFFFFF"/>
            </a:solidFill>
            <a:ln w="301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35" name="Rectangle 8">
              <a:extLst>
                <a:ext uri="{FF2B5EF4-FFF2-40B4-BE49-F238E27FC236}">
                  <a16:creationId xmlns:a16="http://schemas.microsoft.com/office/drawing/2014/main" id="{CCE9340F-8DAA-4B8D-8730-5ADBA13FD863}"/>
                </a:ext>
              </a:extLst>
            </p:cNvPr>
            <p:cNvSpPr>
              <a:spLocks noChangeArrowheads="1"/>
            </p:cNvSpPr>
            <p:nvPr/>
          </p:nvSpPr>
          <p:spPr bwMode="auto">
            <a:xfrm>
              <a:off x="7874797" y="3234570"/>
              <a:ext cx="1034439" cy="1391072"/>
            </a:xfrm>
            <a:prstGeom prst="rect">
              <a:avLst/>
            </a:prstGeom>
            <a:solidFill>
              <a:srgbClr val="FFFFFF"/>
            </a:solidFill>
            <a:ln w="301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36" name="Freeform 9">
              <a:extLst>
                <a:ext uri="{FF2B5EF4-FFF2-40B4-BE49-F238E27FC236}">
                  <a16:creationId xmlns:a16="http://schemas.microsoft.com/office/drawing/2014/main" id="{D6A46C21-B8A2-459A-A06C-61CC5408212D}"/>
                </a:ext>
              </a:extLst>
            </p:cNvPr>
            <p:cNvSpPr>
              <a:spLocks/>
            </p:cNvSpPr>
            <p:nvPr/>
          </p:nvSpPr>
          <p:spPr bwMode="auto">
            <a:xfrm>
              <a:off x="7740046" y="1442285"/>
              <a:ext cx="942241" cy="1546086"/>
            </a:xfrm>
            <a:custGeom>
              <a:avLst/>
              <a:gdLst>
                <a:gd name="T0" fmla="*/ 96 w 813"/>
                <a:gd name="T1" fmla="*/ 0 h 1335"/>
                <a:gd name="T2" fmla="*/ 718 w 813"/>
                <a:gd name="T3" fmla="*/ 0 h 1335"/>
                <a:gd name="T4" fmla="*/ 813 w 813"/>
                <a:gd name="T5" fmla="*/ 159 h 1335"/>
                <a:gd name="T6" fmla="*/ 813 w 813"/>
                <a:gd name="T7" fmla="*/ 1176 h 1335"/>
                <a:gd name="T8" fmla="*/ 718 w 813"/>
                <a:gd name="T9" fmla="*/ 1335 h 1335"/>
                <a:gd name="T10" fmla="*/ 96 w 813"/>
                <a:gd name="T11" fmla="*/ 1335 h 1335"/>
                <a:gd name="T12" fmla="*/ 0 w 813"/>
                <a:gd name="T13" fmla="*/ 1176 h 1335"/>
                <a:gd name="T14" fmla="*/ 0 w 813"/>
                <a:gd name="T15" fmla="*/ 159 h 1335"/>
                <a:gd name="T16" fmla="*/ 96 w 813"/>
                <a:gd name="T17" fmla="*/ 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 h="1335">
                  <a:moveTo>
                    <a:pt x="96" y="0"/>
                  </a:moveTo>
                  <a:lnTo>
                    <a:pt x="718" y="0"/>
                  </a:lnTo>
                  <a:cubicBezTo>
                    <a:pt x="771" y="0"/>
                    <a:pt x="813" y="71"/>
                    <a:pt x="813" y="159"/>
                  </a:cubicBezTo>
                  <a:lnTo>
                    <a:pt x="813" y="1176"/>
                  </a:lnTo>
                  <a:cubicBezTo>
                    <a:pt x="813" y="1264"/>
                    <a:pt x="771" y="1335"/>
                    <a:pt x="718" y="1335"/>
                  </a:cubicBezTo>
                  <a:lnTo>
                    <a:pt x="96" y="1335"/>
                  </a:lnTo>
                  <a:cubicBezTo>
                    <a:pt x="43" y="1335"/>
                    <a:pt x="0" y="1264"/>
                    <a:pt x="0" y="1176"/>
                  </a:cubicBezTo>
                  <a:lnTo>
                    <a:pt x="0" y="159"/>
                  </a:lnTo>
                  <a:cubicBezTo>
                    <a:pt x="0" y="71"/>
                    <a:pt x="43" y="0"/>
                    <a:pt x="96" y="0"/>
                  </a:cubicBezTo>
                  <a:close/>
                </a:path>
              </a:pathLst>
            </a:custGeom>
            <a:solidFill>
              <a:srgbClr val="CFE9D1"/>
            </a:solidFill>
            <a:ln w="301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37" name="Line 10">
              <a:extLst>
                <a:ext uri="{FF2B5EF4-FFF2-40B4-BE49-F238E27FC236}">
                  <a16:creationId xmlns:a16="http://schemas.microsoft.com/office/drawing/2014/main" id="{535F92C8-A49E-4B04-9491-5055CB0498F9}"/>
                </a:ext>
              </a:extLst>
            </p:cNvPr>
            <p:cNvSpPr>
              <a:spLocks noChangeShapeType="1"/>
            </p:cNvSpPr>
            <p:nvPr/>
          </p:nvSpPr>
          <p:spPr bwMode="auto">
            <a:xfrm>
              <a:off x="8134167" y="2987359"/>
              <a:ext cx="0" cy="140830"/>
            </a:xfrm>
            <a:prstGeom prst="line">
              <a:avLst/>
            </a:prstGeom>
            <a:noFill/>
            <a:ln w="301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38" name="Freeform 11">
              <a:extLst>
                <a:ext uri="{FF2B5EF4-FFF2-40B4-BE49-F238E27FC236}">
                  <a16:creationId xmlns:a16="http://schemas.microsoft.com/office/drawing/2014/main" id="{0441E356-DA1A-4F31-834E-3D34F1573379}"/>
                </a:ext>
              </a:extLst>
            </p:cNvPr>
            <p:cNvSpPr>
              <a:spLocks/>
            </p:cNvSpPr>
            <p:nvPr/>
          </p:nvSpPr>
          <p:spPr bwMode="auto">
            <a:xfrm>
              <a:off x="8056153" y="3083609"/>
              <a:ext cx="154001" cy="133737"/>
            </a:xfrm>
            <a:custGeom>
              <a:avLst/>
              <a:gdLst>
                <a:gd name="T0" fmla="*/ 67 w 133"/>
                <a:gd name="T1" fmla="*/ 115 h 115"/>
                <a:gd name="T2" fmla="*/ 0 w 133"/>
                <a:gd name="T3" fmla="*/ 0 h 115"/>
                <a:gd name="T4" fmla="*/ 133 w 133"/>
                <a:gd name="T5" fmla="*/ 0 h 115"/>
                <a:gd name="T6" fmla="*/ 67 w 133"/>
                <a:gd name="T7" fmla="*/ 115 h 115"/>
              </a:gdLst>
              <a:ahLst/>
              <a:cxnLst>
                <a:cxn ang="0">
                  <a:pos x="T0" y="T1"/>
                </a:cxn>
                <a:cxn ang="0">
                  <a:pos x="T2" y="T3"/>
                </a:cxn>
                <a:cxn ang="0">
                  <a:pos x="T4" y="T5"/>
                </a:cxn>
                <a:cxn ang="0">
                  <a:pos x="T6" y="T7"/>
                </a:cxn>
              </a:cxnLst>
              <a:rect l="0" t="0" r="r" b="b"/>
              <a:pathLst>
                <a:path w="133" h="115">
                  <a:moveTo>
                    <a:pt x="67" y="115"/>
                  </a:moveTo>
                  <a:lnTo>
                    <a:pt x="0" y="0"/>
                  </a:lnTo>
                  <a:lnTo>
                    <a:pt x="133" y="0"/>
                  </a:lnTo>
                  <a:lnTo>
                    <a:pt x="67" y="115"/>
                  </a:lnTo>
                  <a:close/>
                </a:path>
              </a:pathLst>
            </a:custGeom>
            <a:solidFill>
              <a:srgbClr val="000000"/>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39" name="Picture 12">
              <a:extLst>
                <a:ext uri="{FF2B5EF4-FFF2-40B4-BE49-F238E27FC236}">
                  <a16:creationId xmlns:a16="http://schemas.microsoft.com/office/drawing/2014/main" id="{F956C0C0-526C-4552-A10C-465A7E7583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2771" y="1570957"/>
              <a:ext cx="677806" cy="107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13">
              <a:extLst>
                <a:ext uri="{FF2B5EF4-FFF2-40B4-BE49-F238E27FC236}">
                  <a16:creationId xmlns:a16="http://schemas.microsoft.com/office/drawing/2014/main" id="{E7A1AD6C-F08A-44FC-AB1F-BD11B8A94D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63627" y="1570957"/>
              <a:ext cx="705161" cy="107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6">
              <a:extLst>
                <a:ext uri="{FF2B5EF4-FFF2-40B4-BE49-F238E27FC236}">
                  <a16:creationId xmlns:a16="http://schemas.microsoft.com/office/drawing/2014/main" id="{0FA63214-2C51-4264-9460-14ACAC5F27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55131" y="3279149"/>
              <a:ext cx="857136" cy="13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Freeform 17">
              <a:extLst>
                <a:ext uri="{FF2B5EF4-FFF2-40B4-BE49-F238E27FC236}">
                  <a16:creationId xmlns:a16="http://schemas.microsoft.com/office/drawing/2014/main" id="{C826FAFC-D80A-4771-BD37-37D674A91CF4}"/>
                </a:ext>
              </a:extLst>
            </p:cNvPr>
            <p:cNvSpPr>
              <a:spLocks/>
            </p:cNvSpPr>
            <p:nvPr/>
          </p:nvSpPr>
          <p:spPr bwMode="auto">
            <a:xfrm>
              <a:off x="8972052" y="4442260"/>
              <a:ext cx="1034439" cy="310028"/>
            </a:xfrm>
            <a:custGeom>
              <a:avLst/>
              <a:gdLst>
                <a:gd name="T0" fmla="*/ 132 w 794"/>
                <a:gd name="T1" fmla="*/ 0 h 268"/>
                <a:gd name="T2" fmla="*/ 662 w 794"/>
                <a:gd name="T3" fmla="*/ 0 h 268"/>
                <a:gd name="T4" fmla="*/ 794 w 794"/>
                <a:gd name="T5" fmla="*/ 134 h 268"/>
                <a:gd name="T6" fmla="*/ 662 w 794"/>
                <a:gd name="T7" fmla="*/ 268 h 268"/>
                <a:gd name="T8" fmla="*/ 132 w 794"/>
                <a:gd name="T9" fmla="*/ 268 h 268"/>
                <a:gd name="T10" fmla="*/ 0 w 794"/>
                <a:gd name="T11" fmla="*/ 134 h 268"/>
                <a:gd name="T12" fmla="*/ 132 w 794"/>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794" h="268">
                  <a:moveTo>
                    <a:pt x="132" y="0"/>
                  </a:moveTo>
                  <a:lnTo>
                    <a:pt x="662" y="0"/>
                  </a:lnTo>
                  <a:cubicBezTo>
                    <a:pt x="735" y="0"/>
                    <a:pt x="794" y="59"/>
                    <a:pt x="794" y="134"/>
                  </a:cubicBezTo>
                  <a:cubicBezTo>
                    <a:pt x="794" y="208"/>
                    <a:pt x="735" y="268"/>
                    <a:pt x="662" y="268"/>
                  </a:cubicBezTo>
                  <a:lnTo>
                    <a:pt x="132" y="268"/>
                  </a:lnTo>
                  <a:cubicBezTo>
                    <a:pt x="59" y="268"/>
                    <a:pt x="0" y="208"/>
                    <a:pt x="0" y="134"/>
                  </a:cubicBezTo>
                  <a:cubicBezTo>
                    <a:pt x="0" y="59"/>
                    <a:pt x="59" y="0"/>
                    <a:pt x="132"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5" name="Rectangle 18">
              <a:extLst>
                <a:ext uri="{FF2B5EF4-FFF2-40B4-BE49-F238E27FC236}">
                  <a16:creationId xmlns:a16="http://schemas.microsoft.com/office/drawing/2014/main" id="{F3C63303-F132-404E-A77C-557F5324480C}"/>
                </a:ext>
              </a:extLst>
            </p:cNvPr>
            <p:cNvSpPr>
              <a:spLocks noChangeArrowheads="1"/>
            </p:cNvSpPr>
            <p:nvPr/>
          </p:nvSpPr>
          <p:spPr bwMode="auto">
            <a:xfrm>
              <a:off x="10698481" y="3234570"/>
              <a:ext cx="1034439" cy="1391072"/>
            </a:xfrm>
            <a:prstGeom prst="rect">
              <a:avLst/>
            </a:prstGeom>
            <a:solidFill>
              <a:srgbClr val="FFFFFF"/>
            </a:solidFill>
            <a:ln w="301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46" name="Picture 19">
              <a:extLst>
                <a:ext uri="{FF2B5EF4-FFF2-40B4-BE49-F238E27FC236}">
                  <a16:creationId xmlns:a16="http://schemas.microsoft.com/office/drawing/2014/main" id="{E4E3CCD9-5639-47B2-ABF7-857B25E86D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4732" y="3279149"/>
              <a:ext cx="839912" cy="13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Freeform 20">
              <a:extLst>
                <a:ext uri="{FF2B5EF4-FFF2-40B4-BE49-F238E27FC236}">
                  <a16:creationId xmlns:a16="http://schemas.microsoft.com/office/drawing/2014/main" id="{7519DA0D-0AE8-4BA2-8EE9-F43954278B2D}"/>
                </a:ext>
              </a:extLst>
            </p:cNvPr>
            <p:cNvSpPr>
              <a:spLocks/>
            </p:cNvSpPr>
            <p:nvPr/>
          </p:nvSpPr>
          <p:spPr bwMode="auto">
            <a:xfrm>
              <a:off x="10695442" y="4442260"/>
              <a:ext cx="1046597" cy="310028"/>
            </a:xfrm>
            <a:custGeom>
              <a:avLst/>
              <a:gdLst>
                <a:gd name="T0" fmla="*/ 132 w 794"/>
                <a:gd name="T1" fmla="*/ 0 h 268"/>
                <a:gd name="T2" fmla="*/ 663 w 794"/>
                <a:gd name="T3" fmla="*/ 0 h 268"/>
                <a:gd name="T4" fmla="*/ 794 w 794"/>
                <a:gd name="T5" fmla="*/ 134 h 268"/>
                <a:gd name="T6" fmla="*/ 663 w 794"/>
                <a:gd name="T7" fmla="*/ 268 h 268"/>
                <a:gd name="T8" fmla="*/ 132 w 794"/>
                <a:gd name="T9" fmla="*/ 268 h 268"/>
                <a:gd name="T10" fmla="*/ 0 w 794"/>
                <a:gd name="T11" fmla="*/ 134 h 268"/>
                <a:gd name="T12" fmla="*/ 132 w 794"/>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794" h="268">
                  <a:moveTo>
                    <a:pt x="132" y="0"/>
                  </a:moveTo>
                  <a:lnTo>
                    <a:pt x="663" y="0"/>
                  </a:lnTo>
                  <a:cubicBezTo>
                    <a:pt x="736" y="0"/>
                    <a:pt x="794" y="59"/>
                    <a:pt x="794" y="134"/>
                  </a:cubicBezTo>
                  <a:cubicBezTo>
                    <a:pt x="794" y="208"/>
                    <a:pt x="736" y="268"/>
                    <a:pt x="663" y="268"/>
                  </a:cubicBezTo>
                  <a:lnTo>
                    <a:pt x="132" y="268"/>
                  </a:lnTo>
                  <a:cubicBezTo>
                    <a:pt x="59" y="268"/>
                    <a:pt x="0" y="208"/>
                    <a:pt x="0" y="134"/>
                  </a:cubicBezTo>
                  <a:cubicBezTo>
                    <a:pt x="0" y="59"/>
                    <a:pt x="59" y="0"/>
                    <a:pt x="132"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8" name="Rectangle 21">
              <a:extLst>
                <a:ext uri="{FF2B5EF4-FFF2-40B4-BE49-F238E27FC236}">
                  <a16:creationId xmlns:a16="http://schemas.microsoft.com/office/drawing/2014/main" id="{A1385B54-F24A-4255-94FF-AC852164E470}"/>
                </a:ext>
              </a:extLst>
            </p:cNvPr>
            <p:cNvSpPr>
              <a:spLocks noChangeArrowheads="1"/>
            </p:cNvSpPr>
            <p:nvPr/>
          </p:nvSpPr>
          <p:spPr bwMode="auto">
            <a:xfrm>
              <a:off x="10141242" y="3906297"/>
              <a:ext cx="400199" cy="133737"/>
            </a:xfrm>
            <a:prstGeom prst="rect">
              <a:avLst/>
            </a:prstGeom>
            <a:solidFill>
              <a:srgbClr val="FFFFFF"/>
            </a:solidFill>
            <a:ln w="301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49" name="Oval 22">
              <a:extLst>
                <a:ext uri="{FF2B5EF4-FFF2-40B4-BE49-F238E27FC236}">
                  <a16:creationId xmlns:a16="http://schemas.microsoft.com/office/drawing/2014/main" id="{76C310AC-0437-4EF0-A5C8-43639D8CF5C3}"/>
                </a:ext>
              </a:extLst>
            </p:cNvPr>
            <p:cNvSpPr>
              <a:spLocks noChangeArrowheads="1"/>
            </p:cNvSpPr>
            <p:nvPr/>
          </p:nvSpPr>
          <p:spPr bwMode="auto">
            <a:xfrm>
              <a:off x="10159479" y="3945811"/>
              <a:ext cx="52684" cy="5167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0" name="Oval 23">
              <a:extLst>
                <a:ext uri="{FF2B5EF4-FFF2-40B4-BE49-F238E27FC236}">
                  <a16:creationId xmlns:a16="http://schemas.microsoft.com/office/drawing/2014/main" id="{D0301C98-0620-4C0B-870D-9272A36C0662}"/>
                </a:ext>
              </a:extLst>
            </p:cNvPr>
            <p:cNvSpPr>
              <a:spLocks noChangeArrowheads="1"/>
            </p:cNvSpPr>
            <p:nvPr/>
          </p:nvSpPr>
          <p:spPr bwMode="auto">
            <a:xfrm>
              <a:off x="10468493" y="3945811"/>
              <a:ext cx="51671" cy="5167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1" name="Oval 24">
              <a:extLst>
                <a:ext uri="{FF2B5EF4-FFF2-40B4-BE49-F238E27FC236}">
                  <a16:creationId xmlns:a16="http://schemas.microsoft.com/office/drawing/2014/main" id="{1B47C628-097E-4D2C-9739-785A24BB71A7}"/>
                </a:ext>
              </a:extLst>
            </p:cNvPr>
            <p:cNvSpPr>
              <a:spLocks noChangeArrowheads="1"/>
            </p:cNvSpPr>
            <p:nvPr/>
          </p:nvSpPr>
          <p:spPr bwMode="auto">
            <a:xfrm>
              <a:off x="10237492" y="3945811"/>
              <a:ext cx="50658" cy="5167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2" name="Oval 25">
              <a:extLst>
                <a:ext uri="{FF2B5EF4-FFF2-40B4-BE49-F238E27FC236}">
                  <a16:creationId xmlns:a16="http://schemas.microsoft.com/office/drawing/2014/main" id="{C763073C-B9B6-477B-B0B9-66FFD7166E93}"/>
                </a:ext>
              </a:extLst>
            </p:cNvPr>
            <p:cNvSpPr>
              <a:spLocks noChangeArrowheads="1"/>
            </p:cNvSpPr>
            <p:nvPr/>
          </p:nvSpPr>
          <p:spPr bwMode="auto">
            <a:xfrm>
              <a:off x="10314493" y="3945811"/>
              <a:ext cx="51671" cy="5167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3" name="Oval 26">
              <a:extLst>
                <a:ext uri="{FF2B5EF4-FFF2-40B4-BE49-F238E27FC236}">
                  <a16:creationId xmlns:a16="http://schemas.microsoft.com/office/drawing/2014/main" id="{FDD67F28-8321-48DD-B00A-9F4EC3933DF6}"/>
                </a:ext>
              </a:extLst>
            </p:cNvPr>
            <p:cNvSpPr>
              <a:spLocks noChangeArrowheads="1"/>
            </p:cNvSpPr>
            <p:nvPr/>
          </p:nvSpPr>
          <p:spPr bwMode="auto">
            <a:xfrm>
              <a:off x="10391493" y="3945811"/>
              <a:ext cx="51671" cy="5167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5" name="Rectangle 28">
                  <a:extLst>
                    <a:ext uri="{FF2B5EF4-FFF2-40B4-BE49-F238E27FC236}">
                      <a16:creationId xmlns:a16="http://schemas.microsoft.com/office/drawing/2014/main" id="{A80A1907-0484-432B-8288-19DF30B2E6E8}"/>
                    </a:ext>
                  </a:extLst>
                </p:cNvPr>
                <p:cNvSpPr>
                  <a:spLocks noChangeArrowheads="1"/>
                </p:cNvSpPr>
                <p:nvPr/>
              </p:nvSpPr>
              <p:spPr bwMode="auto">
                <a:xfrm>
                  <a:off x="9150369" y="4487853"/>
                  <a:ext cx="675779" cy="1661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𝐼𝑡𝑒𝑟𝑎𝑡𝑖𝑜</m:t>
                        </m:r>
                        <m:sSub>
                          <m:sSubPr>
                            <m:ctrlPr>
                              <a:rPr kumimoji="0" lang="en-CA" altLang="en-US" sz="14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400" b="0" i="1" u="none" strike="noStrike" cap="none" normalizeH="0" baseline="0" dirty="0" smtClean="0">
                                <a:ln>
                                  <a:noFill/>
                                </a:ln>
                                <a:solidFill>
                                  <a:srgbClr val="000000"/>
                                </a:solidFill>
                                <a:effectLst/>
                                <a:latin typeface="Cambria Math" panose="02040503050406030204" pitchFamily="18" charset="0"/>
                              </a:rPr>
                              <m:t>𝑛</m:t>
                            </m:r>
                          </m:e>
                          <m:sub>
                            <m:r>
                              <a:rPr kumimoji="0" lang="en-CA" altLang="en-US" sz="1400" b="0" i="0" u="none" strike="noStrike" cap="none" normalizeH="0" baseline="0" dirty="0" smtClean="0">
                                <a:ln>
                                  <a:noFill/>
                                </a:ln>
                                <a:solidFill>
                                  <a:srgbClr val="000000"/>
                                </a:solidFill>
                                <a:effectLst/>
                                <a:latin typeface="Cambria Math" panose="02040503050406030204" pitchFamily="18" charset="0"/>
                              </a:rPr>
                              <m:t>2</m:t>
                            </m:r>
                          </m:sub>
                        </m:sSub>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55" name="Rectangle 28">
                  <a:extLst>
                    <a:ext uri="{FF2B5EF4-FFF2-40B4-BE49-F238E27FC236}">
                      <a16:creationId xmlns:a16="http://schemas.microsoft.com/office/drawing/2014/main" id="{A80A1907-0484-432B-8288-19DF30B2E6E8}"/>
                    </a:ext>
                  </a:extLst>
                </p:cNvPr>
                <p:cNvSpPr>
                  <a:spLocks noRot="1" noChangeAspect="1" noMove="1" noResize="1" noEditPoints="1" noAdjustHandles="1" noChangeArrowheads="1" noChangeShapeType="1" noTextEdit="1"/>
                </p:cNvSpPr>
                <p:nvPr/>
              </p:nvSpPr>
              <p:spPr bwMode="auto">
                <a:xfrm>
                  <a:off x="9150369" y="4487853"/>
                  <a:ext cx="675779" cy="166159"/>
                </a:xfrm>
                <a:prstGeom prst="rect">
                  <a:avLst/>
                </a:prstGeom>
                <a:blipFill>
                  <a:blip r:embed="rId14"/>
                  <a:stretch>
                    <a:fillRect l="-23423" r="-11712" b="-518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6" name="Rectangle 29">
                  <a:extLst>
                    <a:ext uri="{FF2B5EF4-FFF2-40B4-BE49-F238E27FC236}">
                      <a16:creationId xmlns:a16="http://schemas.microsoft.com/office/drawing/2014/main" id="{53867E15-1F90-4B7D-A07F-C16810187B6E}"/>
                    </a:ext>
                  </a:extLst>
                </p:cNvPr>
                <p:cNvSpPr>
                  <a:spLocks noChangeArrowheads="1"/>
                </p:cNvSpPr>
                <p:nvPr/>
              </p:nvSpPr>
              <p:spPr bwMode="auto">
                <a:xfrm>
                  <a:off x="10725837" y="4485826"/>
                  <a:ext cx="1007084" cy="1661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𝐼𝑡𝑒𝑟𝑎𝑡𝑖𝑜</m:t>
                        </m:r>
                        <m:sSub>
                          <m:sSubPr>
                            <m:ctrlPr>
                              <a:rPr kumimoji="0" lang="en-CA" altLang="en-US" sz="14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400" b="0" i="1" u="none" strike="noStrike" cap="none" normalizeH="0" baseline="0" dirty="0" smtClean="0">
                                <a:ln>
                                  <a:noFill/>
                                </a:ln>
                                <a:solidFill>
                                  <a:srgbClr val="000000"/>
                                </a:solidFill>
                                <a:effectLst/>
                                <a:latin typeface="Cambria Math" panose="02040503050406030204" pitchFamily="18" charset="0"/>
                              </a:rPr>
                              <m:t>𝑛</m:t>
                            </m:r>
                          </m:e>
                          <m:sub>
                            <m:r>
                              <a:rPr kumimoji="0" lang="en-CA" altLang="en-US" sz="1400" b="0" i="1" u="none" strike="noStrike" cap="none" normalizeH="0" baseline="0" dirty="0" smtClean="0">
                                <a:ln>
                                  <a:noFill/>
                                </a:ln>
                                <a:solidFill>
                                  <a:srgbClr val="000000"/>
                                </a:solidFill>
                                <a:effectLst/>
                                <a:latin typeface="Cambria Math" panose="02040503050406030204" pitchFamily="18" charset="0"/>
                              </a:rPr>
                              <m:t>𝑁</m:t>
                            </m:r>
                          </m:sub>
                        </m:sSub>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56" name="Rectangle 29">
                  <a:extLst>
                    <a:ext uri="{FF2B5EF4-FFF2-40B4-BE49-F238E27FC236}">
                      <a16:creationId xmlns:a16="http://schemas.microsoft.com/office/drawing/2014/main" id="{53867E15-1F90-4B7D-A07F-C16810187B6E}"/>
                    </a:ext>
                  </a:extLst>
                </p:cNvPr>
                <p:cNvSpPr>
                  <a:spLocks noRot="1" noChangeAspect="1" noMove="1" noResize="1" noEditPoints="1" noAdjustHandles="1" noChangeArrowheads="1" noChangeShapeType="1" noTextEdit="1"/>
                </p:cNvSpPr>
                <p:nvPr/>
              </p:nvSpPr>
              <p:spPr bwMode="auto">
                <a:xfrm>
                  <a:off x="10725837" y="4485826"/>
                  <a:ext cx="1007084" cy="166159"/>
                </a:xfrm>
                <a:prstGeom prst="rect">
                  <a:avLst/>
                </a:prstGeom>
                <a:blipFill>
                  <a:blip r:embed="rId15"/>
                  <a:stretch>
                    <a:fillRect l="-602" b="-518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7" name="Rectangle 30">
                  <a:extLst>
                    <a:ext uri="{FF2B5EF4-FFF2-40B4-BE49-F238E27FC236}">
                      <a16:creationId xmlns:a16="http://schemas.microsoft.com/office/drawing/2014/main" id="{07D76473-3E51-4D61-94EA-B6BF345CD6AC}"/>
                    </a:ext>
                  </a:extLst>
                </p:cNvPr>
                <p:cNvSpPr>
                  <a:spLocks noChangeArrowheads="1"/>
                </p:cNvSpPr>
                <p:nvPr/>
              </p:nvSpPr>
              <p:spPr bwMode="auto">
                <a:xfrm>
                  <a:off x="8133154" y="2679357"/>
                  <a:ext cx="206685" cy="1854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bar>
                          <m:barPr>
                            <m:pos m:val="top"/>
                            <m:ctrlPr>
                              <a:rPr kumimoji="0" lang="en-CA" altLang="en-US" sz="1400" b="0" i="1" u="none" strike="noStrike" cap="none" normalizeH="0" baseline="0" dirty="0" smtClean="0">
                                <a:ln>
                                  <a:noFill/>
                                </a:ln>
                                <a:solidFill>
                                  <a:schemeClr val="tx1"/>
                                </a:solidFill>
                                <a:effectLst/>
                                <a:latin typeface="Cambria Math" panose="02040503050406030204" pitchFamily="18" charset="0"/>
                              </a:rPr>
                            </m:ctrlPr>
                          </m:barPr>
                          <m:e>
                            <m:sSub>
                              <m:sSubPr>
                                <m:ctrlPr>
                                  <a:rPr lang="en-US" altLang="en-US" sz="1400" i="1" dirty="0">
                                    <a:solidFill>
                                      <a:srgbClr val="000000"/>
                                    </a:solidFill>
                                    <a:latin typeface="Cambria Math" panose="02040503050406030204" pitchFamily="18" charset="0"/>
                                  </a:rPr>
                                </m:ctrlPr>
                              </m:sSubPr>
                              <m:e>
                                <m:r>
                                  <a:rPr lang="en-US" altLang="en-US" sz="1400" i="1" dirty="0">
                                    <a:solidFill>
                                      <a:srgbClr val="000000"/>
                                    </a:solidFill>
                                    <a:latin typeface="Cambria Math" panose="02040503050406030204" pitchFamily="18" charset="0"/>
                                  </a:rPr>
                                  <m:t>𝑇</m:t>
                                </m:r>
                              </m:e>
                              <m:sub>
                                <m:r>
                                  <a:rPr lang="en-US" altLang="en-US" sz="1400" i="1" dirty="0">
                                    <a:solidFill>
                                      <a:srgbClr val="000000"/>
                                    </a:solidFill>
                                    <a:latin typeface="Cambria Math" panose="02040503050406030204" pitchFamily="18" charset="0"/>
                                  </a:rPr>
                                  <m:t>𝑘</m:t>
                                </m:r>
                              </m:sub>
                            </m:sSub>
                          </m:e>
                        </m:bar>
                        <m:r>
                          <a:rPr kumimoji="0" lang="en-US" altLang="en-US" sz="1400" b="0" i="1" u="none" strike="noStrike" cap="none" normalizeH="0" baseline="0" dirty="0" smtClean="0">
                            <a:ln>
                              <a:noFill/>
                            </a:ln>
                            <a:solidFill>
                              <a:schemeClr val="tx1"/>
                            </a:solidFill>
                            <a:effectLst/>
                            <a:latin typeface="Cambria Math" panose="02040503050406030204" pitchFamily="18" charset="0"/>
                          </a:rPr>
                          <m:t> </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57" name="Rectangle 30">
                  <a:extLst>
                    <a:ext uri="{FF2B5EF4-FFF2-40B4-BE49-F238E27FC236}">
                      <a16:creationId xmlns:a16="http://schemas.microsoft.com/office/drawing/2014/main" id="{07D76473-3E51-4D61-94EA-B6BF345CD6AC}"/>
                    </a:ext>
                  </a:extLst>
                </p:cNvPr>
                <p:cNvSpPr>
                  <a:spLocks noRot="1" noChangeAspect="1" noMove="1" noResize="1" noEditPoints="1" noAdjustHandles="1" noChangeArrowheads="1" noChangeShapeType="1" noTextEdit="1"/>
                </p:cNvSpPr>
                <p:nvPr/>
              </p:nvSpPr>
              <p:spPr bwMode="auto">
                <a:xfrm>
                  <a:off x="8133154" y="2679357"/>
                  <a:ext cx="206685" cy="185409"/>
                </a:xfrm>
                <a:prstGeom prst="rect">
                  <a:avLst/>
                </a:prstGeom>
                <a:blipFill>
                  <a:blip r:embed="rId16"/>
                  <a:stretch>
                    <a:fillRect l="-29412" r="-5882" b="-5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8" name="Rectangle 31">
                  <a:extLst>
                    <a:ext uri="{FF2B5EF4-FFF2-40B4-BE49-F238E27FC236}">
                      <a16:creationId xmlns:a16="http://schemas.microsoft.com/office/drawing/2014/main" id="{2FB25FEF-4C6D-463C-AFD3-8AF6EECD9EAC}"/>
                    </a:ext>
                  </a:extLst>
                </p:cNvPr>
                <p:cNvSpPr>
                  <a:spLocks noChangeArrowheads="1"/>
                </p:cNvSpPr>
                <p:nvPr/>
              </p:nvSpPr>
              <p:spPr bwMode="auto">
                <a:xfrm>
                  <a:off x="11224313" y="2679357"/>
                  <a:ext cx="213777" cy="1661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CA" altLang="en-US" sz="1400" b="0" i="1" u="none" strike="noStrike" cap="none" normalizeH="0" baseline="0" smtClean="0">
                              <a:ln>
                                <a:noFill/>
                              </a:ln>
                              <a:solidFill>
                                <a:schemeClr val="tx1"/>
                              </a:solidFill>
                              <a:effectLst/>
                              <a:latin typeface="Cambria Math" panose="02040503050406030204" pitchFamily="18" charset="0"/>
                            </a:rPr>
                          </m:ctrlPr>
                        </m:sSubPr>
                        <m:e>
                          <m:r>
                            <a:rPr kumimoji="0" lang="en-CA" altLang="en-US" sz="1400" b="0" i="1" u="none" strike="noStrike" cap="none" normalizeH="0" baseline="0" smtClean="0">
                              <a:ln>
                                <a:noFill/>
                              </a:ln>
                              <a:solidFill>
                                <a:schemeClr val="tx1"/>
                              </a:solidFill>
                              <a:effectLst/>
                              <a:latin typeface="Cambria Math" panose="02040503050406030204" pitchFamily="18" charset="0"/>
                            </a:rPr>
                            <m:t>𝑆</m:t>
                          </m:r>
                        </m:e>
                        <m:sub>
                          <m:r>
                            <a:rPr kumimoji="0" lang="en-CA" altLang="en-US" sz="1400" b="0" i="1" u="none" strike="noStrike" cap="none" normalizeH="0" baseline="0" smtClean="0">
                              <a:ln>
                                <a:noFill/>
                              </a:ln>
                              <a:solidFill>
                                <a:schemeClr val="tx1"/>
                              </a:solidFill>
                              <a:effectLst/>
                              <a:latin typeface="Cambria Math" panose="02040503050406030204" pitchFamily="18" charset="0"/>
                            </a:rPr>
                            <m:t>𝑘</m:t>
                          </m:r>
                        </m:sub>
                      </m:sSub>
                    </m:oMath>
                  </a14:m>
                  <a:r>
                    <a:rPr kumimoji="0" lang="en-US" altLang="en-US" sz="1400" b="0" i="0" u="none" strike="noStrike" cap="none" normalizeH="0" baseline="0" dirty="0">
                      <a:ln>
                        <a:noFill/>
                      </a:ln>
                      <a:solidFill>
                        <a:schemeClr val="tx1"/>
                      </a:solidFill>
                      <a:effectLst/>
                    </a:rPr>
                    <a:t>  </a:t>
                  </a:r>
                </a:p>
              </p:txBody>
            </p:sp>
          </mc:Choice>
          <mc:Fallback xmlns="">
            <p:sp>
              <p:nvSpPr>
                <p:cNvPr id="158" name="Rectangle 31">
                  <a:extLst>
                    <a:ext uri="{FF2B5EF4-FFF2-40B4-BE49-F238E27FC236}">
                      <a16:creationId xmlns:a16="http://schemas.microsoft.com/office/drawing/2014/main" id="{2FB25FEF-4C6D-463C-AFD3-8AF6EECD9EAC}"/>
                    </a:ext>
                  </a:extLst>
                </p:cNvPr>
                <p:cNvSpPr>
                  <a:spLocks noRot="1" noChangeAspect="1" noMove="1" noResize="1" noEditPoints="1" noAdjustHandles="1" noChangeArrowheads="1" noChangeShapeType="1" noTextEdit="1"/>
                </p:cNvSpPr>
                <p:nvPr/>
              </p:nvSpPr>
              <p:spPr bwMode="auto">
                <a:xfrm>
                  <a:off x="11224313" y="2679357"/>
                  <a:ext cx="213777" cy="166159"/>
                </a:xfrm>
                <a:prstGeom prst="rect">
                  <a:avLst/>
                </a:prstGeom>
                <a:blipFill>
                  <a:blip r:embed="rId17"/>
                  <a:stretch>
                    <a:fillRect l="-28571" b="-518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160" name="Picture 12">
              <a:extLst>
                <a:ext uri="{FF2B5EF4-FFF2-40B4-BE49-F238E27FC236}">
                  <a16:creationId xmlns:a16="http://schemas.microsoft.com/office/drawing/2014/main" id="{9D5D4B52-BC79-45EA-851A-69C7E069D7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6545" y="3283067"/>
              <a:ext cx="818723" cy="13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Freeform 15">
              <a:extLst>
                <a:ext uri="{FF2B5EF4-FFF2-40B4-BE49-F238E27FC236}">
                  <a16:creationId xmlns:a16="http://schemas.microsoft.com/office/drawing/2014/main" id="{EF7BA9B3-E264-4FC3-8687-60DFF289DB2D}"/>
                </a:ext>
              </a:extLst>
            </p:cNvPr>
            <p:cNvSpPr>
              <a:spLocks/>
            </p:cNvSpPr>
            <p:nvPr/>
          </p:nvSpPr>
          <p:spPr bwMode="auto">
            <a:xfrm>
              <a:off x="7883916" y="4442260"/>
              <a:ext cx="1017215" cy="310028"/>
            </a:xfrm>
            <a:custGeom>
              <a:avLst/>
              <a:gdLst>
                <a:gd name="T0" fmla="*/ 131 w 794"/>
                <a:gd name="T1" fmla="*/ 0 h 268"/>
                <a:gd name="T2" fmla="*/ 662 w 794"/>
                <a:gd name="T3" fmla="*/ 0 h 268"/>
                <a:gd name="T4" fmla="*/ 794 w 794"/>
                <a:gd name="T5" fmla="*/ 134 h 268"/>
                <a:gd name="T6" fmla="*/ 662 w 794"/>
                <a:gd name="T7" fmla="*/ 268 h 268"/>
                <a:gd name="T8" fmla="*/ 131 w 794"/>
                <a:gd name="T9" fmla="*/ 268 h 268"/>
                <a:gd name="T10" fmla="*/ 0 w 794"/>
                <a:gd name="T11" fmla="*/ 134 h 268"/>
                <a:gd name="T12" fmla="*/ 131 w 794"/>
                <a:gd name="T13" fmla="*/ 0 h 268"/>
              </a:gdLst>
              <a:ahLst/>
              <a:cxnLst>
                <a:cxn ang="0">
                  <a:pos x="T0" y="T1"/>
                </a:cxn>
                <a:cxn ang="0">
                  <a:pos x="T2" y="T3"/>
                </a:cxn>
                <a:cxn ang="0">
                  <a:pos x="T4" y="T5"/>
                </a:cxn>
                <a:cxn ang="0">
                  <a:pos x="T6" y="T7"/>
                </a:cxn>
                <a:cxn ang="0">
                  <a:pos x="T8" y="T9"/>
                </a:cxn>
                <a:cxn ang="0">
                  <a:pos x="T10" y="T11"/>
                </a:cxn>
                <a:cxn ang="0">
                  <a:pos x="T12" y="T13"/>
                </a:cxn>
              </a:cxnLst>
              <a:rect l="0" t="0" r="r" b="b"/>
              <a:pathLst>
                <a:path w="794" h="268">
                  <a:moveTo>
                    <a:pt x="131" y="0"/>
                  </a:moveTo>
                  <a:lnTo>
                    <a:pt x="662" y="0"/>
                  </a:lnTo>
                  <a:cubicBezTo>
                    <a:pt x="735" y="0"/>
                    <a:pt x="794" y="59"/>
                    <a:pt x="794" y="134"/>
                  </a:cubicBezTo>
                  <a:cubicBezTo>
                    <a:pt x="794" y="208"/>
                    <a:pt x="735" y="268"/>
                    <a:pt x="662" y="268"/>
                  </a:cubicBezTo>
                  <a:lnTo>
                    <a:pt x="131" y="268"/>
                  </a:lnTo>
                  <a:cubicBezTo>
                    <a:pt x="58" y="268"/>
                    <a:pt x="0" y="208"/>
                    <a:pt x="0" y="134"/>
                  </a:cubicBezTo>
                  <a:cubicBezTo>
                    <a:pt x="0" y="59"/>
                    <a:pt x="58" y="0"/>
                    <a:pt x="13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4" name="Rectangle 27">
                  <a:extLst>
                    <a:ext uri="{FF2B5EF4-FFF2-40B4-BE49-F238E27FC236}">
                      <a16:creationId xmlns:a16="http://schemas.microsoft.com/office/drawing/2014/main" id="{3D001439-3F16-4D1D-87AC-9AA8F4C2B400}"/>
                    </a:ext>
                  </a:extLst>
                </p:cNvPr>
                <p:cNvSpPr>
                  <a:spLocks noChangeArrowheads="1"/>
                </p:cNvSpPr>
                <p:nvPr/>
              </p:nvSpPr>
              <p:spPr bwMode="auto">
                <a:xfrm>
                  <a:off x="7880876" y="4471642"/>
                  <a:ext cx="987834" cy="1661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𝐼𝑡𝑒𝑟𝑎𝑡𝑖𝑜</m:t>
                        </m:r>
                        <m:sSub>
                          <m:sSubPr>
                            <m:ctrlPr>
                              <a:rPr kumimoji="0" lang="en-CA" altLang="en-US" sz="14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400" b="0" i="1" u="none" strike="noStrike" cap="none" normalizeH="0" baseline="0" dirty="0" smtClean="0">
                                <a:ln>
                                  <a:noFill/>
                                </a:ln>
                                <a:solidFill>
                                  <a:srgbClr val="000000"/>
                                </a:solidFill>
                                <a:effectLst/>
                                <a:latin typeface="Cambria Math" panose="02040503050406030204" pitchFamily="18" charset="0"/>
                              </a:rPr>
                              <m:t>𝑛</m:t>
                            </m:r>
                          </m:e>
                          <m:sub>
                            <m:r>
                              <a:rPr kumimoji="0" lang="en-CA" altLang="en-US" sz="1400" b="0" i="1" u="none" strike="noStrike" cap="none" normalizeH="0" baseline="0" dirty="0" smtClean="0">
                                <a:ln>
                                  <a:noFill/>
                                </a:ln>
                                <a:solidFill>
                                  <a:srgbClr val="000000"/>
                                </a:solidFill>
                                <a:effectLst/>
                                <a:latin typeface="Cambria Math" panose="02040503050406030204" pitchFamily="18" charset="0"/>
                              </a:rPr>
                              <m:t>1</m:t>
                            </m:r>
                          </m:sub>
                        </m:sSub>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54" name="Rectangle 27">
                  <a:extLst>
                    <a:ext uri="{FF2B5EF4-FFF2-40B4-BE49-F238E27FC236}">
                      <a16:creationId xmlns:a16="http://schemas.microsoft.com/office/drawing/2014/main" id="{3D001439-3F16-4D1D-87AC-9AA8F4C2B400}"/>
                    </a:ext>
                  </a:extLst>
                </p:cNvPr>
                <p:cNvSpPr>
                  <a:spLocks noRot="1" noChangeAspect="1" noMove="1" noResize="1" noEditPoints="1" noAdjustHandles="1" noChangeArrowheads="1" noChangeShapeType="1" noTextEdit="1"/>
                </p:cNvSpPr>
                <p:nvPr/>
              </p:nvSpPr>
              <p:spPr bwMode="auto">
                <a:xfrm>
                  <a:off x="7880876" y="4471642"/>
                  <a:ext cx="987834" cy="166159"/>
                </a:xfrm>
                <a:prstGeom prst="rect">
                  <a:avLst/>
                </a:prstGeom>
                <a:blipFill>
                  <a:blip r:embed="rId18"/>
                  <a:stretch>
                    <a:fillRect l="-617" b="-518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cxnSp>
        <p:nvCxnSpPr>
          <p:cNvPr id="98" name="Connector: Elbow 97">
            <a:extLst>
              <a:ext uri="{FF2B5EF4-FFF2-40B4-BE49-F238E27FC236}">
                <a16:creationId xmlns:a16="http://schemas.microsoft.com/office/drawing/2014/main" id="{51B03FAE-9EA7-4282-BC49-02C6058E84F7}"/>
              </a:ext>
            </a:extLst>
          </p:cNvPr>
          <p:cNvCxnSpPr>
            <a:cxnSpLocks/>
            <a:stCxn id="63" idx="0"/>
            <a:endCxn id="85" idx="1"/>
          </p:cNvCxnSpPr>
          <p:nvPr/>
        </p:nvCxnSpPr>
        <p:spPr>
          <a:xfrm>
            <a:off x="921553" y="4325724"/>
            <a:ext cx="4542870" cy="1525080"/>
          </a:xfrm>
          <a:prstGeom prst="bentConnector3">
            <a:avLst>
              <a:gd name="adj1" fmla="val 995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D2A8812A-A681-4FD7-AB98-E7D8DCCBA696}"/>
              </a:ext>
            </a:extLst>
          </p:cNvPr>
          <p:cNvGrpSpPr/>
          <p:nvPr/>
        </p:nvGrpSpPr>
        <p:grpSpPr>
          <a:xfrm>
            <a:off x="921553" y="3874912"/>
            <a:ext cx="2048105" cy="901624"/>
            <a:chOff x="921553" y="3874912"/>
            <a:chExt cx="2048105" cy="901624"/>
          </a:xfrm>
        </p:grpSpPr>
        <p:grpSp>
          <p:nvGrpSpPr>
            <p:cNvPr id="83" name="Group 82">
              <a:extLst>
                <a:ext uri="{FF2B5EF4-FFF2-40B4-BE49-F238E27FC236}">
                  <a16:creationId xmlns:a16="http://schemas.microsoft.com/office/drawing/2014/main" id="{297B1C8C-5025-4D3B-9212-F89A9652392C}"/>
                </a:ext>
              </a:extLst>
            </p:cNvPr>
            <p:cNvGrpSpPr/>
            <p:nvPr/>
          </p:nvGrpSpPr>
          <p:grpSpPr>
            <a:xfrm>
              <a:off x="921553" y="3874912"/>
              <a:ext cx="901624" cy="901624"/>
              <a:chOff x="916655" y="3796527"/>
              <a:chExt cx="901624" cy="901624"/>
            </a:xfrm>
          </p:grpSpPr>
          <p:sp>
            <p:nvSpPr>
              <p:cNvPr id="63" name="Freeform 80">
                <a:extLst>
                  <a:ext uri="{FF2B5EF4-FFF2-40B4-BE49-F238E27FC236}">
                    <a16:creationId xmlns:a16="http://schemas.microsoft.com/office/drawing/2014/main" id="{04D35CA8-0B35-4523-B932-E4C86C24E693}"/>
                  </a:ext>
                </a:extLst>
              </p:cNvPr>
              <p:cNvSpPr>
                <a:spLocks/>
              </p:cNvSpPr>
              <p:nvPr/>
            </p:nvSpPr>
            <p:spPr bwMode="auto">
              <a:xfrm>
                <a:off x="916655" y="3796527"/>
                <a:ext cx="901624" cy="901624"/>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64" name="Rectangle 147">
                    <a:extLst>
                      <a:ext uri="{FF2B5EF4-FFF2-40B4-BE49-F238E27FC236}">
                        <a16:creationId xmlns:a16="http://schemas.microsoft.com/office/drawing/2014/main" id="{A2254D6F-1CDE-40C0-B81A-6F81CCA994FE}"/>
                      </a:ext>
                    </a:extLst>
                  </p:cNvPr>
                  <p:cNvSpPr>
                    <a:spLocks noChangeArrowheads="1"/>
                  </p:cNvSpPr>
                  <p:nvPr/>
                </p:nvSpPr>
                <p:spPr bwMode="auto">
                  <a:xfrm>
                    <a:off x="916656" y="4108839"/>
                    <a:ext cx="901622" cy="2769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altLang="en-US" i="1" dirty="0">
                                <a:latin typeface="Cambria Math" panose="02040503050406030204" pitchFamily="18" charset="0"/>
                              </a:rPr>
                            </m:ctrlPr>
                          </m:sSubPr>
                          <m:e>
                            <m:r>
                              <a:rPr lang="en-US" altLang="en-US" i="1" dirty="0">
                                <a:latin typeface="Cambria Math" panose="02040503050406030204" pitchFamily="18" charset="0"/>
                              </a:rPr>
                              <m:t>𝑎</m:t>
                            </m:r>
                          </m:e>
                          <m:sub>
                            <m:r>
                              <a:rPr lang="en-US" altLang="en-US" i="1" dirty="0">
                                <a:latin typeface="Cambria Math" panose="02040503050406030204" pitchFamily="18" charset="0"/>
                              </a:rPr>
                              <m:t>𝑑</m:t>
                            </m:r>
                          </m:sub>
                        </m:sSub>
                      </m:oMath>
                    </a14:m>
                    <a:r>
                      <a:rPr lang="en-US" altLang="en-US" dirty="0"/>
                      <a:t>&lt; t</a:t>
                    </a:r>
                  </a:p>
                </p:txBody>
              </p:sp>
            </mc:Choice>
            <mc:Fallback xmlns="">
              <p:sp>
                <p:nvSpPr>
                  <p:cNvPr id="64" name="Rectangle 147">
                    <a:extLst>
                      <a:ext uri="{FF2B5EF4-FFF2-40B4-BE49-F238E27FC236}">
                        <a16:creationId xmlns:a16="http://schemas.microsoft.com/office/drawing/2014/main" id="{A2254D6F-1CDE-40C0-B81A-6F81CCA994FE}"/>
                      </a:ext>
                    </a:extLst>
                  </p:cNvPr>
                  <p:cNvSpPr>
                    <a:spLocks noRot="1" noChangeAspect="1" noMove="1" noResize="1" noEditPoints="1" noAdjustHandles="1" noChangeArrowheads="1" noChangeShapeType="1" noTextEdit="1"/>
                  </p:cNvSpPr>
                  <p:nvPr/>
                </p:nvSpPr>
                <p:spPr bwMode="auto">
                  <a:xfrm>
                    <a:off x="916656" y="4108839"/>
                    <a:ext cx="901622" cy="276999"/>
                  </a:xfrm>
                  <a:prstGeom prst="rect">
                    <a:avLst/>
                  </a:prstGeom>
                  <a:blipFill>
                    <a:blip r:embed="rId19"/>
                    <a:stretch>
                      <a:fillRect t="-28889" b="-511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cxnSp>
          <p:nvCxnSpPr>
            <p:cNvPr id="91" name="Straight Arrow Connector 90">
              <a:extLst>
                <a:ext uri="{FF2B5EF4-FFF2-40B4-BE49-F238E27FC236}">
                  <a16:creationId xmlns:a16="http://schemas.microsoft.com/office/drawing/2014/main" id="{A711CCC2-278F-4859-BCF1-A3077B7914DC}"/>
                </a:ext>
              </a:extLst>
            </p:cNvPr>
            <p:cNvCxnSpPr>
              <a:stCxn id="75" idx="1"/>
              <a:endCxn id="64" idx="3"/>
            </p:cNvCxnSpPr>
            <p:nvPr/>
          </p:nvCxnSpPr>
          <p:spPr>
            <a:xfrm flipH="1">
              <a:off x="1823176" y="4324223"/>
              <a:ext cx="1146482" cy="15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Content Placeholder 4">
            <a:extLst>
              <a:ext uri="{FF2B5EF4-FFF2-40B4-BE49-F238E27FC236}">
                <a16:creationId xmlns:a16="http://schemas.microsoft.com/office/drawing/2014/main" id="{5388B2A8-947C-4B86-A725-EE65EC69AF07}"/>
              </a:ext>
            </a:extLst>
          </p:cNvPr>
          <p:cNvSpPr>
            <a:spLocks noGrp="1"/>
          </p:cNvSpPr>
          <p:nvPr>
            <p:ph idx="1"/>
          </p:nvPr>
        </p:nvSpPr>
        <p:spPr>
          <a:xfrm>
            <a:off x="838200" y="1494000"/>
            <a:ext cx="10515600" cy="4675967"/>
          </a:xfrm>
        </p:spPr>
        <p:txBody>
          <a:bodyPr/>
          <a:lstStyle/>
          <a:p>
            <a:endParaRPr lang="en-CA" dirty="0"/>
          </a:p>
        </p:txBody>
      </p:sp>
      <p:pic>
        <p:nvPicPr>
          <p:cNvPr id="27" name="Audio 26">
            <a:hlinkClick r:id="" action="ppaction://media"/>
            <a:extLst>
              <a:ext uri="{FF2B5EF4-FFF2-40B4-BE49-F238E27FC236}">
                <a16:creationId xmlns:a16="http://schemas.microsoft.com/office/drawing/2014/main" id="{470481EB-7307-453C-B133-8684728A94A8}"/>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4611465"/>
      </p:ext>
    </p:extLst>
  </p:cSld>
  <p:clrMapOvr>
    <a:masterClrMapping/>
  </p:clrMapOvr>
  <mc:AlternateContent xmlns:mc="http://schemas.openxmlformats.org/markup-compatibility/2006" xmlns:p14="http://schemas.microsoft.com/office/powerpoint/2010/main">
    <mc:Choice Requires="p14">
      <p:transition spd="slow" p14:dur="2000" advTm="42284"/>
    </mc:Choice>
    <mc:Fallback xmlns="">
      <p:transition spd="slow" advTm="4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EB7C-9459-4A7C-AA76-D236A85BA546}"/>
              </a:ext>
            </a:extLst>
          </p:cNvPr>
          <p:cNvSpPr>
            <a:spLocks noGrp="1"/>
          </p:cNvSpPr>
          <p:nvPr>
            <p:ph type="title"/>
          </p:nvPr>
        </p:nvSpPr>
        <p:spPr/>
        <p:txBody>
          <a:bodyPr/>
          <a:lstStyle/>
          <a:p>
            <a:r>
              <a:rPr lang="en-CA" dirty="0"/>
              <a:t>Introduction</a:t>
            </a:r>
          </a:p>
        </p:txBody>
      </p:sp>
      <p:sp>
        <p:nvSpPr>
          <p:cNvPr id="3" name="Content Placeholder 2">
            <a:extLst>
              <a:ext uri="{FF2B5EF4-FFF2-40B4-BE49-F238E27FC236}">
                <a16:creationId xmlns:a16="http://schemas.microsoft.com/office/drawing/2014/main" id="{ED912A65-5341-4916-8CCF-DA94189506A6}"/>
              </a:ext>
            </a:extLst>
          </p:cNvPr>
          <p:cNvSpPr>
            <a:spLocks noGrp="1"/>
          </p:cNvSpPr>
          <p:nvPr>
            <p:ph sz="half" idx="1"/>
          </p:nvPr>
        </p:nvSpPr>
        <p:spPr/>
        <p:txBody>
          <a:bodyPr>
            <a:normAutofit/>
          </a:bodyPr>
          <a:lstStyle/>
          <a:p>
            <a:r>
              <a:rPr lang="en-US" sz="2400" dirty="0"/>
              <a:t>Virtual heads are important (gaming, movies, medical, cosmetic, etc.)</a:t>
            </a:r>
          </a:p>
          <a:p>
            <a:r>
              <a:rPr lang="en-US" sz="2400" dirty="0"/>
              <a:t>Virtual head acquisition</a:t>
            </a:r>
          </a:p>
          <a:p>
            <a:pPr lvl="1"/>
            <a:r>
              <a:rPr lang="en-US" sz="2000" dirty="0"/>
              <a:t>Raw scan</a:t>
            </a:r>
          </a:p>
          <a:p>
            <a:pPr lvl="1"/>
            <a:r>
              <a:rPr lang="en-US" sz="2000" dirty="0"/>
              <a:t>Registration of a template</a:t>
            </a:r>
          </a:p>
          <a:p>
            <a:r>
              <a:rPr lang="en-US" sz="2400" dirty="0"/>
              <a:t>Challenges</a:t>
            </a:r>
          </a:p>
          <a:p>
            <a:pPr lvl="1"/>
            <a:r>
              <a:rPr lang="en-US" sz="2000" dirty="0"/>
              <a:t>Complexity of the human face</a:t>
            </a:r>
          </a:p>
          <a:p>
            <a:pPr lvl="1"/>
            <a:r>
              <a:rPr lang="en-US" sz="2000" dirty="0"/>
              <a:t>Does not “effectively” capture all parts of the face</a:t>
            </a:r>
          </a:p>
          <a:p>
            <a:endParaRPr lang="en-US" sz="2400" dirty="0"/>
          </a:p>
          <a:p>
            <a:endParaRPr lang="en-US" sz="2400" dirty="0"/>
          </a:p>
        </p:txBody>
      </p:sp>
      <p:sp>
        <p:nvSpPr>
          <p:cNvPr id="4" name="Slide Number Placeholder 3">
            <a:extLst>
              <a:ext uri="{FF2B5EF4-FFF2-40B4-BE49-F238E27FC236}">
                <a16:creationId xmlns:a16="http://schemas.microsoft.com/office/drawing/2014/main" id="{64421C20-5DF4-4421-8295-32C60502DD99}"/>
              </a:ext>
            </a:extLst>
          </p:cNvPr>
          <p:cNvSpPr>
            <a:spLocks noGrp="1"/>
          </p:cNvSpPr>
          <p:nvPr>
            <p:ph type="sldNum" sz="quarter" idx="12"/>
          </p:nvPr>
        </p:nvSpPr>
        <p:spPr/>
        <p:txBody>
          <a:bodyPr/>
          <a:lstStyle/>
          <a:p>
            <a:fld id="{D97D1DF6-F186-48C8-8457-25A16335496C}" type="slidenum">
              <a:rPr lang="en-CA" smtClean="0"/>
              <a:t>2</a:t>
            </a:fld>
            <a:endParaRPr lang="en-CA"/>
          </a:p>
        </p:txBody>
      </p:sp>
      <p:pic>
        <p:nvPicPr>
          <p:cNvPr id="43" name="Picture 17">
            <a:extLst>
              <a:ext uri="{FF2B5EF4-FFF2-40B4-BE49-F238E27FC236}">
                <a16:creationId xmlns:a16="http://schemas.microsoft.com/office/drawing/2014/main" id="{62A2E066-AB4A-42C1-93D4-812FFA9B9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2499" y="1494000"/>
            <a:ext cx="2650282" cy="425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8">
            <a:extLst>
              <a:ext uri="{FF2B5EF4-FFF2-40B4-BE49-F238E27FC236}">
                <a16:creationId xmlns:a16="http://schemas.microsoft.com/office/drawing/2014/main" id="{F896915E-183C-4CF7-8CDA-180C86D4A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8981" y="1493999"/>
            <a:ext cx="2457228" cy="425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A6755785-3B0B-48CC-A800-E8005DB9195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89986808"/>
      </p:ext>
    </p:extLst>
  </p:cSld>
  <p:clrMapOvr>
    <a:masterClrMapping/>
  </p:clrMapOvr>
  <mc:AlternateContent xmlns:mc="http://schemas.openxmlformats.org/markup-compatibility/2006" xmlns:p14="http://schemas.microsoft.com/office/powerpoint/2010/main">
    <mc:Choice Requires="p14">
      <p:transition spd="slow" p14:dur="2000" advTm="23753"/>
    </mc:Choice>
    <mc:Fallback xmlns="">
      <p:transition spd="slow" advTm="2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5" name="AutoShape 3">
            <a:extLst>
              <a:ext uri="{FF2B5EF4-FFF2-40B4-BE49-F238E27FC236}">
                <a16:creationId xmlns:a16="http://schemas.microsoft.com/office/drawing/2014/main" id="{30C54E9C-AE71-477D-8BBA-EB6B5C56BB81}"/>
              </a:ext>
            </a:extLst>
          </p:cNvPr>
          <p:cNvSpPr>
            <a:spLocks noChangeAspect="1" noChangeArrowheads="1" noTextEdit="1"/>
          </p:cNvSpPr>
          <p:nvPr/>
        </p:nvSpPr>
        <p:spPr bwMode="auto">
          <a:xfrm>
            <a:off x="341310" y="1495427"/>
            <a:ext cx="11509382" cy="46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644523" y="242252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Input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4">
            <a:extLst>
              <a:ext uri="{FF2B5EF4-FFF2-40B4-BE49-F238E27FC236}">
                <a16:creationId xmlns:a16="http://schemas.microsoft.com/office/drawing/2014/main" id="{8E873C59-F9DB-4649-8970-58DDDE277DF4}"/>
              </a:ext>
            </a:extLst>
          </p:cNvPr>
          <p:cNvSpPr>
            <a:spLocks noChangeArrowheads="1"/>
          </p:cNvSpPr>
          <p:nvPr/>
        </p:nvSpPr>
        <p:spPr bwMode="auto">
          <a:xfrm>
            <a:off x="644523" y="2725740"/>
            <a:ext cx="8318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Meshes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63" name="Group 162">
            <a:extLst>
              <a:ext uri="{FF2B5EF4-FFF2-40B4-BE49-F238E27FC236}">
                <a16:creationId xmlns:a16="http://schemas.microsoft.com/office/drawing/2014/main" id="{4913749D-DFC3-4410-AF65-411DECF1D266}"/>
              </a:ext>
            </a:extLst>
          </p:cNvPr>
          <p:cNvGrpSpPr/>
          <p:nvPr/>
        </p:nvGrpSpPr>
        <p:grpSpPr>
          <a:xfrm>
            <a:off x="7486652" y="1762127"/>
            <a:ext cx="1609727" cy="1662114"/>
            <a:chOff x="7486652" y="1762127"/>
            <a:chExt cx="1609727" cy="1662114"/>
          </a:xfrm>
        </p:grpSpPr>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9"/>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10"/>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50153" y="1762127"/>
              <a:ext cx="1546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6" name="Group 125">
            <a:extLst>
              <a:ext uri="{FF2B5EF4-FFF2-40B4-BE49-F238E27FC236}">
                <a16:creationId xmlns:a16="http://schemas.microsoft.com/office/drawing/2014/main" id="{EE28448D-01C3-4B15-BA89-A35DEA3BAEC5}"/>
              </a:ext>
            </a:extLst>
          </p:cNvPr>
          <p:cNvGrpSpPr/>
          <p:nvPr/>
        </p:nvGrpSpPr>
        <p:grpSpPr>
          <a:xfrm>
            <a:off x="2168524" y="1725615"/>
            <a:ext cx="1212850" cy="1704975"/>
            <a:chOff x="2168524" y="1725615"/>
            <a:chExt cx="1212850" cy="1704975"/>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3"/>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14"/>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15"/>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16"/>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4" name="Group 3">
            <a:extLst>
              <a:ext uri="{FF2B5EF4-FFF2-40B4-BE49-F238E27FC236}">
                <a16:creationId xmlns:a16="http://schemas.microsoft.com/office/drawing/2014/main" id="{1CAED132-1598-40F9-86F8-EBFE01ADEECE}"/>
              </a:ext>
            </a:extLst>
          </p:cNvPr>
          <p:cNvGrpSpPr/>
          <p:nvPr/>
        </p:nvGrpSpPr>
        <p:grpSpPr>
          <a:xfrm>
            <a:off x="2182811" y="3436941"/>
            <a:ext cx="1184276" cy="2092326"/>
            <a:chOff x="2182811" y="3436941"/>
            <a:chExt cx="1184276" cy="2092326"/>
          </a:xfrm>
        </p:grpSpPr>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379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p:txBody>
        </p:sp>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18"/>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38" name="Group 137">
            <a:extLst>
              <a:ext uri="{FF2B5EF4-FFF2-40B4-BE49-F238E27FC236}">
                <a16:creationId xmlns:a16="http://schemas.microsoft.com/office/drawing/2014/main" id="{715078E9-9145-4F7A-AA53-BAD85A554C3A}"/>
              </a:ext>
            </a:extLst>
          </p:cNvPr>
          <p:cNvGrpSpPr/>
          <p:nvPr/>
        </p:nvGrpSpPr>
        <p:grpSpPr>
          <a:xfrm>
            <a:off x="3668712" y="3563941"/>
            <a:ext cx="1425576" cy="1973263"/>
            <a:chOff x="3668712" y="3563941"/>
            <a:chExt cx="1425576" cy="1973263"/>
          </a:xfrm>
        </p:grpSpPr>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Transfer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20"/>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21"/>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23"/>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24"/>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165" name="Group 164">
            <a:extLst>
              <a:ext uri="{FF2B5EF4-FFF2-40B4-BE49-F238E27FC236}">
                <a16:creationId xmlns:a16="http://schemas.microsoft.com/office/drawing/2014/main" id="{C7A48457-CB06-4418-9F8B-CEA2C3A9276A}"/>
              </a:ext>
            </a:extLst>
          </p:cNvPr>
          <p:cNvGrpSpPr/>
          <p:nvPr/>
        </p:nvGrpSpPr>
        <p:grpSpPr>
          <a:xfrm>
            <a:off x="7462839" y="2225677"/>
            <a:ext cx="2570165" cy="3386428"/>
            <a:chOff x="7462839" y="2225677"/>
            <a:chExt cx="2570165" cy="3386428"/>
          </a:xfrm>
        </p:grpSpPr>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5" y="4364041"/>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6"/>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099428" y="3627441"/>
              <a:ext cx="1931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b="0" i="0" u="none" strike="noStrike" cap="none" normalizeH="0" baseline="0" dirty="0">
                  <a:ln>
                    <a:noFill/>
                  </a:ln>
                  <a:solidFill>
                    <a:srgbClr val="000000"/>
                  </a:solidFill>
                  <a:effectLst/>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dirty="0">
                  <a:solidFill>
                    <a:srgbClr val="000000"/>
                  </a:solidFill>
                  <a:latin typeface="Times New Roman" panose="02020603050405020304" pitchFamily="18" charset="0"/>
                </a:rPr>
                <a:t>Deformation</a:t>
              </a:r>
              <a:endParaRPr lang="en-US" altLang="en-US" dirty="0"/>
            </a:p>
          </p:txBody>
        </p:sp>
      </p:grpSp>
      <p:grpSp>
        <p:nvGrpSpPr>
          <p:cNvPr id="166" name="Group 165">
            <a:extLst>
              <a:ext uri="{FF2B5EF4-FFF2-40B4-BE49-F238E27FC236}">
                <a16:creationId xmlns:a16="http://schemas.microsoft.com/office/drawing/2014/main" id="{580EA8C2-F4E7-4CFB-8CB9-B360BE80E7EC}"/>
              </a:ext>
            </a:extLst>
          </p:cNvPr>
          <p:cNvGrpSpPr/>
          <p:nvPr/>
        </p:nvGrpSpPr>
        <p:grpSpPr>
          <a:xfrm>
            <a:off x="10436229" y="1973265"/>
            <a:ext cx="1354138" cy="2346326"/>
            <a:chOff x="10436229" y="1973265"/>
            <a:chExt cx="1354138" cy="2346326"/>
          </a:xfrm>
        </p:grpSpPr>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7"/>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529891" y="2041527"/>
              <a:ext cx="11483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Deformed </a:t>
              </a:r>
            </a:p>
            <a:p>
              <a:pPr algn="ctr"/>
              <a:r>
                <a:rPr lang="en-US" altLang="en-US" sz="1900" dirty="0">
                  <a:solidFill>
                    <a:srgbClr val="000000"/>
                  </a:solidFill>
                  <a:latin typeface="Times New Roman" panose="02020603050405020304" pitchFamily="18" charset="0"/>
                </a:rPr>
                <a:t>Template </a:t>
              </a:r>
            </a:p>
            <a:p>
              <a:pPr algn="ctr"/>
              <a:r>
                <a:rPr lang="en-US" altLang="en-US" dirty="0">
                  <a:solidFill>
                    <a:srgbClr val="000000"/>
                  </a:solidFill>
                  <a:latin typeface="Times New Roman" panose="02020603050405020304" pitchFamily="18" charset="0"/>
                </a:rPr>
                <a:t>and Scan</a:t>
              </a:r>
              <a:endParaRPr lang="en-US" altLang="en-US" sz="1600" dirty="0"/>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3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20</a:t>
            </a:fld>
            <a:endParaRPr lang="en-CA"/>
          </a:p>
        </p:txBody>
      </p:sp>
      <p:pic>
        <p:nvPicPr>
          <p:cNvPr id="160" name="Picture 22">
            <a:extLst>
              <a:ext uri="{FF2B5EF4-FFF2-40B4-BE49-F238E27FC236}">
                <a16:creationId xmlns:a16="http://schemas.microsoft.com/office/drawing/2014/main" id="{D3614BE4-CD4E-48EA-9C24-88F2FBCB3D0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23">
            <a:extLst>
              <a:ext uri="{FF2B5EF4-FFF2-40B4-BE49-F238E27FC236}">
                <a16:creationId xmlns:a16="http://schemas.microsoft.com/office/drawing/2014/main" id="{58344AA1-B9ED-4FEB-B186-B7F359A0875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 name="Group 158">
            <a:extLst>
              <a:ext uri="{FF2B5EF4-FFF2-40B4-BE49-F238E27FC236}">
                <a16:creationId xmlns:a16="http://schemas.microsoft.com/office/drawing/2014/main" id="{A3063B90-E71A-4389-8EE0-7F9D4BBE6012}"/>
              </a:ext>
            </a:extLst>
          </p:cNvPr>
          <p:cNvGrpSpPr/>
          <p:nvPr/>
        </p:nvGrpSpPr>
        <p:grpSpPr>
          <a:xfrm>
            <a:off x="5319713" y="1833565"/>
            <a:ext cx="1893889" cy="3659189"/>
            <a:chOff x="5319713" y="1833565"/>
            <a:chExt cx="1893889" cy="3659189"/>
          </a:xfrm>
        </p:grpSpPr>
        <p:sp>
          <p:nvSpPr>
            <p:cNvPr id="164" name="Freeform 34">
              <a:extLst>
                <a:ext uri="{FF2B5EF4-FFF2-40B4-BE49-F238E27FC236}">
                  <a16:creationId xmlns:a16="http://schemas.microsoft.com/office/drawing/2014/main" id="{4F3344AE-F199-45E1-8EE6-9C9395F80B6E}"/>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7" name="Freeform 35">
              <a:extLst>
                <a:ext uri="{FF2B5EF4-FFF2-40B4-BE49-F238E27FC236}">
                  <a16:creationId xmlns:a16="http://schemas.microsoft.com/office/drawing/2014/main" id="{45B8ADBD-270E-48AE-BF54-C0CE2B5D1FDC}"/>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8" name="Freeform 36">
              <a:extLst>
                <a:ext uri="{FF2B5EF4-FFF2-40B4-BE49-F238E27FC236}">
                  <a16:creationId xmlns:a16="http://schemas.microsoft.com/office/drawing/2014/main" id="{A5B341CD-3375-4E8A-9082-FC0F41C6D3D3}"/>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9" name="Freeform 37">
              <a:extLst>
                <a:ext uri="{FF2B5EF4-FFF2-40B4-BE49-F238E27FC236}">
                  <a16:creationId xmlns:a16="http://schemas.microsoft.com/office/drawing/2014/main" id="{B5AD97DA-64B1-4095-BB2E-B2382C426BA8}"/>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0" name="Freeform 38">
              <a:extLst>
                <a:ext uri="{FF2B5EF4-FFF2-40B4-BE49-F238E27FC236}">
                  <a16:creationId xmlns:a16="http://schemas.microsoft.com/office/drawing/2014/main" id="{32C23B0A-A415-4027-96FD-DDF969E3E2DF}"/>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71" name="Freeform 39">
              <a:extLst>
                <a:ext uri="{FF2B5EF4-FFF2-40B4-BE49-F238E27FC236}">
                  <a16:creationId xmlns:a16="http://schemas.microsoft.com/office/drawing/2014/main" id="{F0B1A716-E7C7-4AF7-9030-A83793CF588F}"/>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2" name="Line 40">
              <a:extLst>
                <a:ext uri="{FF2B5EF4-FFF2-40B4-BE49-F238E27FC236}">
                  <a16:creationId xmlns:a16="http://schemas.microsoft.com/office/drawing/2014/main" id="{70FBB54B-8CBE-48A0-BE52-98FED9E4C7C1}"/>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3" name="Rectangle 41">
              <a:extLst>
                <a:ext uri="{FF2B5EF4-FFF2-40B4-BE49-F238E27FC236}">
                  <a16:creationId xmlns:a16="http://schemas.microsoft.com/office/drawing/2014/main" id="{F40456FD-DD87-4D1C-BCA6-5CDFAD9284FC}"/>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4" name="Freeform 42">
              <a:extLst>
                <a:ext uri="{FF2B5EF4-FFF2-40B4-BE49-F238E27FC236}">
                  <a16:creationId xmlns:a16="http://schemas.microsoft.com/office/drawing/2014/main" id="{0CE77984-769D-4832-A1F0-B661EE26521C}"/>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5" name="Freeform 43">
              <a:extLst>
                <a:ext uri="{FF2B5EF4-FFF2-40B4-BE49-F238E27FC236}">
                  <a16:creationId xmlns:a16="http://schemas.microsoft.com/office/drawing/2014/main" id="{6B1DED7A-88EA-4FC7-9955-2A638A630F87}"/>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6" name="Line 44">
              <a:extLst>
                <a:ext uri="{FF2B5EF4-FFF2-40B4-BE49-F238E27FC236}">
                  <a16:creationId xmlns:a16="http://schemas.microsoft.com/office/drawing/2014/main" id="{726B0A2D-A690-4BC1-9632-6D6D1F253270}"/>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7" name="Line 47">
              <a:extLst>
                <a:ext uri="{FF2B5EF4-FFF2-40B4-BE49-F238E27FC236}">
                  <a16:creationId xmlns:a16="http://schemas.microsoft.com/office/drawing/2014/main" id="{1D8FE8C7-6E34-4AF9-BD68-CA911E3E2B1C}"/>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8" name="Line 50">
              <a:extLst>
                <a:ext uri="{FF2B5EF4-FFF2-40B4-BE49-F238E27FC236}">
                  <a16:creationId xmlns:a16="http://schemas.microsoft.com/office/drawing/2014/main" id="{A9FACB08-EE0A-45C6-B3D1-F8DEA2FA8503}"/>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9" name="Line 53">
              <a:extLst>
                <a:ext uri="{FF2B5EF4-FFF2-40B4-BE49-F238E27FC236}">
                  <a16:creationId xmlns:a16="http://schemas.microsoft.com/office/drawing/2014/main" id="{58FE453A-5E01-4063-96A2-1AD497DE53E9}"/>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0" name="Line 56">
              <a:extLst>
                <a:ext uri="{FF2B5EF4-FFF2-40B4-BE49-F238E27FC236}">
                  <a16:creationId xmlns:a16="http://schemas.microsoft.com/office/drawing/2014/main" id="{97E22F1A-03CC-4E6E-8410-155459D118A9}"/>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1" name="Line 59">
              <a:extLst>
                <a:ext uri="{FF2B5EF4-FFF2-40B4-BE49-F238E27FC236}">
                  <a16:creationId xmlns:a16="http://schemas.microsoft.com/office/drawing/2014/main" id="{D6CED8B1-6C73-449A-9F56-CE94E9A2AA0F}"/>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2" name="Line 62">
              <a:extLst>
                <a:ext uri="{FF2B5EF4-FFF2-40B4-BE49-F238E27FC236}">
                  <a16:creationId xmlns:a16="http://schemas.microsoft.com/office/drawing/2014/main" id="{69CDF8A6-4625-406D-AAFB-B3E702203548}"/>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3" name="Line 65">
              <a:extLst>
                <a:ext uri="{FF2B5EF4-FFF2-40B4-BE49-F238E27FC236}">
                  <a16:creationId xmlns:a16="http://schemas.microsoft.com/office/drawing/2014/main" id="{B49CD4F9-4577-4C25-A102-F84C02712440}"/>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4" name="Line 68">
              <a:extLst>
                <a:ext uri="{FF2B5EF4-FFF2-40B4-BE49-F238E27FC236}">
                  <a16:creationId xmlns:a16="http://schemas.microsoft.com/office/drawing/2014/main" id="{961F0D2B-A48D-4F3A-AC26-93F524654181}"/>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5" name="Line 71">
              <a:extLst>
                <a:ext uri="{FF2B5EF4-FFF2-40B4-BE49-F238E27FC236}">
                  <a16:creationId xmlns:a16="http://schemas.microsoft.com/office/drawing/2014/main" id="{D1C3A99B-9D41-4E62-BF58-7D4B3779B65A}"/>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6" name="Line 74">
              <a:extLst>
                <a:ext uri="{FF2B5EF4-FFF2-40B4-BE49-F238E27FC236}">
                  <a16:creationId xmlns:a16="http://schemas.microsoft.com/office/drawing/2014/main" id="{38297E6B-5D90-4DED-84C2-452E5FAF212C}"/>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7" name="Rectangle 77">
              <a:extLst>
                <a:ext uri="{FF2B5EF4-FFF2-40B4-BE49-F238E27FC236}">
                  <a16:creationId xmlns:a16="http://schemas.microsoft.com/office/drawing/2014/main" id="{C1DC933F-104F-4E57-AB41-2E50A590BFE9}"/>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8" name="Line 78">
              <a:extLst>
                <a:ext uri="{FF2B5EF4-FFF2-40B4-BE49-F238E27FC236}">
                  <a16:creationId xmlns:a16="http://schemas.microsoft.com/office/drawing/2014/main" id="{C2776FC1-A8D5-402E-A448-F6B32BB6496F}"/>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9" name="Freeform 79">
              <a:extLst>
                <a:ext uri="{FF2B5EF4-FFF2-40B4-BE49-F238E27FC236}">
                  <a16:creationId xmlns:a16="http://schemas.microsoft.com/office/drawing/2014/main" id="{EDD905DB-A655-41A5-849F-5DE482FB3C29}"/>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0" name="Freeform 80">
              <a:extLst>
                <a:ext uri="{FF2B5EF4-FFF2-40B4-BE49-F238E27FC236}">
                  <a16:creationId xmlns:a16="http://schemas.microsoft.com/office/drawing/2014/main" id="{C703866B-A7CF-4EF9-AD79-961C4A5EAFDE}"/>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91" name="Picture 81">
              <a:extLst>
                <a:ext uri="{FF2B5EF4-FFF2-40B4-BE49-F238E27FC236}">
                  <a16:creationId xmlns:a16="http://schemas.microsoft.com/office/drawing/2014/main" id="{6EF59609-D40C-4998-A99F-10702FF61A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 name="Freeform 82">
              <a:extLst>
                <a:ext uri="{FF2B5EF4-FFF2-40B4-BE49-F238E27FC236}">
                  <a16:creationId xmlns:a16="http://schemas.microsoft.com/office/drawing/2014/main" id="{50119FA0-4BE3-4344-8243-BC0EC1D45EB2}"/>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3" name="Freeform 83">
              <a:extLst>
                <a:ext uri="{FF2B5EF4-FFF2-40B4-BE49-F238E27FC236}">
                  <a16:creationId xmlns:a16="http://schemas.microsoft.com/office/drawing/2014/main" id="{BC41E8EE-D101-4BA6-96AB-F05F29FE234E}"/>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4" name="Freeform 84">
              <a:extLst>
                <a:ext uri="{FF2B5EF4-FFF2-40B4-BE49-F238E27FC236}">
                  <a16:creationId xmlns:a16="http://schemas.microsoft.com/office/drawing/2014/main" id="{877AD817-56E8-4CC9-B630-F791F4E8585B}"/>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5" name="Freeform 85">
              <a:extLst>
                <a:ext uri="{FF2B5EF4-FFF2-40B4-BE49-F238E27FC236}">
                  <a16:creationId xmlns:a16="http://schemas.microsoft.com/office/drawing/2014/main" id="{BF4D4ECA-BF94-4385-9F78-0AA14B0E4EEC}"/>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6" name="Line 86">
              <a:extLst>
                <a:ext uri="{FF2B5EF4-FFF2-40B4-BE49-F238E27FC236}">
                  <a16:creationId xmlns:a16="http://schemas.microsoft.com/office/drawing/2014/main" id="{6AC299B1-EE5E-4DF4-9379-47CDEA93612D}"/>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7" name="Freeform 87">
              <a:extLst>
                <a:ext uri="{FF2B5EF4-FFF2-40B4-BE49-F238E27FC236}">
                  <a16:creationId xmlns:a16="http://schemas.microsoft.com/office/drawing/2014/main" id="{9560BB94-5DB2-4521-9B08-74A955208B84}"/>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8" name="Line 88">
              <a:extLst>
                <a:ext uri="{FF2B5EF4-FFF2-40B4-BE49-F238E27FC236}">
                  <a16:creationId xmlns:a16="http://schemas.microsoft.com/office/drawing/2014/main" id="{101D8002-39F1-4587-BB6C-049DB4F98E07}"/>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9" name="Freeform 89">
              <a:extLst>
                <a:ext uri="{FF2B5EF4-FFF2-40B4-BE49-F238E27FC236}">
                  <a16:creationId xmlns:a16="http://schemas.microsoft.com/office/drawing/2014/main" id="{5F371F57-37D1-4240-97ED-9D3765C402D8}"/>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00" name="Freeform 108">
              <a:extLst>
                <a:ext uri="{FF2B5EF4-FFF2-40B4-BE49-F238E27FC236}">
                  <a16:creationId xmlns:a16="http://schemas.microsoft.com/office/drawing/2014/main" id="{16330664-82D9-4F42-A4EF-41AF10012F0A}"/>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1" name="Freeform 109">
              <a:extLst>
                <a:ext uri="{FF2B5EF4-FFF2-40B4-BE49-F238E27FC236}">
                  <a16:creationId xmlns:a16="http://schemas.microsoft.com/office/drawing/2014/main" id="{B7BAC48A-2B6F-4831-A70E-AE11AA2297C7}"/>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2" name="Freeform 110">
              <a:extLst>
                <a:ext uri="{FF2B5EF4-FFF2-40B4-BE49-F238E27FC236}">
                  <a16:creationId xmlns:a16="http://schemas.microsoft.com/office/drawing/2014/main" id="{D3337D83-4ABA-46BD-AAFF-64A758991E3A}"/>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3" name="Rectangle 129">
              <a:extLst>
                <a:ext uri="{FF2B5EF4-FFF2-40B4-BE49-F238E27FC236}">
                  <a16:creationId xmlns:a16="http://schemas.microsoft.com/office/drawing/2014/main" id="{B3409E28-64EB-4E05-81F6-8B3AA8880609}"/>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 name="Rectangle 130">
              <a:extLst>
                <a:ext uri="{FF2B5EF4-FFF2-40B4-BE49-F238E27FC236}">
                  <a16:creationId xmlns:a16="http://schemas.microsoft.com/office/drawing/2014/main" id="{9D2F479F-2902-4ED1-8069-FD1C42E572E2}"/>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5" name="Rectangle 131">
                  <a:extLst>
                    <a:ext uri="{FF2B5EF4-FFF2-40B4-BE49-F238E27FC236}">
                      <a16:creationId xmlns:a16="http://schemas.microsoft.com/office/drawing/2014/main" id="{76ADC1D5-07B1-4890-AE28-C889B4421205}"/>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34"/>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6" name="Rectangle 132">
                  <a:extLst>
                    <a:ext uri="{FF2B5EF4-FFF2-40B4-BE49-F238E27FC236}">
                      <a16:creationId xmlns:a16="http://schemas.microsoft.com/office/drawing/2014/main" id="{0ACAE5C6-EFE7-496B-856A-ED2BB1CED429}"/>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35"/>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07" name="Rectangle 133">
              <a:extLst>
                <a:ext uri="{FF2B5EF4-FFF2-40B4-BE49-F238E27FC236}">
                  <a16:creationId xmlns:a16="http://schemas.microsoft.com/office/drawing/2014/main" id="{609DB2BF-F292-42BE-B079-266B7A1985CD}"/>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 name="Rectangle 134">
              <a:extLst>
                <a:ext uri="{FF2B5EF4-FFF2-40B4-BE49-F238E27FC236}">
                  <a16:creationId xmlns:a16="http://schemas.microsoft.com/office/drawing/2014/main" id="{270135E7-6D71-4BCF-9C0A-B97E66A29C0B}"/>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9" name="Rectangle 147">
                  <a:extLst>
                    <a:ext uri="{FF2B5EF4-FFF2-40B4-BE49-F238E27FC236}">
                      <a16:creationId xmlns:a16="http://schemas.microsoft.com/office/drawing/2014/main" id="{1F34C5CE-D004-42A1-8F5E-9B1A4E20E744}"/>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22"/>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35" name="Audio 34">
            <a:hlinkClick r:id="" action="ppaction://media"/>
            <a:extLst>
              <a:ext uri="{FF2B5EF4-FFF2-40B4-BE49-F238E27FC236}">
                <a16:creationId xmlns:a16="http://schemas.microsoft.com/office/drawing/2014/main" id="{FEB19088-317C-4BE8-AA16-F79A81AE11A3}"/>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6179787"/>
      </p:ext>
    </p:extLst>
  </p:cSld>
  <p:clrMapOvr>
    <a:masterClrMapping/>
  </p:clrMapOvr>
  <mc:AlternateContent xmlns:mc="http://schemas.openxmlformats.org/markup-compatibility/2006" xmlns:p14="http://schemas.microsoft.com/office/powerpoint/2010/main">
    <mc:Choice Requires="p14">
      <p:transition spd="slow" p14:dur="2000" advTm="5766"/>
    </mc:Choice>
    <mc:Fallback xmlns="">
      <p:transition spd="slow" advTm="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163"/>
                                        </p:tgtEl>
                                      </p:cBhvr>
                                    </p:animEffect>
                                    <p:animScale>
                                      <p:cBhvr>
                                        <p:cTn id="9" dur="500" autoRev="1" fill="hold"/>
                                        <p:tgtEl>
                                          <p:spTgt spid="1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969B-03EE-412A-9524-B2A192064A2D}"/>
              </a:ext>
            </a:extLst>
          </p:cNvPr>
          <p:cNvSpPr>
            <a:spLocks noGrp="1"/>
          </p:cNvSpPr>
          <p:nvPr>
            <p:ph type="title"/>
          </p:nvPr>
        </p:nvSpPr>
        <p:spPr/>
        <p:txBody>
          <a:bodyPr/>
          <a:lstStyle/>
          <a:p>
            <a:r>
              <a:rPr lang="en-CA" dirty="0"/>
              <a:t>Spectral Reconstruction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E81025-E6C3-47DA-870D-AEED266312E5}"/>
                  </a:ext>
                </a:extLst>
              </p:cNvPr>
              <p:cNvSpPr>
                <a:spLocks noGrp="1"/>
              </p:cNvSpPr>
              <p:nvPr>
                <p:ph sz="half" idx="1"/>
              </p:nvPr>
            </p:nvSpPr>
            <p:spPr/>
            <p:txBody>
              <a:bodyPr>
                <a:normAutofit/>
              </a:bodyPr>
              <a:lstStyle/>
              <a:p>
                <a:r>
                  <a:rPr lang="en-CA" dirty="0"/>
                  <a:t>Reintegrate the details </a:t>
                </a:r>
              </a:p>
              <a:p>
                <a:r>
                  <a:rPr lang="en-CA" dirty="0"/>
                  <a:t>Preserve the deformation</a:t>
                </a:r>
              </a:p>
              <a:p>
                <a:r>
                  <a:rPr lang="en-CA" dirty="0"/>
                  <a:t>Energy minimization</a:t>
                </a:r>
              </a:p>
              <a:p>
                <a:pPr lvl="1"/>
                <a:r>
                  <a:rPr lang="en-CA" dirty="0"/>
                  <a:t>Laplacians </a:t>
                </a:r>
                <a14:m>
                  <m:oMath xmlns:m="http://schemas.openxmlformats.org/officeDocument/2006/math">
                    <m:r>
                      <a:rPr lang="en-CA" i="1" dirty="0" smtClean="0">
                        <a:latin typeface="Cambria Math" panose="02040503050406030204" pitchFamily="18" charset="0"/>
                      </a:rPr>
                      <m:t>𝐿</m:t>
                    </m:r>
                    <m:r>
                      <a:rPr lang="en-CA" b="0" i="1" dirty="0" smtClean="0">
                        <a:latin typeface="Cambria Math" panose="02040503050406030204" pitchFamily="18" charset="0"/>
                      </a:rPr>
                      <m:t>(</m:t>
                    </m:r>
                    <m:r>
                      <a:rPr lang="en-CA" i="1" dirty="0">
                        <a:latin typeface="Cambria Math" panose="02040503050406030204" pitchFamily="18" charset="0"/>
                      </a:rPr>
                      <m:t>𝑇</m:t>
                    </m:r>
                    <m:r>
                      <a:rPr lang="en-CA" b="0" i="1" dirty="0" smtClean="0">
                        <a:latin typeface="Cambria Math" panose="02040503050406030204" pitchFamily="18" charset="0"/>
                      </a:rPr>
                      <m:t>)</m:t>
                    </m:r>
                  </m:oMath>
                </a14:m>
                <a:r>
                  <a:rPr lang="en-CA" dirty="0"/>
                  <a:t> </a:t>
                </a:r>
              </a:p>
              <a:p>
                <a:pPr lvl="2"/>
                <a14:m>
                  <m:oMath xmlns:m="http://schemas.openxmlformats.org/officeDocument/2006/math">
                    <m:r>
                      <a:rPr lang="en-CA" i="1">
                        <a:latin typeface="Cambria Math" panose="02040503050406030204" pitchFamily="18" charset="0"/>
                      </a:rPr>
                      <m:t>𝐿</m:t>
                    </m:r>
                    <m:d>
                      <m:dPr>
                        <m:ctrlPr>
                          <a:rPr lang="en-CA" i="1">
                            <a:latin typeface="Cambria Math" panose="02040503050406030204" pitchFamily="18" charset="0"/>
                          </a:rPr>
                        </m:ctrlPr>
                      </m:dPr>
                      <m:e>
                        <m:r>
                          <a:rPr lang="en-CA" i="1">
                            <a:latin typeface="Cambria Math" panose="02040503050406030204" pitchFamily="18" charset="0"/>
                          </a:rPr>
                          <m:t>𝑇</m:t>
                        </m:r>
                      </m:e>
                    </m:d>
                    <m:r>
                      <a:rPr lang="en-CA" i="1">
                        <a:latin typeface="Cambria Math" panose="02040503050406030204" pitchFamily="18" charset="0"/>
                      </a:rPr>
                      <m:t>𝑉</m:t>
                    </m:r>
                    <m:d>
                      <m:dPr>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𝑇</m:t>
                            </m:r>
                          </m:e>
                        </m:acc>
                      </m:e>
                    </m:d>
                    <m:r>
                      <a:rPr lang="en-CA" i="1">
                        <a:latin typeface="Cambria Math" panose="02040503050406030204" pitchFamily="18" charset="0"/>
                      </a:rPr>
                      <m:t>=</m:t>
                    </m:r>
                    <m:r>
                      <a:rPr lang="en-CA" i="1">
                        <a:latin typeface="Cambria Math" panose="02040503050406030204" pitchFamily="18" charset="0"/>
                      </a:rPr>
                      <m:t>𝐿</m:t>
                    </m:r>
                    <m:d>
                      <m:dPr>
                        <m:ctrlPr>
                          <a:rPr lang="en-CA" i="1">
                            <a:latin typeface="Cambria Math" panose="02040503050406030204" pitchFamily="18" charset="0"/>
                          </a:rPr>
                        </m:ctrlPr>
                      </m:dPr>
                      <m:e>
                        <m:r>
                          <a:rPr lang="en-CA" i="1">
                            <a:latin typeface="Cambria Math" panose="02040503050406030204" pitchFamily="18" charset="0"/>
                          </a:rPr>
                          <m:t>𝑇</m:t>
                        </m:r>
                      </m:e>
                    </m:d>
                    <m:r>
                      <a:rPr lang="en-CA" i="1">
                        <a:latin typeface="Cambria Math" panose="02040503050406030204" pitchFamily="18" charset="0"/>
                      </a:rPr>
                      <m:t>𝑉</m:t>
                    </m:r>
                    <m:r>
                      <a:rPr lang="en-CA" i="1">
                        <a:latin typeface="Cambria Math" panose="02040503050406030204" pitchFamily="18" charset="0"/>
                      </a:rPr>
                      <m:t>(</m:t>
                    </m:r>
                    <m:r>
                      <a:rPr lang="en-CA" i="1">
                        <a:latin typeface="Cambria Math" panose="02040503050406030204" pitchFamily="18" charset="0"/>
                      </a:rPr>
                      <m:t>𝑇</m:t>
                    </m:r>
                    <m:r>
                      <a:rPr lang="en-CA" i="1">
                        <a:latin typeface="Cambria Math" panose="02040503050406030204" pitchFamily="18" charset="0"/>
                      </a:rPr>
                      <m:t>)</m:t>
                    </m:r>
                  </m:oMath>
                </a14:m>
                <a:endParaRPr lang="en-CA" i="1" dirty="0">
                  <a:latin typeface="Cambria Math" panose="02040503050406030204" pitchFamily="18" charset="0"/>
                </a:endParaRPr>
              </a:p>
              <a:p>
                <a:pPr lvl="1"/>
                <a:r>
                  <a:rPr lang="en-CA" dirty="0"/>
                  <a:t>Spectral coefficients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𝑈</m:t>
                        </m:r>
                      </m:e>
                      <m:sub>
                        <m:r>
                          <a:rPr lang="en-CA" i="1" dirty="0">
                            <a:latin typeface="Cambria Math" panose="02040503050406030204" pitchFamily="18" charset="0"/>
                          </a:rPr>
                          <m:t>𝑘</m:t>
                        </m:r>
                      </m:sub>
                    </m:sSub>
                    <m:r>
                      <a:rPr lang="en-CA" b="0" i="1" dirty="0" smtClean="0">
                        <a:latin typeface="Cambria Math" panose="02040503050406030204" pitchFamily="18" charset="0"/>
                      </a:rPr>
                      <m:t>(</m:t>
                    </m:r>
                    <m:r>
                      <a:rPr lang="en-CA" b="0" i="1" dirty="0" smtClean="0">
                        <a:latin typeface="Cambria Math" panose="02040503050406030204" pitchFamily="18" charset="0"/>
                      </a:rPr>
                      <m:t>𝑇</m:t>
                    </m:r>
                    <m:r>
                      <a:rPr lang="en-CA" b="0" i="1" dirty="0" smtClean="0">
                        <a:latin typeface="Cambria Math" panose="02040503050406030204" pitchFamily="18" charset="0"/>
                      </a:rPr>
                      <m:t>)</m:t>
                    </m:r>
                  </m:oMath>
                </a14:m>
                <a:endParaRPr lang="en-CA" dirty="0"/>
              </a:p>
              <a:p>
                <a:pPr lvl="2"/>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𝑈</m:t>
                        </m:r>
                      </m:e>
                      <m:sub>
                        <m:r>
                          <a:rPr lang="en-CA" i="1">
                            <a:latin typeface="Cambria Math" panose="02040503050406030204" pitchFamily="18" charset="0"/>
                          </a:rPr>
                          <m:t>𝑘</m:t>
                        </m:r>
                      </m:sub>
                    </m:sSub>
                    <m:sSup>
                      <m:sSupPr>
                        <m:ctrlPr>
                          <a:rPr lang="en-CA" i="1">
                            <a:latin typeface="Cambria Math" panose="02040503050406030204" pitchFamily="18" charset="0"/>
                          </a:rPr>
                        </m:ctrlPr>
                      </m:sSupPr>
                      <m:e>
                        <m:d>
                          <m:dPr>
                            <m:ctrlPr>
                              <a:rPr lang="en-CA" i="1">
                                <a:latin typeface="Cambria Math" panose="02040503050406030204" pitchFamily="18" charset="0"/>
                              </a:rPr>
                            </m:ctrlPr>
                          </m:dPr>
                          <m:e>
                            <m:r>
                              <a:rPr lang="en-CA" i="1">
                                <a:latin typeface="Cambria Math" panose="02040503050406030204" pitchFamily="18" charset="0"/>
                              </a:rPr>
                              <m:t>𝑇</m:t>
                            </m:r>
                          </m:e>
                        </m:d>
                      </m:e>
                      <m:sup>
                        <m:r>
                          <a:rPr lang="en-US" b="0" i="1" smtClean="0">
                            <a:latin typeface="Cambria Math" panose="02040503050406030204" pitchFamily="18" charset="0"/>
                          </a:rPr>
                          <m:t>⊤</m:t>
                        </m:r>
                      </m:sup>
                    </m:sSup>
                    <m:r>
                      <a:rPr lang="en-CA" i="1">
                        <a:latin typeface="Cambria Math" panose="02040503050406030204" pitchFamily="18" charset="0"/>
                      </a:rPr>
                      <m:t>𝑉</m:t>
                    </m:r>
                    <m:d>
                      <m:dPr>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𝑇</m:t>
                            </m:r>
                          </m:e>
                        </m:acc>
                      </m:e>
                    </m:d>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𝑈</m:t>
                        </m:r>
                      </m:e>
                      <m:sub>
                        <m:r>
                          <a:rPr lang="en-CA" i="1">
                            <a:latin typeface="Cambria Math" panose="02040503050406030204" pitchFamily="18" charset="0"/>
                          </a:rPr>
                          <m:t>𝑘</m:t>
                        </m:r>
                      </m:sub>
                    </m:sSub>
                    <m:sSup>
                      <m:sSupPr>
                        <m:ctrlPr>
                          <a:rPr lang="en-CA" i="1">
                            <a:latin typeface="Cambria Math" panose="02040503050406030204" pitchFamily="18" charset="0"/>
                          </a:rPr>
                        </m:ctrlPr>
                      </m:sSupPr>
                      <m:e>
                        <m:d>
                          <m:dPr>
                            <m:ctrlPr>
                              <a:rPr lang="en-CA" i="1">
                                <a:latin typeface="Cambria Math" panose="02040503050406030204" pitchFamily="18" charset="0"/>
                              </a:rPr>
                            </m:ctrlPr>
                          </m:dPr>
                          <m:e>
                            <m:r>
                              <a:rPr lang="en-CA" i="1">
                                <a:latin typeface="Cambria Math" panose="02040503050406030204" pitchFamily="18" charset="0"/>
                              </a:rPr>
                              <m:t>𝑇</m:t>
                            </m:r>
                          </m:e>
                        </m:d>
                      </m:e>
                      <m:sup>
                        <m:r>
                          <a:rPr lang="en-US" b="0" i="1" smtClean="0">
                            <a:latin typeface="Cambria Math" panose="02040503050406030204" pitchFamily="18" charset="0"/>
                          </a:rPr>
                          <m:t>⊤</m:t>
                        </m:r>
                      </m:sup>
                    </m:sSup>
                    <m:r>
                      <a:rPr lang="en-CA" i="1">
                        <a:latin typeface="Cambria Math" panose="02040503050406030204" pitchFamily="18" charset="0"/>
                      </a:rPr>
                      <m:t>𝑉</m:t>
                    </m:r>
                    <m:r>
                      <a:rPr lang="en-CA" i="1">
                        <a:latin typeface="Cambria Math" panose="02040503050406030204" pitchFamily="18" charset="0"/>
                      </a:rPr>
                      <m:t>(</m:t>
                    </m:r>
                    <m:acc>
                      <m:accPr>
                        <m:chr m:val="̂"/>
                        <m:ctrlPr>
                          <a:rPr lang="en-CA" i="1">
                            <a:latin typeface="Cambria Math" panose="02040503050406030204" pitchFamily="18" charset="0"/>
                          </a:rPr>
                        </m:ctrlPr>
                      </m:accPr>
                      <m:e>
                        <m:sSub>
                          <m:sSubPr>
                            <m:ctrlPr>
                              <a:rPr lang="en-CA" i="1">
                                <a:latin typeface="Cambria Math" panose="02040503050406030204" pitchFamily="18" charset="0"/>
                              </a:rPr>
                            </m:ctrlPr>
                          </m:sSubPr>
                          <m:e>
                            <m:r>
                              <a:rPr lang="en-CA" i="1">
                                <a:latin typeface="Cambria Math" panose="02040503050406030204" pitchFamily="18" charset="0"/>
                              </a:rPr>
                              <m:t>𝑇</m:t>
                            </m:r>
                          </m:e>
                          <m:sub>
                            <m:r>
                              <a:rPr lang="en-CA" i="1">
                                <a:latin typeface="Cambria Math" panose="02040503050406030204" pitchFamily="18" charset="0"/>
                              </a:rPr>
                              <m:t>𝑘</m:t>
                            </m:r>
                          </m:sub>
                        </m:sSub>
                      </m:e>
                    </m:acc>
                    <m:r>
                      <a:rPr lang="en-CA" i="1">
                        <a:latin typeface="Cambria Math" panose="02040503050406030204" pitchFamily="18" charset="0"/>
                      </a:rPr>
                      <m:t>)</m:t>
                    </m:r>
                  </m:oMath>
                </a14:m>
                <a:endParaRPr lang="en-CA" dirty="0"/>
              </a:p>
              <a:p>
                <a:endParaRPr lang="en-CA" dirty="0"/>
              </a:p>
            </p:txBody>
          </p:sp>
        </mc:Choice>
        <mc:Fallback xmlns="">
          <p:sp>
            <p:nvSpPr>
              <p:cNvPr id="3" name="Content Placeholder 2">
                <a:extLst>
                  <a:ext uri="{FF2B5EF4-FFF2-40B4-BE49-F238E27FC236}">
                    <a16:creationId xmlns:a16="http://schemas.microsoft.com/office/drawing/2014/main" id="{62E81025-E6C3-47DA-870D-AEED266312E5}"/>
                  </a:ext>
                </a:extLst>
              </p:cNvPr>
              <p:cNvSpPr>
                <a:spLocks noGrp="1" noRot="1" noChangeAspect="1" noMove="1" noResize="1" noEditPoints="1" noAdjustHandles="1" noChangeArrowheads="1" noChangeShapeType="1" noTextEdit="1"/>
              </p:cNvSpPr>
              <p:nvPr>
                <p:ph sz="half" idx="1"/>
              </p:nvPr>
            </p:nvSpPr>
            <p:spPr>
              <a:blipFill>
                <a:blip r:embed="rId6"/>
                <a:stretch>
                  <a:fillRect l="-2118" t="-224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4FB9C63-59E0-443C-9875-71F173C1C8D6}"/>
                  </a:ext>
                </a:extLst>
              </p:cNvPr>
              <p:cNvSpPr txBox="1"/>
              <p:nvPr/>
            </p:nvSpPr>
            <p:spPr>
              <a:xfrm>
                <a:off x="0" y="4765652"/>
                <a:ext cx="12192000" cy="1008225"/>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𝑎𝑟𝑔𝑚𝑖</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𝑛</m:t>
                          </m:r>
                        </m:e>
                        <m:sub>
                          <m:r>
                            <a:rPr lang="en-CA" sz="2400" b="0" i="1" smtClean="0">
                              <a:latin typeface="Cambria Math" panose="02040503050406030204" pitchFamily="18" charset="0"/>
                              <a:ea typeface="Cambria Math" panose="02040503050406030204" pitchFamily="18" charset="0"/>
                            </a:rPr>
                            <m:t>𝑉</m:t>
                          </m:r>
                          <m:d>
                            <m:dPr>
                              <m:ctrlPr>
                                <a:rPr lang="en-CA" sz="2400" b="0" i="1" smtClean="0">
                                  <a:latin typeface="Cambria Math" panose="02040503050406030204" pitchFamily="18" charset="0"/>
                                  <a:ea typeface="Cambria Math" panose="02040503050406030204" pitchFamily="18" charset="0"/>
                                </a:rPr>
                              </m:ctrlPr>
                            </m:dPr>
                            <m:e>
                              <m:acc>
                                <m:accPr>
                                  <m:chr m:val="̃"/>
                                  <m:ctrlPr>
                                    <a:rPr lang="en-CA" sz="2400" b="0" i="1" smtClean="0">
                                      <a:latin typeface="Cambria Math" panose="02040503050406030204" pitchFamily="18" charset="0"/>
                                      <a:ea typeface="Cambria Math" panose="02040503050406030204" pitchFamily="18" charset="0"/>
                                    </a:rPr>
                                  </m:ctrlPr>
                                </m:accPr>
                                <m:e>
                                  <m:r>
                                    <a:rPr lang="en-CA" sz="2400" b="0" i="1" smtClean="0">
                                      <a:latin typeface="Cambria Math" panose="02040503050406030204" pitchFamily="18" charset="0"/>
                                      <a:ea typeface="Cambria Math" panose="02040503050406030204" pitchFamily="18" charset="0"/>
                                    </a:rPr>
                                    <m:t>𝑇</m:t>
                                  </m:r>
                                </m:e>
                              </m:acc>
                            </m:e>
                          </m:d>
                        </m:sub>
                      </m:sSub>
                      <m:r>
                        <a:rPr lang="en-CA" sz="2400" b="0" i="1" smtClean="0">
                          <a:latin typeface="Cambria Math" panose="02040503050406030204" pitchFamily="18" charset="0"/>
                          <a:ea typeface="Cambria Math" panose="02040503050406030204" pitchFamily="18" charset="0"/>
                        </a:rPr>
                        <m:t> </m:t>
                      </m:r>
                      <m:nary>
                        <m:naryPr>
                          <m:chr m:val="∑"/>
                          <m:ctrlPr>
                            <a:rPr lang="en-CA" sz="2400" b="0" i="1" smtClean="0">
                              <a:latin typeface="Cambria Math" panose="02040503050406030204" pitchFamily="18" charset="0"/>
                              <a:ea typeface="Cambria Math" panose="02040503050406030204" pitchFamily="18" charset="0"/>
                            </a:rPr>
                          </m:ctrlPr>
                        </m:naryPr>
                        <m:sub>
                          <m:r>
                            <a:rPr lang="en-CA" sz="2400" b="0" i="1" smtClean="0">
                              <a:latin typeface="Cambria Math" panose="02040503050406030204" pitchFamily="18" charset="0"/>
                              <a:ea typeface="Cambria Math" panose="02040503050406030204" pitchFamily="18" charset="0"/>
                            </a:rPr>
                            <m:t>𝑖</m:t>
                          </m:r>
                          <m:r>
                            <a:rPr lang="en-CA" sz="2400" b="0" i="1" smtClean="0">
                              <a:latin typeface="Cambria Math" panose="02040503050406030204" pitchFamily="18" charset="0"/>
                              <a:ea typeface="Cambria Math" panose="02040503050406030204" pitchFamily="18" charset="0"/>
                            </a:rPr>
                            <m:t>=1</m:t>
                          </m:r>
                        </m:sub>
                        <m:sup>
                          <m:r>
                            <a:rPr lang="en-CA" sz="2400" b="0" i="1" smtClean="0">
                              <a:latin typeface="Cambria Math" panose="02040503050406030204" pitchFamily="18" charset="0"/>
                              <a:ea typeface="Cambria Math" panose="02040503050406030204" pitchFamily="18" charset="0"/>
                            </a:rPr>
                            <m:t>𝑛</m:t>
                          </m:r>
                        </m:sup>
                        <m:e>
                          <m:sSubSup>
                            <m:sSubSupPr>
                              <m:ctrlPr>
                                <a:rPr lang="en-CA" sz="2400" b="0" i="1" smtClean="0">
                                  <a:latin typeface="Cambria Math" panose="02040503050406030204" pitchFamily="18" charset="0"/>
                                  <a:ea typeface="Cambria Math" panose="02040503050406030204" pitchFamily="18" charset="0"/>
                                </a:rPr>
                              </m:ctrlPr>
                            </m:sSubSupPr>
                            <m:e>
                              <m:d>
                                <m:dPr>
                                  <m:begChr m:val="‖"/>
                                  <m:endChr m:val="‖"/>
                                  <m:ctrlPr>
                                    <a:rPr lang="en-CA" sz="2400" b="0" i="1" smtClean="0">
                                      <a:latin typeface="Cambria Math" panose="02040503050406030204" pitchFamily="18" charset="0"/>
                                      <a:ea typeface="Cambria Math" panose="02040503050406030204" pitchFamily="18" charset="0"/>
                                    </a:rPr>
                                  </m:ctrlPr>
                                </m:dPr>
                                <m:e>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𝐿</m:t>
                                      </m:r>
                                    </m:e>
                                    <m:sub>
                                      <m:r>
                                        <a:rPr lang="en-CA" sz="2400" b="0" i="1" smtClean="0">
                                          <a:latin typeface="Cambria Math" panose="02040503050406030204" pitchFamily="18" charset="0"/>
                                          <a:ea typeface="Cambria Math" panose="02040503050406030204" pitchFamily="18" charset="0"/>
                                        </a:rPr>
                                        <m:t>𝑖</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𝑇</m:t>
                                      </m:r>
                                    </m:e>
                                  </m:d>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𝑉</m:t>
                                      </m:r>
                                    </m:e>
                                    <m:sub>
                                      <m:r>
                                        <a:rPr lang="en-CA" sz="2400" b="0" i="1" smtClean="0">
                                          <a:latin typeface="Cambria Math" panose="02040503050406030204" pitchFamily="18" charset="0"/>
                                          <a:ea typeface="Cambria Math" panose="02040503050406030204" pitchFamily="18" charset="0"/>
                                        </a:rPr>
                                        <m:t>𝑖</m:t>
                                      </m:r>
                                    </m:sub>
                                  </m:sSub>
                                  <m:d>
                                    <m:dPr>
                                      <m:ctrlPr>
                                        <a:rPr lang="en-CA" sz="2400" b="0" i="1" smtClean="0">
                                          <a:latin typeface="Cambria Math" panose="02040503050406030204" pitchFamily="18" charset="0"/>
                                          <a:ea typeface="Cambria Math" panose="02040503050406030204" pitchFamily="18" charset="0"/>
                                        </a:rPr>
                                      </m:ctrlPr>
                                    </m:dPr>
                                    <m:e>
                                      <m:acc>
                                        <m:accPr>
                                          <m:chr m:val="̃"/>
                                          <m:ctrlPr>
                                            <a:rPr lang="en-CA" sz="2400" b="0" i="1" smtClean="0">
                                              <a:latin typeface="Cambria Math" panose="02040503050406030204" pitchFamily="18" charset="0"/>
                                              <a:ea typeface="Cambria Math" panose="02040503050406030204" pitchFamily="18" charset="0"/>
                                            </a:rPr>
                                          </m:ctrlPr>
                                        </m:accPr>
                                        <m:e>
                                          <m:r>
                                            <a:rPr lang="en-CA" sz="2400" b="0" i="1" smtClean="0">
                                              <a:latin typeface="Cambria Math" panose="02040503050406030204" pitchFamily="18" charset="0"/>
                                              <a:ea typeface="Cambria Math" panose="02040503050406030204" pitchFamily="18" charset="0"/>
                                            </a:rPr>
                                            <m:t>𝑇</m:t>
                                          </m:r>
                                        </m:e>
                                      </m:acc>
                                    </m:e>
                                  </m:d>
                                  <m:r>
                                    <a:rPr lang="en-CA"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𝐿</m:t>
                                      </m:r>
                                    </m:e>
                                    <m:sub>
                                      <m:r>
                                        <a:rPr lang="en-US" sz="2400" b="0" i="1" smtClean="0">
                                          <a:latin typeface="Cambria Math" panose="02040503050406030204" pitchFamily="18" charset="0"/>
                                          <a:ea typeface="Cambria Math" panose="02040503050406030204" pitchFamily="18" charset="0"/>
                                        </a:rPr>
                                        <m:t>𝑖</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𝑇</m:t>
                                      </m:r>
                                    </m:e>
                                  </m:d>
                                  <m:sSub>
                                    <m:sSubPr>
                                      <m:ctrlPr>
                                        <a:rPr lang="en-US"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𝑖</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𝑇</m:t>
                                      </m:r>
                                    </m:e>
                                  </m:d>
                                </m:e>
                              </m:d>
                            </m:e>
                            <m:sub>
                              <m:r>
                                <a:rPr lang="en-CA" sz="2400" b="0" i="1" smtClean="0">
                                  <a:latin typeface="Cambria Math" panose="02040503050406030204" pitchFamily="18" charset="0"/>
                                  <a:ea typeface="Cambria Math" panose="02040503050406030204" pitchFamily="18" charset="0"/>
                                </a:rPr>
                                <m:t>2</m:t>
                              </m:r>
                            </m:sub>
                            <m:sup>
                              <m:r>
                                <a:rPr lang="en-CA"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  </m:t>
                          </m:r>
                        </m:e>
                      </m:nary>
                      <m:r>
                        <a:rPr lang="en-CA"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 </m:t>
                      </m:r>
                      <m:nary>
                        <m:naryPr>
                          <m:chr m:val="∑"/>
                          <m:ctrlPr>
                            <a:rPr lang="en-CA" sz="2400" i="1">
                              <a:latin typeface="Cambria Math" panose="02040503050406030204" pitchFamily="18" charset="0"/>
                              <a:ea typeface="Cambria Math" panose="02040503050406030204" pitchFamily="18" charset="0"/>
                            </a:rPr>
                          </m:ctrlPr>
                        </m:naryPr>
                        <m:sub>
                          <m:r>
                            <a:rPr lang="en-CA" sz="2400" i="1">
                              <a:latin typeface="Cambria Math" panose="02040503050406030204" pitchFamily="18" charset="0"/>
                              <a:ea typeface="Cambria Math" panose="02040503050406030204" pitchFamily="18" charset="0"/>
                            </a:rPr>
                            <m:t>𝑖</m:t>
                          </m:r>
                          <m:r>
                            <a:rPr lang="en-CA" sz="2400" i="1">
                              <a:latin typeface="Cambria Math" panose="02040503050406030204" pitchFamily="18" charset="0"/>
                              <a:ea typeface="Cambria Math" panose="02040503050406030204" pitchFamily="18" charset="0"/>
                            </a:rPr>
                            <m:t>=1</m:t>
                          </m:r>
                        </m:sub>
                        <m:sup>
                          <m:r>
                            <a:rPr lang="en-CA" sz="2400" i="1">
                              <a:latin typeface="Cambria Math" panose="02040503050406030204" pitchFamily="18" charset="0"/>
                              <a:ea typeface="Cambria Math" panose="02040503050406030204" pitchFamily="18" charset="0"/>
                            </a:rPr>
                            <m:t>𝑛</m:t>
                          </m:r>
                        </m:sup>
                        <m:e>
                          <m:sSubSup>
                            <m:sSubSupPr>
                              <m:ctrlPr>
                                <a:rPr lang="en-US" sz="2400" b="0" i="1" smtClean="0">
                                  <a:latin typeface="Cambria Math" panose="02040503050406030204" pitchFamily="18" charset="0"/>
                                  <a:ea typeface="Cambria Math" panose="02040503050406030204" pitchFamily="18" charset="0"/>
                                </a:rPr>
                              </m:ctrlPr>
                            </m:sSubSupPr>
                            <m:e>
                              <m:d>
                                <m:dPr>
                                  <m:begChr m:val="‖"/>
                                  <m:endChr m:val="‖"/>
                                  <m:ctrlPr>
                                    <a:rPr lang="en-CA" sz="2400" i="1">
                                      <a:latin typeface="Cambria Math" panose="02040503050406030204" pitchFamily="18" charset="0"/>
                                      <a:ea typeface="Cambria Math" panose="02040503050406030204" pitchFamily="18" charset="0"/>
                                    </a:rPr>
                                  </m:ctrlPr>
                                </m:dPr>
                                <m:e>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𝑈</m:t>
                                      </m:r>
                                    </m:e>
                                    <m:sub>
                                      <m:r>
                                        <a:rPr lang="en-CA" sz="2400" i="1">
                                          <a:latin typeface="Cambria Math" panose="02040503050406030204" pitchFamily="18" charset="0"/>
                                          <a:ea typeface="Cambria Math" panose="02040503050406030204" pitchFamily="18" charset="0"/>
                                        </a:rPr>
                                        <m:t>𝑘</m:t>
                                      </m:r>
                                    </m:sub>
                                    <m:sup>
                                      <m:r>
                                        <a:rPr lang="en-CA" sz="2400" i="1">
                                          <a:latin typeface="Cambria Math" panose="02040503050406030204" pitchFamily="18" charset="0"/>
                                          <a:ea typeface="Cambria Math" panose="02040503050406030204" pitchFamily="18" charset="0"/>
                                        </a:rPr>
                                        <m:t>𝑖</m:t>
                                      </m:r>
                                    </m:sup>
                                  </m:sSubSup>
                                  <m:sSup>
                                    <m:sSupPr>
                                      <m:ctrlPr>
                                        <a:rPr lang="en-CA" sz="2400" i="1">
                                          <a:latin typeface="Cambria Math" panose="02040503050406030204" pitchFamily="18" charset="0"/>
                                          <a:ea typeface="Cambria Math" panose="02040503050406030204" pitchFamily="18" charset="0"/>
                                        </a:rPr>
                                      </m:ctrlPr>
                                    </m:sSupPr>
                                    <m:e>
                                      <m:d>
                                        <m:dPr>
                                          <m:ctrlPr>
                                            <a:rPr lang="en-CA" sz="2400" i="1">
                                              <a:latin typeface="Cambria Math" panose="02040503050406030204" pitchFamily="18" charset="0"/>
                                              <a:ea typeface="Cambria Math" panose="02040503050406030204" pitchFamily="18" charset="0"/>
                                            </a:rPr>
                                          </m:ctrlPr>
                                        </m:dPr>
                                        <m:e>
                                          <m:r>
                                            <a:rPr lang="en-CA" sz="2400" i="1">
                                              <a:latin typeface="Cambria Math" panose="02040503050406030204" pitchFamily="18" charset="0"/>
                                              <a:ea typeface="Cambria Math" panose="02040503050406030204" pitchFamily="18" charset="0"/>
                                            </a:rPr>
                                            <m:t>𝑇</m:t>
                                          </m:r>
                                        </m:e>
                                      </m:d>
                                    </m:e>
                                    <m:sup>
                                      <m:r>
                                        <a:rPr lang="en-CA" sz="2400" b="0" i="1" smtClean="0">
                                          <a:latin typeface="Cambria Math" panose="02040503050406030204" pitchFamily="18" charset="0"/>
                                          <a:ea typeface="Cambria Math" panose="02040503050406030204" pitchFamily="18" charset="0"/>
                                        </a:rPr>
                                        <m:t>⊤</m:t>
                                      </m:r>
                                    </m:sup>
                                  </m:sSup>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𝑉</m:t>
                                      </m:r>
                                    </m:e>
                                    <m:sub>
                                      <m:r>
                                        <a:rPr lang="en-CA" sz="2400" i="1">
                                          <a:latin typeface="Cambria Math" panose="02040503050406030204" pitchFamily="18" charset="0"/>
                                          <a:ea typeface="Cambria Math" panose="02040503050406030204" pitchFamily="18" charset="0"/>
                                        </a:rPr>
                                        <m:t>𝑖</m:t>
                                      </m:r>
                                    </m:sub>
                                  </m:sSub>
                                  <m:d>
                                    <m:dPr>
                                      <m:ctrlPr>
                                        <a:rPr lang="en-CA" sz="2400" i="1">
                                          <a:latin typeface="Cambria Math" panose="02040503050406030204" pitchFamily="18" charset="0"/>
                                          <a:ea typeface="Cambria Math" panose="02040503050406030204" pitchFamily="18" charset="0"/>
                                        </a:rPr>
                                      </m:ctrlPr>
                                    </m:dPr>
                                    <m:e>
                                      <m:acc>
                                        <m:accPr>
                                          <m:chr m:val="̃"/>
                                          <m:ctrlPr>
                                            <a:rPr lang="en-CA" sz="2400" i="1">
                                              <a:latin typeface="Cambria Math" panose="02040503050406030204" pitchFamily="18" charset="0"/>
                                              <a:ea typeface="Cambria Math" panose="02040503050406030204" pitchFamily="18" charset="0"/>
                                            </a:rPr>
                                          </m:ctrlPr>
                                        </m:accPr>
                                        <m:e>
                                          <m:r>
                                            <a:rPr lang="en-CA" sz="2400" i="1">
                                              <a:latin typeface="Cambria Math" panose="02040503050406030204" pitchFamily="18" charset="0"/>
                                              <a:ea typeface="Cambria Math" panose="02040503050406030204" pitchFamily="18" charset="0"/>
                                            </a:rPr>
                                            <m:t>𝑇</m:t>
                                          </m:r>
                                        </m:e>
                                      </m:acc>
                                    </m:e>
                                  </m:d>
                                  <m:r>
                                    <a:rPr lang="en-CA" sz="2400" i="1">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𝑈</m:t>
                                      </m:r>
                                    </m:e>
                                    <m:sub>
                                      <m:r>
                                        <a:rPr lang="en-CA" sz="2400" i="1">
                                          <a:latin typeface="Cambria Math" panose="02040503050406030204" pitchFamily="18" charset="0"/>
                                          <a:ea typeface="Cambria Math" panose="02040503050406030204" pitchFamily="18" charset="0"/>
                                        </a:rPr>
                                        <m:t>𝑘</m:t>
                                      </m:r>
                                    </m:sub>
                                    <m:sup>
                                      <m:r>
                                        <a:rPr lang="en-CA" sz="2400" i="1">
                                          <a:latin typeface="Cambria Math" panose="02040503050406030204" pitchFamily="18" charset="0"/>
                                          <a:ea typeface="Cambria Math" panose="02040503050406030204" pitchFamily="18" charset="0"/>
                                        </a:rPr>
                                        <m:t>𝑖</m:t>
                                      </m:r>
                                    </m:sup>
                                  </m:sSubSup>
                                  <m:sSup>
                                    <m:sSupPr>
                                      <m:ctrlPr>
                                        <a:rPr lang="en-CA" sz="2400" i="1">
                                          <a:latin typeface="Cambria Math" panose="02040503050406030204" pitchFamily="18" charset="0"/>
                                          <a:ea typeface="Cambria Math" panose="02040503050406030204" pitchFamily="18" charset="0"/>
                                        </a:rPr>
                                      </m:ctrlPr>
                                    </m:sSupPr>
                                    <m:e>
                                      <m:d>
                                        <m:dPr>
                                          <m:ctrlPr>
                                            <a:rPr lang="en-CA" sz="2400" i="1">
                                              <a:latin typeface="Cambria Math" panose="02040503050406030204" pitchFamily="18" charset="0"/>
                                              <a:ea typeface="Cambria Math" panose="02040503050406030204" pitchFamily="18" charset="0"/>
                                            </a:rPr>
                                          </m:ctrlPr>
                                        </m:dPr>
                                        <m:e>
                                          <m:r>
                                            <a:rPr lang="en-CA" sz="2400" i="1">
                                              <a:latin typeface="Cambria Math" panose="02040503050406030204" pitchFamily="18" charset="0"/>
                                              <a:ea typeface="Cambria Math" panose="02040503050406030204" pitchFamily="18" charset="0"/>
                                            </a:rPr>
                                            <m:t>𝑇</m:t>
                                          </m:r>
                                        </m:e>
                                      </m:d>
                                    </m:e>
                                    <m:sup>
                                      <m:r>
                                        <a:rPr lang="en-US" sz="2400" i="1">
                                          <a:latin typeface="Cambria Math" panose="02040503050406030204" pitchFamily="18" charset="0"/>
                                          <a:ea typeface="Cambria Math" panose="02040503050406030204" pitchFamily="18" charset="0"/>
                                        </a:rPr>
                                        <m:t>⊤</m:t>
                                      </m:r>
                                    </m:sup>
                                  </m:sSup>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𝑉</m:t>
                                      </m:r>
                                    </m:e>
                                    <m:sub>
                                      <m:r>
                                        <a:rPr lang="en-CA" sz="2400" i="1">
                                          <a:latin typeface="Cambria Math" panose="02040503050406030204" pitchFamily="18" charset="0"/>
                                          <a:ea typeface="Cambria Math" panose="02040503050406030204" pitchFamily="18" charset="0"/>
                                        </a:rPr>
                                        <m:t>𝑖</m:t>
                                      </m:r>
                                    </m:sub>
                                  </m:sSub>
                                  <m:d>
                                    <m:dPr>
                                      <m:ctrlPr>
                                        <a:rPr lang="en-CA" sz="2400" i="1">
                                          <a:latin typeface="Cambria Math" panose="02040503050406030204" pitchFamily="18" charset="0"/>
                                          <a:ea typeface="Cambria Math" panose="02040503050406030204" pitchFamily="18" charset="0"/>
                                        </a:rPr>
                                      </m:ctrlPr>
                                    </m:dPr>
                                    <m:e>
                                      <m:acc>
                                        <m:accPr>
                                          <m:chr m:val="̂"/>
                                          <m:ctrlPr>
                                            <a:rPr lang="en-CA" sz="2400" i="1">
                                              <a:latin typeface="Cambria Math" panose="02040503050406030204" pitchFamily="18" charset="0"/>
                                              <a:ea typeface="Cambria Math" panose="02040503050406030204" pitchFamily="18" charset="0"/>
                                            </a:rPr>
                                          </m:ctrlPr>
                                        </m:accPr>
                                        <m:e>
                                          <m:r>
                                            <a:rPr lang="en-CA" sz="2400" i="1">
                                              <a:latin typeface="Cambria Math" panose="02040503050406030204" pitchFamily="18" charset="0"/>
                                              <a:ea typeface="Cambria Math" panose="02040503050406030204" pitchFamily="18" charset="0"/>
                                            </a:rPr>
                                            <m:t>𝑇</m:t>
                                          </m:r>
                                        </m:e>
                                      </m:acc>
                                    </m:e>
                                  </m:d>
                                </m:e>
                              </m:d>
                            </m:e>
                            <m:sub>
                              <m:r>
                                <a:rPr lang="en-US" sz="2400" b="0" i="1" smtClean="0">
                                  <a:latin typeface="Cambria Math" panose="02040503050406030204" pitchFamily="18" charset="0"/>
                                  <a:ea typeface="Cambria Math" panose="02040503050406030204" pitchFamily="18" charset="0"/>
                                </a:rPr>
                                <m:t>2</m:t>
                              </m:r>
                            </m:sub>
                            <m:sup>
                              <m:r>
                                <a:rPr lang="en-US" sz="2400" b="0" i="1" smtClean="0">
                                  <a:latin typeface="Cambria Math" panose="02040503050406030204" pitchFamily="18" charset="0"/>
                                  <a:ea typeface="Cambria Math" panose="02040503050406030204" pitchFamily="18" charset="0"/>
                                </a:rPr>
                                <m:t>2</m:t>
                              </m:r>
                            </m:sup>
                          </m:sSubSup>
                        </m:e>
                      </m:nary>
                    </m:oMath>
                  </m:oMathPara>
                </a14:m>
                <a:endParaRPr lang="en-CA" sz="2400" dirty="0">
                  <a:latin typeface="Cambria Math" panose="02040503050406030204" pitchFamily="18" charset="0"/>
                  <a:ea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74FB9C63-59E0-443C-9875-71F173C1C8D6}"/>
                  </a:ext>
                </a:extLst>
              </p:cNvPr>
              <p:cNvSpPr txBox="1">
                <a:spLocks noRot="1" noChangeAspect="1" noMove="1" noResize="1" noEditPoints="1" noAdjustHandles="1" noChangeArrowheads="1" noChangeShapeType="1" noTextEdit="1"/>
              </p:cNvSpPr>
              <p:nvPr/>
            </p:nvSpPr>
            <p:spPr>
              <a:xfrm>
                <a:off x="0" y="4765652"/>
                <a:ext cx="12192000" cy="1008225"/>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Rectangle 135">
                <a:extLst>
                  <a:ext uri="{FF2B5EF4-FFF2-40B4-BE49-F238E27FC236}">
                    <a16:creationId xmlns:a16="http://schemas.microsoft.com/office/drawing/2014/main" id="{247429C1-A856-40BA-BB6E-5A04809C4BBD}"/>
                  </a:ext>
                </a:extLst>
              </p:cNvPr>
              <p:cNvSpPr>
                <a:spLocks noChangeArrowheads="1"/>
              </p:cNvSpPr>
              <p:nvPr/>
            </p:nvSpPr>
            <p:spPr bwMode="auto">
              <a:xfrm>
                <a:off x="8507014" y="4106950"/>
                <a:ext cx="544146" cy="4421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2800" i="1" dirty="0">
                                  <a:solidFill>
                                    <a:srgbClr val="000000"/>
                                  </a:solidFill>
                                  <a:latin typeface="Cambria Math" panose="02040503050406030204" pitchFamily="18" charset="0"/>
                                </a:rPr>
                              </m:ctrlPr>
                            </m:sSubPr>
                            <m:e>
                              <m:r>
                                <a:rPr lang="en-US" altLang="en-US" sz="2800" i="1" dirty="0" err="1">
                                  <a:solidFill>
                                    <a:srgbClr val="000000"/>
                                  </a:solidFill>
                                  <a:latin typeface="Cambria Math" panose="02040503050406030204" pitchFamily="18" charset="0"/>
                                </a:rPr>
                                <m:t>𝑇</m:t>
                              </m:r>
                            </m:e>
                            <m:sub>
                              <m:r>
                                <a:rPr lang="en-US" altLang="en-US" sz="2800" i="1" dirty="0" err="1">
                                  <a:solidFill>
                                    <a:srgbClr val="000000"/>
                                  </a:solidFill>
                                  <a:latin typeface="Cambria Math" panose="02040503050406030204" pitchFamily="18" charset="0"/>
                                </a:rPr>
                                <m:t>𝑘</m:t>
                              </m:r>
                            </m:sub>
                          </m:sSub>
                        </m:e>
                      </m:acc>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0" name="Rectangle 135">
                <a:extLst>
                  <a:ext uri="{FF2B5EF4-FFF2-40B4-BE49-F238E27FC236}">
                    <a16:creationId xmlns:a16="http://schemas.microsoft.com/office/drawing/2014/main" id="{247429C1-A856-40BA-BB6E-5A04809C4BBD}"/>
                  </a:ext>
                </a:extLst>
              </p:cNvPr>
              <p:cNvSpPr>
                <a:spLocks noRot="1" noChangeAspect="1" noMove="1" noResize="1" noEditPoints="1" noAdjustHandles="1" noChangeArrowheads="1" noChangeShapeType="1" noTextEdit="1"/>
              </p:cNvSpPr>
              <p:nvPr/>
            </p:nvSpPr>
            <p:spPr bwMode="auto">
              <a:xfrm>
                <a:off x="8507014" y="4106950"/>
                <a:ext cx="544146" cy="442109"/>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Rectangle 136">
                <a:extLst>
                  <a:ext uri="{FF2B5EF4-FFF2-40B4-BE49-F238E27FC236}">
                    <a16:creationId xmlns:a16="http://schemas.microsoft.com/office/drawing/2014/main" id="{EEC94853-D873-4782-A27C-8BA26CA19646}"/>
                  </a:ext>
                </a:extLst>
              </p:cNvPr>
              <p:cNvSpPr>
                <a:spLocks noChangeArrowheads="1"/>
              </p:cNvSpPr>
              <p:nvPr/>
            </p:nvSpPr>
            <p:spPr bwMode="auto">
              <a:xfrm>
                <a:off x="10932480" y="4106950"/>
                <a:ext cx="352323" cy="4385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28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1" name="Rectangle 136">
                <a:extLst>
                  <a:ext uri="{FF2B5EF4-FFF2-40B4-BE49-F238E27FC236}">
                    <a16:creationId xmlns:a16="http://schemas.microsoft.com/office/drawing/2014/main" id="{EEC94853-D873-4782-A27C-8BA26CA19646}"/>
                  </a:ext>
                </a:extLst>
              </p:cNvPr>
              <p:cNvSpPr>
                <a:spLocks noRot="1" noChangeAspect="1" noMove="1" noResize="1" noEditPoints="1" noAdjustHandles="1" noChangeArrowheads="1" noChangeShapeType="1" noTextEdit="1"/>
              </p:cNvSpPr>
              <p:nvPr/>
            </p:nvSpPr>
            <p:spPr bwMode="auto">
              <a:xfrm>
                <a:off x="10932480" y="4106950"/>
                <a:ext cx="352323" cy="438582"/>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12" name="Picture 11">
            <a:extLst>
              <a:ext uri="{FF2B5EF4-FFF2-40B4-BE49-F238E27FC236}">
                <a16:creationId xmlns:a16="http://schemas.microsoft.com/office/drawing/2014/main" id="{82E6153E-C3F3-4DE9-99CB-CC62E16756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0645" y="1472005"/>
            <a:ext cx="1795992" cy="258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D460C73-E567-432A-9FC1-2C8907C2E8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7336" y="1472004"/>
            <a:ext cx="1663503" cy="258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row: Right 13">
            <a:extLst>
              <a:ext uri="{FF2B5EF4-FFF2-40B4-BE49-F238E27FC236}">
                <a16:creationId xmlns:a16="http://schemas.microsoft.com/office/drawing/2014/main" id="{D88035FD-2865-40FC-A4FD-1CB1A127EADE}"/>
              </a:ext>
            </a:extLst>
          </p:cNvPr>
          <p:cNvSpPr/>
          <p:nvPr/>
        </p:nvSpPr>
        <p:spPr>
          <a:xfrm>
            <a:off x="9706111" y="2718769"/>
            <a:ext cx="380884" cy="340413"/>
          </a:xfrm>
          <a:prstGeom prst="rightArrow">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16" descr="A close up of a persons face&#10;&#10;Description automatically generated">
            <a:extLst>
              <a:ext uri="{FF2B5EF4-FFF2-40B4-BE49-F238E27FC236}">
                <a16:creationId xmlns:a16="http://schemas.microsoft.com/office/drawing/2014/main" id="{5701FC2B-3B9E-4739-A93B-265E61C680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6863" y="1472004"/>
            <a:ext cx="1538964" cy="2581126"/>
          </a:xfrm>
          <a:prstGeom prst="rect">
            <a:avLst/>
          </a:prstGeom>
        </p:spPr>
      </p:pic>
      <mc:AlternateContent xmlns:mc="http://schemas.openxmlformats.org/markup-compatibility/2006" xmlns:a14="http://schemas.microsoft.com/office/drawing/2010/main">
        <mc:Choice Requires="a14">
          <p:sp>
            <p:nvSpPr>
              <p:cNvPr id="18" name="Rectangle 135">
                <a:extLst>
                  <a:ext uri="{FF2B5EF4-FFF2-40B4-BE49-F238E27FC236}">
                    <a16:creationId xmlns:a16="http://schemas.microsoft.com/office/drawing/2014/main" id="{024BF987-6F60-45E5-BE99-C40B45D07296}"/>
                  </a:ext>
                </a:extLst>
              </p:cNvPr>
              <p:cNvSpPr>
                <a:spLocks noChangeArrowheads="1"/>
              </p:cNvSpPr>
              <p:nvPr/>
            </p:nvSpPr>
            <p:spPr bwMode="auto">
              <a:xfrm>
                <a:off x="6334272" y="4106950"/>
                <a:ext cx="544146" cy="430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kumimoji="0" lang="en-US" altLang="en-US" sz="28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8" name="Rectangle 135">
                <a:extLst>
                  <a:ext uri="{FF2B5EF4-FFF2-40B4-BE49-F238E27FC236}">
                    <a16:creationId xmlns:a16="http://schemas.microsoft.com/office/drawing/2014/main" id="{024BF987-6F60-45E5-BE99-C40B45D07296}"/>
                  </a:ext>
                </a:extLst>
              </p:cNvPr>
              <p:cNvSpPr>
                <a:spLocks noRot="1" noChangeAspect="1" noMove="1" noResize="1" noEditPoints="1" noAdjustHandles="1" noChangeArrowheads="1" noChangeShapeType="1" noTextEdit="1"/>
              </p:cNvSpPr>
              <p:nvPr/>
            </p:nvSpPr>
            <p:spPr bwMode="auto">
              <a:xfrm>
                <a:off x="6334272" y="4106950"/>
                <a:ext cx="544146" cy="430887"/>
              </a:xfrm>
              <a:prstGeom prst="rect">
                <a:avLst/>
              </a:prstGeom>
              <a:blipFill>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2" name="Plus Sign 21">
            <a:extLst>
              <a:ext uri="{FF2B5EF4-FFF2-40B4-BE49-F238E27FC236}">
                <a16:creationId xmlns:a16="http://schemas.microsoft.com/office/drawing/2014/main" id="{A968B76C-E2CD-4A10-AAA2-F4FE5DDC6492}"/>
              </a:ext>
            </a:extLst>
          </p:cNvPr>
          <p:cNvSpPr/>
          <p:nvPr/>
        </p:nvSpPr>
        <p:spPr>
          <a:xfrm>
            <a:off x="7385491" y="2607987"/>
            <a:ext cx="561975" cy="56197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1CF17D6F-1C54-431C-BE33-301311DECE3D}"/>
              </a:ext>
            </a:extLst>
          </p:cNvPr>
          <p:cNvSpPr>
            <a:spLocks noGrp="1"/>
          </p:cNvSpPr>
          <p:nvPr>
            <p:ph type="sldNum" sz="quarter" idx="12"/>
          </p:nvPr>
        </p:nvSpPr>
        <p:spPr/>
        <p:txBody>
          <a:bodyPr/>
          <a:lstStyle/>
          <a:p>
            <a:fld id="{D97D1DF6-F186-48C8-8457-25A16335496C}" type="slidenum">
              <a:rPr lang="en-CA" smtClean="0"/>
              <a:t>21</a:t>
            </a:fld>
            <a:endParaRPr lang="en-CA"/>
          </a:p>
        </p:txBody>
      </p:sp>
      <p:pic>
        <p:nvPicPr>
          <p:cNvPr id="7" name="Audio 6">
            <a:hlinkClick r:id="" action="ppaction://media"/>
            <a:extLst>
              <a:ext uri="{FF2B5EF4-FFF2-40B4-BE49-F238E27FC236}">
                <a16:creationId xmlns:a16="http://schemas.microsoft.com/office/drawing/2014/main" id="{0D7CB298-D1DE-4563-A96D-EA4F17CB3379}"/>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06998383"/>
      </p:ext>
    </p:extLst>
  </p:cSld>
  <p:clrMapOvr>
    <a:masterClrMapping/>
  </p:clrMapOvr>
  <mc:AlternateContent xmlns:mc="http://schemas.openxmlformats.org/markup-compatibility/2006" xmlns:p14="http://schemas.microsoft.com/office/powerpoint/2010/main">
    <mc:Choice Requires="p14">
      <p:transition spd="slow" p14:dur="2000" advTm="33384"/>
    </mc:Choice>
    <mc:Fallback xmlns="">
      <p:transition spd="slow" advTm="3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bldLst>
      <p:bldP spid="3" grpId="0" uiExpand="1" build="p"/>
      <p:bldP spid="15" grpId="0"/>
      <p:bldP spid="10" grpId="0"/>
      <p:bldP spid="11" grpId="0"/>
      <p:bldP spid="14" grpId="0" animBg="1"/>
      <p:bldP spid="18" grpId="0"/>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5" name="AutoShape 3">
            <a:extLst>
              <a:ext uri="{FF2B5EF4-FFF2-40B4-BE49-F238E27FC236}">
                <a16:creationId xmlns:a16="http://schemas.microsoft.com/office/drawing/2014/main" id="{30C54E9C-AE71-477D-8BBA-EB6B5C56BB81}"/>
              </a:ext>
            </a:extLst>
          </p:cNvPr>
          <p:cNvSpPr>
            <a:spLocks noChangeAspect="1" noChangeArrowheads="1" noTextEdit="1"/>
          </p:cNvSpPr>
          <p:nvPr/>
        </p:nvSpPr>
        <p:spPr bwMode="auto">
          <a:xfrm>
            <a:off x="341310" y="1495427"/>
            <a:ext cx="11509382" cy="46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644523" y="242252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Input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4">
            <a:extLst>
              <a:ext uri="{FF2B5EF4-FFF2-40B4-BE49-F238E27FC236}">
                <a16:creationId xmlns:a16="http://schemas.microsoft.com/office/drawing/2014/main" id="{8E873C59-F9DB-4649-8970-58DDDE277DF4}"/>
              </a:ext>
            </a:extLst>
          </p:cNvPr>
          <p:cNvSpPr>
            <a:spLocks noChangeArrowheads="1"/>
          </p:cNvSpPr>
          <p:nvPr/>
        </p:nvSpPr>
        <p:spPr bwMode="auto">
          <a:xfrm>
            <a:off x="644523" y="2725740"/>
            <a:ext cx="8318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Meshes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8"/>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126" name="Group 125">
            <a:extLst>
              <a:ext uri="{FF2B5EF4-FFF2-40B4-BE49-F238E27FC236}">
                <a16:creationId xmlns:a16="http://schemas.microsoft.com/office/drawing/2014/main" id="{EE28448D-01C3-4B15-BA89-A35DEA3BAEC5}"/>
              </a:ext>
            </a:extLst>
          </p:cNvPr>
          <p:cNvGrpSpPr/>
          <p:nvPr/>
        </p:nvGrpSpPr>
        <p:grpSpPr>
          <a:xfrm>
            <a:off x="2168524" y="1725615"/>
            <a:ext cx="1212850" cy="1704975"/>
            <a:chOff x="2168524" y="1725615"/>
            <a:chExt cx="1212850" cy="1704975"/>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1"/>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12"/>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13"/>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14"/>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4" name="Group 3">
            <a:extLst>
              <a:ext uri="{FF2B5EF4-FFF2-40B4-BE49-F238E27FC236}">
                <a16:creationId xmlns:a16="http://schemas.microsoft.com/office/drawing/2014/main" id="{1CAED132-1598-40F9-86F8-EBFE01ADEECE}"/>
              </a:ext>
            </a:extLst>
          </p:cNvPr>
          <p:cNvGrpSpPr/>
          <p:nvPr/>
        </p:nvGrpSpPr>
        <p:grpSpPr>
          <a:xfrm>
            <a:off x="2182811" y="3436941"/>
            <a:ext cx="1184276" cy="2092326"/>
            <a:chOff x="2182811" y="3436941"/>
            <a:chExt cx="1184276" cy="2092326"/>
          </a:xfrm>
        </p:grpSpPr>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379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p:txBody>
        </p:sp>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16"/>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38" name="Group 137">
            <a:extLst>
              <a:ext uri="{FF2B5EF4-FFF2-40B4-BE49-F238E27FC236}">
                <a16:creationId xmlns:a16="http://schemas.microsoft.com/office/drawing/2014/main" id="{715078E9-9145-4F7A-AA53-BAD85A554C3A}"/>
              </a:ext>
            </a:extLst>
          </p:cNvPr>
          <p:cNvGrpSpPr/>
          <p:nvPr/>
        </p:nvGrpSpPr>
        <p:grpSpPr>
          <a:xfrm>
            <a:off x="3668712" y="3563941"/>
            <a:ext cx="1425576" cy="1973263"/>
            <a:chOff x="3668712" y="3563941"/>
            <a:chExt cx="1425576" cy="1973263"/>
          </a:xfrm>
        </p:grpSpPr>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Transfer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18"/>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19"/>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21"/>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22"/>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166" name="Group 165">
            <a:extLst>
              <a:ext uri="{FF2B5EF4-FFF2-40B4-BE49-F238E27FC236}">
                <a16:creationId xmlns:a16="http://schemas.microsoft.com/office/drawing/2014/main" id="{580EA8C2-F4E7-4CFB-8CB9-B360BE80E7EC}"/>
              </a:ext>
            </a:extLst>
          </p:cNvPr>
          <p:cNvGrpSpPr/>
          <p:nvPr/>
        </p:nvGrpSpPr>
        <p:grpSpPr>
          <a:xfrm>
            <a:off x="10436229" y="1973265"/>
            <a:ext cx="1354138" cy="2346326"/>
            <a:chOff x="10436229" y="1973265"/>
            <a:chExt cx="1354138" cy="2346326"/>
          </a:xfrm>
        </p:grpSpPr>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4"/>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529891" y="2041527"/>
              <a:ext cx="11483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Deformed </a:t>
              </a:r>
            </a:p>
            <a:p>
              <a:pPr algn="ctr"/>
              <a:r>
                <a:rPr lang="en-US" altLang="en-US" sz="1900" dirty="0">
                  <a:solidFill>
                    <a:srgbClr val="000000"/>
                  </a:solidFill>
                  <a:latin typeface="Times New Roman" panose="02020603050405020304" pitchFamily="18" charset="0"/>
                </a:rPr>
                <a:t>Template </a:t>
              </a:r>
            </a:p>
            <a:p>
              <a:pPr algn="ctr"/>
              <a:r>
                <a:rPr lang="en-US" altLang="en-US" dirty="0">
                  <a:solidFill>
                    <a:srgbClr val="000000"/>
                  </a:solidFill>
                  <a:latin typeface="Times New Roman" panose="02020603050405020304" pitchFamily="18" charset="0"/>
                </a:rPr>
                <a:t>and Scan</a:t>
              </a:r>
              <a:endParaRPr lang="en-US" altLang="en-US" sz="1600" dirty="0"/>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27"/>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152" name="Group 151">
            <a:extLst>
              <a:ext uri="{FF2B5EF4-FFF2-40B4-BE49-F238E27FC236}">
                <a16:creationId xmlns:a16="http://schemas.microsoft.com/office/drawing/2014/main" id="{B2E94CFD-65E2-4C5C-BC44-E113F18609C7}"/>
              </a:ext>
            </a:extLst>
          </p:cNvPr>
          <p:cNvGrpSpPr/>
          <p:nvPr/>
        </p:nvGrpSpPr>
        <p:grpSpPr>
          <a:xfrm>
            <a:off x="7462839" y="2225677"/>
            <a:ext cx="2570165" cy="3386428"/>
            <a:chOff x="7462839" y="2225677"/>
            <a:chExt cx="2570165" cy="3386428"/>
          </a:xfrm>
        </p:grpSpPr>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5" y="4364041"/>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9"/>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099428" y="3627441"/>
              <a:ext cx="1931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b="0" i="0" u="none" strike="noStrike" cap="none" normalizeH="0" baseline="0" dirty="0">
                  <a:ln>
                    <a:noFill/>
                  </a:ln>
                  <a:solidFill>
                    <a:srgbClr val="000000"/>
                  </a:solidFill>
                  <a:effectLst/>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dirty="0">
                  <a:solidFill>
                    <a:srgbClr val="000000"/>
                  </a:solidFill>
                  <a:latin typeface="Times New Roman" panose="02020603050405020304" pitchFamily="18" charset="0"/>
                </a:rPr>
                <a:t>Deformation</a:t>
              </a:r>
              <a:endParaRPr lang="en-US" altLang="en-US" dirty="0"/>
            </a:p>
          </p:txBody>
        </p:sp>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30"/>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22</a:t>
            </a:fld>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50153" y="1762127"/>
            <a:ext cx="1546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0" name="Picture 22">
            <a:extLst>
              <a:ext uri="{FF2B5EF4-FFF2-40B4-BE49-F238E27FC236}">
                <a16:creationId xmlns:a16="http://schemas.microsoft.com/office/drawing/2014/main" id="{DD868E3C-DD3D-4FE0-9AC0-346DBF27909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23">
            <a:extLst>
              <a:ext uri="{FF2B5EF4-FFF2-40B4-BE49-F238E27FC236}">
                <a16:creationId xmlns:a16="http://schemas.microsoft.com/office/drawing/2014/main" id="{377CA170-5A78-45C3-BBDF-F1E09F894A6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 name="Group 158">
            <a:extLst>
              <a:ext uri="{FF2B5EF4-FFF2-40B4-BE49-F238E27FC236}">
                <a16:creationId xmlns:a16="http://schemas.microsoft.com/office/drawing/2014/main" id="{2E96F667-B81D-4579-BDC3-763F9A0B894B}"/>
              </a:ext>
            </a:extLst>
          </p:cNvPr>
          <p:cNvGrpSpPr/>
          <p:nvPr/>
        </p:nvGrpSpPr>
        <p:grpSpPr>
          <a:xfrm>
            <a:off x="5319713" y="1833565"/>
            <a:ext cx="1893889" cy="3659189"/>
            <a:chOff x="5319713" y="1833565"/>
            <a:chExt cx="1893889" cy="3659189"/>
          </a:xfrm>
        </p:grpSpPr>
        <p:sp>
          <p:nvSpPr>
            <p:cNvPr id="163" name="Freeform 34">
              <a:extLst>
                <a:ext uri="{FF2B5EF4-FFF2-40B4-BE49-F238E27FC236}">
                  <a16:creationId xmlns:a16="http://schemas.microsoft.com/office/drawing/2014/main" id="{EFBAEC3F-104F-41EE-8FC6-A6244D16C555}"/>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4" name="Freeform 35">
              <a:extLst>
                <a:ext uri="{FF2B5EF4-FFF2-40B4-BE49-F238E27FC236}">
                  <a16:creationId xmlns:a16="http://schemas.microsoft.com/office/drawing/2014/main" id="{61D9919D-4A91-4AA1-BB62-EB7BD65D01D4}"/>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5" name="Freeform 36">
              <a:extLst>
                <a:ext uri="{FF2B5EF4-FFF2-40B4-BE49-F238E27FC236}">
                  <a16:creationId xmlns:a16="http://schemas.microsoft.com/office/drawing/2014/main" id="{F1E850AD-436D-4A56-829A-2334B87D6FF9}"/>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7" name="Freeform 37">
              <a:extLst>
                <a:ext uri="{FF2B5EF4-FFF2-40B4-BE49-F238E27FC236}">
                  <a16:creationId xmlns:a16="http://schemas.microsoft.com/office/drawing/2014/main" id="{DC8D05A4-08EA-4D7C-BDD4-C9A4791C6864}"/>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8" name="Freeform 38">
              <a:extLst>
                <a:ext uri="{FF2B5EF4-FFF2-40B4-BE49-F238E27FC236}">
                  <a16:creationId xmlns:a16="http://schemas.microsoft.com/office/drawing/2014/main" id="{A090EA11-CF00-454F-A02F-45DA0C396115}"/>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9" name="Freeform 39">
              <a:extLst>
                <a:ext uri="{FF2B5EF4-FFF2-40B4-BE49-F238E27FC236}">
                  <a16:creationId xmlns:a16="http://schemas.microsoft.com/office/drawing/2014/main" id="{A24E7A93-D074-4F77-83C6-96F1AA1E1B33}"/>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0" name="Line 40">
              <a:extLst>
                <a:ext uri="{FF2B5EF4-FFF2-40B4-BE49-F238E27FC236}">
                  <a16:creationId xmlns:a16="http://schemas.microsoft.com/office/drawing/2014/main" id="{794337BE-AA86-4256-BA60-3E892AF35838}"/>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1" name="Rectangle 41">
              <a:extLst>
                <a:ext uri="{FF2B5EF4-FFF2-40B4-BE49-F238E27FC236}">
                  <a16:creationId xmlns:a16="http://schemas.microsoft.com/office/drawing/2014/main" id="{E02BB77E-330B-47A5-9E6C-86C9152650C9}"/>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2" name="Freeform 42">
              <a:extLst>
                <a:ext uri="{FF2B5EF4-FFF2-40B4-BE49-F238E27FC236}">
                  <a16:creationId xmlns:a16="http://schemas.microsoft.com/office/drawing/2014/main" id="{91A8BA9B-685C-43DE-848A-10A13952D88F}"/>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3" name="Freeform 43">
              <a:extLst>
                <a:ext uri="{FF2B5EF4-FFF2-40B4-BE49-F238E27FC236}">
                  <a16:creationId xmlns:a16="http://schemas.microsoft.com/office/drawing/2014/main" id="{70D4F574-52DA-49BF-9BF8-39B01F155044}"/>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4" name="Line 44">
              <a:extLst>
                <a:ext uri="{FF2B5EF4-FFF2-40B4-BE49-F238E27FC236}">
                  <a16:creationId xmlns:a16="http://schemas.microsoft.com/office/drawing/2014/main" id="{3E86B4DF-FAE6-47A4-97BB-0CA618F6D9E1}"/>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5" name="Line 47">
              <a:extLst>
                <a:ext uri="{FF2B5EF4-FFF2-40B4-BE49-F238E27FC236}">
                  <a16:creationId xmlns:a16="http://schemas.microsoft.com/office/drawing/2014/main" id="{C58B69C2-37F6-4B0F-AB86-FD95CD17351C}"/>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6" name="Line 50">
              <a:extLst>
                <a:ext uri="{FF2B5EF4-FFF2-40B4-BE49-F238E27FC236}">
                  <a16:creationId xmlns:a16="http://schemas.microsoft.com/office/drawing/2014/main" id="{A31406FE-8D47-49A0-9A53-CB7C1B19E0C2}"/>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7" name="Line 53">
              <a:extLst>
                <a:ext uri="{FF2B5EF4-FFF2-40B4-BE49-F238E27FC236}">
                  <a16:creationId xmlns:a16="http://schemas.microsoft.com/office/drawing/2014/main" id="{9BB167F5-8029-4A77-BB63-4C5A6EA43585}"/>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8" name="Line 56">
              <a:extLst>
                <a:ext uri="{FF2B5EF4-FFF2-40B4-BE49-F238E27FC236}">
                  <a16:creationId xmlns:a16="http://schemas.microsoft.com/office/drawing/2014/main" id="{1C8E286C-6B95-4146-9AEF-8CED6A7CA020}"/>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9" name="Line 59">
              <a:extLst>
                <a:ext uri="{FF2B5EF4-FFF2-40B4-BE49-F238E27FC236}">
                  <a16:creationId xmlns:a16="http://schemas.microsoft.com/office/drawing/2014/main" id="{581969C1-3A77-4774-AE5F-BCAAB93DA188}"/>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0" name="Line 62">
              <a:extLst>
                <a:ext uri="{FF2B5EF4-FFF2-40B4-BE49-F238E27FC236}">
                  <a16:creationId xmlns:a16="http://schemas.microsoft.com/office/drawing/2014/main" id="{F191EDA7-E0BC-4775-A6C0-8F933EE56748}"/>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1" name="Line 65">
              <a:extLst>
                <a:ext uri="{FF2B5EF4-FFF2-40B4-BE49-F238E27FC236}">
                  <a16:creationId xmlns:a16="http://schemas.microsoft.com/office/drawing/2014/main" id="{5B132CF2-462F-4D8B-98E1-63C131EA38CD}"/>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2" name="Line 68">
              <a:extLst>
                <a:ext uri="{FF2B5EF4-FFF2-40B4-BE49-F238E27FC236}">
                  <a16:creationId xmlns:a16="http://schemas.microsoft.com/office/drawing/2014/main" id="{04507144-544C-40EE-B61C-C0B16F5FA4FF}"/>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3" name="Line 71">
              <a:extLst>
                <a:ext uri="{FF2B5EF4-FFF2-40B4-BE49-F238E27FC236}">
                  <a16:creationId xmlns:a16="http://schemas.microsoft.com/office/drawing/2014/main" id="{E64196AF-5174-4FAD-9A56-43D9EBC17080}"/>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4" name="Line 74">
              <a:extLst>
                <a:ext uri="{FF2B5EF4-FFF2-40B4-BE49-F238E27FC236}">
                  <a16:creationId xmlns:a16="http://schemas.microsoft.com/office/drawing/2014/main" id="{3FD811FB-B5AC-4852-8C37-4C6120AA412B}"/>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5" name="Rectangle 77">
              <a:extLst>
                <a:ext uri="{FF2B5EF4-FFF2-40B4-BE49-F238E27FC236}">
                  <a16:creationId xmlns:a16="http://schemas.microsoft.com/office/drawing/2014/main" id="{68C3AD5E-9EAB-4C66-AC12-0FA22F776F41}"/>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6" name="Line 78">
              <a:extLst>
                <a:ext uri="{FF2B5EF4-FFF2-40B4-BE49-F238E27FC236}">
                  <a16:creationId xmlns:a16="http://schemas.microsoft.com/office/drawing/2014/main" id="{64F1B4C9-0DE9-4BAA-955E-BCD7247DB573}"/>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7" name="Freeform 79">
              <a:extLst>
                <a:ext uri="{FF2B5EF4-FFF2-40B4-BE49-F238E27FC236}">
                  <a16:creationId xmlns:a16="http://schemas.microsoft.com/office/drawing/2014/main" id="{D186441C-6B55-402E-9F40-7CEA72B4B736}"/>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88" name="Freeform 80">
              <a:extLst>
                <a:ext uri="{FF2B5EF4-FFF2-40B4-BE49-F238E27FC236}">
                  <a16:creationId xmlns:a16="http://schemas.microsoft.com/office/drawing/2014/main" id="{1DC407CD-7564-4439-B768-C8CDCB4EBCEC}"/>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89" name="Picture 81">
              <a:extLst>
                <a:ext uri="{FF2B5EF4-FFF2-40B4-BE49-F238E27FC236}">
                  <a16:creationId xmlns:a16="http://schemas.microsoft.com/office/drawing/2014/main" id="{8F03DD16-CE0A-4D23-81F4-E977F9D623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82">
              <a:extLst>
                <a:ext uri="{FF2B5EF4-FFF2-40B4-BE49-F238E27FC236}">
                  <a16:creationId xmlns:a16="http://schemas.microsoft.com/office/drawing/2014/main" id="{61F1ADAD-0A95-48CB-B7D3-5939CFE7FA8D}"/>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1" name="Freeform 83">
              <a:extLst>
                <a:ext uri="{FF2B5EF4-FFF2-40B4-BE49-F238E27FC236}">
                  <a16:creationId xmlns:a16="http://schemas.microsoft.com/office/drawing/2014/main" id="{511CF138-C226-43B5-93A8-08A165B1B96D}"/>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2" name="Freeform 84">
              <a:extLst>
                <a:ext uri="{FF2B5EF4-FFF2-40B4-BE49-F238E27FC236}">
                  <a16:creationId xmlns:a16="http://schemas.microsoft.com/office/drawing/2014/main" id="{BE62DD54-714F-4066-8195-E8396DCF91D8}"/>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3" name="Freeform 85">
              <a:extLst>
                <a:ext uri="{FF2B5EF4-FFF2-40B4-BE49-F238E27FC236}">
                  <a16:creationId xmlns:a16="http://schemas.microsoft.com/office/drawing/2014/main" id="{4E877D76-47B1-4C68-8CA2-8E54C7293350}"/>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4" name="Line 86">
              <a:extLst>
                <a:ext uri="{FF2B5EF4-FFF2-40B4-BE49-F238E27FC236}">
                  <a16:creationId xmlns:a16="http://schemas.microsoft.com/office/drawing/2014/main" id="{8736EA6A-DC08-4212-9074-F1FC07BFB877}"/>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5" name="Freeform 87">
              <a:extLst>
                <a:ext uri="{FF2B5EF4-FFF2-40B4-BE49-F238E27FC236}">
                  <a16:creationId xmlns:a16="http://schemas.microsoft.com/office/drawing/2014/main" id="{95685782-A14D-40A7-93EF-6F6DB094473E}"/>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6" name="Line 88">
              <a:extLst>
                <a:ext uri="{FF2B5EF4-FFF2-40B4-BE49-F238E27FC236}">
                  <a16:creationId xmlns:a16="http://schemas.microsoft.com/office/drawing/2014/main" id="{9BFD17CA-D42D-44A5-88FF-9BABCED2E4EF}"/>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7" name="Freeform 89">
              <a:extLst>
                <a:ext uri="{FF2B5EF4-FFF2-40B4-BE49-F238E27FC236}">
                  <a16:creationId xmlns:a16="http://schemas.microsoft.com/office/drawing/2014/main" id="{5BB0B8F5-B641-47F4-AA84-95363FDE35F3}"/>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8" name="Freeform 108">
              <a:extLst>
                <a:ext uri="{FF2B5EF4-FFF2-40B4-BE49-F238E27FC236}">
                  <a16:creationId xmlns:a16="http://schemas.microsoft.com/office/drawing/2014/main" id="{FCE21ABB-CC10-4496-896D-5502795C6BBE}"/>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9" name="Freeform 109">
              <a:extLst>
                <a:ext uri="{FF2B5EF4-FFF2-40B4-BE49-F238E27FC236}">
                  <a16:creationId xmlns:a16="http://schemas.microsoft.com/office/drawing/2014/main" id="{3BA01CC9-3A96-4693-B87A-F57BCBFB9739}"/>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0" name="Freeform 110">
              <a:extLst>
                <a:ext uri="{FF2B5EF4-FFF2-40B4-BE49-F238E27FC236}">
                  <a16:creationId xmlns:a16="http://schemas.microsoft.com/office/drawing/2014/main" id="{7186B0D6-5626-4D3D-B4E0-6ED2A7A72D69}"/>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1" name="Rectangle 129">
              <a:extLst>
                <a:ext uri="{FF2B5EF4-FFF2-40B4-BE49-F238E27FC236}">
                  <a16:creationId xmlns:a16="http://schemas.microsoft.com/office/drawing/2014/main" id="{27A84972-58CC-4FD1-AEBD-EB59DE7D23A4}"/>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2" name="Rectangle 130">
              <a:extLst>
                <a:ext uri="{FF2B5EF4-FFF2-40B4-BE49-F238E27FC236}">
                  <a16:creationId xmlns:a16="http://schemas.microsoft.com/office/drawing/2014/main" id="{D05FDD0A-69B9-4666-A134-4B1782C8EE66}"/>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3" name="Rectangle 131">
                  <a:extLst>
                    <a:ext uri="{FF2B5EF4-FFF2-40B4-BE49-F238E27FC236}">
                      <a16:creationId xmlns:a16="http://schemas.microsoft.com/office/drawing/2014/main" id="{44F0B252-D17C-454A-B703-7875FA4F3491}"/>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20"/>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4" name="Rectangle 132">
                  <a:extLst>
                    <a:ext uri="{FF2B5EF4-FFF2-40B4-BE49-F238E27FC236}">
                      <a16:creationId xmlns:a16="http://schemas.microsoft.com/office/drawing/2014/main" id="{1CA87818-0580-4E30-B835-2486EC7A32F4}"/>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34"/>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05" name="Rectangle 133">
              <a:extLst>
                <a:ext uri="{FF2B5EF4-FFF2-40B4-BE49-F238E27FC236}">
                  <a16:creationId xmlns:a16="http://schemas.microsoft.com/office/drawing/2014/main" id="{7060EDB3-801F-4805-9274-A1B091635F3D}"/>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 name="Rectangle 134">
              <a:extLst>
                <a:ext uri="{FF2B5EF4-FFF2-40B4-BE49-F238E27FC236}">
                  <a16:creationId xmlns:a16="http://schemas.microsoft.com/office/drawing/2014/main" id="{86705C1D-EF9A-4517-A305-1885F0062E88}"/>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7" name="Rectangle 147">
                  <a:extLst>
                    <a:ext uri="{FF2B5EF4-FFF2-40B4-BE49-F238E27FC236}">
                      <a16:creationId xmlns:a16="http://schemas.microsoft.com/office/drawing/2014/main" id="{F8D2FF1F-8522-4973-9F35-66B16B8BA85A}"/>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35"/>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22" name="Audio 21">
            <a:hlinkClick r:id="" action="ppaction://media"/>
            <a:extLst>
              <a:ext uri="{FF2B5EF4-FFF2-40B4-BE49-F238E27FC236}">
                <a16:creationId xmlns:a16="http://schemas.microsoft.com/office/drawing/2014/main" id="{2218C89D-DEDD-4790-A2F2-9115D14FE19E}"/>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0191419"/>
      </p:ext>
    </p:extLst>
  </p:cSld>
  <p:clrMapOvr>
    <a:masterClrMapping/>
  </p:clrMapOvr>
  <mc:AlternateContent xmlns:mc="http://schemas.openxmlformats.org/markup-compatibility/2006" xmlns:p14="http://schemas.microsoft.com/office/powerpoint/2010/main">
    <mc:Choice Requires="p14">
      <p:transition spd="slow" p14:dur="2000" advTm="5427"/>
    </mc:Choice>
    <mc:Fallback xmlns="">
      <p:transition spd="slow" advTm="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152"/>
                                        </p:tgtEl>
                                      </p:cBhvr>
                                    </p:animEffect>
                                    <p:animScale>
                                      <p:cBhvr>
                                        <p:cTn id="9" dur="500" autoRev="1" fill="hold"/>
                                        <p:tgtEl>
                                          <p:spTgt spid="1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239C-17CA-4DBB-8E3C-0F17B0BC5CEE}"/>
              </a:ext>
            </a:extLst>
          </p:cNvPr>
          <p:cNvSpPr>
            <a:spLocks noGrp="1"/>
          </p:cNvSpPr>
          <p:nvPr>
            <p:ph type="title"/>
          </p:nvPr>
        </p:nvSpPr>
        <p:spPr/>
        <p:txBody>
          <a:bodyPr/>
          <a:lstStyle/>
          <a:p>
            <a:r>
              <a:rPr lang="en-CA" dirty="0"/>
              <a:t>Fine Level Deformation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D15350-C479-44F6-9FDD-3EFA6FD305F3}"/>
                  </a:ext>
                </a:extLst>
              </p:cNvPr>
              <p:cNvSpPr>
                <a:spLocks noGrp="1"/>
              </p:cNvSpPr>
              <p:nvPr>
                <p:ph sz="half" idx="1"/>
              </p:nvPr>
            </p:nvSpPr>
            <p:spPr>
              <a:xfrm>
                <a:off x="838200" y="1494000"/>
                <a:ext cx="5181600" cy="4862350"/>
              </a:xfrm>
            </p:spPr>
            <p:txBody>
              <a:bodyPr>
                <a:normAutofit/>
              </a:bodyPr>
              <a:lstStyle/>
              <a:p>
                <a:r>
                  <a:rPr lang="en-CA" sz="2600" dirty="0"/>
                  <a:t>Find closest points for all vertices from </a:t>
                </a:r>
                <a14:m>
                  <m:oMath xmlns:m="http://schemas.openxmlformats.org/officeDocument/2006/math">
                    <m:acc>
                      <m:accPr>
                        <m:chr m:val="̃"/>
                        <m:ctrlPr>
                          <a:rPr lang="en-CA" sz="2600" i="1" dirty="0">
                            <a:latin typeface="Cambria Math" panose="02040503050406030204" pitchFamily="18" charset="0"/>
                          </a:rPr>
                        </m:ctrlPr>
                      </m:accPr>
                      <m:e>
                        <m:r>
                          <a:rPr lang="en-CA" sz="2600" i="1" dirty="0">
                            <a:latin typeface="Cambria Math" panose="02040503050406030204" pitchFamily="18" charset="0"/>
                          </a:rPr>
                          <m:t>𝑇</m:t>
                        </m:r>
                      </m:e>
                    </m:acc>
                  </m:oMath>
                </a14:m>
                <a:r>
                  <a:rPr lang="en-CA" sz="2600" dirty="0"/>
                  <a:t> to </a:t>
                </a:r>
                <a14:m>
                  <m:oMath xmlns:m="http://schemas.openxmlformats.org/officeDocument/2006/math">
                    <m:r>
                      <a:rPr lang="en-CA" sz="2600" i="1" dirty="0">
                        <a:latin typeface="Cambria Math" panose="02040503050406030204" pitchFamily="18" charset="0"/>
                      </a:rPr>
                      <m:t>𝑆</m:t>
                    </m:r>
                  </m:oMath>
                </a14:m>
                <a:r>
                  <a:rPr lang="en-CA" sz="2600" dirty="0"/>
                  <a:t> </a:t>
                </a:r>
              </a:p>
              <a:p>
                <a:r>
                  <a:rPr lang="en-CA" sz="2600" dirty="0"/>
                  <a:t>Reject closest points based on surface orientation</a:t>
                </a:r>
              </a:p>
              <a:p>
                <a:pPr lvl="1"/>
                <a:r>
                  <a:rPr lang="en-CA" sz="2200" dirty="0"/>
                  <a:t>Use the normal at vertex </a:t>
                </a:r>
                <a14:m>
                  <m:oMath xmlns:m="http://schemas.openxmlformats.org/officeDocument/2006/math">
                    <m:sSub>
                      <m:sSubPr>
                        <m:ctrlPr>
                          <a:rPr lang="en-CA" sz="2200" i="1">
                            <a:latin typeface="Cambria Math" panose="02040503050406030204" pitchFamily="18" charset="0"/>
                          </a:rPr>
                        </m:ctrlPr>
                      </m:sSubPr>
                      <m:e>
                        <m:r>
                          <a:rPr lang="en-CA" sz="2200" i="1">
                            <a:latin typeface="Cambria Math" panose="02040503050406030204" pitchFamily="18" charset="0"/>
                          </a:rPr>
                          <m:t>𝑉</m:t>
                        </m:r>
                      </m:e>
                      <m:sub>
                        <m:r>
                          <a:rPr lang="en-CA" sz="2200" i="1">
                            <a:latin typeface="Cambria Math" panose="02040503050406030204" pitchFamily="18" charset="0"/>
                          </a:rPr>
                          <m:t>𝑖</m:t>
                        </m:r>
                      </m:sub>
                    </m:sSub>
                    <m:r>
                      <a:rPr lang="en-CA" sz="2200" i="1">
                        <a:latin typeface="Cambria Math" panose="02040503050406030204" pitchFamily="18" charset="0"/>
                      </a:rPr>
                      <m:t>(</m:t>
                    </m:r>
                    <m:acc>
                      <m:accPr>
                        <m:chr m:val="̃"/>
                        <m:ctrlPr>
                          <a:rPr lang="en-CA" sz="2200" i="1">
                            <a:latin typeface="Cambria Math" panose="02040503050406030204" pitchFamily="18" charset="0"/>
                          </a:rPr>
                        </m:ctrlPr>
                      </m:accPr>
                      <m:e>
                        <m:r>
                          <a:rPr lang="en-CA" sz="2200" i="1">
                            <a:latin typeface="Cambria Math" panose="02040503050406030204" pitchFamily="18" charset="0"/>
                          </a:rPr>
                          <m:t>𝑇</m:t>
                        </m:r>
                      </m:e>
                    </m:acc>
                    <m:r>
                      <a:rPr lang="en-CA" sz="2200" i="1">
                        <a:latin typeface="Cambria Math" panose="02040503050406030204" pitchFamily="18" charset="0"/>
                      </a:rPr>
                      <m:t>)</m:t>
                    </m:r>
                  </m:oMath>
                </a14:m>
                <a:endParaRPr lang="en-CA" sz="2200" dirty="0"/>
              </a:p>
              <a:p>
                <a:pPr lvl="1"/>
                <a:r>
                  <a:rPr lang="en-CA" sz="2200" dirty="0"/>
                  <a:t>Find the normal at the closest location</a:t>
                </a:r>
              </a:p>
              <a:p>
                <a:pPr lvl="1"/>
                <a:r>
                  <a:rPr lang="en-CA" sz="2200" dirty="0"/>
                  <a:t>Check if angle is within a threshold</a:t>
                </a:r>
              </a:p>
            </p:txBody>
          </p:sp>
        </mc:Choice>
        <mc:Fallback xmlns="">
          <p:sp>
            <p:nvSpPr>
              <p:cNvPr id="3" name="Content Placeholder 2">
                <a:extLst>
                  <a:ext uri="{FF2B5EF4-FFF2-40B4-BE49-F238E27FC236}">
                    <a16:creationId xmlns:a16="http://schemas.microsoft.com/office/drawing/2014/main" id="{C0D15350-C479-44F6-9FDD-3EFA6FD305F3}"/>
                  </a:ext>
                </a:extLst>
              </p:cNvPr>
              <p:cNvSpPr>
                <a:spLocks noGrp="1" noRot="1" noChangeAspect="1" noMove="1" noResize="1" noEditPoints="1" noAdjustHandles="1" noChangeArrowheads="1" noChangeShapeType="1" noTextEdit="1"/>
              </p:cNvSpPr>
              <p:nvPr>
                <p:ph sz="half" idx="1"/>
              </p:nvPr>
            </p:nvSpPr>
            <p:spPr>
              <a:xfrm>
                <a:off x="838200" y="1494000"/>
                <a:ext cx="5181600" cy="4862350"/>
              </a:xfrm>
              <a:blipFill>
                <a:blip r:embed="rId6"/>
                <a:stretch>
                  <a:fillRect l="-1882" t="-1880"/>
                </a:stretch>
              </a:blipFill>
            </p:spPr>
            <p:txBody>
              <a:bodyPr/>
              <a:lstStyle/>
              <a:p>
                <a:r>
                  <a:rPr lang="en-CA">
                    <a:noFill/>
                  </a:rPr>
                  <a:t> </a:t>
                </a:r>
              </a:p>
            </p:txBody>
          </p:sp>
        </mc:Fallback>
      </mc:AlternateContent>
      <p:grpSp>
        <p:nvGrpSpPr>
          <p:cNvPr id="6" name="Group 5">
            <a:extLst>
              <a:ext uri="{FF2B5EF4-FFF2-40B4-BE49-F238E27FC236}">
                <a16:creationId xmlns:a16="http://schemas.microsoft.com/office/drawing/2014/main" id="{DD7C97C1-4FA9-4F86-9F10-E57590D9CB10}"/>
              </a:ext>
            </a:extLst>
          </p:cNvPr>
          <p:cNvGrpSpPr/>
          <p:nvPr/>
        </p:nvGrpSpPr>
        <p:grpSpPr>
          <a:xfrm>
            <a:off x="7256054" y="1325563"/>
            <a:ext cx="4097746" cy="3557434"/>
            <a:chOff x="8429897" y="2246811"/>
            <a:chExt cx="3605349" cy="3129962"/>
          </a:xfrm>
        </p:grpSpPr>
        <p:sp>
          <p:nvSpPr>
            <p:cNvPr id="21" name="Rectangle 20">
              <a:extLst>
                <a:ext uri="{FF2B5EF4-FFF2-40B4-BE49-F238E27FC236}">
                  <a16:creationId xmlns:a16="http://schemas.microsoft.com/office/drawing/2014/main" id="{4E7AE0CD-98C4-45C4-95D4-05AE185A0AD5}"/>
                </a:ext>
              </a:extLst>
            </p:cNvPr>
            <p:cNvSpPr/>
            <p:nvPr/>
          </p:nvSpPr>
          <p:spPr>
            <a:xfrm>
              <a:off x="8429897" y="2246811"/>
              <a:ext cx="3605349" cy="3120859"/>
            </a:xfrm>
            <a:prstGeom prst="rect">
              <a:avLst/>
            </a:prstGeom>
            <a:solidFill>
              <a:schemeClr val="accent3">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4" name="Rectangle 136">
                  <a:extLst>
                    <a:ext uri="{FF2B5EF4-FFF2-40B4-BE49-F238E27FC236}">
                      <a16:creationId xmlns:a16="http://schemas.microsoft.com/office/drawing/2014/main" id="{5D742742-65AD-44E8-95AE-1B2B7AA62B3B}"/>
                    </a:ext>
                  </a:extLst>
                </p:cNvPr>
                <p:cNvSpPr>
                  <a:spLocks noChangeArrowheads="1"/>
                </p:cNvSpPr>
                <p:nvPr/>
              </p:nvSpPr>
              <p:spPr bwMode="auto">
                <a:xfrm>
                  <a:off x="9287529" y="4932734"/>
                  <a:ext cx="281963" cy="3858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28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28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4" name="Rectangle 136">
                  <a:extLst>
                    <a:ext uri="{FF2B5EF4-FFF2-40B4-BE49-F238E27FC236}">
                      <a16:creationId xmlns:a16="http://schemas.microsoft.com/office/drawing/2014/main" id="{5D742742-65AD-44E8-95AE-1B2B7AA62B3B}"/>
                    </a:ext>
                  </a:extLst>
                </p:cNvPr>
                <p:cNvSpPr>
                  <a:spLocks noRot="1" noChangeAspect="1" noMove="1" noResize="1" noEditPoints="1" noAdjustHandles="1" noChangeArrowheads="1" noChangeShapeType="1" noTextEdit="1"/>
                </p:cNvSpPr>
                <p:nvPr/>
              </p:nvSpPr>
              <p:spPr bwMode="auto">
                <a:xfrm>
                  <a:off x="9287529" y="4932734"/>
                  <a:ext cx="281963" cy="385881"/>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15" name="Picture 11">
              <a:extLst>
                <a:ext uri="{FF2B5EF4-FFF2-40B4-BE49-F238E27FC236}">
                  <a16:creationId xmlns:a16="http://schemas.microsoft.com/office/drawing/2014/main" id="{C8F47A7F-697E-40B7-AF92-F46283F647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1920" y="2467834"/>
              <a:ext cx="1718261" cy="24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A3768F62-2846-49F3-B0EB-92D560DC4C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2297" y="2474103"/>
              <a:ext cx="1667869" cy="246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97E0A8B3-8868-4ECF-9017-23BC14F3CBF1}"/>
                    </a:ext>
                  </a:extLst>
                </p:cNvPr>
                <p:cNvSpPr/>
                <p:nvPr/>
              </p:nvSpPr>
              <p:spPr>
                <a:xfrm>
                  <a:off x="10908680" y="4916425"/>
                  <a:ext cx="423905" cy="460348"/>
                </a:xfrm>
                <a:prstGeom prst="rect">
                  <a:avLst/>
                </a:prstGeom>
              </p:spPr>
              <p:txBody>
                <a:bodyPr wrap="none">
                  <a:spAutoFit/>
                </a:bodyPr>
                <a:lstStyle/>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altLang="en-US" sz="2800" i="1" dirty="0">
                            <a:solidFill>
                              <a:srgbClr val="000000"/>
                            </a:solidFill>
                            <a:latin typeface="Cambria Math" panose="02040503050406030204" pitchFamily="18" charset="0"/>
                          </a:rPr>
                          <m:t>𝑆</m:t>
                        </m:r>
                      </m:oMath>
                    </m:oMathPara>
                  </a14:m>
                  <a:endParaRPr lang="en-US" altLang="en-US" sz="2800" dirty="0">
                    <a:latin typeface="Arial" panose="020B0604020202020204" pitchFamily="34" charset="0"/>
                  </a:endParaRPr>
                </a:p>
              </p:txBody>
            </p:sp>
          </mc:Choice>
          <mc:Fallback xmlns="">
            <p:sp>
              <p:nvSpPr>
                <p:cNvPr id="20" name="Rectangle 19">
                  <a:extLst>
                    <a:ext uri="{FF2B5EF4-FFF2-40B4-BE49-F238E27FC236}">
                      <a16:creationId xmlns:a16="http://schemas.microsoft.com/office/drawing/2014/main" id="{97E0A8B3-8868-4ECF-9017-23BC14F3CBF1}"/>
                    </a:ext>
                  </a:extLst>
                </p:cNvPr>
                <p:cNvSpPr>
                  <a:spLocks noRot="1" noChangeAspect="1" noMove="1" noResize="1" noEditPoints="1" noAdjustHandles="1" noChangeArrowheads="1" noChangeShapeType="1" noTextEdit="1"/>
                </p:cNvSpPr>
                <p:nvPr/>
              </p:nvSpPr>
              <p:spPr>
                <a:xfrm>
                  <a:off x="10908680" y="4916425"/>
                  <a:ext cx="423905" cy="460348"/>
                </a:xfrm>
                <a:prstGeom prst="rect">
                  <a:avLst/>
                </a:prstGeom>
                <a:blipFill>
                  <a:blip r:embed="rId10"/>
                  <a:stretch>
                    <a:fillRect/>
                  </a:stretch>
                </a:blipFill>
              </p:spPr>
              <p:txBody>
                <a:bodyPr/>
                <a:lstStyle/>
                <a:p>
                  <a:r>
                    <a:rPr lang="en-CA">
                      <a:noFill/>
                    </a:rPr>
                    <a:t> </a:t>
                  </a:r>
                </a:p>
              </p:txBody>
            </p:sp>
          </mc:Fallback>
        </mc:AlternateContent>
      </p:grpSp>
      <p:sp>
        <p:nvSpPr>
          <p:cNvPr id="4" name="Slide Number Placeholder 3">
            <a:extLst>
              <a:ext uri="{FF2B5EF4-FFF2-40B4-BE49-F238E27FC236}">
                <a16:creationId xmlns:a16="http://schemas.microsoft.com/office/drawing/2014/main" id="{B5115DF0-5E9B-4E63-B84B-39588942985F}"/>
              </a:ext>
            </a:extLst>
          </p:cNvPr>
          <p:cNvSpPr>
            <a:spLocks noGrp="1"/>
          </p:cNvSpPr>
          <p:nvPr>
            <p:ph type="sldNum" sz="quarter" idx="12"/>
          </p:nvPr>
        </p:nvSpPr>
        <p:spPr>
          <a:xfrm>
            <a:off x="8667739" y="6311106"/>
            <a:ext cx="2743200" cy="365125"/>
          </a:xfrm>
        </p:spPr>
        <p:txBody>
          <a:bodyPr/>
          <a:lstStyle/>
          <a:p>
            <a:fld id="{D97D1DF6-F186-48C8-8457-25A16335496C}" type="slidenum">
              <a:rPr lang="en-CA" smtClean="0"/>
              <a:t>23</a:t>
            </a:fld>
            <a:endParaRPr lang="en-CA" dirty="0"/>
          </a:p>
        </p:txBody>
      </p:sp>
      <p:grpSp>
        <p:nvGrpSpPr>
          <p:cNvPr id="11" name="Group 10">
            <a:extLst>
              <a:ext uri="{FF2B5EF4-FFF2-40B4-BE49-F238E27FC236}">
                <a16:creationId xmlns:a16="http://schemas.microsoft.com/office/drawing/2014/main" id="{7C9DC8BB-AB68-41D1-A69A-D38941F27EDD}"/>
              </a:ext>
            </a:extLst>
          </p:cNvPr>
          <p:cNvGrpSpPr/>
          <p:nvPr/>
        </p:nvGrpSpPr>
        <p:grpSpPr>
          <a:xfrm>
            <a:off x="8040939" y="1726450"/>
            <a:ext cx="296873" cy="391349"/>
            <a:chOff x="8040939" y="1726450"/>
            <a:chExt cx="296873" cy="391349"/>
          </a:xfrm>
        </p:grpSpPr>
        <p:sp>
          <p:nvSpPr>
            <p:cNvPr id="7" name="Oval 6">
              <a:extLst>
                <a:ext uri="{FF2B5EF4-FFF2-40B4-BE49-F238E27FC236}">
                  <a16:creationId xmlns:a16="http://schemas.microsoft.com/office/drawing/2014/main" id="{98BBF022-7200-4B34-B4D3-FD9EFFC8D514}"/>
                </a:ext>
              </a:extLst>
            </p:cNvPr>
            <p:cNvSpPr/>
            <p:nvPr/>
          </p:nvSpPr>
          <p:spPr>
            <a:xfrm>
              <a:off x="8230816" y="2010803"/>
              <a:ext cx="106996" cy="106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a:extLst>
                <a:ext uri="{FF2B5EF4-FFF2-40B4-BE49-F238E27FC236}">
                  <a16:creationId xmlns:a16="http://schemas.microsoft.com/office/drawing/2014/main" id="{F3359BE0-9C64-4652-8BF8-6A2CE32D23BF}"/>
                </a:ext>
              </a:extLst>
            </p:cNvPr>
            <p:cNvCxnSpPr>
              <a:cxnSpLocks/>
              <a:stCxn id="7" idx="1"/>
            </p:cNvCxnSpPr>
            <p:nvPr/>
          </p:nvCxnSpPr>
          <p:spPr>
            <a:xfrm flipH="1" flipV="1">
              <a:off x="8040939" y="1726450"/>
              <a:ext cx="205546" cy="300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B0F45D3D-01AE-421B-B04B-73720A6B68D6}"/>
              </a:ext>
            </a:extLst>
          </p:cNvPr>
          <p:cNvGrpSpPr/>
          <p:nvPr/>
        </p:nvGrpSpPr>
        <p:grpSpPr>
          <a:xfrm rot="2696904">
            <a:off x="10088727" y="1571775"/>
            <a:ext cx="296873" cy="391349"/>
            <a:chOff x="8040939" y="1726450"/>
            <a:chExt cx="296873" cy="391349"/>
          </a:xfrm>
          <a:solidFill>
            <a:srgbClr val="FF0000"/>
          </a:solidFill>
        </p:grpSpPr>
        <p:sp>
          <p:nvSpPr>
            <p:cNvPr id="32" name="Oval 31">
              <a:extLst>
                <a:ext uri="{FF2B5EF4-FFF2-40B4-BE49-F238E27FC236}">
                  <a16:creationId xmlns:a16="http://schemas.microsoft.com/office/drawing/2014/main" id="{90C35BFD-CB0A-4495-B266-71479A829ED7}"/>
                </a:ext>
              </a:extLst>
            </p:cNvPr>
            <p:cNvSpPr/>
            <p:nvPr/>
          </p:nvSpPr>
          <p:spPr>
            <a:xfrm>
              <a:off x="8230816" y="2010803"/>
              <a:ext cx="106996" cy="106996"/>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3" name="Straight Arrow Connector 32">
              <a:extLst>
                <a:ext uri="{FF2B5EF4-FFF2-40B4-BE49-F238E27FC236}">
                  <a16:creationId xmlns:a16="http://schemas.microsoft.com/office/drawing/2014/main" id="{93129836-4D63-41F7-B62A-DEC781926C45}"/>
                </a:ext>
              </a:extLst>
            </p:cNvPr>
            <p:cNvCxnSpPr>
              <a:cxnSpLocks/>
              <a:stCxn id="32" idx="1"/>
            </p:cNvCxnSpPr>
            <p:nvPr/>
          </p:nvCxnSpPr>
          <p:spPr>
            <a:xfrm flipH="1" flipV="1">
              <a:off x="8040939" y="1726450"/>
              <a:ext cx="205546" cy="300022"/>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Arc 33">
            <a:extLst>
              <a:ext uri="{FF2B5EF4-FFF2-40B4-BE49-F238E27FC236}">
                <a16:creationId xmlns:a16="http://schemas.microsoft.com/office/drawing/2014/main" id="{454A89CF-139E-40E1-BF4F-6A08F9CE824D}"/>
              </a:ext>
            </a:extLst>
          </p:cNvPr>
          <p:cNvSpPr/>
          <p:nvPr/>
        </p:nvSpPr>
        <p:spPr>
          <a:xfrm>
            <a:off x="9136824" y="5155407"/>
            <a:ext cx="476250" cy="476250"/>
          </a:xfrm>
          <a:prstGeom prst="arc">
            <a:avLst>
              <a:gd name="adj1" fmla="val 14641367"/>
              <a:gd name="adj2" fmla="val 17307794"/>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5" name="TextBox 34">
            <a:extLst>
              <a:ext uri="{FF2B5EF4-FFF2-40B4-BE49-F238E27FC236}">
                <a16:creationId xmlns:a16="http://schemas.microsoft.com/office/drawing/2014/main" id="{2B119059-83C1-49DA-9A0A-4F8EE538A47F}"/>
              </a:ext>
            </a:extLst>
          </p:cNvPr>
          <p:cNvSpPr txBox="1"/>
          <p:nvPr/>
        </p:nvSpPr>
        <p:spPr>
          <a:xfrm>
            <a:off x="9219280" y="4830383"/>
            <a:ext cx="316112" cy="369332"/>
          </a:xfrm>
          <a:prstGeom prst="rect">
            <a:avLst/>
          </a:prstGeom>
          <a:noFill/>
        </p:spPr>
        <p:txBody>
          <a:bodyPr wrap="none" rtlCol="0">
            <a:spAutoFit/>
          </a:bodyPr>
          <a:lstStyle/>
          <a:p>
            <a:r>
              <a:rPr lang="el-GR" dirty="0"/>
              <a:t>α</a:t>
            </a:r>
            <a:endParaRPr lang="en-CA" dirty="0"/>
          </a:p>
        </p:txBody>
      </p:sp>
      <p:pic>
        <p:nvPicPr>
          <p:cNvPr id="8" name="Audio 7">
            <a:hlinkClick r:id="" action="ppaction://media"/>
            <a:extLst>
              <a:ext uri="{FF2B5EF4-FFF2-40B4-BE49-F238E27FC236}">
                <a16:creationId xmlns:a16="http://schemas.microsoft.com/office/drawing/2014/main" id="{8AA89259-900F-487B-BC1A-C8F39BC7A2B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91787195"/>
      </p:ext>
    </p:extLst>
  </p:cSld>
  <p:clrMapOvr>
    <a:masterClrMapping/>
  </p:clrMapOvr>
  <mc:AlternateContent xmlns:mc="http://schemas.openxmlformats.org/markup-compatibility/2006" xmlns:p14="http://schemas.microsoft.com/office/powerpoint/2010/main">
    <mc:Choice Requires="p14">
      <p:transition spd="slow" p14:dur="2000" advTm="25865"/>
    </mc:Choice>
    <mc:Fallback xmlns="">
      <p:transition spd="slow" advTm="2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4.58333E-6 -4.07407E-6 L 0.09323 0.48287 " pathEditMode="relative" rAng="0" ptsTypes="AA">
                                      <p:cBhvr>
                                        <p:cTn id="32" dur="2000" fill="hold"/>
                                        <p:tgtEl>
                                          <p:spTgt spid="11"/>
                                        </p:tgtEl>
                                        <p:attrNameLst>
                                          <p:attrName>ppt_x</p:attrName>
                                          <p:attrName>ppt_y</p:attrName>
                                        </p:attrNameLst>
                                      </p:cBhvr>
                                      <p:rCtr x="4661" y="24144"/>
                                    </p:animMotion>
                                  </p:childTnLst>
                                </p:cTn>
                              </p:par>
                              <p:par>
                                <p:cTn id="33" presetID="42" presetClass="path" presetSubtype="0" accel="50000" decel="50000" fill="hold" nodeType="withEffect">
                                  <p:stCondLst>
                                    <p:cond delay="0"/>
                                  </p:stCondLst>
                                  <p:childTnLst>
                                    <p:animMotion origin="layout" path="M -3.33333E-6 1.11111E-6 L -0.06445 0.50324 " pathEditMode="relative" rAng="0" ptsTypes="AA">
                                      <p:cBhvr>
                                        <p:cTn id="34" dur="2000" fill="hold"/>
                                        <p:tgtEl>
                                          <p:spTgt spid="31"/>
                                        </p:tgtEl>
                                        <p:attrNameLst>
                                          <p:attrName>ppt_x</p:attrName>
                                          <p:attrName>ppt_y</p:attrName>
                                        </p:attrNameLst>
                                      </p:cBhvr>
                                      <p:rCtr x="-3229" y="25162"/>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8"/>
                </p:tgtEl>
              </p:cMediaNode>
            </p:audio>
          </p:childTnLst>
        </p:cTn>
      </p:par>
    </p:tnLst>
    <p:bldLst>
      <p:bldP spid="3" grpId="0" uiExpand="1" build="p"/>
      <p:bldP spid="34"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239C-17CA-4DBB-8E3C-0F17B0BC5CEE}"/>
              </a:ext>
            </a:extLst>
          </p:cNvPr>
          <p:cNvSpPr>
            <a:spLocks noGrp="1"/>
          </p:cNvSpPr>
          <p:nvPr>
            <p:ph type="title"/>
          </p:nvPr>
        </p:nvSpPr>
        <p:spPr/>
        <p:txBody>
          <a:bodyPr/>
          <a:lstStyle/>
          <a:p>
            <a:r>
              <a:rPr lang="en-CA" dirty="0"/>
              <a:t>Fine Level Deformation</a:t>
            </a:r>
          </a:p>
        </p:txBody>
      </p:sp>
      <p:sp>
        <p:nvSpPr>
          <p:cNvPr id="3" name="Content Placeholder 2">
            <a:extLst>
              <a:ext uri="{FF2B5EF4-FFF2-40B4-BE49-F238E27FC236}">
                <a16:creationId xmlns:a16="http://schemas.microsoft.com/office/drawing/2014/main" id="{C0D15350-C479-44F6-9FDD-3EFA6FD305F3}"/>
              </a:ext>
            </a:extLst>
          </p:cNvPr>
          <p:cNvSpPr>
            <a:spLocks noGrp="1"/>
          </p:cNvSpPr>
          <p:nvPr>
            <p:ph sz="half" idx="1"/>
          </p:nvPr>
        </p:nvSpPr>
        <p:spPr/>
        <p:txBody>
          <a:bodyPr>
            <a:normAutofit/>
          </a:bodyPr>
          <a:lstStyle/>
          <a:p>
            <a:r>
              <a:rPr lang="en-CA" dirty="0"/>
              <a:t>This will be a sparse mapping</a:t>
            </a:r>
          </a:p>
          <a:p>
            <a:r>
              <a:rPr lang="en-CA" dirty="0"/>
              <a:t>Smooth surface deformation through Laplacian surface editing</a:t>
            </a:r>
          </a:p>
          <a:p>
            <a:pPr lvl="1"/>
            <a:r>
              <a:rPr lang="en-CA" dirty="0"/>
              <a:t>With kept closest points as constraints</a:t>
            </a:r>
          </a:p>
          <a:p>
            <a:endParaRPr lang="en-CA" dirty="0"/>
          </a:p>
        </p:txBody>
      </p:sp>
      <p:grpSp>
        <p:nvGrpSpPr>
          <p:cNvPr id="7" name="Group 6">
            <a:extLst>
              <a:ext uri="{FF2B5EF4-FFF2-40B4-BE49-F238E27FC236}">
                <a16:creationId xmlns:a16="http://schemas.microsoft.com/office/drawing/2014/main" id="{99F14F03-21CD-45E8-9CC2-C38995E61C50}"/>
              </a:ext>
            </a:extLst>
          </p:cNvPr>
          <p:cNvGrpSpPr/>
          <p:nvPr/>
        </p:nvGrpSpPr>
        <p:grpSpPr>
          <a:xfrm>
            <a:off x="6620256" y="1493999"/>
            <a:ext cx="5181599" cy="4399920"/>
            <a:chOff x="8429897" y="2246811"/>
            <a:chExt cx="3605349" cy="3061457"/>
          </a:xfrm>
        </p:grpSpPr>
        <p:sp>
          <p:nvSpPr>
            <p:cNvPr id="21" name="Rectangle 20">
              <a:extLst>
                <a:ext uri="{FF2B5EF4-FFF2-40B4-BE49-F238E27FC236}">
                  <a16:creationId xmlns:a16="http://schemas.microsoft.com/office/drawing/2014/main" id="{4E7AE0CD-98C4-45C4-95D4-05AE185A0AD5}"/>
                </a:ext>
              </a:extLst>
            </p:cNvPr>
            <p:cNvSpPr/>
            <p:nvPr/>
          </p:nvSpPr>
          <p:spPr>
            <a:xfrm>
              <a:off x="8429897" y="2246811"/>
              <a:ext cx="3605349" cy="3061457"/>
            </a:xfrm>
            <a:prstGeom prst="rect">
              <a:avLst/>
            </a:prstGeom>
            <a:solidFill>
              <a:schemeClr val="bg1">
                <a:lumMod val="8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pic>
          <p:nvPicPr>
            <p:cNvPr id="17" name="Picture 16" descr="A person posing for the camera&#10;&#10;Description automatically generated">
              <a:extLst>
                <a:ext uri="{FF2B5EF4-FFF2-40B4-BE49-F238E27FC236}">
                  <a16:creationId xmlns:a16="http://schemas.microsoft.com/office/drawing/2014/main" id="{0E0DCCBD-9467-452A-8D43-8A0EA00406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5317" y="2474103"/>
              <a:ext cx="1667869" cy="2469413"/>
            </a:xfrm>
            <a:prstGeom prst="rect">
              <a:avLst/>
            </a:prstGeom>
          </p:spPr>
        </p:pic>
        <mc:AlternateContent xmlns:mc="http://schemas.openxmlformats.org/markup-compatibility/2006" xmlns:a14="http://schemas.microsoft.com/office/drawing/2010/main">
          <mc:Choice Requires="a14">
            <p:sp>
              <p:nvSpPr>
                <p:cNvPr id="18" name="Rectangle 136">
                  <a:extLst>
                    <a:ext uri="{FF2B5EF4-FFF2-40B4-BE49-F238E27FC236}">
                      <a16:creationId xmlns:a16="http://schemas.microsoft.com/office/drawing/2014/main" id="{58A65B6B-C2A1-4ABA-AA97-41DA5A2F8193}"/>
                    </a:ext>
                  </a:extLst>
                </p:cNvPr>
                <p:cNvSpPr>
                  <a:spLocks noChangeArrowheads="1"/>
                </p:cNvSpPr>
                <p:nvPr/>
              </p:nvSpPr>
              <p:spPr bwMode="auto">
                <a:xfrm>
                  <a:off x="9238606" y="4945920"/>
                  <a:ext cx="261290" cy="2998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2800" b="0" i="1" u="none" strike="noStrike" cap="none" normalizeH="0" baseline="0" dirty="0" smtClean="0">
                            <a:ln>
                              <a:noFill/>
                            </a:ln>
                            <a:solidFill>
                              <a:schemeClr val="tx1"/>
                            </a:solidFill>
                            <a:effectLst/>
                            <a:latin typeface="Cambria Math" panose="02040503050406030204" pitchFamily="18" charset="0"/>
                          </a:rPr>
                          <m:t>𝑇</m:t>
                        </m:r>
                        <m:r>
                          <a:rPr kumimoji="0" lang="en-CA" altLang="en-US" sz="2800" b="0" i="1" u="none" strike="noStrike" cap="none" normalizeH="0" baseline="0" dirty="0" smtClean="0">
                            <a:ln>
                              <a:noFill/>
                            </a:ln>
                            <a:solidFill>
                              <a:schemeClr val="tx1"/>
                            </a:solidFill>
                            <a:effectLst/>
                            <a:latin typeface="Cambria Math" panose="02040503050406030204" pitchFamily="18" charset="0"/>
                          </a:rPr>
                          <m:t>′</m:t>
                        </m:r>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8" name="Rectangle 136">
                  <a:extLst>
                    <a:ext uri="{FF2B5EF4-FFF2-40B4-BE49-F238E27FC236}">
                      <a16:creationId xmlns:a16="http://schemas.microsoft.com/office/drawing/2014/main" id="{58A65B6B-C2A1-4ABA-AA97-41DA5A2F8193}"/>
                    </a:ext>
                  </a:extLst>
                </p:cNvPr>
                <p:cNvSpPr>
                  <a:spLocks noRot="1" noChangeAspect="1" noMove="1" noResize="1" noEditPoints="1" noAdjustHandles="1" noChangeArrowheads="1" noChangeShapeType="1" noTextEdit="1"/>
                </p:cNvSpPr>
                <p:nvPr/>
              </p:nvSpPr>
              <p:spPr bwMode="auto">
                <a:xfrm>
                  <a:off x="9238606" y="4945920"/>
                  <a:ext cx="261290" cy="299811"/>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19" name="Picture 30">
              <a:extLst>
                <a:ext uri="{FF2B5EF4-FFF2-40B4-BE49-F238E27FC236}">
                  <a16:creationId xmlns:a16="http://schemas.microsoft.com/office/drawing/2014/main" id="{A3768F62-2846-49F3-B0EB-92D560DC4C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2297" y="2474103"/>
              <a:ext cx="1667869" cy="246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97E0A8B3-8868-4ECF-9017-23BC14F3CBF1}"/>
                    </a:ext>
                  </a:extLst>
                </p:cNvPr>
                <p:cNvSpPr/>
                <p:nvPr/>
              </p:nvSpPr>
              <p:spPr>
                <a:xfrm>
                  <a:off x="10908680" y="4899753"/>
                  <a:ext cx="335235" cy="364056"/>
                </a:xfrm>
                <a:prstGeom prst="rect">
                  <a:avLst/>
                </a:prstGeom>
              </p:spPr>
              <p:txBody>
                <a:bodyPr wrap="none">
                  <a:spAutoFit/>
                </a:bodyPr>
                <a:lstStyle/>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altLang="en-US" sz="2800" i="1" dirty="0">
                            <a:solidFill>
                              <a:srgbClr val="000000"/>
                            </a:solidFill>
                            <a:latin typeface="Cambria Math" panose="02040503050406030204" pitchFamily="18" charset="0"/>
                          </a:rPr>
                          <m:t>𝑆</m:t>
                        </m:r>
                      </m:oMath>
                    </m:oMathPara>
                  </a14:m>
                  <a:endParaRPr lang="en-US" altLang="en-US" sz="2800" dirty="0">
                    <a:latin typeface="Arial" panose="020B0604020202020204" pitchFamily="34" charset="0"/>
                  </a:endParaRPr>
                </a:p>
              </p:txBody>
            </p:sp>
          </mc:Choice>
          <mc:Fallback xmlns="">
            <p:sp>
              <p:nvSpPr>
                <p:cNvPr id="20" name="Rectangle 19">
                  <a:extLst>
                    <a:ext uri="{FF2B5EF4-FFF2-40B4-BE49-F238E27FC236}">
                      <a16:creationId xmlns:a16="http://schemas.microsoft.com/office/drawing/2014/main" id="{97E0A8B3-8868-4ECF-9017-23BC14F3CBF1}"/>
                    </a:ext>
                  </a:extLst>
                </p:cNvPr>
                <p:cNvSpPr>
                  <a:spLocks noRot="1" noChangeAspect="1" noMove="1" noResize="1" noEditPoints="1" noAdjustHandles="1" noChangeArrowheads="1" noChangeShapeType="1" noTextEdit="1"/>
                </p:cNvSpPr>
                <p:nvPr/>
              </p:nvSpPr>
              <p:spPr>
                <a:xfrm>
                  <a:off x="10908680" y="4899753"/>
                  <a:ext cx="335235" cy="364056"/>
                </a:xfrm>
                <a:prstGeom prst="rect">
                  <a:avLst/>
                </a:prstGeom>
                <a:blipFill>
                  <a:blip r:embed="rId9"/>
                  <a:stretch>
                    <a:fillRect/>
                  </a:stretch>
                </a:blipFill>
              </p:spPr>
              <p:txBody>
                <a:bodyPr/>
                <a:lstStyle/>
                <a:p>
                  <a:r>
                    <a:rPr lang="en-CA">
                      <a:noFill/>
                    </a:rPr>
                    <a:t> </a:t>
                  </a:r>
                </a:p>
              </p:txBody>
            </p:sp>
          </mc:Fallback>
        </mc:AlternateContent>
      </p:grpSp>
      <p:sp>
        <p:nvSpPr>
          <p:cNvPr id="4" name="Slide Number Placeholder 3">
            <a:extLst>
              <a:ext uri="{FF2B5EF4-FFF2-40B4-BE49-F238E27FC236}">
                <a16:creationId xmlns:a16="http://schemas.microsoft.com/office/drawing/2014/main" id="{B5115DF0-5E9B-4E63-B84B-39588942985F}"/>
              </a:ext>
            </a:extLst>
          </p:cNvPr>
          <p:cNvSpPr>
            <a:spLocks noGrp="1"/>
          </p:cNvSpPr>
          <p:nvPr>
            <p:ph type="sldNum" sz="quarter" idx="12"/>
          </p:nvPr>
        </p:nvSpPr>
        <p:spPr/>
        <p:txBody>
          <a:bodyPr/>
          <a:lstStyle/>
          <a:p>
            <a:fld id="{D97D1DF6-F186-48C8-8457-25A16335496C}" type="slidenum">
              <a:rPr lang="en-CA" smtClean="0"/>
              <a:t>24</a:t>
            </a:fld>
            <a:endParaRPr lang="en-CA" dirty="0"/>
          </a:p>
        </p:txBody>
      </p:sp>
      <p:pic>
        <p:nvPicPr>
          <p:cNvPr id="5" name="Audio 4">
            <a:hlinkClick r:id="" action="ppaction://media"/>
            <a:extLst>
              <a:ext uri="{FF2B5EF4-FFF2-40B4-BE49-F238E27FC236}">
                <a16:creationId xmlns:a16="http://schemas.microsoft.com/office/drawing/2014/main" id="{19458442-BE4C-4112-9E36-A4C7CD54E03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51791100"/>
      </p:ext>
    </p:extLst>
  </p:cSld>
  <p:clrMapOvr>
    <a:masterClrMapping/>
  </p:clrMapOvr>
  <mc:AlternateContent xmlns:mc="http://schemas.openxmlformats.org/markup-compatibility/2006" xmlns:p14="http://schemas.microsoft.com/office/powerpoint/2010/main">
    <mc:Choice Requires="p14">
      <p:transition spd="slow" p14:dur="2000" advTm="13577"/>
    </mc:Choice>
    <mc:Fallback xmlns="">
      <p:transition spd="slow" advTm="1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15C9-E407-4C18-B271-C154A6309E16}"/>
              </a:ext>
            </a:extLst>
          </p:cNvPr>
          <p:cNvSpPr>
            <a:spLocks noGrp="1"/>
          </p:cNvSpPr>
          <p:nvPr>
            <p:ph type="title"/>
          </p:nvPr>
        </p:nvSpPr>
        <p:spPr/>
        <p:txBody>
          <a:bodyPr/>
          <a:lstStyle/>
          <a:p>
            <a:r>
              <a:rPr lang="en-US" dirty="0"/>
              <a:t>Results (1/2)</a:t>
            </a:r>
            <a:endParaRPr lang="en-CA" dirty="0"/>
          </a:p>
        </p:txBody>
      </p:sp>
      <p:sp>
        <p:nvSpPr>
          <p:cNvPr id="9" name="AutoShape 3">
            <a:extLst>
              <a:ext uri="{FF2B5EF4-FFF2-40B4-BE49-F238E27FC236}">
                <a16:creationId xmlns:a16="http://schemas.microsoft.com/office/drawing/2014/main" id="{D48159DD-A1BB-4AD2-9A26-4F3B0ABDB67C}"/>
              </a:ext>
            </a:extLst>
          </p:cNvPr>
          <p:cNvSpPr>
            <a:spLocks noChangeAspect="1" noChangeArrowheads="1" noTextEdit="1"/>
          </p:cNvSpPr>
          <p:nvPr/>
        </p:nvSpPr>
        <p:spPr bwMode="auto">
          <a:xfrm>
            <a:off x="2090739" y="1325566"/>
            <a:ext cx="8010525" cy="50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 name="Slide Number Placeholder 2">
            <a:extLst>
              <a:ext uri="{FF2B5EF4-FFF2-40B4-BE49-F238E27FC236}">
                <a16:creationId xmlns:a16="http://schemas.microsoft.com/office/drawing/2014/main" id="{BBDE4E71-11B9-450B-9453-E42761BD76B4}"/>
              </a:ext>
            </a:extLst>
          </p:cNvPr>
          <p:cNvSpPr>
            <a:spLocks noGrp="1"/>
          </p:cNvSpPr>
          <p:nvPr>
            <p:ph type="sldNum" sz="quarter" idx="12"/>
          </p:nvPr>
        </p:nvSpPr>
        <p:spPr/>
        <p:txBody>
          <a:bodyPr/>
          <a:lstStyle/>
          <a:p>
            <a:fld id="{D97D1DF6-F186-48C8-8457-25A16335496C}" type="slidenum">
              <a:rPr lang="en-CA" smtClean="0"/>
              <a:t>25</a:t>
            </a:fld>
            <a:endParaRPr lang="en-CA"/>
          </a:p>
        </p:txBody>
      </p:sp>
      <p:grpSp>
        <p:nvGrpSpPr>
          <p:cNvPr id="21" name="Group 20">
            <a:extLst>
              <a:ext uri="{FF2B5EF4-FFF2-40B4-BE49-F238E27FC236}">
                <a16:creationId xmlns:a16="http://schemas.microsoft.com/office/drawing/2014/main" id="{034FAF4F-C6BF-471D-AD0B-9088A1344EFD}"/>
              </a:ext>
            </a:extLst>
          </p:cNvPr>
          <p:cNvGrpSpPr/>
          <p:nvPr/>
        </p:nvGrpSpPr>
        <p:grpSpPr>
          <a:xfrm>
            <a:off x="308768" y="408077"/>
            <a:ext cx="11282364" cy="3196892"/>
            <a:chOff x="454818" y="494090"/>
            <a:chExt cx="11282364" cy="3196892"/>
          </a:xfrm>
        </p:grpSpPr>
        <p:grpSp>
          <p:nvGrpSpPr>
            <p:cNvPr id="19" name="Group 18">
              <a:extLst>
                <a:ext uri="{FF2B5EF4-FFF2-40B4-BE49-F238E27FC236}">
                  <a16:creationId xmlns:a16="http://schemas.microsoft.com/office/drawing/2014/main" id="{434D2127-6220-424E-90F2-29E8E500CC85}"/>
                </a:ext>
              </a:extLst>
            </p:cNvPr>
            <p:cNvGrpSpPr/>
            <p:nvPr/>
          </p:nvGrpSpPr>
          <p:grpSpPr>
            <a:xfrm>
              <a:off x="454818" y="494090"/>
              <a:ext cx="11282364" cy="2676855"/>
              <a:chOff x="454818" y="494090"/>
              <a:chExt cx="11282364" cy="2676855"/>
            </a:xfrm>
          </p:grpSpPr>
          <p:grpSp>
            <p:nvGrpSpPr>
              <p:cNvPr id="8" name="Group 7">
                <a:extLst>
                  <a:ext uri="{FF2B5EF4-FFF2-40B4-BE49-F238E27FC236}">
                    <a16:creationId xmlns:a16="http://schemas.microsoft.com/office/drawing/2014/main" id="{D515AF66-E9DF-4DAB-8B02-CE50BCC9DB2D}"/>
                  </a:ext>
                </a:extLst>
              </p:cNvPr>
              <p:cNvGrpSpPr/>
              <p:nvPr/>
            </p:nvGrpSpPr>
            <p:grpSpPr>
              <a:xfrm>
                <a:off x="454818" y="1089469"/>
                <a:ext cx="11282364" cy="2081476"/>
                <a:chOff x="2090736" y="1815289"/>
                <a:chExt cx="10035512" cy="1851445"/>
              </a:xfrm>
            </p:grpSpPr>
            <p:pic>
              <p:nvPicPr>
                <p:cNvPr id="2054" name="Picture 6">
                  <a:extLst>
                    <a:ext uri="{FF2B5EF4-FFF2-40B4-BE49-F238E27FC236}">
                      <a16:creationId xmlns:a16="http://schemas.microsoft.com/office/drawing/2014/main" id="{EAB7175F-9401-4583-97D5-3070A792B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736" y="1834168"/>
                  <a:ext cx="1420740"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47A0E174-4C64-4E08-8DAA-0B645DD34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602" y="1824737"/>
                  <a:ext cx="1349939"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49A46240-A706-4F7F-BCE8-9FA2625ADD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5632" y="1837704"/>
                  <a:ext cx="1158777"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a:extLst>
                    <a:ext uri="{FF2B5EF4-FFF2-40B4-BE49-F238E27FC236}">
                      <a16:creationId xmlns:a16="http://schemas.microsoft.com/office/drawing/2014/main" id="{8319ADF3-590A-4C16-A1C4-488325493B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0545" y="1815289"/>
                  <a:ext cx="1385341"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a:extLst>
                    <a:ext uri="{FF2B5EF4-FFF2-40B4-BE49-F238E27FC236}">
                      <a16:creationId xmlns:a16="http://schemas.microsoft.com/office/drawing/2014/main" id="{DBEB63FA-E0DA-434F-961C-0FA7C4C460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5562" y="1815289"/>
                  <a:ext cx="1014815"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a:extLst>
                    <a:ext uri="{FF2B5EF4-FFF2-40B4-BE49-F238E27FC236}">
                      <a16:creationId xmlns:a16="http://schemas.microsoft.com/office/drawing/2014/main" id="{AD6FA36F-A6B4-4C9D-AEB2-B6E23DDE60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0376" y="1834212"/>
                  <a:ext cx="1253179"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a:extLst>
                    <a:ext uri="{FF2B5EF4-FFF2-40B4-BE49-F238E27FC236}">
                      <a16:creationId xmlns:a16="http://schemas.microsoft.com/office/drawing/2014/main" id="{0626AC38-E30D-4D54-B76D-194D240D9F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14293" y="1834211"/>
                  <a:ext cx="1264978"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3C62BFAB-5C6A-42C6-BE22-8F2004D3D6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79272" y="1834168"/>
                  <a:ext cx="1146976"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42">
                <a:extLst>
                  <a:ext uri="{FF2B5EF4-FFF2-40B4-BE49-F238E27FC236}">
                    <a16:creationId xmlns:a16="http://schemas.microsoft.com/office/drawing/2014/main" id="{736A96C3-1958-4528-892B-4D3492E2CE8E}"/>
                  </a:ext>
                </a:extLst>
              </p:cNvPr>
              <p:cNvSpPr>
                <a:spLocks noChangeArrowheads="1"/>
              </p:cNvSpPr>
              <p:nvPr/>
            </p:nvSpPr>
            <p:spPr bwMode="auto">
              <a:xfrm>
                <a:off x="5497278" y="494090"/>
                <a:ext cx="11974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Times New Roman" panose="02020603050405020304" pitchFamily="18" charset="0"/>
                  </a:rPr>
                  <a:t>Scans</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pSp>
        <p:grpSp>
          <p:nvGrpSpPr>
            <p:cNvPr id="20" name="Group 19">
              <a:extLst>
                <a:ext uri="{FF2B5EF4-FFF2-40B4-BE49-F238E27FC236}">
                  <a16:creationId xmlns:a16="http://schemas.microsoft.com/office/drawing/2014/main" id="{7891AB60-74C5-443B-A352-504514721B4E}"/>
                </a:ext>
              </a:extLst>
            </p:cNvPr>
            <p:cNvGrpSpPr/>
            <p:nvPr/>
          </p:nvGrpSpPr>
          <p:grpSpPr>
            <a:xfrm>
              <a:off x="1013926" y="3157315"/>
              <a:ext cx="10272865" cy="533667"/>
              <a:chOff x="1013231" y="3361645"/>
              <a:chExt cx="10272865" cy="533667"/>
            </a:xfrm>
          </p:grpSpPr>
          <p:sp>
            <p:nvSpPr>
              <p:cNvPr id="16" name="Arrow: Down 15">
                <a:extLst>
                  <a:ext uri="{FF2B5EF4-FFF2-40B4-BE49-F238E27FC236}">
                    <a16:creationId xmlns:a16="http://schemas.microsoft.com/office/drawing/2014/main" id="{DB3EAFDC-A507-458F-9C6B-DF39109C69FF}"/>
                  </a:ext>
                </a:extLst>
              </p:cNvPr>
              <p:cNvSpPr/>
              <p:nvPr/>
            </p:nvSpPr>
            <p:spPr>
              <a:xfrm>
                <a:off x="1013231" y="3371945"/>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338D2956-2A7E-4CBB-824A-5AE2AE6901BD}"/>
                  </a:ext>
                </a:extLst>
              </p:cNvPr>
              <p:cNvSpPr/>
              <p:nvPr/>
            </p:nvSpPr>
            <p:spPr>
              <a:xfrm>
                <a:off x="2484559" y="3371945"/>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5" name="Arrow: Down 34">
                <a:extLst>
                  <a:ext uri="{FF2B5EF4-FFF2-40B4-BE49-F238E27FC236}">
                    <a16:creationId xmlns:a16="http://schemas.microsoft.com/office/drawing/2014/main" id="{485B76F1-6553-452C-9C7A-D1AFCC3DFFA8}"/>
                  </a:ext>
                </a:extLst>
              </p:cNvPr>
              <p:cNvSpPr/>
              <p:nvPr/>
            </p:nvSpPr>
            <p:spPr>
              <a:xfrm>
                <a:off x="3945036" y="3382883"/>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6" name="Arrow: Down 35">
                <a:extLst>
                  <a:ext uri="{FF2B5EF4-FFF2-40B4-BE49-F238E27FC236}">
                    <a16:creationId xmlns:a16="http://schemas.microsoft.com/office/drawing/2014/main" id="{6DCFCE8E-6771-495E-B11D-33A68E0E1AE0}"/>
                  </a:ext>
                </a:extLst>
              </p:cNvPr>
              <p:cNvSpPr/>
              <p:nvPr/>
            </p:nvSpPr>
            <p:spPr>
              <a:xfrm>
                <a:off x="5406826" y="3371944"/>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3D25B2AC-FB7E-4FA7-AD9F-B136B0DB914B}"/>
                  </a:ext>
                </a:extLst>
              </p:cNvPr>
              <p:cNvSpPr/>
              <p:nvPr/>
            </p:nvSpPr>
            <p:spPr>
              <a:xfrm>
                <a:off x="6942366" y="3361645"/>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8" name="Arrow: Down 37">
                <a:extLst>
                  <a:ext uri="{FF2B5EF4-FFF2-40B4-BE49-F238E27FC236}">
                    <a16:creationId xmlns:a16="http://schemas.microsoft.com/office/drawing/2014/main" id="{CC855F6D-0BEB-4BA5-B1A2-248AF2A4ED9B}"/>
                  </a:ext>
                </a:extLst>
              </p:cNvPr>
              <p:cNvSpPr/>
              <p:nvPr/>
            </p:nvSpPr>
            <p:spPr>
              <a:xfrm>
                <a:off x="8153353" y="3374378"/>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9" name="Arrow: Down 38">
                <a:extLst>
                  <a:ext uri="{FF2B5EF4-FFF2-40B4-BE49-F238E27FC236}">
                    <a16:creationId xmlns:a16="http://schemas.microsoft.com/office/drawing/2014/main" id="{23B2488C-FF47-4B46-AB8E-36C08112DB56}"/>
                  </a:ext>
                </a:extLst>
              </p:cNvPr>
              <p:cNvSpPr/>
              <p:nvPr/>
            </p:nvSpPr>
            <p:spPr>
              <a:xfrm>
                <a:off x="9525940" y="3389408"/>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40" name="Arrow: Down 39">
                <a:extLst>
                  <a:ext uri="{FF2B5EF4-FFF2-40B4-BE49-F238E27FC236}">
                    <a16:creationId xmlns:a16="http://schemas.microsoft.com/office/drawing/2014/main" id="{809C580D-6BFC-4E62-8F14-4183E77436DA}"/>
                  </a:ext>
                </a:extLst>
              </p:cNvPr>
              <p:cNvSpPr/>
              <p:nvPr/>
            </p:nvSpPr>
            <p:spPr>
              <a:xfrm>
                <a:off x="10898527" y="3404438"/>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grpSp>
      </p:grpSp>
      <p:grpSp>
        <p:nvGrpSpPr>
          <p:cNvPr id="7" name="Group 6">
            <a:extLst>
              <a:ext uri="{FF2B5EF4-FFF2-40B4-BE49-F238E27FC236}">
                <a16:creationId xmlns:a16="http://schemas.microsoft.com/office/drawing/2014/main" id="{B770187E-CCF4-404B-AF68-B275FFAEBE42}"/>
              </a:ext>
            </a:extLst>
          </p:cNvPr>
          <p:cNvGrpSpPr/>
          <p:nvPr/>
        </p:nvGrpSpPr>
        <p:grpSpPr>
          <a:xfrm>
            <a:off x="308768" y="3953838"/>
            <a:ext cx="11266222" cy="2117354"/>
            <a:chOff x="2105094" y="3644317"/>
            <a:chExt cx="10021154" cy="1883358"/>
          </a:xfrm>
        </p:grpSpPr>
        <p:pic>
          <p:nvPicPr>
            <p:cNvPr id="2070" name="Picture 22">
              <a:extLst>
                <a:ext uri="{FF2B5EF4-FFF2-40B4-BE49-F238E27FC236}">
                  <a16:creationId xmlns:a16="http://schemas.microsoft.com/office/drawing/2014/main" id="{3F1327BF-F3AD-4275-B198-E1D96442BC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05094" y="3663242"/>
              <a:ext cx="1338140"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a:extLst>
                <a:ext uri="{FF2B5EF4-FFF2-40B4-BE49-F238E27FC236}">
                  <a16:creationId xmlns:a16="http://schemas.microsoft.com/office/drawing/2014/main" id="{3F430C07-DAD3-45B7-BFA3-57CD932BFF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87602" y="3689168"/>
              <a:ext cx="1187098"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a:extLst>
                <a:ext uri="{FF2B5EF4-FFF2-40B4-BE49-F238E27FC236}">
                  <a16:creationId xmlns:a16="http://schemas.microsoft.com/office/drawing/2014/main" id="{C17802A3-231B-4C3B-A194-C62D326D89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38997" y="3679720"/>
              <a:ext cx="1069096"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a:extLst>
                <a:ext uri="{FF2B5EF4-FFF2-40B4-BE49-F238E27FC236}">
                  <a16:creationId xmlns:a16="http://schemas.microsoft.com/office/drawing/2014/main" id="{A49EE4D7-BDB5-4382-AE46-4BDBE353DAD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33881" y="3644319"/>
              <a:ext cx="1347580"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a:extLst>
                <a:ext uri="{FF2B5EF4-FFF2-40B4-BE49-F238E27FC236}">
                  <a16:creationId xmlns:a16="http://schemas.microsoft.com/office/drawing/2014/main" id="{550ADA83-119F-4F9A-B713-97EAEECEE18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47301" y="3644317"/>
              <a:ext cx="1031336"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a:extLst>
                <a:ext uri="{FF2B5EF4-FFF2-40B4-BE49-F238E27FC236}">
                  <a16:creationId xmlns:a16="http://schemas.microsoft.com/office/drawing/2014/main" id="{2BF871AD-648B-42D0-A656-E925E87CB46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7437" y="3679720"/>
              <a:ext cx="1106857"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a:extLst>
                <a:ext uri="{FF2B5EF4-FFF2-40B4-BE49-F238E27FC236}">
                  <a16:creationId xmlns:a16="http://schemas.microsoft.com/office/drawing/2014/main" id="{DC5A0A18-8718-4B86-AE62-A155D73DD8C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63853" y="3663241"/>
              <a:ext cx="1215418"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a:extLst>
                <a:ext uri="{FF2B5EF4-FFF2-40B4-BE49-F238E27FC236}">
                  <a16:creationId xmlns:a16="http://schemas.microsoft.com/office/drawing/2014/main" id="{3DAFF103-82D0-4235-A0A8-C9E3289EC51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960391" y="3698645"/>
              <a:ext cx="1165857" cy="18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44">
            <a:extLst>
              <a:ext uri="{FF2B5EF4-FFF2-40B4-BE49-F238E27FC236}">
                <a16:creationId xmlns:a16="http://schemas.microsoft.com/office/drawing/2014/main" id="{98E8DD4B-809E-4B2A-8595-6436610E5552}"/>
              </a:ext>
            </a:extLst>
          </p:cNvPr>
          <p:cNvSpPr>
            <a:spLocks noChangeArrowheads="1"/>
          </p:cNvSpPr>
          <p:nvPr/>
        </p:nvSpPr>
        <p:spPr bwMode="auto">
          <a:xfrm>
            <a:off x="4162150" y="5965540"/>
            <a:ext cx="341734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0" dirty="0">
                <a:solidFill>
                  <a:srgbClr val="000000"/>
                </a:solidFill>
                <a:latin typeface="Times New Roman" panose="02020603050405020304" pitchFamily="18" charset="0"/>
              </a:rPr>
              <a:t>Fitted Templates</a:t>
            </a:r>
            <a:endParaRPr lang="en-US" altLang="en-US" sz="4000" dirty="0"/>
          </a:p>
        </p:txBody>
      </p:sp>
      <p:pic>
        <p:nvPicPr>
          <p:cNvPr id="13" name="Audio 12">
            <a:hlinkClick r:id="" action="ppaction://media"/>
            <a:extLst>
              <a:ext uri="{FF2B5EF4-FFF2-40B4-BE49-F238E27FC236}">
                <a16:creationId xmlns:a16="http://schemas.microsoft.com/office/drawing/2014/main" id="{66C4C952-56F6-45E1-9FA7-9CA71085A15B}"/>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8385702"/>
      </p:ext>
    </p:extLst>
  </p:cSld>
  <p:clrMapOvr>
    <a:masterClrMapping/>
  </p:clrMapOvr>
  <mc:AlternateContent xmlns:mc="http://schemas.openxmlformats.org/markup-compatibility/2006">
    <mc:Choice xmlns:p14="http://schemas.microsoft.com/office/powerpoint/2010/main" Requires="p14">
      <p:transition spd="slow" p14:dur="2000" advTm="18496"/>
    </mc:Choice>
    <mc:Fallback>
      <p:transition spd="slow" advTm="1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15C9-E407-4C18-B271-C154A6309E16}"/>
              </a:ext>
            </a:extLst>
          </p:cNvPr>
          <p:cNvSpPr>
            <a:spLocks noGrp="1"/>
          </p:cNvSpPr>
          <p:nvPr>
            <p:ph type="title"/>
          </p:nvPr>
        </p:nvSpPr>
        <p:spPr/>
        <p:txBody>
          <a:bodyPr/>
          <a:lstStyle/>
          <a:p>
            <a:r>
              <a:rPr lang="en-US" dirty="0"/>
              <a:t>Results (2/2)</a:t>
            </a:r>
            <a:endParaRPr lang="en-CA" dirty="0"/>
          </a:p>
        </p:txBody>
      </p:sp>
      <p:grpSp>
        <p:nvGrpSpPr>
          <p:cNvPr id="7" name="Group 6">
            <a:extLst>
              <a:ext uri="{FF2B5EF4-FFF2-40B4-BE49-F238E27FC236}">
                <a16:creationId xmlns:a16="http://schemas.microsoft.com/office/drawing/2014/main" id="{0A3E4874-0B9B-4BB1-9A04-60BC4DEAAABC}"/>
              </a:ext>
            </a:extLst>
          </p:cNvPr>
          <p:cNvGrpSpPr/>
          <p:nvPr/>
        </p:nvGrpSpPr>
        <p:grpSpPr>
          <a:xfrm>
            <a:off x="218066" y="1025307"/>
            <a:ext cx="11576144" cy="2097440"/>
            <a:chOff x="2166939" y="2174882"/>
            <a:chExt cx="6825320" cy="1236655"/>
          </a:xfrm>
        </p:grpSpPr>
        <p:pic>
          <p:nvPicPr>
            <p:cNvPr id="2062" name="Picture 14">
              <a:extLst>
                <a:ext uri="{FF2B5EF4-FFF2-40B4-BE49-F238E27FC236}">
                  <a16:creationId xmlns:a16="http://schemas.microsoft.com/office/drawing/2014/main" id="{9E7B522D-25B7-42A5-8E1F-E724EFD00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939" y="2182809"/>
              <a:ext cx="1019175"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a:extLst>
                <a:ext uri="{FF2B5EF4-FFF2-40B4-BE49-F238E27FC236}">
                  <a16:creationId xmlns:a16="http://schemas.microsoft.com/office/drawing/2014/main" id="{3AE77D86-091A-437C-92F8-A1E592A9E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114" y="2182809"/>
              <a:ext cx="839788"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a:extLst>
                <a:ext uri="{FF2B5EF4-FFF2-40B4-BE49-F238E27FC236}">
                  <a16:creationId xmlns:a16="http://schemas.microsoft.com/office/drawing/2014/main" id="{41C9FF24-F182-471F-B4DD-686398CFE3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0685" y="2181222"/>
              <a:ext cx="896938"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a:extLst>
                <a:ext uri="{FF2B5EF4-FFF2-40B4-BE49-F238E27FC236}">
                  <a16:creationId xmlns:a16="http://schemas.microsoft.com/office/drawing/2014/main" id="{3C26F212-9E2C-4829-996E-E9D09686AF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7623" y="2181222"/>
              <a:ext cx="765175"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a:extLst>
                <a:ext uri="{FF2B5EF4-FFF2-40B4-BE49-F238E27FC236}">
                  <a16:creationId xmlns:a16="http://schemas.microsoft.com/office/drawing/2014/main" id="{2EE58301-05C4-49EC-947A-8B5871E866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8898" y="2175675"/>
              <a:ext cx="720725"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a:extLst>
                <a:ext uri="{FF2B5EF4-FFF2-40B4-BE49-F238E27FC236}">
                  <a16:creationId xmlns:a16="http://schemas.microsoft.com/office/drawing/2014/main" id="{31C73780-413E-4EB9-960E-32B42F25CC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4599" y="2182809"/>
              <a:ext cx="906463"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a:extLst>
                <a:ext uri="{FF2B5EF4-FFF2-40B4-BE49-F238E27FC236}">
                  <a16:creationId xmlns:a16="http://schemas.microsoft.com/office/drawing/2014/main" id="{21649B85-4850-471F-8348-6D82FA32A1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7284" y="2182809"/>
              <a:ext cx="854075"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a:extLst>
                <a:ext uri="{FF2B5EF4-FFF2-40B4-BE49-F238E27FC236}">
                  <a16:creationId xmlns:a16="http://schemas.microsoft.com/office/drawing/2014/main" id="{46237411-9423-4A05-9659-27E0FD57F5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41359" y="2174882"/>
              <a:ext cx="850900"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112A78B9-E793-41A6-9B0C-14FCD451C524}"/>
              </a:ext>
            </a:extLst>
          </p:cNvPr>
          <p:cNvGrpSpPr/>
          <p:nvPr/>
        </p:nvGrpSpPr>
        <p:grpSpPr>
          <a:xfrm>
            <a:off x="218066" y="3487817"/>
            <a:ext cx="11486333" cy="2514894"/>
            <a:chOff x="2166939" y="3395348"/>
            <a:chExt cx="6723211" cy="1279844"/>
          </a:xfrm>
        </p:grpSpPr>
        <p:pic>
          <p:nvPicPr>
            <p:cNvPr id="2078" name="Picture 30">
              <a:extLst>
                <a:ext uri="{FF2B5EF4-FFF2-40B4-BE49-F238E27FC236}">
                  <a16:creationId xmlns:a16="http://schemas.microsoft.com/office/drawing/2014/main" id="{EBC27081-DAA5-43B4-A446-0FF4921612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6939" y="3409950"/>
              <a:ext cx="925513" cy="123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a:extLst>
                <a:ext uri="{FF2B5EF4-FFF2-40B4-BE49-F238E27FC236}">
                  <a16:creationId xmlns:a16="http://schemas.microsoft.com/office/drawing/2014/main" id="{5E70413F-95A5-47CE-BA20-AE1C69E2F8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6114" y="3409950"/>
              <a:ext cx="771525" cy="123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a:extLst>
                <a:ext uri="{FF2B5EF4-FFF2-40B4-BE49-F238E27FC236}">
                  <a16:creationId xmlns:a16="http://schemas.microsoft.com/office/drawing/2014/main" id="{98F3A19A-C5CE-4117-9FFC-6B92D1394C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70539" y="3395348"/>
              <a:ext cx="679450"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a:extLst>
                <a:ext uri="{FF2B5EF4-FFF2-40B4-BE49-F238E27FC236}">
                  <a16:creationId xmlns:a16="http://schemas.microsoft.com/office/drawing/2014/main" id="{DC38F5BE-5057-4C7C-BE2E-5534A2E871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5137" y="3395348"/>
              <a:ext cx="735013"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a:extLst>
                <a:ext uri="{FF2B5EF4-FFF2-40B4-BE49-F238E27FC236}">
                  <a16:creationId xmlns:a16="http://schemas.microsoft.com/office/drawing/2014/main" id="{A43D6FB1-9C7F-4E03-99D4-1E1DEB47EDF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01062" y="3395348"/>
              <a:ext cx="809625"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a:extLst>
                <a:ext uri="{FF2B5EF4-FFF2-40B4-BE49-F238E27FC236}">
                  <a16:creationId xmlns:a16="http://schemas.microsoft.com/office/drawing/2014/main" id="{C87CE013-AA14-4048-8645-E5A5FC89FC1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91927" y="3395348"/>
              <a:ext cx="817563"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a:extLst>
                <a:ext uri="{FF2B5EF4-FFF2-40B4-BE49-F238E27FC236}">
                  <a16:creationId xmlns:a16="http://schemas.microsoft.com/office/drawing/2014/main" id="{AD0B0E47-8D7D-47F7-803B-5ABC916D8ED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96100" y="3395348"/>
              <a:ext cx="738188"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a:extLst>
                <a:ext uri="{FF2B5EF4-FFF2-40B4-BE49-F238E27FC236}">
                  <a16:creationId xmlns:a16="http://schemas.microsoft.com/office/drawing/2014/main" id="{C413547E-8733-4610-BACC-182B5B24A6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23180" y="3446464"/>
              <a:ext cx="847725" cy="122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06434C9A-E421-43D5-8214-2AD749A348CE}"/>
              </a:ext>
            </a:extLst>
          </p:cNvPr>
          <p:cNvSpPr>
            <a:spLocks noGrp="1"/>
          </p:cNvSpPr>
          <p:nvPr>
            <p:ph type="sldNum" sz="quarter" idx="12"/>
          </p:nvPr>
        </p:nvSpPr>
        <p:spPr/>
        <p:txBody>
          <a:bodyPr/>
          <a:lstStyle/>
          <a:p>
            <a:fld id="{D97D1DF6-F186-48C8-8457-25A16335496C}" type="slidenum">
              <a:rPr lang="en-CA" smtClean="0"/>
              <a:t>26</a:t>
            </a:fld>
            <a:endParaRPr lang="en-CA" dirty="0"/>
          </a:p>
        </p:txBody>
      </p:sp>
      <p:sp>
        <p:nvSpPr>
          <p:cNvPr id="42" name="Rectangle 42">
            <a:extLst>
              <a:ext uri="{FF2B5EF4-FFF2-40B4-BE49-F238E27FC236}">
                <a16:creationId xmlns:a16="http://schemas.microsoft.com/office/drawing/2014/main" id="{EBE5FC3F-358E-42F6-9FC7-5217CCB4D2E3}"/>
              </a:ext>
            </a:extLst>
          </p:cNvPr>
          <p:cNvSpPr>
            <a:spLocks noChangeArrowheads="1"/>
          </p:cNvSpPr>
          <p:nvPr/>
        </p:nvSpPr>
        <p:spPr bwMode="auto">
          <a:xfrm>
            <a:off x="5407416" y="415803"/>
            <a:ext cx="11974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Times New Roman" panose="02020603050405020304" pitchFamily="18" charset="0"/>
              </a:rPr>
              <a:t>Scans</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pSp>
        <p:nvGrpSpPr>
          <p:cNvPr id="32" name="Group 31">
            <a:extLst>
              <a:ext uri="{FF2B5EF4-FFF2-40B4-BE49-F238E27FC236}">
                <a16:creationId xmlns:a16="http://schemas.microsoft.com/office/drawing/2014/main" id="{A96413AB-A44E-4B40-A3E4-35ECFC0E51CF}"/>
              </a:ext>
            </a:extLst>
          </p:cNvPr>
          <p:cNvGrpSpPr/>
          <p:nvPr/>
        </p:nvGrpSpPr>
        <p:grpSpPr>
          <a:xfrm>
            <a:off x="959567" y="3150536"/>
            <a:ext cx="10272865" cy="533667"/>
            <a:chOff x="1013231" y="3361645"/>
            <a:chExt cx="10272865" cy="533667"/>
          </a:xfrm>
        </p:grpSpPr>
        <p:sp>
          <p:nvSpPr>
            <p:cNvPr id="33" name="Arrow: Down 32">
              <a:extLst>
                <a:ext uri="{FF2B5EF4-FFF2-40B4-BE49-F238E27FC236}">
                  <a16:creationId xmlns:a16="http://schemas.microsoft.com/office/drawing/2014/main" id="{E3AF338A-E2FA-4C40-9940-B0313B053E13}"/>
                </a:ext>
              </a:extLst>
            </p:cNvPr>
            <p:cNvSpPr/>
            <p:nvPr/>
          </p:nvSpPr>
          <p:spPr>
            <a:xfrm>
              <a:off x="1013231" y="3371945"/>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0C345FAF-DAD4-49DE-9AED-D610A0D31B81}"/>
                </a:ext>
              </a:extLst>
            </p:cNvPr>
            <p:cNvSpPr/>
            <p:nvPr/>
          </p:nvSpPr>
          <p:spPr>
            <a:xfrm>
              <a:off x="2484559" y="3371945"/>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5" name="Arrow: Down 34">
              <a:extLst>
                <a:ext uri="{FF2B5EF4-FFF2-40B4-BE49-F238E27FC236}">
                  <a16:creationId xmlns:a16="http://schemas.microsoft.com/office/drawing/2014/main" id="{58F7E5A0-1ADF-427D-83C7-8601A716BF56}"/>
                </a:ext>
              </a:extLst>
            </p:cNvPr>
            <p:cNvSpPr/>
            <p:nvPr/>
          </p:nvSpPr>
          <p:spPr>
            <a:xfrm>
              <a:off x="3945036" y="3382883"/>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6" name="Arrow: Down 35">
              <a:extLst>
                <a:ext uri="{FF2B5EF4-FFF2-40B4-BE49-F238E27FC236}">
                  <a16:creationId xmlns:a16="http://schemas.microsoft.com/office/drawing/2014/main" id="{D9246260-378A-4396-84B2-A963731A753F}"/>
                </a:ext>
              </a:extLst>
            </p:cNvPr>
            <p:cNvSpPr/>
            <p:nvPr/>
          </p:nvSpPr>
          <p:spPr>
            <a:xfrm>
              <a:off x="5406826" y="3371944"/>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CEF2DE1D-F225-4B7F-A198-148F71F26A76}"/>
                </a:ext>
              </a:extLst>
            </p:cNvPr>
            <p:cNvSpPr/>
            <p:nvPr/>
          </p:nvSpPr>
          <p:spPr>
            <a:xfrm>
              <a:off x="6942366" y="3361645"/>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8" name="Arrow: Down 37">
              <a:extLst>
                <a:ext uri="{FF2B5EF4-FFF2-40B4-BE49-F238E27FC236}">
                  <a16:creationId xmlns:a16="http://schemas.microsoft.com/office/drawing/2014/main" id="{F2DD4512-86C7-4BBA-A1E9-9794C46D3E7A}"/>
                </a:ext>
              </a:extLst>
            </p:cNvPr>
            <p:cNvSpPr/>
            <p:nvPr/>
          </p:nvSpPr>
          <p:spPr>
            <a:xfrm>
              <a:off x="8153353" y="3374378"/>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9" name="Arrow: Down 38">
              <a:extLst>
                <a:ext uri="{FF2B5EF4-FFF2-40B4-BE49-F238E27FC236}">
                  <a16:creationId xmlns:a16="http://schemas.microsoft.com/office/drawing/2014/main" id="{FBB6CE57-2444-4D89-A2AB-F1FAD9ADFEC4}"/>
                </a:ext>
              </a:extLst>
            </p:cNvPr>
            <p:cNvSpPr/>
            <p:nvPr/>
          </p:nvSpPr>
          <p:spPr>
            <a:xfrm>
              <a:off x="9525940" y="3389408"/>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40" name="Arrow: Down 39">
              <a:extLst>
                <a:ext uri="{FF2B5EF4-FFF2-40B4-BE49-F238E27FC236}">
                  <a16:creationId xmlns:a16="http://schemas.microsoft.com/office/drawing/2014/main" id="{33BDC611-43A0-4284-A6DA-47F1F82229F6}"/>
                </a:ext>
              </a:extLst>
            </p:cNvPr>
            <p:cNvSpPr/>
            <p:nvPr/>
          </p:nvSpPr>
          <p:spPr>
            <a:xfrm>
              <a:off x="10898527" y="3404438"/>
              <a:ext cx="387569" cy="490874"/>
            </a:xfrm>
            <a:prstGeom prst="downArrow">
              <a:avLst>
                <a:gd name="adj1" fmla="val 50000"/>
                <a:gd name="adj2" fmla="val 79491"/>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grpSp>
      <p:sp>
        <p:nvSpPr>
          <p:cNvPr id="53" name="Rectangle 44">
            <a:extLst>
              <a:ext uri="{FF2B5EF4-FFF2-40B4-BE49-F238E27FC236}">
                <a16:creationId xmlns:a16="http://schemas.microsoft.com/office/drawing/2014/main" id="{DA987FF7-BFEA-4354-92FD-5EABF4F6DB23}"/>
              </a:ext>
            </a:extLst>
          </p:cNvPr>
          <p:cNvSpPr>
            <a:spLocks noChangeArrowheads="1"/>
          </p:cNvSpPr>
          <p:nvPr/>
        </p:nvSpPr>
        <p:spPr bwMode="auto">
          <a:xfrm>
            <a:off x="4162150" y="5965540"/>
            <a:ext cx="341734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0" dirty="0">
                <a:solidFill>
                  <a:srgbClr val="000000"/>
                </a:solidFill>
                <a:latin typeface="Times New Roman" panose="02020603050405020304" pitchFamily="18" charset="0"/>
              </a:rPr>
              <a:t>Fitted Templates</a:t>
            </a:r>
            <a:endParaRPr lang="en-US" altLang="en-US" sz="4000" dirty="0"/>
          </a:p>
        </p:txBody>
      </p:sp>
      <p:pic>
        <p:nvPicPr>
          <p:cNvPr id="6" name="Audio 5">
            <a:hlinkClick r:id="" action="ppaction://media"/>
            <a:extLst>
              <a:ext uri="{FF2B5EF4-FFF2-40B4-BE49-F238E27FC236}">
                <a16:creationId xmlns:a16="http://schemas.microsoft.com/office/drawing/2014/main" id="{5607683F-4888-44D1-90FC-F354A852306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5929217"/>
      </p:ext>
    </p:extLst>
  </p:cSld>
  <p:clrMapOvr>
    <a:masterClrMapping/>
  </p:clrMapOvr>
  <mc:AlternateContent xmlns:mc="http://schemas.openxmlformats.org/markup-compatibility/2006">
    <mc:Choice xmlns:p14="http://schemas.microsoft.com/office/powerpoint/2010/main" Requires="p14">
      <p:transition spd="slow" p14:dur="2000" advTm="21339"/>
    </mc:Choice>
    <mc:Fallback>
      <p:transition spd="slow" advTm="2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6" y="1514477"/>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2" y="1682752"/>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4121153"/>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5" name="AutoShape 3">
            <a:extLst>
              <a:ext uri="{FF2B5EF4-FFF2-40B4-BE49-F238E27FC236}">
                <a16:creationId xmlns:a16="http://schemas.microsoft.com/office/drawing/2014/main" id="{30C54E9C-AE71-477D-8BBA-EB6B5C56BB81}"/>
              </a:ext>
            </a:extLst>
          </p:cNvPr>
          <p:cNvSpPr>
            <a:spLocks noChangeAspect="1" noChangeArrowheads="1" noTextEdit="1"/>
          </p:cNvSpPr>
          <p:nvPr/>
        </p:nvSpPr>
        <p:spPr bwMode="auto">
          <a:xfrm>
            <a:off x="341310" y="1495427"/>
            <a:ext cx="11509382" cy="46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4" y="1682752"/>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89" y="1682752"/>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dirty="0"/>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0" y="1682752"/>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5" y="4857754"/>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88" y="4754566"/>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2" y="3656016"/>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2"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6" y="3656016"/>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1"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88"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3" y="3562353"/>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2" y="3656016"/>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7"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1" y="3656016"/>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6" y="3562353"/>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5" y="2984503"/>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085" y="3182940"/>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423" y="3182940"/>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4" y="1760540"/>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7" y="2263777"/>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48" y="2408240"/>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0" y="3890966"/>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3" y="3890966"/>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644523" y="242252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Input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4">
            <a:extLst>
              <a:ext uri="{FF2B5EF4-FFF2-40B4-BE49-F238E27FC236}">
                <a16:creationId xmlns:a16="http://schemas.microsoft.com/office/drawing/2014/main" id="{8E873C59-F9DB-4649-8970-58DDDE277DF4}"/>
              </a:ext>
            </a:extLst>
          </p:cNvPr>
          <p:cNvSpPr>
            <a:spLocks noChangeArrowheads="1"/>
          </p:cNvSpPr>
          <p:nvPr/>
        </p:nvSpPr>
        <p:spPr bwMode="auto">
          <a:xfrm>
            <a:off x="644523" y="2725740"/>
            <a:ext cx="8318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Meshes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9952" y="2259015"/>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6652" y="2259015"/>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2" y="2266952"/>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7" y="3124203"/>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7" y="3124203"/>
                <a:ext cx="307975" cy="300038"/>
              </a:xfrm>
              <a:prstGeom prst="rect">
                <a:avLst/>
              </a:prstGeom>
              <a:blipFill>
                <a:blip r:embed="rId11"/>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28" y="3114678"/>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28" y="3114678"/>
                <a:ext cx="217488" cy="298450"/>
              </a:xfrm>
              <a:prstGeom prst="rect">
                <a:avLst/>
              </a:prstGeom>
              <a:blipFill>
                <a:blip r:embed="rId12"/>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50153" y="1762127"/>
            <a:ext cx="15462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8524" y="2247902"/>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1" y="1725615"/>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79636" y="1725615"/>
            <a:ext cx="1185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a:t>
            </a:r>
          </a:p>
          <a:p>
            <a:pPr algn="ctr"/>
            <a:r>
              <a:rPr lang="en-US" altLang="en-US" sz="1900" dirty="0">
                <a:solidFill>
                  <a:srgbClr val="000000"/>
                </a:solidFill>
                <a:latin typeface="Times New Roman" panose="02020603050405020304" pitchFamily="18" charset="0"/>
              </a:rPr>
              <a:t>Domain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22">
            <a:extLst>
              <a:ext uri="{FF2B5EF4-FFF2-40B4-BE49-F238E27FC236}">
                <a16:creationId xmlns:a16="http://schemas.microsoft.com/office/drawing/2014/main" id="{2F1A405F-FB93-46C0-99DC-8973E56DB1DE}"/>
              </a:ext>
            </a:extLst>
          </p:cNvPr>
          <p:cNvSpPr>
            <a:spLocks noChangeArrowheads="1"/>
          </p:cNvSpPr>
          <p:nvPr/>
        </p:nvSpPr>
        <p:spPr bwMode="auto">
          <a:xfrm>
            <a:off x="2390774" y="202724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4" y="3138490"/>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4" y="3138490"/>
                <a:ext cx="293688" cy="276225"/>
              </a:xfrm>
              <a:prstGeom prst="rect">
                <a:avLst/>
              </a:prstGeom>
              <a:blipFill>
                <a:blip r:embed="rId14"/>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1" y="40433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1" y="4043366"/>
                <a:ext cx="200025" cy="292100"/>
              </a:xfrm>
              <a:prstGeom prst="rect">
                <a:avLst/>
              </a:prstGeom>
              <a:blipFill>
                <a:blip r:embed="rId15"/>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5" y="4043366"/>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5" y="4043366"/>
                <a:ext cx="217488" cy="292100"/>
              </a:xfrm>
              <a:prstGeom prst="rect">
                <a:avLst/>
              </a:prstGeom>
              <a:blipFill>
                <a:blip r:embed="rId16"/>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4" name="Group 3">
            <a:extLst>
              <a:ext uri="{FF2B5EF4-FFF2-40B4-BE49-F238E27FC236}">
                <a16:creationId xmlns:a16="http://schemas.microsoft.com/office/drawing/2014/main" id="{1CAED132-1598-40F9-86F8-EBFE01ADEECE}"/>
              </a:ext>
            </a:extLst>
          </p:cNvPr>
          <p:cNvGrpSpPr/>
          <p:nvPr/>
        </p:nvGrpSpPr>
        <p:grpSpPr>
          <a:xfrm>
            <a:off x="2182811" y="3436941"/>
            <a:ext cx="1184276" cy="2092326"/>
            <a:chOff x="2182811" y="3436941"/>
            <a:chExt cx="1184276" cy="2092326"/>
          </a:xfrm>
        </p:grpSpPr>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5224" y="4121153"/>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1" y="3436941"/>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1" y="4035428"/>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4" y="4149728"/>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4" y="3446466"/>
              <a:ext cx="74379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p:txBody>
        </p:sp>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4" y="5203829"/>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4" y="5203829"/>
                  <a:ext cx="307975" cy="325438"/>
                </a:xfrm>
                <a:prstGeom prst="rect">
                  <a:avLst/>
                </a:prstGeom>
                <a:blipFill>
                  <a:blip r:embed="rId18"/>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0" y="3949703"/>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88" y="3949703"/>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0" y="4292604"/>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8712" y="4121153"/>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5" y="4206878"/>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2" y="3563941"/>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5" y="3619503"/>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Transfer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3" y="5191129"/>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3" y="5191129"/>
                <a:ext cx="401638" cy="319088"/>
              </a:xfrm>
              <a:prstGeom prst="rect">
                <a:avLst/>
              </a:prstGeom>
              <a:blipFill>
                <a:blip r:embed="rId20"/>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7" y="5191129"/>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7" y="5191129"/>
                <a:ext cx="434975" cy="346075"/>
              </a:xfrm>
              <a:prstGeom prst="rect">
                <a:avLst/>
              </a:prstGeom>
              <a:blipFill>
                <a:blip r:embed="rId21"/>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4" name="Freeform 34">
            <a:extLst>
              <a:ext uri="{FF2B5EF4-FFF2-40B4-BE49-F238E27FC236}">
                <a16:creationId xmlns:a16="http://schemas.microsoft.com/office/drawing/2014/main" id="{A2E18A43-158F-41D1-9BD2-1D65E2AED9DB}"/>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5" name="Freeform 35">
            <a:extLst>
              <a:ext uri="{FF2B5EF4-FFF2-40B4-BE49-F238E27FC236}">
                <a16:creationId xmlns:a16="http://schemas.microsoft.com/office/drawing/2014/main" id="{58D094C0-7A73-45D4-9FDD-D2C5076CE23B}"/>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6" name="Freeform 36">
            <a:extLst>
              <a:ext uri="{FF2B5EF4-FFF2-40B4-BE49-F238E27FC236}">
                <a16:creationId xmlns:a16="http://schemas.microsoft.com/office/drawing/2014/main" id="{776D42E8-A642-4CC7-9154-80A0B073D782}"/>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7" name="Freeform 37">
            <a:extLst>
              <a:ext uri="{FF2B5EF4-FFF2-40B4-BE49-F238E27FC236}">
                <a16:creationId xmlns:a16="http://schemas.microsoft.com/office/drawing/2014/main" id="{9007C3C6-1C5F-4482-9AB8-6FDBC9CEB556}"/>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8" name="Freeform 38">
            <a:extLst>
              <a:ext uri="{FF2B5EF4-FFF2-40B4-BE49-F238E27FC236}">
                <a16:creationId xmlns:a16="http://schemas.microsoft.com/office/drawing/2014/main" id="{6DD7E150-6EE2-4741-AA22-C605C324A07D}"/>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9" name="Freeform 39">
            <a:extLst>
              <a:ext uri="{FF2B5EF4-FFF2-40B4-BE49-F238E27FC236}">
                <a16:creationId xmlns:a16="http://schemas.microsoft.com/office/drawing/2014/main" id="{C9896C7E-1A7D-4924-918B-B2118C600110}"/>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0" name="Line 40">
            <a:extLst>
              <a:ext uri="{FF2B5EF4-FFF2-40B4-BE49-F238E27FC236}">
                <a16:creationId xmlns:a16="http://schemas.microsoft.com/office/drawing/2014/main" id="{38816DB3-26FD-4075-A015-E6B6F950E90B}"/>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1" name="Rectangle 41">
            <a:extLst>
              <a:ext uri="{FF2B5EF4-FFF2-40B4-BE49-F238E27FC236}">
                <a16:creationId xmlns:a16="http://schemas.microsoft.com/office/drawing/2014/main" id="{9C448B64-7755-4419-8445-B5CF473DDCCB}"/>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2" name="Freeform 42">
            <a:extLst>
              <a:ext uri="{FF2B5EF4-FFF2-40B4-BE49-F238E27FC236}">
                <a16:creationId xmlns:a16="http://schemas.microsoft.com/office/drawing/2014/main" id="{A7836F1C-5639-4D57-8418-CCF9226E1BC8}"/>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3" name="Freeform 43">
            <a:extLst>
              <a:ext uri="{FF2B5EF4-FFF2-40B4-BE49-F238E27FC236}">
                <a16:creationId xmlns:a16="http://schemas.microsoft.com/office/drawing/2014/main" id="{BE629295-07AE-4EFC-B55A-85434B1461BE}"/>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4" name="Line 44">
            <a:extLst>
              <a:ext uri="{FF2B5EF4-FFF2-40B4-BE49-F238E27FC236}">
                <a16:creationId xmlns:a16="http://schemas.microsoft.com/office/drawing/2014/main" id="{D06E757A-169E-48C7-BACB-5EBB14D7393D}"/>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7" name="Line 47">
            <a:extLst>
              <a:ext uri="{FF2B5EF4-FFF2-40B4-BE49-F238E27FC236}">
                <a16:creationId xmlns:a16="http://schemas.microsoft.com/office/drawing/2014/main" id="{F5108384-3196-4B99-91F2-49A778B18E57}"/>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0" name="Line 50">
            <a:extLst>
              <a:ext uri="{FF2B5EF4-FFF2-40B4-BE49-F238E27FC236}">
                <a16:creationId xmlns:a16="http://schemas.microsoft.com/office/drawing/2014/main" id="{EA2155FE-B85C-4CDC-B30C-A54D8285243B}"/>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3" name="Line 53">
            <a:extLst>
              <a:ext uri="{FF2B5EF4-FFF2-40B4-BE49-F238E27FC236}">
                <a16:creationId xmlns:a16="http://schemas.microsoft.com/office/drawing/2014/main" id="{F6ED3E5E-7EAD-4E19-ADC1-A3BC4232FD1F}"/>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6" name="Line 56">
            <a:extLst>
              <a:ext uri="{FF2B5EF4-FFF2-40B4-BE49-F238E27FC236}">
                <a16:creationId xmlns:a16="http://schemas.microsoft.com/office/drawing/2014/main" id="{D6162999-3497-4CE2-85B8-FD2B7E53C036}"/>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9" name="Line 59">
            <a:extLst>
              <a:ext uri="{FF2B5EF4-FFF2-40B4-BE49-F238E27FC236}">
                <a16:creationId xmlns:a16="http://schemas.microsoft.com/office/drawing/2014/main" id="{76067771-18D8-4713-87B0-3DCE20CFFFB8}"/>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2" name="Line 62">
            <a:extLst>
              <a:ext uri="{FF2B5EF4-FFF2-40B4-BE49-F238E27FC236}">
                <a16:creationId xmlns:a16="http://schemas.microsoft.com/office/drawing/2014/main" id="{B9C53EAC-A9EC-49C3-8246-6135A1057288}"/>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5" name="Line 65">
            <a:extLst>
              <a:ext uri="{FF2B5EF4-FFF2-40B4-BE49-F238E27FC236}">
                <a16:creationId xmlns:a16="http://schemas.microsoft.com/office/drawing/2014/main" id="{F1AC3CA5-77A9-45FE-AB71-B8185E3A0F0A}"/>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8" name="Line 68">
            <a:extLst>
              <a:ext uri="{FF2B5EF4-FFF2-40B4-BE49-F238E27FC236}">
                <a16:creationId xmlns:a16="http://schemas.microsoft.com/office/drawing/2014/main" id="{2CF9E53F-5C7A-4DB2-9149-817FA63A4D0D}"/>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1" name="Line 71">
            <a:extLst>
              <a:ext uri="{FF2B5EF4-FFF2-40B4-BE49-F238E27FC236}">
                <a16:creationId xmlns:a16="http://schemas.microsoft.com/office/drawing/2014/main" id="{2A27B872-4722-47AE-8D14-BB8EE110C8B9}"/>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4" name="Line 74">
            <a:extLst>
              <a:ext uri="{FF2B5EF4-FFF2-40B4-BE49-F238E27FC236}">
                <a16:creationId xmlns:a16="http://schemas.microsoft.com/office/drawing/2014/main" id="{0875CF37-F3A8-4DC0-84EB-94E3FFF5A721}"/>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7" name="Rectangle 77">
            <a:extLst>
              <a:ext uri="{FF2B5EF4-FFF2-40B4-BE49-F238E27FC236}">
                <a16:creationId xmlns:a16="http://schemas.microsoft.com/office/drawing/2014/main" id="{50688B1C-9AE1-49CD-9C85-5C9A541034DA}"/>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8" name="Line 78">
            <a:extLst>
              <a:ext uri="{FF2B5EF4-FFF2-40B4-BE49-F238E27FC236}">
                <a16:creationId xmlns:a16="http://schemas.microsoft.com/office/drawing/2014/main" id="{1AFFA6A9-5E27-4F77-9380-89EBBEFCD91A}"/>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9" name="Freeform 79">
            <a:extLst>
              <a:ext uri="{FF2B5EF4-FFF2-40B4-BE49-F238E27FC236}">
                <a16:creationId xmlns:a16="http://schemas.microsoft.com/office/drawing/2014/main" id="{2CA31FE1-A74F-48A1-9F78-A91A6EDAF10B}"/>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0" name="Freeform 80">
            <a:extLst>
              <a:ext uri="{FF2B5EF4-FFF2-40B4-BE49-F238E27FC236}">
                <a16:creationId xmlns:a16="http://schemas.microsoft.com/office/drawing/2014/main" id="{DA0BECA0-8AC7-44BB-88F3-F90A9259DFC1}"/>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2" name="Freeform 82">
            <a:extLst>
              <a:ext uri="{FF2B5EF4-FFF2-40B4-BE49-F238E27FC236}">
                <a16:creationId xmlns:a16="http://schemas.microsoft.com/office/drawing/2014/main" id="{F5665180-2396-4129-BC0A-276AF68962E5}"/>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3" name="Freeform 83">
            <a:extLst>
              <a:ext uri="{FF2B5EF4-FFF2-40B4-BE49-F238E27FC236}">
                <a16:creationId xmlns:a16="http://schemas.microsoft.com/office/drawing/2014/main" id="{6D58576D-15EC-446A-86FC-1078E54BBD78}"/>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4" name="Freeform 84">
            <a:extLst>
              <a:ext uri="{FF2B5EF4-FFF2-40B4-BE49-F238E27FC236}">
                <a16:creationId xmlns:a16="http://schemas.microsoft.com/office/drawing/2014/main" id="{17123D24-0FCF-456B-A3A9-94BA23ECF0F4}"/>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5" name="Freeform 85">
            <a:extLst>
              <a:ext uri="{FF2B5EF4-FFF2-40B4-BE49-F238E27FC236}">
                <a16:creationId xmlns:a16="http://schemas.microsoft.com/office/drawing/2014/main" id="{86040EFE-27A1-450E-8D2E-3B02FB4C4260}"/>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6" name="Line 86">
            <a:extLst>
              <a:ext uri="{FF2B5EF4-FFF2-40B4-BE49-F238E27FC236}">
                <a16:creationId xmlns:a16="http://schemas.microsoft.com/office/drawing/2014/main" id="{6C537024-A5AA-462E-9F94-502D09F73380}"/>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7" name="Freeform 87">
            <a:extLst>
              <a:ext uri="{FF2B5EF4-FFF2-40B4-BE49-F238E27FC236}">
                <a16:creationId xmlns:a16="http://schemas.microsoft.com/office/drawing/2014/main" id="{8F673A13-4153-4C5F-82DC-D1956F573C23}"/>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8" name="Line 88">
            <a:extLst>
              <a:ext uri="{FF2B5EF4-FFF2-40B4-BE49-F238E27FC236}">
                <a16:creationId xmlns:a16="http://schemas.microsoft.com/office/drawing/2014/main" id="{70E99D0E-6B2D-488C-994E-C1E89DAE93C8}"/>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9" name="Freeform 89">
            <a:extLst>
              <a:ext uri="{FF2B5EF4-FFF2-40B4-BE49-F238E27FC236}">
                <a16:creationId xmlns:a16="http://schemas.microsoft.com/office/drawing/2014/main" id="{AC296595-127B-4B68-A5FA-ED6348DE81CA}"/>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8" name="Freeform 108">
            <a:extLst>
              <a:ext uri="{FF2B5EF4-FFF2-40B4-BE49-F238E27FC236}">
                <a16:creationId xmlns:a16="http://schemas.microsoft.com/office/drawing/2014/main" id="{68797ACD-7AFF-4898-A575-62E014574FD8}"/>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9" name="Freeform 109">
            <a:extLst>
              <a:ext uri="{FF2B5EF4-FFF2-40B4-BE49-F238E27FC236}">
                <a16:creationId xmlns:a16="http://schemas.microsoft.com/office/drawing/2014/main" id="{58922914-E8F4-4873-B108-7C554EB42145}"/>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0" name="Freeform 110">
            <a:extLst>
              <a:ext uri="{FF2B5EF4-FFF2-40B4-BE49-F238E27FC236}">
                <a16:creationId xmlns:a16="http://schemas.microsoft.com/office/drawing/2014/main" id="{FD05842F-B41D-485C-ACF0-71CE9A3DEDA6}"/>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9" name="Rectangle 129">
            <a:extLst>
              <a:ext uri="{FF2B5EF4-FFF2-40B4-BE49-F238E27FC236}">
                <a16:creationId xmlns:a16="http://schemas.microsoft.com/office/drawing/2014/main" id="{C775B974-4BB7-4807-853D-48F5CC373E8C}"/>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0" name="Rectangle 130">
            <a:extLst>
              <a:ext uri="{FF2B5EF4-FFF2-40B4-BE49-F238E27FC236}">
                <a16:creationId xmlns:a16="http://schemas.microsoft.com/office/drawing/2014/main" id="{C136659B-5161-477D-9423-BC2B29B5294D}"/>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2" name="Rectangle 132">
                <a:extLst>
                  <a:ext uri="{FF2B5EF4-FFF2-40B4-BE49-F238E27FC236}">
                    <a16:creationId xmlns:a16="http://schemas.microsoft.com/office/drawing/2014/main" id="{A0AB2FBA-95E3-4D79-981F-D12E1452445A}"/>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22"/>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3" name="Rectangle 133">
            <a:extLst>
              <a:ext uri="{FF2B5EF4-FFF2-40B4-BE49-F238E27FC236}">
                <a16:creationId xmlns:a16="http://schemas.microsoft.com/office/drawing/2014/main" id="{C6BC4F15-54A1-45C6-85B6-9B64740136A5}"/>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134">
            <a:extLst>
              <a:ext uri="{FF2B5EF4-FFF2-40B4-BE49-F238E27FC236}">
                <a16:creationId xmlns:a16="http://schemas.microsoft.com/office/drawing/2014/main" id="{8A2FD765-EC53-4D35-A59F-FF43CD776977}"/>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7" name="Rectangle 147">
                <a:extLst>
                  <a:ext uri="{FF2B5EF4-FFF2-40B4-BE49-F238E27FC236}">
                    <a16:creationId xmlns:a16="http://schemas.microsoft.com/office/drawing/2014/main" id="{341DA370-E045-487B-935D-756E90D9299D}"/>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23"/>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2" y="1824040"/>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2" y="1873252"/>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0" y="3138490"/>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0" y="3138490"/>
                <a:ext cx="331788" cy="292100"/>
              </a:xfrm>
              <a:prstGeom prst="rect">
                <a:avLst/>
              </a:prstGeom>
              <a:blipFill>
                <a:blip r:embed="rId24"/>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0" y="3138490"/>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0" y="3138490"/>
                <a:ext cx="303213" cy="292100"/>
              </a:xfrm>
              <a:prstGeom prst="rect">
                <a:avLst/>
              </a:prstGeom>
              <a:blipFill>
                <a:blip r:embed="rId25"/>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9740" y="2225677"/>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78" y="2603503"/>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62839" y="4121153"/>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5"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6" y="3381378"/>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39" y="5319717"/>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39" y="5319717"/>
                <a:ext cx="274114" cy="292388"/>
              </a:xfrm>
              <a:prstGeom prst="rect">
                <a:avLst/>
              </a:prstGeom>
              <a:blipFill>
                <a:blip r:embed="rId27"/>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166" name="Group 165">
            <a:extLst>
              <a:ext uri="{FF2B5EF4-FFF2-40B4-BE49-F238E27FC236}">
                <a16:creationId xmlns:a16="http://schemas.microsoft.com/office/drawing/2014/main" id="{580EA8C2-F4E7-4CFB-8CB9-B360BE80E7EC}"/>
              </a:ext>
            </a:extLst>
          </p:cNvPr>
          <p:cNvGrpSpPr/>
          <p:nvPr/>
        </p:nvGrpSpPr>
        <p:grpSpPr>
          <a:xfrm>
            <a:off x="10436229" y="1973265"/>
            <a:ext cx="1354138" cy="2346326"/>
            <a:chOff x="10436229" y="1973265"/>
            <a:chExt cx="1354138" cy="2346326"/>
          </a:xfrm>
        </p:grpSpPr>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29" y="2984503"/>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2029" y="3124203"/>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07666" y="3124203"/>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29" y="1973265"/>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1" y="399256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1" y="3992566"/>
                  <a:ext cx="274114" cy="292388"/>
                </a:xfrm>
                <a:prstGeom prst="rect">
                  <a:avLst/>
                </a:prstGeom>
                <a:blipFill>
                  <a:blip r:embed="rId28"/>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529891" y="2041527"/>
              <a:ext cx="114837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Deformed </a:t>
              </a:r>
            </a:p>
            <a:p>
              <a:pPr algn="ctr"/>
              <a:r>
                <a:rPr lang="en-US" altLang="en-US" sz="1900" dirty="0">
                  <a:solidFill>
                    <a:srgbClr val="000000"/>
                  </a:solidFill>
                  <a:latin typeface="Times New Roman" panose="02020603050405020304" pitchFamily="18" charset="0"/>
                </a:rPr>
                <a:t>Template </a:t>
              </a:r>
            </a:p>
            <a:p>
              <a:pPr algn="ctr"/>
              <a:r>
                <a:rPr lang="en-US" altLang="en-US" dirty="0">
                  <a:solidFill>
                    <a:srgbClr val="000000"/>
                  </a:solidFill>
                  <a:latin typeface="Times New Roman" panose="02020603050405020304" pitchFamily="18" charset="0"/>
                </a:rPr>
                <a:t>and Scan</a:t>
              </a:r>
              <a:endParaRPr lang="en-US" altLang="en-US" sz="1600" dirty="0"/>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7" y="3992566"/>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7" y="3992566"/>
                  <a:ext cx="200025" cy="292100"/>
                </a:xfrm>
                <a:prstGeom prst="rect">
                  <a:avLst/>
                </a:prstGeom>
                <a:blipFill>
                  <a:blip r:embed="rId3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78" y="3138490"/>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78" y="3138490"/>
                <a:ext cx="190500" cy="276225"/>
              </a:xfrm>
              <a:prstGeom prst="rect">
                <a:avLst/>
              </a:prstGeom>
              <a:blipFill>
                <a:blip r:embed="rId31"/>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27</a:t>
            </a:fld>
            <a:endParaRPr lang="en-CA"/>
          </a:p>
        </p:txBody>
      </p:sp>
      <p:pic>
        <p:nvPicPr>
          <p:cNvPr id="160" name="Picture 22">
            <a:extLst>
              <a:ext uri="{FF2B5EF4-FFF2-40B4-BE49-F238E27FC236}">
                <a16:creationId xmlns:a16="http://schemas.microsoft.com/office/drawing/2014/main" id="{D3614BE4-CD4E-48EA-9C24-88F2FBCB3D0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79837" y="2198690"/>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23">
            <a:extLst>
              <a:ext uri="{FF2B5EF4-FFF2-40B4-BE49-F238E27FC236}">
                <a16:creationId xmlns:a16="http://schemas.microsoft.com/office/drawing/2014/main" id="{58344AA1-B9ED-4FEB-B186-B7F359A0875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349750" y="2198690"/>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Multiplication Sign 22">
            <a:extLst>
              <a:ext uri="{FF2B5EF4-FFF2-40B4-BE49-F238E27FC236}">
                <a16:creationId xmlns:a16="http://schemas.microsoft.com/office/drawing/2014/main" id="{9DCA342F-DC86-42F5-A209-457AB3034C2F}"/>
              </a:ext>
            </a:extLst>
          </p:cNvPr>
          <p:cNvSpPr/>
          <p:nvPr/>
        </p:nvSpPr>
        <p:spPr>
          <a:xfrm>
            <a:off x="7080183" y="1356000"/>
            <a:ext cx="2519938" cy="2519938"/>
          </a:xfrm>
          <a:prstGeom prst="mathMultiply">
            <a:avLst>
              <a:gd name="adj1" fmla="val 269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53">
            <a:extLst>
              <a:ext uri="{FF2B5EF4-FFF2-40B4-BE49-F238E27FC236}">
                <a16:creationId xmlns:a16="http://schemas.microsoft.com/office/drawing/2014/main" id="{B771EA3B-3CFB-4762-9A48-F482BD0202B1}"/>
              </a:ext>
            </a:extLst>
          </p:cNvPr>
          <p:cNvSpPr/>
          <p:nvPr/>
        </p:nvSpPr>
        <p:spPr>
          <a:xfrm rot="1800000">
            <a:off x="9191371" y="4425526"/>
            <a:ext cx="180980" cy="376359"/>
          </a:xfrm>
          <a:custGeom>
            <a:avLst/>
            <a:gdLst>
              <a:gd name="connsiteX0" fmla="*/ 0 w 180980"/>
              <a:gd name="connsiteY0" fmla="*/ 0 h 376359"/>
              <a:gd name="connsiteX1" fmla="*/ 180980 w 180980"/>
              <a:gd name="connsiteY1" fmla="*/ 0 h 376359"/>
              <a:gd name="connsiteX2" fmla="*/ 180980 w 180980"/>
              <a:gd name="connsiteY2" fmla="*/ 376359 h 376359"/>
              <a:gd name="connsiteX3" fmla="*/ 0 w 180980"/>
              <a:gd name="connsiteY3" fmla="*/ 376359 h 376359"/>
              <a:gd name="connsiteX4" fmla="*/ 0 w 180980"/>
              <a:gd name="connsiteY4" fmla="*/ 0 h 376359"/>
              <a:gd name="connsiteX0" fmla="*/ 0 w 180980"/>
              <a:gd name="connsiteY0" fmla="*/ 0 h 376359"/>
              <a:gd name="connsiteX1" fmla="*/ 180980 w 180980"/>
              <a:gd name="connsiteY1" fmla="*/ 0 h 376359"/>
              <a:gd name="connsiteX2" fmla="*/ 180980 w 180980"/>
              <a:gd name="connsiteY2" fmla="*/ 376359 h 376359"/>
              <a:gd name="connsiteX3" fmla="*/ 92870 w 180980"/>
              <a:gd name="connsiteY3" fmla="*/ 375502 h 376359"/>
              <a:gd name="connsiteX4" fmla="*/ 0 w 180980"/>
              <a:gd name="connsiteY4" fmla="*/ 376359 h 376359"/>
              <a:gd name="connsiteX5" fmla="*/ 0 w 180980"/>
              <a:gd name="connsiteY5" fmla="*/ 0 h 376359"/>
              <a:gd name="connsiteX0" fmla="*/ 0 w 180980"/>
              <a:gd name="connsiteY0" fmla="*/ 0 h 376359"/>
              <a:gd name="connsiteX1" fmla="*/ 180980 w 180980"/>
              <a:gd name="connsiteY1" fmla="*/ 0 h 376359"/>
              <a:gd name="connsiteX2" fmla="*/ 180980 w 180980"/>
              <a:gd name="connsiteY2" fmla="*/ 376359 h 376359"/>
              <a:gd name="connsiteX3" fmla="*/ 92870 w 180980"/>
              <a:gd name="connsiteY3" fmla="*/ 261202 h 376359"/>
              <a:gd name="connsiteX4" fmla="*/ 0 w 180980"/>
              <a:gd name="connsiteY4" fmla="*/ 376359 h 376359"/>
              <a:gd name="connsiteX5" fmla="*/ 0 w 180980"/>
              <a:gd name="connsiteY5" fmla="*/ 0 h 37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80" h="376359">
                <a:moveTo>
                  <a:pt x="0" y="0"/>
                </a:moveTo>
                <a:lnTo>
                  <a:pt x="180980" y="0"/>
                </a:lnTo>
                <a:lnTo>
                  <a:pt x="180980" y="376359"/>
                </a:lnTo>
                <a:lnTo>
                  <a:pt x="92870" y="261202"/>
                </a:lnTo>
                <a:lnTo>
                  <a:pt x="0" y="376359"/>
                </a:lnTo>
                <a:lnTo>
                  <a:pt x="0" y="0"/>
                </a:lnTo>
                <a:close/>
              </a:path>
            </a:pathLst>
          </a:custGeom>
          <a:solidFill>
            <a:srgbClr val="FFF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1" name="Group 50">
            <a:extLst>
              <a:ext uri="{FF2B5EF4-FFF2-40B4-BE49-F238E27FC236}">
                <a16:creationId xmlns:a16="http://schemas.microsoft.com/office/drawing/2014/main" id="{6E5FD48D-7304-4DD7-8E79-D0491D8B5039}"/>
              </a:ext>
            </a:extLst>
          </p:cNvPr>
          <p:cNvGrpSpPr/>
          <p:nvPr/>
        </p:nvGrpSpPr>
        <p:grpSpPr>
          <a:xfrm>
            <a:off x="2897123" y="2387991"/>
            <a:ext cx="423905" cy="889371"/>
            <a:chOff x="5687726" y="274637"/>
            <a:chExt cx="423905" cy="889371"/>
          </a:xfrm>
        </p:grpSpPr>
        <mc:AlternateContent xmlns:mc="http://schemas.openxmlformats.org/markup-compatibility/2006" xmlns:a14="http://schemas.microsoft.com/office/drawing/2010/main">
          <mc:Choice Requires="a14">
            <p:sp>
              <p:nvSpPr>
                <p:cNvPr id="152" name="Rectangle 140">
                  <a:extLst>
                    <a:ext uri="{FF2B5EF4-FFF2-40B4-BE49-F238E27FC236}">
                      <a16:creationId xmlns:a16="http://schemas.microsoft.com/office/drawing/2014/main" id="{E5BE495A-5B0A-4E39-89C6-FD5EA3B2BCD9}"/>
                    </a:ext>
                  </a:extLst>
                </p:cNvPr>
                <p:cNvSpPr>
                  <a:spLocks noChangeArrowheads="1"/>
                </p:cNvSpPr>
                <p:nvPr/>
              </p:nvSpPr>
              <p:spPr bwMode="auto">
                <a:xfrm>
                  <a:off x="5792789" y="887009"/>
                  <a:ext cx="292901" cy="2769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altLang="en-US" i="1" dirty="0">
                                <a:latin typeface="Cambria Math" panose="02040503050406030204" pitchFamily="18" charset="0"/>
                              </a:rPr>
                            </m:ctrlPr>
                          </m:sSubPr>
                          <m:e>
                            <m:r>
                              <a:rPr lang="en-US" altLang="en-US" i="1" dirty="0">
                                <a:latin typeface="Cambria Math" panose="02040503050406030204" pitchFamily="18" charset="0"/>
                              </a:rPr>
                              <m:t>𝑆</m:t>
                            </m:r>
                          </m:e>
                          <m:sub>
                            <m:r>
                              <a:rPr lang="en-US" altLang="en-US" i="1" dirty="0">
                                <a:latin typeface="Cambria Math" panose="02040503050406030204" pitchFamily="18" charset="0"/>
                              </a:rPr>
                              <m:t>𝑘</m:t>
                            </m:r>
                          </m:sub>
                        </m:sSub>
                      </m:oMath>
                    </m:oMathPara>
                  </a14:m>
                  <a:endParaRPr lang="en-US" altLang="en-US" dirty="0"/>
                </a:p>
              </p:txBody>
            </p:sp>
          </mc:Choice>
          <mc:Fallback xmlns="">
            <p:sp>
              <p:nvSpPr>
                <p:cNvPr id="152" name="Rectangle 140">
                  <a:extLst>
                    <a:ext uri="{FF2B5EF4-FFF2-40B4-BE49-F238E27FC236}">
                      <a16:creationId xmlns:a16="http://schemas.microsoft.com/office/drawing/2014/main" id="{E5BE495A-5B0A-4E39-89C6-FD5EA3B2BCD9}"/>
                    </a:ext>
                  </a:extLst>
                </p:cNvPr>
                <p:cNvSpPr>
                  <a:spLocks noRot="1" noChangeAspect="1" noMove="1" noResize="1" noEditPoints="1" noAdjustHandles="1" noChangeArrowheads="1" noChangeShapeType="1" noTextEdit="1"/>
                </p:cNvSpPr>
                <p:nvPr/>
              </p:nvSpPr>
              <p:spPr bwMode="auto">
                <a:xfrm>
                  <a:off x="5792789" y="887009"/>
                  <a:ext cx="292901" cy="276999"/>
                </a:xfrm>
                <a:prstGeom prst="rect">
                  <a:avLst/>
                </a:prstGeom>
                <a:blipFill>
                  <a:blip r:embed="rId34"/>
                  <a:stretch>
                    <a:fillRect l="-16327" r="-2041" b="-173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151" name="Picture 24">
              <a:extLst>
                <a:ext uri="{FF2B5EF4-FFF2-40B4-BE49-F238E27FC236}">
                  <a16:creationId xmlns:a16="http://schemas.microsoft.com/office/drawing/2014/main" id="{3A344FF6-3643-4D2D-A804-0E51623299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7726" y="274637"/>
              <a:ext cx="423905" cy="64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47">
            <a:extLst>
              <a:ext uri="{FF2B5EF4-FFF2-40B4-BE49-F238E27FC236}">
                <a16:creationId xmlns:a16="http://schemas.microsoft.com/office/drawing/2014/main" id="{345B6006-83EC-420B-9D76-C2027185476D}"/>
              </a:ext>
            </a:extLst>
          </p:cNvPr>
          <p:cNvGrpSpPr/>
          <p:nvPr/>
        </p:nvGrpSpPr>
        <p:grpSpPr>
          <a:xfrm>
            <a:off x="6238878" y="4476157"/>
            <a:ext cx="419142" cy="928329"/>
            <a:chOff x="6115010" y="275791"/>
            <a:chExt cx="419142" cy="928329"/>
          </a:xfrm>
        </p:grpSpPr>
        <p:pic>
          <p:nvPicPr>
            <p:cNvPr id="156" name="Picture 81">
              <a:extLst>
                <a:ext uri="{FF2B5EF4-FFF2-40B4-BE49-F238E27FC236}">
                  <a16:creationId xmlns:a16="http://schemas.microsoft.com/office/drawing/2014/main" id="{F18B6B62-8B2B-4E79-BD56-B0579F4449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5010" y="275791"/>
              <a:ext cx="419142" cy="6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9" name="Rectangle 131">
                  <a:extLst>
                    <a:ext uri="{FF2B5EF4-FFF2-40B4-BE49-F238E27FC236}">
                      <a16:creationId xmlns:a16="http://schemas.microsoft.com/office/drawing/2014/main" id="{6C51DE7C-8B3F-4E4C-93A1-94921F6AC206}"/>
                    </a:ext>
                  </a:extLst>
                </p:cNvPr>
                <p:cNvSpPr>
                  <a:spLocks noChangeArrowheads="1"/>
                </p:cNvSpPr>
                <p:nvPr/>
              </p:nvSpPr>
              <p:spPr bwMode="auto">
                <a:xfrm>
                  <a:off x="6196014" y="919957"/>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9" name="Rectangle 131">
                  <a:extLst>
                    <a:ext uri="{FF2B5EF4-FFF2-40B4-BE49-F238E27FC236}">
                      <a16:creationId xmlns:a16="http://schemas.microsoft.com/office/drawing/2014/main" id="{6C51DE7C-8B3F-4E4C-93A1-94921F6AC206}"/>
                    </a:ext>
                  </a:extLst>
                </p:cNvPr>
                <p:cNvSpPr>
                  <a:spLocks noRot="1" noChangeAspect="1" noMove="1" noResize="1" noEditPoints="1" noAdjustHandles="1" noChangeArrowheads="1" noChangeShapeType="1" noTextEdit="1"/>
                </p:cNvSpPr>
                <p:nvPr/>
              </p:nvSpPr>
              <p:spPr bwMode="auto">
                <a:xfrm>
                  <a:off x="6196014" y="919957"/>
                  <a:ext cx="293688" cy="284163"/>
                </a:xfrm>
                <a:prstGeom prst="rect">
                  <a:avLst/>
                </a:prstGeom>
                <a:blipFill>
                  <a:blip r:embed="rId35"/>
                  <a:stretch>
                    <a:fillRect l="-18750" t="-17021"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sp>
        <p:nvSpPr>
          <p:cNvPr id="162" name="Freeform 28">
            <a:extLst>
              <a:ext uri="{FF2B5EF4-FFF2-40B4-BE49-F238E27FC236}">
                <a16:creationId xmlns:a16="http://schemas.microsoft.com/office/drawing/2014/main" id="{782EE49F-D9D3-4F84-8737-4D6434484C7E}"/>
              </a:ext>
            </a:extLst>
          </p:cNvPr>
          <p:cNvSpPr>
            <a:spLocks noEditPoints="1"/>
          </p:cNvSpPr>
          <p:nvPr/>
        </p:nvSpPr>
        <p:spPr bwMode="auto">
          <a:xfrm>
            <a:off x="9096124" y="2604671"/>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0" y="3627441"/>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099428" y="3627441"/>
            <a:ext cx="193198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900" b="0" i="0" u="none" strike="noStrike" cap="none" normalizeH="0" baseline="0" dirty="0">
                <a:ln>
                  <a:noFill/>
                </a:ln>
                <a:solidFill>
                  <a:srgbClr val="000000"/>
                </a:solidFill>
                <a:effectLst/>
                <a:latin typeface="Times New Roman" panose="02020603050405020304" pitchFamily="18" charset="0"/>
              </a:rPr>
              <a:t>Surface </a:t>
            </a:r>
          </a:p>
          <a:p>
            <a:pPr algn="ctr"/>
            <a:r>
              <a:rPr lang="en-US" altLang="en-US" dirty="0">
                <a:solidFill>
                  <a:srgbClr val="000000"/>
                </a:solidFill>
                <a:latin typeface="Times New Roman" panose="02020603050405020304" pitchFamily="18" charset="0"/>
              </a:rPr>
              <a:t>Orientation-Based </a:t>
            </a:r>
          </a:p>
          <a:p>
            <a:pPr algn="ctr"/>
            <a:r>
              <a:rPr lang="en-US" altLang="en-US" sz="1600" dirty="0">
                <a:solidFill>
                  <a:srgbClr val="000000"/>
                </a:solidFill>
                <a:latin typeface="Times New Roman" panose="02020603050405020304" pitchFamily="18" charset="0"/>
              </a:rPr>
              <a:t>Deformation</a:t>
            </a:r>
            <a:endParaRPr lang="en-US" altLang="en-US" sz="1400" dirty="0"/>
          </a:p>
        </p:txBody>
      </p:sp>
      <p:sp>
        <p:nvSpPr>
          <p:cNvPr id="164" name="Rectangle 53">
            <a:extLst>
              <a:ext uri="{FF2B5EF4-FFF2-40B4-BE49-F238E27FC236}">
                <a16:creationId xmlns:a16="http://schemas.microsoft.com/office/drawing/2014/main" id="{C6477C24-902E-4F4C-BC28-AEF6A03AA8A6}"/>
              </a:ext>
            </a:extLst>
          </p:cNvPr>
          <p:cNvSpPr/>
          <p:nvPr/>
        </p:nvSpPr>
        <p:spPr>
          <a:xfrm rot="19800000" flipH="1">
            <a:off x="9438441" y="4425526"/>
            <a:ext cx="180980" cy="376359"/>
          </a:xfrm>
          <a:custGeom>
            <a:avLst/>
            <a:gdLst>
              <a:gd name="connsiteX0" fmla="*/ 0 w 180980"/>
              <a:gd name="connsiteY0" fmla="*/ 0 h 376359"/>
              <a:gd name="connsiteX1" fmla="*/ 180980 w 180980"/>
              <a:gd name="connsiteY1" fmla="*/ 0 h 376359"/>
              <a:gd name="connsiteX2" fmla="*/ 180980 w 180980"/>
              <a:gd name="connsiteY2" fmla="*/ 376359 h 376359"/>
              <a:gd name="connsiteX3" fmla="*/ 0 w 180980"/>
              <a:gd name="connsiteY3" fmla="*/ 376359 h 376359"/>
              <a:gd name="connsiteX4" fmla="*/ 0 w 180980"/>
              <a:gd name="connsiteY4" fmla="*/ 0 h 376359"/>
              <a:gd name="connsiteX0" fmla="*/ 0 w 180980"/>
              <a:gd name="connsiteY0" fmla="*/ 0 h 376359"/>
              <a:gd name="connsiteX1" fmla="*/ 180980 w 180980"/>
              <a:gd name="connsiteY1" fmla="*/ 0 h 376359"/>
              <a:gd name="connsiteX2" fmla="*/ 180980 w 180980"/>
              <a:gd name="connsiteY2" fmla="*/ 376359 h 376359"/>
              <a:gd name="connsiteX3" fmla="*/ 92870 w 180980"/>
              <a:gd name="connsiteY3" fmla="*/ 375502 h 376359"/>
              <a:gd name="connsiteX4" fmla="*/ 0 w 180980"/>
              <a:gd name="connsiteY4" fmla="*/ 376359 h 376359"/>
              <a:gd name="connsiteX5" fmla="*/ 0 w 180980"/>
              <a:gd name="connsiteY5" fmla="*/ 0 h 376359"/>
              <a:gd name="connsiteX0" fmla="*/ 0 w 180980"/>
              <a:gd name="connsiteY0" fmla="*/ 0 h 376359"/>
              <a:gd name="connsiteX1" fmla="*/ 180980 w 180980"/>
              <a:gd name="connsiteY1" fmla="*/ 0 h 376359"/>
              <a:gd name="connsiteX2" fmla="*/ 180980 w 180980"/>
              <a:gd name="connsiteY2" fmla="*/ 376359 h 376359"/>
              <a:gd name="connsiteX3" fmla="*/ 92870 w 180980"/>
              <a:gd name="connsiteY3" fmla="*/ 261202 h 376359"/>
              <a:gd name="connsiteX4" fmla="*/ 0 w 180980"/>
              <a:gd name="connsiteY4" fmla="*/ 376359 h 376359"/>
              <a:gd name="connsiteX5" fmla="*/ 0 w 180980"/>
              <a:gd name="connsiteY5" fmla="*/ 0 h 37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80" h="376359">
                <a:moveTo>
                  <a:pt x="0" y="0"/>
                </a:moveTo>
                <a:lnTo>
                  <a:pt x="180980" y="0"/>
                </a:lnTo>
                <a:lnTo>
                  <a:pt x="180980" y="376359"/>
                </a:lnTo>
                <a:lnTo>
                  <a:pt x="92870" y="261202"/>
                </a:lnTo>
                <a:lnTo>
                  <a:pt x="0" y="376359"/>
                </a:lnTo>
                <a:lnTo>
                  <a:pt x="0" y="0"/>
                </a:lnTo>
                <a:close/>
              </a:path>
            </a:pathLst>
          </a:custGeom>
          <a:solidFill>
            <a:srgbClr val="FFF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5" name="Group 44">
            <a:extLst>
              <a:ext uri="{FF2B5EF4-FFF2-40B4-BE49-F238E27FC236}">
                <a16:creationId xmlns:a16="http://schemas.microsoft.com/office/drawing/2014/main" id="{4FBCEB95-BDB1-4373-B2EF-E7A5BA45735E}"/>
              </a:ext>
            </a:extLst>
          </p:cNvPr>
          <p:cNvGrpSpPr/>
          <p:nvPr/>
        </p:nvGrpSpPr>
        <p:grpSpPr>
          <a:xfrm>
            <a:off x="6151564" y="4314829"/>
            <a:ext cx="623888" cy="1177925"/>
            <a:chOff x="6151564" y="4314829"/>
            <a:chExt cx="623888" cy="1177925"/>
          </a:xfrm>
        </p:grpSpPr>
        <p:pic>
          <p:nvPicPr>
            <p:cNvPr id="81" name="Picture 81">
              <a:extLst>
                <a:ext uri="{FF2B5EF4-FFF2-40B4-BE49-F238E27FC236}">
                  <a16:creationId xmlns:a16="http://schemas.microsoft.com/office/drawing/2014/main" id="{455A758B-AB96-414A-A060-ECA40854A3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1" name="Rectangle 131">
                  <a:extLst>
                    <a:ext uri="{FF2B5EF4-FFF2-40B4-BE49-F238E27FC236}">
                      <a16:creationId xmlns:a16="http://schemas.microsoft.com/office/drawing/2014/main" id="{70D2A7D0-EF86-4FBC-9AD4-BE51CA12D012}"/>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36"/>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grpSp>
        <p:nvGrpSpPr>
          <p:cNvPr id="22" name="Group 21">
            <a:extLst>
              <a:ext uri="{FF2B5EF4-FFF2-40B4-BE49-F238E27FC236}">
                <a16:creationId xmlns:a16="http://schemas.microsoft.com/office/drawing/2014/main" id="{DDC86E9A-AD6C-455A-AA48-E32D82156E97}"/>
              </a:ext>
            </a:extLst>
          </p:cNvPr>
          <p:cNvGrpSpPr/>
          <p:nvPr/>
        </p:nvGrpSpPr>
        <p:grpSpPr>
          <a:xfrm>
            <a:off x="2797174" y="2247902"/>
            <a:ext cx="584200" cy="1182688"/>
            <a:chOff x="2797174" y="2247902"/>
            <a:chExt cx="584200" cy="1182688"/>
          </a:xfrm>
        </p:grpSpPr>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4" y="2247902"/>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4" y="3138490"/>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4" y="3138490"/>
                  <a:ext cx="307975" cy="292100"/>
                </a:xfrm>
                <a:prstGeom prst="rect">
                  <a:avLst/>
                </a:prstGeom>
                <a:blipFill>
                  <a:blip r:embed="rId37"/>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63" name="Audio 62">
            <a:hlinkClick r:id="" action="ppaction://media"/>
            <a:extLst>
              <a:ext uri="{FF2B5EF4-FFF2-40B4-BE49-F238E27FC236}">
                <a16:creationId xmlns:a16="http://schemas.microsoft.com/office/drawing/2014/main" id="{8DCFA008-84DF-4591-92B2-471FA7C3F918}"/>
              </a:ext>
            </a:extLst>
          </p:cNvPr>
          <p:cNvPicPr>
            <a:picLocks noChangeAspect="1"/>
          </p:cNvPicPr>
          <p:nvPr>
            <a:audioFile r:link="rId3"/>
            <p:extLst>
              <p:ext uri="{DAA4B4D4-6D71-4841-9C94-3DE7FCFB9230}">
                <p14:media xmlns:p14="http://schemas.microsoft.com/office/powerpoint/2010/main" r:embed="rId2"/>
              </p:ext>
            </p:extLst>
          </p:nvPr>
        </p:nvPicPr>
        <p:blipFill>
          <a:blip r:embed="rId3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0729973"/>
      </p:ext>
    </p:extLst>
  </p:cSld>
  <p:clrMapOvr>
    <a:masterClrMapping/>
  </p:clrMapOvr>
  <mc:AlternateContent xmlns:mc="http://schemas.openxmlformats.org/markup-compatibility/2006" xmlns:p14="http://schemas.microsoft.com/office/powerpoint/2010/main">
    <mc:Choice Requires="p14">
      <p:transition spd="slow" p14:dur="2000" advTm="13055"/>
    </mc:Choice>
    <mc:Fallback xmlns="">
      <p:transition spd="slow" advTm="1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indefinite" fill="hold" nodeType="clickEffect">
                                  <p:stCondLst>
                                    <p:cond delay="0"/>
                                  </p:stCondLst>
                                  <p:endCondLst>
                                    <p:cond evt="onNext" delay="0">
                                      <p:tgtEl>
                                        <p:sldTgt/>
                                      </p:tgtEl>
                                    </p:cond>
                                  </p:end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par>
                                <p:cTn id="12" presetID="26" presetClass="emph" presetSubtype="0" repeatCount="indefinite" fill="hold" nodeType="withEffect">
                                  <p:stCondLst>
                                    <p:cond delay="0"/>
                                  </p:stCondLst>
                                  <p:endCondLst>
                                    <p:cond evt="onNext" delay="0">
                                      <p:tgtEl>
                                        <p:sldTgt/>
                                      </p:tgtEl>
                                    </p:cond>
                                  </p:endCondLst>
                                  <p:childTnLst>
                                    <p:animEffect transition="out" filter="fade">
                                      <p:cBhvr>
                                        <p:cTn id="13" dur="1000" tmFilter="0, 0; .2, .5; .8, .5; 1, 0"/>
                                        <p:tgtEl>
                                          <p:spTgt spid="14"/>
                                        </p:tgtEl>
                                      </p:cBhvr>
                                    </p:animEffect>
                                    <p:animScale>
                                      <p:cBhvr>
                                        <p:cTn id="14" dur="500" autoRev="1" fill="hold"/>
                                        <p:tgtEl>
                                          <p:spTgt spid="14"/>
                                        </p:tgtEl>
                                      </p:cBhvr>
                                      <p:by x="105000" y="105000"/>
                                    </p:animScale>
                                  </p:childTnLst>
                                </p:cTn>
                              </p:par>
                              <p:par>
                                <p:cTn id="15" presetID="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2.08333E-6 -2.96296E-6 L 0.48594 0.3382 " pathEditMode="relative" rAng="0" ptsTypes="AA">
                                      <p:cBhvr>
                                        <p:cTn id="31" dur="2000" fill="hold"/>
                                        <p:tgtEl>
                                          <p:spTgt spid="51"/>
                                        </p:tgtEl>
                                        <p:attrNameLst>
                                          <p:attrName>ppt_x</p:attrName>
                                          <p:attrName>ppt_y</p:attrName>
                                        </p:attrNameLst>
                                      </p:cBhvr>
                                      <p:rCtr x="24297" y="16898"/>
                                    </p:animMotion>
                                  </p:childTnLst>
                                </p:cTn>
                              </p:par>
                              <p:par>
                                <p:cTn id="32" presetID="42" presetClass="path" presetSubtype="0" accel="50000" decel="50000" fill="hold" nodeType="withEffect">
                                  <p:stCondLst>
                                    <p:cond delay="0"/>
                                  </p:stCondLst>
                                  <p:childTnLst>
                                    <p:animMotion origin="layout" path="M 3.75E-6 -3.7037E-7 L 0.27448 0.03194 " pathEditMode="relative" rAng="0" ptsTypes="AA">
                                      <p:cBhvr>
                                        <p:cTn id="33" dur="2000" fill="hold"/>
                                        <p:tgtEl>
                                          <p:spTgt spid="48"/>
                                        </p:tgtEl>
                                        <p:attrNameLst>
                                          <p:attrName>ppt_x</p:attrName>
                                          <p:attrName>ppt_y</p:attrName>
                                        </p:attrNameLst>
                                      </p:cBhvr>
                                      <p:rCtr x="13724" y="1597"/>
                                    </p:animMotion>
                                  </p:childTnLst>
                                </p:cTn>
                              </p:par>
                              <p:par>
                                <p:cTn id="34" presetID="1" presetClass="entr" presetSubtype="0" fill="hold" grpId="0" nodeType="withEffect">
                                  <p:stCondLst>
                                    <p:cond delay="0"/>
                                  </p:stCondLst>
                                  <p:childTnLst>
                                    <p:set>
                                      <p:cBhvr>
                                        <p:cTn id="35" dur="1" fill="hold">
                                          <p:stCondLst>
                                            <p:cond delay="0"/>
                                          </p:stCondLst>
                                        </p:cTn>
                                        <p:tgtEl>
                                          <p:spTgt spid="162"/>
                                        </p:tgtEl>
                                        <p:attrNameLst>
                                          <p:attrName>style.visibility</p:attrName>
                                        </p:attrNameLst>
                                      </p:cBhvr>
                                      <p:to>
                                        <p:strVal val="visible"/>
                                      </p:to>
                                    </p:set>
                                  </p:childTnLst>
                                </p:cTn>
                              </p:par>
                              <p:par>
                                <p:cTn id="36" presetID="42" presetClass="path" presetSubtype="0" accel="50000" decel="50000" fill="hold" grpId="1" nodeType="withEffect">
                                  <p:stCondLst>
                                    <p:cond delay="0"/>
                                  </p:stCondLst>
                                  <p:childTnLst>
                                    <p:animMotion origin="layout" path="M 4.16667E-6 7.40741E-7 L 0.01731 0.34352 " pathEditMode="relative" rAng="0" ptsTypes="AA">
                                      <p:cBhvr>
                                        <p:cTn id="37" dur="2000" fill="hold"/>
                                        <p:tgtEl>
                                          <p:spTgt spid="162"/>
                                        </p:tgtEl>
                                        <p:attrNameLst>
                                          <p:attrName>ppt_x</p:attrName>
                                          <p:attrName>ppt_y</p:attrName>
                                        </p:attrNameLst>
                                      </p:cBhvr>
                                      <p:rCtr x="859" y="17176"/>
                                    </p:animMotion>
                                  </p:childTnLst>
                                </p:cTn>
                              </p:par>
                            </p:childTnLst>
                          </p:cTn>
                        </p:par>
                        <p:par>
                          <p:cTn id="38" fill="hold">
                            <p:stCondLst>
                              <p:cond delay="2000"/>
                            </p:stCondLst>
                            <p:childTnLst>
                              <p:par>
                                <p:cTn id="39" presetID="26" presetClass="emph" presetSubtype="0" repeatCount="indefinite" fill="hold" nodeType="afterEffect">
                                  <p:stCondLst>
                                    <p:cond delay="0"/>
                                  </p:stCondLst>
                                  <p:childTnLst>
                                    <p:animEffect transition="out" filter="fade">
                                      <p:cBhvr>
                                        <p:cTn id="40" dur="1000" tmFilter="0, 0; .2, .5; .8, .5; 1, 0"/>
                                        <p:tgtEl>
                                          <p:spTgt spid="51"/>
                                        </p:tgtEl>
                                      </p:cBhvr>
                                    </p:animEffect>
                                    <p:animScale>
                                      <p:cBhvr>
                                        <p:cTn id="41" dur="500" autoRev="1" fill="hold"/>
                                        <p:tgtEl>
                                          <p:spTgt spid="51"/>
                                        </p:tgtEl>
                                      </p:cBhvr>
                                      <p:by x="105000" y="105000"/>
                                    </p:animScale>
                                  </p:childTnLst>
                                </p:cTn>
                              </p:par>
                            </p:childTnLst>
                          </p:cTn>
                        </p:par>
                        <p:par>
                          <p:cTn id="42" fill="hold">
                            <p:stCondLst>
                              <p:cond delay="3000"/>
                            </p:stCondLst>
                            <p:childTnLst>
                              <p:par>
                                <p:cTn id="43" presetID="26" presetClass="emph" presetSubtype="0" repeatCount="indefinite" fill="hold" nodeType="afterEffect">
                                  <p:stCondLst>
                                    <p:cond delay="0"/>
                                  </p:stCondLst>
                                  <p:childTnLst>
                                    <p:animEffect transition="out" filter="fade">
                                      <p:cBhvr>
                                        <p:cTn id="44" dur="1000" tmFilter="0, 0; .2, .5; .8, .5; 1, 0"/>
                                        <p:tgtEl>
                                          <p:spTgt spid="48"/>
                                        </p:tgtEl>
                                      </p:cBhvr>
                                    </p:animEffect>
                                    <p:animScale>
                                      <p:cBhvr>
                                        <p:cTn id="45" dur="50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63"/>
                </p:tgtEl>
              </p:cMediaNode>
            </p:audio>
          </p:childTnLst>
        </p:cTn>
      </p:par>
    </p:tnLst>
    <p:bldLst>
      <p:bldP spid="23" grpId="0" animBg="1"/>
      <p:bldP spid="54" grpId="0" animBg="1"/>
      <p:bldP spid="162" grpId="0" animBg="1"/>
      <p:bldP spid="162" grpId="1" animBg="1"/>
      <p:bldP spid="1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60F46-F7F4-4D30-A0E7-65804AC4A4C4}"/>
              </a:ext>
            </a:extLst>
          </p:cNvPr>
          <p:cNvSpPr>
            <a:spLocks noGrp="1"/>
          </p:cNvSpPr>
          <p:nvPr>
            <p:ph type="title"/>
          </p:nvPr>
        </p:nvSpPr>
        <p:spPr/>
        <p:txBody>
          <a:bodyPr/>
          <a:lstStyle/>
          <a:p>
            <a:r>
              <a:rPr lang="en-US" dirty="0"/>
              <a:t>Spectral Reconstruction Benefits</a:t>
            </a:r>
            <a:endParaRPr lang="en-CA"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326365-B7FF-49F2-A393-CE1748830198}"/>
                  </a:ext>
                </a:extLst>
              </p:cNvPr>
              <p:cNvSpPr>
                <a:spLocks noGrp="1"/>
              </p:cNvSpPr>
              <p:nvPr>
                <p:ph idx="1"/>
              </p:nvPr>
            </p:nvSpPr>
            <p:spPr>
              <a:xfrm>
                <a:off x="838200" y="1494001"/>
                <a:ext cx="10515600" cy="481320"/>
              </a:xfrm>
            </p:spPr>
            <p:txBody>
              <a:bodyPr>
                <a:normAutofit lnSpcReduction="10000"/>
              </a:bodyPr>
              <a:lstStyle/>
              <a:p>
                <a:pPr marL="0" indent="0">
                  <a:buNone/>
                </a:pPr>
                <a:r>
                  <a:rPr lang="en-US" dirty="0"/>
                  <a:t>Closest point constraints from </a:t>
                </a:r>
                <a14:m>
                  <m:oMath xmlns:m="http://schemas.openxmlformats.org/officeDocument/2006/math">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𝑘</m:t>
                            </m:r>
                          </m:sub>
                        </m:sSub>
                      </m:e>
                    </m:acc>
                  </m:oMath>
                </a14:m>
                <a:r>
                  <a:rPr lang="en-CA" dirty="0"/>
                  <a:t>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𝑘</m:t>
                        </m:r>
                      </m:sub>
                    </m:sSub>
                  </m:oMath>
                </a14:m>
                <a:r>
                  <a:rPr lang="en-CA" dirty="0"/>
                  <a:t> result in lateral sliding</a:t>
                </a:r>
              </a:p>
              <a:p>
                <a:endParaRPr lang="en-CA" dirty="0"/>
              </a:p>
            </p:txBody>
          </p:sp>
        </mc:Choice>
        <mc:Fallback xmlns="">
          <p:sp>
            <p:nvSpPr>
              <p:cNvPr id="3" name="Content Placeholder 2">
                <a:extLst>
                  <a:ext uri="{FF2B5EF4-FFF2-40B4-BE49-F238E27FC236}">
                    <a16:creationId xmlns:a16="http://schemas.microsoft.com/office/drawing/2014/main" id="{3A326365-B7FF-49F2-A393-CE1748830198}"/>
                  </a:ext>
                </a:extLst>
              </p:cNvPr>
              <p:cNvSpPr>
                <a:spLocks noGrp="1" noRot="1" noChangeAspect="1" noMove="1" noResize="1" noEditPoints="1" noAdjustHandles="1" noChangeArrowheads="1" noChangeShapeType="1" noTextEdit="1"/>
              </p:cNvSpPr>
              <p:nvPr>
                <p:ph idx="1"/>
              </p:nvPr>
            </p:nvSpPr>
            <p:spPr>
              <a:xfrm>
                <a:off x="838200" y="1494001"/>
                <a:ext cx="10515600" cy="481320"/>
              </a:xfrm>
              <a:blipFill>
                <a:blip r:embed="rId6"/>
                <a:stretch>
                  <a:fillRect l="-1217" t="-26582" b="-29114"/>
                </a:stretch>
              </a:blipFill>
            </p:spPr>
            <p:txBody>
              <a:bodyPr/>
              <a:lstStyle/>
              <a:p>
                <a:r>
                  <a:rPr lang="en-CA">
                    <a:noFill/>
                  </a:rPr>
                  <a:t> </a:t>
                </a:r>
              </a:p>
            </p:txBody>
          </p:sp>
        </mc:Fallback>
      </mc:AlternateContent>
      <p:grpSp>
        <p:nvGrpSpPr>
          <p:cNvPr id="10" name="Group 9">
            <a:extLst>
              <a:ext uri="{FF2B5EF4-FFF2-40B4-BE49-F238E27FC236}">
                <a16:creationId xmlns:a16="http://schemas.microsoft.com/office/drawing/2014/main" id="{A2E6161A-A0BB-445F-998E-821DF3C5A531}"/>
              </a:ext>
            </a:extLst>
          </p:cNvPr>
          <p:cNvGrpSpPr/>
          <p:nvPr/>
        </p:nvGrpSpPr>
        <p:grpSpPr>
          <a:xfrm>
            <a:off x="525780" y="3322063"/>
            <a:ext cx="3415017" cy="2530070"/>
            <a:chOff x="1308209" y="2160781"/>
            <a:chExt cx="3423611" cy="2536437"/>
          </a:xfrm>
        </p:grpSpPr>
        <p:pic>
          <p:nvPicPr>
            <p:cNvPr id="6" name="Picture 5" descr="A picture containing drawing&#10;&#10;Description automatically generated">
              <a:extLst>
                <a:ext uri="{FF2B5EF4-FFF2-40B4-BE49-F238E27FC236}">
                  <a16:creationId xmlns:a16="http://schemas.microsoft.com/office/drawing/2014/main" id="{A31C9A9C-58A3-49FC-8FE8-A90BB7020A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1653" y="2160781"/>
              <a:ext cx="1890167" cy="2536437"/>
            </a:xfrm>
            <a:prstGeom prst="rect">
              <a:avLst/>
            </a:prstGeom>
          </p:spPr>
        </p:pic>
        <p:pic>
          <p:nvPicPr>
            <p:cNvPr id="7" name="Picture 6" descr="A picture containing indoor, sitting, small, plastic&#10;&#10;Description automatically generated">
              <a:extLst>
                <a:ext uri="{FF2B5EF4-FFF2-40B4-BE49-F238E27FC236}">
                  <a16:creationId xmlns:a16="http://schemas.microsoft.com/office/drawing/2014/main" id="{3C11746A-81C4-4F21-AF3E-B4718DBD81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8209" y="2160781"/>
              <a:ext cx="1533444" cy="2536437"/>
            </a:xfrm>
            <a:prstGeom prst="rect">
              <a:avLst/>
            </a:prstGeom>
          </p:spPr>
        </p:pic>
      </p:grpSp>
      <p:sp>
        <p:nvSpPr>
          <p:cNvPr id="11" name="Slide Number Placeholder 10">
            <a:extLst>
              <a:ext uri="{FF2B5EF4-FFF2-40B4-BE49-F238E27FC236}">
                <a16:creationId xmlns:a16="http://schemas.microsoft.com/office/drawing/2014/main" id="{2550B405-80B8-4E6D-B097-F5D81F8797F2}"/>
              </a:ext>
            </a:extLst>
          </p:cNvPr>
          <p:cNvSpPr>
            <a:spLocks noGrp="1"/>
          </p:cNvSpPr>
          <p:nvPr>
            <p:ph type="sldNum" sz="quarter" idx="12"/>
          </p:nvPr>
        </p:nvSpPr>
        <p:spPr/>
        <p:txBody>
          <a:bodyPr/>
          <a:lstStyle/>
          <a:p>
            <a:fld id="{D97D1DF6-F186-48C8-8457-25A16335496C}" type="slidenum">
              <a:rPr lang="en-CA" smtClean="0"/>
              <a:t>28</a:t>
            </a:fld>
            <a:endParaRPr lang="en-CA"/>
          </a:p>
        </p:txBody>
      </p:sp>
      <p:grpSp>
        <p:nvGrpSpPr>
          <p:cNvPr id="34" name="Group 33">
            <a:extLst>
              <a:ext uri="{FF2B5EF4-FFF2-40B4-BE49-F238E27FC236}">
                <a16:creationId xmlns:a16="http://schemas.microsoft.com/office/drawing/2014/main" id="{F2BAE80E-9713-416E-A525-C77D848B389F}"/>
              </a:ext>
            </a:extLst>
          </p:cNvPr>
          <p:cNvGrpSpPr/>
          <p:nvPr/>
        </p:nvGrpSpPr>
        <p:grpSpPr>
          <a:xfrm>
            <a:off x="3993198" y="2095820"/>
            <a:ext cx="7410201" cy="2261964"/>
            <a:chOff x="3993198" y="2095820"/>
            <a:chExt cx="7410201" cy="2261964"/>
          </a:xfrm>
        </p:grpSpPr>
        <p:grpSp>
          <p:nvGrpSpPr>
            <p:cNvPr id="29" name="Group 28">
              <a:extLst>
                <a:ext uri="{FF2B5EF4-FFF2-40B4-BE49-F238E27FC236}">
                  <a16:creationId xmlns:a16="http://schemas.microsoft.com/office/drawing/2014/main" id="{7C29E217-3D72-434C-B7C9-92A26C9952E5}"/>
                </a:ext>
              </a:extLst>
            </p:cNvPr>
            <p:cNvGrpSpPr/>
            <p:nvPr/>
          </p:nvGrpSpPr>
          <p:grpSpPr>
            <a:xfrm>
              <a:off x="3993198" y="2095820"/>
              <a:ext cx="4486073" cy="2261964"/>
              <a:chOff x="3993198" y="2095820"/>
              <a:chExt cx="4486073" cy="2261964"/>
            </a:xfrm>
          </p:grpSpPr>
          <p:pic>
            <p:nvPicPr>
              <p:cNvPr id="5" name="Picture 4" descr="A picture containing small, sitting, bag&#10;&#10;Description automatically generated">
                <a:extLst>
                  <a:ext uri="{FF2B5EF4-FFF2-40B4-BE49-F238E27FC236}">
                    <a16:creationId xmlns:a16="http://schemas.microsoft.com/office/drawing/2014/main" id="{26981FB4-7C4C-4760-8336-F68E93B754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5737" y="2095820"/>
                <a:ext cx="1613534" cy="2261964"/>
              </a:xfrm>
              <a:prstGeom prst="rect">
                <a:avLst/>
              </a:prstGeom>
            </p:spPr>
          </p:pic>
          <p:pic>
            <p:nvPicPr>
              <p:cNvPr id="16" name="Picture 11">
                <a:extLst>
                  <a:ext uri="{FF2B5EF4-FFF2-40B4-BE49-F238E27FC236}">
                    <a16:creationId xmlns:a16="http://schemas.microsoft.com/office/drawing/2014/main" id="{2915351E-2CFC-4E3B-AE33-2628563E55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319302" y="2894883"/>
                <a:ext cx="581025" cy="76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1E22365-5188-4288-8746-9F83F6CD31F1}"/>
                      </a:ext>
                    </a:extLst>
                  </p:cNvPr>
                  <p:cNvSpPr txBox="1"/>
                  <p:nvPr/>
                </p:nvSpPr>
                <p:spPr>
                  <a:xfrm>
                    <a:off x="4900326" y="3062388"/>
                    <a:ext cx="608013"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m:t>
                          </m:r>
                        </m:oMath>
                      </m:oMathPara>
                    </a14:m>
                    <a:endParaRPr lang="en-CA" sz="2800" dirty="0"/>
                  </a:p>
                </p:txBody>
              </p:sp>
            </mc:Choice>
            <mc:Fallback xmlns="">
              <p:sp>
                <p:nvSpPr>
                  <p:cNvPr id="19" name="TextBox 18">
                    <a:extLst>
                      <a:ext uri="{FF2B5EF4-FFF2-40B4-BE49-F238E27FC236}">
                        <a16:creationId xmlns:a16="http://schemas.microsoft.com/office/drawing/2014/main" id="{B1E22365-5188-4288-8746-9F83F6CD31F1}"/>
                      </a:ext>
                    </a:extLst>
                  </p:cNvPr>
                  <p:cNvSpPr txBox="1">
                    <a:spLocks noRot="1" noChangeAspect="1" noMove="1" noResize="1" noEditPoints="1" noAdjustHandles="1" noChangeArrowheads="1" noChangeShapeType="1" noTextEdit="1"/>
                  </p:cNvSpPr>
                  <p:nvPr/>
                </p:nvSpPr>
                <p:spPr>
                  <a:xfrm>
                    <a:off x="4900326" y="3062388"/>
                    <a:ext cx="608013" cy="430887"/>
                  </a:xfrm>
                  <a:prstGeom prst="rect">
                    <a:avLst/>
                  </a:prstGeom>
                  <a:blipFill>
                    <a:blip r:embed="rId11"/>
                    <a:stretch>
                      <a:fillRect/>
                    </a:stretch>
                  </a:blipFill>
                </p:spPr>
                <p:txBody>
                  <a:bodyPr/>
                  <a:lstStyle/>
                  <a:p>
                    <a:r>
                      <a:rPr lang="en-CA">
                        <a:noFill/>
                      </a:rPr>
                      <a:t> </a:t>
                    </a:r>
                  </a:p>
                </p:txBody>
              </p:sp>
            </mc:Fallback>
          </mc:AlternateContent>
          <p:pic>
            <p:nvPicPr>
              <p:cNvPr id="23" name="Picture 6">
                <a:extLst>
                  <a:ext uri="{FF2B5EF4-FFF2-40B4-BE49-F238E27FC236}">
                    <a16:creationId xmlns:a16="http://schemas.microsoft.com/office/drawing/2014/main" id="{1EA23CCC-AD75-491D-B3E9-226CE5CAE3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3004" y="2903832"/>
                <a:ext cx="581025" cy="7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6E99159-8330-4025-963C-163AB1BAF6F2}"/>
                      </a:ext>
                    </a:extLst>
                  </p:cNvPr>
                  <p:cNvSpPr/>
                  <p:nvPr/>
                </p:nvSpPr>
                <p:spPr>
                  <a:xfrm>
                    <a:off x="4404303" y="2571897"/>
                    <a:ext cx="431785" cy="374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altLang="en-US" i="1" dirty="0" smtClean="0">
                                  <a:solidFill>
                                    <a:schemeClr val="tx1"/>
                                  </a:solidFill>
                                  <a:latin typeface="Cambria Math" panose="02040503050406030204" pitchFamily="18" charset="0"/>
                                </a:rPr>
                              </m:ctrlPr>
                            </m:accPr>
                            <m:e>
                              <m:r>
                                <a:rPr lang="en-CA" altLang="en-US" i="1" dirty="0">
                                  <a:solidFill>
                                    <a:schemeClr val="tx1"/>
                                  </a:solidFill>
                                  <a:latin typeface="Cambria Math" panose="02040503050406030204" pitchFamily="18" charset="0"/>
                                </a:rPr>
                                <m:t>𝑇</m:t>
                              </m:r>
                            </m:e>
                          </m:acc>
                          <m:r>
                            <a:rPr lang="en-CA" altLang="en-US" i="1" dirty="0">
                              <a:solidFill>
                                <a:schemeClr val="tx1"/>
                              </a:solidFill>
                              <a:latin typeface="Cambria Math" panose="02040503050406030204" pitchFamily="18" charset="0"/>
                            </a:rPr>
                            <m:t> </m:t>
                          </m:r>
                        </m:oMath>
                      </m:oMathPara>
                    </a14:m>
                    <a:endParaRPr lang="en-CA" dirty="0">
                      <a:solidFill>
                        <a:schemeClr val="tx1"/>
                      </a:solidFill>
                    </a:endParaRPr>
                  </a:p>
                </p:txBody>
              </p:sp>
            </mc:Choice>
            <mc:Fallback xmlns="">
              <p:sp>
                <p:nvSpPr>
                  <p:cNvPr id="22" name="Rectangle 21">
                    <a:extLst>
                      <a:ext uri="{FF2B5EF4-FFF2-40B4-BE49-F238E27FC236}">
                        <a16:creationId xmlns:a16="http://schemas.microsoft.com/office/drawing/2014/main" id="{16E99159-8330-4025-963C-163AB1BAF6F2}"/>
                      </a:ext>
                    </a:extLst>
                  </p:cNvPr>
                  <p:cNvSpPr>
                    <a:spLocks noRot="1" noChangeAspect="1" noMove="1" noResize="1" noEditPoints="1" noAdjustHandles="1" noChangeArrowheads="1" noChangeShapeType="1" noTextEdit="1"/>
                  </p:cNvSpPr>
                  <p:nvPr/>
                </p:nvSpPr>
                <p:spPr>
                  <a:xfrm>
                    <a:off x="4404303" y="2571897"/>
                    <a:ext cx="431785" cy="374270"/>
                  </a:xfrm>
                  <a:prstGeom prst="rect">
                    <a:avLst/>
                  </a:prstGeom>
                  <a:blipFill>
                    <a:blip r:embed="rId13"/>
                    <a:stretch>
                      <a:fillRect t="-4918" r="-985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D1C42A8A-796B-4A41-96C5-B8D66B7A3C29}"/>
                      </a:ext>
                    </a:extLst>
                  </p:cNvPr>
                  <p:cNvSpPr/>
                  <p:nvPr/>
                </p:nvSpPr>
                <p:spPr>
                  <a:xfrm>
                    <a:off x="5651576" y="2571897"/>
                    <a:ext cx="3638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chemeClr val="tx1"/>
                              </a:solidFill>
                              <a:latin typeface="Cambria Math" panose="02040503050406030204" pitchFamily="18" charset="0"/>
                            </a:rPr>
                            <m:t>𝑆</m:t>
                          </m:r>
                        </m:oMath>
                      </m:oMathPara>
                    </a14:m>
                    <a:endParaRPr lang="en-CA" dirty="0">
                      <a:solidFill>
                        <a:schemeClr val="tx1"/>
                      </a:solidFill>
                    </a:endParaRPr>
                  </a:p>
                </p:txBody>
              </p:sp>
            </mc:Choice>
            <mc:Fallback xmlns="">
              <p:sp>
                <p:nvSpPr>
                  <p:cNvPr id="24" name="Rectangle 23">
                    <a:extLst>
                      <a:ext uri="{FF2B5EF4-FFF2-40B4-BE49-F238E27FC236}">
                        <a16:creationId xmlns:a16="http://schemas.microsoft.com/office/drawing/2014/main" id="{D1C42A8A-796B-4A41-96C5-B8D66B7A3C29}"/>
                      </a:ext>
                    </a:extLst>
                  </p:cNvPr>
                  <p:cNvSpPr>
                    <a:spLocks noRot="1" noChangeAspect="1" noMove="1" noResize="1" noEditPoints="1" noAdjustHandles="1" noChangeArrowheads="1" noChangeShapeType="1" noTextEdit="1"/>
                  </p:cNvSpPr>
                  <p:nvPr/>
                </p:nvSpPr>
                <p:spPr>
                  <a:xfrm>
                    <a:off x="5651576" y="2571897"/>
                    <a:ext cx="363881" cy="369332"/>
                  </a:xfrm>
                  <a:prstGeom prst="rect">
                    <a:avLst/>
                  </a:prstGeom>
                  <a:blipFill>
                    <a:blip r:embed="rId14"/>
                    <a:stretch>
                      <a:fillRect/>
                    </a:stretch>
                  </a:blipFill>
                </p:spPr>
                <p:txBody>
                  <a:bodyPr/>
                  <a:lstStyle/>
                  <a:p>
                    <a:r>
                      <a:rPr lang="en-CA">
                        <a:noFill/>
                      </a:rPr>
                      <a:t> </a:t>
                    </a:r>
                  </a:p>
                </p:txBody>
              </p:sp>
            </mc:Fallback>
          </mc:AlternateContent>
          <p:sp>
            <p:nvSpPr>
              <p:cNvPr id="28" name="Arrow: Right 27">
                <a:extLst>
                  <a:ext uri="{FF2B5EF4-FFF2-40B4-BE49-F238E27FC236}">
                    <a16:creationId xmlns:a16="http://schemas.microsoft.com/office/drawing/2014/main" id="{AC50119C-B99D-4565-A073-B21D96DD3B49}"/>
                  </a:ext>
                </a:extLst>
              </p:cNvPr>
              <p:cNvSpPr/>
              <p:nvPr/>
            </p:nvSpPr>
            <p:spPr>
              <a:xfrm>
                <a:off x="3993198" y="3566398"/>
                <a:ext cx="2657315" cy="47089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800" dirty="0">
                  <a:solidFill>
                    <a:schemeClr val="bg1"/>
                  </a:solidFill>
                </a:endParaRPr>
              </a:p>
            </p:txBody>
          </p:sp>
        </p:grpSp>
        <p:sp>
          <p:nvSpPr>
            <p:cNvPr id="31" name="TextBox 30">
              <a:extLst>
                <a:ext uri="{FF2B5EF4-FFF2-40B4-BE49-F238E27FC236}">
                  <a16:creationId xmlns:a16="http://schemas.microsoft.com/office/drawing/2014/main" id="{A17F0C23-F5EB-492E-869B-597E14D3F906}"/>
                </a:ext>
              </a:extLst>
            </p:cNvPr>
            <p:cNvSpPr txBox="1"/>
            <p:nvPr/>
          </p:nvSpPr>
          <p:spPr>
            <a:xfrm>
              <a:off x="8545950" y="3042136"/>
              <a:ext cx="2857449" cy="369332"/>
            </a:xfrm>
            <a:prstGeom prst="rect">
              <a:avLst/>
            </a:prstGeom>
            <a:noFill/>
          </p:spPr>
          <p:txBody>
            <a:bodyPr wrap="none" rtlCol="0">
              <a:spAutoFit/>
            </a:bodyPr>
            <a:lstStyle/>
            <a:p>
              <a:r>
                <a:rPr lang="en-CA" dirty="0"/>
                <a:t>With spectral reconstruction</a:t>
              </a:r>
            </a:p>
          </p:txBody>
        </p:sp>
      </p:grpSp>
      <p:grpSp>
        <p:nvGrpSpPr>
          <p:cNvPr id="33" name="Group 32">
            <a:extLst>
              <a:ext uri="{FF2B5EF4-FFF2-40B4-BE49-F238E27FC236}">
                <a16:creationId xmlns:a16="http://schemas.microsoft.com/office/drawing/2014/main" id="{4995455C-4F8B-4368-8752-2FF1FFEAAC83}"/>
              </a:ext>
            </a:extLst>
          </p:cNvPr>
          <p:cNvGrpSpPr/>
          <p:nvPr/>
        </p:nvGrpSpPr>
        <p:grpSpPr>
          <a:xfrm>
            <a:off x="3993198" y="4429931"/>
            <a:ext cx="7645072" cy="2261964"/>
            <a:chOff x="3993198" y="4429931"/>
            <a:chExt cx="7645072" cy="2261964"/>
          </a:xfrm>
        </p:grpSpPr>
        <p:grpSp>
          <p:nvGrpSpPr>
            <p:cNvPr id="30" name="Group 29">
              <a:extLst>
                <a:ext uri="{FF2B5EF4-FFF2-40B4-BE49-F238E27FC236}">
                  <a16:creationId xmlns:a16="http://schemas.microsoft.com/office/drawing/2014/main" id="{621249AE-088B-4AAC-885C-D180E48B900D}"/>
                </a:ext>
              </a:extLst>
            </p:cNvPr>
            <p:cNvGrpSpPr/>
            <p:nvPr/>
          </p:nvGrpSpPr>
          <p:grpSpPr>
            <a:xfrm>
              <a:off x="3993198" y="4429931"/>
              <a:ext cx="4486073" cy="2261964"/>
              <a:chOff x="3993198" y="4429931"/>
              <a:chExt cx="4486073" cy="2261964"/>
            </a:xfrm>
          </p:grpSpPr>
          <p:pic>
            <p:nvPicPr>
              <p:cNvPr id="4" name="Content Placeholder 5" descr="A picture containing sitting, looking, small, table&#10;&#10;Description automatically generated">
                <a:extLst>
                  <a:ext uri="{FF2B5EF4-FFF2-40B4-BE49-F238E27FC236}">
                    <a16:creationId xmlns:a16="http://schemas.microsoft.com/office/drawing/2014/main" id="{341134D2-E05B-4CF5-BCC4-3620D908D8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65737" y="4429931"/>
                <a:ext cx="1613534" cy="2261964"/>
              </a:xfrm>
              <a:prstGeom prst="rect">
                <a:avLst/>
              </a:prstGeom>
            </p:spPr>
          </p:pic>
          <p:sp>
            <p:nvSpPr>
              <p:cNvPr id="9" name="Arrow: Right 8">
                <a:extLst>
                  <a:ext uri="{FF2B5EF4-FFF2-40B4-BE49-F238E27FC236}">
                    <a16:creationId xmlns:a16="http://schemas.microsoft.com/office/drawing/2014/main" id="{14892748-D3A6-4D83-98F9-74E05DB2B77A}"/>
                  </a:ext>
                </a:extLst>
              </p:cNvPr>
              <p:cNvSpPr/>
              <p:nvPr/>
            </p:nvSpPr>
            <p:spPr>
              <a:xfrm>
                <a:off x="3993198" y="5101375"/>
                <a:ext cx="2657315" cy="47089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800" dirty="0">
                  <a:solidFill>
                    <a:schemeClr val="bg1"/>
                  </a:solidFill>
                </a:endParaRPr>
              </a:p>
            </p:txBody>
          </p:sp>
          <p:pic>
            <p:nvPicPr>
              <p:cNvPr id="12" name="Picture 16">
                <a:extLst>
                  <a:ext uri="{FF2B5EF4-FFF2-40B4-BE49-F238E27FC236}">
                    <a16:creationId xmlns:a16="http://schemas.microsoft.com/office/drawing/2014/main" id="{ECB52A2A-658E-4A5F-9DCB-C0AA931C668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04303" y="5472919"/>
                <a:ext cx="538330" cy="7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1">
                <a:extLst>
                  <a:ext uri="{FF2B5EF4-FFF2-40B4-BE49-F238E27FC236}">
                    <a16:creationId xmlns:a16="http://schemas.microsoft.com/office/drawing/2014/main" id="{D99C5FD7-FA4E-40FB-AB53-7537C889C7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50645" y="5506471"/>
                <a:ext cx="538330" cy="69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C421E45-B1C2-41B3-807F-B69208E185A3}"/>
                      </a:ext>
                    </a:extLst>
                  </p:cNvPr>
                  <p:cNvSpPr txBox="1"/>
                  <p:nvPr/>
                </p:nvSpPr>
                <p:spPr>
                  <a:xfrm>
                    <a:off x="4942633" y="5636512"/>
                    <a:ext cx="608013"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m:t>
                          </m:r>
                        </m:oMath>
                      </m:oMathPara>
                    </a14:m>
                    <a:endParaRPr lang="en-CA" sz="2800" dirty="0"/>
                  </a:p>
                </p:txBody>
              </p:sp>
            </mc:Choice>
            <mc:Fallback xmlns="">
              <p:sp>
                <p:nvSpPr>
                  <p:cNvPr id="14" name="TextBox 13">
                    <a:extLst>
                      <a:ext uri="{FF2B5EF4-FFF2-40B4-BE49-F238E27FC236}">
                        <a16:creationId xmlns:a16="http://schemas.microsoft.com/office/drawing/2014/main" id="{9C421E45-B1C2-41B3-807F-B69208E185A3}"/>
                      </a:ext>
                    </a:extLst>
                  </p:cNvPr>
                  <p:cNvSpPr txBox="1">
                    <a:spLocks noRot="1" noChangeAspect="1" noMove="1" noResize="1" noEditPoints="1" noAdjustHandles="1" noChangeArrowheads="1" noChangeShapeType="1" noTextEdit="1"/>
                  </p:cNvSpPr>
                  <p:nvPr/>
                </p:nvSpPr>
                <p:spPr>
                  <a:xfrm>
                    <a:off x="4942633" y="5636512"/>
                    <a:ext cx="608013" cy="430887"/>
                  </a:xfrm>
                  <a:prstGeom prst="rect">
                    <a:avLst/>
                  </a:prstGeom>
                  <a:blipFill>
                    <a:blip r:embed="rId1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3FF8D7B-FB2A-4887-A4FB-5771DA60DDEC}"/>
                      </a:ext>
                    </a:extLst>
                  </p:cNvPr>
                  <p:cNvSpPr/>
                  <p:nvPr/>
                </p:nvSpPr>
                <p:spPr>
                  <a:xfrm>
                    <a:off x="4464144" y="6226022"/>
                    <a:ext cx="467692" cy="3765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𝑇</m:t>
                                  </m:r>
                                </m:e>
                                <m:sub>
                                  <m:r>
                                    <a:rPr lang="en-US" i="1">
                                      <a:solidFill>
                                        <a:schemeClr val="tx1"/>
                                      </a:solidFill>
                                      <a:latin typeface="Cambria Math" panose="02040503050406030204" pitchFamily="18" charset="0"/>
                                    </a:rPr>
                                    <m:t>𝑘</m:t>
                                  </m:r>
                                </m:sub>
                              </m:sSub>
                            </m:e>
                          </m:acc>
                        </m:oMath>
                      </m:oMathPara>
                    </a14:m>
                    <a:endParaRPr lang="en-CA" dirty="0">
                      <a:solidFill>
                        <a:schemeClr val="tx1"/>
                      </a:solidFill>
                    </a:endParaRPr>
                  </a:p>
                </p:txBody>
              </p:sp>
            </mc:Choice>
            <mc:Fallback xmlns="">
              <p:sp>
                <p:nvSpPr>
                  <p:cNvPr id="25" name="Rectangle 24">
                    <a:extLst>
                      <a:ext uri="{FF2B5EF4-FFF2-40B4-BE49-F238E27FC236}">
                        <a16:creationId xmlns:a16="http://schemas.microsoft.com/office/drawing/2014/main" id="{13FF8D7B-FB2A-4887-A4FB-5771DA60DDEC}"/>
                      </a:ext>
                    </a:extLst>
                  </p:cNvPr>
                  <p:cNvSpPr>
                    <a:spLocks noRot="1" noChangeAspect="1" noMove="1" noResize="1" noEditPoints="1" noAdjustHandles="1" noChangeArrowheads="1" noChangeShapeType="1" noTextEdit="1"/>
                  </p:cNvSpPr>
                  <p:nvPr/>
                </p:nvSpPr>
                <p:spPr>
                  <a:xfrm>
                    <a:off x="4464144" y="6226022"/>
                    <a:ext cx="467692" cy="376513"/>
                  </a:xfrm>
                  <a:prstGeom prst="rect">
                    <a:avLst/>
                  </a:prstGeom>
                  <a:blipFill>
                    <a:blip r:embed="rId19"/>
                    <a:stretch>
                      <a:fillRect t="-1613" r="-2597" b="-161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96B8B1A-CAEB-4C75-AAC1-31B440EBAC78}"/>
                      </a:ext>
                    </a:extLst>
                  </p:cNvPr>
                  <p:cNvSpPr/>
                  <p:nvPr/>
                </p:nvSpPr>
                <p:spPr>
                  <a:xfrm>
                    <a:off x="5573825" y="6233203"/>
                    <a:ext cx="4663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altLang="en-US" i="1" dirty="0" smtClean="0">
                                  <a:solidFill>
                                    <a:schemeClr val="tx1"/>
                                  </a:solidFill>
                                  <a:latin typeface="Cambria Math" panose="02040503050406030204" pitchFamily="18" charset="0"/>
                                </a:rPr>
                              </m:ctrlPr>
                            </m:sSubPr>
                            <m:e>
                              <m:r>
                                <a:rPr lang="en-US" altLang="en-US" i="1" dirty="0">
                                  <a:solidFill>
                                    <a:schemeClr val="tx1"/>
                                  </a:solidFill>
                                  <a:latin typeface="Cambria Math" panose="02040503050406030204" pitchFamily="18" charset="0"/>
                                </a:rPr>
                                <m:t>𝑆</m:t>
                              </m:r>
                            </m:e>
                            <m:sub>
                              <m:r>
                                <a:rPr lang="en-CA" altLang="en-US" i="1" dirty="0">
                                  <a:solidFill>
                                    <a:schemeClr val="tx1"/>
                                  </a:solidFill>
                                  <a:latin typeface="Cambria Math" panose="02040503050406030204" pitchFamily="18" charset="0"/>
                                </a:rPr>
                                <m:t>𝑘</m:t>
                              </m:r>
                            </m:sub>
                          </m:sSub>
                        </m:oMath>
                      </m:oMathPara>
                    </a14:m>
                    <a:endParaRPr lang="en-CA" dirty="0">
                      <a:solidFill>
                        <a:schemeClr val="tx1"/>
                      </a:solidFill>
                    </a:endParaRPr>
                  </a:p>
                </p:txBody>
              </p:sp>
            </mc:Choice>
            <mc:Fallback xmlns="">
              <p:sp>
                <p:nvSpPr>
                  <p:cNvPr id="26" name="Rectangle 25">
                    <a:extLst>
                      <a:ext uri="{FF2B5EF4-FFF2-40B4-BE49-F238E27FC236}">
                        <a16:creationId xmlns:a16="http://schemas.microsoft.com/office/drawing/2014/main" id="{A96B8B1A-CAEB-4C75-AAC1-31B440EBAC78}"/>
                      </a:ext>
                    </a:extLst>
                  </p:cNvPr>
                  <p:cNvSpPr>
                    <a:spLocks noRot="1" noChangeAspect="1" noMove="1" noResize="1" noEditPoints="1" noAdjustHandles="1" noChangeArrowheads="1" noChangeShapeType="1" noTextEdit="1"/>
                  </p:cNvSpPr>
                  <p:nvPr/>
                </p:nvSpPr>
                <p:spPr>
                  <a:xfrm>
                    <a:off x="5573825" y="6233203"/>
                    <a:ext cx="466346" cy="369332"/>
                  </a:xfrm>
                  <a:prstGeom prst="rect">
                    <a:avLst/>
                  </a:prstGeom>
                  <a:blipFill>
                    <a:blip r:embed="rId20"/>
                    <a:stretch>
                      <a:fillRect/>
                    </a:stretch>
                  </a:blipFill>
                </p:spPr>
                <p:txBody>
                  <a:bodyPr/>
                  <a:lstStyle/>
                  <a:p>
                    <a:r>
                      <a:rPr lang="en-CA">
                        <a:noFill/>
                      </a:rPr>
                      <a:t> </a:t>
                    </a:r>
                  </a:p>
                </p:txBody>
              </p:sp>
            </mc:Fallback>
          </mc:AlternateContent>
        </p:grpSp>
        <p:sp>
          <p:nvSpPr>
            <p:cNvPr id="32" name="TextBox 31">
              <a:extLst>
                <a:ext uri="{FF2B5EF4-FFF2-40B4-BE49-F238E27FC236}">
                  <a16:creationId xmlns:a16="http://schemas.microsoft.com/office/drawing/2014/main" id="{88D3D2E4-50CC-4D88-8F5E-9E9AC53A9D9F}"/>
                </a:ext>
              </a:extLst>
            </p:cNvPr>
            <p:cNvSpPr txBox="1"/>
            <p:nvPr/>
          </p:nvSpPr>
          <p:spPr>
            <a:xfrm>
              <a:off x="8460221" y="5261670"/>
              <a:ext cx="3178049" cy="369332"/>
            </a:xfrm>
            <a:prstGeom prst="rect">
              <a:avLst/>
            </a:prstGeom>
            <a:noFill/>
          </p:spPr>
          <p:txBody>
            <a:bodyPr wrap="none" rtlCol="0">
              <a:spAutoFit/>
            </a:bodyPr>
            <a:lstStyle/>
            <a:p>
              <a:r>
                <a:rPr lang="en-CA" dirty="0"/>
                <a:t>Without spectral reconstruction</a:t>
              </a:r>
            </a:p>
          </p:txBody>
        </p:sp>
      </p:grpSp>
      <p:grpSp>
        <p:nvGrpSpPr>
          <p:cNvPr id="18" name="Group 17">
            <a:extLst>
              <a:ext uri="{FF2B5EF4-FFF2-40B4-BE49-F238E27FC236}">
                <a16:creationId xmlns:a16="http://schemas.microsoft.com/office/drawing/2014/main" id="{3D920C10-AF3E-4898-8D95-FB6FD86E4BB0}"/>
              </a:ext>
            </a:extLst>
          </p:cNvPr>
          <p:cNvGrpSpPr/>
          <p:nvPr/>
        </p:nvGrpSpPr>
        <p:grpSpPr>
          <a:xfrm>
            <a:off x="7352671" y="4479075"/>
            <a:ext cx="896727" cy="1043164"/>
            <a:chOff x="7352671" y="2164500"/>
            <a:chExt cx="896727" cy="1043164"/>
          </a:xfrm>
        </p:grpSpPr>
        <p:sp>
          <p:nvSpPr>
            <p:cNvPr id="20" name="Arrow: Right 19">
              <a:extLst>
                <a:ext uri="{FF2B5EF4-FFF2-40B4-BE49-F238E27FC236}">
                  <a16:creationId xmlns:a16="http://schemas.microsoft.com/office/drawing/2014/main" id="{FAAD07ED-C92F-4DBD-B68A-2D324E04112B}"/>
                </a:ext>
              </a:extLst>
            </p:cNvPr>
            <p:cNvSpPr/>
            <p:nvPr/>
          </p:nvSpPr>
          <p:spPr>
            <a:xfrm rot="8284357">
              <a:off x="7876613" y="2164500"/>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Arrow: Right 20">
              <a:extLst>
                <a:ext uri="{FF2B5EF4-FFF2-40B4-BE49-F238E27FC236}">
                  <a16:creationId xmlns:a16="http://schemas.microsoft.com/office/drawing/2014/main" id="{FA75DBC7-487F-4E30-A9D2-125012F346A5}"/>
                </a:ext>
              </a:extLst>
            </p:cNvPr>
            <p:cNvSpPr/>
            <p:nvPr/>
          </p:nvSpPr>
          <p:spPr>
            <a:xfrm rot="9716292">
              <a:off x="7352671" y="2999763"/>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17" name="Audio 16">
            <a:hlinkClick r:id="" action="ppaction://media"/>
            <a:extLst>
              <a:ext uri="{FF2B5EF4-FFF2-40B4-BE49-F238E27FC236}">
                <a16:creationId xmlns:a16="http://schemas.microsoft.com/office/drawing/2014/main" id="{4C8FE655-5135-46F8-B3E8-4571F67344A0}"/>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02977421"/>
      </p:ext>
    </p:extLst>
  </p:cSld>
  <p:clrMapOvr>
    <a:masterClrMapping/>
  </p:clrMapOvr>
  <mc:AlternateContent xmlns:mc="http://schemas.openxmlformats.org/markup-compatibility/2006">
    <mc:Choice xmlns:p14="http://schemas.microsoft.com/office/powerpoint/2010/main" Requires="p14">
      <p:transition spd="slow" p14:dur="2000" advTm="25916"/>
    </mc:Choice>
    <mc:Fallback>
      <p:transition spd="slow" advTm="2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192A-62FC-44DC-A682-4201A43F6EC6}"/>
              </a:ext>
            </a:extLst>
          </p:cNvPr>
          <p:cNvSpPr>
            <a:spLocks noGrp="1"/>
          </p:cNvSpPr>
          <p:nvPr>
            <p:ph type="title"/>
          </p:nvPr>
        </p:nvSpPr>
        <p:spPr/>
        <p:txBody>
          <a:bodyPr/>
          <a:lstStyle/>
          <a:p>
            <a:r>
              <a:rPr lang="en-US" dirty="0"/>
              <a:t>Comparison to </a:t>
            </a:r>
            <a:r>
              <a:rPr lang="en-CA" dirty="0"/>
              <a:t>Mapping Method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3D988A-E1BD-4BC2-85FB-E7138F052C2D}"/>
                  </a:ext>
                </a:extLst>
              </p:cNvPr>
              <p:cNvSpPr>
                <a:spLocks noGrp="1"/>
              </p:cNvSpPr>
              <p:nvPr>
                <p:ph idx="1"/>
              </p:nvPr>
            </p:nvSpPr>
            <p:spPr/>
            <p:txBody>
              <a:bodyPr>
                <a:normAutofit/>
              </a:bodyPr>
              <a:lstStyle/>
              <a:p>
                <a:r>
                  <a:rPr lang="en-US" dirty="0"/>
                  <a:t>Scans have bad geometry (holes, handles, noise)</a:t>
                </a:r>
              </a:p>
              <a:p>
                <a:pPr lvl="1"/>
                <a:r>
                  <a:rPr lang="en-US" dirty="0"/>
                  <a:t>Most mapping methods fail</a:t>
                </a:r>
              </a:p>
              <a:p>
                <a:r>
                  <a:rPr lang="en-US" dirty="0"/>
                  <a:t>Method of </a:t>
                </a:r>
                <a:r>
                  <a:rPr lang="en-US" dirty="0" err="1"/>
                  <a:t>Lähner</a:t>
                </a:r>
                <a:r>
                  <a:rPr lang="en-US" dirty="0"/>
                  <a:t> et al. [25] produces a sparse mapping</a:t>
                </a:r>
              </a:p>
              <a:p>
                <a:pPr lvl="1"/>
                <a:r>
                  <a:rPr lang="en-US" dirty="0"/>
                  <a:t> </a:t>
                </a:r>
                <a14:m>
                  <m:oMath xmlns:m="http://schemas.openxmlformats.org/officeDocument/2006/math">
                    <m:r>
                      <a:rPr lang="en-US" i="1" dirty="0" smtClean="0">
                        <a:latin typeface="Cambria Math" panose="02040503050406030204" pitchFamily="18" charset="0"/>
                      </a:rPr>
                      <m:t>≈ 3000 </m:t>
                    </m:r>
                    <m:r>
                      <a:rPr lang="en-US" i="1" dirty="0" smtClean="0">
                        <a:latin typeface="Cambria Math" panose="02040503050406030204" pitchFamily="18" charset="0"/>
                      </a:rPr>
                      <m:t>𝑝𝑜𝑖𝑛𝑡𝑠</m:t>
                    </m:r>
                  </m:oMath>
                </a14:m>
                <a:endParaRPr lang="en-US" dirty="0"/>
              </a:p>
              <a:p>
                <a:r>
                  <a:rPr lang="en-US" dirty="0"/>
                  <a:t>Deform </a:t>
                </a:r>
                <a14:m>
                  <m:oMath xmlns:m="http://schemas.openxmlformats.org/officeDocument/2006/math">
                    <m:r>
                      <a:rPr lang="en-US" i="1" dirty="0" smtClean="0">
                        <a:latin typeface="Cambria Math" panose="02040503050406030204" pitchFamily="18" charset="0"/>
                      </a:rPr>
                      <m:t>𝑇</m:t>
                    </m:r>
                  </m:oMath>
                </a14:m>
                <a:r>
                  <a:rPr lang="en-US" dirty="0"/>
                  <a:t> to </a:t>
                </a:r>
                <a14:m>
                  <m:oMath xmlns:m="http://schemas.openxmlformats.org/officeDocument/2006/math">
                    <m:r>
                      <a:rPr lang="en-US" i="1" dirty="0" smtClean="0">
                        <a:latin typeface="Cambria Math" panose="02040503050406030204" pitchFamily="18" charset="0"/>
                      </a:rPr>
                      <m:t>𝑆</m:t>
                    </m:r>
                  </m:oMath>
                </a14:m>
                <a:r>
                  <a:rPr lang="en-US" dirty="0"/>
                  <a:t> </a:t>
                </a:r>
              </a:p>
              <a:p>
                <a:pPr lvl="1"/>
                <a:r>
                  <a:rPr lang="en-US" dirty="0"/>
                  <a:t>Avoid smooth domain</a:t>
                </a:r>
              </a:p>
              <a:p>
                <a:pPr lvl="1"/>
                <a14:m>
                  <m:oMath xmlns:m="http://schemas.openxmlformats.org/officeDocument/2006/math">
                    <m:r>
                      <a:rPr lang="en-US" i="1" dirty="0">
                        <a:latin typeface="Cambria Math" panose="02040503050406030204" pitchFamily="18" charset="0"/>
                      </a:rPr>
                      <m:t>3000 </m:t>
                    </m:r>
                    <m:r>
                      <a:rPr lang="en-US" i="1" dirty="0">
                        <a:latin typeface="Cambria Math" panose="02040503050406030204" pitchFamily="18" charset="0"/>
                      </a:rPr>
                      <m:t>𝑝𝑜𝑖𝑛𝑡𝑠</m:t>
                    </m:r>
                  </m:oMath>
                </a14:m>
                <a:r>
                  <a:rPr lang="en-US" dirty="0"/>
                  <a:t> as constraints to Laplacian surface editing</a:t>
                </a:r>
              </a:p>
            </p:txBody>
          </p:sp>
        </mc:Choice>
        <mc:Fallback xmlns="">
          <p:sp>
            <p:nvSpPr>
              <p:cNvPr id="3" name="Content Placeholder 2">
                <a:extLst>
                  <a:ext uri="{FF2B5EF4-FFF2-40B4-BE49-F238E27FC236}">
                    <a16:creationId xmlns:a16="http://schemas.microsoft.com/office/drawing/2014/main" id="{EF3D988A-E1BD-4BC2-85FB-E7138F052C2D}"/>
                  </a:ext>
                </a:extLst>
              </p:cNvPr>
              <p:cNvSpPr>
                <a:spLocks noGrp="1" noRot="1" noChangeAspect="1" noMove="1" noResize="1" noEditPoints="1" noAdjustHandles="1" noChangeArrowheads="1" noChangeShapeType="1" noTextEdit="1"/>
              </p:cNvSpPr>
              <p:nvPr>
                <p:ph idx="1"/>
              </p:nvPr>
            </p:nvSpPr>
            <p:spPr>
              <a:blipFill>
                <a:blip r:embed="rId5"/>
                <a:stretch>
                  <a:fillRect l="-1043" t="-2086"/>
                </a:stretch>
              </a:blipFill>
            </p:spPr>
            <p:txBody>
              <a:bodyPr/>
              <a:lstStyle/>
              <a:p>
                <a:r>
                  <a:rPr lang="en-CA">
                    <a:noFill/>
                  </a:rPr>
                  <a:t> </a:t>
                </a:r>
              </a:p>
            </p:txBody>
          </p:sp>
        </mc:Fallback>
      </mc:AlternateContent>
      <p:sp>
        <p:nvSpPr>
          <p:cNvPr id="4" name="Slide Number Placeholder 3">
            <a:extLst>
              <a:ext uri="{FF2B5EF4-FFF2-40B4-BE49-F238E27FC236}">
                <a16:creationId xmlns:a16="http://schemas.microsoft.com/office/drawing/2014/main" id="{20311463-105A-4D58-A3DA-D4F0604C2D6A}"/>
              </a:ext>
            </a:extLst>
          </p:cNvPr>
          <p:cNvSpPr>
            <a:spLocks noGrp="1"/>
          </p:cNvSpPr>
          <p:nvPr>
            <p:ph type="sldNum" sz="quarter" idx="12"/>
          </p:nvPr>
        </p:nvSpPr>
        <p:spPr/>
        <p:txBody>
          <a:bodyPr/>
          <a:lstStyle/>
          <a:p>
            <a:fld id="{D97D1DF6-F186-48C8-8457-25A16335496C}" type="slidenum">
              <a:rPr lang="en-CA" smtClean="0"/>
              <a:t>29</a:t>
            </a:fld>
            <a:endParaRPr lang="en-CA"/>
          </a:p>
        </p:txBody>
      </p:sp>
      <p:pic>
        <p:nvPicPr>
          <p:cNvPr id="12" name="Audio 11">
            <a:hlinkClick r:id="" action="ppaction://media"/>
            <a:extLst>
              <a:ext uri="{FF2B5EF4-FFF2-40B4-BE49-F238E27FC236}">
                <a16:creationId xmlns:a16="http://schemas.microsoft.com/office/drawing/2014/main" id="{A6D1918B-E430-4E99-BB80-8A331D247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0919800"/>
      </p:ext>
    </p:extLst>
  </p:cSld>
  <p:clrMapOvr>
    <a:masterClrMapping/>
  </p:clrMapOvr>
  <mc:AlternateContent xmlns:mc="http://schemas.openxmlformats.org/markup-compatibility/2006">
    <mc:Choice xmlns:p14="http://schemas.microsoft.com/office/powerpoint/2010/main" Requires="p14">
      <p:transition spd="slow" p14:dur="2000" advTm="38068"/>
    </mc:Choice>
    <mc:Fallback>
      <p:transition spd="slow" advTm="3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F138-F82B-45B5-B089-CAFEF00BA68E}"/>
              </a:ext>
            </a:extLst>
          </p:cNvPr>
          <p:cNvSpPr>
            <a:spLocks noGrp="1"/>
          </p:cNvSpPr>
          <p:nvPr>
            <p:ph type="title"/>
          </p:nvPr>
        </p:nvSpPr>
        <p:spPr/>
        <p:txBody>
          <a:bodyPr/>
          <a:lstStyle/>
          <a:p>
            <a:r>
              <a:rPr lang="en-CA" dirty="0"/>
              <a:t>Introduction</a:t>
            </a:r>
          </a:p>
        </p:txBody>
      </p:sp>
      <p:sp>
        <p:nvSpPr>
          <p:cNvPr id="3" name="Content Placeholder 2">
            <a:extLst>
              <a:ext uri="{FF2B5EF4-FFF2-40B4-BE49-F238E27FC236}">
                <a16:creationId xmlns:a16="http://schemas.microsoft.com/office/drawing/2014/main" id="{CAFBE611-7A4C-421A-A876-780C1AE2A886}"/>
              </a:ext>
            </a:extLst>
          </p:cNvPr>
          <p:cNvSpPr>
            <a:spLocks noGrp="1"/>
          </p:cNvSpPr>
          <p:nvPr>
            <p:ph sz="half" idx="1"/>
          </p:nvPr>
        </p:nvSpPr>
        <p:spPr/>
        <p:txBody>
          <a:bodyPr/>
          <a:lstStyle/>
          <a:p>
            <a:r>
              <a:rPr lang="en-US" dirty="0"/>
              <a:t>Better template fitting for ears</a:t>
            </a:r>
          </a:p>
          <a:p>
            <a:r>
              <a:rPr lang="en-US" dirty="0"/>
              <a:t>Ears are rich in their anatomical structure</a:t>
            </a:r>
          </a:p>
          <a:p>
            <a:r>
              <a:rPr lang="en-US" dirty="0"/>
              <a:t>Different ears, different shapes, diverse</a:t>
            </a:r>
          </a:p>
        </p:txBody>
      </p:sp>
      <p:sp>
        <p:nvSpPr>
          <p:cNvPr id="11" name="Slide Number Placeholder 10">
            <a:extLst>
              <a:ext uri="{FF2B5EF4-FFF2-40B4-BE49-F238E27FC236}">
                <a16:creationId xmlns:a16="http://schemas.microsoft.com/office/drawing/2014/main" id="{1AF0CB0F-1ABD-47B2-874B-863DBB399A55}"/>
              </a:ext>
            </a:extLst>
          </p:cNvPr>
          <p:cNvSpPr>
            <a:spLocks noGrp="1"/>
          </p:cNvSpPr>
          <p:nvPr>
            <p:ph type="sldNum" sz="quarter" idx="12"/>
          </p:nvPr>
        </p:nvSpPr>
        <p:spPr/>
        <p:txBody>
          <a:bodyPr/>
          <a:lstStyle/>
          <a:p>
            <a:fld id="{D97D1DF6-F186-48C8-8457-25A16335496C}" type="slidenum">
              <a:rPr lang="en-CA" smtClean="0"/>
              <a:t>3</a:t>
            </a:fld>
            <a:endParaRPr lang="en-CA"/>
          </a:p>
        </p:txBody>
      </p:sp>
      <p:grpSp>
        <p:nvGrpSpPr>
          <p:cNvPr id="5" name="Group 4">
            <a:extLst>
              <a:ext uri="{FF2B5EF4-FFF2-40B4-BE49-F238E27FC236}">
                <a16:creationId xmlns:a16="http://schemas.microsoft.com/office/drawing/2014/main" id="{C61A298B-8149-4210-B581-E83B22B5B7F5}"/>
              </a:ext>
            </a:extLst>
          </p:cNvPr>
          <p:cNvGrpSpPr/>
          <p:nvPr/>
        </p:nvGrpSpPr>
        <p:grpSpPr>
          <a:xfrm>
            <a:off x="848642" y="3961725"/>
            <a:ext cx="9576109" cy="2759750"/>
            <a:chOff x="2376340" y="4596527"/>
            <a:chExt cx="7749575" cy="2233359"/>
          </a:xfrm>
        </p:grpSpPr>
        <p:pic>
          <p:nvPicPr>
            <p:cNvPr id="6" name="Picture 5" descr="A picture containing white&#10;&#10;Description automatically generated">
              <a:extLst>
                <a:ext uri="{FF2B5EF4-FFF2-40B4-BE49-F238E27FC236}">
                  <a16:creationId xmlns:a16="http://schemas.microsoft.com/office/drawing/2014/main" id="{7F35C973-9894-4802-906B-CF8E595F1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468" y="4596527"/>
              <a:ext cx="1490945" cy="2233358"/>
            </a:xfrm>
            <a:prstGeom prst="rect">
              <a:avLst/>
            </a:prstGeom>
            <a:ln>
              <a:noFill/>
            </a:ln>
          </p:spPr>
        </p:pic>
        <p:pic>
          <p:nvPicPr>
            <p:cNvPr id="7" name="Picture 6" descr="A picture containing drawing&#10;&#10;Description automatically generated">
              <a:extLst>
                <a:ext uri="{FF2B5EF4-FFF2-40B4-BE49-F238E27FC236}">
                  <a16:creationId xmlns:a16="http://schemas.microsoft.com/office/drawing/2014/main" id="{310F15C2-480C-49F8-8C80-73D4DD0506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340" y="4596527"/>
              <a:ext cx="1672469" cy="2233359"/>
            </a:xfrm>
            <a:prstGeom prst="rect">
              <a:avLst/>
            </a:prstGeom>
            <a:ln>
              <a:noFill/>
            </a:ln>
          </p:spPr>
        </p:pic>
        <p:pic>
          <p:nvPicPr>
            <p:cNvPr id="8" name="Picture 7" descr="A picture containing building, photo, man, white&#10;&#10;Description automatically generated">
              <a:extLst>
                <a:ext uri="{FF2B5EF4-FFF2-40B4-BE49-F238E27FC236}">
                  <a16:creationId xmlns:a16="http://schemas.microsoft.com/office/drawing/2014/main" id="{863F374D-1F33-499F-9702-0AADB6EB3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1268" y="4596527"/>
              <a:ext cx="1784647" cy="2233359"/>
            </a:xfrm>
            <a:prstGeom prst="rect">
              <a:avLst/>
            </a:prstGeom>
            <a:ln>
              <a:noFill/>
            </a:ln>
          </p:spPr>
        </p:pic>
        <p:pic>
          <p:nvPicPr>
            <p:cNvPr id="9" name="Picture 8" descr="A picture containing building, drawing&#10;&#10;Description automatically generated">
              <a:extLst>
                <a:ext uri="{FF2B5EF4-FFF2-40B4-BE49-F238E27FC236}">
                  <a16:creationId xmlns:a16="http://schemas.microsoft.com/office/drawing/2014/main" id="{3D99D79D-3C7D-4346-9BE6-AD7BCC806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5923" y="4596527"/>
              <a:ext cx="1258431" cy="2233359"/>
            </a:xfrm>
            <a:prstGeom prst="rect">
              <a:avLst/>
            </a:prstGeom>
            <a:ln>
              <a:noFill/>
            </a:ln>
          </p:spPr>
        </p:pic>
        <p:pic>
          <p:nvPicPr>
            <p:cNvPr id="10" name="Picture 9" descr="A picture containing drawing, building, tattoo&#10;&#10;Description automatically generated">
              <a:extLst>
                <a:ext uri="{FF2B5EF4-FFF2-40B4-BE49-F238E27FC236}">
                  <a16:creationId xmlns:a16="http://schemas.microsoft.com/office/drawing/2014/main" id="{9031C406-503F-4A2C-92C6-AAA700AC58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9527" y="4596527"/>
              <a:ext cx="1474628" cy="2233358"/>
            </a:xfrm>
            <a:prstGeom prst="rect">
              <a:avLst/>
            </a:prstGeom>
            <a:ln>
              <a:noFill/>
            </a:ln>
          </p:spPr>
        </p:pic>
      </p:grpSp>
      <p:grpSp>
        <p:nvGrpSpPr>
          <p:cNvPr id="34" name="Group 33">
            <a:extLst>
              <a:ext uri="{FF2B5EF4-FFF2-40B4-BE49-F238E27FC236}">
                <a16:creationId xmlns:a16="http://schemas.microsoft.com/office/drawing/2014/main" id="{6AE8C3B6-A7D5-4721-B8F0-38D9ABC31A73}"/>
              </a:ext>
            </a:extLst>
          </p:cNvPr>
          <p:cNvGrpSpPr/>
          <p:nvPr/>
        </p:nvGrpSpPr>
        <p:grpSpPr>
          <a:xfrm>
            <a:off x="7392558" y="962502"/>
            <a:ext cx="4866929" cy="2709128"/>
            <a:chOff x="7373474" y="1127918"/>
            <a:chExt cx="4873953" cy="2713038"/>
          </a:xfrm>
        </p:grpSpPr>
        <p:pic>
          <p:nvPicPr>
            <p:cNvPr id="1029" name="Picture 5">
              <a:extLst>
                <a:ext uri="{FF2B5EF4-FFF2-40B4-BE49-F238E27FC236}">
                  <a16:creationId xmlns:a16="http://schemas.microsoft.com/office/drawing/2014/main" id="{3429522A-F752-4BE2-954E-165D9C19DE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02028" y="1127918"/>
              <a:ext cx="1531938"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a:extLst>
                <a:ext uri="{FF2B5EF4-FFF2-40B4-BE49-F238E27FC236}">
                  <a16:creationId xmlns:a16="http://schemas.microsoft.com/office/drawing/2014/main" id="{6E91A50A-DC55-40B3-A4E9-4DE947FA4EDB}"/>
                </a:ext>
              </a:extLst>
            </p:cNvPr>
            <p:cNvSpPr>
              <a:spLocks noChangeArrowheads="1"/>
            </p:cNvSpPr>
            <p:nvPr/>
          </p:nvSpPr>
          <p:spPr bwMode="auto">
            <a:xfrm>
              <a:off x="7884601" y="1420082"/>
              <a:ext cx="630238" cy="3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Helix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7">
              <a:extLst>
                <a:ext uri="{FF2B5EF4-FFF2-40B4-BE49-F238E27FC236}">
                  <a16:creationId xmlns:a16="http://schemas.microsoft.com/office/drawing/2014/main" id="{76E16014-B911-4E0C-AE78-D09D9ED9F821}"/>
                </a:ext>
              </a:extLst>
            </p:cNvPr>
            <p:cNvSpPr>
              <a:spLocks noChangeArrowheads="1"/>
            </p:cNvSpPr>
            <p:nvPr/>
          </p:nvSpPr>
          <p:spPr bwMode="auto">
            <a:xfrm>
              <a:off x="7473489" y="2315432"/>
              <a:ext cx="1006475" cy="3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Antihelix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8">
              <a:extLst>
                <a:ext uri="{FF2B5EF4-FFF2-40B4-BE49-F238E27FC236}">
                  <a16:creationId xmlns:a16="http://schemas.microsoft.com/office/drawing/2014/main" id="{BE6B6A1B-7F87-46B2-9652-25C5F1811513}"/>
                </a:ext>
              </a:extLst>
            </p:cNvPr>
            <p:cNvSpPr>
              <a:spLocks noChangeArrowheads="1"/>
            </p:cNvSpPr>
            <p:nvPr/>
          </p:nvSpPr>
          <p:spPr bwMode="auto">
            <a:xfrm>
              <a:off x="7373474" y="2850388"/>
              <a:ext cx="1114425" cy="3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Antitragus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9">
              <a:extLst>
                <a:ext uri="{FF2B5EF4-FFF2-40B4-BE49-F238E27FC236}">
                  <a16:creationId xmlns:a16="http://schemas.microsoft.com/office/drawing/2014/main" id="{08D2960B-ED72-4A02-8DF0-16314B90DE0B}"/>
                </a:ext>
              </a:extLst>
            </p:cNvPr>
            <p:cNvSpPr>
              <a:spLocks noChangeArrowheads="1"/>
            </p:cNvSpPr>
            <p:nvPr/>
          </p:nvSpPr>
          <p:spPr bwMode="auto">
            <a:xfrm>
              <a:off x="7703675" y="3279013"/>
              <a:ext cx="779463" cy="3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Lobule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10">
              <a:extLst>
                <a:ext uri="{FF2B5EF4-FFF2-40B4-BE49-F238E27FC236}">
                  <a16:creationId xmlns:a16="http://schemas.microsoft.com/office/drawing/2014/main" id="{0FC06051-3F10-477F-A7FD-481D52CFD665}"/>
                </a:ext>
              </a:extLst>
            </p:cNvPr>
            <p:cNvSpPr>
              <a:spLocks noChangeArrowheads="1"/>
            </p:cNvSpPr>
            <p:nvPr/>
          </p:nvSpPr>
          <p:spPr bwMode="auto">
            <a:xfrm>
              <a:off x="10718127" y="2586863"/>
              <a:ext cx="765174" cy="3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Tragus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11">
              <a:extLst>
                <a:ext uri="{FF2B5EF4-FFF2-40B4-BE49-F238E27FC236}">
                  <a16:creationId xmlns:a16="http://schemas.microsoft.com/office/drawing/2014/main" id="{DA3B7AE5-66EC-4FC9-A965-97DAC05080F6}"/>
                </a:ext>
              </a:extLst>
            </p:cNvPr>
            <p:cNvSpPr>
              <a:spLocks noChangeArrowheads="1"/>
            </p:cNvSpPr>
            <p:nvPr/>
          </p:nvSpPr>
          <p:spPr bwMode="auto">
            <a:xfrm>
              <a:off x="10716540" y="2108830"/>
              <a:ext cx="1530887" cy="34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Crux of helix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Line 12">
              <a:extLst>
                <a:ext uri="{FF2B5EF4-FFF2-40B4-BE49-F238E27FC236}">
                  <a16:creationId xmlns:a16="http://schemas.microsoft.com/office/drawing/2014/main" id="{5A240E75-0C9F-48A0-9ED7-0E3922493FF7}"/>
                </a:ext>
              </a:extLst>
            </p:cNvPr>
            <p:cNvSpPr>
              <a:spLocks noChangeShapeType="1"/>
            </p:cNvSpPr>
            <p:nvPr/>
          </p:nvSpPr>
          <p:spPr bwMode="auto">
            <a:xfrm flipH="1">
              <a:off x="8592465" y="1621631"/>
              <a:ext cx="765175" cy="0"/>
            </a:xfrm>
            <a:prstGeom prst="line">
              <a:avLst/>
            </a:prstGeom>
            <a:noFill/>
            <a:ln w="635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 name="Oval 13">
              <a:extLst>
                <a:ext uri="{FF2B5EF4-FFF2-40B4-BE49-F238E27FC236}">
                  <a16:creationId xmlns:a16="http://schemas.microsoft.com/office/drawing/2014/main" id="{E72CF2D3-23A8-4473-BBAD-AB759B773A69}"/>
                </a:ext>
              </a:extLst>
            </p:cNvPr>
            <p:cNvSpPr>
              <a:spLocks noChangeArrowheads="1"/>
            </p:cNvSpPr>
            <p:nvPr/>
          </p:nvSpPr>
          <p:spPr bwMode="auto">
            <a:xfrm>
              <a:off x="9295728" y="1558131"/>
              <a:ext cx="127000" cy="127000"/>
            </a:xfrm>
            <a:prstGeom prst="ellipse">
              <a:avLst/>
            </a:prstGeom>
            <a:solidFill>
              <a:srgbClr val="FF0000"/>
            </a:solidFill>
            <a:ln w="17463"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4" name="Line 14">
              <a:extLst>
                <a:ext uri="{FF2B5EF4-FFF2-40B4-BE49-F238E27FC236}">
                  <a16:creationId xmlns:a16="http://schemas.microsoft.com/office/drawing/2014/main" id="{3B8515BD-9677-4C56-8933-B14DCDAA1EF2}"/>
                </a:ext>
              </a:extLst>
            </p:cNvPr>
            <p:cNvSpPr>
              <a:spLocks noChangeShapeType="1"/>
            </p:cNvSpPr>
            <p:nvPr/>
          </p:nvSpPr>
          <p:spPr bwMode="auto">
            <a:xfrm flipH="1">
              <a:off x="8592465" y="2504281"/>
              <a:ext cx="731838" cy="0"/>
            </a:xfrm>
            <a:prstGeom prst="line">
              <a:avLst/>
            </a:prstGeom>
            <a:noFill/>
            <a:ln w="635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5" name="Oval 15">
              <a:extLst>
                <a:ext uri="{FF2B5EF4-FFF2-40B4-BE49-F238E27FC236}">
                  <a16:creationId xmlns:a16="http://schemas.microsoft.com/office/drawing/2014/main" id="{37823F6F-0D75-4B74-8475-02549039E909}"/>
                </a:ext>
              </a:extLst>
            </p:cNvPr>
            <p:cNvSpPr>
              <a:spLocks noChangeArrowheads="1"/>
            </p:cNvSpPr>
            <p:nvPr/>
          </p:nvSpPr>
          <p:spPr bwMode="auto">
            <a:xfrm>
              <a:off x="9262390" y="2440781"/>
              <a:ext cx="127000" cy="125413"/>
            </a:xfrm>
            <a:prstGeom prst="ellipse">
              <a:avLst/>
            </a:prstGeom>
            <a:solidFill>
              <a:srgbClr val="FF0000"/>
            </a:solidFill>
            <a:ln w="17463"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6" name="Line 16">
              <a:extLst>
                <a:ext uri="{FF2B5EF4-FFF2-40B4-BE49-F238E27FC236}">
                  <a16:creationId xmlns:a16="http://schemas.microsoft.com/office/drawing/2014/main" id="{0E57F445-B052-45C4-9F7E-0819C52483BC}"/>
                </a:ext>
              </a:extLst>
            </p:cNvPr>
            <p:cNvSpPr>
              <a:spLocks noChangeShapeType="1"/>
            </p:cNvSpPr>
            <p:nvPr/>
          </p:nvSpPr>
          <p:spPr bwMode="auto">
            <a:xfrm flipH="1">
              <a:off x="8592465" y="3036093"/>
              <a:ext cx="1262063" cy="0"/>
            </a:xfrm>
            <a:prstGeom prst="line">
              <a:avLst/>
            </a:prstGeom>
            <a:noFill/>
            <a:ln w="635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Oval 17">
              <a:extLst>
                <a:ext uri="{FF2B5EF4-FFF2-40B4-BE49-F238E27FC236}">
                  <a16:creationId xmlns:a16="http://schemas.microsoft.com/office/drawing/2014/main" id="{ACB8351A-C949-4CB5-A7E2-6CB6B74D1252}"/>
                </a:ext>
              </a:extLst>
            </p:cNvPr>
            <p:cNvSpPr>
              <a:spLocks noChangeArrowheads="1"/>
            </p:cNvSpPr>
            <p:nvPr/>
          </p:nvSpPr>
          <p:spPr bwMode="auto">
            <a:xfrm>
              <a:off x="9792615" y="2972593"/>
              <a:ext cx="125413" cy="127000"/>
            </a:xfrm>
            <a:prstGeom prst="ellipse">
              <a:avLst/>
            </a:prstGeom>
            <a:solidFill>
              <a:srgbClr val="FF0000"/>
            </a:solidFill>
            <a:ln w="17463"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8" name="Line 18">
              <a:extLst>
                <a:ext uri="{FF2B5EF4-FFF2-40B4-BE49-F238E27FC236}">
                  <a16:creationId xmlns:a16="http://schemas.microsoft.com/office/drawing/2014/main" id="{FBF85532-2773-4416-BB94-51E7C07C17C6}"/>
                </a:ext>
              </a:extLst>
            </p:cNvPr>
            <p:cNvSpPr>
              <a:spLocks noChangeShapeType="1"/>
            </p:cNvSpPr>
            <p:nvPr/>
          </p:nvSpPr>
          <p:spPr bwMode="auto">
            <a:xfrm flipH="1">
              <a:off x="8592465" y="3453606"/>
              <a:ext cx="1349375" cy="0"/>
            </a:xfrm>
            <a:prstGeom prst="line">
              <a:avLst/>
            </a:prstGeom>
            <a:noFill/>
            <a:ln w="635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9" name="Oval 19">
              <a:extLst>
                <a:ext uri="{FF2B5EF4-FFF2-40B4-BE49-F238E27FC236}">
                  <a16:creationId xmlns:a16="http://schemas.microsoft.com/office/drawing/2014/main" id="{9592F1AC-3D25-4717-964F-190347401A62}"/>
                </a:ext>
              </a:extLst>
            </p:cNvPr>
            <p:cNvSpPr>
              <a:spLocks noChangeArrowheads="1"/>
            </p:cNvSpPr>
            <p:nvPr/>
          </p:nvSpPr>
          <p:spPr bwMode="auto">
            <a:xfrm>
              <a:off x="9881515" y="3390106"/>
              <a:ext cx="123825" cy="125413"/>
            </a:xfrm>
            <a:prstGeom prst="ellipse">
              <a:avLst/>
            </a:prstGeom>
            <a:solidFill>
              <a:srgbClr val="FF0000"/>
            </a:solidFill>
            <a:ln w="17463"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0" name="Line 20">
              <a:extLst>
                <a:ext uri="{FF2B5EF4-FFF2-40B4-BE49-F238E27FC236}">
                  <a16:creationId xmlns:a16="http://schemas.microsoft.com/office/drawing/2014/main" id="{EE439F60-E69D-43B1-AEE1-31F76FDE3218}"/>
                </a:ext>
              </a:extLst>
            </p:cNvPr>
            <p:cNvSpPr>
              <a:spLocks noChangeShapeType="1"/>
            </p:cNvSpPr>
            <p:nvPr/>
          </p:nvSpPr>
          <p:spPr bwMode="auto">
            <a:xfrm>
              <a:off x="9871990" y="2289968"/>
              <a:ext cx="766763" cy="0"/>
            </a:xfrm>
            <a:prstGeom prst="line">
              <a:avLst/>
            </a:prstGeom>
            <a:noFill/>
            <a:ln w="635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1" name="Oval 21">
              <a:extLst>
                <a:ext uri="{FF2B5EF4-FFF2-40B4-BE49-F238E27FC236}">
                  <a16:creationId xmlns:a16="http://schemas.microsoft.com/office/drawing/2014/main" id="{8AE15C57-00F1-439F-A27E-B56EB6CF7152}"/>
                </a:ext>
              </a:extLst>
            </p:cNvPr>
            <p:cNvSpPr>
              <a:spLocks noChangeArrowheads="1"/>
            </p:cNvSpPr>
            <p:nvPr/>
          </p:nvSpPr>
          <p:spPr bwMode="auto">
            <a:xfrm>
              <a:off x="9806903" y="2226468"/>
              <a:ext cx="127000" cy="127000"/>
            </a:xfrm>
            <a:prstGeom prst="ellipse">
              <a:avLst/>
            </a:prstGeom>
            <a:solidFill>
              <a:srgbClr val="FF0000"/>
            </a:solidFill>
            <a:ln w="17463"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32" name="Line 22">
              <a:extLst>
                <a:ext uri="{FF2B5EF4-FFF2-40B4-BE49-F238E27FC236}">
                  <a16:creationId xmlns:a16="http://schemas.microsoft.com/office/drawing/2014/main" id="{C82D6F3B-3440-4049-BEA3-A5855B366DA4}"/>
                </a:ext>
              </a:extLst>
            </p:cNvPr>
            <p:cNvSpPr>
              <a:spLocks noChangeShapeType="1"/>
            </p:cNvSpPr>
            <p:nvPr/>
          </p:nvSpPr>
          <p:spPr bwMode="auto">
            <a:xfrm>
              <a:off x="10214890" y="2758281"/>
              <a:ext cx="423863" cy="0"/>
            </a:xfrm>
            <a:prstGeom prst="line">
              <a:avLst/>
            </a:prstGeom>
            <a:noFill/>
            <a:ln w="635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Oval 23">
              <a:extLst>
                <a:ext uri="{FF2B5EF4-FFF2-40B4-BE49-F238E27FC236}">
                  <a16:creationId xmlns:a16="http://schemas.microsoft.com/office/drawing/2014/main" id="{05568854-1E84-4BCC-A77B-469A58A363F0}"/>
                </a:ext>
              </a:extLst>
            </p:cNvPr>
            <p:cNvSpPr>
              <a:spLocks noChangeArrowheads="1"/>
            </p:cNvSpPr>
            <p:nvPr/>
          </p:nvSpPr>
          <p:spPr bwMode="auto">
            <a:xfrm>
              <a:off x="10149803" y="2694781"/>
              <a:ext cx="125413" cy="127000"/>
            </a:xfrm>
            <a:prstGeom prst="ellipse">
              <a:avLst/>
            </a:prstGeom>
            <a:solidFill>
              <a:srgbClr val="FF0000"/>
            </a:solidFill>
            <a:ln w="17463" cap="flat">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grpSp>
      <p:pic>
        <p:nvPicPr>
          <p:cNvPr id="14" name="Audio 13">
            <a:hlinkClick r:id="" action="ppaction://media"/>
            <a:extLst>
              <a:ext uri="{FF2B5EF4-FFF2-40B4-BE49-F238E27FC236}">
                <a16:creationId xmlns:a16="http://schemas.microsoft.com/office/drawing/2014/main" id="{01A34177-F615-451A-84DF-83E526336D9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24255383"/>
      </p:ext>
    </p:extLst>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3C29-0804-4A2A-8376-2990F9323A04}"/>
              </a:ext>
            </a:extLst>
          </p:cNvPr>
          <p:cNvSpPr>
            <a:spLocks noGrp="1"/>
          </p:cNvSpPr>
          <p:nvPr>
            <p:ph type="title"/>
          </p:nvPr>
        </p:nvSpPr>
        <p:spPr/>
        <p:txBody>
          <a:bodyPr/>
          <a:lstStyle/>
          <a:p>
            <a:r>
              <a:rPr lang="en-US" dirty="0"/>
              <a:t>Comparison to </a:t>
            </a:r>
            <a:r>
              <a:rPr lang="en-CA" dirty="0"/>
              <a:t>Mapping Method</a:t>
            </a:r>
          </a:p>
        </p:txBody>
      </p:sp>
      <p:pic>
        <p:nvPicPr>
          <p:cNvPr id="5" name="Picture 4" descr="A picture containing indoor, sitting, small, plastic&#10;&#10;Description automatically generated">
            <a:extLst>
              <a:ext uri="{FF2B5EF4-FFF2-40B4-BE49-F238E27FC236}">
                <a16:creationId xmlns:a16="http://schemas.microsoft.com/office/drawing/2014/main" id="{696C92B3-C47A-4357-8A78-F6A266D77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359" y="1054613"/>
            <a:ext cx="1427400" cy="236103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A80D155-6E1A-486C-8B16-AF63BAF842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2883" y="1054613"/>
            <a:ext cx="1759453" cy="236103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CE2AFA1-20F5-4BAD-9243-053BD81856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3905" y="4118161"/>
            <a:ext cx="1571864" cy="2361030"/>
          </a:xfrm>
          <a:prstGeom prst="rect">
            <a:avLst/>
          </a:prstGeom>
        </p:spPr>
      </p:pic>
      <p:pic>
        <p:nvPicPr>
          <p:cNvPr id="13" name="Picture 12" descr="A picture containing indoor, sitting, small, plastic&#10;&#10;Description automatically generated">
            <a:extLst>
              <a:ext uri="{FF2B5EF4-FFF2-40B4-BE49-F238E27FC236}">
                <a16:creationId xmlns:a16="http://schemas.microsoft.com/office/drawing/2014/main" id="{516E0A2B-7B94-4D9F-BB15-9263E6E8C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359" y="4118161"/>
            <a:ext cx="1427400" cy="2361030"/>
          </a:xfrm>
          <a:prstGeom prst="rect">
            <a:avLst/>
          </a:prstGeom>
        </p:spPr>
      </p:pic>
      <p:pic>
        <p:nvPicPr>
          <p:cNvPr id="17" name="Picture 16">
            <a:extLst>
              <a:ext uri="{FF2B5EF4-FFF2-40B4-BE49-F238E27FC236}">
                <a16:creationId xmlns:a16="http://schemas.microsoft.com/office/drawing/2014/main" id="{336B6CED-7D12-4B18-8E34-6851C455583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54882" y="1059658"/>
            <a:ext cx="1550404" cy="2350939"/>
          </a:xfrm>
          <a:prstGeom prst="rect">
            <a:avLst/>
          </a:prstGeom>
        </p:spPr>
      </p:pic>
      <p:pic>
        <p:nvPicPr>
          <p:cNvPr id="19" name="Picture 18" descr="A close up of a toy&#10;&#10;Description automatically generated">
            <a:extLst>
              <a:ext uri="{FF2B5EF4-FFF2-40B4-BE49-F238E27FC236}">
                <a16:creationId xmlns:a16="http://schemas.microsoft.com/office/drawing/2014/main" id="{EEA84B65-117E-4DD6-BC84-B9BE9E42E3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4682" y="1054613"/>
            <a:ext cx="1621753" cy="2361030"/>
          </a:xfrm>
          <a:prstGeom prst="rect">
            <a:avLst/>
          </a:prstGeom>
        </p:spPr>
      </p:pic>
      <p:pic>
        <p:nvPicPr>
          <p:cNvPr id="21" name="Picture 20">
            <a:extLst>
              <a:ext uri="{FF2B5EF4-FFF2-40B4-BE49-F238E27FC236}">
                <a16:creationId xmlns:a16="http://schemas.microsoft.com/office/drawing/2014/main" id="{E643597F-EB5F-4252-B889-FC91BD39D1A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50422" y="4118161"/>
            <a:ext cx="1759323" cy="2361030"/>
          </a:xfrm>
          <a:prstGeom prst="rect">
            <a:avLst/>
          </a:prstGeom>
        </p:spPr>
      </p:pic>
      <p:pic>
        <p:nvPicPr>
          <p:cNvPr id="23" name="Picture 22" descr="A picture containing food, hat&#10;&#10;Description automatically generated">
            <a:extLst>
              <a:ext uri="{FF2B5EF4-FFF2-40B4-BE49-F238E27FC236}">
                <a16:creationId xmlns:a16="http://schemas.microsoft.com/office/drawing/2014/main" id="{26997C4B-A600-4B75-B832-E9C155B3D9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7476" y="4118162"/>
            <a:ext cx="1776165" cy="2361029"/>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38E9A9-9891-498C-B68C-CD6BE0931DC8}"/>
                  </a:ext>
                </a:extLst>
              </p:cNvPr>
              <p:cNvSpPr txBox="1"/>
              <p:nvPr/>
            </p:nvSpPr>
            <p:spPr>
              <a:xfrm>
                <a:off x="4681734" y="3524393"/>
                <a:ext cx="4231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𝑆</m:t>
                      </m:r>
                    </m:oMath>
                  </m:oMathPara>
                </a14:m>
                <a:endParaRPr lang="en-CA" sz="2400" dirty="0"/>
              </a:p>
            </p:txBody>
          </p:sp>
        </mc:Choice>
        <mc:Fallback xmlns="">
          <p:sp>
            <p:nvSpPr>
              <p:cNvPr id="25" name="TextBox 24">
                <a:extLst>
                  <a:ext uri="{FF2B5EF4-FFF2-40B4-BE49-F238E27FC236}">
                    <a16:creationId xmlns:a16="http://schemas.microsoft.com/office/drawing/2014/main" id="{D238E9A9-9891-498C-B68C-CD6BE0931DC8}"/>
                  </a:ext>
                </a:extLst>
              </p:cNvPr>
              <p:cNvSpPr txBox="1">
                <a:spLocks noRot="1" noChangeAspect="1" noMove="1" noResize="1" noEditPoints="1" noAdjustHandles="1" noChangeArrowheads="1" noChangeShapeType="1" noTextEdit="1"/>
              </p:cNvSpPr>
              <p:nvPr/>
            </p:nvSpPr>
            <p:spPr>
              <a:xfrm>
                <a:off x="4681734" y="3524393"/>
                <a:ext cx="423129" cy="461665"/>
              </a:xfrm>
              <a:prstGeom prst="rect">
                <a:avLst/>
              </a:prstGeom>
              <a:blipFill>
                <a:blip r:embed="rId1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A96F363-A4ED-4BC4-B7DD-9FDFD18C92BA}"/>
                  </a:ext>
                </a:extLst>
              </p:cNvPr>
              <p:cNvSpPr txBox="1"/>
              <p:nvPr/>
            </p:nvSpPr>
            <p:spPr>
              <a:xfrm>
                <a:off x="3012195" y="3524393"/>
                <a:ext cx="4430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𝑇</m:t>
                      </m:r>
                    </m:oMath>
                  </m:oMathPara>
                </a14:m>
                <a:endParaRPr lang="en-CA" sz="2400" dirty="0"/>
              </a:p>
            </p:txBody>
          </p:sp>
        </mc:Choice>
        <mc:Fallback xmlns="">
          <p:sp>
            <p:nvSpPr>
              <p:cNvPr id="26" name="TextBox 25">
                <a:extLst>
                  <a:ext uri="{FF2B5EF4-FFF2-40B4-BE49-F238E27FC236}">
                    <a16:creationId xmlns:a16="http://schemas.microsoft.com/office/drawing/2014/main" id="{DA96F363-A4ED-4BC4-B7DD-9FDFD18C92BA}"/>
                  </a:ext>
                </a:extLst>
              </p:cNvPr>
              <p:cNvSpPr txBox="1">
                <a:spLocks noRot="1" noChangeAspect="1" noMove="1" noResize="1" noEditPoints="1" noAdjustHandles="1" noChangeArrowheads="1" noChangeShapeType="1" noTextEdit="1"/>
              </p:cNvSpPr>
              <p:nvPr/>
            </p:nvSpPr>
            <p:spPr>
              <a:xfrm>
                <a:off x="3012195" y="3524393"/>
                <a:ext cx="443070" cy="461665"/>
              </a:xfrm>
              <a:prstGeom prst="rect">
                <a:avLst/>
              </a:prstGeom>
              <a:blipFill>
                <a:blip r:embed="rId14"/>
                <a:stretch>
                  <a:fillRect/>
                </a:stretch>
              </a:blipFill>
            </p:spPr>
            <p:txBody>
              <a:bodyPr/>
              <a:lstStyle/>
              <a:p>
                <a:r>
                  <a:rPr lang="en-CA">
                    <a:noFill/>
                  </a:rPr>
                  <a:t> </a:t>
                </a:r>
              </a:p>
            </p:txBody>
          </p:sp>
        </mc:Fallback>
      </mc:AlternateContent>
      <p:sp>
        <p:nvSpPr>
          <p:cNvPr id="27" name="TextBox 26">
            <a:extLst>
              <a:ext uri="{FF2B5EF4-FFF2-40B4-BE49-F238E27FC236}">
                <a16:creationId xmlns:a16="http://schemas.microsoft.com/office/drawing/2014/main" id="{F3DBE451-350E-47D3-87A5-8B55FA7F826F}"/>
              </a:ext>
            </a:extLst>
          </p:cNvPr>
          <p:cNvSpPr txBox="1"/>
          <p:nvPr/>
        </p:nvSpPr>
        <p:spPr>
          <a:xfrm>
            <a:off x="5886409" y="3524393"/>
            <a:ext cx="2303772" cy="461665"/>
          </a:xfrm>
          <a:prstGeom prst="rect">
            <a:avLst/>
          </a:prstGeom>
          <a:noFill/>
        </p:spPr>
        <p:txBody>
          <a:bodyPr wrap="none" rtlCol="0">
            <a:spAutoFit/>
          </a:bodyPr>
          <a:lstStyle/>
          <a:p>
            <a:r>
              <a:rPr lang="en-US" sz="2400" dirty="0" err="1"/>
              <a:t>Lähner</a:t>
            </a:r>
            <a:r>
              <a:rPr lang="en-US" sz="2400" dirty="0"/>
              <a:t> et al. [25]</a:t>
            </a:r>
            <a:endParaRPr lang="en-CA" sz="2400" dirty="0"/>
          </a:p>
        </p:txBody>
      </p:sp>
      <p:sp>
        <p:nvSpPr>
          <p:cNvPr id="28" name="TextBox 27">
            <a:extLst>
              <a:ext uri="{FF2B5EF4-FFF2-40B4-BE49-F238E27FC236}">
                <a16:creationId xmlns:a16="http://schemas.microsoft.com/office/drawing/2014/main" id="{04BF95E0-BE24-418E-B76D-775B82589552}"/>
              </a:ext>
            </a:extLst>
          </p:cNvPr>
          <p:cNvSpPr txBox="1"/>
          <p:nvPr/>
        </p:nvSpPr>
        <p:spPr>
          <a:xfrm>
            <a:off x="8429172" y="3524393"/>
            <a:ext cx="772519" cy="461665"/>
          </a:xfrm>
          <a:prstGeom prst="rect">
            <a:avLst/>
          </a:prstGeom>
          <a:noFill/>
        </p:spPr>
        <p:txBody>
          <a:bodyPr wrap="none" rtlCol="0">
            <a:spAutoFit/>
          </a:bodyPr>
          <a:lstStyle/>
          <a:p>
            <a:r>
              <a:rPr lang="en-US" sz="2400" dirty="0"/>
              <a:t>Ours</a:t>
            </a:r>
            <a:endParaRPr lang="en-CA" sz="2400" dirty="0"/>
          </a:p>
        </p:txBody>
      </p:sp>
      <p:cxnSp>
        <p:nvCxnSpPr>
          <p:cNvPr id="30" name="Straight Connector 29">
            <a:extLst>
              <a:ext uri="{FF2B5EF4-FFF2-40B4-BE49-F238E27FC236}">
                <a16:creationId xmlns:a16="http://schemas.microsoft.com/office/drawing/2014/main" id="{1B81EC39-FF95-4BD2-8001-535B71E94FD0}"/>
              </a:ext>
            </a:extLst>
          </p:cNvPr>
          <p:cNvCxnSpPr>
            <a:cxnSpLocks/>
          </p:cNvCxnSpPr>
          <p:nvPr/>
        </p:nvCxnSpPr>
        <p:spPr>
          <a:xfrm flipH="1">
            <a:off x="2538360" y="3560638"/>
            <a:ext cx="70380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7C06C8-29AE-4FEF-9D18-AF4659EEB21E}"/>
              </a:ext>
            </a:extLst>
          </p:cNvPr>
          <p:cNvCxnSpPr>
            <a:cxnSpLocks/>
          </p:cNvCxnSpPr>
          <p:nvPr/>
        </p:nvCxnSpPr>
        <p:spPr>
          <a:xfrm flipH="1">
            <a:off x="2538359" y="3995774"/>
            <a:ext cx="7038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8E2628-DB28-4300-B209-5FA8B8678AF3}"/>
              </a:ext>
            </a:extLst>
          </p:cNvPr>
          <p:cNvSpPr>
            <a:spLocks noGrp="1"/>
          </p:cNvSpPr>
          <p:nvPr>
            <p:ph type="sldNum" sz="quarter" idx="12"/>
          </p:nvPr>
        </p:nvSpPr>
        <p:spPr/>
        <p:txBody>
          <a:bodyPr/>
          <a:lstStyle/>
          <a:p>
            <a:fld id="{D97D1DF6-F186-48C8-8457-25A16335496C}" type="slidenum">
              <a:rPr lang="en-CA" smtClean="0"/>
              <a:t>30</a:t>
            </a:fld>
            <a:endParaRPr lang="en-CA"/>
          </a:p>
        </p:txBody>
      </p:sp>
      <p:grpSp>
        <p:nvGrpSpPr>
          <p:cNvPr id="4" name="Group 3">
            <a:extLst>
              <a:ext uri="{FF2B5EF4-FFF2-40B4-BE49-F238E27FC236}">
                <a16:creationId xmlns:a16="http://schemas.microsoft.com/office/drawing/2014/main" id="{30904D4B-E444-4FE5-B751-1186C3EA5D30}"/>
              </a:ext>
            </a:extLst>
          </p:cNvPr>
          <p:cNvGrpSpPr/>
          <p:nvPr/>
        </p:nvGrpSpPr>
        <p:grpSpPr>
          <a:xfrm>
            <a:off x="6101753" y="1227780"/>
            <a:ext cx="1730131" cy="5103383"/>
            <a:chOff x="6101753" y="1227780"/>
            <a:chExt cx="1730131" cy="5103383"/>
          </a:xfrm>
        </p:grpSpPr>
        <p:sp>
          <p:nvSpPr>
            <p:cNvPr id="18" name="Arrow: Right 17">
              <a:extLst>
                <a:ext uri="{FF2B5EF4-FFF2-40B4-BE49-F238E27FC236}">
                  <a16:creationId xmlns:a16="http://schemas.microsoft.com/office/drawing/2014/main" id="{85152DF9-799A-4AC9-B7FB-AE30DEC137B4}"/>
                </a:ext>
              </a:extLst>
            </p:cNvPr>
            <p:cNvSpPr/>
            <p:nvPr/>
          </p:nvSpPr>
          <p:spPr>
            <a:xfrm rot="6300000">
              <a:off x="7470152" y="2893567"/>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Arrow: Right 19">
              <a:extLst>
                <a:ext uri="{FF2B5EF4-FFF2-40B4-BE49-F238E27FC236}">
                  <a16:creationId xmlns:a16="http://schemas.microsoft.com/office/drawing/2014/main" id="{88E2DC2E-BB4A-4D81-9819-1FDE65D7D4E2}"/>
                </a:ext>
              </a:extLst>
            </p:cNvPr>
            <p:cNvSpPr/>
            <p:nvPr/>
          </p:nvSpPr>
          <p:spPr>
            <a:xfrm rot="6300000">
              <a:off x="7541541" y="6040820"/>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Arrow: Right 21">
              <a:extLst>
                <a:ext uri="{FF2B5EF4-FFF2-40B4-BE49-F238E27FC236}">
                  <a16:creationId xmlns:a16="http://schemas.microsoft.com/office/drawing/2014/main" id="{DC305DA8-4B93-46F9-B010-A29F2029963C}"/>
                </a:ext>
              </a:extLst>
            </p:cNvPr>
            <p:cNvSpPr/>
            <p:nvPr/>
          </p:nvSpPr>
          <p:spPr>
            <a:xfrm rot="3709703">
              <a:off x="6019311" y="1310222"/>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Arrow: Right 23">
              <a:extLst>
                <a:ext uri="{FF2B5EF4-FFF2-40B4-BE49-F238E27FC236}">
                  <a16:creationId xmlns:a16="http://schemas.microsoft.com/office/drawing/2014/main" id="{0BEA099A-14EE-4D61-9714-6322EDBDACAD}"/>
                </a:ext>
              </a:extLst>
            </p:cNvPr>
            <p:cNvSpPr/>
            <p:nvPr/>
          </p:nvSpPr>
          <p:spPr>
            <a:xfrm rot="17515244">
              <a:off x="6904816" y="5903488"/>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Arrow: Right 28">
              <a:extLst>
                <a:ext uri="{FF2B5EF4-FFF2-40B4-BE49-F238E27FC236}">
                  <a16:creationId xmlns:a16="http://schemas.microsoft.com/office/drawing/2014/main" id="{D139044A-7188-4771-9A4E-9715AF12FFAE}"/>
                </a:ext>
              </a:extLst>
            </p:cNvPr>
            <p:cNvSpPr/>
            <p:nvPr/>
          </p:nvSpPr>
          <p:spPr>
            <a:xfrm rot="20755108">
              <a:off x="6904816" y="4543712"/>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8" name="Audio 7">
            <a:hlinkClick r:id="" action="ppaction://media"/>
            <a:extLst>
              <a:ext uri="{FF2B5EF4-FFF2-40B4-BE49-F238E27FC236}">
                <a16:creationId xmlns:a16="http://schemas.microsoft.com/office/drawing/2014/main" id="{29936960-F635-4127-8A65-59F686F4A1B0}"/>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11596962"/>
      </p:ext>
    </p:extLst>
  </p:cSld>
  <p:clrMapOvr>
    <a:masterClrMapping/>
  </p:clrMapOvr>
  <mc:AlternateContent xmlns:mc="http://schemas.openxmlformats.org/markup-compatibility/2006" xmlns:p14="http://schemas.microsoft.com/office/powerpoint/2010/main">
    <mc:Choice Requires="p14">
      <p:transition spd="slow" p14:dur="2000" advTm="20079"/>
    </mc:Choice>
    <mc:Fallback xmlns="">
      <p:transition spd="slow" advTm="2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8C9B-13C2-48FA-A0D6-B634F2807E20}"/>
              </a:ext>
            </a:extLst>
          </p:cNvPr>
          <p:cNvSpPr>
            <a:spLocks noGrp="1"/>
          </p:cNvSpPr>
          <p:nvPr>
            <p:ph type="title"/>
          </p:nvPr>
        </p:nvSpPr>
        <p:spPr/>
        <p:txBody>
          <a:bodyPr/>
          <a:lstStyle/>
          <a:p>
            <a:r>
              <a:rPr lang="en-US" dirty="0"/>
              <a:t>Limitations</a:t>
            </a:r>
            <a:endParaRPr lang="en-CA" dirty="0"/>
          </a:p>
        </p:txBody>
      </p:sp>
      <p:sp>
        <p:nvSpPr>
          <p:cNvPr id="5" name="Content Placeholder 4">
            <a:extLst>
              <a:ext uri="{FF2B5EF4-FFF2-40B4-BE49-F238E27FC236}">
                <a16:creationId xmlns:a16="http://schemas.microsoft.com/office/drawing/2014/main" id="{907E2E9D-8343-45A8-9B11-7DDA9B437506}"/>
              </a:ext>
            </a:extLst>
          </p:cNvPr>
          <p:cNvSpPr>
            <a:spLocks noGrp="1"/>
          </p:cNvSpPr>
          <p:nvPr>
            <p:ph sz="half" idx="1"/>
          </p:nvPr>
        </p:nvSpPr>
        <p:spPr>
          <a:xfrm>
            <a:off x="838200" y="1494000"/>
            <a:ext cx="5181600" cy="4351338"/>
          </a:xfrm>
        </p:spPr>
        <p:txBody>
          <a:bodyPr/>
          <a:lstStyle/>
          <a:p>
            <a:r>
              <a:rPr lang="en-US" dirty="0"/>
              <a:t>Sometimes helix region misaligns</a:t>
            </a:r>
          </a:p>
          <a:p>
            <a:r>
              <a:rPr lang="en-US" dirty="0"/>
              <a:t>Region of helix close to crux is also affected</a:t>
            </a:r>
          </a:p>
          <a:p>
            <a:pPr lvl="1"/>
            <a:endParaRPr lang="en-US" dirty="0"/>
          </a:p>
          <a:p>
            <a:endParaRPr lang="en-CA" dirty="0"/>
          </a:p>
        </p:txBody>
      </p:sp>
      <p:pic>
        <p:nvPicPr>
          <p:cNvPr id="7" name="Picture 6" descr="A close up of a persons face&#10;&#10;Description automatically generated">
            <a:extLst>
              <a:ext uri="{FF2B5EF4-FFF2-40B4-BE49-F238E27FC236}">
                <a16:creationId xmlns:a16="http://schemas.microsoft.com/office/drawing/2014/main" id="{8C0CB8A1-1E13-4A23-98A1-A0E57BAAD4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8984" y="2458000"/>
            <a:ext cx="1506208" cy="252618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AB92AD-83AC-4440-BA9E-55A693F19461}"/>
                  </a:ext>
                </a:extLst>
              </p:cNvPr>
              <p:cNvSpPr txBox="1"/>
              <p:nvPr/>
            </p:nvSpPr>
            <p:spPr>
              <a:xfrm>
                <a:off x="6423242" y="4999650"/>
                <a:ext cx="30327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dirty="0">
                          <a:latin typeface="Cambria Math" panose="02040503050406030204" pitchFamily="18" charset="0"/>
                        </a:rPr>
                        <m:t>𝑇</m:t>
                      </m:r>
                    </m:oMath>
                  </m:oMathPara>
                </a14:m>
                <a:endParaRPr lang="en-CA" sz="2800" dirty="0"/>
              </a:p>
            </p:txBody>
          </p:sp>
        </mc:Choice>
        <mc:Fallback xmlns="">
          <p:sp>
            <p:nvSpPr>
              <p:cNvPr id="8" name="TextBox 7">
                <a:extLst>
                  <a:ext uri="{FF2B5EF4-FFF2-40B4-BE49-F238E27FC236}">
                    <a16:creationId xmlns:a16="http://schemas.microsoft.com/office/drawing/2014/main" id="{06AB92AD-83AC-4440-BA9E-55A693F19461}"/>
                  </a:ext>
                </a:extLst>
              </p:cNvPr>
              <p:cNvSpPr txBox="1">
                <a:spLocks noRot="1" noChangeAspect="1" noMove="1" noResize="1" noEditPoints="1" noAdjustHandles="1" noChangeArrowheads="1" noChangeShapeType="1" noTextEdit="1"/>
              </p:cNvSpPr>
              <p:nvPr/>
            </p:nvSpPr>
            <p:spPr>
              <a:xfrm>
                <a:off x="6423242" y="4999650"/>
                <a:ext cx="303276" cy="523220"/>
              </a:xfrm>
              <a:prstGeom prst="rect">
                <a:avLst/>
              </a:prstGeom>
              <a:blipFill>
                <a:blip r:embed="rId7"/>
                <a:stretch>
                  <a:fillRect/>
                </a:stretch>
              </a:blipFill>
            </p:spPr>
            <p:txBody>
              <a:bodyPr/>
              <a:lstStyle/>
              <a:p>
                <a:r>
                  <a:rPr lang="en-CA">
                    <a:noFill/>
                  </a:rPr>
                  <a:t> </a:t>
                </a:r>
              </a:p>
            </p:txBody>
          </p:sp>
        </mc:Fallback>
      </mc:AlternateContent>
      <p:pic>
        <p:nvPicPr>
          <p:cNvPr id="10" name="Picture 9" descr="A picture containing drawing&#10;&#10;Description automatically generated">
            <a:extLst>
              <a:ext uri="{FF2B5EF4-FFF2-40B4-BE49-F238E27FC236}">
                <a16:creationId xmlns:a16="http://schemas.microsoft.com/office/drawing/2014/main" id="{8DE03F48-C70E-4F0C-A555-6B99D445C8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2449" y="746053"/>
            <a:ext cx="1748722" cy="252618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F520BAC-6BB3-4109-965E-479FCADCE3CA}"/>
                  </a:ext>
                </a:extLst>
              </p:cNvPr>
              <p:cNvSpPr txBox="1"/>
              <p:nvPr/>
            </p:nvSpPr>
            <p:spPr>
              <a:xfrm>
                <a:off x="8085170" y="3220797"/>
                <a:ext cx="30327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𝑆</m:t>
                      </m:r>
                    </m:oMath>
                  </m:oMathPara>
                </a14:m>
                <a:endParaRPr lang="en-CA" sz="2800" dirty="0"/>
              </a:p>
            </p:txBody>
          </p:sp>
        </mc:Choice>
        <mc:Fallback xmlns="">
          <p:sp>
            <p:nvSpPr>
              <p:cNvPr id="11" name="TextBox 10">
                <a:extLst>
                  <a:ext uri="{FF2B5EF4-FFF2-40B4-BE49-F238E27FC236}">
                    <a16:creationId xmlns:a16="http://schemas.microsoft.com/office/drawing/2014/main" id="{0F520BAC-6BB3-4109-965E-479FCADCE3CA}"/>
                  </a:ext>
                </a:extLst>
              </p:cNvPr>
              <p:cNvSpPr txBox="1">
                <a:spLocks noRot="1" noChangeAspect="1" noMove="1" noResize="1" noEditPoints="1" noAdjustHandles="1" noChangeArrowheads="1" noChangeShapeType="1" noTextEdit="1"/>
              </p:cNvSpPr>
              <p:nvPr/>
            </p:nvSpPr>
            <p:spPr>
              <a:xfrm>
                <a:off x="8085170" y="3220797"/>
                <a:ext cx="303276" cy="523220"/>
              </a:xfrm>
              <a:prstGeom prst="rect">
                <a:avLst/>
              </a:prstGeom>
              <a:blipFill>
                <a:blip r:embed="rId9"/>
                <a:stretch>
                  <a:fillRect/>
                </a:stretch>
              </a:blipFill>
            </p:spPr>
            <p:txBody>
              <a:bodyPr/>
              <a:lstStyle/>
              <a:p>
                <a:r>
                  <a:rPr lang="en-CA">
                    <a:noFill/>
                  </a:rPr>
                  <a:t> </a:t>
                </a:r>
              </a:p>
            </p:txBody>
          </p:sp>
        </mc:Fallback>
      </mc:AlternateContent>
      <p:pic>
        <p:nvPicPr>
          <p:cNvPr id="13" name="Picture 12" descr="A close up of a persons face&#10;&#10;Description automatically generated">
            <a:extLst>
              <a:ext uri="{FF2B5EF4-FFF2-40B4-BE49-F238E27FC236}">
                <a16:creationId xmlns:a16="http://schemas.microsoft.com/office/drawing/2014/main" id="{5D83B676-90E6-4DA4-9C54-03D4C1071E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0507" y="740953"/>
            <a:ext cx="1444600" cy="2531289"/>
          </a:xfrm>
          <a:prstGeom prst="rect">
            <a:avLst/>
          </a:prstGeom>
        </p:spPr>
      </p:pic>
      <mc:AlternateContent xmlns:mc="http://schemas.openxmlformats.org/markup-compatibility/2006" xmlns:a14="http://schemas.microsoft.com/office/drawing/2010/main">
        <mc:Choice Requires="a14">
          <p:sp>
            <p:nvSpPr>
              <p:cNvPr id="14" name="Rectangle 136">
                <a:extLst>
                  <a:ext uri="{FF2B5EF4-FFF2-40B4-BE49-F238E27FC236}">
                    <a16:creationId xmlns:a16="http://schemas.microsoft.com/office/drawing/2014/main" id="{C391E0FA-E8B0-4A41-8EC0-20E50C4121FA}"/>
                  </a:ext>
                </a:extLst>
              </p:cNvPr>
              <p:cNvSpPr>
                <a:spLocks noChangeArrowheads="1"/>
              </p:cNvSpPr>
              <p:nvPr/>
            </p:nvSpPr>
            <p:spPr bwMode="auto">
              <a:xfrm>
                <a:off x="10064833" y="3263421"/>
                <a:ext cx="241244" cy="430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2800" b="0" i="1" u="none" strike="noStrike" cap="none" normalizeH="0" baseline="0" dirty="0" smtClean="0">
                          <a:ln>
                            <a:noFill/>
                          </a:ln>
                          <a:solidFill>
                            <a:schemeClr val="tx1"/>
                          </a:solidFill>
                          <a:effectLst/>
                          <a:latin typeface="Cambria Math" panose="02040503050406030204" pitchFamily="18" charset="0"/>
                        </a:rPr>
                        <m:t>𝑇</m:t>
                      </m:r>
                      <m:r>
                        <a:rPr kumimoji="0" lang="en-CA" altLang="en-US" sz="2800" b="0" i="1" u="none" strike="noStrike" cap="none" normalizeH="0" baseline="0" dirty="0" smtClean="0">
                          <a:ln>
                            <a:noFill/>
                          </a:ln>
                          <a:solidFill>
                            <a:schemeClr val="tx1"/>
                          </a:solidFill>
                          <a:effectLst/>
                          <a:latin typeface="Cambria Math" panose="02040503050406030204" pitchFamily="18" charset="0"/>
                        </a:rPr>
                        <m:t>′</m:t>
                      </m:r>
                    </m:oMath>
                  </m:oMathPara>
                </a14:m>
                <a:endParaRPr kumimoji="0" lang="en-US" altLang="en-US" sz="2800" b="0" i="0" u="none" strike="noStrike" cap="none" normalizeH="0" baseline="0" dirty="0">
                  <a:ln>
                    <a:noFill/>
                  </a:ln>
                  <a:solidFill>
                    <a:schemeClr val="tx1"/>
                  </a:solidFill>
                  <a:effectLst/>
                </a:endParaRPr>
              </a:p>
            </p:txBody>
          </p:sp>
        </mc:Choice>
        <mc:Fallback xmlns="">
          <p:sp>
            <p:nvSpPr>
              <p:cNvPr id="14" name="Rectangle 136">
                <a:extLst>
                  <a:ext uri="{FF2B5EF4-FFF2-40B4-BE49-F238E27FC236}">
                    <a16:creationId xmlns:a16="http://schemas.microsoft.com/office/drawing/2014/main" id="{C391E0FA-E8B0-4A41-8EC0-20E50C4121FA}"/>
                  </a:ext>
                </a:extLst>
              </p:cNvPr>
              <p:cNvSpPr>
                <a:spLocks noRot="1" noChangeAspect="1" noMove="1" noResize="1" noEditPoints="1" noAdjustHandles="1" noChangeArrowheads="1" noChangeShapeType="1" noTextEdit="1"/>
              </p:cNvSpPr>
              <p:nvPr/>
            </p:nvSpPr>
            <p:spPr bwMode="auto">
              <a:xfrm>
                <a:off x="10064833" y="3263421"/>
                <a:ext cx="241244" cy="430887"/>
              </a:xfrm>
              <a:prstGeom prst="rect">
                <a:avLst/>
              </a:prstGeom>
              <a:blipFill>
                <a:blip r:embed="rId11"/>
                <a:stretch>
                  <a:fillRect r="-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16" name="Picture 15" descr="A picture containing building, drawing, sitting, white&#10;&#10;Description automatically generated">
            <a:extLst>
              <a:ext uri="{FF2B5EF4-FFF2-40B4-BE49-F238E27FC236}">
                <a16:creationId xmlns:a16="http://schemas.microsoft.com/office/drawing/2014/main" id="{BD62CF05-E649-4067-B837-E8C5738074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62449" y="3835073"/>
            <a:ext cx="1604306" cy="2531289"/>
          </a:xfrm>
          <a:prstGeom prst="rect">
            <a:avLst/>
          </a:prstGeom>
        </p:spPr>
      </p:pic>
      <p:pic>
        <p:nvPicPr>
          <p:cNvPr id="18" name="Picture 17" descr="A close up of a persons face&#10;&#10;Description automatically generated">
            <a:extLst>
              <a:ext uri="{FF2B5EF4-FFF2-40B4-BE49-F238E27FC236}">
                <a16:creationId xmlns:a16="http://schemas.microsoft.com/office/drawing/2014/main" id="{F2DB571A-1D7F-458D-933E-45AF1C9099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6338" y="3828866"/>
            <a:ext cx="1428769" cy="2526188"/>
          </a:xfrm>
          <a:prstGeom prst="rect">
            <a:avLst/>
          </a:prstGeom>
        </p:spPr>
      </p:pic>
      <p:sp>
        <p:nvSpPr>
          <p:cNvPr id="17" name="Arrow: Right 16">
            <a:extLst>
              <a:ext uri="{FF2B5EF4-FFF2-40B4-BE49-F238E27FC236}">
                <a16:creationId xmlns:a16="http://schemas.microsoft.com/office/drawing/2014/main" id="{0B6A877A-55C8-4728-BD4E-BB11B37006B5}"/>
              </a:ext>
            </a:extLst>
          </p:cNvPr>
          <p:cNvSpPr/>
          <p:nvPr/>
        </p:nvSpPr>
        <p:spPr>
          <a:xfrm rot="14853097">
            <a:off x="8608863" y="1247025"/>
            <a:ext cx="372785" cy="207901"/>
          </a:xfrm>
          <a:prstGeom prst="rightArrow">
            <a:avLst/>
          </a:prstGeom>
          <a:solidFill>
            <a:schemeClr val="accent6"/>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9" name="Group 8">
            <a:extLst>
              <a:ext uri="{FF2B5EF4-FFF2-40B4-BE49-F238E27FC236}">
                <a16:creationId xmlns:a16="http://schemas.microsoft.com/office/drawing/2014/main" id="{F45C4924-0FE7-4961-B2FC-2E820201EB11}"/>
              </a:ext>
            </a:extLst>
          </p:cNvPr>
          <p:cNvGrpSpPr/>
          <p:nvPr/>
        </p:nvGrpSpPr>
        <p:grpSpPr>
          <a:xfrm>
            <a:off x="7266072" y="861275"/>
            <a:ext cx="673161" cy="4376540"/>
            <a:chOff x="7824872" y="1191475"/>
            <a:chExt cx="673161" cy="4376540"/>
          </a:xfrm>
        </p:grpSpPr>
        <p:sp>
          <p:nvSpPr>
            <p:cNvPr id="3" name="Arrow: Right 2">
              <a:extLst>
                <a:ext uri="{FF2B5EF4-FFF2-40B4-BE49-F238E27FC236}">
                  <a16:creationId xmlns:a16="http://schemas.microsoft.com/office/drawing/2014/main" id="{A0F19A71-5560-4C0E-99CB-2C94CC57556C}"/>
                </a:ext>
              </a:extLst>
            </p:cNvPr>
            <p:cNvSpPr/>
            <p:nvPr/>
          </p:nvSpPr>
          <p:spPr>
            <a:xfrm rot="1751277">
              <a:off x="8125248" y="1191475"/>
              <a:ext cx="372785" cy="207901"/>
            </a:xfrm>
            <a:prstGeom prst="rightArrow">
              <a:avLst/>
            </a:prstGeom>
            <a:solidFill>
              <a:schemeClr val="accent6"/>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Arrow: Right 19">
              <a:extLst>
                <a:ext uri="{FF2B5EF4-FFF2-40B4-BE49-F238E27FC236}">
                  <a16:creationId xmlns:a16="http://schemas.microsoft.com/office/drawing/2014/main" id="{D29512C8-4A4D-40D9-90C9-79388D3BF586}"/>
                </a:ext>
              </a:extLst>
            </p:cNvPr>
            <p:cNvSpPr/>
            <p:nvPr/>
          </p:nvSpPr>
          <p:spPr>
            <a:xfrm rot="19241036">
              <a:off x="7911829" y="4429303"/>
              <a:ext cx="372785" cy="207901"/>
            </a:xfrm>
            <a:prstGeom prst="rightArrow">
              <a:avLst/>
            </a:prstGeom>
            <a:solidFill>
              <a:schemeClr val="accent6"/>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Arrow: Right 22">
              <a:extLst>
                <a:ext uri="{FF2B5EF4-FFF2-40B4-BE49-F238E27FC236}">
                  <a16:creationId xmlns:a16="http://schemas.microsoft.com/office/drawing/2014/main" id="{DF62C9D2-A0E3-47D8-AF5D-A8FD51E4467E}"/>
                </a:ext>
              </a:extLst>
            </p:cNvPr>
            <p:cNvSpPr/>
            <p:nvPr/>
          </p:nvSpPr>
          <p:spPr>
            <a:xfrm rot="921837">
              <a:off x="7824872" y="5360114"/>
              <a:ext cx="372785" cy="207901"/>
            </a:xfrm>
            <a:prstGeom prst="rightArrow">
              <a:avLst/>
            </a:prstGeom>
            <a:solidFill>
              <a:schemeClr val="accent6"/>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5" name="Arrow: Right 24">
            <a:extLst>
              <a:ext uri="{FF2B5EF4-FFF2-40B4-BE49-F238E27FC236}">
                <a16:creationId xmlns:a16="http://schemas.microsoft.com/office/drawing/2014/main" id="{361D5D81-163A-487D-AD59-2C4D67CB1104}"/>
              </a:ext>
            </a:extLst>
          </p:cNvPr>
          <p:cNvSpPr/>
          <p:nvPr/>
        </p:nvSpPr>
        <p:spPr>
          <a:xfrm rot="14853097">
            <a:off x="8608864" y="1222111"/>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 name="Group 11">
            <a:extLst>
              <a:ext uri="{FF2B5EF4-FFF2-40B4-BE49-F238E27FC236}">
                <a16:creationId xmlns:a16="http://schemas.microsoft.com/office/drawing/2014/main" id="{7CDBF804-70D4-43AB-9946-648DE4CEC506}"/>
              </a:ext>
            </a:extLst>
          </p:cNvPr>
          <p:cNvGrpSpPr/>
          <p:nvPr/>
        </p:nvGrpSpPr>
        <p:grpSpPr>
          <a:xfrm>
            <a:off x="7449388" y="885242"/>
            <a:ext cx="499438" cy="4351812"/>
            <a:chOff x="9816074" y="1183611"/>
            <a:chExt cx="499438" cy="4351812"/>
          </a:xfrm>
        </p:grpSpPr>
        <p:sp>
          <p:nvSpPr>
            <p:cNvPr id="24" name="Arrow: Right 23">
              <a:extLst>
                <a:ext uri="{FF2B5EF4-FFF2-40B4-BE49-F238E27FC236}">
                  <a16:creationId xmlns:a16="http://schemas.microsoft.com/office/drawing/2014/main" id="{CF6DD344-8720-43B4-9A3D-950935E3226C}"/>
                </a:ext>
              </a:extLst>
            </p:cNvPr>
            <p:cNvSpPr/>
            <p:nvPr/>
          </p:nvSpPr>
          <p:spPr>
            <a:xfrm rot="1751277">
              <a:off x="9942727" y="1183611"/>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Arrow: Right 25">
              <a:extLst>
                <a:ext uri="{FF2B5EF4-FFF2-40B4-BE49-F238E27FC236}">
                  <a16:creationId xmlns:a16="http://schemas.microsoft.com/office/drawing/2014/main" id="{57E62029-2777-4DCF-B79F-7610934A742F}"/>
                </a:ext>
              </a:extLst>
            </p:cNvPr>
            <p:cNvSpPr/>
            <p:nvPr/>
          </p:nvSpPr>
          <p:spPr>
            <a:xfrm rot="19241036">
              <a:off x="9903031" y="4396711"/>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Arrow: Right 26">
              <a:extLst>
                <a:ext uri="{FF2B5EF4-FFF2-40B4-BE49-F238E27FC236}">
                  <a16:creationId xmlns:a16="http://schemas.microsoft.com/office/drawing/2014/main" id="{5EA2398A-1764-42E2-84C1-C7A3F90BC786}"/>
                </a:ext>
              </a:extLst>
            </p:cNvPr>
            <p:cNvSpPr/>
            <p:nvPr/>
          </p:nvSpPr>
          <p:spPr>
            <a:xfrm rot="921837">
              <a:off x="9816074" y="5327522"/>
              <a:ext cx="372785" cy="207901"/>
            </a:xfrm>
            <a:prstGeom prst="rightArrow">
              <a:avLst/>
            </a:prstGeom>
            <a:solidFill>
              <a:srgbClr val="FF0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 name="Slide Number Placeholder 5">
            <a:extLst>
              <a:ext uri="{FF2B5EF4-FFF2-40B4-BE49-F238E27FC236}">
                <a16:creationId xmlns:a16="http://schemas.microsoft.com/office/drawing/2014/main" id="{E2FD4CE0-DF99-42BB-8723-BD3CD82BD011}"/>
              </a:ext>
            </a:extLst>
          </p:cNvPr>
          <p:cNvSpPr>
            <a:spLocks noGrp="1"/>
          </p:cNvSpPr>
          <p:nvPr>
            <p:ph type="sldNum" sz="quarter" idx="12"/>
          </p:nvPr>
        </p:nvSpPr>
        <p:spPr/>
        <p:txBody>
          <a:bodyPr/>
          <a:lstStyle/>
          <a:p>
            <a:fld id="{D97D1DF6-F186-48C8-8457-25A16335496C}" type="slidenum">
              <a:rPr lang="en-CA" smtClean="0"/>
              <a:t>31</a:t>
            </a:fld>
            <a:endParaRPr lang="en-CA"/>
          </a:p>
        </p:txBody>
      </p:sp>
      <p:pic>
        <p:nvPicPr>
          <p:cNvPr id="4" name="Audio 3">
            <a:hlinkClick r:id="" action="ppaction://media"/>
            <a:extLst>
              <a:ext uri="{FF2B5EF4-FFF2-40B4-BE49-F238E27FC236}">
                <a16:creationId xmlns:a16="http://schemas.microsoft.com/office/drawing/2014/main" id="{5B1512D9-1D91-4EA6-805F-9056125D794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83104585"/>
      </p:ext>
    </p:extLst>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0.14349 0.00555 L -4.16667E-7 3.7037E-6 " pathEditMode="relative" rAng="0" ptsTypes="AA">
                                      <p:cBhvr>
                                        <p:cTn id="16" dur="2000" spd="-100000" fill="hold"/>
                                        <p:tgtEl>
                                          <p:spTgt spid="12"/>
                                        </p:tgtEl>
                                        <p:attrNameLst>
                                          <p:attrName>ppt_x</p:attrName>
                                          <p:attrName>ppt_y</p:attrName>
                                        </p:attrNameLst>
                                      </p:cBhvr>
                                      <p:rCtr x="-7174" y="-27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4.16667E-6 2.96296E-6 L 0.14349 0.00301 " pathEditMode="relative" rAng="0" ptsTypes="AA">
                                      <p:cBhvr>
                                        <p:cTn id="26" dur="2000" fill="hold"/>
                                        <p:tgtEl>
                                          <p:spTgt spid="25"/>
                                        </p:tgtEl>
                                        <p:attrNameLst>
                                          <p:attrName>ppt_x</p:attrName>
                                          <p:attrName>ppt_y</p:attrName>
                                        </p:attrNameLst>
                                      </p:cBhvr>
                                      <p:rCtr x="7174" y="13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5" grpId="0" uiExpand="1" build="p"/>
      <p:bldP spid="17" grpId="0" animBg="1"/>
      <p:bldP spid="25" grpId="0" animBg="1"/>
      <p:bldP spid="2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991D-9A51-44AC-B8C4-3C446E0E8F6B}"/>
              </a:ext>
            </a:extLst>
          </p:cNvPr>
          <p:cNvSpPr>
            <a:spLocks noGrp="1"/>
          </p:cNvSpPr>
          <p:nvPr>
            <p:ph type="title"/>
          </p:nvPr>
        </p:nvSpPr>
        <p:spPr/>
        <p:txBody>
          <a:bodyPr/>
          <a:lstStyle/>
          <a:p>
            <a:r>
              <a:rPr lang="en-US" dirty="0"/>
              <a:t>Conclusion</a:t>
            </a:r>
            <a:endParaRPr lang="en-CA" dirty="0"/>
          </a:p>
        </p:txBody>
      </p:sp>
      <p:sp>
        <p:nvSpPr>
          <p:cNvPr id="5" name="Content Placeholder 4">
            <a:extLst>
              <a:ext uri="{FF2B5EF4-FFF2-40B4-BE49-F238E27FC236}">
                <a16:creationId xmlns:a16="http://schemas.microsoft.com/office/drawing/2014/main" id="{EB9D675E-BB9A-48FD-912E-E0275812BCA1}"/>
              </a:ext>
            </a:extLst>
          </p:cNvPr>
          <p:cNvSpPr>
            <a:spLocks noGrp="1"/>
          </p:cNvSpPr>
          <p:nvPr>
            <p:ph idx="1"/>
          </p:nvPr>
        </p:nvSpPr>
        <p:spPr/>
        <p:txBody>
          <a:bodyPr>
            <a:normAutofit/>
          </a:bodyPr>
          <a:lstStyle/>
          <a:p>
            <a:r>
              <a:rPr lang="en-US" dirty="0"/>
              <a:t>Fully automatic approach to template fitting</a:t>
            </a:r>
          </a:p>
          <a:p>
            <a:r>
              <a:rPr lang="en-US" dirty="0"/>
              <a:t>Robust to bad mesh quality</a:t>
            </a:r>
          </a:p>
          <a:p>
            <a:r>
              <a:rPr lang="en-US" dirty="0"/>
              <a:t>Coarse-level and fine-level template alignment</a:t>
            </a:r>
          </a:p>
          <a:p>
            <a:r>
              <a:rPr lang="en-US" dirty="0"/>
              <a:t>Iterative alignment process</a:t>
            </a:r>
          </a:p>
          <a:p>
            <a:r>
              <a:rPr lang="en-US" dirty="0"/>
              <a:t>Our new spectral reconstruction is general </a:t>
            </a:r>
          </a:p>
          <a:p>
            <a:pPr lvl="1"/>
            <a:r>
              <a:rPr lang="en-US" dirty="0"/>
              <a:t>Could be used for deformation purposes other than ear fitting</a:t>
            </a:r>
          </a:p>
          <a:p>
            <a:endParaRPr lang="en-US" dirty="0"/>
          </a:p>
          <a:p>
            <a:pPr marL="0" indent="0">
              <a:buNone/>
            </a:pPr>
            <a:endParaRPr lang="en-CA" dirty="0"/>
          </a:p>
        </p:txBody>
      </p:sp>
      <p:sp>
        <p:nvSpPr>
          <p:cNvPr id="3" name="Slide Number Placeholder 2">
            <a:extLst>
              <a:ext uri="{FF2B5EF4-FFF2-40B4-BE49-F238E27FC236}">
                <a16:creationId xmlns:a16="http://schemas.microsoft.com/office/drawing/2014/main" id="{F9C79D65-130A-4847-8EC0-8E632CB79FB6}"/>
              </a:ext>
            </a:extLst>
          </p:cNvPr>
          <p:cNvSpPr>
            <a:spLocks noGrp="1"/>
          </p:cNvSpPr>
          <p:nvPr>
            <p:ph type="sldNum" sz="quarter" idx="12"/>
          </p:nvPr>
        </p:nvSpPr>
        <p:spPr/>
        <p:txBody>
          <a:bodyPr/>
          <a:lstStyle/>
          <a:p>
            <a:fld id="{D97D1DF6-F186-48C8-8457-25A16335496C}" type="slidenum">
              <a:rPr lang="en-CA" smtClean="0"/>
              <a:t>32</a:t>
            </a:fld>
            <a:endParaRPr lang="en-CA"/>
          </a:p>
        </p:txBody>
      </p:sp>
      <p:pic>
        <p:nvPicPr>
          <p:cNvPr id="4" name="Audio 3">
            <a:hlinkClick r:id="" action="ppaction://media"/>
            <a:extLst>
              <a:ext uri="{FF2B5EF4-FFF2-40B4-BE49-F238E27FC236}">
                <a16:creationId xmlns:a16="http://schemas.microsoft.com/office/drawing/2014/main" id="{683918CC-0346-4FBD-80F0-98C8D9FCE7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2825478"/>
      </p:ext>
    </p:extLst>
  </p:cSld>
  <p:clrMapOvr>
    <a:masterClrMapping/>
  </p:clrMapOvr>
  <mc:AlternateContent xmlns:mc="http://schemas.openxmlformats.org/markup-compatibility/2006" xmlns:p14="http://schemas.microsoft.com/office/powerpoint/2010/main">
    <mc:Choice Requires="p14">
      <p:transition spd="slow" p14:dur="2000" advTm="21170"/>
    </mc:Choice>
    <mc:Fallback xmlns="">
      <p:transition spd="slow" advTm="2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B50C-671A-4C90-8001-80CA59F9A607}"/>
              </a:ext>
            </a:extLst>
          </p:cNvPr>
          <p:cNvSpPr>
            <a:spLocks noGrp="1"/>
          </p:cNvSpPr>
          <p:nvPr>
            <p:ph type="title"/>
          </p:nvPr>
        </p:nvSpPr>
        <p:spPr/>
        <p:txBody>
          <a:bodyPr/>
          <a:lstStyle/>
          <a:p>
            <a:r>
              <a:rPr lang="en-US" dirty="0"/>
              <a:t>Future Work</a:t>
            </a:r>
            <a:endParaRPr lang="en-CA" dirty="0"/>
          </a:p>
        </p:txBody>
      </p:sp>
      <p:sp>
        <p:nvSpPr>
          <p:cNvPr id="3" name="Content Placeholder 2">
            <a:extLst>
              <a:ext uri="{FF2B5EF4-FFF2-40B4-BE49-F238E27FC236}">
                <a16:creationId xmlns:a16="http://schemas.microsoft.com/office/drawing/2014/main" id="{288BA6D3-2EBF-4658-A168-1EE8C9D534CA}"/>
              </a:ext>
            </a:extLst>
          </p:cNvPr>
          <p:cNvSpPr>
            <a:spLocks noGrp="1"/>
          </p:cNvSpPr>
          <p:nvPr>
            <p:ph idx="1"/>
          </p:nvPr>
        </p:nvSpPr>
        <p:spPr/>
        <p:txBody>
          <a:bodyPr/>
          <a:lstStyle/>
          <a:p>
            <a:r>
              <a:rPr lang="en-CA" dirty="0"/>
              <a:t>Replace the fixed template with a 3D morphable model [21]</a:t>
            </a:r>
          </a:p>
          <a:p>
            <a:r>
              <a:rPr lang="en-CA" dirty="0"/>
              <a:t>Generalize the pipeline to other type of shapes</a:t>
            </a:r>
          </a:p>
          <a:p>
            <a:r>
              <a:rPr lang="en-CA" dirty="0"/>
              <a:t>Improve on the choice of constraints</a:t>
            </a:r>
          </a:p>
          <a:p>
            <a:pPr lvl="1"/>
            <a:r>
              <a:rPr lang="en-CA" dirty="0"/>
              <a:t>To work on shapes different from ears</a:t>
            </a:r>
          </a:p>
        </p:txBody>
      </p:sp>
      <p:sp>
        <p:nvSpPr>
          <p:cNvPr id="4" name="Slide Number Placeholder 3">
            <a:extLst>
              <a:ext uri="{FF2B5EF4-FFF2-40B4-BE49-F238E27FC236}">
                <a16:creationId xmlns:a16="http://schemas.microsoft.com/office/drawing/2014/main" id="{4325663C-1463-4884-9AC1-3D782C9D5948}"/>
              </a:ext>
            </a:extLst>
          </p:cNvPr>
          <p:cNvSpPr>
            <a:spLocks noGrp="1"/>
          </p:cNvSpPr>
          <p:nvPr>
            <p:ph type="sldNum" sz="quarter" idx="12"/>
          </p:nvPr>
        </p:nvSpPr>
        <p:spPr/>
        <p:txBody>
          <a:bodyPr/>
          <a:lstStyle/>
          <a:p>
            <a:fld id="{D97D1DF6-F186-48C8-8457-25A16335496C}" type="slidenum">
              <a:rPr lang="en-CA" smtClean="0"/>
              <a:t>33</a:t>
            </a:fld>
            <a:endParaRPr lang="en-CA"/>
          </a:p>
        </p:txBody>
      </p:sp>
      <p:pic>
        <p:nvPicPr>
          <p:cNvPr id="5" name="Audio 4">
            <a:hlinkClick r:id="" action="ppaction://media"/>
            <a:extLst>
              <a:ext uri="{FF2B5EF4-FFF2-40B4-BE49-F238E27FC236}">
                <a16:creationId xmlns:a16="http://schemas.microsoft.com/office/drawing/2014/main" id="{4868A708-A225-4066-905A-C1B35001EF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1962493"/>
      </p:ext>
    </p:extLst>
  </p:cSld>
  <p:clrMapOvr>
    <a:masterClrMapping/>
  </p:clrMapOvr>
  <mc:AlternateContent xmlns:mc="http://schemas.openxmlformats.org/markup-compatibility/2006" xmlns:p14="http://schemas.microsoft.com/office/powerpoint/2010/main">
    <mc:Choice Requires="p14">
      <p:transition spd="slow" p14:dur="2000" advTm="20455"/>
    </mc:Choice>
    <mc:Fallback xmlns="">
      <p:transition spd="slow" advTm="20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0C966-04D8-496E-9B6D-E9815391AA5B}"/>
              </a:ext>
            </a:extLst>
          </p:cNvPr>
          <p:cNvSpPr>
            <a:spLocks noGrp="1"/>
          </p:cNvSpPr>
          <p:nvPr>
            <p:ph type="title"/>
          </p:nvPr>
        </p:nvSpPr>
        <p:spPr/>
        <p:txBody>
          <a:bodyPr anchor="b">
            <a:normAutofit/>
          </a:bodyPr>
          <a:lstStyle/>
          <a:p>
            <a:pPr algn="ctr"/>
            <a:r>
              <a:rPr lang="en-CA" dirty="0"/>
              <a:t>Thank You</a:t>
            </a:r>
          </a:p>
        </p:txBody>
      </p:sp>
      <p:sp>
        <p:nvSpPr>
          <p:cNvPr id="8" name="Content Placeholder 7">
            <a:extLst>
              <a:ext uri="{FF2B5EF4-FFF2-40B4-BE49-F238E27FC236}">
                <a16:creationId xmlns:a16="http://schemas.microsoft.com/office/drawing/2014/main" id="{0FB116FD-C62B-4C60-B2D6-F5FB45C6219F}"/>
              </a:ext>
            </a:extLst>
          </p:cNvPr>
          <p:cNvSpPr>
            <a:spLocks noGrp="1"/>
          </p:cNvSpPr>
          <p:nvPr>
            <p:ph idx="1"/>
          </p:nvPr>
        </p:nvSpPr>
        <p:spPr/>
        <p:txBody>
          <a:bodyPr>
            <a:normAutofit/>
          </a:bodyPr>
          <a:lstStyle/>
          <a:p>
            <a:r>
              <a:rPr lang="en-CA" dirty="0"/>
              <a:t>Thanks to all participants for the scanning</a:t>
            </a:r>
          </a:p>
          <a:p>
            <a:r>
              <a:rPr lang="en-CA" dirty="0"/>
              <a:t>Our sincere thanks to</a:t>
            </a:r>
          </a:p>
          <a:p>
            <a:r>
              <a:rPr lang="en-CA" dirty="0"/>
              <a:t>Thanks to </a:t>
            </a:r>
            <a:r>
              <a:rPr lang="en-US" dirty="0" err="1"/>
              <a:t>Zorah</a:t>
            </a:r>
            <a:r>
              <a:rPr lang="en-US" dirty="0"/>
              <a:t> </a:t>
            </a:r>
            <a:r>
              <a:rPr lang="en-US" dirty="0" err="1"/>
              <a:t>Lähner</a:t>
            </a:r>
            <a:r>
              <a:rPr lang="en-US" dirty="0"/>
              <a:t>  from Technical University, Munich, Germany for her code </a:t>
            </a:r>
          </a:p>
          <a:p>
            <a:r>
              <a:rPr lang="en-CA" dirty="0"/>
              <a:t>Implemented using </a:t>
            </a:r>
          </a:p>
          <a:p>
            <a:endParaRPr lang="en-CA" dirty="0"/>
          </a:p>
        </p:txBody>
      </p:sp>
      <p:pic>
        <p:nvPicPr>
          <p:cNvPr id="1026" name="Picture 2" descr="Image result for nserc">
            <a:extLst>
              <a:ext uri="{FF2B5EF4-FFF2-40B4-BE49-F238E27FC236}">
                <a16:creationId xmlns:a16="http://schemas.microsoft.com/office/drawing/2014/main" id="{CDB45C4B-B259-4067-BF0B-4BC3D777B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981" y="1970314"/>
            <a:ext cx="1087987" cy="5252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903858-46D9-4B7F-ABE8-5D991787B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628" y="4071783"/>
            <a:ext cx="2968831" cy="7963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umPy">
            <a:extLst>
              <a:ext uri="{FF2B5EF4-FFF2-40B4-BE49-F238E27FC236}">
                <a16:creationId xmlns:a16="http://schemas.microsoft.com/office/drawing/2014/main" id="{FCE16E8F-4137-4DD6-A83A-B3D0C6714E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7183" y="4009004"/>
            <a:ext cx="2720313" cy="9218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D086E99-6EF4-4EFA-BFE4-11C02A19F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7221" y="4174671"/>
            <a:ext cx="3486150" cy="5905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33CD19D-BDD3-4D6A-B682-07CEC99BF19A}"/>
              </a:ext>
            </a:extLst>
          </p:cNvPr>
          <p:cNvSpPr>
            <a:spLocks noGrp="1"/>
          </p:cNvSpPr>
          <p:nvPr>
            <p:ph type="sldNum" sz="quarter" idx="12"/>
          </p:nvPr>
        </p:nvSpPr>
        <p:spPr/>
        <p:txBody>
          <a:bodyPr/>
          <a:lstStyle/>
          <a:p>
            <a:fld id="{D97D1DF6-F186-48C8-8457-25A16335496C}" type="slidenum">
              <a:rPr lang="en-CA" smtClean="0"/>
              <a:t>34</a:t>
            </a:fld>
            <a:endParaRPr lang="en-CA" dirty="0"/>
          </a:p>
        </p:txBody>
      </p:sp>
      <p:pic>
        <p:nvPicPr>
          <p:cNvPr id="3" name="Audio 2">
            <a:hlinkClick r:id="" action="ppaction://media"/>
            <a:extLst>
              <a:ext uri="{FF2B5EF4-FFF2-40B4-BE49-F238E27FC236}">
                <a16:creationId xmlns:a16="http://schemas.microsoft.com/office/drawing/2014/main" id="{BBEC7E75-84B5-4886-A85C-D9A70A73C6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4058882"/>
      </p:ext>
    </p:extLst>
  </p:cSld>
  <p:clrMapOvr>
    <a:masterClrMapping/>
  </p:clrMapOvr>
  <mc:AlternateContent xmlns:mc="http://schemas.openxmlformats.org/markup-compatibility/2006" xmlns:p14="http://schemas.microsoft.com/office/powerpoint/2010/main">
    <mc:Choice Requires="p14">
      <p:transition spd="slow" p14:dur="2000" advTm="3519"/>
    </mc:Choice>
    <mc:Fallback xmlns="">
      <p:transition spd="slow" advTm="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092192A-62FC-44DC-A682-4201A43F6EC6}"/>
                  </a:ext>
                </a:extLst>
              </p:cNvPr>
              <p:cNvSpPr>
                <a:spLocks noGrp="1"/>
              </p:cNvSpPr>
              <p:nvPr>
                <p:ph type="title"/>
              </p:nvPr>
            </p:nvSpPr>
            <p:spPr/>
            <p:txBody>
              <a:bodyPr/>
              <a:lstStyle/>
              <a:p>
                <a:r>
                  <a:rPr lang="en-US" dirty="0"/>
                  <a:t>Selection of </a:t>
                </a:r>
                <a14:m>
                  <m:oMath xmlns:m="http://schemas.openxmlformats.org/officeDocument/2006/math">
                    <m:r>
                      <a:rPr lang="en-US" b="0" i="1" smtClean="0">
                        <a:latin typeface="Cambria Math" panose="02040503050406030204" pitchFamily="18" charset="0"/>
                      </a:rPr>
                      <m:t>𝑘</m:t>
                    </m:r>
                  </m:oMath>
                </a14:m>
                <a:r>
                  <a:rPr lang="en-CA" dirty="0"/>
                  <a:t> Eigen Vectors</a:t>
                </a:r>
              </a:p>
            </p:txBody>
          </p:sp>
        </mc:Choice>
        <mc:Fallback xmlns="">
          <p:sp>
            <p:nvSpPr>
              <p:cNvPr id="2" name="Title 1">
                <a:extLst>
                  <a:ext uri="{FF2B5EF4-FFF2-40B4-BE49-F238E27FC236}">
                    <a16:creationId xmlns:a16="http://schemas.microsoft.com/office/drawing/2014/main" id="{D092192A-62FC-44DC-A682-4201A43F6EC6}"/>
                  </a:ext>
                </a:extLst>
              </p:cNvPr>
              <p:cNvSpPr>
                <a:spLocks noGrp="1" noRot="1" noChangeAspect="1" noMove="1" noResize="1" noEditPoints="1" noAdjustHandles="1" noChangeArrowheads="1" noChangeShapeType="1" noTextEdit="1"/>
              </p:cNvSpPr>
              <p:nvPr>
                <p:ph type="title"/>
              </p:nvPr>
            </p:nvSpPr>
            <p:spPr>
              <a:xfrm>
                <a:off x="838200" y="0"/>
                <a:ext cx="10515600" cy="1325563"/>
              </a:xfrm>
              <a:blipFill>
                <a:blip r:embed="rId3"/>
                <a:stretch>
                  <a:fillRect l="-237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3D988A-E1BD-4BC2-85FB-E7138F052C2D}"/>
                  </a:ext>
                </a:extLst>
              </p:cNvPr>
              <p:cNvSpPr>
                <a:spLocks noGrp="1"/>
              </p:cNvSpPr>
              <p:nvPr>
                <p:ph sz="half" idx="1"/>
              </p:nvPr>
            </p:nvSpPr>
            <p:spPr/>
            <p:txBody>
              <a:bodyPr>
                <a:normAutofit fontScale="92500" lnSpcReduction="10000"/>
              </a:bodyPr>
              <a:lstStyle/>
              <a:p>
                <a:r>
                  <a:rPr lang="en-US" dirty="0"/>
                  <a:t>The selection of </a:t>
                </a:r>
                <a14:m>
                  <m:oMath xmlns:m="http://schemas.openxmlformats.org/officeDocument/2006/math">
                    <m:r>
                      <a:rPr lang="en-US" i="1" dirty="0" smtClean="0">
                        <a:latin typeface="Cambria Math" panose="02040503050406030204" pitchFamily="18" charset="0"/>
                      </a:rPr>
                      <m:t>𝑘</m:t>
                    </m:r>
                  </m:oMath>
                </a14:m>
                <a:r>
                  <a:rPr lang="en-US" dirty="0"/>
                  <a:t> is crucial and impacts</a:t>
                </a:r>
              </a:p>
              <a:p>
                <a:pPr lvl="1"/>
                <a:r>
                  <a:rPr lang="en-US" dirty="0"/>
                  <a:t>Simpler shape in smooth domain</a:t>
                </a:r>
              </a:p>
              <a:p>
                <a:pPr lvl="1"/>
                <a:r>
                  <a:rPr lang="en-US" dirty="0"/>
                  <a:t>Number of constraints for spectral reconstruction</a:t>
                </a:r>
              </a:p>
              <a:p>
                <a:r>
                  <a:rPr lang="en-US" dirty="0"/>
                  <a:t>Selected based on template’s shape</a:t>
                </a:r>
              </a:p>
              <a:p>
                <a:r>
                  <a:rPr lang="en-US" dirty="0"/>
                  <a:t>Smaller </a:t>
                </a:r>
                <a14:m>
                  <m:oMath xmlns:m="http://schemas.openxmlformats.org/officeDocument/2006/math">
                    <m:r>
                      <a:rPr lang="en-US" i="1" dirty="0" smtClean="0">
                        <a:latin typeface="Cambria Math" panose="02040503050406030204" pitchFamily="18" charset="0"/>
                      </a:rPr>
                      <m:t>𝑘</m:t>
                    </m:r>
                    <m:r>
                      <a:rPr lang="en-US" b="0" i="1" dirty="0" smtClean="0">
                        <a:latin typeface="Cambria Math" panose="02040503050406030204" pitchFamily="18" charset="0"/>
                      </a:rPr>
                      <m:t>=3</m:t>
                    </m:r>
                  </m:oMath>
                </a14:m>
                <a:r>
                  <a:rPr lang="en-US" dirty="0"/>
                  <a:t> results in lesser features and constraints</a:t>
                </a:r>
              </a:p>
              <a:p>
                <a:r>
                  <a:rPr lang="en-US" dirty="0"/>
                  <a:t>Higher </a:t>
                </a:r>
                <a14:m>
                  <m:oMath xmlns:m="http://schemas.openxmlformats.org/officeDocument/2006/math">
                    <m:r>
                      <a:rPr lang="en-US" i="1" dirty="0" smtClean="0">
                        <a:latin typeface="Cambria Math" panose="02040503050406030204" pitchFamily="18" charset="0"/>
                      </a:rPr>
                      <m:t>𝑘</m:t>
                    </m:r>
                    <m:r>
                      <a:rPr lang="en-US" b="0" i="1" dirty="0" smtClean="0">
                        <a:latin typeface="Cambria Math" panose="02040503050406030204" pitchFamily="18" charset="0"/>
                      </a:rPr>
                      <m:t>=100</m:t>
                    </m:r>
                  </m:oMath>
                </a14:m>
                <a:r>
                  <a:rPr lang="en-US" dirty="0"/>
                  <a:t> is higher features but also poses alignment challenges</a:t>
                </a:r>
              </a:p>
              <a:p>
                <a:pPr lvl="1"/>
                <a:endParaRPr lang="en-US" dirty="0"/>
              </a:p>
            </p:txBody>
          </p:sp>
        </mc:Choice>
        <mc:Fallback xmlns="">
          <p:sp>
            <p:nvSpPr>
              <p:cNvPr id="3" name="Content Placeholder 2">
                <a:extLst>
                  <a:ext uri="{FF2B5EF4-FFF2-40B4-BE49-F238E27FC236}">
                    <a16:creationId xmlns:a16="http://schemas.microsoft.com/office/drawing/2014/main" id="{EF3D988A-E1BD-4BC2-85FB-E7138F052C2D}"/>
                  </a:ext>
                </a:extLst>
              </p:cNvPr>
              <p:cNvSpPr>
                <a:spLocks noGrp="1" noRot="1" noChangeAspect="1" noMove="1" noResize="1" noEditPoints="1" noAdjustHandles="1" noChangeArrowheads="1" noChangeShapeType="1" noTextEdit="1"/>
              </p:cNvSpPr>
              <p:nvPr>
                <p:ph sz="half" idx="1"/>
              </p:nvPr>
            </p:nvSpPr>
            <p:spPr>
              <a:blipFill>
                <a:blip r:embed="rId4"/>
                <a:stretch>
                  <a:fillRect l="-1882" t="-2801" b="-1681"/>
                </a:stretch>
              </a:blipFill>
            </p:spPr>
            <p:txBody>
              <a:bodyPr/>
              <a:lstStyle/>
              <a:p>
                <a:r>
                  <a:rPr lang="en-CA">
                    <a:noFill/>
                  </a:rPr>
                  <a:t> </a:t>
                </a:r>
              </a:p>
            </p:txBody>
          </p:sp>
        </mc:Fallback>
      </mc:AlternateContent>
      <p:pic>
        <p:nvPicPr>
          <p:cNvPr id="18" name="Content Placeholder 17" descr="A picture containing drawing&#10;&#10;Description automatically generated">
            <a:extLst>
              <a:ext uri="{FF2B5EF4-FFF2-40B4-BE49-F238E27FC236}">
                <a16:creationId xmlns:a16="http://schemas.microsoft.com/office/drawing/2014/main" id="{394A627A-0033-4EB4-9B24-405BB977CC6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995654" y="3456202"/>
            <a:ext cx="1526876" cy="2383947"/>
          </a:xfrm>
        </p:spPr>
      </p:pic>
      <p:sp>
        <p:nvSpPr>
          <p:cNvPr id="4" name="Slide Number Placeholder 3">
            <a:extLst>
              <a:ext uri="{FF2B5EF4-FFF2-40B4-BE49-F238E27FC236}">
                <a16:creationId xmlns:a16="http://schemas.microsoft.com/office/drawing/2014/main" id="{033C0DA5-5767-4E7B-A3B1-EB64FEEC0412}"/>
              </a:ext>
            </a:extLst>
          </p:cNvPr>
          <p:cNvSpPr>
            <a:spLocks noGrp="1"/>
          </p:cNvSpPr>
          <p:nvPr>
            <p:ph type="sldNum" sz="quarter" idx="12"/>
          </p:nvPr>
        </p:nvSpPr>
        <p:spPr/>
        <p:txBody>
          <a:bodyPr/>
          <a:lstStyle/>
          <a:p>
            <a:fld id="{D97D1DF6-F186-48C8-8457-25A16335496C}" type="slidenum">
              <a:rPr lang="en-CA" smtClean="0"/>
              <a:t>35</a:t>
            </a:fld>
            <a:endParaRPr lang="en-CA" dirty="0"/>
          </a:p>
        </p:txBody>
      </p:sp>
      <p:pic>
        <p:nvPicPr>
          <p:cNvPr id="20" name="Picture 19" descr="A picture containing hat, light&#10;&#10;Description automatically generated">
            <a:extLst>
              <a:ext uri="{FF2B5EF4-FFF2-40B4-BE49-F238E27FC236}">
                <a16:creationId xmlns:a16="http://schemas.microsoft.com/office/drawing/2014/main" id="{A698341F-2E4F-4B2D-95CF-6A097D879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8263" y="3454400"/>
            <a:ext cx="1536700" cy="2397918"/>
          </a:xfrm>
          <a:prstGeom prst="rect">
            <a:avLst/>
          </a:prstGeom>
        </p:spPr>
      </p:pic>
      <p:pic>
        <p:nvPicPr>
          <p:cNvPr id="22" name="Picture 21" descr="A close up of a persons face&#10;&#10;Description automatically generated">
            <a:extLst>
              <a:ext uri="{FF2B5EF4-FFF2-40B4-BE49-F238E27FC236}">
                <a16:creationId xmlns:a16="http://schemas.microsoft.com/office/drawing/2014/main" id="{67AEDC73-04C8-4556-999B-039132651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8635" y="3454400"/>
            <a:ext cx="1535824" cy="2397918"/>
          </a:xfrm>
          <a:prstGeom prst="rect">
            <a:avLst/>
          </a:prstGeom>
        </p:spPr>
      </p:pic>
      <p:pic>
        <p:nvPicPr>
          <p:cNvPr id="23" name="Picture 22" descr="A close up of a persons face&#10;&#10;Description automatically generated">
            <a:extLst>
              <a:ext uri="{FF2B5EF4-FFF2-40B4-BE49-F238E27FC236}">
                <a16:creationId xmlns:a16="http://schemas.microsoft.com/office/drawing/2014/main" id="{B2130A8A-F565-42FD-9041-F8AA152406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184" y="329837"/>
            <a:ext cx="1631366" cy="273610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4BF27A8-1B9C-4909-B45B-312BFA0B3510}"/>
                  </a:ext>
                </a:extLst>
              </p:cNvPr>
              <p:cNvSpPr txBox="1"/>
              <p:nvPr/>
            </p:nvSpPr>
            <p:spPr>
              <a:xfrm>
                <a:off x="5987475" y="5852318"/>
                <a:ext cx="1480470" cy="369332"/>
              </a:xfrm>
              <a:prstGeom prst="rect">
                <a:avLst/>
              </a:prstGeom>
              <a:noFill/>
            </p:spPr>
            <p:txBody>
              <a:bodyPr wrap="none" rtlCol="0">
                <a:spAutoFit/>
              </a:bodyPr>
              <a:lstStyle/>
              <a:p>
                <a:r>
                  <a:rPr lang="en-US" b="0" dirty="0"/>
                  <a:t>Lower </a:t>
                </a:r>
                <a14:m>
                  <m:oMath xmlns:m="http://schemas.openxmlformats.org/officeDocument/2006/math">
                    <m:r>
                      <a:rPr lang="en-US" b="0" i="1" dirty="0" smtClean="0">
                        <a:latin typeface="Cambria Math" panose="02040503050406030204" pitchFamily="18" charset="0"/>
                      </a:rPr>
                      <m:t>𝑘</m:t>
                    </m:r>
                    <m:r>
                      <a:rPr lang="en-US" i="1" dirty="0" smtClean="0">
                        <a:latin typeface="Cambria Math" panose="02040503050406030204" pitchFamily="18" charset="0"/>
                      </a:rPr>
                      <m:t> = 3</m:t>
                    </m:r>
                  </m:oMath>
                </a14:m>
                <a:endParaRPr lang="en-CA" dirty="0"/>
              </a:p>
            </p:txBody>
          </p:sp>
        </mc:Choice>
        <mc:Fallback xmlns="">
          <p:sp>
            <p:nvSpPr>
              <p:cNvPr id="24" name="TextBox 23">
                <a:extLst>
                  <a:ext uri="{FF2B5EF4-FFF2-40B4-BE49-F238E27FC236}">
                    <a16:creationId xmlns:a16="http://schemas.microsoft.com/office/drawing/2014/main" id="{B4BF27A8-1B9C-4909-B45B-312BFA0B3510}"/>
                  </a:ext>
                </a:extLst>
              </p:cNvPr>
              <p:cNvSpPr txBox="1">
                <a:spLocks noRot="1" noChangeAspect="1" noMove="1" noResize="1" noEditPoints="1" noAdjustHandles="1" noChangeArrowheads="1" noChangeShapeType="1" noTextEdit="1"/>
              </p:cNvSpPr>
              <p:nvPr/>
            </p:nvSpPr>
            <p:spPr>
              <a:xfrm>
                <a:off x="5987475" y="5852318"/>
                <a:ext cx="1480470" cy="369332"/>
              </a:xfrm>
              <a:prstGeom prst="rect">
                <a:avLst/>
              </a:prstGeom>
              <a:blipFill>
                <a:blip r:embed="rId9"/>
                <a:stretch>
                  <a:fillRect l="-3292" t="-8197" b="-245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2DA4CBB-9618-4141-B012-6EB85386BA62}"/>
                  </a:ext>
                </a:extLst>
              </p:cNvPr>
              <p:cNvSpPr txBox="1"/>
              <p:nvPr/>
            </p:nvSpPr>
            <p:spPr>
              <a:xfrm>
                <a:off x="10263199" y="5840149"/>
                <a:ext cx="1731884" cy="369332"/>
              </a:xfrm>
              <a:prstGeom prst="rect">
                <a:avLst/>
              </a:prstGeom>
              <a:noFill/>
            </p:spPr>
            <p:txBody>
              <a:bodyPr wrap="none" rtlCol="0">
                <a:spAutoFit/>
              </a:bodyPr>
              <a:lstStyle/>
              <a:p>
                <a:r>
                  <a:rPr lang="en-US" b="0" dirty="0"/>
                  <a:t>Higher </a:t>
                </a:r>
                <a14:m>
                  <m:oMath xmlns:m="http://schemas.openxmlformats.org/officeDocument/2006/math">
                    <m:r>
                      <a:rPr lang="en-US" b="0" i="1" dirty="0" smtClean="0">
                        <a:latin typeface="Cambria Math" panose="02040503050406030204" pitchFamily="18" charset="0"/>
                      </a:rPr>
                      <m:t>𝑘</m:t>
                    </m:r>
                    <m:r>
                      <a:rPr lang="en-US" i="1" dirty="0" smtClean="0">
                        <a:latin typeface="Cambria Math" panose="02040503050406030204" pitchFamily="18" charset="0"/>
                      </a:rPr>
                      <m:t> =</m:t>
                    </m:r>
                    <m:r>
                      <a:rPr lang="en-US" b="0" i="1" dirty="0" smtClean="0">
                        <a:latin typeface="Cambria Math" panose="02040503050406030204" pitchFamily="18" charset="0"/>
                      </a:rPr>
                      <m:t>100</m:t>
                    </m:r>
                  </m:oMath>
                </a14:m>
                <a:endParaRPr lang="en-CA" dirty="0"/>
              </a:p>
            </p:txBody>
          </p:sp>
        </mc:Choice>
        <mc:Fallback xmlns="">
          <p:sp>
            <p:nvSpPr>
              <p:cNvPr id="25" name="TextBox 24">
                <a:extLst>
                  <a:ext uri="{FF2B5EF4-FFF2-40B4-BE49-F238E27FC236}">
                    <a16:creationId xmlns:a16="http://schemas.microsoft.com/office/drawing/2014/main" id="{12DA4CBB-9618-4141-B012-6EB85386BA62}"/>
                  </a:ext>
                </a:extLst>
              </p:cNvPr>
              <p:cNvSpPr txBox="1">
                <a:spLocks noRot="1" noChangeAspect="1" noMove="1" noResize="1" noEditPoints="1" noAdjustHandles="1" noChangeArrowheads="1" noChangeShapeType="1" noTextEdit="1"/>
              </p:cNvSpPr>
              <p:nvPr/>
            </p:nvSpPr>
            <p:spPr>
              <a:xfrm>
                <a:off x="10263199" y="5840149"/>
                <a:ext cx="1731884" cy="369332"/>
              </a:xfrm>
              <a:prstGeom prst="rect">
                <a:avLst/>
              </a:prstGeom>
              <a:blipFill>
                <a:blip r:embed="rId10"/>
                <a:stretch>
                  <a:fillRect l="-3169" t="-8197" b="-245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2F36D43-E4BC-4943-9C2C-499480F1006C}"/>
                  </a:ext>
                </a:extLst>
              </p:cNvPr>
              <p:cNvSpPr txBox="1"/>
              <p:nvPr/>
            </p:nvSpPr>
            <p:spPr>
              <a:xfrm>
                <a:off x="8101184" y="5852318"/>
                <a:ext cx="1730858" cy="369332"/>
              </a:xfrm>
              <a:prstGeom prst="rect">
                <a:avLst/>
              </a:prstGeom>
              <a:noFill/>
            </p:spPr>
            <p:txBody>
              <a:bodyPr wrap="none" rtlCol="0">
                <a:spAutoFit/>
              </a:bodyPr>
              <a:lstStyle/>
              <a:p>
                <a:r>
                  <a:rPr lang="en-US" b="0" dirty="0"/>
                  <a:t>Optimal </a:t>
                </a:r>
                <a14:m>
                  <m:oMath xmlns:m="http://schemas.openxmlformats.org/officeDocument/2006/math">
                    <m:r>
                      <a:rPr lang="en-US" b="0" i="1" dirty="0" smtClean="0">
                        <a:latin typeface="Cambria Math" panose="02040503050406030204" pitchFamily="18" charset="0"/>
                      </a:rPr>
                      <m:t>𝑘</m:t>
                    </m:r>
                    <m:r>
                      <a:rPr lang="en-US" i="1" dirty="0" smtClean="0">
                        <a:latin typeface="Cambria Math" panose="02040503050406030204" pitchFamily="18" charset="0"/>
                      </a:rPr>
                      <m:t> =</m:t>
                    </m:r>
                    <m:r>
                      <a:rPr lang="en-US" b="0" i="1" dirty="0" smtClean="0">
                        <a:latin typeface="Cambria Math" panose="02040503050406030204" pitchFamily="18" charset="0"/>
                      </a:rPr>
                      <m:t>20</m:t>
                    </m:r>
                  </m:oMath>
                </a14:m>
                <a:endParaRPr lang="en-CA" dirty="0"/>
              </a:p>
            </p:txBody>
          </p:sp>
        </mc:Choice>
        <mc:Fallback xmlns="">
          <p:sp>
            <p:nvSpPr>
              <p:cNvPr id="26" name="TextBox 25">
                <a:extLst>
                  <a:ext uri="{FF2B5EF4-FFF2-40B4-BE49-F238E27FC236}">
                    <a16:creationId xmlns:a16="http://schemas.microsoft.com/office/drawing/2014/main" id="{A2F36D43-E4BC-4943-9C2C-499480F1006C}"/>
                  </a:ext>
                </a:extLst>
              </p:cNvPr>
              <p:cNvSpPr txBox="1">
                <a:spLocks noRot="1" noChangeAspect="1" noMove="1" noResize="1" noEditPoints="1" noAdjustHandles="1" noChangeArrowheads="1" noChangeShapeType="1" noTextEdit="1"/>
              </p:cNvSpPr>
              <p:nvPr/>
            </p:nvSpPr>
            <p:spPr>
              <a:xfrm>
                <a:off x="8101184" y="5852318"/>
                <a:ext cx="1730858" cy="369332"/>
              </a:xfrm>
              <a:prstGeom prst="rect">
                <a:avLst/>
              </a:prstGeom>
              <a:blipFill>
                <a:blip r:embed="rId11"/>
                <a:stretch>
                  <a:fillRect l="-3169" t="-8197" b="-245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40EF723-FD11-4695-B042-C6897C99603C}"/>
                  </a:ext>
                </a:extLst>
              </p:cNvPr>
              <p:cNvSpPr txBox="1"/>
              <p:nvPr/>
            </p:nvSpPr>
            <p:spPr>
              <a:xfrm>
                <a:off x="8854378" y="2570950"/>
                <a:ext cx="32847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𝑇</m:t>
                      </m:r>
                    </m:oMath>
                  </m:oMathPara>
                </a14:m>
                <a:endParaRPr lang="en-CA" dirty="0"/>
              </a:p>
            </p:txBody>
          </p:sp>
        </mc:Choice>
        <mc:Fallback xmlns="">
          <p:sp>
            <p:nvSpPr>
              <p:cNvPr id="27" name="TextBox 26">
                <a:extLst>
                  <a:ext uri="{FF2B5EF4-FFF2-40B4-BE49-F238E27FC236}">
                    <a16:creationId xmlns:a16="http://schemas.microsoft.com/office/drawing/2014/main" id="{840EF723-FD11-4695-B042-C6897C99603C}"/>
                  </a:ext>
                </a:extLst>
              </p:cNvPr>
              <p:cNvSpPr txBox="1">
                <a:spLocks noRot="1" noChangeAspect="1" noMove="1" noResize="1" noEditPoints="1" noAdjustHandles="1" noChangeArrowheads="1" noChangeShapeType="1" noTextEdit="1"/>
              </p:cNvSpPr>
              <p:nvPr/>
            </p:nvSpPr>
            <p:spPr>
              <a:xfrm>
                <a:off x="8854378" y="2570950"/>
                <a:ext cx="328477" cy="369332"/>
              </a:xfrm>
              <a:prstGeom prst="rect">
                <a:avLst/>
              </a:prstGeom>
              <a:blipFill>
                <a:blip r:embed="rId12"/>
                <a:stretch>
                  <a:fillRect/>
                </a:stretch>
              </a:blipFill>
            </p:spPr>
            <p:txBody>
              <a:bodyPr/>
              <a:lstStyle/>
              <a:p>
                <a:r>
                  <a:rPr lang="en-CA">
                    <a:noFill/>
                  </a:rPr>
                  <a:t> </a:t>
                </a:r>
              </a:p>
            </p:txBody>
          </p:sp>
        </mc:Fallback>
      </mc:AlternateContent>
      <p:sp>
        <p:nvSpPr>
          <p:cNvPr id="28" name="Arrow: Right 27">
            <a:extLst>
              <a:ext uri="{FF2B5EF4-FFF2-40B4-BE49-F238E27FC236}">
                <a16:creationId xmlns:a16="http://schemas.microsoft.com/office/drawing/2014/main" id="{2B7F3144-F288-4466-98B1-DA2FB3DC57A4}"/>
              </a:ext>
            </a:extLst>
          </p:cNvPr>
          <p:cNvSpPr/>
          <p:nvPr/>
        </p:nvSpPr>
        <p:spPr>
          <a:xfrm rot="5400000">
            <a:off x="8631734" y="3343076"/>
            <a:ext cx="753020" cy="316787"/>
          </a:xfrm>
          <a:prstGeom prst="rightArrow">
            <a:avLst>
              <a:gd name="adj1" fmla="val 50000"/>
              <a:gd name="adj2" fmla="val 13107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800" dirty="0">
              <a:solidFill>
                <a:schemeClr val="bg1"/>
              </a:solidFill>
            </a:endParaRPr>
          </a:p>
        </p:txBody>
      </p:sp>
      <p:sp>
        <p:nvSpPr>
          <p:cNvPr id="29" name="Arrow: Right 28">
            <a:extLst>
              <a:ext uri="{FF2B5EF4-FFF2-40B4-BE49-F238E27FC236}">
                <a16:creationId xmlns:a16="http://schemas.microsoft.com/office/drawing/2014/main" id="{B9CF8F91-3936-4971-AA73-EC5C09857667}"/>
              </a:ext>
            </a:extLst>
          </p:cNvPr>
          <p:cNvSpPr/>
          <p:nvPr/>
        </p:nvSpPr>
        <p:spPr>
          <a:xfrm rot="8100000">
            <a:off x="7258296" y="3343075"/>
            <a:ext cx="753020" cy="316787"/>
          </a:xfrm>
          <a:prstGeom prst="rightArrow">
            <a:avLst>
              <a:gd name="adj1" fmla="val 50000"/>
              <a:gd name="adj2" fmla="val 13107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800" dirty="0">
              <a:solidFill>
                <a:schemeClr val="bg1"/>
              </a:solidFill>
            </a:endParaRPr>
          </a:p>
        </p:txBody>
      </p:sp>
      <p:sp>
        <p:nvSpPr>
          <p:cNvPr id="33" name="Arrow: Right 32">
            <a:extLst>
              <a:ext uri="{FF2B5EF4-FFF2-40B4-BE49-F238E27FC236}">
                <a16:creationId xmlns:a16="http://schemas.microsoft.com/office/drawing/2014/main" id="{3C54C4C4-813D-42A5-A604-40547BC3EEFD}"/>
              </a:ext>
            </a:extLst>
          </p:cNvPr>
          <p:cNvSpPr/>
          <p:nvPr/>
        </p:nvSpPr>
        <p:spPr>
          <a:xfrm rot="2700000">
            <a:off x="9844095" y="3285778"/>
            <a:ext cx="753020" cy="316787"/>
          </a:xfrm>
          <a:prstGeom prst="rightArrow">
            <a:avLst>
              <a:gd name="adj1" fmla="val 50000"/>
              <a:gd name="adj2" fmla="val 13107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800" dirty="0">
              <a:solidFill>
                <a:schemeClr val="bg1"/>
              </a:solidFill>
            </a:endParaRPr>
          </a:p>
        </p:txBody>
      </p:sp>
    </p:spTree>
    <p:extLst>
      <p:ext uri="{BB962C8B-B14F-4D97-AF65-F5344CB8AC3E}">
        <p14:creationId xmlns:p14="http://schemas.microsoft.com/office/powerpoint/2010/main" val="35573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8">
            <a:extLst>
              <a:ext uri="{FF2B5EF4-FFF2-40B4-BE49-F238E27FC236}">
                <a16:creationId xmlns:a16="http://schemas.microsoft.com/office/drawing/2014/main" id="{4D80A630-3A5D-43B4-BB1B-77D4F59690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539" y="1010496"/>
            <a:ext cx="1832060" cy="258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D16661-F581-40C1-BA24-1BD935F415BF}"/>
              </a:ext>
            </a:extLst>
          </p:cNvPr>
          <p:cNvSpPr>
            <a:spLocks noGrp="1"/>
          </p:cNvSpPr>
          <p:nvPr>
            <p:ph type="title"/>
          </p:nvPr>
        </p:nvSpPr>
        <p:spPr/>
        <p:txBody>
          <a:bodyPr/>
          <a:lstStyle/>
          <a:p>
            <a:r>
              <a:rPr lang="en-CA" dirty="0"/>
              <a:t>Introduction</a:t>
            </a:r>
          </a:p>
        </p:txBody>
      </p:sp>
      <p:sp>
        <p:nvSpPr>
          <p:cNvPr id="3" name="Content Placeholder 2">
            <a:extLst>
              <a:ext uri="{FF2B5EF4-FFF2-40B4-BE49-F238E27FC236}">
                <a16:creationId xmlns:a16="http://schemas.microsoft.com/office/drawing/2014/main" id="{3DF0EE96-EB6F-4746-A67E-CE75507B6F7F}"/>
              </a:ext>
            </a:extLst>
          </p:cNvPr>
          <p:cNvSpPr>
            <a:spLocks noGrp="1"/>
          </p:cNvSpPr>
          <p:nvPr>
            <p:ph idx="1"/>
          </p:nvPr>
        </p:nvSpPr>
        <p:spPr/>
        <p:txBody>
          <a:bodyPr/>
          <a:lstStyle/>
          <a:p>
            <a:r>
              <a:rPr lang="en-US" sz="2400" dirty="0"/>
              <a:t>Acquisition problems</a:t>
            </a:r>
          </a:p>
          <a:p>
            <a:pPr lvl="1"/>
            <a:r>
              <a:rPr lang="en-US" sz="2000" dirty="0"/>
              <a:t>Noisy mesh</a:t>
            </a:r>
          </a:p>
          <a:p>
            <a:pPr lvl="1"/>
            <a:r>
              <a:rPr lang="en-US" sz="2000" dirty="0"/>
              <a:t>Unexpected rings and handles</a:t>
            </a:r>
          </a:p>
          <a:p>
            <a:r>
              <a:rPr lang="en-US" sz="2400" dirty="0"/>
              <a:t>Template deformation problems</a:t>
            </a:r>
          </a:p>
          <a:p>
            <a:pPr lvl="1"/>
            <a:r>
              <a:rPr lang="en-US" sz="2000" dirty="0"/>
              <a:t>Noisy result</a:t>
            </a:r>
          </a:p>
          <a:p>
            <a:pPr lvl="1"/>
            <a:r>
              <a:rPr lang="en-US" sz="2000" dirty="0"/>
              <a:t>Not faithful to original scan shape</a:t>
            </a:r>
          </a:p>
          <a:p>
            <a:endParaRPr lang="en-US" sz="2400" dirty="0"/>
          </a:p>
          <a:p>
            <a:endParaRPr lang="en-US" sz="2400" dirty="0"/>
          </a:p>
          <a:p>
            <a:endParaRPr lang="en-US" sz="2400" dirty="0"/>
          </a:p>
          <a:p>
            <a:endParaRPr lang="en-CA" dirty="0"/>
          </a:p>
        </p:txBody>
      </p:sp>
      <p:grpSp>
        <p:nvGrpSpPr>
          <p:cNvPr id="6" name="Group 5">
            <a:extLst>
              <a:ext uri="{FF2B5EF4-FFF2-40B4-BE49-F238E27FC236}">
                <a16:creationId xmlns:a16="http://schemas.microsoft.com/office/drawing/2014/main" id="{ECD23A33-25E5-4183-B04F-16ECB2B709E9}"/>
              </a:ext>
            </a:extLst>
          </p:cNvPr>
          <p:cNvGrpSpPr/>
          <p:nvPr/>
        </p:nvGrpSpPr>
        <p:grpSpPr>
          <a:xfrm>
            <a:off x="2231439" y="4032971"/>
            <a:ext cx="3049739" cy="2507770"/>
            <a:chOff x="110066" y="3854402"/>
            <a:chExt cx="3176059" cy="2611641"/>
          </a:xfrm>
        </p:grpSpPr>
        <p:grpSp>
          <p:nvGrpSpPr>
            <p:cNvPr id="7" name="Group 6">
              <a:extLst>
                <a:ext uri="{FF2B5EF4-FFF2-40B4-BE49-F238E27FC236}">
                  <a16:creationId xmlns:a16="http://schemas.microsoft.com/office/drawing/2014/main" id="{CF307DCD-D58E-4FAF-9463-C281D543CC22}"/>
                </a:ext>
              </a:extLst>
            </p:cNvPr>
            <p:cNvGrpSpPr/>
            <p:nvPr/>
          </p:nvGrpSpPr>
          <p:grpSpPr>
            <a:xfrm>
              <a:off x="110066" y="3854402"/>
              <a:ext cx="3094922" cy="2211030"/>
              <a:chOff x="-3289300" y="-202062"/>
              <a:chExt cx="5675313" cy="4054476"/>
            </a:xfrm>
          </p:grpSpPr>
          <p:pic>
            <p:nvPicPr>
              <p:cNvPr id="9" name="Picture 5">
                <a:extLst>
                  <a:ext uri="{FF2B5EF4-FFF2-40B4-BE49-F238E27FC236}">
                    <a16:creationId xmlns:a16="http://schemas.microsoft.com/office/drawing/2014/main" id="{C8DB30E9-5F69-458B-BE40-253167CC4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 y="669476"/>
                <a:ext cx="2735263"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9094AF8F-9DAF-49A3-8CE7-0A7DC11C07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9300" y="745676"/>
                <a:ext cx="235585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85889DF5-96AC-409D-87A7-55417A6FF9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1075" y="-159200"/>
                <a:ext cx="14938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0">
                <a:extLst>
                  <a:ext uri="{FF2B5EF4-FFF2-40B4-BE49-F238E27FC236}">
                    <a16:creationId xmlns:a16="http://schemas.microsoft.com/office/drawing/2014/main" id="{1A93C166-4908-46C0-B5FC-88200AA3AECF}"/>
                  </a:ext>
                </a:extLst>
              </p:cNvPr>
              <p:cNvSpPr>
                <a:spLocks noEditPoints="1"/>
              </p:cNvSpPr>
              <p:nvPr/>
            </p:nvSpPr>
            <p:spPr bwMode="auto">
              <a:xfrm>
                <a:off x="-2293938" y="-202062"/>
                <a:ext cx="1579563" cy="1993900"/>
              </a:xfrm>
              <a:custGeom>
                <a:avLst/>
                <a:gdLst>
                  <a:gd name="T0" fmla="*/ 0 w 17382"/>
                  <a:gd name="T1" fmla="*/ 0 h 21959"/>
                  <a:gd name="T2" fmla="*/ 0 w 17382"/>
                  <a:gd name="T3" fmla="*/ 472 h 21959"/>
                  <a:gd name="T4" fmla="*/ 0 w 17382"/>
                  <a:gd name="T5" fmla="*/ 21959 h 21959"/>
                  <a:gd name="T6" fmla="*/ 17382 w 17382"/>
                  <a:gd name="T7" fmla="*/ 21959 h 21959"/>
                  <a:gd name="T8" fmla="*/ 17382 w 17382"/>
                  <a:gd name="T9" fmla="*/ 0 h 21959"/>
                  <a:gd name="T10" fmla="*/ 0 w 17382"/>
                  <a:gd name="T11" fmla="*/ 0 h 21959"/>
                  <a:gd name="T12" fmla="*/ 944 w 17382"/>
                  <a:gd name="T13" fmla="*/ 945 h 21959"/>
                  <a:gd name="T14" fmla="*/ 16437 w 17382"/>
                  <a:gd name="T15" fmla="*/ 945 h 21959"/>
                  <a:gd name="T16" fmla="*/ 16437 w 17382"/>
                  <a:gd name="T17" fmla="*/ 21014 h 21959"/>
                  <a:gd name="T18" fmla="*/ 944 w 17382"/>
                  <a:gd name="T19" fmla="*/ 21014 h 21959"/>
                  <a:gd name="T20" fmla="*/ 944 w 17382"/>
                  <a:gd name="T21" fmla="*/ 945 h 2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82" h="21959">
                    <a:moveTo>
                      <a:pt x="0" y="0"/>
                    </a:moveTo>
                    <a:lnTo>
                      <a:pt x="0" y="472"/>
                    </a:lnTo>
                    <a:lnTo>
                      <a:pt x="0" y="21959"/>
                    </a:lnTo>
                    <a:lnTo>
                      <a:pt x="17382" y="21959"/>
                    </a:lnTo>
                    <a:lnTo>
                      <a:pt x="17382" y="0"/>
                    </a:lnTo>
                    <a:lnTo>
                      <a:pt x="0" y="0"/>
                    </a:lnTo>
                    <a:close/>
                    <a:moveTo>
                      <a:pt x="944" y="945"/>
                    </a:moveTo>
                    <a:lnTo>
                      <a:pt x="16437" y="945"/>
                    </a:lnTo>
                    <a:lnTo>
                      <a:pt x="16437" y="21014"/>
                    </a:lnTo>
                    <a:lnTo>
                      <a:pt x="944" y="21014"/>
                    </a:lnTo>
                    <a:lnTo>
                      <a:pt x="944" y="9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3" name="Picture 11">
                <a:extLst>
                  <a:ext uri="{FF2B5EF4-FFF2-40B4-BE49-F238E27FC236}">
                    <a16:creationId xmlns:a16="http://schemas.microsoft.com/office/drawing/2014/main" id="{6307361C-99ED-41FE-9D94-34E7E8E12F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788" y="-159200"/>
                <a:ext cx="12080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2">
                <a:extLst>
                  <a:ext uri="{FF2B5EF4-FFF2-40B4-BE49-F238E27FC236}">
                    <a16:creationId xmlns:a16="http://schemas.microsoft.com/office/drawing/2014/main" id="{E837DAF6-2255-4CB3-B48B-322CD119BE61}"/>
                  </a:ext>
                </a:extLst>
              </p:cNvPr>
              <p:cNvSpPr>
                <a:spLocks noEditPoints="1"/>
              </p:cNvSpPr>
              <p:nvPr/>
            </p:nvSpPr>
            <p:spPr bwMode="auto">
              <a:xfrm>
                <a:off x="1031875" y="-202062"/>
                <a:ext cx="1331913" cy="1993900"/>
              </a:xfrm>
              <a:custGeom>
                <a:avLst/>
                <a:gdLst>
                  <a:gd name="T0" fmla="*/ 0 w 14656"/>
                  <a:gd name="T1" fmla="*/ 0 h 21959"/>
                  <a:gd name="T2" fmla="*/ 0 w 14656"/>
                  <a:gd name="T3" fmla="*/ 472 h 21959"/>
                  <a:gd name="T4" fmla="*/ 0 w 14656"/>
                  <a:gd name="T5" fmla="*/ 21959 h 21959"/>
                  <a:gd name="T6" fmla="*/ 14656 w 14656"/>
                  <a:gd name="T7" fmla="*/ 21959 h 21959"/>
                  <a:gd name="T8" fmla="*/ 14656 w 14656"/>
                  <a:gd name="T9" fmla="*/ 0 h 21959"/>
                  <a:gd name="T10" fmla="*/ 0 w 14656"/>
                  <a:gd name="T11" fmla="*/ 0 h 21959"/>
                  <a:gd name="T12" fmla="*/ 797 w 14656"/>
                  <a:gd name="T13" fmla="*/ 945 h 21959"/>
                  <a:gd name="T14" fmla="*/ 13859 w 14656"/>
                  <a:gd name="T15" fmla="*/ 945 h 21959"/>
                  <a:gd name="T16" fmla="*/ 13859 w 14656"/>
                  <a:gd name="T17" fmla="*/ 21014 h 21959"/>
                  <a:gd name="T18" fmla="*/ 797 w 14656"/>
                  <a:gd name="T19" fmla="*/ 21014 h 21959"/>
                  <a:gd name="T20" fmla="*/ 797 w 14656"/>
                  <a:gd name="T21" fmla="*/ 945 h 2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56" h="21959">
                    <a:moveTo>
                      <a:pt x="0" y="0"/>
                    </a:moveTo>
                    <a:lnTo>
                      <a:pt x="0" y="472"/>
                    </a:lnTo>
                    <a:lnTo>
                      <a:pt x="0" y="21959"/>
                    </a:lnTo>
                    <a:lnTo>
                      <a:pt x="14656" y="21959"/>
                    </a:lnTo>
                    <a:lnTo>
                      <a:pt x="14656" y="0"/>
                    </a:lnTo>
                    <a:lnTo>
                      <a:pt x="0" y="0"/>
                    </a:lnTo>
                    <a:close/>
                    <a:moveTo>
                      <a:pt x="797" y="945"/>
                    </a:moveTo>
                    <a:lnTo>
                      <a:pt x="13859" y="945"/>
                    </a:lnTo>
                    <a:lnTo>
                      <a:pt x="13859" y="21014"/>
                    </a:lnTo>
                    <a:lnTo>
                      <a:pt x="797" y="21014"/>
                    </a:lnTo>
                    <a:lnTo>
                      <a:pt x="797" y="9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 name="Rectangle 17">
                <a:extLst>
                  <a:ext uri="{FF2B5EF4-FFF2-40B4-BE49-F238E27FC236}">
                    <a16:creationId xmlns:a16="http://schemas.microsoft.com/office/drawing/2014/main" id="{8B17EFFD-D8D9-447D-99E6-331FC2DE6396}"/>
                  </a:ext>
                </a:extLst>
              </p:cNvPr>
              <p:cNvSpPr>
                <a:spLocks noChangeArrowheads="1"/>
              </p:cNvSpPr>
              <p:nvPr/>
            </p:nvSpPr>
            <p:spPr bwMode="auto">
              <a:xfrm>
                <a:off x="-1851025" y="2122038"/>
                <a:ext cx="425450" cy="698500"/>
              </a:xfrm>
              <a:prstGeom prst="rect">
                <a:avLst/>
              </a:prstGeom>
              <a:noFill/>
              <a:ln w="650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 name="Line 18">
                <a:extLst>
                  <a:ext uri="{FF2B5EF4-FFF2-40B4-BE49-F238E27FC236}">
                    <a16:creationId xmlns:a16="http://schemas.microsoft.com/office/drawing/2014/main" id="{EBF30BB9-DF6C-46D0-9163-98932043F97F}"/>
                  </a:ext>
                </a:extLst>
              </p:cNvPr>
              <p:cNvSpPr>
                <a:spLocks noChangeShapeType="1"/>
              </p:cNvSpPr>
              <p:nvPr/>
            </p:nvSpPr>
            <p:spPr bwMode="auto">
              <a:xfrm flipH="1">
                <a:off x="-1425575" y="1748976"/>
                <a:ext cx="668338" cy="373063"/>
              </a:xfrm>
              <a:prstGeom prst="line">
                <a:avLst/>
              </a:prstGeom>
              <a:noFill/>
              <a:ln w="650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 name="Rectangle 19">
                <a:extLst>
                  <a:ext uri="{FF2B5EF4-FFF2-40B4-BE49-F238E27FC236}">
                    <a16:creationId xmlns:a16="http://schemas.microsoft.com/office/drawing/2014/main" id="{31E48125-E605-4665-B0C5-09BC879BEBD6}"/>
                  </a:ext>
                </a:extLst>
              </p:cNvPr>
              <p:cNvSpPr>
                <a:spLocks noChangeArrowheads="1"/>
              </p:cNvSpPr>
              <p:nvPr/>
            </p:nvSpPr>
            <p:spPr bwMode="auto">
              <a:xfrm>
                <a:off x="1408113" y="2156963"/>
                <a:ext cx="509588" cy="842963"/>
              </a:xfrm>
              <a:prstGeom prst="rect">
                <a:avLst/>
              </a:prstGeom>
              <a:noFill/>
              <a:ln w="650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 name="Line 20">
                <a:extLst>
                  <a:ext uri="{FF2B5EF4-FFF2-40B4-BE49-F238E27FC236}">
                    <a16:creationId xmlns:a16="http://schemas.microsoft.com/office/drawing/2014/main" id="{97FDACEE-5352-4336-A48B-E143D86CADF3}"/>
                  </a:ext>
                </a:extLst>
              </p:cNvPr>
              <p:cNvSpPr>
                <a:spLocks noChangeShapeType="1"/>
              </p:cNvSpPr>
              <p:nvPr/>
            </p:nvSpPr>
            <p:spPr bwMode="auto">
              <a:xfrm flipH="1">
                <a:off x="1917700" y="1748976"/>
                <a:ext cx="384175" cy="407988"/>
              </a:xfrm>
              <a:prstGeom prst="line">
                <a:avLst/>
              </a:prstGeom>
              <a:noFill/>
              <a:ln w="650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grpSp>
        <p:sp>
          <p:nvSpPr>
            <p:cNvPr id="8" name="TextBox 7">
              <a:extLst>
                <a:ext uri="{FF2B5EF4-FFF2-40B4-BE49-F238E27FC236}">
                  <a16:creationId xmlns:a16="http://schemas.microsoft.com/office/drawing/2014/main" id="{558F7074-5E10-42FD-B8DE-A4238BB1ECC1}"/>
                </a:ext>
              </a:extLst>
            </p:cNvPr>
            <p:cNvSpPr txBox="1"/>
            <p:nvPr/>
          </p:nvSpPr>
          <p:spPr>
            <a:xfrm>
              <a:off x="123825" y="6081413"/>
              <a:ext cx="3162300" cy="384630"/>
            </a:xfrm>
            <a:prstGeom prst="rect">
              <a:avLst/>
            </a:prstGeom>
            <a:noFill/>
          </p:spPr>
          <p:txBody>
            <a:bodyPr wrap="square" rtlCol="0">
              <a:spAutoFit/>
            </a:bodyPr>
            <a:lstStyle/>
            <a:p>
              <a:pPr algn="ctr"/>
              <a:r>
                <a:rPr lang="en-CA" dirty="0"/>
                <a:t>FAUST (Bogo et al. [13])</a:t>
              </a:r>
            </a:p>
          </p:txBody>
        </p:sp>
      </p:grpSp>
      <p:grpSp>
        <p:nvGrpSpPr>
          <p:cNvPr id="19" name="Group 18">
            <a:extLst>
              <a:ext uri="{FF2B5EF4-FFF2-40B4-BE49-F238E27FC236}">
                <a16:creationId xmlns:a16="http://schemas.microsoft.com/office/drawing/2014/main" id="{2B954F91-1656-4D74-ADE9-F78C0742F141}"/>
              </a:ext>
            </a:extLst>
          </p:cNvPr>
          <p:cNvGrpSpPr/>
          <p:nvPr/>
        </p:nvGrpSpPr>
        <p:grpSpPr>
          <a:xfrm>
            <a:off x="6535115" y="4032971"/>
            <a:ext cx="3780507" cy="2507770"/>
            <a:chOff x="-246720" y="3865629"/>
            <a:chExt cx="3920170" cy="2600414"/>
          </a:xfrm>
        </p:grpSpPr>
        <p:grpSp>
          <p:nvGrpSpPr>
            <p:cNvPr id="20" name="Group 19">
              <a:extLst>
                <a:ext uri="{FF2B5EF4-FFF2-40B4-BE49-F238E27FC236}">
                  <a16:creationId xmlns:a16="http://schemas.microsoft.com/office/drawing/2014/main" id="{7E07B313-7F0B-4612-BD52-619EA975FDE1}"/>
                </a:ext>
              </a:extLst>
            </p:cNvPr>
            <p:cNvGrpSpPr/>
            <p:nvPr/>
          </p:nvGrpSpPr>
          <p:grpSpPr>
            <a:xfrm>
              <a:off x="132215" y="3865629"/>
              <a:ext cx="3246146" cy="2211030"/>
              <a:chOff x="2970213" y="-186187"/>
              <a:chExt cx="5929313" cy="4038601"/>
            </a:xfrm>
          </p:grpSpPr>
          <p:pic>
            <p:nvPicPr>
              <p:cNvPr id="22" name="Picture 7">
                <a:extLst>
                  <a:ext uri="{FF2B5EF4-FFF2-40B4-BE49-F238E27FC236}">
                    <a16:creationId xmlns:a16="http://schemas.microsoft.com/office/drawing/2014/main" id="{553DEA4C-3B20-4D7E-931D-C0491B628E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0213" y="745676"/>
                <a:ext cx="2586038"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a:extLst>
                  <a:ext uri="{FF2B5EF4-FFF2-40B4-BE49-F238E27FC236}">
                    <a16:creationId xmlns:a16="http://schemas.microsoft.com/office/drawing/2014/main" id="{9CB1338E-9631-477F-92CB-E51A56274A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0450" y="745676"/>
                <a:ext cx="2449513"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a:extLst>
                  <a:ext uri="{FF2B5EF4-FFF2-40B4-BE49-F238E27FC236}">
                    <a16:creationId xmlns:a16="http://schemas.microsoft.com/office/drawing/2014/main" id="{DF6AF7FF-49D5-497C-B68E-87A04CC85E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78300" y="-116337"/>
                <a:ext cx="13858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14">
                <a:extLst>
                  <a:ext uri="{FF2B5EF4-FFF2-40B4-BE49-F238E27FC236}">
                    <a16:creationId xmlns:a16="http://schemas.microsoft.com/office/drawing/2014/main" id="{FF0339FC-C223-4ED5-B63F-70D407E2A109}"/>
                  </a:ext>
                </a:extLst>
              </p:cNvPr>
              <p:cNvSpPr>
                <a:spLocks noEditPoints="1"/>
              </p:cNvSpPr>
              <p:nvPr/>
            </p:nvSpPr>
            <p:spPr bwMode="auto">
              <a:xfrm>
                <a:off x="4108450" y="-186187"/>
                <a:ext cx="1541463" cy="1978025"/>
              </a:xfrm>
              <a:custGeom>
                <a:avLst/>
                <a:gdLst>
                  <a:gd name="T0" fmla="*/ 0 w 16954"/>
                  <a:gd name="T1" fmla="*/ 0 h 21780"/>
                  <a:gd name="T2" fmla="*/ 0 w 16954"/>
                  <a:gd name="T3" fmla="*/ 468 h 21780"/>
                  <a:gd name="T4" fmla="*/ 0 w 16954"/>
                  <a:gd name="T5" fmla="*/ 21780 h 21780"/>
                  <a:gd name="T6" fmla="*/ 16954 w 16954"/>
                  <a:gd name="T7" fmla="*/ 21780 h 21780"/>
                  <a:gd name="T8" fmla="*/ 16954 w 16954"/>
                  <a:gd name="T9" fmla="*/ 0 h 21780"/>
                  <a:gd name="T10" fmla="*/ 0 w 16954"/>
                  <a:gd name="T11" fmla="*/ 0 h 21780"/>
                  <a:gd name="T12" fmla="*/ 921 w 16954"/>
                  <a:gd name="T13" fmla="*/ 937 h 21780"/>
                  <a:gd name="T14" fmla="*/ 16032 w 16954"/>
                  <a:gd name="T15" fmla="*/ 937 h 21780"/>
                  <a:gd name="T16" fmla="*/ 16032 w 16954"/>
                  <a:gd name="T17" fmla="*/ 20843 h 21780"/>
                  <a:gd name="T18" fmla="*/ 921 w 16954"/>
                  <a:gd name="T19" fmla="*/ 20843 h 21780"/>
                  <a:gd name="T20" fmla="*/ 921 w 16954"/>
                  <a:gd name="T21" fmla="*/ 937 h 2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54" h="21780">
                    <a:moveTo>
                      <a:pt x="0" y="0"/>
                    </a:moveTo>
                    <a:lnTo>
                      <a:pt x="0" y="468"/>
                    </a:lnTo>
                    <a:lnTo>
                      <a:pt x="0" y="21780"/>
                    </a:lnTo>
                    <a:lnTo>
                      <a:pt x="16954" y="21780"/>
                    </a:lnTo>
                    <a:lnTo>
                      <a:pt x="16954" y="0"/>
                    </a:lnTo>
                    <a:lnTo>
                      <a:pt x="0" y="0"/>
                    </a:lnTo>
                    <a:close/>
                    <a:moveTo>
                      <a:pt x="921" y="937"/>
                    </a:moveTo>
                    <a:lnTo>
                      <a:pt x="16032" y="937"/>
                    </a:lnTo>
                    <a:lnTo>
                      <a:pt x="16032" y="20843"/>
                    </a:lnTo>
                    <a:lnTo>
                      <a:pt x="921" y="20843"/>
                    </a:lnTo>
                    <a:lnTo>
                      <a:pt x="921" y="9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26" name="Picture 15">
                <a:extLst>
                  <a:ext uri="{FF2B5EF4-FFF2-40B4-BE49-F238E27FC236}">
                    <a16:creationId xmlns:a16="http://schemas.microsoft.com/office/drawing/2014/main" id="{6B1758C8-12D3-47AC-8E20-ADE740F42F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0138" y="-98875"/>
                <a:ext cx="144938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6">
                <a:extLst>
                  <a:ext uri="{FF2B5EF4-FFF2-40B4-BE49-F238E27FC236}">
                    <a16:creationId xmlns:a16="http://schemas.microsoft.com/office/drawing/2014/main" id="{BDB2E0AB-03CB-4B00-AA19-6F6763856188}"/>
                  </a:ext>
                </a:extLst>
              </p:cNvPr>
              <p:cNvSpPr>
                <a:spLocks noEditPoints="1"/>
              </p:cNvSpPr>
              <p:nvPr/>
            </p:nvSpPr>
            <p:spPr bwMode="auto">
              <a:xfrm>
                <a:off x="7394575" y="-98875"/>
                <a:ext cx="1504950" cy="1890713"/>
              </a:xfrm>
              <a:custGeom>
                <a:avLst/>
                <a:gdLst>
                  <a:gd name="T0" fmla="*/ 0 w 16550"/>
                  <a:gd name="T1" fmla="*/ 0 h 20821"/>
                  <a:gd name="T2" fmla="*/ 0 w 16550"/>
                  <a:gd name="T3" fmla="*/ 448 h 20821"/>
                  <a:gd name="T4" fmla="*/ 0 w 16550"/>
                  <a:gd name="T5" fmla="*/ 20821 h 20821"/>
                  <a:gd name="T6" fmla="*/ 16550 w 16550"/>
                  <a:gd name="T7" fmla="*/ 20821 h 20821"/>
                  <a:gd name="T8" fmla="*/ 16550 w 16550"/>
                  <a:gd name="T9" fmla="*/ 0 h 20821"/>
                  <a:gd name="T10" fmla="*/ 0 w 16550"/>
                  <a:gd name="T11" fmla="*/ 0 h 20821"/>
                  <a:gd name="T12" fmla="*/ 900 w 16550"/>
                  <a:gd name="T13" fmla="*/ 896 h 20821"/>
                  <a:gd name="T14" fmla="*/ 15651 w 16550"/>
                  <a:gd name="T15" fmla="*/ 896 h 20821"/>
                  <a:gd name="T16" fmla="*/ 15651 w 16550"/>
                  <a:gd name="T17" fmla="*/ 19925 h 20821"/>
                  <a:gd name="T18" fmla="*/ 900 w 16550"/>
                  <a:gd name="T19" fmla="*/ 19925 h 20821"/>
                  <a:gd name="T20" fmla="*/ 900 w 16550"/>
                  <a:gd name="T21" fmla="*/ 896 h 20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50" h="20821">
                    <a:moveTo>
                      <a:pt x="0" y="0"/>
                    </a:moveTo>
                    <a:lnTo>
                      <a:pt x="0" y="448"/>
                    </a:lnTo>
                    <a:lnTo>
                      <a:pt x="0" y="20821"/>
                    </a:lnTo>
                    <a:lnTo>
                      <a:pt x="16550" y="20821"/>
                    </a:lnTo>
                    <a:lnTo>
                      <a:pt x="16550" y="0"/>
                    </a:lnTo>
                    <a:lnTo>
                      <a:pt x="0" y="0"/>
                    </a:lnTo>
                    <a:close/>
                    <a:moveTo>
                      <a:pt x="900" y="896"/>
                    </a:moveTo>
                    <a:lnTo>
                      <a:pt x="15651" y="896"/>
                    </a:lnTo>
                    <a:lnTo>
                      <a:pt x="15651" y="19925"/>
                    </a:lnTo>
                    <a:lnTo>
                      <a:pt x="900" y="19925"/>
                    </a:lnTo>
                    <a:lnTo>
                      <a:pt x="900" y="8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8" name="Rectangle 21">
                <a:extLst>
                  <a:ext uri="{FF2B5EF4-FFF2-40B4-BE49-F238E27FC236}">
                    <a16:creationId xmlns:a16="http://schemas.microsoft.com/office/drawing/2014/main" id="{8E1D057D-AAD2-4281-82A1-8D75C287AE17}"/>
                  </a:ext>
                </a:extLst>
              </p:cNvPr>
              <p:cNvSpPr>
                <a:spLocks noChangeArrowheads="1"/>
              </p:cNvSpPr>
              <p:nvPr/>
            </p:nvSpPr>
            <p:spPr bwMode="auto">
              <a:xfrm>
                <a:off x="4683125" y="2082351"/>
                <a:ext cx="703263" cy="893763"/>
              </a:xfrm>
              <a:prstGeom prst="rect">
                <a:avLst/>
              </a:prstGeom>
              <a:noFill/>
              <a:ln w="650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9" name="Line 22">
                <a:extLst>
                  <a:ext uri="{FF2B5EF4-FFF2-40B4-BE49-F238E27FC236}">
                    <a16:creationId xmlns:a16="http://schemas.microsoft.com/office/drawing/2014/main" id="{828595F3-4D42-40AB-8076-5E4DEC3F5B2A}"/>
                  </a:ext>
                </a:extLst>
              </p:cNvPr>
              <p:cNvSpPr>
                <a:spLocks noChangeShapeType="1"/>
              </p:cNvSpPr>
              <p:nvPr/>
            </p:nvSpPr>
            <p:spPr bwMode="auto">
              <a:xfrm flipH="1">
                <a:off x="5386388" y="1748976"/>
                <a:ext cx="222250" cy="333375"/>
              </a:xfrm>
              <a:prstGeom prst="line">
                <a:avLst/>
              </a:prstGeom>
              <a:noFill/>
              <a:ln w="650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0" name="Rectangle 23">
                <a:extLst>
                  <a:ext uri="{FF2B5EF4-FFF2-40B4-BE49-F238E27FC236}">
                    <a16:creationId xmlns:a16="http://schemas.microsoft.com/office/drawing/2014/main" id="{9F2B3F6A-C576-4444-9DB3-0D7A650E6C08}"/>
                  </a:ext>
                </a:extLst>
              </p:cNvPr>
              <p:cNvSpPr>
                <a:spLocks noChangeArrowheads="1"/>
              </p:cNvSpPr>
              <p:nvPr/>
            </p:nvSpPr>
            <p:spPr bwMode="auto">
              <a:xfrm>
                <a:off x="7820025" y="2045838"/>
                <a:ext cx="585788" cy="776288"/>
              </a:xfrm>
              <a:prstGeom prst="rect">
                <a:avLst/>
              </a:prstGeom>
              <a:noFill/>
              <a:ln w="650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1" name="Line 24">
                <a:extLst>
                  <a:ext uri="{FF2B5EF4-FFF2-40B4-BE49-F238E27FC236}">
                    <a16:creationId xmlns:a16="http://schemas.microsoft.com/office/drawing/2014/main" id="{31FB2049-E6BB-4454-B170-E541516922AB}"/>
                  </a:ext>
                </a:extLst>
              </p:cNvPr>
              <p:cNvSpPr>
                <a:spLocks noChangeShapeType="1"/>
              </p:cNvSpPr>
              <p:nvPr/>
            </p:nvSpPr>
            <p:spPr bwMode="auto">
              <a:xfrm flipH="1">
                <a:off x="8405813" y="1748976"/>
                <a:ext cx="458788" cy="296863"/>
              </a:xfrm>
              <a:prstGeom prst="line">
                <a:avLst/>
              </a:prstGeom>
              <a:noFill/>
              <a:ln w="650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grpSp>
        <p:sp>
          <p:nvSpPr>
            <p:cNvPr id="21" name="TextBox 20">
              <a:extLst>
                <a:ext uri="{FF2B5EF4-FFF2-40B4-BE49-F238E27FC236}">
                  <a16:creationId xmlns:a16="http://schemas.microsoft.com/office/drawing/2014/main" id="{D6D23797-AECD-4FE1-991E-0D9F90BE77A1}"/>
                </a:ext>
              </a:extLst>
            </p:cNvPr>
            <p:cNvSpPr txBox="1"/>
            <p:nvPr/>
          </p:nvSpPr>
          <p:spPr>
            <a:xfrm>
              <a:off x="-246720" y="6081413"/>
              <a:ext cx="3920170" cy="384630"/>
            </a:xfrm>
            <a:prstGeom prst="rect">
              <a:avLst/>
            </a:prstGeom>
            <a:noFill/>
          </p:spPr>
          <p:txBody>
            <a:bodyPr wrap="square" rtlCol="0">
              <a:spAutoFit/>
            </a:bodyPr>
            <a:lstStyle/>
            <a:p>
              <a:pPr algn="ctr"/>
              <a:r>
                <a:rPr lang="en-CA" dirty="0" err="1"/>
                <a:t>FaceWarehouse</a:t>
              </a:r>
              <a:r>
                <a:rPr lang="en-CA" dirty="0"/>
                <a:t> (Cao et al. [14])</a:t>
              </a:r>
            </a:p>
          </p:txBody>
        </p:sp>
      </p:grpSp>
      <p:pic>
        <p:nvPicPr>
          <p:cNvPr id="4" name="Picture 3" descr="A close up of an animal&#10;&#10;Description automatically generated">
            <a:extLst>
              <a:ext uri="{FF2B5EF4-FFF2-40B4-BE49-F238E27FC236}">
                <a16:creationId xmlns:a16="http://schemas.microsoft.com/office/drawing/2014/main" id="{B86BB9F3-1504-4C79-9EA1-DB9574D670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66964" y="1688650"/>
            <a:ext cx="3095415" cy="1884763"/>
          </a:xfrm>
          <a:prstGeom prst="rect">
            <a:avLst/>
          </a:prstGeom>
          <a:ln w="38100">
            <a:solidFill>
              <a:srgbClr val="FF0000"/>
            </a:solidFill>
          </a:ln>
        </p:spPr>
      </p:pic>
      <p:sp>
        <p:nvSpPr>
          <p:cNvPr id="32" name="Arrow: Right 31">
            <a:extLst>
              <a:ext uri="{FF2B5EF4-FFF2-40B4-BE49-F238E27FC236}">
                <a16:creationId xmlns:a16="http://schemas.microsoft.com/office/drawing/2014/main" id="{F60F2EB3-F347-4C60-9C1C-4773E5D648AF}"/>
              </a:ext>
            </a:extLst>
          </p:cNvPr>
          <p:cNvSpPr/>
          <p:nvPr/>
        </p:nvSpPr>
        <p:spPr>
          <a:xfrm rot="2133646">
            <a:off x="6383971" y="2936277"/>
            <a:ext cx="595257" cy="346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Slide Number Placeholder 32">
            <a:extLst>
              <a:ext uri="{FF2B5EF4-FFF2-40B4-BE49-F238E27FC236}">
                <a16:creationId xmlns:a16="http://schemas.microsoft.com/office/drawing/2014/main" id="{4E702D9C-E1DA-4A43-85F3-B0932AC10E23}"/>
              </a:ext>
            </a:extLst>
          </p:cNvPr>
          <p:cNvSpPr>
            <a:spLocks noGrp="1"/>
          </p:cNvSpPr>
          <p:nvPr>
            <p:ph type="sldNum" sz="quarter" idx="12"/>
          </p:nvPr>
        </p:nvSpPr>
        <p:spPr/>
        <p:txBody>
          <a:bodyPr/>
          <a:lstStyle/>
          <a:p>
            <a:fld id="{D97D1DF6-F186-48C8-8457-25A16335496C}" type="slidenum">
              <a:rPr lang="en-CA" smtClean="0"/>
              <a:t>4</a:t>
            </a:fld>
            <a:endParaRPr lang="en-CA"/>
          </a:p>
        </p:txBody>
      </p:sp>
      <p:grpSp>
        <p:nvGrpSpPr>
          <p:cNvPr id="39" name="Group 38">
            <a:extLst>
              <a:ext uri="{FF2B5EF4-FFF2-40B4-BE49-F238E27FC236}">
                <a16:creationId xmlns:a16="http://schemas.microsoft.com/office/drawing/2014/main" id="{8FA9A0D4-73A7-4199-91D0-3D2321446678}"/>
              </a:ext>
            </a:extLst>
          </p:cNvPr>
          <p:cNvGrpSpPr/>
          <p:nvPr/>
        </p:nvGrpSpPr>
        <p:grpSpPr>
          <a:xfrm>
            <a:off x="6456539" y="2631032"/>
            <a:ext cx="1910425" cy="961004"/>
            <a:chOff x="6456539" y="2631032"/>
            <a:chExt cx="1910425" cy="961004"/>
          </a:xfrm>
        </p:grpSpPr>
        <p:sp>
          <p:nvSpPr>
            <p:cNvPr id="35" name="Frame 34">
              <a:extLst>
                <a:ext uri="{FF2B5EF4-FFF2-40B4-BE49-F238E27FC236}">
                  <a16:creationId xmlns:a16="http://schemas.microsoft.com/office/drawing/2014/main" id="{CE6F5B74-2101-4731-BF6A-78D81785DF89}"/>
                </a:ext>
              </a:extLst>
            </p:cNvPr>
            <p:cNvSpPr/>
            <p:nvPr/>
          </p:nvSpPr>
          <p:spPr>
            <a:xfrm>
              <a:off x="6456539" y="2872292"/>
              <a:ext cx="923207" cy="719744"/>
            </a:xfrm>
            <a:prstGeom prst="frame">
              <a:avLst>
                <a:gd name="adj1" fmla="val 317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37" name="Straight Arrow Connector 36">
              <a:extLst>
                <a:ext uri="{FF2B5EF4-FFF2-40B4-BE49-F238E27FC236}">
                  <a16:creationId xmlns:a16="http://schemas.microsoft.com/office/drawing/2014/main" id="{743F5DCB-9A9C-4119-AD07-02A90E290456}"/>
                </a:ext>
              </a:extLst>
            </p:cNvPr>
            <p:cNvCxnSpPr>
              <a:cxnSpLocks/>
              <a:stCxn id="35" idx="3"/>
              <a:endCxn id="4" idx="1"/>
            </p:cNvCxnSpPr>
            <p:nvPr/>
          </p:nvCxnSpPr>
          <p:spPr>
            <a:xfrm flipV="1">
              <a:off x="7379746" y="2631032"/>
              <a:ext cx="987218" cy="601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Audio 39">
            <a:hlinkClick r:id="" action="ppaction://media"/>
            <a:extLst>
              <a:ext uri="{FF2B5EF4-FFF2-40B4-BE49-F238E27FC236}">
                <a16:creationId xmlns:a16="http://schemas.microsoft.com/office/drawing/2014/main" id="{3ED2139A-29A6-4180-A244-5BB06B93BC4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85995464"/>
      </p:ext>
    </p:extLst>
  </p:cSld>
  <p:clrMapOvr>
    <a:masterClrMapping/>
  </p:clrMapOvr>
  <mc:AlternateContent xmlns:mc="http://schemas.openxmlformats.org/markup-compatibility/2006">
    <mc:Choice xmlns:p14="http://schemas.microsoft.com/office/powerpoint/2010/main" Requires="p14">
      <p:transition spd="slow" p14:dur="2000" advTm="42764"/>
    </mc:Choice>
    <mc:Fallback>
      <p:transition spd="slow" advTm="4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26" presetClass="emph" presetSubtype="0" repeatCount="3000" fill="hold" nodeType="withEffect">
                                  <p:stCondLst>
                                    <p:cond delay="0"/>
                                  </p:stCondLst>
                                  <p:childTnLst>
                                    <p:animEffect transition="out" filter="fade">
                                      <p:cBhvr>
                                        <p:cTn id="32" dur="1000" tmFilter="0, 0; .2, .5; .8, .5; 1, 0"/>
                                        <p:tgtEl>
                                          <p:spTgt spid="6"/>
                                        </p:tgtEl>
                                      </p:cBhvr>
                                    </p:animEffect>
                                    <p:animScale>
                                      <p:cBhvr>
                                        <p:cTn id="33" dur="500" autoRev="1" fill="hold"/>
                                        <p:tgtEl>
                                          <p:spTgt spid="6"/>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26" presetClass="emph" presetSubtype="0" repeatCount="3000" fill="hold" nodeType="withEffect">
                                  <p:stCondLst>
                                    <p:cond delay="0"/>
                                  </p:stCondLst>
                                  <p:childTnLst>
                                    <p:animEffect transition="out" filter="fade">
                                      <p:cBhvr>
                                        <p:cTn id="41" dur="1000" tmFilter="0, 0; .2, .5; .8, .5; 1, 0"/>
                                        <p:tgtEl>
                                          <p:spTgt spid="19"/>
                                        </p:tgtEl>
                                      </p:cBhvr>
                                    </p:animEffect>
                                    <p:animScale>
                                      <p:cBhvr>
                                        <p:cTn id="42" dur="5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0"/>
                </p:tgtEl>
              </p:cMediaNode>
            </p:audio>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4A98-BDA0-4103-87D7-113A7E2F8880}"/>
              </a:ext>
            </a:extLst>
          </p:cNvPr>
          <p:cNvSpPr>
            <a:spLocks noGrp="1"/>
          </p:cNvSpPr>
          <p:nvPr>
            <p:ph type="title"/>
          </p:nvPr>
        </p:nvSpPr>
        <p:spPr/>
        <p:txBody>
          <a:bodyPr/>
          <a:lstStyle/>
          <a:p>
            <a:r>
              <a:rPr lang="en-CA" dirty="0"/>
              <a:t>Related Work</a:t>
            </a:r>
          </a:p>
        </p:txBody>
      </p:sp>
      <p:sp>
        <p:nvSpPr>
          <p:cNvPr id="3" name="Content Placeholder 2">
            <a:extLst>
              <a:ext uri="{FF2B5EF4-FFF2-40B4-BE49-F238E27FC236}">
                <a16:creationId xmlns:a16="http://schemas.microsoft.com/office/drawing/2014/main" id="{D0BE2882-D6F8-4978-B400-84ACC5CF51E3}"/>
              </a:ext>
            </a:extLst>
          </p:cNvPr>
          <p:cNvSpPr>
            <a:spLocks noGrp="1"/>
          </p:cNvSpPr>
          <p:nvPr>
            <p:ph idx="1"/>
          </p:nvPr>
        </p:nvSpPr>
        <p:spPr/>
        <p:txBody>
          <a:bodyPr/>
          <a:lstStyle/>
          <a:p>
            <a:r>
              <a:rPr lang="en-US" dirty="0"/>
              <a:t>Facial parts</a:t>
            </a:r>
          </a:p>
          <a:p>
            <a:r>
              <a:rPr lang="en-US" dirty="0"/>
              <a:t>Ear detection</a:t>
            </a:r>
          </a:p>
          <a:p>
            <a:r>
              <a:rPr lang="en-US" dirty="0"/>
              <a:t>Dense registration</a:t>
            </a:r>
            <a:endParaRPr lang="en-CA" dirty="0"/>
          </a:p>
        </p:txBody>
      </p:sp>
      <p:sp>
        <p:nvSpPr>
          <p:cNvPr id="4" name="Slide Number Placeholder 3">
            <a:extLst>
              <a:ext uri="{FF2B5EF4-FFF2-40B4-BE49-F238E27FC236}">
                <a16:creationId xmlns:a16="http://schemas.microsoft.com/office/drawing/2014/main" id="{57B60F38-51AD-4EDC-995B-84F4499D59C8}"/>
              </a:ext>
            </a:extLst>
          </p:cNvPr>
          <p:cNvSpPr>
            <a:spLocks noGrp="1"/>
          </p:cNvSpPr>
          <p:nvPr>
            <p:ph type="sldNum" sz="quarter" idx="12"/>
          </p:nvPr>
        </p:nvSpPr>
        <p:spPr/>
        <p:txBody>
          <a:bodyPr/>
          <a:lstStyle/>
          <a:p>
            <a:fld id="{D97D1DF6-F186-48C8-8457-25A16335496C}" type="slidenum">
              <a:rPr lang="en-CA" smtClean="0"/>
              <a:t>5</a:t>
            </a:fld>
            <a:endParaRPr lang="en-CA"/>
          </a:p>
        </p:txBody>
      </p:sp>
      <p:pic>
        <p:nvPicPr>
          <p:cNvPr id="9" name="Audio 8">
            <a:hlinkClick r:id="" action="ppaction://media"/>
            <a:extLst>
              <a:ext uri="{FF2B5EF4-FFF2-40B4-BE49-F238E27FC236}">
                <a16:creationId xmlns:a16="http://schemas.microsoft.com/office/drawing/2014/main" id="{1DCFC8D8-A43F-4413-BCF7-8A78788B86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0571487"/>
      </p:ext>
    </p:extLst>
  </p:cSld>
  <p:clrMapOvr>
    <a:masterClrMapping/>
  </p:clrMapOvr>
  <mc:AlternateContent xmlns:mc="http://schemas.openxmlformats.org/markup-compatibility/2006" xmlns:p14="http://schemas.microsoft.com/office/powerpoint/2010/main">
    <mc:Choice Requires="p14">
      <p:transition spd="slow" p14:dur="2000" advTm="8208"/>
    </mc:Choice>
    <mc:Fallback xmlns="">
      <p:transition spd="slow" advTm="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BBC7-4405-4B5B-B071-4810F9850B07}"/>
              </a:ext>
            </a:extLst>
          </p:cNvPr>
          <p:cNvSpPr>
            <a:spLocks noGrp="1"/>
          </p:cNvSpPr>
          <p:nvPr>
            <p:ph type="title"/>
          </p:nvPr>
        </p:nvSpPr>
        <p:spPr/>
        <p:txBody>
          <a:bodyPr/>
          <a:lstStyle/>
          <a:p>
            <a:r>
              <a:rPr lang="en-CA" dirty="0"/>
              <a:t>Related Work – Facial Parts</a:t>
            </a:r>
          </a:p>
        </p:txBody>
      </p:sp>
      <p:sp>
        <p:nvSpPr>
          <p:cNvPr id="3" name="Content Placeholder 2">
            <a:extLst>
              <a:ext uri="{FF2B5EF4-FFF2-40B4-BE49-F238E27FC236}">
                <a16:creationId xmlns:a16="http://schemas.microsoft.com/office/drawing/2014/main" id="{B70B695A-95B8-48C2-9794-DB463239E33A}"/>
              </a:ext>
            </a:extLst>
          </p:cNvPr>
          <p:cNvSpPr>
            <a:spLocks noGrp="1"/>
          </p:cNvSpPr>
          <p:nvPr>
            <p:ph idx="1"/>
          </p:nvPr>
        </p:nvSpPr>
        <p:spPr/>
        <p:txBody>
          <a:bodyPr/>
          <a:lstStyle/>
          <a:p>
            <a:r>
              <a:rPr lang="en-US" sz="2400" dirty="0"/>
              <a:t>One size fits all acquisition is “not enough” </a:t>
            </a:r>
          </a:p>
          <a:p>
            <a:r>
              <a:rPr lang="en-US" sz="2400" dirty="0"/>
              <a:t>Specialized methods for specific facial parts </a:t>
            </a:r>
          </a:p>
          <a:p>
            <a:pPr lvl="1"/>
            <a:r>
              <a:rPr lang="en-US" sz="2000" dirty="0"/>
              <a:t>Eyes [10, 11] </a:t>
            </a:r>
          </a:p>
          <a:p>
            <a:pPr lvl="1"/>
            <a:r>
              <a:rPr lang="en-US" sz="2000" dirty="0"/>
              <a:t>Eyelids [12] </a:t>
            </a:r>
          </a:p>
          <a:p>
            <a:pPr lvl="1"/>
            <a:r>
              <a:rPr lang="en-US" sz="2000" dirty="0"/>
              <a:t>Lips [19, 20] </a:t>
            </a:r>
          </a:p>
          <a:p>
            <a:pPr lvl="1"/>
            <a:r>
              <a:rPr lang="en-US" sz="2000" dirty="0"/>
              <a:t>Jaw [42, 43]</a:t>
            </a:r>
          </a:p>
          <a:p>
            <a:pPr lvl="1"/>
            <a:r>
              <a:rPr lang="en-US" sz="2000" dirty="0"/>
              <a:t>Teeth [36, 38] </a:t>
            </a:r>
          </a:p>
          <a:p>
            <a:r>
              <a:rPr lang="en-US" sz="2400" dirty="0"/>
              <a:t>Ears received less attention than other facial parts </a:t>
            </a:r>
          </a:p>
          <a:p>
            <a:endParaRPr lang="en-US" sz="2400" dirty="0"/>
          </a:p>
          <a:p>
            <a:endParaRPr lang="en-US" sz="2400" dirty="0"/>
          </a:p>
          <a:p>
            <a:endParaRPr lang="en-US" sz="2400" dirty="0"/>
          </a:p>
          <a:p>
            <a:endParaRPr lang="en-US" sz="2400" dirty="0"/>
          </a:p>
          <a:p>
            <a:endParaRPr lang="en-CA" dirty="0"/>
          </a:p>
        </p:txBody>
      </p:sp>
      <p:sp>
        <p:nvSpPr>
          <p:cNvPr id="4" name="Slide Number Placeholder 3">
            <a:extLst>
              <a:ext uri="{FF2B5EF4-FFF2-40B4-BE49-F238E27FC236}">
                <a16:creationId xmlns:a16="http://schemas.microsoft.com/office/drawing/2014/main" id="{14C137E0-599E-4C5B-AE18-FF71CCD666F3}"/>
              </a:ext>
            </a:extLst>
          </p:cNvPr>
          <p:cNvSpPr>
            <a:spLocks noGrp="1"/>
          </p:cNvSpPr>
          <p:nvPr>
            <p:ph type="sldNum" sz="quarter" idx="12"/>
          </p:nvPr>
        </p:nvSpPr>
        <p:spPr/>
        <p:txBody>
          <a:bodyPr/>
          <a:lstStyle/>
          <a:p>
            <a:fld id="{D97D1DF6-F186-48C8-8457-25A16335496C}" type="slidenum">
              <a:rPr lang="en-CA" smtClean="0"/>
              <a:t>6</a:t>
            </a:fld>
            <a:endParaRPr lang="en-CA"/>
          </a:p>
        </p:txBody>
      </p:sp>
      <p:pic>
        <p:nvPicPr>
          <p:cNvPr id="6" name="Audio 5">
            <a:hlinkClick r:id="" action="ppaction://media"/>
            <a:extLst>
              <a:ext uri="{FF2B5EF4-FFF2-40B4-BE49-F238E27FC236}">
                <a16:creationId xmlns:a16="http://schemas.microsoft.com/office/drawing/2014/main" id="{6620C470-0659-40E5-B95C-D92D6C34C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4776341"/>
      </p:ext>
    </p:extLst>
  </p:cSld>
  <p:clrMapOvr>
    <a:masterClrMapping/>
  </p:clrMapOvr>
  <mc:AlternateContent xmlns:mc="http://schemas.openxmlformats.org/markup-compatibility/2006" xmlns:p14="http://schemas.microsoft.com/office/powerpoint/2010/main">
    <mc:Choice Requires="p14">
      <p:transition spd="slow" p14:dur="2000" advTm="32165"/>
    </mc:Choice>
    <mc:Fallback xmlns="">
      <p:transition spd="slow" advTm="3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BBC7-4405-4B5B-B071-4810F9850B07}"/>
              </a:ext>
            </a:extLst>
          </p:cNvPr>
          <p:cNvSpPr>
            <a:spLocks noGrp="1"/>
          </p:cNvSpPr>
          <p:nvPr>
            <p:ph type="title"/>
          </p:nvPr>
        </p:nvSpPr>
        <p:spPr/>
        <p:txBody>
          <a:bodyPr/>
          <a:lstStyle/>
          <a:p>
            <a:r>
              <a:rPr lang="en-CA" dirty="0"/>
              <a:t>Related Work: Ear Detection in Biometrics</a:t>
            </a:r>
          </a:p>
        </p:txBody>
      </p:sp>
      <p:sp>
        <p:nvSpPr>
          <p:cNvPr id="3" name="Content Placeholder 2">
            <a:extLst>
              <a:ext uri="{FF2B5EF4-FFF2-40B4-BE49-F238E27FC236}">
                <a16:creationId xmlns:a16="http://schemas.microsoft.com/office/drawing/2014/main" id="{B70B695A-95B8-48C2-9794-DB463239E33A}"/>
              </a:ext>
            </a:extLst>
          </p:cNvPr>
          <p:cNvSpPr>
            <a:spLocks noGrp="1"/>
          </p:cNvSpPr>
          <p:nvPr>
            <p:ph idx="1"/>
          </p:nvPr>
        </p:nvSpPr>
        <p:spPr/>
        <p:txBody>
          <a:bodyPr/>
          <a:lstStyle/>
          <a:p>
            <a:r>
              <a:rPr lang="en-US" sz="2400" dirty="0"/>
              <a:t>Image space</a:t>
            </a:r>
          </a:p>
          <a:p>
            <a:pPr lvl="1"/>
            <a:r>
              <a:rPr lang="en-US" sz="2000" dirty="0"/>
              <a:t>Arab-</a:t>
            </a:r>
            <a:r>
              <a:rPr lang="en-US" sz="2000" dirty="0" err="1"/>
              <a:t>Zavar</a:t>
            </a:r>
            <a:r>
              <a:rPr lang="en-US" sz="2000" dirty="0"/>
              <a:t> and Nixon [8]</a:t>
            </a:r>
          </a:p>
          <a:p>
            <a:pPr lvl="1"/>
            <a:r>
              <a:rPr lang="en-US" sz="2000" dirty="0"/>
              <a:t>Ansari and Gupta [7]</a:t>
            </a:r>
          </a:p>
          <a:p>
            <a:pPr lvl="1"/>
            <a:r>
              <a:rPr lang="en-US" sz="2000" dirty="0"/>
              <a:t>Cummings et al. [17]</a:t>
            </a:r>
          </a:p>
          <a:p>
            <a:r>
              <a:rPr lang="en-US" sz="2400" dirty="0"/>
              <a:t>Image space + depth images</a:t>
            </a:r>
          </a:p>
          <a:p>
            <a:pPr lvl="1"/>
            <a:r>
              <a:rPr lang="en-US" sz="2000" dirty="0"/>
              <a:t>Yan and Bower [39]</a:t>
            </a:r>
          </a:p>
          <a:p>
            <a:pPr lvl="1"/>
            <a:r>
              <a:rPr lang="en-US" sz="2000" dirty="0"/>
              <a:t>Chen and Bhanu [15]</a:t>
            </a:r>
          </a:p>
          <a:p>
            <a:r>
              <a:rPr lang="en-US" sz="2400" dirty="0"/>
              <a:t>Currently literature is widely about detection</a:t>
            </a:r>
          </a:p>
          <a:p>
            <a:r>
              <a:rPr lang="en-US" sz="2400" dirty="0"/>
              <a:t>Does not address reconstruction</a:t>
            </a:r>
          </a:p>
          <a:p>
            <a:endParaRPr lang="en-CA" dirty="0"/>
          </a:p>
        </p:txBody>
      </p:sp>
      <p:sp>
        <p:nvSpPr>
          <p:cNvPr id="4" name="Slide Number Placeholder 3">
            <a:extLst>
              <a:ext uri="{FF2B5EF4-FFF2-40B4-BE49-F238E27FC236}">
                <a16:creationId xmlns:a16="http://schemas.microsoft.com/office/drawing/2014/main" id="{FC481971-2DB9-4DDE-ABF6-C0388CA45C6B}"/>
              </a:ext>
            </a:extLst>
          </p:cNvPr>
          <p:cNvSpPr>
            <a:spLocks noGrp="1"/>
          </p:cNvSpPr>
          <p:nvPr>
            <p:ph type="sldNum" sz="quarter" idx="12"/>
          </p:nvPr>
        </p:nvSpPr>
        <p:spPr/>
        <p:txBody>
          <a:bodyPr/>
          <a:lstStyle/>
          <a:p>
            <a:fld id="{D97D1DF6-F186-48C8-8457-25A16335496C}" type="slidenum">
              <a:rPr lang="en-CA" smtClean="0"/>
              <a:t>7</a:t>
            </a:fld>
            <a:endParaRPr lang="en-CA"/>
          </a:p>
        </p:txBody>
      </p:sp>
      <p:pic>
        <p:nvPicPr>
          <p:cNvPr id="5" name="Audio 4">
            <a:hlinkClick r:id="" action="ppaction://media"/>
            <a:extLst>
              <a:ext uri="{FF2B5EF4-FFF2-40B4-BE49-F238E27FC236}">
                <a16:creationId xmlns:a16="http://schemas.microsoft.com/office/drawing/2014/main" id="{BADD9A09-C9ED-40D8-91A5-32F6A5C64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7095270"/>
      </p:ext>
    </p:extLst>
  </p:cSld>
  <p:clrMapOvr>
    <a:masterClrMapping/>
  </p:clrMapOvr>
  <mc:AlternateContent xmlns:mc="http://schemas.openxmlformats.org/markup-compatibility/2006" xmlns:p14="http://schemas.microsoft.com/office/powerpoint/2010/main">
    <mc:Choice Requires="p14">
      <p:transition spd="slow" p14:dur="2000" advTm="11419"/>
    </mc:Choice>
    <mc:Fallback xmlns="">
      <p:transition spd="slow" advTm="1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BBC7-4405-4B5B-B071-4810F9850B07}"/>
              </a:ext>
            </a:extLst>
          </p:cNvPr>
          <p:cNvSpPr>
            <a:spLocks noGrp="1"/>
          </p:cNvSpPr>
          <p:nvPr>
            <p:ph type="title"/>
          </p:nvPr>
        </p:nvSpPr>
        <p:spPr/>
        <p:txBody>
          <a:bodyPr/>
          <a:lstStyle/>
          <a:p>
            <a:r>
              <a:rPr lang="en-CA" dirty="0"/>
              <a:t>Related Work: Dense Registration</a:t>
            </a:r>
          </a:p>
        </p:txBody>
      </p:sp>
      <p:sp>
        <p:nvSpPr>
          <p:cNvPr id="3" name="Content Placeholder 2">
            <a:extLst>
              <a:ext uri="{FF2B5EF4-FFF2-40B4-BE49-F238E27FC236}">
                <a16:creationId xmlns:a16="http://schemas.microsoft.com/office/drawing/2014/main" id="{B70B695A-95B8-48C2-9794-DB463239E33A}"/>
              </a:ext>
            </a:extLst>
          </p:cNvPr>
          <p:cNvSpPr>
            <a:spLocks noGrp="1"/>
          </p:cNvSpPr>
          <p:nvPr>
            <p:ph idx="1"/>
          </p:nvPr>
        </p:nvSpPr>
        <p:spPr/>
        <p:txBody>
          <a:bodyPr/>
          <a:lstStyle/>
          <a:p>
            <a:r>
              <a:rPr lang="en-US" sz="2400" dirty="0"/>
              <a:t>Multiple methods</a:t>
            </a:r>
          </a:p>
          <a:p>
            <a:pPr lvl="1"/>
            <a:r>
              <a:rPr lang="en-US" sz="2000" dirty="0"/>
              <a:t>Functional maps [25, 30, 31]</a:t>
            </a:r>
          </a:p>
          <a:p>
            <a:pPr lvl="1"/>
            <a:r>
              <a:rPr lang="en-US" sz="2000" dirty="0"/>
              <a:t>Blended Intrinsic Maps [24]</a:t>
            </a:r>
          </a:p>
          <a:p>
            <a:pPr lvl="1"/>
            <a:r>
              <a:rPr lang="en-US" sz="2000" dirty="0"/>
              <a:t>Parametrization to simpler spaces [9, 29]</a:t>
            </a:r>
          </a:p>
          <a:p>
            <a:pPr lvl="1"/>
            <a:r>
              <a:rPr lang="en-US" sz="2000" dirty="0"/>
              <a:t>Deformation-based [5, 23, 26]</a:t>
            </a:r>
          </a:p>
          <a:p>
            <a:pPr lvl="1"/>
            <a:r>
              <a:rPr lang="en-US" sz="2000" dirty="0"/>
              <a:t>User provided landmarks [1, 2, 3, 4, 22, 33]</a:t>
            </a:r>
            <a:endParaRPr lang="en-CA" sz="2000" dirty="0"/>
          </a:p>
          <a:p>
            <a:r>
              <a:rPr lang="en-CA" sz="2400" dirty="0"/>
              <a:t>Challenges</a:t>
            </a:r>
          </a:p>
          <a:p>
            <a:pPr lvl="1"/>
            <a:r>
              <a:rPr lang="en-CA" sz="2000" dirty="0"/>
              <a:t>Near-isometry</a:t>
            </a:r>
          </a:p>
          <a:p>
            <a:pPr lvl="1"/>
            <a:r>
              <a:rPr lang="en-CA" sz="2000" dirty="0"/>
              <a:t>Mesh quality of scans</a:t>
            </a:r>
          </a:p>
          <a:p>
            <a:pPr lvl="1"/>
            <a:r>
              <a:rPr lang="en-CA" sz="2000" dirty="0"/>
              <a:t>Picking up noise</a:t>
            </a:r>
          </a:p>
          <a:p>
            <a:pPr lvl="1"/>
            <a:r>
              <a:rPr lang="en-CA" sz="2000" dirty="0"/>
              <a:t>Not automatic (requiring manual landmarks)</a:t>
            </a:r>
          </a:p>
        </p:txBody>
      </p:sp>
      <p:sp>
        <p:nvSpPr>
          <p:cNvPr id="4" name="Slide Number Placeholder 3">
            <a:extLst>
              <a:ext uri="{FF2B5EF4-FFF2-40B4-BE49-F238E27FC236}">
                <a16:creationId xmlns:a16="http://schemas.microsoft.com/office/drawing/2014/main" id="{D0EBAFD3-D306-42B5-AE50-BAAFC552BDF9}"/>
              </a:ext>
            </a:extLst>
          </p:cNvPr>
          <p:cNvSpPr>
            <a:spLocks noGrp="1"/>
          </p:cNvSpPr>
          <p:nvPr>
            <p:ph type="sldNum" sz="quarter" idx="12"/>
          </p:nvPr>
        </p:nvSpPr>
        <p:spPr/>
        <p:txBody>
          <a:bodyPr/>
          <a:lstStyle/>
          <a:p>
            <a:fld id="{D97D1DF6-F186-48C8-8457-25A16335496C}" type="slidenum">
              <a:rPr lang="en-CA" smtClean="0"/>
              <a:t>8</a:t>
            </a:fld>
            <a:endParaRPr lang="en-CA"/>
          </a:p>
        </p:txBody>
      </p:sp>
      <p:pic>
        <p:nvPicPr>
          <p:cNvPr id="13" name="Audio 12">
            <a:hlinkClick r:id="" action="ppaction://media"/>
            <a:extLst>
              <a:ext uri="{FF2B5EF4-FFF2-40B4-BE49-F238E27FC236}">
                <a16:creationId xmlns:a16="http://schemas.microsoft.com/office/drawing/2014/main" id="{7EC610FA-1A1F-420A-9CD9-517936D192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7247020"/>
      </p:ext>
    </p:extLst>
  </p:cSld>
  <p:clrMapOvr>
    <a:masterClrMapping/>
  </p:clrMapOvr>
  <mc:AlternateContent xmlns:mc="http://schemas.openxmlformats.org/markup-compatibility/2006">
    <mc:Choice xmlns:p14="http://schemas.microsoft.com/office/powerpoint/2010/main" Requires="p14">
      <p:transition spd="slow" p14:dur="2000" advTm="55341"/>
    </mc:Choice>
    <mc:Fallback>
      <p:transition spd="slow" advTm="5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AFB7-951E-4CF3-AEEE-9F8DB9FCAC70}"/>
              </a:ext>
            </a:extLst>
          </p:cNvPr>
          <p:cNvSpPr>
            <a:spLocks noGrp="1"/>
          </p:cNvSpPr>
          <p:nvPr>
            <p:ph type="title"/>
          </p:nvPr>
        </p:nvSpPr>
        <p:spPr/>
        <p:txBody>
          <a:bodyPr/>
          <a:lstStyle/>
          <a:p>
            <a:r>
              <a:rPr lang="en-CA" dirty="0"/>
              <a:t>Pipeline</a:t>
            </a:r>
          </a:p>
        </p:txBody>
      </p:sp>
      <p:sp>
        <p:nvSpPr>
          <p:cNvPr id="5" name="AutoShape 3">
            <a:extLst>
              <a:ext uri="{FF2B5EF4-FFF2-40B4-BE49-F238E27FC236}">
                <a16:creationId xmlns:a16="http://schemas.microsoft.com/office/drawing/2014/main" id="{30C54E9C-AE71-477D-8BBA-EB6B5C56BB81}"/>
              </a:ext>
            </a:extLst>
          </p:cNvPr>
          <p:cNvSpPr>
            <a:spLocks noChangeAspect="1" noChangeArrowheads="1" noTextEdit="1"/>
          </p:cNvSpPr>
          <p:nvPr/>
        </p:nvSpPr>
        <p:spPr bwMode="auto">
          <a:xfrm>
            <a:off x="341312" y="1495426"/>
            <a:ext cx="11509382" cy="464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Freeform 6">
            <a:extLst>
              <a:ext uri="{FF2B5EF4-FFF2-40B4-BE49-F238E27FC236}">
                <a16:creationId xmlns:a16="http://schemas.microsoft.com/office/drawing/2014/main" id="{D24B00BC-A6C7-46CE-8360-A6718ADEA41A}"/>
              </a:ext>
            </a:extLst>
          </p:cNvPr>
          <p:cNvSpPr>
            <a:spLocks/>
          </p:cNvSpPr>
          <p:nvPr/>
        </p:nvSpPr>
        <p:spPr bwMode="auto">
          <a:xfrm>
            <a:off x="1919288" y="1514476"/>
            <a:ext cx="8288343" cy="4283077"/>
          </a:xfrm>
          <a:custGeom>
            <a:avLst/>
            <a:gdLst>
              <a:gd name="T0" fmla="*/ 120 w 5818"/>
              <a:gd name="T1" fmla="*/ 0 h 3007"/>
              <a:gd name="T2" fmla="*/ 5698 w 5818"/>
              <a:gd name="T3" fmla="*/ 0 h 3007"/>
              <a:gd name="T4" fmla="*/ 5818 w 5818"/>
              <a:gd name="T5" fmla="*/ 130 h 3007"/>
              <a:gd name="T6" fmla="*/ 5818 w 5818"/>
              <a:gd name="T7" fmla="*/ 2877 h 3007"/>
              <a:gd name="T8" fmla="*/ 5698 w 5818"/>
              <a:gd name="T9" fmla="*/ 3007 h 3007"/>
              <a:gd name="T10" fmla="*/ 120 w 5818"/>
              <a:gd name="T11" fmla="*/ 3007 h 3007"/>
              <a:gd name="T12" fmla="*/ 0 w 5818"/>
              <a:gd name="T13" fmla="*/ 2877 h 3007"/>
              <a:gd name="T14" fmla="*/ 0 w 5818"/>
              <a:gd name="T15" fmla="*/ 130 h 3007"/>
              <a:gd name="T16" fmla="*/ 120 w 5818"/>
              <a:gd name="T17" fmla="*/ 0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8" h="3007">
                <a:moveTo>
                  <a:pt x="120" y="0"/>
                </a:moveTo>
                <a:lnTo>
                  <a:pt x="5698" y="0"/>
                </a:lnTo>
                <a:cubicBezTo>
                  <a:pt x="5764" y="0"/>
                  <a:pt x="5818" y="58"/>
                  <a:pt x="5818" y="130"/>
                </a:cubicBezTo>
                <a:lnTo>
                  <a:pt x="5818" y="2877"/>
                </a:lnTo>
                <a:cubicBezTo>
                  <a:pt x="5818" y="2949"/>
                  <a:pt x="5764" y="3007"/>
                  <a:pt x="5698" y="3007"/>
                </a:cubicBezTo>
                <a:lnTo>
                  <a:pt x="120" y="3007"/>
                </a:lnTo>
                <a:cubicBezTo>
                  <a:pt x="53" y="3007"/>
                  <a:pt x="0" y="2949"/>
                  <a:pt x="0" y="2877"/>
                </a:cubicBezTo>
                <a:lnTo>
                  <a:pt x="0" y="130"/>
                </a:lnTo>
                <a:cubicBezTo>
                  <a:pt x="0" y="58"/>
                  <a:pt x="53" y="0"/>
                  <a:pt x="120" y="0"/>
                </a:cubicBezTo>
                <a:close/>
              </a:path>
            </a:pathLst>
          </a:custGeom>
          <a:solidFill>
            <a:srgbClr val="D4D7EA"/>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7" name="Rectangle 7">
            <a:extLst>
              <a:ext uri="{FF2B5EF4-FFF2-40B4-BE49-F238E27FC236}">
                <a16:creationId xmlns:a16="http://schemas.microsoft.com/office/drawing/2014/main" id="{442D5583-616C-4A38-89D1-09F6240A3872}"/>
              </a:ext>
            </a:extLst>
          </p:cNvPr>
          <p:cNvSpPr>
            <a:spLocks noChangeArrowheads="1"/>
          </p:cNvSpPr>
          <p:nvPr/>
        </p:nvSpPr>
        <p:spPr bwMode="auto">
          <a:xfrm>
            <a:off x="2047876" y="1682751"/>
            <a:ext cx="1454151"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8" name="Rectangle 8">
            <a:extLst>
              <a:ext uri="{FF2B5EF4-FFF2-40B4-BE49-F238E27FC236}">
                <a16:creationId xmlns:a16="http://schemas.microsoft.com/office/drawing/2014/main" id="{7D4E1171-98E3-4542-87FB-CE0B21F1D17D}"/>
              </a:ext>
            </a:extLst>
          </p:cNvPr>
          <p:cNvSpPr>
            <a:spLocks noChangeArrowheads="1"/>
          </p:cNvSpPr>
          <p:nvPr/>
        </p:nvSpPr>
        <p:spPr bwMode="auto">
          <a:xfrm>
            <a:off x="3643314" y="1682751"/>
            <a:ext cx="1474788"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 name="Rectangle 9">
            <a:extLst>
              <a:ext uri="{FF2B5EF4-FFF2-40B4-BE49-F238E27FC236}">
                <a16:creationId xmlns:a16="http://schemas.microsoft.com/office/drawing/2014/main" id="{6BEA03C8-A1D0-45E6-8A45-9785F03312B2}"/>
              </a:ext>
            </a:extLst>
          </p:cNvPr>
          <p:cNvSpPr>
            <a:spLocks noChangeArrowheads="1"/>
          </p:cNvSpPr>
          <p:nvPr/>
        </p:nvSpPr>
        <p:spPr bwMode="auto">
          <a:xfrm>
            <a:off x="7405691" y="1682751"/>
            <a:ext cx="2652714"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0" name="Rectangle 10">
            <a:extLst>
              <a:ext uri="{FF2B5EF4-FFF2-40B4-BE49-F238E27FC236}">
                <a16:creationId xmlns:a16="http://schemas.microsoft.com/office/drawing/2014/main" id="{F811EFA6-0BAA-47B3-8AB6-B5E0E9551B52}"/>
              </a:ext>
            </a:extLst>
          </p:cNvPr>
          <p:cNvSpPr>
            <a:spLocks noChangeArrowheads="1"/>
          </p:cNvSpPr>
          <p:nvPr/>
        </p:nvSpPr>
        <p:spPr bwMode="auto">
          <a:xfrm>
            <a:off x="5251452" y="1682751"/>
            <a:ext cx="2033589" cy="3986215"/>
          </a:xfrm>
          <a:prstGeom prst="rect">
            <a:avLst/>
          </a:prstGeom>
          <a:solidFill>
            <a:srgbClr val="FFFFFF"/>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1" name="Picture 11">
            <a:extLst>
              <a:ext uri="{FF2B5EF4-FFF2-40B4-BE49-F238E27FC236}">
                <a16:creationId xmlns:a16="http://schemas.microsoft.com/office/drawing/2014/main" id="{2623A2DC-6CF5-424F-B49D-A5BCB0245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954" y="2259014"/>
            <a:ext cx="5810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E3E496E9-954F-431A-95E1-2542E262F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6654" y="2259014"/>
            <a:ext cx="5381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a:extLst>
              <a:ext uri="{FF2B5EF4-FFF2-40B4-BE49-F238E27FC236}">
                <a16:creationId xmlns:a16="http://schemas.microsoft.com/office/drawing/2014/main" id="{0976D573-7945-4015-896E-D61E00971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2841" y="4121152"/>
            <a:ext cx="796925" cy="11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C5250230-612F-41E1-AE52-2635026946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9742" y="2225676"/>
            <a:ext cx="6080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a:extLst>
              <a:ext uri="{FF2B5EF4-FFF2-40B4-BE49-F238E27FC236}">
                <a16:creationId xmlns:a16="http://schemas.microsoft.com/office/drawing/2014/main" id="{C04F5730-3867-4BA1-BCAA-95191A3D23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5226" y="4121152"/>
            <a:ext cx="6794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7B3A51BB-F17B-40C2-8A74-8E460A8A8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0702" y="4121152"/>
            <a:ext cx="763588" cy="116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7">
            <a:extLst>
              <a:ext uri="{FF2B5EF4-FFF2-40B4-BE49-F238E27FC236}">
                <a16:creationId xmlns:a16="http://schemas.microsoft.com/office/drawing/2014/main" id="{3EE5420F-A014-405C-AC09-1A95DB1E358C}"/>
              </a:ext>
            </a:extLst>
          </p:cNvPr>
          <p:cNvSpPr>
            <a:spLocks/>
          </p:cNvSpPr>
          <p:nvPr/>
        </p:nvSpPr>
        <p:spPr bwMode="auto">
          <a:xfrm>
            <a:off x="4403727" y="4857753"/>
            <a:ext cx="165100" cy="258763"/>
          </a:xfrm>
          <a:custGeom>
            <a:avLst/>
            <a:gdLst>
              <a:gd name="T0" fmla="*/ 3 w 116"/>
              <a:gd name="T1" fmla="*/ 9 h 182"/>
              <a:gd name="T2" fmla="*/ 5 w 116"/>
              <a:gd name="T3" fmla="*/ 14 h 182"/>
              <a:gd name="T4" fmla="*/ 7 w 116"/>
              <a:gd name="T5" fmla="*/ 21 h 182"/>
              <a:gd name="T6" fmla="*/ 9 w 116"/>
              <a:gd name="T7" fmla="*/ 26 h 182"/>
              <a:gd name="T8" fmla="*/ 10 w 116"/>
              <a:gd name="T9" fmla="*/ 33 h 182"/>
              <a:gd name="T10" fmla="*/ 12 w 116"/>
              <a:gd name="T11" fmla="*/ 38 h 182"/>
              <a:gd name="T12" fmla="*/ 14 w 116"/>
              <a:gd name="T13" fmla="*/ 52 h 182"/>
              <a:gd name="T14" fmla="*/ 14 w 116"/>
              <a:gd name="T15" fmla="*/ 57 h 182"/>
              <a:gd name="T16" fmla="*/ 17 w 116"/>
              <a:gd name="T17" fmla="*/ 65 h 182"/>
              <a:gd name="T18" fmla="*/ 19 w 116"/>
              <a:gd name="T19" fmla="*/ 72 h 182"/>
              <a:gd name="T20" fmla="*/ 21 w 116"/>
              <a:gd name="T21" fmla="*/ 76 h 182"/>
              <a:gd name="T22" fmla="*/ 22 w 116"/>
              <a:gd name="T23" fmla="*/ 83 h 182"/>
              <a:gd name="T24" fmla="*/ 24 w 116"/>
              <a:gd name="T25" fmla="*/ 88 h 182"/>
              <a:gd name="T26" fmla="*/ 26 w 116"/>
              <a:gd name="T27" fmla="*/ 93 h 182"/>
              <a:gd name="T28" fmla="*/ 28 w 116"/>
              <a:gd name="T29" fmla="*/ 96 h 182"/>
              <a:gd name="T30" fmla="*/ 29 w 116"/>
              <a:gd name="T31" fmla="*/ 101 h 182"/>
              <a:gd name="T32" fmla="*/ 33 w 116"/>
              <a:gd name="T33" fmla="*/ 108 h 182"/>
              <a:gd name="T34" fmla="*/ 34 w 116"/>
              <a:gd name="T35" fmla="*/ 112 h 182"/>
              <a:gd name="T36" fmla="*/ 36 w 116"/>
              <a:gd name="T37" fmla="*/ 117 h 182"/>
              <a:gd name="T38" fmla="*/ 41 w 116"/>
              <a:gd name="T39" fmla="*/ 125 h 182"/>
              <a:gd name="T40" fmla="*/ 48 w 116"/>
              <a:gd name="T41" fmla="*/ 136 h 182"/>
              <a:gd name="T42" fmla="*/ 50 w 116"/>
              <a:gd name="T43" fmla="*/ 139 h 182"/>
              <a:gd name="T44" fmla="*/ 53 w 116"/>
              <a:gd name="T45" fmla="*/ 143 h 182"/>
              <a:gd name="T46" fmla="*/ 60 w 116"/>
              <a:gd name="T47" fmla="*/ 148 h 182"/>
              <a:gd name="T48" fmla="*/ 67 w 116"/>
              <a:gd name="T49" fmla="*/ 153 h 182"/>
              <a:gd name="T50" fmla="*/ 71 w 116"/>
              <a:gd name="T51" fmla="*/ 156 h 182"/>
              <a:gd name="T52" fmla="*/ 76 w 116"/>
              <a:gd name="T53" fmla="*/ 158 h 182"/>
              <a:gd name="T54" fmla="*/ 81 w 116"/>
              <a:gd name="T55" fmla="*/ 161 h 182"/>
              <a:gd name="T56" fmla="*/ 84 w 116"/>
              <a:gd name="T57" fmla="*/ 163 h 182"/>
              <a:gd name="T58" fmla="*/ 93 w 116"/>
              <a:gd name="T59" fmla="*/ 168 h 182"/>
              <a:gd name="T60" fmla="*/ 98 w 116"/>
              <a:gd name="T61" fmla="*/ 172 h 182"/>
              <a:gd name="T62" fmla="*/ 101 w 116"/>
              <a:gd name="T63" fmla="*/ 173 h 182"/>
              <a:gd name="T64" fmla="*/ 105 w 116"/>
              <a:gd name="T65" fmla="*/ 175 h 182"/>
              <a:gd name="T66" fmla="*/ 108 w 116"/>
              <a:gd name="T67" fmla="*/ 179 h 182"/>
              <a:gd name="T68" fmla="*/ 115 w 116"/>
              <a:gd name="T6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182">
                <a:moveTo>
                  <a:pt x="0" y="0"/>
                </a:moveTo>
                <a:cubicBezTo>
                  <a:pt x="1" y="3"/>
                  <a:pt x="2" y="6"/>
                  <a:pt x="3" y="9"/>
                </a:cubicBezTo>
                <a:cubicBezTo>
                  <a:pt x="3" y="10"/>
                  <a:pt x="3" y="11"/>
                  <a:pt x="3" y="12"/>
                </a:cubicBezTo>
                <a:cubicBezTo>
                  <a:pt x="3" y="13"/>
                  <a:pt x="5" y="13"/>
                  <a:pt x="5" y="14"/>
                </a:cubicBezTo>
                <a:cubicBezTo>
                  <a:pt x="6" y="15"/>
                  <a:pt x="4" y="18"/>
                  <a:pt x="5" y="19"/>
                </a:cubicBezTo>
                <a:cubicBezTo>
                  <a:pt x="6" y="20"/>
                  <a:pt x="6" y="20"/>
                  <a:pt x="7" y="21"/>
                </a:cubicBezTo>
                <a:cubicBezTo>
                  <a:pt x="7" y="22"/>
                  <a:pt x="6" y="23"/>
                  <a:pt x="7" y="24"/>
                </a:cubicBezTo>
                <a:cubicBezTo>
                  <a:pt x="7" y="25"/>
                  <a:pt x="8" y="25"/>
                  <a:pt x="9" y="26"/>
                </a:cubicBezTo>
                <a:cubicBezTo>
                  <a:pt x="9" y="27"/>
                  <a:pt x="8" y="30"/>
                  <a:pt x="9" y="31"/>
                </a:cubicBezTo>
                <a:cubicBezTo>
                  <a:pt x="9" y="32"/>
                  <a:pt x="10" y="32"/>
                  <a:pt x="10" y="33"/>
                </a:cubicBezTo>
                <a:cubicBezTo>
                  <a:pt x="11" y="34"/>
                  <a:pt x="10" y="35"/>
                  <a:pt x="10" y="36"/>
                </a:cubicBezTo>
                <a:cubicBezTo>
                  <a:pt x="11" y="37"/>
                  <a:pt x="12" y="37"/>
                  <a:pt x="12" y="38"/>
                </a:cubicBezTo>
                <a:cubicBezTo>
                  <a:pt x="13" y="40"/>
                  <a:pt x="11" y="46"/>
                  <a:pt x="12" y="48"/>
                </a:cubicBezTo>
                <a:cubicBezTo>
                  <a:pt x="13" y="50"/>
                  <a:pt x="13" y="51"/>
                  <a:pt x="14" y="52"/>
                </a:cubicBezTo>
                <a:lnTo>
                  <a:pt x="14" y="55"/>
                </a:lnTo>
                <a:lnTo>
                  <a:pt x="14" y="57"/>
                </a:lnTo>
                <a:cubicBezTo>
                  <a:pt x="14" y="58"/>
                  <a:pt x="16" y="59"/>
                  <a:pt x="17" y="60"/>
                </a:cubicBezTo>
                <a:cubicBezTo>
                  <a:pt x="18" y="62"/>
                  <a:pt x="16" y="64"/>
                  <a:pt x="17" y="65"/>
                </a:cubicBezTo>
                <a:cubicBezTo>
                  <a:pt x="18" y="66"/>
                  <a:pt x="19" y="66"/>
                  <a:pt x="19" y="67"/>
                </a:cubicBezTo>
                <a:cubicBezTo>
                  <a:pt x="20" y="69"/>
                  <a:pt x="18" y="71"/>
                  <a:pt x="19" y="72"/>
                </a:cubicBezTo>
                <a:cubicBezTo>
                  <a:pt x="19" y="73"/>
                  <a:pt x="20" y="73"/>
                  <a:pt x="21" y="74"/>
                </a:cubicBezTo>
                <a:lnTo>
                  <a:pt x="21" y="76"/>
                </a:lnTo>
                <a:cubicBezTo>
                  <a:pt x="21" y="77"/>
                  <a:pt x="22" y="78"/>
                  <a:pt x="22" y="79"/>
                </a:cubicBezTo>
                <a:lnTo>
                  <a:pt x="22" y="83"/>
                </a:lnTo>
                <a:cubicBezTo>
                  <a:pt x="23" y="84"/>
                  <a:pt x="24" y="85"/>
                  <a:pt x="24" y="86"/>
                </a:cubicBezTo>
                <a:lnTo>
                  <a:pt x="24" y="88"/>
                </a:lnTo>
                <a:cubicBezTo>
                  <a:pt x="25" y="88"/>
                  <a:pt x="25" y="89"/>
                  <a:pt x="26" y="89"/>
                </a:cubicBezTo>
                <a:cubicBezTo>
                  <a:pt x="26" y="90"/>
                  <a:pt x="25" y="92"/>
                  <a:pt x="26" y="93"/>
                </a:cubicBezTo>
                <a:cubicBezTo>
                  <a:pt x="26" y="94"/>
                  <a:pt x="27" y="94"/>
                  <a:pt x="28" y="95"/>
                </a:cubicBezTo>
                <a:lnTo>
                  <a:pt x="28" y="96"/>
                </a:lnTo>
                <a:cubicBezTo>
                  <a:pt x="28" y="97"/>
                  <a:pt x="29" y="97"/>
                  <a:pt x="29" y="98"/>
                </a:cubicBezTo>
                <a:cubicBezTo>
                  <a:pt x="30" y="99"/>
                  <a:pt x="29" y="100"/>
                  <a:pt x="29" y="101"/>
                </a:cubicBezTo>
                <a:cubicBezTo>
                  <a:pt x="30" y="102"/>
                  <a:pt x="31" y="103"/>
                  <a:pt x="31" y="103"/>
                </a:cubicBezTo>
                <a:cubicBezTo>
                  <a:pt x="35" y="104"/>
                  <a:pt x="32" y="107"/>
                  <a:pt x="33" y="108"/>
                </a:cubicBezTo>
                <a:cubicBezTo>
                  <a:pt x="33" y="109"/>
                  <a:pt x="34" y="109"/>
                  <a:pt x="34" y="110"/>
                </a:cubicBezTo>
                <a:lnTo>
                  <a:pt x="34" y="112"/>
                </a:lnTo>
                <a:cubicBezTo>
                  <a:pt x="35" y="112"/>
                  <a:pt x="36" y="113"/>
                  <a:pt x="36" y="113"/>
                </a:cubicBezTo>
                <a:cubicBezTo>
                  <a:pt x="37" y="114"/>
                  <a:pt x="36" y="116"/>
                  <a:pt x="36" y="117"/>
                </a:cubicBezTo>
                <a:cubicBezTo>
                  <a:pt x="37" y="119"/>
                  <a:pt x="40" y="120"/>
                  <a:pt x="41" y="122"/>
                </a:cubicBezTo>
                <a:cubicBezTo>
                  <a:pt x="42" y="123"/>
                  <a:pt x="41" y="124"/>
                  <a:pt x="41" y="125"/>
                </a:cubicBezTo>
                <a:cubicBezTo>
                  <a:pt x="42" y="127"/>
                  <a:pt x="47" y="131"/>
                  <a:pt x="48" y="132"/>
                </a:cubicBezTo>
                <a:cubicBezTo>
                  <a:pt x="49" y="133"/>
                  <a:pt x="48" y="135"/>
                  <a:pt x="48" y="136"/>
                </a:cubicBezTo>
                <a:cubicBezTo>
                  <a:pt x="49" y="136"/>
                  <a:pt x="50" y="137"/>
                  <a:pt x="50" y="137"/>
                </a:cubicBezTo>
                <a:lnTo>
                  <a:pt x="50" y="139"/>
                </a:lnTo>
                <a:cubicBezTo>
                  <a:pt x="51" y="140"/>
                  <a:pt x="51" y="140"/>
                  <a:pt x="52" y="141"/>
                </a:cubicBezTo>
                <a:cubicBezTo>
                  <a:pt x="52" y="141"/>
                  <a:pt x="53" y="142"/>
                  <a:pt x="53" y="143"/>
                </a:cubicBezTo>
                <a:cubicBezTo>
                  <a:pt x="54" y="144"/>
                  <a:pt x="58" y="147"/>
                  <a:pt x="59" y="148"/>
                </a:cubicBezTo>
                <a:cubicBezTo>
                  <a:pt x="59" y="148"/>
                  <a:pt x="60" y="148"/>
                  <a:pt x="60" y="148"/>
                </a:cubicBezTo>
                <a:cubicBezTo>
                  <a:pt x="62" y="148"/>
                  <a:pt x="62" y="150"/>
                  <a:pt x="64" y="151"/>
                </a:cubicBezTo>
                <a:cubicBezTo>
                  <a:pt x="69" y="154"/>
                  <a:pt x="61" y="147"/>
                  <a:pt x="67" y="153"/>
                </a:cubicBezTo>
                <a:cubicBezTo>
                  <a:pt x="68" y="154"/>
                  <a:pt x="68" y="154"/>
                  <a:pt x="69" y="155"/>
                </a:cubicBezTo>
                <a:cubicBezTo>
                  <a:pt x="69" y="155"/>
                  <a:pt x="70" y="156"/>
                  <a:pt x="71" y="156"/>
                </a:cubicBezTo>
                <a:cubicBezTo>
                  <a:pt x="72" y="157"/>
                  <a:pt x="73" y="156"/>
                  <a:pt x="74" y="156"/>
                </a:cubicBezTo>
                <a:cubicBezTo>
                  <a:pt x="75" y="157"/>
                  <a:pt x="75" y="158"/>
                  <a:pt x="76" y="158"/>
                </a:cubicBezTo>
                <a:cubicBezTo>
                  <a:pt x="76" y="158"/>
                  <a:pt x="77" y="158"/>
                  <a:pt x="77" y="158"/>
                </a:cubicBezTo>
                <a:cubicBezTo>
                  <a:pt x="79" y="159"/>
                  <a:pt x="79" y="161"/>
                  <a:pt x="81" y="161"/>
                </a:cubicBezTo>
                <a:cubicBezTo>
                  <a:pt x="81" y="162"/>
                  <a:pt x="82" y="161"/>
                  <a:pt x="83" y="161"/>
                </a:cubicBezTo>
                <a:cubicBezTo>
                  <a:pt x="83" y="162"/>
                  <a:pt x="84" y="163"/>
                  <a:pt x="84" y="163"/>
                </a:cubicBezTo>
                <a:cubicBezTo>
                  <a:pt x="85" y="164"/>
                  <a:pt x="87" y="163"/>
                  <a:pt x="88" y="163"/>
                </a:cubicBezTo>
                <a:cubicBezTo>
                  <a:pt x="90" y="164"/>
                  <a:pt x="91" y="167"/>
                  <a:pt x="93" y="168"/>
                </a:cubicBezTo>
                <a:cubicBezTo>
                  <a:pt x="93" y="169"/>
                  <a:pt x="94" y="168"/>
                  <a:pt x="95" y="168"/>
                </a:cubicBezTo>
                <a:cubicBezTo>
                  <a:pt x="96" y="169"/>
                  <a:pt x="97" y="171"/>
                  <a:pt x="98" y="172"/>
                </a:cubicBezTo>
                <a:cubicBezTo>
                  <a:pt x="99" y="172"/>
                  <a:pt x="99" y="172"/>
                  <a:pt x="100" y="172"/>
                </a:cubicBezTo>
                <a:cubicBezTo>
                  <a:pt x="100" y="172"/>
                  <a:pt x="101" y="173"/>
                  <a:pt x="101" y="173"/>
                </a:cubicBezTo>
                <a:cubicBezTo>
                  <a:pt x="102" y="174"/>
                  <a:pt x="103" y="173"/>
                  <a:pt x="103" y="173"/>
                </a:cubicBezTo>
                <a:cubicBezTo>
                  <a:pt x="104" y="174"/>
                  <a:pt x="104" y="175"/>
                  <a:pt x="105" y="175"/>
                </a:cubicBezTo>
                <a:cubicBezTo>
                  <a:pt x="106" y="175"/>
                  <a:pt x="106" y="175"/>
                  <a:pt x="107" y="175"/>
                </a:cubicBezTo>
                <a:cubicBezTo>
                  <a:pt x="110" y="177"/>
                  <a:pt x="107" y="176"/>
                  <a:pt x="108" y="179"/>
                </a:cubicBezTo>
                <a:cubicBezTo>
                  <a:pt x="110" y="182"/>
                  <a:pt x="109" y="179"/>
                  <a:pt x="112" y="180"/>
                </a:cubicBezTo>
                <a:cubicBezTo>
                  <a:pt x="116" y="182"/>
                  <a:pt x="111" y="182"/>
                  <a:pt x="115" y="18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 name="Freeform 18">
            <a:extLst>
              <a:ext uri="{FF2B5EF4-FFF2-40B4-BE49-F238E27FC236}">
                <a16:creationId xmlns:a16="http://schemas.microsoft.com/office/drawing/2014/main" id="{B8E19FEB-1681-41D8-A94A-DB582F4243B1}"/>
              </a:ext>
            </a:extLst>
          </p:cNvPr>
          <p:cNvSpPr>
            <a:spLocks/>
          </p:cNvSpPr>
          <p:nvPr/>
        </p:nvSpPr>
        <p:spPr bwMode="auto">
          <a:xfrm>
            <a:off x="4476752" y="4292603"/>
            <a:ext cx="330200" cy="815975"/>
          </a:xfrm>
          <a:custGeom>
            <a:avLst/>
            <a:gdLst>
              <a:gd name="T0" fmla="*/ 219 w 231"/>
              <a:gd name="T1" fmla="*/ 10 h 573"/>
              <a:gd name="T2" fmla="*/ 210 w 231"/>
              <a:gd name="T3" fmla="*/ 15 h 573"/>
              <a:gd name="T4" fmla="*/ 207 w 231"/>
              <a:gd name="T5" fmla="*/ 22 h 573"/>
              <a:gd name="T6" fmla="*/ 195 w 231"/>
              <a:gd name="T7" fmla="*/ 34 h 573"/>
              <a:gd name="T8" fmla="*/ 181 w 231"/>
              <a:gd name="T9" fmla="*/ 51 h 573"/>
              <a:gd name="T10" fmla="*/ 168 w 231"/>
              <a:gd name="T11" fmla="*/ 66 h 573"/>
              <a:gd name="T12" fmla="*/ 161 w 231"/>
              <a:gd name="T13" fmla="*/ 75 h 573"/>
              <a:gd name="T14" fmla="*/ 142 w 231"/>
              <a:gd name="T15" fmla="*/ 94 h 573"/>
              <a:gd name="T16" fmla="*/ 126 w 231"/>
              <a:gd name="T17" fmla="*/ 111 h 573"/>
              <a:gd name="T18" fmla="*/ 116 w 231"/>
              <a:gd name="T19" fmla="*/ 123 h 573"/>
              <a:gd name="T20" fmla="*/ 111 w 231"/>
              <a:gd name="T21" fmla="*/ 130 h 573"/>
              <a:gd name="T22" fmla="*/ 106 w 231"/>
              <a:gd name="T23" fmla="*/ 138 h 573"/>
              <a:gd name="T24" fmla="*/ 97 w 231"/>
              <a:gd name="T25" fmla="*/ 149 h 573"/>
              <a:gd name="T26" fmla="*/ 89 w 231"/>
              <a:gd name="T27" fmla="*/ 159 h 573"/>
              <a:gd name="T28" fmla="*/ 77 w 231"/>
              <a:gd name="T29" fmla="*/ 173 h 573"/>
              <a:gd name="T30" fmla="*/ 70 w 231"/>
              <a:gd name="T31" fmla="*/ 183 h 573"/>
              <a:gd name="T32" fmla="*/ 65 w 231"/>
              <a:gd name="T33" fmla="*/ 190 h 573"/>
              <a:gd name="T34" fmla="*/ 61 w 231"/>
              <a:gd name="T35" fmla="*/ 197 h 573"/>
              <a:gd name="T36" fmla="*/ 53 w 231"/>
              <a:gd name="T37" fmla="*/ 209 h 573"/>
              <a:gd name="T38" fmla="*/ 47 w 231"/>
              <a:gd name="T39" fmla="*/ 217 h 573"/>
              <a:gd name="T40" fmla="*/ 42 w 231"/>
              <a:gd name="T41" fmla="*/ 224 h 573"/>
              <a:gd name="T42" fmla="*/ 39 w 231"/>
              <a:gd name="T43" fmla="*/ 231 h 573"/>
              <a:gd name="T44" fmla="*/ 35 w 231"/>
              <a:gd name="T45" fmla="*/ 236 h 573"/>
              <a:gd name="T46" fmla="*/ 34 w 231"/>
              <a:gd name="T47" fmla="*/ 243 h 573"/>
              <a:gd name="T48" fmla="*/ 28 w 231"/>
              <a:gd name="T49" fmla="*/ 250 h 573"/>
              <a:gd name="T50" fmla="*/ 27 w 231"/>
              <a:gd name="T51" fmla="*/ 258 h 573"/>
              <a:gd name="T52" fmla="*/ 23 w 231"/>
              <a:gd name="T53" fmla="*/ 265 h 573"/>
              <a:gd name="T54" fmla="*/ 18 w 231"/>
              <a:gd name="T55" fmla="*/ 274 h 573"/>
              <a:gd name="T56" fmla="*/ 15 w 231"/>
              <a:gd name="T57" fmla="*/ 284 h 573"/>
              <a:gd name="T58" fmla="*/ 11 w 231"/>
              <a:gd name="T59" fmla="*/ 291 h 573"/>
              <a:gd name="T60" fmla="*/ 10 w 231"/>
              <a:gd name="T61" fmla="*/ 298 h 573"/>
              <a:gd name="T62" fmla="*/ 8 w 231"/>
              <a:gd name="T63" fmla="*/ 312 h 573"/>
              <a:gd name="T64" fmla="*/ 6 w 231"/>
              <a:gd name="T65" fmla="*/ 317 h 573"/>
              <a:gd name="T66" fmla="*/ 4 w 231"/>
              <a:gd name="T67" fmla="*/ 331 h 573"/>
              <a:gd name="T68" fmla="*/ 3 w 231"/>
              <a:gd name="T69" fmla="*/ 344 h 573"/>
              <a:gd name="T70" fmla="*/ 1 w 231"/>
              <a:gd name="T71" fmla="*/ 349 h 573"/>
              <a:gd name="T72" fmla="*/ 1 w 231"/>
              <a:gd name="T73" fmla="*/ 384 h 573"/>
              <a:gd name="T74" fmla="*/ 3 w 231"/>
              <a:gd name="T75" fmla="*/ 413 h 573"/>
              <a:gd name="T76" fmla="*/ 4 w 231"/>
              <a:gd name="T77" fmla="*/ 423 h 573"/>
              <a:gd name="T78" fmla="*/ 8 w 231"/>
              <a:gd name="T79" fmla="*/ 430 h 573"/>
              <a:gd name="T80" fmla="*/ 11 w 231"/>
              <a:gd name="T81" fmla="*/ 440 h 573"/>
              <a:gd name="T82" fmla="*/ 16 w 231"/>
              <a:gd name="T83" fmla="*/ 447 h 573"/>
              <a:gd name="T84" fmla="*/ 20 w 231"/>
              <a:gd name="T85" fmla="*/ 463 h 573"/>
              <a:gd name="T86" fmla="*/ 21 w 231"/>
              <a:gd name="T87" fmla="*/ 468 h 573"/>
              <a:gd name="T88" fmla="*/ 23 w 231"/>
              <a:gd name="T89" fmla="*/ 485 h 573"/>
              <a:gd name="T90" fmla="*/ 25 w 231"/>
              <a:gd name="T91" fmla="*/ 493 h 573"/>
              <a:gd name="T92" fmla="*/ 28 w 231"/>
              <a:gd name="T93" fmla="*/ 505 h 573"/>
              <a:gd name="T94" fmla="*/ 32 w 231"/>
              <a:gd name="T95" fmla="*/ 511 h 573"/>
              <a:gd name="T96" fmla="*/ 51 w 231"/>
              <a:gd name="T97" fmla="*/ 531 h 573"/>
              <a:gd name="T98" fmla="*/ 59 w 231"/>
              <a:gd name="T99" fmla="*/ 536 h 573"/>
              <a:gd name="T100" fmla="*/ 71 w 231"/>
              <a:gd name="T101" fmla="*/ 552 h 573"/>
              <a:gd name="T102" fmla="*/ 78 w 231"/>
              <a:gd name="T103" fmla="*/ 564 h 573"/>
              <a:gd name="T104" fmla="*/ 82 w 231"/>
              <a:gd name="T105" fmla="*/ 569 h 573"/>
              <a:gd name="T106" fmla="*/ 85 w 231"/>
              <a:gd name="T107" fmla="*/ 57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573">
                <a:moveTo>
                  <a:pt x="231" y="3"/>
                </a:moveTo>
                <a:cubicBezTo>
                  <a:pt x="224" y="0"/>
                  <a:pt x="226" y="9"/>
                  <a:pt x="222" y="10"/>
                </a:cubicBezTo>
                <a:cubicBezTo>
                  <a:pt x="221" y="10"/>
                  <a:pt x="220" y="9"/>
                  <a:pt x="219" y="10"/>
                </a:cubicBezTo>
                <a:cubicBezTo>
                  <a:pt x="217" y="10"/>
                  <a:pt x="217" y="12"/>
                  <a:pt x="216" y="13"/>
                </a:cubicBezTo>
                <a:cubicBezTo>
                  <a:pt x="215" y="14"/>
                  <a:pt x="213" y="15"/>
                  <a:pt x="212" y="15"/>
                </a:cubicBezTo>
                <a:cubicBezTo>
                  <a:pt x="212" y="15"/>
                  <a:pt x="211" y="15"/>
                  <a:pt x="210" y="15"/>
                </a:cubicBezTo>
                <a:cubicBezTo>
                  <a:pt x="210" y="16"/>
                  <a:pt x="209" y="17"/>
                  <a:pt x="209" y="18"/>
                </a:cubicBezTo>
                <a:cubicBezTo>
                  <a:pt x="208" y="19"/>
                  <a:pt x="207" y="19"/>
                  <a:pt x="207" y="20"/>
                </a:cubicBezTo>
                <a:lnTo>
                  <a:pt x="207" y="22"/>
                </a:lnTo>
                <a:cubicBezTo>
                  <a:pt x="206" y="23"/>
                  <a:pt x="206" y="23"/>
                  <a:pt x="205" y="24"/>
                </a:cubicBezTo>
                <a:cubicBezTo>
                  <a:pt x="205" y="24"/>
                  <a:pt x="204" y="25"/>
                  <a:pt x="204" y="25"/>
                </a:cubicBezTo>
                <a:cubicBezTo>
                  <a:pt x="201" y="28"/>
                  <a:pt x="198" y="31"/>
                  <a:pt x="195" y="34"/>
                </a:cubicBezTo>
                <a:cubicBezTo>
                  <a:pt x="194" y="35"/>
                  <a:pt x="191" y="38"/>
                  <a:pt x="190" y="39"/>
                </a:cubicBezTo>
                <a:cubicBezTo>
                  <a:pt x="188" y="41"/>
                  <a:pt x="188" y="44"/>
                  <a:pt x="186" y="46"/>
                </a:cubicBezTo>
                <a:cubicBezTo>
                  <a:pt x="185" y="48"/>
                  <a:pt x="183" y="49"/>
                  <a:pt x="181" y="51"/>
                </a:cubicBezTo>
                <a:lnTo>
                  <a:pt x="173" y="60"/>
                </a:lnTo>
                <a:cubicBezTo>
                  <a:pt x="172" y="61"/>
                  <a:pt x="170" y="62"/>
                  <a:pt x="169" y="63"/>
                </a:cubicBezTo>
                <a:cubicBezTo>
                  <a:pt x="169" y="64"/>
                  <a:pt x="168" y="65"/>
                  <a:pt x="168" y="66"/>
                </a:cubicBezTo>
                <a:cubicBezTo>
                  <a:pt x="167" y="68"/>
                  <a:pt x="164" y="70"/>
                  <a:pt x="162" y="72"/>
                </a:cubicBezTo>
                <a:cubicBezTo>
                  <a:pt x="162" y="72"/>
                  <a:pt x="161" y="73"/>
                  <a:pt x="161" y="73"/>
                </a:cubicBezTo>
                <a:lnTo>
                  <a:pt x="161" y="75"/>
                </a:lnTo>
                <a:cubicBezTo>
                  <a:pt x="160" y="76"/>
                  <a:pt x="160" y="76"/>
                  <a:pt x="159" y="77"/>
                </a:cubicBezTo>
                <a:cubicBezTo>
                  <a:pt x="158" y="78"/>
                  <a:pt x="157" y="79"/>
                  <a:pt x="156" y="80"/>
                </a:cubicBezTo>
                <a:cubicBezTo>
                  <a:pt x="151" y="85"/>
                  <a:pt x="146" y="89"/>
                  <a:pt x="142" y="94"/>
                </a:cubicBezTo>
                <a:cubicBezTo>
                  <a:pt x="140" y="95"/>
                  <a:pt x="134" y="101"/>
                  <a:pt x="133" y="102"/>
                </a:cubicBezTo>
                <a:lnTo>
                  <a:pt x="133" y="104"/>
                </a:lnTo>
                <a:cubicBezTo>
                  <a:pt x="133" y="105"/>
                  <a:pt x="127" y="110"/>
                  <a:pt x="126" y="111"/>
                </a:cubicBezTo>
                <a:cubicBezTo>
                  <a:pt x="125" y="113"/>
                  <a:pt x="123" y="114"/>
                  <a:pt x="121" y="116"/>
                </a:cubicBezTo>
                <a:cubicBezTo>
                  <a:pt x="120" y="117"/>
                  <a:pt x="120" y="119"/>
                  <a:pt x="119" y="120"/>
                </a:cubicBezTo>
                <a:cubicBezTo>
                  <a:pt x="119" y="121"/>
                  <a:pt x="117" y="122"/>
                  <a:pt x="116" y="123"/>
                </a:cubicBezTo>
                <a:lnTo>
                  <a:pt x="116" y="125"/>
                </a:lnTo>
                <a:cubicBezTo>
                  <a:pt x="115" y="125"/>
                  <a:pt x="115" y="126"/>
                  <a:pt x="114" y="126"/>
                </a:cubicBezTo>
                <a:cubicBezTo>
                  <a:pt x="113" y="128"/>
                  <a:pt x="112" y="129"/>
                  <a:pt x="111" y="130"/>
                </a:cubicBezTo>
                <a:cubicBezTo>
                  <a:pt x="110" y="131"/>
                  <a:pt x="110" y="132"/>
                  <a:pt x="109" y="133"/>
                </a:cubicBezTo>
                <a:cubicBezTo>
                  <a:pt x="108" y="135"/>
                  <a:pt x="107" y="135"/>
                  <a:pt x="106" y="137"/>
                </a:cubicBezTo>
                <a:lnTo>
                  <a:pt x="106" y="138"/>
                </a:lnTo>
                <a:cubicBezTo>
                  <a:pt x="105" y="139"/>
                  <a:pt x="105" y="140"/>
                  <a:pt x="104" y="140"/>
                </a:cubicBezTo>
                <a:cubicBezTo>
                  <a:pt x="103" y="141"/>
                  <a:pt x="98" y="146"/>
                  <a:pt x="97" y="147"/>
                </a:cubicBezTo>
                <a:lnTo>
                  <a:pt x="97" y="149"/>
                </a:lnTo>
                <a:cubicBezTo>
                  <a:pt x="97" y="149"/>
                  <a:pt x="96" y="150"/>
                  <a:pt x="95" y="150"/>
                </a:cubicBezTo>
                <a:cubicBezTo>
                  <a:pt x="94" y="151"/>
                  <a:pt x="89" y="157"/>
                  <a:pt x="89" y="157"/>
                </a:cubicBezTo>
                <a:lnTo>
                  <a:pt x="89" y="159"/>
                </a:lnTo>
                <a:cubicBezTo>
                  <a:pt x="88" y="161"/>
                  <a:pt x="83" y="164"/>
                  <a:pt x="82" y="166"/>
                </a:cubicBezTo>
                <a:lnTo>
                  <a:pt x="82" y="168"/>
                </a:lnTo>
                <a:cubicBezTo>
                  <a:pt x="81" y="170"/>
                  <a:pt x="78" y="171"/>
                  <a:pt x="77" y="173"/>
                </a:cubicBezTo>
                <a:lnTo>
                  <a:pt x="77" y="174"/>
                </a:lnTo>
                <a:cubicBezTo>
                  <a:pt x="76" y="176"/>
                  <a:pt x="71" y="180"/>
                  <a:pt x="70" y="181"/>
                </a:cubicBezTo>
                <a:lnTo>
                  <a:pt x="70" y="183"/>
                </a:lnTo>
                <a:cubicBezTo>
                  <a:pt x="69" y="184"/>
                  <a:pt x="68" y="184"/>
                  <a:pt x="68" y="185"/>
                </a:cubicBezTo>
                <a:lnTo>
                  <a:pt x="68" y="186"/>
                </a:lnTo>
                <a:cubicBezTo>
                  <a:pt x="67" y="188"/>
                  <a:pt x="65" y="188"/>
                  <a:pt x="65" y="190"/>
                </a:cubicBezTo>
                <a:lnTo>
                  <a:pt x="65" y="192"/>
                </a:lnTo>
                <a:cubicBezTo>
                  <a:pt x="64" y="192"/>
                  <a:pt x="63" y="193"/>
                  <a:pt x="63" y="193"/>
                </a:cubicBezTo>
                <a:cubicBezTo>
                  <a:pt x="62" y="194"/>
                  <a:pt x="62" y="196"/>
                  <a:pt x="61" y="197"/>
                </a:cubicBezTo>
                <a:cubicBezTo>
                  <a:pt x="60" y="198"/>
                  <a:pt x="58" y="199"/>
                  <a:pt x="58" y="200"/>
                </a:cubicBezTo>
                <a:cubicBezTo>
                  <a:pt x="57" y="201"/>
                  <a:pt x="58" y="203"/>
                  <a:pt x="58" y="204"/>
                </a:cubicBezTo>
                <a:cubicBezTo>
                  <a:pt x="57" y="205"/>
                  <a:pt x="53" y="208"/>
                  <a:pt x="53" y="209"/>
                </a:cubicBezTo>
                <a:cubicBezTo>
                  <a:pt x="52" y="210"/>
                  <a:pt x="52" y="211"/>
                  <a:pt x="51" y="212"/>
                </a:cubicBezTo>
                <a:cubicBezTo>
                  <a:pt x="50" y="213"/>
                  <a:pt x="50" y="213"/>
                  <a:pt x="49" y="214"/>
                </a:cubicBezTo>
                <a:cubicBezTo>
                  <a:pt x="48" y="215"/>
                  <a:pt x="48" y="216"/>
                  <a:pt x="47" y="217"/>
                </a:cubicBezTo>
                <a:cubicBezTo>
                  <a:pt x="47" y="218"/>
                  <a:pt x="46" y="218"/>
                  <a:pt x="46" y="219"/>
                </a:cubicBezTo>
                <a:cubicBezTo>
                  <a:pt x="45" y="220"/>
                  <a:pt x="45" y="221"/>
                  <a:pt x="44" y="222"/>
                </a:cubicBezTo>
                <a:cubicBezTo>
                  <a:pt x="43" y="223"/>
                  <a:pt x="43" y="223"/>
                  <a:pt x="42" y="224"/>
                </a:cubicBezTo>
                <a:lnTo>
                  <a:pt x="42" y="226"/>
                </a:lnTo>
                <a:cubicBezTo>
                  <a:pt x="41" y="228"/>
                  <a:pt x="40" y="227"/>
                  <a:pt x="39" y="229"/>
                </a:cubicBezTo>
                <a:lnTo>
                  <a:pt x="39" y="231"/>
                </a:lnTo>
                <a:cubicBezTo>
                  <a:pt x="38" y="232"/>
                  <a:pt x="37" y="232"/>
                  <a:pt x="37" y="233"/>
                </a:cubicBezTo>
                <a:lnTo>
                  <a:pt x="37" y="234"/>
                </a:lnTo>
                <a:cubicBezTo>
                  <a:pt x="36" y="235"/>
                  <a:pt x="36" y="235"/>
                  <a:pt x="35" y="236"/>
                </a:cubicBezTo>
                <a:lnTo>
                  <a:pt x="35" y="238"/>
                </a:lnTo>
                <a:cubicBezTo>
                  <a:pt x="35" y="239"/>
                  <a:pt x="34" y="239"/>
                  <a:pt x="34" y="240"/>
                </a:cubicBezTo>
                <a:cubicBezTo>
                  <a:pt x="31" y="245"/>
                  <a:pt x="36" y="238"/>
                  <a:pt x="34" y="243"/>
                </a:cubicBezTo>
                <a:cubicBezTo>
                  <a:pt x="33" y="244"/>
                  <a:pt x="31" y="245"/>
                  <a:pt x="30" y="246"/>
                </a:cubicBezTo>
                <a:lnTo>
                  <a:pt x="30" y="248"/>
                </a:lnTo>
                <a:cubicBezTo>
                  <a:pt x="30" y="249"/>
                  <a:pt x="29" y="249"/>
                  <a:pt x="28" y="250"/>
                </a:cubicBezTo>
                <a:cubicBezTo>
                  <a:pt x="28" y="251"/>
                  <a:pt x="29" y="252"/>
                  <a:pt x="28" y="253"/>
                </a:cubicBezTo>
                <a:cubicBezTo>
                  <a:pt x="28" y="254"/>
                  <a:pt x="27" y="254"/>
                  <a:pt x="27" y="255"/>
                </a:cubicBezTo>
                <a:cubicBezTo>
                  <a:pt x="26" y="256"/>
                  <a:pt x="27" y="257"/>
                  <a:pt x="27" y="258"/>
                </a:cubicBezTo>
                <a:cubicBezTo>
                  <a:pt x="26" y="260"/>
                  <a:pt x="24" y="260"/>
                  <a:pt x="23" y="262"/>
                </a:cubicBezTo>
                <a:lnTo>
                  <a:pt x="23" y="264"/>
                </a:lnTo>
                <a:lnTo>
                  <a:pt x="23" y="265"/>
                </a:lnTo>
                <a:cubicBezTo>
                  <a:pt x="23" y="267"/>
                  <a:pt x="21" y="267"/>
                  <a:pt x="20" y="269"/>
                </a:cubicBezTo>
                <a:cubicBezTo>
                  <a:pt x="19" y="270"/>
                  <a:pt x="20" y="271"/>
                  <a:pt x="20" y="272"/>
                </a:cubicBezTo>
                <a:cubicBezTo>
                  <a:pt x="19" y="273"/>
                  <a:pt x="18" y="273"/>
                  <a:pt x="18" y="274"/>
                </a:cubicBezTo>
                <a:cubicBezTo>
                  <a:pt x="18" y="275"/>
                  <a:pt x="19" y="276"/>
                  <a:pt x="18" y="277"/>
                </a:cubicBezTo>
                <a:cubicBezTo>
                  <a:pt x="14" y="290"/>
                  <a:pt x="19" y="275"/>
                  <a:pt x="15" y="283"/>
                </a:cubicBezTo>
                <a:lnTo>
                  <a:pt x="15" y="284"/>
                </a:lnTo>
                <a:cubicBezTo>
                  <a:pt x="14" y="285"/>
                  <a:pt x="13" y="285"/>
                  <a:pt x="13" y="286"/>
                </a:cubicBezTo>
                <a:cubicBezTo>
                  <a:pt x="12" y="287"/>
                  <a:pt x="14" y="288"/>
                  <a:pt x="13" y="289"/>
                </a:cubicBezTo>
                <a:cubicBezTo>
                  <a:pt x="12" y="290"/>
                  <a:pt x="12" y="290"/>
                  <a:pt x="11" y="291"/>
                </a:cubicBezTo>
                <a:lnTo>
                  <a:pt x="11" y="293"/>
                </a:lnTo>
                <a:cubicBezTo>
                  <a:pt x="11" y="294"/>
                  <a:pt x="12" y="295"/>
                  <a:pt x="11" y="296"/>
                </a:cubicBezTo>
                <a:cubicBezTo>
                  <a:pt x="11" y="297"/>
                  <a:pt x="10" y="297"/>
                  <a:pt x="10" y="298"/>
                </a:cubicBezTo>
                <a:lnTo>
                  <a:pt x="10" y="300"/>
                </a:lnTo>
                <a:cubicBezTo>
                  <a:pt x="9" y="300"/>
                  <a:pt x="8" y="301"/>
                  <a:pt x="8" y="301"/>
                </a:cubicBezTo>
                <a:cubicBezTo>
                  <a:pt x="7" y="302"/>
                  <a:pt x="8" y="311"/>
                  <a:pt x="8" y="312"/>
                </a:cubicBezTo>
                <a:cubicBezTo>
                  <a:pt x="7" y="312"/>
                  <a:pt x="6" y="313"/>
                  <a:pt x="6" y="313"/>
                </a:cubicBezTo>
                <a:lnTo>
                  <a:pt x="6" y="315"/>
                </a:lnTo>
                <a:lnTo>
                  <a:pt x="6" y="317"/>
                </a:lnTo>
                <a:lnTo>
                  <a:pt x="6" y="322"/>
                </a:lnTo>
                <a:cubicBezTo>
                  <a:pt x="5" y="323"/>
                  <a:pt x="5" y="323"/>
                  <a:pt x="4" y="324"/>
                </a:cubicBezTo>
                <a:cubicBezTo>
                  <a:pt x="4" y="326"/>
                  <a:pt x="5" y="328"/>
                  <a:pt x="4" y="331"/>
                </a:cubicBezTo>
                <a:cubicBezTo>
                  <a:pt x="4" y="332"/>
                  <a:pt x="3" y="333"/>
                  <a:pt x="3" y="334"/>
                </a:cubicBezTo>
                <a:cubicBezTo>
                  <a:pt x="2" y="335"/>
                  <a:pt x="3" y="341"/>
                  <a:pt x="3" y="343"/>
                </a:cubicBezTo>
                <a:lnTo>
                  <a:pt x="3" y="344"/>
                </a:lnTo>
                <a:lnTo>
                  <a:pt x="3" y="346"/>
                </a:lnTo>
                <a:cubicBezTo>
                  <a:pt x="2" y="347"/>
                  <a:pt x="1" y="347"/>
                  <a:pt x="1" y="348"/>
                </a:cubicBezTo>
                <a:lnTo>
                  <a:pt x="1" y="349"/>
                </a:lnTo>
                <a:lnTo>
                  <a:pt x="1" y="351"/>
                </a:lnTo>
                <a:lnTo>
                  <a:pt x="1" y="361"/>
                </a:lnTo>
                <a:lnTo>
                  <a:pt x="1" y="384"/>
                </a:lnTo>
                <a:lnTo>
                  <a:pt x="1" y="403"/>
                </a:lnTo>
                <a:cubicBezTo>
                  <a:pt x="1" y="403"/>
                  <a:pt x="0" y="410"/>
                  <a:pt x="1" y="411"/>
                </a:cubicBezTo>
                <a:cubicBezTo>
                  <a:pt x="1" y="412"/>
                  <a:pt x="2" y="412"/>
                  <a:pt x="3" y="413"/>
                </a:cubicBezTo>
                <a:cubicBezTo>
                  <a:pt x="3" y="414"/>
                  <a:pt x="3" y="415"/>
                  <a:pt x="3" y="416"/>
                </a:cubicBezTo>
                <a:cubicBezTo>
                  <a:pt x="3" y="417"/>
                  <a:pt x="4" y="418"/>
                  <a:pt x="4" y="420"/>
                </a:cubicBezTo>
                <a:cubicBezTo>
                  <a:pt x="5" y="421"/>
                  <a:pt x="4" y="422"/>
                  <a:pt x="4" y="423"/>
                </a:cubicBezTo>
                <a:cubicBezTo>
                  <a:pt x="5" y="424"/>
                  <a:pt x="6" y="424"/>
                  <a:pt x="6" y="425"/>
                </a:cubicBezTo>
                <a:cubicBezTo>
                  <a:pt x="7" y="426"/>
                  <a:pt x="5" y="427"/>
                  <a:pt x="6" y="428"/>
                </a:cubicBezTo>
                <a:cubicBezTo>
                  <a:pt x="7" y="429"/>
                  <a:pt x="7" y="429"/>
                  <a:pt x="8" y="430"/>
                </a:cubicBezTo>
                <a:cubicBezTo>
                  <a:pt x="8" y="431"/>
                  <a:pt x="7" y="432"/>
                  <a:pt x="8" y="433"/>
                </a:cubicBezTo>
                <a:cubicBezTo>
                  <a:pt x="9" y="435"/>
                  <a:pt x="11" y="435"/>
                  <a:pt x="11" y="437"/>
                </a:cubicBezTo>
                <a:cubicBezTo>
                  <a:pt x="12" y="438"/>
                  <a:pt x="11" y="439"/>
                  <a:pt x="11" y="440"/>
                </a:cubicBezTo>
                <a:cubicBezTo>
                  <a:pt x="12" y="442"/>
                  <a:pt x="14" y="442"/>
                  <a:pt x="15" y="444"/>
                </a:cubicBezTo>
                <a:lnTo>
                  <a:pt x="15" y="445"/>
                </a:lnTo>
                <a:cubicBezTo>
                  <a:pt x="15" y="446"/>
                  <a:pt x="16" y="446"/>
                  <a:pt x="16" y="447"/>
                </a:cubicBezTo>
                <a:cubicBezTo>
                  <a:pt x="17" y="448"/>
                  <a:pt x="16" y="450"/>
                  <a:pt x="16" y="451"/>
                </a:cubicBezTo>
                <a:cubicBezTo>
                  <a:pt x="17" y="452"/>
                  <a:pt x="19" y="453"/>
                  <a:pt x="20" y="454"/>
                </a:cubicBezTo>
                <a:cubicBezTo>
                  <a:pt x="20" y="455"/>
                  <a:pt x="19" y="461"/>
                  <a:pt x="20" y="463"/>
                </a:cubicBezTo>
                <a:cubicBezTo>
                  <a:pt x="20" y="463"/>
                  <a:pt x="21" y="464"/>
                  <a:pt x="21" y="464"/>
                </a:cubicBezTo>
                <a:lnTo>
                  <a:pt x="21" y="466"/>
                </a:lnTo>
                <a:lnTo>
                  <a:pt x="21" y="468"/>
                </a:lnTo>
                <a:lnTo>
                  <a:pt x="21" y="476"/>
                </a:lnTo>
                <a:cubicBezTo>
                  <a:pt x="21" y="477"/>
                  <a:pt x="21" y="480"/>
                  <a:pt x="21" y="481"/>
                </a:cubicBezTo>
                <a:cubicBezTo>
                  <a:pt x="22" y="483"/>
                  <a:pt x="23" y="484"/>
                  <a:pt x="23" y="485"/>
                </a:cubicBezTo>
                <a:cubicBezTo>
                  <a:pt x="24" y="486"/>
                  <a:pt x="23" y="489"/>
                  <a:pt x="23" y="490"/>
                </a:cubicBezTo>
                <a:cubicBezTo>
                  <a:pt x="24" y="491"/>
                  <a:pt x="25" y="491"/>
                  <a:pt x="25" y="492"/>
                </a:cubicBezTo>
                <a:lnTo>
                  <a:pt x="25" y="493"/>
                </a:lnTo>
                <a:cubicBezTo>
                  <a:pt x="25" y="495"/>
                  <a:pt x="24" y="496"/>
                  <a:pt x="25" y="497"/>
                </a:cubicBezTo>
                <a:cubicBezTo>
                  <a:pt x="26" y="498"/>
                  <a:pt x="28" y="499"/>
                  <a:pt x="28" y="500"/>
                </a:cubicBezTo>
                <a:cubicBezTo>
                  <a:pt x="29" y="502"/>
                  <a:pt x="28" y="504"/>
                  <a:pt x="28" y="505"/>
                </a:cubicBezTo>
                <a:cubicBezTo>
                  <a:pt x="29" y="506"/>
                  <a:pt x="30" y="506"/>
                  <a:pt x="30" y="507"/>
                </a:cubicBezTo>
                <a:lnTo>
                  <a:pt x="30" y="509"/>
                </a:lnTo>
                <a:cubicBezTo>
                  <a:pt x="31" y="510"/>
                  <a:pt x="31" y="510"/>
                  <a:pt x="32" y="511"/>
                </a:cubicBezTo>
                <a:cubicBezTo>
                  <a:pt x="34" y="516"/>
                  <a:pt x="28" y="508"/>
                  <a:pt x="34" y="514"/>
                </a:cubicBezTo>
                <a:cubicBezTo>
                  <a:pt x="38" y="518"/>
                  <a:pt x="42" y="522"/>
                  <a:pt x="46" y="526"/>
                </a:cubicBezTo>
                <a:cubicBezTo>
                  <a:pt x="46" y="527"/>
                  <a:pt x="50" y="531"/>
                  <a:pt x="51" y="531"/>
                </a:cubicBezTo>
                <a:cubicBezTo>
                  <a:pt x="51" y="531"/>
                  <a:pt x="52" y="531"/>
                  <a:pt x="52" y="531"/>
                </a:cubicBezTo>
                <a:cubicBezTo>
                  <a:pt x="54" y="532"/>
                  <a:pt x="56" y="535"/>
                  <a:pt x="58" y="536"/>
                </a:cubicBezTo>
                <a:cubicBezTo>
                  <a:pt x="58" y="537"/>
                  <a:pt x="59" y="536"/>
                  <a:pt x="59" y="536"/>
                </a:cubicBezTo>
                <a:cubicBezTo>
                  <a:pt x="60" y="537"/>
                  <a:pt x="64" y="541"/>
                  <a:pt x="64" y="541"/>
                </a:cubicBezTo>
                <a:cubicBezTo>
                  <a:pt x="65" y="542"/>
                  <a:pt x="71" y="547"/>
                  <a:pt x="71" y="548"/>
                </a:cubicBezTo>
                <a:cubicBezTo>
                  <a:pt x="72" y="549"/>
                  <a:pt x="71" y="551"/>
                  <a:pt x="71" y="552"/>
                </a:cubicBezTo>
                <a:cubicBezTo>
                  <a:pt x="72" y="553"/>
                  <a:pt x="74" y="554"/>
                  <a:pt x="75" y="555"/>
                </a:cubicBezTo>
                <a:cubicBezTo>
                  <a:pt x="75" y="556"/>
                  <a:pt x="74" y="558"/>
                  <a:pt x="75" y="559"/>
                </a:cubicBezTo>
                <a:cubicBezTo>
                  <a:pt x="76" y="561"/>
                  <a:pt x="78" y="559"/>
                  <a:pt x="78" y="564"/>
                </a:cubicBezTo>
                <a:cubicBezTo>
                  <a:pt x="78" y="568"/>
                  <a:pt x="78" y="563"/>
                  <a:pt x="80" y="567"/>
                </a:cubicBezTo>
                <a:cubicBezTo>
                  <a:pt x="80" y="568"/>
                  <a:pt x="79" y="568"/>
                  <a:pt x="80" y="569"/>
                </a:cubicBezTo>
                <a:cubicBezTo>
                  <a:pt x="80" y="569"/>
                  <a:pt x="81" y="568"/>
                  <a:pt x="82" y="569"/>
                </a:cubicBezTo>
                <a:cubicBezTo>
                  <a:pt x="82" y="569"/>
                  <a:pt x="81" y="570"/>
                  <a:pt x="82" y="571"/>
                </a:cubicBezTo>
                <a:cubicBezTo>
                  <a:pt x="82" y="571"/>
                  <a:pt x="84" y="570"/>
                  <a:pt x="85" y="571"/>
                </a:cubicBezTo>
                <a:cubicBezTo>
                  <a:pt x="86" y="571"/>
                  <a:pt x="84" y="572"/>
                  <a:pt x="85" y="572"/>
                </a:cubicBezTo>
                <a:cubicBezTo>
                  <a:pt x="86" y="573"/>
                  <a:pt x="87" y="572"/>
                  <a:pt x="87" y="572"/>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Freeform 19">
            <a:extLst>
              <a:ext uri="{FF2B5EF4-FFF2-40B4-BE49-F238E27FC236}">
                <a16:creationId xmlns:a16="http://schemas.microsoft.com/office/drawing/2014/main" id="{58FCE542-9A1F-4487-A0CA-451873275E83}"/>
              </a:ext>
            </a:extLst>
          </p:cNvPr>
          <p:cNvSpPr>
            <a:spLocks/>
          </p:cNvSpPr>
          <p:nvPr/>
        </p:nvSpPr>
        <p:spPr bwMode="auto">
          <a:xfrm>
            <a:off x="4700590" y="4754565"/>
            <a:ext cx="93663" cy="146050"/>
          </a:xfrm>
          <a:custGeom>
            <a:avLst/>
            <a:gdLst>
              <a:gd name="T0" fmla="*/ 0 w 65"/>
              <a:gd name="T1" fmla="*/ 0 h 102"/>
              <a:gd name="T2" fmla="*/ 7 w 65"/>
              <a:gd name="T3" fmla="*/ 13 h 102"/>
              <a:gd name="T4" fmla="*/ 17 w 65"/>
              <a:gd name="T5" fmla="*/ 24 h 102"/>
              <a:gd name="T6" fmla="*/ 21 w 65"/>
              <a:gd name="T7" fmla="*/ 24 h 102"/>
              <a:gd name="T8" fmla="*/ 24 w 65"/>
              <a:gd name="T9" fmla="*/ 27 h 102"/>
              <a:gd name="T10" fmla="*/ 28 w 65"/>
              <a:gd name="T11" fmla="*/ 31 h 102"/>
              <a:gd name="T12" fmla="*/ 28 w 65"/>
              <a:gd name="T13" fmla="*/ 37 h 102"/>
              <a:gd name="T14" fmla="*/ 31 w 65"/>
              <a:gd name="T15" fmla="*/ 51 h 102"/>
              <a:gd name="T16" fmla="*/ 38 w 65"/>
              <a:gd name="T17" fmla="*/ 68 h 102"/>
              <a:gd name="T18" fmla="*/ 38 w 65"/>
              <a:gd name="T19" fmla="*/ 85 h 102"/>
              <a:gd name="T20" fmla="*/ 45 w 65"/>
              <a:gd name="T21" fmla="*/ 96 h 102"/>
              <a:gd name="T22" fmla="*/ 45 w 65"/>
              <a:gd name="T23" fmla="*/ 99 h 102"/>
              <a:gd name="T24" fmla="*/ 48 w 65"/>
              <a:gd name="T25" fmla="*/ 99 h 102"/>
              <a:gd name="T26" fmla="*/ 52 w 65"/>
              <a:gd name="T27" fmla="*/ 99 h 102"/>
              <a:gd name="T28" fmla="*/ 52 w 65"/>
              <a:gd name="T29" fmla="*/ 96 h 102"/>
              <a:gd name="T30" fmla="*/ 65 w 65"/>
              <a:gd name="T31"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02">
                <a:moveTo>
                  <a:pt x="0" y="0"/>
                </a:moveTo>
                <a:cubicBezTo>
                  <a:pt x="3" y="4"/>
                  <a:pt x="4" y="9"/>
                  <a:pt x="7" y="13"/>
                </a:cubicBezTo>
                <a:cubicBezTo>
                  <a:pt x="8" y="15"/>
                  <a:pt x="16" y="23"/>
                  <a:pt x="17" y="24"/>
                </a:cubicBezTo>
                <a:cubicBezTo>
                  <a:pt x="18" y="24"/>
                  <a:pt x="20" y="23"/>
                  <a:pt x="21" y="24"/>
                </a:cubicBezTo>
                <a:cubicBezTo>
                  <a:pt x="22" y="24"/>
                  <a:pt x="23" y="26"/>
                  <a:pt x="24" y="27"/>
                </a:cubicBezTo>
                <a:cubicBezTo>
                  <a:pt x="25" y="28"/>
                  <a:pt x="27" y="29"/>
                  <a:pt x="28" y="31"/>
                </a:cubicBezTo>
                <a:cubicBezTo>
                  <a:pt x="29" y="33"/>
                  <a:pt x="27" y="35"/>
                  <a:pt x="28" y="37"/>
                </a:cubicBezTo>
                <a:cubicBezTo>
                  <a:pt x="37" y="57"/>
                  <a:pt x="26" y="32"/>
                  <a:pt x="31" y="51"/>
                </a:cubicBezTo>
                <a:cubicBezTo>
                  <a:pt x="37" y="74"/>
                  <a:pt x="33" y="38"/>
                  <a:pt x="38" y="68"/>
                </a:cubicBezTo>
                <a:cubicBezTo>
                  <a:pt x="39" y="74"/>
                  <a:pt x="37" y="80"/>
                  <a:pt x="38" y="85"/>
                </a:cubicBezTo>
                <a:cubicBezTo>
                  <a:pt x="42" y="102"/>
                  <a:pt x="40" y="85"/>
                  <a:pt x="45" y="96"/>
                </a:cubicBezTo>
                <a:cubicBezTo>
                  <a:pt x="45" y="97"/>
                  <a:pt x="44" y="98"/>
                  <a:pt x="45" y="99"/>
                </a:cubicBezTo>
                <a:cubicBezTo>
                  <a:pt x="46" y="100"/>
                  <a:pt x="47" y="99"/>
                  <a:pt x="48" y="99"/>
                </a:cubicBezTo>
                <a:cubicBezTo>
                  <a:pt x="49" y="99"/>
                  <a:pt x="51" y="100"/>
                  <a:pt x="52" y="99"/>
                </a:cubicBezTo>
                <a:cubicBezTo>
                  <a:pt x="52" y="98"/>
                  <a:pt x="51" y="97"/>
                  <a:pt x="52" y="96"/>
                </a:cubicBezTo>
                <a:cubicBezTo>
                  <a:pt x="52" y="96"/>
                  <a:pt x="64" y="96"/>
                  <a:pt x="65" y="96"/>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 name="Picture 20">
            <a:extLst>
              <a:ext uri="{FF2B5EF4-FFF2-40B4-BE49-F238E27FC236}">
                <a16:creationId xmlns:a16="http://schemas.microsoft.com/office/drawing/2014/main" id="{ACF195AE-C326-48BE-B454-3172C5CB6E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714" y="4121152"/>
            <a:ext cx="661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1">
            <a:extLst>
              <a:ext uri="{FF2B5EF4-FFF2-40B4-BE49-F238E27FC236}">
                <a16:creationId xmlns:a16="http://schemas.microsoft.com/office/drawing/2014/main" id="{17AE6F6C-4349-49CD-B49D-2DCF25CF1050}"/>
              </a:ext>
            </a:extLst>
          </p:cNvPr>
          <p:cNvSpPr>
            <a:spLocks noEditPoints="1"/>
          </p:cNvSpPr>
          <p:nvPr/>
        </p:nvSpPr>
        <p:spPr bwMode="auto">
          <a:xfrm>
            <a:off x="3832227" y="4206877"/>
            <a:ext cx="434975" cy="1044576"/>
          </a:xfrm>
          <a:custGeom>
            <a:avLst/>
            <a:gdLst>
              <a:gd name="T0" fmla="*/ 281 w 306"/>
              <a:gd name="T1" fmla="*/ 446 h 733"/>
              <a:gd name="T2" fmla="*/ 257 w 306"/>
              <a:gd name="T3" fmla="*/ 63 h 733"/>
              <a:gd name="T4" fmla="*/ 282 w 306"/>
              <a:gd name="T5" fmla="*/ 84 h 733"/>
              <a:gd name="T6" fmla="*/ 303 w 306"/>
              <a:gd name="T7" fmla="*/ 112 h 733"/>
              <a:gd name="T8" fmla="*/ 304 w 306"/>
              <a:gd name="T9" fmla="*/ 155 h 733"/>
              <a:gd name="T10" fmla="*/ 289 w 306"/>
              <a:gd name="T11" fmla="*/ 189 h 733"/>
              <a:gd name="T12" fmla="*/ 263 w 306"/>
              <a:gd name="T13" fmla="*/ 225 h 733"/>
              <a:gd name="T14" fmla="*/ 238 w 306"/>
              <a:gd name="T15" fmla="*/ 250 h 733"/>
              <a:gd name="T16" fmla="*/ 212 w 306"/>
              <a:gd name="T17" fmla="*/ 270 h 733"/>
              <a:gd name="T18" fmla="*/ 185 w 306"/>
              <a:gd name="T19" fmla="*/ 285 h 733"/>
              <a:gd name="T20" fmla="*/ 79 w 306"/>
              <a:gd name="T21" fmla="*/ 427 h 733"/>
              <a:gd name="T22" fmla="*/ 107 w 306"/>
              <a:gd name="T23" fmla="*/ 450 h 733"/>
              <a:gd name="T24" fmla="*/ 134 w 306"/>
              <a:gd name="T25" fmla="*/ 465 h 733"/>
              <a:gd name="T26" fmla="*/ 166 w 306"/>
              <a:gd name="T27" fmla="*/ 473 h 733"/>
              <a:gd name="T28" fmla="*/ 220 w 306"/>
              <a:gd name="T29" fmla="*/ 480 h 733"/>
              <a:gd name="T30" fmla="*/ 69 w 306"/>
              <a:gd name="T31" fmla="*/ 230 h 733"/>
              <a:gd name="T32" fmla="*/ 83 w 306"/>
              <a:gd name="T33" fmla="*/ 206 h 733"/>
              <a:gd name="T34" fmla="*/ 104 w 306"/>
              <a:gd name="T35" fmla="*/ 185 h 733"/>
              <a:gd name="T36" fmla="*/ 136 w 306"/>
              <a:gd name="T37" fmla="*/ 167 h 733"/>
              <a:gd name="T38" fmla="*/ 208 w 306"/>
              <a:gd name="T39" fmla="*/ 166 h 733"/>
              <a:gd name="T40" fmla="*/ 237 w 306"/>
              <a:gd name="T41" fmla="*/ 46 h 733"/>
              <a:gd name="T42" fmla="*/ 208 w 306"/>
              <a:gd name="T43" fmla="*/ 40 h 733"/>
              <a:gd name="T44" fmla="*/ 138 w 306"/>
              <a:gd name="T45" fmla="*/ 41 h 733"/>
              <a:gd name="T46" fmla="*/ 100 w 306"/>
              <a:gd name="T47" fmla="*/ 52 h 733"/>
              <a:gd name="T48" fmla="*/ 75 w 306"/>
              <a:gd name="T49" fmla="*/ 78 h 733"/>
              <a:gd name="T50" fmla="*/ 51 w 306"/>
              <a:gd name="T51" fmla="*/ 106 h 733"/>
              <a:gd name="T52" fmla="*/ 42 w 306"/>
              <a:gd name="T53" fmla="*/ 126 h 733"/>
              <a:gd name="T54" fmla="*/ 35 w 306"/>
              <a:gd name="T55" fmla="*/ 149 h 733"/>
              <a:gd name="T56" fmla="*/ 27 w 306"/>
              <a:gd name="T57" fmla="*/ 168 h 733"/>
              <a:gd name="T58" fmla="*/ 21 w 306"/>
              <a:gd name="T59" fmla="*/ 193 h 733"/>
              <a:gd name="T60" fmla="*/ 14 w 306"/>
              <a:gd name="T61" fmla="*/ 216 h 733"/>
              <a:gd name="T62" fmla="*/ 12 w 306"/>
              <a:gd name="T63" fmla="*/ 269 h 733"/>
              <a:gd name="T64" fmla="*/ 290 w 306"/>
              <a:gd name="T65" fmla="*/ 16 h 733"/>
              <a:gd name="T66" fmla="*/ 215 w 306"/>
              <a:gd name="T67" fmla="*/ 3 h 733"/>
              <a:gd name="T68" fmla="*/ 117 w 306"/>
              <a:gd name="T69" fmla="*/ 13 h 733"/>
              <a:gd name="T70" fmla="*/ 60 w 306"/>
              <a:gd name="T71" fmla="*/ 58 h 733"/>
              <a:gd name="T72" fmla="*/ 24 w 306"/>
              <a:gd name="T73" fmla="*/ 104 h 733"/>
              <a:gd name="T74" fmla="*/ 13 w 306"/>
              <a:gd name="T75" fmla="*/ 146 h 733"/>
              <a:gd name="T76" fmla="*/ 6 w 306"/>
              <a:gd name="T77" fmla="*/ 215 h 733"/>
              <a:gd name="T78" fmla="*/ 2 w 306"/>
              <a:gd name="T79" fmla="*/ 351 h 733"/>
              <a:gd name="T80" fmla="*/ 6 w 306"/>
              <a:gd name="T81" fmla="*/ 392 h 733"/>
              <a:gd name="T82" fmla="*/ 6 w 306"/>
              <a:gd name="T83" fmla="*/ 449 h 733"/>
              <a:gd name="T84" fmla="*/ 14 w 306"/>
              <a:gd name="T85" fmla="*/ 486 h 733"/>
              <a:gd name="T86" fmla="*/ 23 w 306"/>
              <a:gd name="T87" fmla="*/ 527 h 733"/>
              <a:gd name="T88" fmla="*/ 40 w 306"/>
              <a:gd name="T89" fmla="*/ 564 h 733"/>
              <a:gd name="T90" fmla="*/ 54 w 306"/>
              <a:gd name="T91" fmla="*/ 586 h 733"/>
              <a:gd name="T92" fmla="*/ 67 w 306"/>
              <a:gd name="T93" fmla="*/ 612 h 733"/>
              <a:gd name="T94" fmla="*/ 76 w 306"/>
              <a:gd name="T95" fmla="*/ 631 h 733"/>
              <a:gd name="T96" fmla="*/ 80 w 306"/>
              <a:gd name="T97" fmla="*/ 640 h 733"/>
              <a:gd name="T98" fmla="*/ 87 w 306"/>
              <a:gd name="T99" fmla="*/ 653 h 733"/>
              <a:gd name="T100" fmla="*/ 95 w 306"/>
              <a:gd name="T101" fmla="*/ 666 h 733"/>
              <a:gd name="T102" fmla="*/ 108 w 306"/>
              <a:gd name="T103" fmla="*/ 682 h 733"/>
              <a:gd name="T104" fmla="*/ 121 w 306"/>
              <a:gd name="T105" fmla="*/ 694 h 733"/>
              <a:gd name="T106" fmla="*/ 131 w 306"/>
              <a:gd name="T107" fmla="*/ 705 h 733"/>
              <a:gd name="T108" fmla="*/ 141 w 306"/>
              <a:gd name="T109" fmla="*/ 714 h 733"/>
              <a:gd name="T110" fmla="*/ 150 w 306"/>
              <a:gd name="T111" fmla="*/ 723 h 733"/>
              <a:gd name="T112" fmla="*/ 162 w 306"/>
              <a:gd name="T113" fmla="*/ 731 h 733"/>
              <a:gd name="T114" fmla="*/ 185 w 306"/>
              <a:gd name="T115" fmla="*/ 733 h 733"/>
              <a:gd name="T116" fmla="*/ 208 w 306"/>
              <a:gd name="T117" fmla="*/ 731 h 733"/>
              <a:gd name="T118" fmla="*/ 222 w 306"/>
              <a:gd name="T119" fmla="*/ 729 h 733"/>
              <a:gd name="T120" fmla="*/ 237 w 306"/>
              <a:gd name="T121" fmla="*/ 724 h 733"/>
              <a:gd name="T122" fmla="*/ 254 w 306"/>
              <a:gd name="T123" fmla="*/ 7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733">
                <a:moveTo>
                  <a:pt x="288" y="380"/>
                </a:moveTo>
                <a:lnTo>
                  <a:pt x="288" y="393"/>
                </a:lnTo>
                <a:lnTo>
                  <a:pt x="288" y="395"/>
                </a:lnTo>
                <a:lnTo>
                  <a:pt x="288" y="397"/>
                </a:lnTo>
                <a:cubicBezTo>
                  <a:pt x="288" y="398"/>
                  <a:pt x="288" y="399"/>
                  <a:pt x="288" y="400"/>
                </a:cubicBezTo>
                <a:lnTo>
                  <a:pt x="288" y="404"/>
                </a:lnTo>
                <a:cubicBezTo>
                  <a:pt x="288" y="405"/>
                  <a:pt x="287" y="405"/>
                  <a:pt x="287" y="406"/>
                </a:cubicBezTo>
                <a:lnTo>
                  <a:pt x="287" y="411"/>
                </a:lnTo>
                <a:cubicBezTo>
                  <a:pt x="285" y="420"/>
                  <a:pt x="288" y="408"/>
                  <a:pt x="287" y="417"/>
                </a:cubicBezTo>
                <a:cubicBezTo>
                  <a:pt x="287" y="418"/>
                  <a:pt x="286" y="418"/>
                  <a:pt x="286" y="419"/>
                </a:cubicBezTo>
                <a:cubicBezTo>
                  <a:pt x="286" y="420"/>
                  <a:pt x="286" y="421"/>
                  <a:pt x="285" y="422"/>
                </a:cubicBezTo>
                <a:cubicBezTo>
                  <a:pt x="285" y="423"/>
                  <a:pt x="284" y="424"/>
                  <a:pt x="284" y="424"/>
                </a:cubicBezTo>
                <a:cubicBezTo>
                  <a:pt x="284" y="427"/>
                  <a:pt x="284" y="428"/>
                  <a:pt x="284" y="430"/>
                </a:cubicBezTo>
                <a:cubicBezTo>
                  <a:pt x="284" y="434"/>
                  <a:pt x="284" y="430"/>
                  <a:pt x="283" y="435"/>
                </a:cubicBezTo>
                <a:lnTo>
                  <a:pt x="283" y="439"/>
                </a:lnTo>
                <a:lnTo>
                  <a:pt x="283" y="440"/>
                </a:lnTo>
                <a:cubicBezTo>
                  <a:pt x="283" y="442"/>
                  <a:pt x="283" y="440"/>
                  <a:pt x="282" y="442"/>
                </a:cubicBezTo>
                <a:lnTo>
                  <a:pt x="282" y="443"/>
                </a:lnTo>
                <a:cubicBezTo>
                  <a:pt x="282" y="444"/>
                  <a:pt x="281" y="444"/>
                  <a:pt x="281" y="445"/>
                </a:cubicBezTo>
                <a:lnTo>
                  <a:pt x="281" y="446"/>
                </a:lnTo>
                <a:cubicBezTo>
                  <a:pt x="281" y="447"/>
                  <a:pt x="280" y="447"/>
                  <a:pt x="280" y="447"/>
                </a:cubicBezTo>
                <a:cubicBezTo>
                  <a:pt x="279" y="447"/>
                  <a:pt x="280" y="448"/>
                  <a:pt x="279" y="449"/>
                </a:cubicBezTo>
                <a:cubicBezTo>
                  <a:pt x="279" y="449"/>
                  <a:pt x="278" y="450"/>
                  <a:pt x="278" y="450"/>
                </a:cubicBezTo>
                <a:lnTo>
                  <a:pt x="278" y="453"/>
                </a:lnTo>
                <a:cubicBezTo>
                  <a:pt x="278" y="453"/>
                  <a:pt x="278" y="454"/>
                  <a:pt x="278" y="454"/>
                </a:cubicBezTo>
                <a:cubicBezTo>
                  <a:pt x="278" y="454"/>
                  <a:pt x="277" y="455"/>
                  <a:pt x="277" y="455"/>
                </a:cubicBezTo>
                <a:cubicBezTo>
                  <a:pt x="276" y="456"/>
                  <a:pt x="276" y="456"/>
                  <a:pt x="276" y="457"/>
                </a:cubicBezTo>
                <a:lnTo>
                  <a:pt x="276" y="458"/>
                </a:lnTo>
                <a:cubicBezTo>
                  <a:pt x="276" y="459"/>
                  <a:pt x="275" y="460"/>
                  <a:pt x="275" y="460"/>
                </a:cubicBezTo>
                <a:lnTo>
                  <a:pt x="275" y="463"/>
                </a:lnTo>
                <a:cubicBezTo>
                  <a:pt x="275" y="464"/>
                  <a:pt x="274" y="464"/>
                  <a:pt x="274" y="465"/>
                </a:cubicBezTo>
                <a:cubicBezTo>
                  <a:pt x="272" y="470"/>
                  <a:pt x="274" y="465"/>
                  <a:pt x="273" y="469"/>
                </a:cubicBezTo>
                <a:cubicBezTo>
                  <a:pt x="273" y="470"/>
                  <a:pt x="273" y="470"/>
                  <a:pt x="273" y="471"/>
                </a:cubicBezTo>
                <a:cubicBezTo>
                  <a:pt x="273" y="471"/>
                  <a:pt x="272" y="471"/>
                  <a:pt x="272" y="472"/>
                </a:cubicBezTo>
                <a:moveTo>
                  <a:pt x="248" y="52"/>
                </a:moveTo>
                <a:cubicBezTo>
                  <a:pt x="251" y="55"/>
                  <a:pt x="249" y="53"/>
                  <a:pt x="251" y="55"/>
                </a:cubicBezTo>
                <a:cubicBezTo>
                  <a:pt x="252" y="56"/>
                  <a:pt x="252" y="56"/>
                  <a:pt x="252" y="57"/>
                </a:cubicBezTo>
                <a:cubicBezTo>
                  <a:pt x="253" y="57"/>
                  <a:pt x="253" y="58"/>
                  <a:pt x="254" y="58"/>
                </a:cubicBezTo>
                <a:cubicBezTo>
                  <a:pt x="254" y="59"/>
                  <a:pt x="255" y="60"/>
                  <a:pt x="256" y="61"/>
                </a:cubicBezTo>
                <a:cubicBezTo>
                  <a:pt x="257" y="62"/>
                  <a:pt x="257" y="62"/>
                  <a:pt x="257" y="63"/>
                </a:cubicBezTo>
                <a:cubicBezTo>
                  <a:pt x="258" y="63"/>
                  <a:pt x="258" y="64"/>
                  <a:pt x="258" y="64"/>
                </a:cubicBezTo>
                <a:cubicBezTo>
                  <a:pt x="259" y="65"/>
                  <a:pt x="259" y="65"/>
                  <a:pt x="260" y="65"/>
                </a:cubicBezTo>
                <a:cubicBezTo>
                  <a:pt x="260" y="66"/>
                  <a:pt x="260" y="66"/>
                  <a:pt x="261" y="66"/>
                </a:cubicBezTo>
                <a:cubicBezTo>
                  <a:pt x="261" y="66"/>
                  <a:pt x="261" y="67"/>
                  <a:pt x="262" y="67"/>
                </a:cubicBezTo>
                <a:cubicBezTo>
                  <a:pt x="262" y="68"/>
                  <a:pt x="263" y="68"/>
                  <a:pt x="263" y="69"/>
                </a:cubicBezTo>
                <a:cubicBezTo>
                  <a:pt x="263" y="69"/>
                  <a:pt x="264" y="69"/>
                  <a:pt x="264" y="70"/>
                </a:cubicBezTo>
                <a:cubicBezTo>
                  <a:pt x="264" y="70"/>
                  <a:pt x="265" y="70"/>
                  <a:pt x="265" y="70"/>
                </a:cubicBezTo>
                <a:cubicBezTo>
                  <a:pt x="265" y="70"/>
                  <a:pt x="266" y="71"/>
                  <a:pt x="266" y="71"/>
                </a:cubicBezTo>
                <a:cubicBezTo>
                  <a:pt x="266" y="71"/>
                  <a:pt x="267" y="71"/>
                  <a:pt x="268" y="72"/>
                </a:cubicBezTo>
                <a:cubicBezTo>
                  <a:pt x="268" y="72"/>
                  <a:pt x="269" y="73"/>
                  <a:pt x="269" y="74"/>
                </a:cubicBezTo>
                <a:cubicBezTo>
                  <a:pt x="270" y="74"/>
                  <a:pt x="270" y="74"/>
                  <a:pt x="270" y="74"/>
                </a:cubicBezTo>
                <a:cubicBezTo>
                  <a:pt x="271" y="75"/>
                  <a:pt x="272" y="76"/>
                  <a:pt x="273" y="77"/>
                </a:cubicBezTo>
                <a:cubicBezTo>
                  <a:pt x="273" y="77"/>
                  <a:pt x="274" y="77"/>
                  <a:pt x="275" y="78"/>
                </a:cubicBezTo>
                <a:cubicBezTo>
                  <a:pt x="275" y="78"/>
                  <a:pt x="275" y="79"/>
                  <a:pt x="276" y="79"/>
                </a:cubicBezTo>
                <a:cubicBezTo>
                  <a:pt x="276" y="79"/>
                  <a:pt x="277" y="79"/>
                  <a:pt x="277" y="80"/>
                </a:cubicBezTo>
                <a:cubicBezTo>
                  <a:pt x="277" y="80"/>
                  <a:pt x="277" y="80"/>
                  <a:pt x="277" y="80"/>
                </a:cubicBezTo>
                <a:cubicBezTo>
                  <a:pt x="278" y="80"/>
                  <a:pt x="278" y="81"/>
                  <a:pt x="279" y="81"/>
                </a:cubicBezTo>
                <a:cubicBezTo>
                  <a:pt x="279" y="81"/>
                  <a:pt x="279" y="81"/>
                  <a:pt x="279" y="81"/>
                </a:cubicBezTo>
                <a:cubicBezTo>
                  <a:pt x="280" y="82"/>
                  <a:pt x="280" y="82"/>
                  <a:pt x="280" y="82"/>
                </a:cubicBezTo>
                <a:cubicBezTo>
                  <a:pt x="281" y="82"/>
                  <a:pt x="281" y="84"/>
                  <a:pt x="282" y="84"/>
                </a:cubicBezTo>
                <a:cubicBezTo>
                  <a:pt x="282" y="84"/>
                  <a:pt x="282" y="84"/>
                  <a:pt x="282" y="84"/>
                </a:cubicBezTo>
                <a:cubicBezTo>
                  <a:pt x="283" y="84"/>
                  <a:pt x="283" y="85"/>
                  <a:pt x="283" y="85"/>
                </a:cubicBezTo>
                <a:cubicBezTo>
                  <a:pt x="283" y="85"/>
                  <a:pt x="284" y="85"/>
                  <a:pt x="284" y="85"/>
                </a:cubicBezTo>
                <a:cubicBezTo>
                  <a:pt x="285" y="85"/>
                  <a:pt x="285" y="86"/>
                  <a:pt x="286" y="87"/>
                </a:cubicBezTo>
                <a:cubicBezTo>
                  <a:pt x="286" y="87"/>
                  <a:pt x="286" y="87"/>
                  <a:pt x="286" y="87"/>
                </a:cubicBezTo>
                <a:cubicBezTo>
                  <a:pt x="286" y="87"/>
                  <a:pt x="287" y="87"/>
                  <a:pt x="287" y="87"/>
                </a:cubicBezTo>
                <a:cubicBezTo>
                  <a:pt x="288" y="88"/>
                  <a:pt x="288" y="88"/>
                  <a:pt x="288" y="88"/>
                </a:cubicBezTo>
                <a:cubicBezTo>
                  <a:pt x="289" y="88"/>
                  <a:pt x="289" y="89"/>
                  <a:pt x="289" y="89"/>
                </a:cubicBezTo>
                <a:cubicBezTo>
                  <a:pt x="290" y="90"/>
                  <a:pt x="291" y="90"/>
                  <a:pt x="291" y="90"/>
                </a:cubicBezTo>
                <a:cubicBezTo>
                  <a:pt x="292" y="91"/>
                  <a:pt x="293" y="93"/>
                  <a:pt x="293" y="94"/>
                </a:cubicBezTo>
                <a:cubicBezTo>
                  <a:pt x="293" y="94"/>
                  <a:pt x="294" y="95"/>
                  <a:pt x="294" y="95"/>
                </a:cubicBezTo>
                <a:cubicBezTo>
                  <a:pt x="295" y="95"/>
                  <a:pt x="295" y="96"/>
                  <a:pt x="295" y="96"/>
                </a:cubicBezTo>
                <a:cubicBezTo>
                  <a:pt x="295" y="97"/>
                  <a:pt x="295" y="97"/>
                  <a:pt x="296" y="97"/>
                </a:cubicBezTo>
                <a:cubicBezTo>
                  <a:pt x="296" y="98"/>
                  <a:pt x="296" y="98"/>
                  <a:pt x="297" y="99"/>
                </a:cubicBezTo>
                <a:cubicBezTo>
                  <a:pt x="297" y="99"/>
                  <a:pt x="297" y="99"/>
                  <a:pt x="297" y="100"/>
                </a:cubicBezTo>
                <a:cubicBezTo>
                  <a:pt x="297" y="100"/>
                  <a:pt x="298" y="100"/>
                  <a:pt x="298" y="100"/>
                </a:cubicBezTo>
                <a:cubicBezTo>
                  <a:pt x="299" y="101"/>
                  <a:pt x="299" y="102"/>
                  <a:pt x="299" y="103"/>
                </a:cubicBezTo>
                <a:cubicBezTo>
                  <a:pt x="300" y="104"/>
                  <a:pt x="300" y="106"/>
                  <a:pt x="301" y="107"/>
                </a:cubicBezTo>
                <a:cubicBezTo>
                  <a:pt x="302" y="109"/>
                  <a:pt x="302" y="110"/>
                  <a:pt x="303" y="111"/>
                </a:cubicBezTo>
                <a:cubicBezTo>
                  <a:pt x="303" y="111"/>
                  <a:pt x="303" y="112"/>
                  <a:pt x="303" y="112"/>
                </a:cubicBezTo>
                <a:cubicBezTo>
                  <a:pt x="303" y="112"/>
                  <a:pt x="303" y="113"/>
                  <a:pt x="303" y="113"/>
                </a:cubicBezTo>
                <a:cubicBezTo>
                  <a:pt x="303" y="113"/>
                  <a:pt x="304" y="114"/>
                  <a:pt x="304" y="114"/>
                </a:cubicBezTo>
                <a:lnTo>
                  <a:pt x="304" y="116"/>
                </a:lnTo>
                <a:cubicBezTo>
                  <a:pt x="306" y="119"/>
                  <a:pt x="304" y="115"/>
                  <a:pt x="305" y="118"/>
                </a:cubicBezTo>
                <a:cubicBezTo>
                  <a:pt x="305" y="118"/>
                  <a:pt x="305" y="119"/>
                  <a:pt x="305" y="119"/>
                </a:cubicBezTo>
                <a:lnTo>
                  <a:pt x="305" y="120"/>
                </a:lnTo>
                <a:lnTo>
                  <a:pt x="305" y="124"/>
                </a:lnTo>
                <a:lnTo>
                  <a:pt x="305" y="126"/>
                </a:lnTo>
                <a:cubicBezTo>
                  <a:pt x="305" y="126"/>
                  <a:pt x="306" y="127"/>
                  <a:pt x="306" y="127"/>
                </a:cubicBezTo>
                <a:lnTo>
                  <a:pt x="306" y="128"/>
                </a:lnTo>
                <a:lnTo>
                  <a:pt x="306" y="132"/>
                </a:lnTo>
                <a:lnTo>
                  <a:pt x="306" y="141"/>
                </a:lnTo>
                <a:lnTo>
                  <a:pt x="306" y="147"/>
                </a:lnTo>
                <a:lnTo>
                  <a:pt x="306" y="148"/>
                </a:lnTo>
                <a:lnTo>
                  <a:pt x="306" y="149"/>
                </a:lnTo>
                <a:cubicBezTo>
                  <a:pt x="306" y="150"/>
                  <a:pt x="305" y="150"/>
                  <a:pt x="305" y="151"/>
                </a:cubicBezTo>
                <a:lnTo>
                  <a:pt x="305" y="152"/>
                </a:lnTo>
                <a:cubicBezTo>
                  <a:pt x="305" y="152"/>
                  <a:pt x="305" y="153"/>
                  <a:pt x="305" y="153"/>
                </a:cubicBezTo>
                <a:lnTo>
                  <a:pt x="305" y="154"/>
                </a:lnTo>
                <a:cubicBezTo>
                  <a:pt x="305" y="155"/>
                  <a:pt x="304" y="155"/>
                  <a:pt x="304" y="155"/>
                </a:cubicBezTo>
                <a:cubicBezTo>
                  <a:pt x="303" y="156"/>
                  <a:pt x="303" y="157"/>
                  <a:pt x="303" y="158"/>
                </a:cubicBezTo>
                <a:cubicBezTo>
                  <a:pt x="303" y="158"/>
                  <a:pt x="302" y="159"/>
                  <a:pt x="302" y="159"/>
                </a:cubicBezTo>
                <a:lnTo>
                  <a:pt x="302" y="161"/>
                </a:lnTo>
                <a:cubicBezTo>
                  <a:pt x="302" y="161"/>
                  <a:pt x="301" y="161"/>
                  <a:pt x="301" y="162"/>
                </a:cubicBezTo>
                <a:lnTo>
                  <a:pt x="301" y="163"/>
                </a:lnTo>
                <a:cubicBezTo>
                  <a:pt x="301" y="163"/>
                  <a:pt x="301" y="164"/>
                  <a:pt x="301" y="164"/>
                </a:cubicBezTo>
                <a:lnTo>
                  <a:pt x="301" y="165"/>
                </a:lnTo>
                <a:cubicBezTo>
                  <a:pt x="301" y="166"/>
                  <a:pt x="300" y="166"/>
                  <a:pt x="300" y="167"/>
                </a:cubicBezTo>
                <a:cubicBezTo>
                  <a:pt x="299" y="167"/>
                  <a:pt x="299" y="168"/>
                  <a:pt x="299" y="169"/>
                </a:cubicBezTo>
                <a:cubicBezTo>
                  <a:pt x="299" y="169"/>
                  <a:pt x="298" y="170"/>
                  <a:pt x="298" y="170"/>
                </a:cubicBezTo>
                <a:lnTo>
                  <a:pt x="298" y="171"/>
                </a:lnTo>
                <a:cubicBezTo>
                  <a:pt x="298" y="172"/>
                  <a:pt x="297" y="173"/>
                  <a:pt x="297" y="174"/>
                </a:cubicBezTo>
                <a:lnTo>
                  <a:pt x="297" y="175"/>
                </a:lnTo>
                <a:cubicBezTo>
                  <a:pt x="297" y="176"/>
                  <a:pt x="296" y="176"/>
                  <a:pt x="296" y="177"/>
                </a:cubicBezTo>
                <a:lnTo>
                  <a:pt x="296" y="178"/>
                </a:lnTo>
                <a:cubicBezTo>
                  <a:pt x="296" y="178"/>
                  <a:pt x="295" y="179"/>
                  <a:pt x="295" y="179"/>
                </a:cubicBezTo>
                <a:cubicBezTo>
                  <a:pt x="294" y="180"/>
                  <a:pt x="294" y="181"/>
                  <a:pt x="293" y="181"/>
                </a:cubicBezTo>
                <a:cubicBezTo>
                  <a:pt x="293" y="182"/>
                  <a:pt x="293" y="182"/>
                  <a:pt x="292" y="183"/>
                </a:cubicBezTo>
                <a:cubicBezTo>
                  <a:pt x="292" y="184"/>
                  <a:pt x="291" y="185"/>
                  <a:pt x="291" y="187"/>
                </a:cubicBezTo>
                <a:cubicBezTo>
                  <a:pt x="290" y="188"/>
                  <a:pt x="290" y="188"/>
                  <a:pt x="289" y="189"/>
                </a:cubicBezTo>
                <a:cubicBezTo>
                  <a:pt x="289" y="189"/>
                  <a:pt x="288" y="190"/>
                  <a:pt x="288" y="190"/>
                </a:cubicBezTo>
                <a:cubicBezTo>
                  <a:pt x="287" y="191"/>
                  <a:pt x="287" y="193"/>
                  <a:pt x="286" y="194"/>
                </a:cubicBezTo>
                <a:cubicBezTo>
                  <a:pt x="286" y="195"/>
                  <a:pt x="285" y="196"/>
                  <a:pt x="284" y="197"/>
                </a:cubicBezTo>
                <a:cubicBezTo>
                  <a:pt x="283" y="197"/>
                  <a:pt x="283" y="199"/>
                  <a:pt x="282" y="200"/>
                </a:cubicBezTo>
                <a:cubicBezTo>
                  <a:pt x="281" y="201"/>
                  <a:pt x="280" y="202"/>
                  <a:pt x="279" y="203"/>
                </a:cubicBezTo>
                <a:cubicBezTo>
                  <a:pt x="278" y="204"/>
                  <a:pt x="278" y="204"/>
                  <a:pt x="278" y="205"/>
                </a:cubicBezTo>
                <a:cubicBezTo>
                  <a:pt x="277" y="205"/>
                  <a:pt x="277" y="206"/>
                  <a:pt x="277" y="206"/>
                </a:cubicBezTo>
                <a:cubicBezTo>
                  <a:pt x="276" y="207"/>
                  <a:pt x="275" y="209"/>
                  <a:pt x="275" y="210"/>
                </a:cubicBezTo>
                <a:cubicBezTo>
                  <a:pt x="274" y="210"/>
                  <a:pt x="274" y="210"/>
                  <a:pt x="274" y="211"/>
                </a:cubicBezTo>
                <a:cubicBezTo>
                  <a:pt x="273" y="211"/>
                  <a:pt x="273" y="212"/>
                  <a:pt x="272" y="213"/>
                </a:cubicBezTo>
                <a:cubicBezTo>
                  <a:pt x="272" y="213"/>
                  <a:pt x="271" y="214"/>
                  <a:pt x="270" y="215"/>
                </a:cubicBezTo>
                <a:cubicBezTo>
                  <a:pt x="270" y="215"/>
                  <a:pt x="270" y="216"/>
                  <a:pt x="270" y="216"/>
                </a:cubicBezTo>
                <a:cubicBezTo>
                  <a:pt x="270" y="216"/>
                  <a:pt x="269" y="217"/>
                  <a:pt x="269" y="217"/>
                </a:cubicBezTo>
                <a:lnTo>
                  <a:pt x="269" y="217"/>
                </a:lnTo>
                <a:cubicBezTo>
                  <a:pt x="268" y="218"/>
                  <a:pt x="268" y="218"/>
                  <a:pt x="267" y="219"/>
                </a:cubicBezTo>
                <a:cubicBezTo>
                  <a:pt x="267" y="219"/>
                  <a:pt x="267" y="220"/>
                  <a:pt x="267" y="220"/>
                </a:cubicBezTo>
                <a:cubicBezTo>
                  <a:pt x="266" y="221"/>
                  <a:pt x="265" y="222"/>
                  <a:pt x="265" y="222"/>
                </a:cubicBezTo>
                <a:lnTo>
                  <a:pt x="265" y="223"/>
                </a:lnTo>
                <a:cubicBezTo>
                  <a:pt x="265" y="223"/>
                  <a:pt x="265" y="223"/>
                  <a:pt x="265" y="223"/>
                </a:cubicBezTo>
                <a:cubicBezTo>
                  <a:pt x="264" y="224"/>
                  <a:pt x="264" y="224"/>
                  <a:pt x="263" y="225"/>
                </a:cubicBezTo>
                <a:cubicBezTo>
                  <a:pt x="262" y="226"/>
                  <a:pt x="262" y="226"/>
                  <a:pt x="261" y="227"/>
                </a:cubicBezTo>
                <a:cubicBezTo>
                  <a:pt x="261" y="227"/>
                  <a:pt x="261" y="227"/>
                  <a:pt x="261" y="227"/>
                </a:cubicBezTo>
                <a:lnTo>
                  <a:pt x="261" y="228"/>
                </a:lnTo>
                <a:cubicBezTo>
                  <a:pt x="261" y="228"/>
                  <a:pt x="260" y="228"/>
                  <a:pt x="260" y="229"/>
                </a:cubicBezTo>
                <a:cubicBezTo>
                  <a:pt x="260" y="229"/>
                  <a:pt x="260" y="229"/>
                  <a:pt x="260" y="229"/>
                </a:cubicBezTo>
                <a:cubicBezTo>
                  <a:pt x="259" y="230"/>
                  <a:pt x="259" y="230"/>
                  <a:pt x="258" y="231"/>
                </a:cubicBezTo>
                <a:cubicBezTo>
                  <a:pt x="257" y="231"/>
                  <a:pt x="257" y="232"/>
                  <a:pt x="257" y="232"/>
                </a:cubicBezTo>
                <a:cubicBezTo>
                  <a:pt x="257" y="233"/>
                  <a:pt x="256" y="233"/>
                  <a:pt x="256" y="233"/>
                </a:cubicBezTo>
                <a:cubicBezTo>
                  <a:pt x="256" y="234"/>
                  <a:pt x="256" y="234"/>
                  <a:pt x="255" y="235"/>
                </a:cubicBezTo>
                <a:cubicBezTo>
                  <a:pt x="254" y="236"/>
                  <a:pt x="253" y="236"/>
                  <a:pt x="253" y="237"/>
                </a:cubicBezTo>
                <a:cubicBezTo>
                  <a:pt x="252" y="238"/>
                  <a:pt x="252" y="238"/>
                  <a:pt x="252" y="239"/>
                </a:cubicBezTo>
                <a:cubicBezTo>
                  <a:pt x="252" y="239"/>
                  <a:pt x="251" y="239"/>
                  <a:pt x="251" y="240"/>
                </a:cubicBezTo>
                <a:cubicBezTo>
                  <a:pt x="251" y="240"/>
                  <a:pt x="249" y="242"/>
                  <a:pt x="249" y="242"/>
                </a:cubicBezTo>
                <a:cubicBezTo>
                  <a:pt x="248" y="242"/>
                  <a:pt x="248" y="243"/>
                  <a:pt x="248" y="243"/>
                </a:cubicBezTo>
                <a:cubicBezTo>
                  <a:pt x="248" y="243"/>
                  <a:pt x="247" y="243"/>
                  <a:pt x="247" y="243"/>
                </a:cubicBezTo>
                <a:cubicBezTo>
                  <a:pt x="246" y="244"/>
                  <a:pt x="246" y="244"/>
                  <a:pt x="246" y="245"/>
                </a:cubicBezTo>
                <a:cubicBezTo>
                  <a:pt x="245" y="245"/>
                  <a:pt x="245" y="245"/>
                  <a:pt x="245" y="246"/>
                </a:cubicBezTo>
                <a:cubicBezTo>
                  <a:pt x="243" y="247"/>
                  <a:pt x="244" y="246"/>
                  <a:pt x="242" y="247"/>
                </a:cubicBezTo>
                <a:cubicBezTo>
                  <a:pt x="242" y="247"/>
                  <a:pt x="242" y="248"/>
                  <a:pt x="241" y="248"/>
                </a:cubicBezTo>
                <a:cubicBezTo>
                  <a:pt x="241" y="249"/>
                  <a:pt x="239" y="249"/>
                  <a:pt x="238" y="250"/>
                </a:cubicBezTo>
                <a:cubicBezTo>
                  <a:pt x="238" y="250"/>
                  <a:pt x="238" y="251"/>
                  <a:pt x="237" y="251"/>
                </a:cubicBezTo>
                <a:cubicBezTo>
                  <a:pt x="237" y="251"/>
                  <a:pt x="237" y="251"/>
                  <a:pt x="236" y="252"/>
                </a:cubicBezTo>
                <a:cubicBezTo>
                  <a:pt x="235" y="252"/>
                  <a:pt x="235" y="253"/>
                  <a:pt x="234" y="254"/>
                </a:cubicBezTo>
                <a:cubicBezTo>
                  <a:pt x="234" y="254"/>
                  <a:pt x="233" y="254"/>
                  <a:pt x="233" y="255"/>
                </a:cubicBezTo>
                <a:cubicBezTo>
                  <a:pt x="232" y="255"/>
                  <a:pt x="232" y="255"/>
                  <a:pt x="231" y="256"/>
                </a:cubicBezTo>
                <a:cubicBezTo>
                  <a:pt x="230" y="256"/>
                  <a:pt x="230" y="256"/>
                  <a:pt x="230" y="256"/>
                </a:cubicBezTo>
                <a:cubicBezTo>
                  <a:pt x="229" y="257"/>
                  <a:pt x="229" y="257"/>
                  <a:pt x="229" y="258"/>
                </a:cubicBezTo>
                <a:cubicBezTo>
                  <a:pt x="228" y="258"/>
                  <a:pt x="228" y="258"/>
                  <a:pt x="227" y="259"/>
                </a:cubicBezTo>
                <a:cubicBezTo>
                  <a:pt x="227" y="259"/>
                  <a:pt x="226" y="260"/>
                  <a:pt x="226" y="260"/>
                </a:cubicBezTo>
                <a:cubicBezTo>
                  <a:pt x="225" y="260"/>
                  <a:pt x="225" y="261"/>
                  <a:pt x="224" y="261"/>
                </a:cubicBezTo>
                <a:cubicBezTo>
                  <a:pt x="224" y="262"/>
                  <a:pt x="224" y="262"/>
                  <a:pt x="223" y="262"/>
                </a:cubicBezTo>
                <a:cubicBezTo>
                  <a:pt x="223" y="263"/>
                  <a:pt x="222" y="263"/>
                  <a:pt x="221" y="264"/>
                </a:cubicBezTo>
                <a:cubicBezTo>
                  <a:pt x="219" y="266"/>
                  <a:pt x="221" y="264"/>
                  <a:pt x="219" y="265"/>
                </a:cubicBezTo>
                <a:cubicBezTo>
                  <a:pt x="219" y="265"/>
                  <a:pt x="218" y="266"/>
                  <a:pt x="218" y="266"/>
                </a:cubicBezTo>
                <a:cubicBezTo>
                  <a:pt x="218" y="266"/>
                  <a:pt x="218" y="266"/>
                  <a:pt x="218" y="266"/>
                </a:cubicBezTo>
                <a:cubicBezTo>
                  <a:pt x="217" y="266"/>
                  <a:pt x="217" y="267"/>
                  <a:pt x="216" y="268"/>
                </a:cubicBezTo>
                <a:cubicBezTo>
                  <a:pt x="216" y="268"/>
                  <a:pt x="216" y="268"/>
                  <a:pt x="216" y="268"/>
                </a:cubicBezTo>
                <a:cubicBezTo>
                  <a:pt x="216" y="268"/>
                  <a:pt x="215" y="268"/>
                  <a:pt x="215" y="268"/>
                </a:cubicBezTo>
                <a:cubicBezTo>
                  <a:pt x="214" y="269"/>
                  <a:pt x="214" y="269"/>
                  <a:pt x="214" y="269"/>
                </a:cubicBezTo>
                <a:cubicBezTo>
                  <a:pt x="211" y="271"/>
                  <a:pt x="216" y="268"/>
                  <a:pt x="212" y="270"/>
                </a:cubicBezTo>
                <a:cubicBezTo>
                  <a:pt x="211" y="271"/>
                  <a:pt x="210" y="271"/>
                  <a:pt x="209" y="272"/>
                </a:cubicBezTo>
                <a:cubicBezTo>
                  <a:pt x="208" y="272"/>
                  <a:pt x="208" y="272"/>
                  <a:pt x="208" y="272"/>
                </a:cubicBezTo>
                <a:cubicBezTo>
                  <a:pt x="207" y="273"/>
                  <a:pt x="207" y="273"/>
                  <a:pt x="207" y="274"/>
                </a:cubicBezTo>
                <a:cubicBezTo>
                  <a:pt x="206" y="274"/>
                  <a:pt x="205" y="274"/>
                  <a:pt x="205" y="275"/>
                </a:cubicBezTo>
                <a:cubicBezTo>
                  <a:pt x="205" y="275"/>
                  <a:pt x="205" y="276"/>
                  <a:pt x="204" y="276"/>
                </a:cubicBezTo>
                <a:cubicBezTo>
                  <a:pt x="204" y="276"/>
                  <a:pt x="203" y="276"/>
                  <a:pt x="203" y="277"/>
                </a:cubicBezTo>
                <a:cubicBezTo>
                  <a:pt x="202" y="277"/>
                  <a:pt x="202" y="277"/>
                  <a:pt x="201" y="277"/>
                </a:cubicBezTo>
                <a:cubicBezTo>
                  <a:pt x="201" y="277"/>
                  <a:pt x="201" y="278"/>
                  <a:pt x="201" y="278"/>
                </a:cubicBezTo>
                <a:cubicBezTo>
                  <a:pt x="200" y="278"/>
                  <a:pt x="199" y="278"/>
                  <a:pt x="198" y="279"/>
                </a:cubicBezTo>
                <a:cubicBezTo>
                  <a:pt x="197" y="279"/>
                  <a:pt x="197" y="279"/>
                  <a:pt x="197" y="280"/>
                </a:cubicBezTo>
                <a:cubicBezTo>
                  <a:pt x="196" y="280"/>
                  <a:pt x="195" y="280"/>
                  <a:pt x="195" y="280"/>
                </a:cubicBezTo>
                <a:cubicBezTo>
                  <a:pt x="194" y="280"/>
                  <a:pt x="194" y="281"/>
                  <a:pt x="193" y="281"/>
                </a:cubicBezTo>
                <a:cubicBezTo>
                  <a:pt x="192" y="281"/>
                  <a:pt x="192" y="281"/>
                  <a:pt x="192" y="281"/>
                </a:cubicBezTo>
                <a:cubicBezTo>
                  <a:pt x="191" y="281"/>
                  <a:pt x="191" y="282"/>
                  <a:pt x="191" y="282"/>
                </a:cubicBezTo>
                <a:cubicBezTo>
                  <a:pt x="189" y="283"/>
                  <a:pt x="192" y="281"/>
                  <a:pt x="189" y="283"/>
                </a:cubicBezTo>
                <a:cubicBezTo>
                  <a:pt x="188" y="283"/>
                  <a:pt x="188" y="283"/>
                  <a:pt x="188" y="284"/>
                </a:cubicBezTo>
                <a:cubicBezTo>
                  <a:pt x="188" y="284"/>
                  <a:pt x="186" y="284"/>
                  <a:pt x="186" y="284"/>
                </a:cubicBezTo>
                <a:lnTo>
                  <a:pt x="186" y="284"/>
                </a:lnTo>
                <a:cubicBezTo>
                  <a:pt x="186" y="285"/>
                  <a:pt x="185" y="284"/>
                  <a:pt x="185" y="284"/>
                </a:cubicBezTo>
                <a:cubicBezTo>
                  <a:pt x="184" y="285"/>
                  <a:pt x="186" y="285"/>
                  <a:pt x="185" y="285"/>
                </a:cubicBezTo>
                <a:moveTo>
                  <a:pt x="61" y="404"/>
                </a:moveTo>
                <a:cubicBezTo>
                  <a:pt x="64" y="404"/>
                  <a:pt x="63" y="404"/>
                  <a:pt x="64" y="405"/>
                </a:cubicBezTo>
                <a:cubicBezTo>
                  <a:pt x="64" y="405"/>
                  <a:pt x="64" y="405"/>
                  <a:pt x="64" y="405"/>
                </a:cubicBezTo>
                <a:cubicBezTo>
                  <a:pt x="64" y="405"/>
                  <a:pt x="65" y="405"/>
                  <a:pt x="65" y="405"/>
                </a:cubicBezTo>
                <a:cubicBezTo>
                  <a:pt x="65" y="406"/>
                  <a:pt x="66" y="406"/>
                  <a:pt x="66" y="407"/>
                </a:cubicBezTo>
                <a:cubicBezTo>
                  <a:pt x="66" y="407"/>
                  <a:pt x="66" y="407"/>
                  <a:pt x="66" y="407"/>
                </a:cubicBezTo>
                <a:cubicBezTo>
                  <a:pt x="66" y="407"/>
                  <a:pt x="66" y="408"/>
                  <a:pt x="66" y="408"/>
                </a:cubicBezTo>
                <a:cubicBezTo>
                  <a:pt x="66" y="408"/>
                  <a:pt x="67" y="409"/>
                  <a:pt x="67" y="409"/>
                </a:cubicBezTo>
                <a:cubicBezTo>
                  <a:pt x="67" y="409"/>
                  <a:pt x="67" y="410"/>
                  <a:pt x="67" y="410"/>
                </a:cubicBezTo>
                <a:cubicBezTo>
                  <a:pt x="67" y="410"/>
                  <a:pt x="68" y="410"/>
                  <a:pt x="68" y="411"/>
                </a:cubicBezTo>
                <a:cubicBezTo>
                  <a:pt x="69" y="412"/>
                  <a:pt x="69" y="413"/>
                  <a:pt x="70" y="414"/>
                </a:cubicBezTo>
                <a:cubicBezTo>
                  <a:pt x="71" y="416"/>
                  <a:pt x="71" y="415"/>
                  <a:pt x="72" y="417"/>
                </a:cubicBezTo>
                <a:cubicBezTo>
                  <a:pt x="72" y="417"/>
                  <a:pt x="72" y="418"/>
                  <a:pt x="73" y="419"/>
                </a:cubicBezTo>
                <a:cubicBezTo>
                  <a:pt x="73" y="420"/>
                  <a:pt x="74" y="421"/>
                  <a:pt x="75" y="421"/>
                </a:cubicBezTo>
                <a:cubicBezTo>
                  <a:pt x="75" y="422"/>
                  <a:pt x="76" y="422"/>
                  <a:pt x="76" y="422"/>
                </a:cubicBezTo>
                <a:cubicBezTo>
                  <a:pt x="76" y="422"/>
                  <a:pt x="76" y="423"/>
                  <a:pt x="76" y="423"/>
                </a:cubicBezTo>
                <a:cubicBezTo>
                  <a:pt x="76" y="423"/>
                  <a:pt x="77" y="423"/>
                  <a:pt x="77" y="424"/>
                </a:cubicBezTo>
                <a:cubicBezTo>
                  <a:pt x="77" y="424"/>
                  <a:pt x="77" y="425"/>
                  <a:pt x="77" y="425"/>
                </a:cubicBezTo>
                <a:cubicBezTo>
                  <a:pt x="77" y="425"/>
                  <a:pt x="78" y="425"/>
                  <a:pt x="78" y="425"/>
                </a:cubicBezTo>
                <a:cubicBezTo>
                  <a:pt x="79" y="426"/>
                  <a:pt x="79" y="426"/>
                  <a:pt x="79" y="427"/>
                </a:cubicBezTo>
                <a:cubicBezTo>
                  <a:pt x="80" y="428"/>
                  <a:pt x="81" y="429"/>
                  <a:pt x="82" y="430"/>
                </a:cubicBezTo>
                <a:cubicBezTo>
                  <a:pt x="83" y="431"/>
                  <a:pt x="83" y="431"/>
                  <a:pt x="83" y="431"/>
                </a:cubicBezTo>
                <a:cubicBezTo>
                  <a:pt x="83" y="432"/>
                  <a:pt x="84" y="432"/>
                  <a:pt x="84" y="433"/>
                </a:cubicBezTo>
                <a:cubicBezTo>
                  <a:pt x="84" y="433"/>
                  <a:pt x="85" y="433"/>
                  <a:pt x="85" y="433"/>
                </a:cubicBezTo>
                <a:cubicBezTo>
                  <a:pt x="85" y="434"/>
                  <a:pt x="85" y="434"/>
                  <a:pt x="86" y="434"/>
                </a:cubicBezTo>
                <a:cubicBezTo>
                  <a:pt x="86" y="435"/>
                  <a:pt x="87" y="435"/>
                  <a:pt x="88" y="436"/>
                </a:cubicBezTo>
                <a:cubicBezTo>
                  <a:pt x="89" y="436"/>
                  <a:pt x="89" y="437"/>
                  <a:pt x="90" y="438"/>
                </a:cubicBezTo>
                <a:cubicBezTo>
                  <a:pt x="90" y="438"/>
                  <a:pt x="91" y="438"/>
                  <a:pt x="91" y="439"/>
                </a:cubicBezTo>
                <a:cubicBezTo>
                  <a:pt x="91" y="439"/>
                  <a:pt x="91" y="439"/>
                  <a:pt x="92" y="439"/>
                </a:cubicBezTo>
                <a:cubicBezTo>
                  <a:pt x="92" y="439"/>
                  <a:pt x="92" y="440"/>
                  <a:pt x="92" y="440"/>
                </a:cubicBezTo>
                <a:cubicBezTo>
                  <a:pt x="93" y="440"/>
                  <a:pt x="94" y="440"/>
                  <a:pt x="94" y="441"/>
                </a:cubicBezTo>
                <a:cubicBezTo>
                  <a:pt x="94" y="441"/>
                  <a:pt x="95" y="441"/>
                  <a:pt x="95" y="441"/>
                </a:cubicBezTo>
                <a:cubicBezTo>
                  <a:pt x="96" y="442"/>
                  <a:pt x="97" y="442"/>
                  <a:pt x="97" y="443"/>
                </a:cubicBezTo>
                <a:cubicBezTo>
                  <a:pt x="100" y="444"/>
                  <a:pt x="95" y="442"/>
                  <a:pt x="99" y="444"/>
                </a:cubicBezTo>
                <a:cubicBezTo>
                  <a:pt x="99" y="444"/>
                  <a:pt x="99" y="444"/>
                  <a:pt x="100" y="444"/>
                </a:cubicBezTo>
                <a:cubicBezTo>
                  <a:pt x="100" y="445"/>
                  <a:pt x="101" y="445"/>
                  <a:pt x="101" y="445"/>
                </a:cubicBezTo>
                <a:cubicBezTo>
                  <a:pt x="102" y="445"/>
                  <a:pt x="102" y="446"/>
                  <a:pt x="102" y="446"/>
                </a:cubicBezTo>
                <a:cubicBezTo>
                  <a:pt x="103" y="447"/>
                  <a:pt x="104" y="447"/>
                  <a:pt x="104" y="447"/>
                </a:cubicBezTo>
                <a:cubicBezTo>
                  <a:pt x="105" y="448"/>
                  <a:pt x="105" y="448"/>
                  <a:pt x="105" y="449"/>
                </a:cubicBezTo>
                <a:cubicBezTo>
                  <a:pt x="106" y="449"/>
                  <a:pt x="106" y="449"/>
                  <a:pt x="107" y="450"/>
                </a:cubicBezTo>
                <a:cubicBezTo>
                  <a:pt x="107" y="450"/>
                  <a:pt x="108" y="451"/>
                  <a:pt x="108" y="451"/>
                </a:cubicBezTo>
                <a:cubicBezTo>
                  <a:pt x="109" y="451"/>
                  <a:pt x="109" y="451"/>
                  <a:pt x="110" y="452"/>
                </a:cubicBezTo>
                <a:cubicBezTo>
                  <a:pt x="111" y="452"/>
                  <a:pt x="112" y="453"/>
                  <a:pt x="113" y="454"/>
                </a:cubicBezTo>
                <a:cubicBezTo>
                  <a:pt x="114" y="455"/>
                  <a:pt x="115" y="455"/>
                  <a:pt x="116" y="456"/>
                </a:cubicBezTo>
                <a:cubicBezTo>
                  <a:pt x="117" y="456"/>
                  <a:pt x="117" y="456"/>
                  <a:pt x="117" y="456"/>
                </a:cubicBezTo>
                <a:cubicBezTo>
                  <a:pt x="118" y="457"/>
                  <a:pt x="118" y="457"/>
                  <a:pt x="118" y="457"/>
                </a:cubicBezTo>
                <a:cubicBezTo>
                  <a:pt x="119" y="458"/>
                  <a:pt x="120" y="458"/>
                  <a:pt x="120" y="459"/>
                </a:cubicBezTo>
                <a:cubicBezTo>
                  <a:pt x="120" y="459"/>
                  <a:pt x="121" y="459"/>
                  <a:pt x="121" y="459"/>
                </a:cubicBezTo>
                <a:cubicBezTo>
                  <a:pt x="122" y="459"/>
                  <a:pt x="122" y="460"/>
                  <a:pt x="122" y="460"/>
                </a:cubicBezTo>
                <a:cubicBezTo>
                  <a:pt x="123" y="461"/>
                  <a:pt x="122" y="461"/>
                  <a:pt x="124" y="461"/>
                </a:cubicBezTo>
                <a:cubicBezTo>
                  <a:pt x="126" y="461"/>
                  <a:pt x="124" y="461"/>
                  <a:pt x="125" y="462"/>
                </a:cubicBezTo>
                <a:cubicBezTo>
                  <a:pt x="125" y="462"/>
                  <a:pt x="126" y="462"/>
                  <a:pt x="126" y="462"/>
                </a:cubicBezTo>
                <a:cubicBezTo>
                  <a:pt x="126" y="462"/>
                  <a:pt x="127" y="462"/>
                  <a:pt x="127" y="462"/>
                </a:cubicBezTo>
                <a:cubicBezTo>
                  <a:pt x="127" y="462"/>
                  <a:pt x="127" y="462"/>
                  <a:pt x="127" y="462"/>
                </a:cubicBezTo>
                <a:cubicBezTo>
                  <a:pt x="128" y="462"/>
                  <a:pt x="128" y="463"/>
                  <a:pt x="128" y="463"/>
                </a:cubicBezTo>
                <a:cubicBezTo>
                  <a:pt x="129" y="464"/>
                  <a:pt x="128" y="463"/>
                  <a:pt x="130" y="464"/>
                </a:cubicBezTo>
                <a:cubicBezTo>
                  <a:pt x="130" y="464"/>
                  <a:pt x="130" y="464"/>
                  <a:pt x="130" y="464"/>
                </a:cubicBezTo>
                <a:cubicBezTo>
                  <a:pt x="131" y="464"/>
                  <a:pt x="131" y="464"/>
                  <a:pt x="131" y="464"/>
                </a:cubicBezTo>
                <a:cubicBezTo>
                  <a:pt x="131" y="464"/>
                  <a:pt x="132" y="464"/>
                  <a:pt x="132" y="465"/>
                </a:cubicBezTo>
                <a:cubicBezTo>
                  <a:pt x="133" y="465"/>
                  <a:pt x="134" y="464"/>
                  <a:pt x="134" y="465"/>
                </a:cubicBezTo>
                <a:cubicBezTo>
                  <a:pt x="135" y="465"/>
                  <a:pt x="136" y="465"/>
                  <a:pt x="136" y="466"/>
                </a:cubicBezTo>
                <a:cubicBezTo>
                  <a:pt x="136" y="466"/>
                  <a:pt x="137" y="466"/>
                  <a:pt x="137" y="466"/>
                </a:cubicBezTo>
                <a:cubicBezTo>
                  <a:pt x="138" y="466"/>
                  <a:pt x="138" y="467"/>
                  <a:pt x="139" y="467"/>
                </a:cubicBezTo>
                <a:cubicBezTo>
                  <a:pt x="140" y="467"/>
                  <a:pt x="141" y="467"/>
                  <a:pt x="141" y="467"/>
                </a:cubicBezTo>
                <a:cubicBezTo>
                  <a:pt x="142" y="467"/>
                  <a:pt x="142" y="467"/>
                  <a:pt x="142" y="468"/>
                </a:cubicBezTo>
                <a:cubicBezTo>
                  <a:pt x="142" y="468"/>
                  <a:pt x="143" y="467"/>
                  <a:pt x="143" y="468"/>
                </a:cubicBezTo>
                <a:cubicBezTo>
                  <a:pt x="144" y="468"/>
                  <a:pt x="144" y="468"/>
                  <a:pt x="144" y="468"/>
                </a:cubicBezTo>
                <a:cubicBezTo>
                  <a:pt x="145" y="468"/>
                  <a:pt x="145" y="468"/>
                  <a:pt x="145" y="468"/>
                </a:cubicBezTo>
                <a:cubicBezTo>
                  <a:pt x="146" y="468"/>
                  <a:pt x="146" y="469"/>
                  <a:pt x="146" y="469"/>
                </a:cubicBezTo>
                <a:cubicBezTo>
                  <a:pt x="146" y="469"/>
                  <a:pt x="147" y="469"/>
                  <a:pt x="147" y="469"/>
                </a:cubicBezTo>
                <a:cubicBezTo>
                  <a:pt x="147" y="469"/>
                  <a:pt x="148" y="469"/>
                  <a:pt x="148" y="469"/>
                </a:cubicBezTo>
                <a:cubicBezTo>
                  <a:pt x="148" y="469"/>
                  <a:pt x="149" y="469"/>
                  <a:pt x="149" y="469"/>
                </a:cubicBezTo>
                <a:cubicBezTo>
                  <a:pt x="150" y="469"/>
                  <a:pt x="150" y="470"/>
                  <a:pt x="150" y="470"/>
                </a:cubicBezTo>
                <a:cubicBezTo>
                  <a:pt x="151" y="470"/>
                  <a:pt x="151" y="470"/>
                  <a:pt x="152" y="470"/>
                </a:cubicBezTo>
                <a:cubicBezTo>
                  <a:pt x="153" y="470"/>
                  <a:pt x="155" y="472"/>
                  <a:pt x="155" y="472"/>
                </a:cubicBezTo>
                <a:cubicBezTo>
                  <a:pt x="156" y="472"/>
                  <a:pt x="157" y="472"/>
                  <a:pt x="157" y="472"/>
                </a:cubicBezTo>
                <a:cubicBezTo>
                  <a:pt x="158" y="472"/>
                  <a:pt x="158" y="472"/>
                  <a:pt x="159" y="472"/>
                </a:cubicBezTo>
                <a:cubicBezTo>
                  <a:pt x="159" y="472"/>
                  <a:pt x="160" y="472"/>
                  <a:pt x="161" y="472"/>
                </a:cubicBezTo>
                <a:cubicBezTo>
                  <a:pt x="161" y="472"/>
                  <a:pt x="162" y="473"/>
                  <a:pt x="162" y="473"/>
                </a:cubicBezTo>
                <a:cubicBezTo>
                  <a:pt x="164" y="473"/>
                  <a:pt x="165" y="473"/>
                  <a:pt x="166" y="473"/>
                </a:cubicBezTo>
                <a:cubicBezTo>
                  <a:pt x="166" y="473"/>
                  <a:pt x="170" y="474"/>
                  <a:pt x="170" y="474"/>
                </a:cubicBezTo>
                <a:cubicBezTo>
                  <a:pt x="175" y="476"/>
                  <a:pt x="169" y="474"/>
                  <a:pt x="174" y="475"/>
                </a:cubicBezTo>
                <a:cubicBezTo>
                  <a:pt x="174" y="475"/>
                  <a:pt x="175" y="475"/>
                  <a:pt x="175" y="475"/>
                </a:cubicBezTo>
                <a:cubicBezTo>
                  <a:pt x="177" y="475"/>
                  <a:pt x="178" y="475"/>
                  <a:pt x="179" y="475"/>
                </a:cubicBezTo>
                <a:cubicBezTo>
                  <a:pt x="179" y="475"/>
                  <a:pt x="180" y="476"/>
                  <a:pt x="180" y="476"/>
                </a:cubicBezTo>
                <a:cubicBezTo>
                  <a:pt x="181" y="476"/>
                  <a:pt x="181" y="476"/>
                  <a:pt x="182" y="476"/>
                </a:cubicBezTo>
                <a:lnTo>
                  <a:pt x="187" y="476"/>
                </a:lnTo>
                <a:lnTo>
                  <a:pt x="202" y="476"/>
                </a:lnTo>
                <a:lnTo>
                  <a:pt x="208" y="476"/>
                </a:lnTo>
                <a:cubicBezTo>
                  <a:pt x="208" y="476"/>
                  <a:pt x="210" y="476"/>
                  <a:pt x="210" y="476"/>
                </a:cubicBezTo>
                <a:cubicBezTo>
                  <a:pt x="211" y="476"/>
                  <a:pt x="211" y="476"/>
                  <a:pt x="211" y="476"/>
                </a:cubicBezTo>
                <a:cubicBezTo>
                  <a:pt x="212" y="477"/>
                  <a:pt x="213" y="476"/>
                  <a:pt x="213" y="476"/>
                </a:cubicBezTo>
                <a:cubicBezTo>
                  <a:pt x="215" y="478"/>
                  <a:pt x="213" y="476"/>
                  <a:pt x="214" y="477"/>
                </a:cubicBezTo>
                <a:cubicBezTo>
                  <a:pt x="214" y="477"/>
                  <a:pt x="214" y="478"/>
                  <a:pt x="215" y="478"/>
                </a:cubicBezTo>
                <a:cubicBezTo>
                  <a:pt x="216" y="478"/>
                  <a:pt x="216" y="478"/>
                  <a:pt x="216" y="478"/>
                </a:cubicBezTo>
                <a:cubicBezTo>
                  <a:pt x="216" y="478"/>
                  <a:pt x="217" y="478"/>
                  <a:pt x="217" y="478"/>
                </a:cubicBezTo>
                <a:cubicBezTo>
                  <a:pt x="217" y="478"/>
                  <a:pt x="218" y="478"/>
                  <a:pt x="218" y="478"/>
                </a:cubicBezTo>
                <a:cubicBezTo>
                  <a:pt x="218" y="478"/>
                  <a:pt x="218" y="479"/>
                  <a:pt x="218" y="479"/>
                </a:cubicBezTo>
                <a:cubicBezTo>
                  <a:pt x="218" y="479"/>
                  <a:pt x="219" y="479"/>
                  <a:pt x="219" y="479"/>
                </a:cubicBezTo>
                <a:cubicBezTo>
                  <a:pt x="220" y="479"/>
                  <a:pt x="220" y="480"/>
                  <a:pt x="220" y="480"/>
                </a:cubicBezTo>
                <a:cubicBezTo>
                  <a:pt x="220" y="480"/>
                  <a:pt x="221" y="480"/>
                  <a:pt x="221" y="480"/>
                </a:cubicBezTo>
                <a:cubicBezTo>
                  <a:pt x="221" y="480"/>
                  <a:pt x="221" y="480"/>
                  <a:pt x="222" y="481"/>
                </a:cubicBezTo>
                <a:cubicBezTo>
                  <a:pt x="222" y="481"/>
                  <a:pt x="222" y="481"/>
                  <a:pt x="222" y="481"/>
                </a:cubicBezTo>
                <a:cubicBezTo>
                  <a:pt x="223" y="481"/>
                  <a:pt x="223" y="481"/>
                  <a:pt x="223" y="481"/>
                </a:cubicBezTo>
                <a:cubicBezTo>
                  <a:pt x="223" y="481"/>
                  <a:pt x="224" y="481"/>
                  <a:pt x="224" y="481"/>
                </a:cubicBezTo>
                <a:cubicBezTo>
                  <a:pt x="224" y="481"/>
                  <a:pt x="225" y="482"/>
                  <a:pt x="225" y="482"/>
                </a:cubicBezTo>
                <a:cubicBezTo>
                  <a:pt x="225" y="482"/>
                  <a:pt x="225" y="482"/>
                  <a:pt x="225" y="482"/>
                </a:cubicBezTo>
                <a:cubicBezTo>
                  <a:pt x="225" y="482"/>
                  <a:pt x="226" y="482"/>
                  <a:pt x="226" y="482"/>
                </a:cubicBezTo>
                <a:cubicBezTo>
                  <a:pt x="226" y="483"/>
                  <a:pt x="226" y="482"/>
                  <a:pt x="226" y="482"/>
                </a:cubicBezTo>
                <a:cubicBezTo>
                  <a:pt x="227" y="483"/>
                  <a:pt x="227" y="483"/>
                  <a:pt x="228" y="484"/>
                </a:cubicBezTo>
                <a:cubicBezTo>
                  <a:pt x="228" y="484"/>
                  <a:pt x="228" y="484"/>
                  <a:pt x="228" y="484"/>
                </a:cubicBezTo>
                <a:cubicBezTo>
                  <a:pt x="228" y="484"/>
                  <a:pt x="229" y="484"/>
                  <a:pt x="229" y="484"/>
                </a:cubicBezTo>
                <a:cubicBezTo>
                  <a:pt x="229" y="484"/>
                  <a:pt x="229" y="484"/>
                  <a:pt x="229" y="484"/>
                </a:cubicBezTo>
                <a:cubicBezTo>
                  <a:pt x="231" y="485"/>
                  <a:pt x="228" y="485"/>
                  <a:pt x="231" y="485"/>
                </a:cubicBezTo>
                <a:moveTo>
                  <a:pt x="63" y="238"/>
                </a:moveTo>
                <a:cubicBezTo>
                  <a:pt x="70" y="232"/>
                  <a:pt x="64" y="238"/>
                  <a:pt x="66" y="234"/>
                </a:cubicBezTo>
                <a:cubicBezTo>
                  <a:pt x="67" y="234"/>
                  <a:pt x="67" y="233"/>
                  <a:pt x="68" y="233"/>
                </a:cubicBezTo>
                <a:cubicBezTo>
                  <a:pt x="68" y="232"/>
                  <a:pt x="68" y="232"/>
                  <a:pt x="68" y="231"/>
                </a:cubicBezTo>
                <a:cubicBezTo>
                  <a:pt x="68" y="231"/>
                  <a:pt x="69" y="231"/>
                  <a:pt x="69" y="230"/>
                </a:cubicBezTo>
                <a:lnTo>
                  <a:pt x="69" y="230"/>
                </a:lnTo>
                <a:cubicBezTo>
                  <a:pt x="70" y="228"/>
                  <a:pt x="70" y="230"/>
                  <a:pt x="71" y="228"/>
                </a:cubicBezTo>
                <a:lnTo>
                  <a:pt x="71" y="226"/>
                </a:lnTo>
                <a:cubicBezTo>
                  <a:pt x="71" y="225"/>
                  <a:pt x="71" y="225"/>
                  <a:pt x="72" y="224"/>
                </a:cubicBezTo>
                <a:cubicBezTo>
                  <a:pt x="72" y="224"/>
                  <a:pt x="72" y="224"/>
                  <a:pt x="72" y="224"/>
                </a:cubicBezTo>
                <a:lnTo>
                  <a:pt x="72" y="223"/>
                </a:lnTo>
                <a:cubicBezTo>
                  <a:pt x="72" y="223"/>
                  <a:pt x="72" y="222"/>
                  <a:pt x="73" y="221"/>
                </a:cubicBezTo>
                <a:cubicBezTo>
                  <a:pt x="73" y="221"/>
                  <a:pt x="73" y="221"/>
                  <a:pt x="73" y="221"/>
                </a:cubicBezTo>
                <a:cubicBezTo>
                  <a:pt x="75" y="219"/>
                  <a:pt x="73" y="220"/>
                  <a:pt x="75" y="219"/>
                </a:cubicBezTo>
                <a:cubicBezTo>
                  <a:pt x="75" y="219"/>
                  <a:pt x="75" y="219"/>
                  <a:pt x="75" y="218"/>
                </a:cubicBezTo>
                <a:cubicBezTo>
                  <a:pt x="75" y="218"/>
                  <a:pt x="76" y="218"/>
                  <a:pt x="76" y="218"/>
                </a:cubicBezTo>
                <a:lnTo>
                  <a:pt x="76" y="217"/>
                </a:lnTo>
                <a:cubicBezTo>
                  <a:pt x="76" y="217"/>
                  <a:pt x="76" y="216"/>
                  <a:pt x="76" y="216"/>
                </a:cubicBezTo>
                <a:cubicBezTo>
                  <a:pt x="77" y="216"/>
                  <a:pt x="78" y="215"/>
                  <a:pt x="78" y="214"/>
                </a:cubicBezTo>
                <a:lnTo>
                  <a:pt x="78" y="214"/>
                </a:lnTo>
                <a:cubicBezTo>
                  <a:pt x="78" y="213"/>
                  <a:pt x="80" y="212"/>
                  <a:pt x="80" y="211"/>
                </a:cubicBezTo>
                <a:lnTo>
                  <a:pt x="80" y="211"/>
                </a:lnTo>
                <a:cubicBezTo>
                  <a:pt x="81" y="208"/>
                  <a:pt x="80" y="212"/>
                  <a:pt x="81" y="210"/>
                </a:cubicBezTo>
                <a:lnTo>
                  <a:pt x="81" y="209"/>
                </a:lnTo>
                <a:cubicBezTo>
                  <a:pt x="81" y="208"/>
                  <a:pt x="82" y="208"/>
                  <a:pt x="83" y="207"/>
                </a:cubicBezTo>
                <a:cubicBezTo>
                  <a:pt x="83" y="207"/>
                  <a:pt x="83" y="206"/>
                  <a:pt x="83" y="206"/>
                </a:cubicBezTo>
                <a:cubicBezTo>
                  <a:pt x="83" y="206"/>
                  <a:pt x="84" y="205"/>
                  <a:pt x="84" y="205"/>
                </a:cubicBezTo>
                <a:lnTo>
                  <a:pt x="84" y="204"/>
                </a:lnTo>
                <a:cubicBezTo>
                  <a:pt x="84" y="204"/>
                  <a:pt x="85" y="204"/>
                  <a:pt x="85" y="204"/>
                </a:cubicBezTo>
                <a:cubicBezTo>
                  <a:pt x="85" y="203"/>
                  <a:pt x="86" y="203"/>
                  <a:pt x="86" y="202"/>
                </a:cubicBezTo>
                <a:cubicBezTo>
                  <a:pt x="86" y="202"/>
                  <a:pt x="86" y="202"/>
                  <a:pt x="87" y="201"/>
                </a:cubicBezTo>
                <a:cubicBezTo>
                  <a:pt x="87" y="201"/>
                  <a:pt x="87" y="200"/>
                  <a:pt x="87" y="200"/>
                </a:cubicBezTo>
                <a:cubicBezTo>
                  <a:pt x="87" y="200"/>
                  <a:pt x="88" y="200"/>
                  <a:pt x="88" y="199"/>
                </a:cubicBezTo>
                <a:cubicBezTo>
                  <a:pt x="89" y="199"/>
                  <a:pt x="89" y="199"/>
                  <a:pt x="89" y="198"/>
                </a:cubicBezTo>
                <a:cubicBezTo>
                  <a:pt x="90" y="197"/>
                  <a:pt x="91" y="196"/>
                  <a:pt x="92" y="195"/>
                </a:cubicBezTo>
                <a:cubicBezTo>
                  <a:pt x="92" y="195"/>
                  <a:pt x="93" y="194"/>
                  <a:pt x="94" y="193"/>
                </a:cubicBezTo>
                <a:cubicBezTo>
                  <a:pt x="94" y="193"/>
                  <a:pt x="94" y="193"/>
                  <a:pt x="94" y="192"/>
                </a:cubicBezTo>
                <a:cubicBezTo>
                  <a:pt x="94" y="192"/>
                  <a:pt x="95" y="192"/>
                  <a:pt x="95" y="192"/>
                </a:cubicBezTo>
                <a:cubicBezTo>
                  <a:pt x="96" y="192"/>
                  <a:pt x="97" y="190"/>
                  <a:pt x="97" y="190"/>
                </a:cubicBezTo>
                <a:cubicBezTo>
                  <a:pt x="97" y="190"/>
                  <a:pt x="98" y="190"/>
                  <a:pt x="98" y="190"/>
                </a:cubicBezTo>
                <a:cubicBezTo>
                  <a:pt x="98" y="190"/>
                  <a:pt x="99" y="189"/>
                  <a:pt x="99" y="188"/>
                </a:cubicBezTo>
                <a:cubicBezTo>
                  <a:pt x="100" y="188"/>
                  <a:pt x="100" y="188"/>
                  <a:pt x="100" y="188"/>
                </a:cubicBezTo>
                <a:cubicBezTo>
                  <a:pt x="100" y="187"/>
                  <a:pt x="100" y="187"/>
                  <a:pt x="101" y="186"/>
                </a:cubicBezTo>
                <a:cubicBezTo>
                  <a:pt x="101" y="186"/>
                  <a:pt x="102" y="187"/>
                  <a:pt x="102" y="186"/>
                </a:cubicBezTo>
                <a:cubicBezTo>
                  <a:pt x="102" y="186"/>
                  <a:pt x="102" y="186"/>
                  <a:pt x="102" y="186"/>
                </a:cubicBezTo>
                <a:cubicBezTo>
                  <a:pt x="106" y="184"/>
                  <a:pt x="101" y="187"/>
                  <a:pt x="104" y="185"/>
                </a:cubicBezTo>
                <a:cubicBezTo>
                  <a:pt x="105" y="184"/>
                  <a:pt x="105" y="184"/>
                  <a:pt x="106" y="184"/>
                </a:cubicBezTo>
                <a:cubicBezTo>
                  <a:pt x="107" y="183"/>
                  <a:pt x="107" y="183"/>
                  <a:pt x="107" y="182"/>
                </a:cubicBezTo>
                <a:cubicBezTo>
                  <a:pt x="108" y="182"/>
                  <a:pt x="108" y="182"/>
                  <a:pt x="108" y="182"/>
                </a:cubicBezTo>
                <a:cubicBezTo>
                  <a:pt x="109" y="181"/>
                  <a:pt x="109" y="181"/>
                  <a:pt x="109" y="181"/>
                </a:cubicBezTo>
                <a:cubicBezTo>
                  <a:pt x="110" y="180"/>
                  <a:pt x="110" y="180"/>
                  <a:pt x="110" y="180"/>
                </a:cubicBezTo>
                <a:cubicBezTo>
                  <a:pt x="111" y="180"/>
                  <a:pt x="112" y="179"/>
                  <a:pt x="112" y="179"/>
                </a:cubicBezTo>
                <a:cubicBezTo>
                  <a:pt x="114" y="178"/>
                  <a:pt x="116" y="176"/>
                  <a:pt x="117" y="175"/>
                </a:cubicBezTo>
                <a:cubicBezTo>
                  <a:pt x="118" y="175"/>
                  <a:pt x="119" y="174"/>
                  <a:pt x="120" y="174"/>
                </a:cubicBezTo>
                <a:cubicBezTo>
                  <a:pt x="120" y="174"/>
                  <a:pt x="121" y="173"/>
                  <a:pt x="122" y="173"/>
                </a:cubicBezTo>
                <a:cubicBezTo>
                  <a:pt x="122" y="173"/>
                  <a:pt x="123" y="173"/>
                  <a:pt x="123" y="172"/>
                </a:cubicBezTo>
                <a:cubicBezTo>
                  <a:pt x="124" y="172"/>
                  <a:pt x="124" y="172"/>
                  <a:pt x="124" y="172"/>
                </a:cubicBezTo>
                <a:cubicBezTo>
                  <a:pt x="125" y="172"/>
                  <a:pt x="125" y="172"/>
                  <a:pt x="125" y="172"/>
                </a:cubicBezTo>
                <a:cubicBezTo>
                  <a:pt x="125" y="172"/>
                  <a:pt x="126" y="171"/>
                  <a:pt x="126" y="171"/>
                </a:cubicBezTo>
                <a:cubicBezTo>
                  <a:pt x="126" y="171"/>
                  <a:pt x="127" y="171"/>
                  <a:pt x="127" y="171"/>
                </a:cubicBezTo>
                <a:cubicBezTo>
                  <a:pt x="127" y="171"/>
                  <a:pt x="127" y="171"/>
                  <a:pt x="127" y="170"/>
                </a:cubicBezTo>
                <a:cubicBezTo>
                  <a:pt x="128" y="170"/>
                  <a:pt x="128" y="170"/>
                  <a:pt x="128" y="170"/>
                </a:cubicBezTo>
                <a:cubicBezTo>
                  <a:pt x="134" y="167"/>
                  <a:pt x="127" y="170"/>
                  <a:pt x="131" y="169"/>
                </a:cubicBezTo>
                <a:cubicBezTo>
                  <a:pt x="132" y="169"/>
                  <a:pt x="132" y="169"/>
                  <a:pt x="132" y="169"/>
                </a:cubicBezTo>
                <a:cubicBezTo>
                  <a:pt x="133" y="169"/>
                  <a:pt x="133" y="169"/>
                  <a:pt x="133" y="169"/>
                </a:cubicBezTo>
                <a:cubicBezTo>
                  <a:pt x="134" y="168"/>
                  <a:pt x="135" y="168"/>
                  <a:pt x="136" y="167"/>
                </a:cubicBezTo>
                <a:cubicBezTo>
                  <a:pt x="137" y="167"/>
                  <a:pt x="139" y="168"/>
                  <a:pt x="140" y="167"/>
                </a:cubicBezTo>
                <a:cubicBezTo>
                  <a:pt x="141" y="167"/>
                  <a:pt x="141" y="167"/>
                  <a:pt x="141" y="167"/>
                </a:cubicBezTo>
                <a:cubicBezTo>
                  <a:pt x="142" y="167"/>
                  <a:pt x="142" y="167"/>
                  <a:pt x="143" y="167"/>
                </a:cubicBezTo>
                <a:cubicBezTo>
                  <a:pt x="147" y="165"/>
                  <a:pt x="142" y="167"/>
                  <a:pt x="146" y="166"/>
                </a:cubicBezTo>
                <a:cubicBezTo>
                  <a:pt x="148" y="166"/>
                  <a:pt x="149" y="165"/>
                  <a:pt x="151" y="165"/>
                </a:cubicBezTo>
                <a:cubicBezTo>
                  <a:pt x="151" y="165"/>
                  <a:pt x="152" y="165"/>
                  <a:pt x="153" y="165"/>
                </a:cubicBezTo>
                <a:lnTo>
                  <a:pt x="155" y="165"/>
                </a:lnTo>
                <a:cubicBezTo>
                  <a:pt x="156" y="165"/>
                  <a:pt x="157" y="165"/>
                  <a:pt x="158" y="165"/>
                </a:cubicBezTo>
                <a:cubicBezTo>
                  <a:pt x="163" y="164"/>
                  <a:pt x="157" y="165"/>
                  <a:pt x="161" y="165"/>
                </a:cubicBezTo>
                <a:lnTo>
                  <a:pt x="166" y="165"/>
                </a:lnTo>
                <a:cubicBezTo>
                  <a:pt x="166" y="165"/>
                  <a:pt x="167" y="165"/>
                  <a:pt x="167" y="165"/>
                </a:cubicBezTo>
                <a:cubicBezTo>
                  <a:pt x="167" y="164"/>
                  <a:pt x="168" y="164"/>
                  <a:pt x="168" y="164"/>
                </a:cubicBezTo>
                <a:cubicBezTo>
                  <a:pt x="169" y="164"/>
                  <a:pt x="169" y="164"/>
                  <a:pt x="169" y="164"/>
                </a:cubicBezTo>
                <a:lnTo>
                  <a:pt x="170" y="164"/>
                </a:lnTo>
                <a:lnTo>
                  <a:pt x="173" y="164"/>
                </a:lnTo>
                <a:lnTo>
                  <a:pt x="184" y="164"/>
                </a:lnTo>
                <a:lnTo>
                  <a:pt x="197" y="164"/>
                </a:lnTo>
                <a:lnTo>
                  <a:pt x="201" y="164"/>
                </a:lnTo>
                <a:cubicBezTo>
                  <a:pt x="202" y="164"/>
                  <a:pt x="202" y="164"/>
                  <a:pt x="203" y="164"/>
                </a:cubicBezTo>
                <a:cubicBezTo>
                  <a:pt x="204" y="164"/>
                  <a:pt x="206" y="165"/>
                  <a:pt x="208" y="166"/>
                </a:cubicBezTo>
                <a:cubicBezTo>
                  <a:pt x="208" y="166"/>
                  <a:pt x="209" y="166"/>
                  <a:pt x="209" y="166"/>
                </a:cubicBezTo>
                <a:cubicBezTo>
                  <a:pt x="212" y="166"/>
                  <a:pt x="210" y="166"/>
                  <a:pt x="212" y="167"/>
                </a:cubicBezTo>
                <a:cubicBezTo>
                  <a:pt x="213" y="167"/>
                  <a:pt x="214" y="167"/>
                  <a:pt x="214" y="167"/>
                </a:cubicBezTo>
                <a:cubicBezTo>
                  <a:pt x="215" y="167"/>
                  <a:pt x="215" y="167"/>
                  <a:pt x="215" y="167"/>
                </a:cubicBezTo>
                <a:cubicBezTo>
                  <a:pt x="216" y="168"/>
                  <a:pt x="217" y="169"/>
                  <a:pt x="218" y="169"/>
                </a:cubicBezTo>
                <a:cubicBezTo>
                  <a:pt x="219" y="169"/>
                  <a:pt x="220" y="170"/>
                  <a:pt x="220" y="170"/>
                </a:cubicBezTo>
                <a:cubicBezTo>
                  <a:pt x="221" y="170"/>
                  <a:pt x="222" y="171"/>
                  <a:pt x="222" y="171"/>
                </a:cubicBezTo>
                <a:moveTo>
                  <a:pt x="249" y="52"/>
                </a:moveTo>
                <a:cubicBezTo>
                  <a:pt x="249" y="52"/>
                  <a:pt x="248" y="52"/>
                  <a:pt x="247" y="52"/>
                </a:cubicBezTo>
                <a:cubicBezTo>
                  <a:pt x="245" y="51"/>
                  <a:pt x="247" y="51"/>
                  <a:pt x="245" y="50"/>
                </a:cubicBezTo>
                <a:cubicBezTo>
                  <a:pt x="245" y="50"/>
                  <a:pt x="245" y="50"/>
                  <a:pt x="245" y="50"/>
                </a:cubicBezTo>
                <a:cubicBezTo>
                  <a:pt x="245" y="50"/>
                  <a:pt x="244" y="49"/>
                  <a:pt x="244" y="49"/>
                </a:cubicBezTo>
                <a:cubicBezTo>
                  <a:pt x="244" y="49"/>
                  <a:pt x="243" y="49"/>
                  <a:pt x="243" y="49"/>
                </a:cubicBezTo>
                <a:cubicBezTo>
                  <a:pt x="241" y="48"/>
                  <a:pt x="246" y="50"/>
                  <a:pt x="242" y="48"/>
                </a:cubicBezTo>
                <a:cubicBezTo>
                  <a:pt x="242" y="48"/>
                  <a:pt x="241" y="48"/>
                  <a:pt x="241" y="48"/>
                </a:cubicBezTo>
                <a:cubicBezTo>
                  <a:pt x="241" y="48"/>
                  <a:pt x="241" y="48"/>
                  <a:pt x="241" y="48"/>
                </a:cubicBezTo>
                <a:cubicBezTo>
                  <a:pt x="240" y="47"/>
                  <a:pt x="240" y="48"/>
                  <a:pt x="239" y="48"/>
                </a:cubicBezTo>
                <a:cubicBezTo>
                  <a:pt x="239" y="47"/>
                  <a:pt x="239" y="47"/>
                  <a:pt x="239" y="47"/>
                </a:cubicBezTo>
                <a:cubicBezTo>
                  <a:pt x="239" y="47"/>
                  <a:pt x="238" y="47"/>
                  <a:pt x="238" y="47"/>
                </a:cubicBezTo>
                <a:cubicBezTo>
                  <a:pt x="238" y="47"/>
                  <a:pt x="238" y="46"/>
                  <a:pt x="237" y="46"/>
                </a:cubicBezTo>
                <a:cubicBezTo>
                  <a:pt x="237" y="46"/>
                  <a:pt x="236" y="46"/>
                  <a:pt x="236" y="46"/>
                </a:cubicBezTo>
                <a:cubicBezTo>
                  <a:pt x="236" y="46"/>
                  <a:pt x="236" y="46"/>
                  <a:pt x="236" y="46"/>
                </a:cubicBezTo>
                <a:cubicBezTo>
                  <a:pt x="235" y="46"/>
                  <a:pt x="235" y="46"/>
                  <a:pt x="234" y="46"/>
                </a:cubicBezTo>
                <a:cubicBezTo>
                  <a:pt x="234" y="46"/>
                  <a:pt x="233" y="45"/>
                  <a:pt x="232" y="45"/>
                </a:cubicBezTo>
                <a:cubicBezTo>
                  <a:pt x="232" y="44"/>
                  <a:pt x="231" y="45"/>
                  <a:pt x="231" y="45"/>
                </a:cubicBezTo>
                <a:cubicBezTo>
                  <a:pt x="230" y="44"/>
                  <a:pt x="230" y="44"/>
                  <a:pt x="230" y="44"/>
                </a:cubicBezTo>
                <a:cubicBezTo>
                  <a:pt x="229" y="44"/>
                  <a:pt x="229" y="44"/>
                  <a:pt x="229" y="44"/>
                </a:cubicBezTo>
                <a:cubicBezTo>
                  <a:pt x="228" y="44"/>
                  <a:pt x="227" y="44"/>
                  <a:pt x="227" y="43"/>
                </a:cubicBezTo>
                <a:cubicBezTo>
                  <a:pt x="226" y="43"/>
                  <a:pt x="226" y="44"/>
                  <a:pt x="225" y="43"/>
                </a:cubicBezTo>
                <a:cubicBezTo>
                  <a:pt x="225" y="43"/>
                  <a:pt x="224" y="43"/>
                  <a:pt x="224" y="43"/>
                </a:cubicBezTo>
                <a:cubicBezTo>
                  <a:pt x="223" y="43"/>
                  <a:pt x="223" y="43"/>
                  <a:pt x="222" y="43"/>
                </a:cubicBezTo>
                <a:cubicBezTo>
                  <a:pt x="221" y="43"/>
                  <a:pt x="221" y="42"/>
                  <a:pt x="221" y="42"/>
                </a:cubicBezTo>
                <a:cubicBezTo>
                  <a:pt x="220" y="42"/>
                  <a:pt x="219" y="42"/>
                  <a:pt x="218" y="42"/>
                </a:cubicBezTo>
                <a:cubicBezTo>
                  <a:pt x="218" y="42"/>
                  <a:pt x="218" y="42"/>
                  <a:pt x="217" y="42"/>
                </a:cubicBezTo>
                <a:cubicBezTo>
                  <a:pt x="217" y="41"/>
                  <a:pt x="217" y="42"/>
                  <a:pt x="216" y="42"/>
                </a:cubicBezTo>
                <a:cubicBezTo>
                  <a:pt x="216" y="41"/>
                  <a:pt x="215" y="41"/>
                  <a:pt x="215" y="41"/>
                </a:cubicBezTo>
                <a:cubicBezTo>
                  <a:pt x="214" y="41"/>
                  <a:pt x="212" y="41"/>
                  <a:pt x="212" y="41"/>
                </a:cubicBezTo>
                <a:cubicBezTo>
                  <a:pt x="211" y="41"/>
                  <a:pt x="211" y="41"/>
                  <a:pt x="211" y="41"/>
                </a:cubicBezTo>
                <a:cubicBezTo>
                  <a:pt x="210" y="41"/>
                  <a:pt x="210" y="41"/>
                  <a:pt x="210" y="40"/>
                </a:cubicBezTo>
                <a:cubicBezTo>
                  <a:pt x="209" y="40"/>
                  <a:pt x="209" y="41"/>
                  <a:pt x="208" y="40"/>
                </a:cubicBezTo>
                <a:cubicBezTo>
                  <a:pt x="207" y="40"/>
                  <a:pt x="207" y="40"/>
                  <a:pt x="206" y="40"/>
                </a:cubicBezTo>
                <a:cubicBezTo>
                  <a:pt x="206" y="40"/>
                  <a:pt x="205" y="40"/>
                  <a:pt x="204" y="40"/>
                </a:cubicBezTo>
                <a:cubicBezTo>
                  <a:pt x="203" y="40"/>
                  <a:pt x="203" y="39"/>
                  <a:pt x="202" y="39"/>
                </a:cubicBezTo>
                <a:cubicBezTo>
                  <a:pt x="201" y="39"/>
                  <a:pt x="201" y="39"/>
                  <a:pt x="201" y="39"/>
                </a:cubicBezTo>
                <a:lnTo>
                  <a:pt x="199" y="39"/>
                </a:lnTo>
                <a:lnTo>
                  <a:pt x="198" y="39"/>
                </a:lnTo>
                <a:cubicBezTo>
                  <a:pt x="198" y="39"/>
                  <a:pt x="197" y="39"/>
                  <a:pt x="197" y="39"/>
                </a:cubicBezTo>
                <a:cubicBezTo>
                  <a:pt x="197" y="39"/>
                  <a:pt x="197" y="39"/>
                  <a:pt x="197" y="39"/>
                </a:cubicBezTo>
                <a:cubicBezTo>
                  <a:pt x="197" y="38"/>
                  <a:pt x="194" y="39"/>
                  <a:pt x="194" y="39"/>
                </a:cubicBezTo>
                <a:lnTo>
                  <a:pt x="189" y="39"/>
                </a:lnTo>
                <a:lnTo>
                  <a:pt x="171" y="39"/>
                </a:lnTo>
                <a:lnTo>
                  <a:pt x="154" y="39"/>
                </a:lnTo>
                <a:lnTo>
                  <a:pt x="149" y="39"/>
                </a:lnTo>
                <a:lnTo>
                  <a:pt x="148" y="39"/>
                </a:lnTo>
                <a:cubicBezTo>
                  <a:pt x="148" y="39"/>
                  <a:pt x="148" y="39"/>
                  <a:pt x="148" y="39"/>
                </a:cubicBezTo>
                <a:cubicBezTo>
                  <a:pt x="148" y="39"/>
                  <a:pt x="147" y="39"/>
                  <a:pt x="147" y="39"/>
                </a:cubicBezTo>
                <a:cubicBezTo>
                  <a:pt x="146" y="39"/>
                  <a:pt x="146" y="39"/>
                  <a:pt x="146" y="39"/>
                </a:cubicBezTo>
                <a:cubicBezTo>
                  <a:pt x="145" y="39"/>
                  <a:pt x="145" y="40"/>
                  <a:pt x="144" y="40"/>
                </a:cubicBezTo>
                <a:cubicBezTo>
                  <a:pt x="143" y="40"/>
                  <a:pt x="142" y="40"/>
                  <a:pt x="141" y="40"/>
                </a:cubicBezTo>
                <a:cubicBezTo>
                  <a:pt x="140" y="41"/>
                  <a:pt x="139" y="41"/>
                  <a:pt x="138" y="41"/>
                </a:cubicBezTo>
                <a:cubicBezTo>
                  <a:pt x="126" y="44"/>
                  <a:pt x="141" y="41"/>
                  <a:pt x="131" y="43"/>
                </a:cubicBezTo>
                <a:cubicBezTo>
                  <a:pt x="130" y="43"/>
                  <a:pt x="129" y="43"/>
                  <a:pt x="128" y="43"/>
                </a:cubicBezTo>
                <a:cubicBezTo>
                  <a:pt x="127" y="43"/>
                  <a:pt x="126" y="43"/>
                  <a:pt x="125" y="43"/>
                </a:cubicBezTo>
                <a:cubicBezTo>
                  <a:pt x="124" y="44"/>
                  <a:pt x="122" y="44"/>
                  <a:pt x="120" y="45"/>
                </a:cubicBezTo>
                <a:cubicBezTo>
                  <a:pt x="119" y="45"/>
                  <a:pt x="119" y="45"/>
                  <a:pt x="118" y="45"/>
                </a:cubicBezTo>
                <a:cubicBezTo>
                  <a:pt x="117" y="45"/>
                  <a:pt x="117" y="45"/>
                  <a:pt x="117" y="45"/>
                </a:cubicBezTo>
                <a:cubicBezTo>
                  <a:pt x="116" y="44"/>
                  <a:pt x="115" y="45"/>
                  <a:pt x="114" y="46"/>
                </a:cubicBezTo>
                <a:cubicBezTo>
                  <a:pt x="113" y="46"/>
                  <a:pt x="113" y="46"/>
                  <a:pt x="113" y="46"/>
                </a:cubicBezTo>
                <a:cubicBezTo>
                  <a:pt x="113" y="46"/>
                  <a:pt x="112" y="46"/>
                  <a:pt x="112" y="46"/>
                </a:cubicBezTo>
                <a:cubicBezTo>
                  <a:pt x="112" y="47"/>
                  <a:pt x="111" y="46"/>
                  <a:pt x="111" y="46"/>
                </a:cubicBezTo>
                <a:cubicBezTo>
                  <a:pt x="109" y="48"/>
                  <a:pt x="111" y="48"/>
                  <a:pt x="109" y="48"/>
                </a:cubicBezTo>
                <a:cubicBezTo>
                  <a:pt x="108" y="48"/>
                  <a:pt x="108" y="48"/>
                  <a:pt x="108" y="48"/>
                </a:cubicBezTo>
                <a:cubicBezTo>
                  <a:pt x="106" y="48"/>
                  <a:pt x="105" y="50"/>
                  <a:pt x="104" y="50"/>
                </a:cubicBezTo>
                <a:cubicBezTo>
                  <a:pt x="104" y="50"/>
                  <a:pt x="104" y="50"/>
                  <a:pt x="103" y="50"/>
                </a:cubicBezTo>
                <a:cubicBezTo>
                  <a:pt x="103" y="50"/>
                  <a:pt x="102" y="50"/>
                  <a:pt x="102" y="50"/>
                </a:cubicBezTo>
                <a:cubicBezTo>
                  <a:pt x="102" y="51"/>
                  <a:pt x="102" y="50"/>
                  <a:pt x="102" y="50"/>
                </a:cubicBezTo>
                <a:cubicBezTo>
                  <a:pt x="102" y="51"/>
                  <a:pt x="101" y="51"/>
                  <a:pt x="101" y="51"/>
                </a:cubicBezTo>
                <a:cubicBezTo>
                  <a:pt x="101" y="51"/>
                  <a:pt x="100" y="51"/>
                  <a:pt x="100" y="51"/>
                </a:cubicBezTo>
                <a:lnTo>
                  <a:pt x="100" y="52"/>
                </a:lnTo>
                <a:cubicBezTo>
                  <a:pt x="100" y="52"/>
                  <a:pt x="100" y="52"/>
                  <a:pt x="100" y="52"/>
                </a:cubicBezTo>
                <a:cubicBezTo>
                  <a:pt x="99" y="52"/>
                  <a:pt x="99" y="52"/>
                  <a:pt x="99" y="52"/>
                </a:cubicBezTo>
                <a:cubicBezTo>
                  <a:pt x="98" y="53"/>
                  <a:pt x="98" y="53"/>
                  <a:pt x="98" y="53"/>
                </a:cubicBezTo>
                <a:cubicBezTo>
                  <a:pt x="97" y="54"/>
                  <a:pt x="97" y="54"/>
                  <a:pt x="96" y="54"/>
                </a:cubicBezTo>
                <a:cubicBezTo>
                  <a:pt x="95" y="55"/>
                  <a:pt x="95" y="56"/>
                  <a:pt x="94" y="57"/>
                </a:cubicBezTo>
                <a:cubicBezTo>
                  <a:pt x="93" y="58"/>
                  <a:pt x="92" y="58"/>
                  <a:pt x="92" y="58"/>
                </a:cubicBezTo>
                <a:cubicBezTo>
                  <a:pt x="92" y="58"/>
                  <a:pt x="91" y="59"/>
                  <a:pt x="91" y="59"/>
                </a:cubicBezTo>
                <a:cubicBezTo>
                  <a:pt x="90" y="60"/>
                  <a:pt x="90" y="60"/>
                  <a:pt x="89" y="61"/>
                </a:cubicBezTo>
                <a:cubicBezTo>
                  <a:pt x="89" y="61"/>
                  <a:pt x="89" y="62"/>
                  <a:pt x="89" y="62"/>
                </a:cubicBezTo>
                <a:cubicBezTo>
                  <a:pt x="89" y="63"/>
                  <a:pt x="88" y="63"/>
                  <a:pt x="88" y="64"/>
                </a:cubicBezTo>
                <a:cubicBezTo>
                  <a:pt x="87" y="64"/>
                  <a:pt x="86" y="65"/>
                  <a:pt x="85" y="66"/>
                </a:cubicBezTo>
                <a:cubicBezTo>
                  <a:pt x="84" y="67"/>
                  <a:pt x="84" y="68"/>
                  <a:pt x="83" y="69"/>
                </a:cubicBezTo>
                <a:cubicBezTo>
                  <a:pt x="82" y="69"/>
                  <a:pt x="82" y="70"/>
                  <a:pt x="82" y="70"/>
                </a:cubicBezTo>
                <a:cubicBezTo>
                  <a:pt x="82" y="70"/>
                  <a:pt x="81" y="71"/>
                  <a:pt x="81" y="71"/>
                </a:cubicBezTo>
                <a:cubicBezTo>
                  <a:pt x="81" y="72"/>
                  <a:pt x="81" y="72"/>
                  <a:pt x="80" y="72"/>
                </a:cubicBezTo>
                <a:cubicBezTo>
                  <a:pt x="79" y="73"/>
                  <a:pt x="79" y="74"/>
                  <a:pt x="78" y="75"/>
                </a:cubicBezTo>
                <a:cubicBezTo>
                  <a:pt x="78" y="75"/>
                  <a:pt x="77" y="75"/>
                  <a:pt x="77" y="75"/>
                </a:cubicBezTo>
                <a:cubicBezTo>
                  <a:pt x="77" y="76"/>
                  <a:pt x="77" y="76"/>
                  <a:pt x="77" y="77"/>
                </a:cubicBezTo>
                <a:cubicBezTo>
                  <a:pt x="77" y="77"/>
                  <a:pt x="76" y="77"/>
                  <a:pt x="76" y="77"/>
                </a:cubicBezTo>
                <a:cubicBezTo>
                  <a:pt x="76" y="77"/>
                  <a:pt x="76" y="78"/>
                  <a:pt x="76" y="78"/>
                </a:cubicBezTo>
                <a:cubicBezTo>
                  <a:pt x="75" y="78"/>
                  <a:pt x="75" y="78"/>
                  <a:pt x="75" y="78"/>
                </a:cubicBezTo>
                <a:cubicBezTo>
                  <a:pt x="75" y="79"/>
                  <a:pt x="74" y="79"/>
                  <a:pt x="74" y="79"/>
                </a:cubicBezTo>
                <a:cubicBezTo>
                  <a:pt x="74" y="80"/>
                  <a:pt x="73" y="80"/>
                  <a:pt x="73" y="80"/>
                </a:cubicBezTo>
                <a:cubicBezTo>
                  <a:pt x="73" y="81"/>
                  <a:pt x="72" y="82"/>
                  <a:pt x="71" y="82"/>
                </a:cubicBezTo>
                <a:cubicBezTo>
                  <a:pt x="71" y="83"/>
                  <a:pt x="71" y="83"/>
                  <a:pt x="71" y="84"/>
                </a:cubicBezTo>
                <a:cubicBezTo>
                  <a:pt x="70" y="84"/>
                  <a:pt x="69" y="85"/>
                  <a:pt x="68" y="86"/>
                </a:cubicBezTo>
                <a:cubicBezTo>
                  <a:pt x="68" y="86"/>
                  <a:pt x="68" y="87"/>
                  <a:pt x="68" y="87"/>
                </a:cubicBezTo>
                <a:cubicBezTo>
                  <a:pt x="67" y="89"/>
                  <a:pt x="67" y="87"/>
                  <a:pt x="66" y="88"/>
                </a:cubicBezTo>
                <a:cubicBezTo>
                  <a:pt x="66" y="89"/>
                  <a:pt x="66" y="89"/>
                  <a:pt x="66" y="90"/>
                </a:cubicBezTo>
                <a:cubicBezTo>
                  <a:pt x="65" y="90"/>
                  <a:pt x="64" y="91"/>
                  <a:pt x="64" y="91"/>
                </a:cubicBezTo>
                <a:cubicBezTo>
                  <a:pt x="63" y="92"/>
                  <a:pt x="62" y="93"/>
                  <a:pt x="61" y="94"/>
                </a:cubicBezTo>
                <a:cubicBezTo>
                  <a:pt x="60" y="96"/>
                  <a:pt x="61" y="94"/>
                  <a:pt x="60" y="96"/>
                </a:cubicBezTo>
                <a:cubicBezTo>
                  <a:pt x="60" y="96"/>
                  <a:pt x="60" y="96"/>
                  <a:pt x="60" y="97"/>
                </a:cubicBezTo>
                <a:cubicBezTo>
                  <a:pt x="59" y="97"/>
                  <a:pt x="59" y="97"/>
                  <a:pt x="59" y="98"/>
                </a:cubicBezTo>
                <a:cubicBezTo>
                  <a:pt x="58" y="98"/>
                  <a:pt x="57" y="100"/>
                  <a:pt x="56" y="100"/>
                </a:cubicBezTo>
                <a:cubicBezTo>
                  <a:pt x="56" y="100"/>
                  <a:pt x="56" y="101"/>
                  <a:pt x="56" y="101"/>
                </a:cubicBezTo>
                <a:cubicBezTo>
                  <a:pt x="56" y="101"/>
                  <a:pt x="55" y="101"/>
                  <a:pt x="55" y="101"/>
                </a:cubicBezTo>
                <a:lnTo>
                  <a:pt x="55" y="102"/>
                </a:lnTo>
                <a:cubicBezTo>
                  <a:pt x="55" y="102"/>
                  <a:pt x="55" y="102"/>
                  <a:pt x="55" y="103"/>
                </a:cubicBezTo>
                <a:cubicBezTo>
                  <a:pt x="55" y="103"/>
                  <a:pt x="54" y="103"/>
                  <a:pt x="54" y="103"/>
                </a:cubicBezTo>
                <a:cubicBezTo>
                  <a:pt x="53" y="104"/>
                  <a:pt x="52" y="105"/>
                  <a:pt x="51" y="106"/>
                </a:cubicBezTo>
                <a:cubicBezTo>
                  <a:pt x="51" y="107"/>
                  <a:pt x="51" y="107"/>
                  <a:pt x="50" y="107"/>
                </a:cubicBezTo>
                <a:cubicBezTo>
                  <a:pt x="49" y="108"/>
                  <a:pt x="50" y="109"/>
                  <a:pt x="50" y="109"/>
                </a:cubicBezTo>
                <a:cubicBezTo>
                  <a:pt x="50" y="109"/>
                  <a:pt x="49" y="109"/>
                  <a:pt x="49" y="110"/>
                </a:cubicBezTo>
                <a:cubicBezTo>
                  <a:pt x="48" y="110"/>
                  <a:pt x="48" y="110"/>
                  <a:pt x="48" y="111"/>
                </a:cubicBezTo>
                <a:lnTo>
                  <a:pt x="48" y="111"/>
                </a:lnTo>
                <a:cubicBezTo>
                  <a:pt x="48" y="112"/>
                  <a:pt x="47" y="112"/>
                  <a:pt x="47" y="112"/>
                </a:cubicBezTo>
                <a:lnTo>
                  <a:pt x="47" y="113"/>
                </a:lnTo>
                <a:cubicBezTo>
                  <a:pt x="47" y="113"/>
                  <a:pt x="46" y="114"/>
                  <a:pt x="46" y="114"/>
                </a:cubicBezTo>
                <a:lnTo>
                  <a:pt x="46" y="116"/>
                </a:lnTo>
                <a:cubicBezTo>
                  <a:pt x="46" y="116"/>
                  <a:pt x="45" y="116"/>
                  <a:pt x="45" y="116"/>
                </a:cubicBezTo>
                <a:cubicBezTo>
                  <a:pt x="45" y="116"/>
                  <a:pt x="44" y="117"/>
                  <a:pt x="44" y="117"/>
                </a:cubicBezTo>
                <a:cubicBezTo>
                  <a:pt x="44" y="118"/>
                  <a:pt x="44" y="118"/>
                  <a:pt x="44" y="119"/>
                </a:cubicBezTo>
                <a:cubicBezTo>
                  <a:pt x="43" y="119"/>
                  <a:pt x="44" y="119"/>
                  <a:pt x="44" y="119"/>
                </a:cubicBezTo>
                <a:lnTo>
                  <a:pt x="44" y="119"/>
                </a:lnTo>
                <a:cubicBezTo>
                  <a:pt x="43" y="119"/>
                  <a:pt x="43" y="120"/>
                  <a:pt x="43" y="121"/>
                </a:cubicBezTo>
                <a:lnTo>
                  <a:pt x="43" y="122"/>
                </a:lnTo>
                <a:cubicBezTo>
                  <a:pt x="43" y="122"/>
                  <a:pt x="42" y="122"/>
                  <a:pt x="42" y="122"/>
                </a:cubicBezTo>
                <a:lnTo>
                  <a:pt x="42" y="124"/>
                </a:lnTo>
                <a:cubicBezTo>
                  <a:pt x="42" y="124"/>
                  <a:pt x="42" y="124"/>
                  <a:pt x="42" y="124"/>
                </a:cubicBezTo>
                <a:lnTo>
                  <a:pt x="42" y="126"/>
                </a:lnTo>
                <a:cubicBezTo>
                  <a:pt x="42" y="126"/>
                  <a:pt x="41" y="126"/>
                  <a:pt x="41" y="126"/>
                </a:cubicBezTo>
                <a:lnTo>
                  <a:pt x="41" y="127"/>
                </a:lnTo>
                <a:cubicBezTo>
                  <a:pt x="41" y="128"/>
                  <a:pt x="41" y="128"/>
                  <a:pt x="41" y="128"/>
                </a:cubicBezTo>
                <a:lnTo>
                  <a:pt x="41" y="129"/>
                </a:lnTo>
                <a:cubicBezTo>
                  <a:pt x="41" y="129"/>
                  <a:pt x="40" y="130"/>
                  <a:pt x="40" y="130"/>
                </a:cubicBezTo>
                <a:lnTo>
                  <a:pt x="40" y="132"/>
                </a:lnTo>
                <a:cubicBezTo>
                  <a:pt x="40" y="132"/>
                  <a:pt x="39" y="132"/>
                  <a:pt x="39" y="133"/>
                </a:cubicBezTo>
                <a:lnTo>
                  <a:pt x="39" y="134"/>
                </a:lnTo>
                <a:lnTo>
                  <a:pt x="39" y="135"/>
                </a:lnTo>
                <a:cubicBezTo>
                  <a:pt x="39" y="135"/>
                  <a:pt x="39" y="135"/>
                  <a:pt x="39" y="135"/>
                </a:cubicBezTo>
                <a:lnTo>
                  <a:pt x="39" y="138"/>
                </a:lnTo>
                <a:cubicBezTo>
                  <a:pt x="37" y="142"/>
                  <a:pt x="39" y="137"/>
                  <a:pt x="38" y="139"/>
                </a:cubicBezTo>
                <a:lnTo>
                  <a:pt x="38" y="140"/>
                </a:lnTo>
                <a:cubicBezTo>
                  <a:pt x="38" y="141"/>
                  <a:pt x="37" y="141"/>
                  <a:pt x="37" y="142"/>
                </a:cubicBezTo>
                <a:lnTo>
                  <a:pt x="37" y="145"/>
                </a:lnTo>
                <a:cubicBezTo>
                  <a:pt x="37" y="145"/>
                  <a:pt x="36" y="145"/>
                  <a:pt x="36" y="145"/>
                </a:cubicBezTo>
                <a:lnTo>
                  <a:pt x="36" y="146"/>
                </a:lnTo>
                <a:cubicBezTo>
                  <a:pt x="35" y="149"/>
                  <a:pt x="36" y="145"/>
                  <a:pt x="35" y="148"/>
                </a:cubicBezTo>
                <a:cubicBezTo>
                  <a:pt x="35" y="148"/>
                  <a:pt x="35" y="148"/>
                  <a:pt x="35" y="148"/>
                </a:cubicBezTo>
                <a:cubicBezTo>
                  <a:pt x="35" y="149"/>
                  <a:pt x="35" y="149"/>
                  <a:pt x="35" y="149"/>
                </a:cubicBezTo>
                <a:cubicBezTo>
                  <a:pt x="35" y="150"/>
                  <a:pt x="35" y="150"/>
                  <a:pt x="35" y="150"/>
                </a:cubicBezTo>
                <a:cubicBezTo>
                  <a:pt x="35" y="150"/>
                  <a:pt x="34" y="150"/>
                  <a:pt x="34" y="151"/>
                </a:cubicBezTo>
                <a:lnTo>
                  <a:pt x="34" y="152"/>
                </a:lnTo>
                <a:cubicBezTo>
                  <a:pt x="34" y="152"/>
                  <a:pt x="34" y="152"/>
                  <a:pt x="34" y="152"/>
                </a:cubicBezTo>
                <a:lnTo>
                  <a:pt x="34" y="153"/>
                </a:lnTo>
                <a:cubicBezTo>
                  <a:pt x="34" y="153"/>
                  <a:pt x="33" y="153"/>
                  <a:pt x="33" y="154"/>
                </a:cubicBezTo>
                <a:lnTo>
                  <a:pt x="33" y="154"/>
                </a:lnTo>
                <a:cubicBezTo>
                  <a:pt x="33" y="155"/>
                  <a:pt x="32" y="155"/>
                  <a:pt x="32" y="155"/>
                </a:cubicBezTo>
                <a:lnTo>
                  <a:pt x="32" y="156"/>
                </a:lnTo>
                <a:cubicBezTo>
                  <a:pt x="32" y="157"/>
                  <a:pt x="31" y="157"/>
                  <a:pt x="31" y="157"/>
                </a:cubicBezTo>
                <a:lnTo>
                  <a:pt x="31" y="158"/>
                </a:lnTo>
                <a:cubicBezTo>
                  <a:pt x="31" y="158"/>
                  <a:pt x="31" y="158"/>
                  <a:pt x="31" y="158"/>
                </a:cubicBezTo>
                <a:lnTo>
                  <a:pt x="31" y="159"/>
                </a:lnTo>
                <a:cubicBezTo>
                  <a:pt x="29" y="162"/>
                  <a:pt x="31" y="156"/>
                  <a:pt x="30" y="161"/>
                </a:cubicBezTo>
                <a:cubicBezTo>
                  <a:pt x="30" y="161"/>
                  <a:pt x="30" y="161"/>
                  <a:pt x="30" y="161"/>
                </a:cubicBezTo>
                <a:cubicBezTo>
                  <a:pt x="29" y="163"/>
                  <a:pt x="29" y="160"/>
                  <a:pt x="29" y="163"/>
                </a:cubicBezTo>
                <a:lnTo>
                  <a:pt x="29" y="164"/>
                </a:lnTo>
                <a:cubicBezTo>
                  <a:pt x="29" y="165"/>
                  <a:pt x="28" y="165"/>
                  <a:pt x="27" y="165"/>
                </a:cubicBezTo>
                <a:lnTo>
                  <a:pt x="27" y="167"/>
                </a:lnTo>
                <a:cubicBezTo>
                  <a:pt x="27" y="167"/>
                  <a:pt x="27" y="168"/>
                  <a:pt x="27" y="168"/>
                </a:cubicBezTo>
                <a:cubicBezTo>
                  <a:pt x="27" y="168"/>
                  <a:pt x="27" y="168"/>
                  <a:pt x="27" y="168"/>
                </a:cubicBezTo>
                <a:cubicBezTo>
                  <a:pt x="27" y="169"/>
                  <a:pt x="26" y="169"/>
                  <a:pt x="26" y="170"/>
                </a:cubicBezTo>
                <a:lnTo>
                  <a:pt x="26" y="171"/>
                </a:lnTo>
                <a:cubicBezTo>
                  <a:pt x="26" y="171"/>
                  <a:pt x="26" y="171"/>
                  <a:pt x="26" y="171"/>
                </a:cubicBezTo>
                <a:lnTo>
                  <a:pt x="26" y="172"/>
                </a:lnTo>
                <a:cubicBezTo>
                  <a:pt x="26" y="173"/>
                  <a:pt x="25" y="173"/>
                  <a:pt x="25" y="174"/>
                </a:cubicBezTo>
                <a:lnTo>
                  <a:pt x="25" y="175"/>
                </a:lnTo>
                <a:cubicBezTo>
                  <a:pt x="25" y="176"/>
                  <a:pt x="24" y="176"/>
                  <a:pt x="24" y="176"/>
                </a:cubicBezTo>
                <a:lnTo>
                  <a:pt x="24" y="177"/>
                </a:lnTo>
                <a:cubicBezTo>
                  <a:pt x="24" y="177"/>
                  <a:pt x="24" y="177"/>
                  <a:pt x="24" y="177"/>
                </a:cubicBezTo>
                <a:lnTo>
                  <a:pt x="24" y="180"/>
                </a:lnTo>
                <a:cubicBezTo>
                  <a:pt x="24" y="180"/>
                  <a:pt x="23" y="180"/>
                  <a:pt x="23" y="180"/>
                </a:cubicBezTo>
                <a:lnTo>
                  <a:pt x="23" y="183"/>
                </a:lnTo>
                <a:cubicBezTo>
                  <a:pt x="23" y="183"/>
                  <a:pt x="23" y="183"/>
                  <a:pt x="23" y="183"/>
                </a:cubicBezTo>
                <a:lnTo>
                  <a:pt x="23" y="186"/>
                </a:lnTo>
                <a:cubicBezTo>
                  <a:pt x="23" y="186"/>
                  <a:pt x="22" y="186"/>
                  <a:pt x="22" y="186"/>
                </a:cubicBezTo>
                <a:cubicBezTo>
                  <a:pt x="22" y="189"/>
                  <a:pt x="22" y="186"/>
                  <a:pt x="22" y="188"/>
                </a:cubicBezTo>
                <a:lnTo>
                  <a:pt x="22" y="190"/>
                </a:lnTo>
                <a:cubicBezTo>
                  <a:pt x="22" y="190"/>
                  <a:pt x="21" y="191"/>
                  <a:pt x="21" y="191"/>
                </a:cubicBezTo>
                <a:lnTo>
                  <a:pt x="21" y="193"/>
                </a:lnTo>
                <a:cubicBezTo>
                  <a:pt x="21" y="193"/>
                  <a:pt x="20" y="193"/>
                  <a:pt x="20" y="194"/>
                </a:cubicBezTo>
                <a:lnTo>
                  <a:pt x="20" y="196"/>
                </a:lnTo>
                <a:cubicBezTo>
                  <a:pt x="20" y="196"/>
                  <a:pt x="20" y="197"/>
                  <a:pt x="20" y="197"/>
                </a:cubicBezTo>
                <a:lnTo>
                  <a:pt x="20" y="198"/>
                </a:lnTo>
                <a:cubicBezTo>
                  <a:pt x="20" y="198"/>
                  <a:pt x="19" y="198"/>
                  <a:pt x="19" y="199"/>
                </a:cubicBezTo>
                <a:lnTo>
                  <a:pt x="19" y="200"/>
                </a:lnTo>
                <a:cubicBezTo>
                  <a:pt x="19" y="200"/>
                  <a:pt x="18" y="201"/>
                  <a:pt x="18" y="201"/>
                </a:cubicBezTo>
                <a:lnTo>
                  <a:pt x="18" y="203"/>
                </a:lnTo>
                <a:cubicBezTo>
                  <a:pt x="18" y="203"/>
                  <a:pt x="17" y="203"/>
                  <a:pt x="17" y="203"/>
                </a:cubicBezTo>
                <a:cubicBezTo>
                  <a:pt x="17" y="203"/>
                  <a:pt x="17" y="204"/>
                  <a:pt x="17" y="204"/>
                </a:cubicBezTo>
                <a:cubicBezTo>
                  <a:pt x="17" y="204"/>
                  <a:pt x="17" y="205"/>
                  <a:pt x="17" y="205"/>
                </a:cubicBezTo>
                <a:cubicBezTo>
                  <a:pt x="17" y="205"/>
                  <a:pt x="17" y="205"/>
                  <a:pt x="17" y="206"/>
                </a:cubicBezTo>
                <a:lnTo>
                  <a:pt x="17" y="209"/>
                </a:lnTo>
                <a:cubicBezTo>
                  <a:pt x="17" y="209"/>
                  <a:pt x="16" y="209"/>
                  <a:pt x="16" y="209"/>
                </a:cubicBezTo>
                <a:cubicBezTo>
                  <a:pt x="16" y="210"/>
                  <a:pt x="16" y="210"/>
                  <a:pt x="16" y="210"/>
                </a:cubicBezTo>
                <a:lnTo>
                  <a:pt x="16" y="212"/>
                </a:lnTo>
                <a:cubicBezTo>
                  <a:pt x="16" y="213"/>
                  <a:pt x="15" y="213"/>
                  <a:pt x="15" y="213"/>
                </a:cubicBezTo>
                <a:lnTo>
                  <a:pt x="15" y="215"/>
                </a:lnTo>
                <a:cubicBezTo>
                  <a:pt x="15" y="215"/>
                  <a:pt x="14" y="215"/>
                  <a:pt x="14" y="215"/>
                </a:cubicBezTo>
                <a:lnTo>
                  <a:pt x="14" y="216"/>
                </a:lnTo>
                <a:cubicBezTo>
                  <a:pt x="14" y="217"/>
                  <a:pt x="14" y="218"/>
                  <a:pt x="13" y="219"/>
                </a:cubicBezTo>
                <a:lnTo>
                  <a:pt x="13" y="220"/>
                </a:lnTo>
                <a:cubicBezTo>
                  <a:pt x="13" y="221"/>
                  <a:pt x="13" y="221"/>
                  <a:pt x="13" y="222"/>
                </a:cubicBezTo>
                <a:cubicBezTo>
                  <a:pt x="13" y="222"/>
                  <a:pt x="13" y="222"/>
                  <a:pt x="13" y="222"/>
                </a:cubicBezTo>
                <a:cubicBezTo>
                  <a:pt x="13" y="223"/>
                  <a:pt x="12" y="223"/>
                  <a:pt x="12" y="223"/>
                </a:cubicBezTo>
                <a:lnTo>
                  <a:pt x="12" y="227"/>
                </a:lnTo>
                <a:cubicBezTo>
                  <a:pt x="12" y="227"/>
                  <a:pt x="12" y="228"/>
                  <a:pt x="12" y="228"/>
                </a:cubicBezTo>
                <a:cubicBezTo>
                  <a:pt x="12" y="228"/>
                  <a:pt x="12" y="229"/>
                  <a:pt x="12" y="229"/>
                </a:cubicBezTo>
                <a:lnTo>
                  <a:pt x="12" y="232"/>
                </a:lnTo>
                <a:cubicBezTo>
                  <a:pt x="12" y="232"/>
                  <a:pt x="11" y="232"/>
                  <a:pt x="11" y="232"/>
                </a:cubicBezTo>
                <a:lnTo>
                  <a:pt x="11" y="234"/>
                </a:lnTo>
                <a:lnTo>
                  <a:pt x="11" y="238"/>
                </a:lnTo>
                <a:lnTo>
                  <a:pt x="11" y="249"/>
                </a:lnTo>
                <a:lnTo>
                  <a:pt x="11" y="261"/>
                </a:lnTo>
                <a:lnTo>
                  <a:pt x="11" y="265"/>
                </a:lnTo>
                <a:lnTo>
                  <a:pt x="11" y="266"/>
                </a:lnTo>
                <a:lnTo>
                  <a:pt x="11" y="267"/>
                </a:lnTo>
                <a:cubicBezTo>
                  <a:pt x="11" y="267"/>
                  <a:pt x="12" y="267"/>
                  <a:pt x="12" y="267"/>
                </a:cubicBezTo>
                <a:lnTo>
                  <a:pt x="12" y="268"/>
                </a:lnTo>
                <a:cubicBezTo>
                  <a:pt x="12" y="269"/>
                  <a:pt x="12" y="269"/>
                  <a:pt x="12" y="269"/>
                </a:cubicBezTo>
                <a:lnTo>
                  <a:pt x="12" y="271"/>
                </a:lnTo>
                <a:lnTo>
                  <a:pt x="12" y="272"/>
                </a:lnTo>
                <a:lnTo>
                  <a:pt x="12" y="273"/>
                </a:lnTo>
                <a:cubicBezTo>
                  <a:pt x="12" y="273"/>
                  <a:pt x="13" y="274"/>
                  <a:pt x="13" y="274"/>
                </a:cubicBezTo>
                <a:lnTo>
                  <a:pt x="13" y="276"/>
                </a:lnTo>
                <a:lnTo>
                  <a:pt x="13" y="278"/>
                </a:lnTo>
                <a:lnTo>
                  <a:pt x="13" y="280"/>
                </a:lnTo>
                <a:cubicBezTo>
                  <a:pt x="13" y="280"/>
                  <a:pt x="13" y="281"/>
                  <a:pt x="13" y="281"/>
                </a:cubicBezTo>
                <a:lnTo>
                  <a:pt x="13" y="283"/>
                </a:lnTo>
                <a:lnTo>
                  <a:pt x="13" y="285"/>
                </a:lnTo>
                <a:lnTo>
                  <a:pt x="13" y="288"/>
                </a:lnTo>
                <a:lnTo>
                  <a:pt x="13" y="288"/>
                </a:lnTo>
                <a:lnTo>
                  <a:pt x="13" y="289"/>
                </a:lnTo>
                <a:cubicBezTo>
                  <a:pt x="13" y="289"/>
                  <a:pt x="14" y="289"/>
                  <a:pt x="14" y="290"/>
                </a:cubicBezTo>
                <a:lnTo>
                  <a:pt x="14" y="292"/>
                </a:lnTo>
                <a:lnTo>
                  <a:pt x="14" y="298"/>
                </a:lnTo>
                <a:cubicBezTo>
                  <a:pt x="14" y="302"/>
                  <a:pt x="14" y="298"/>
                  <a:pt x="15" y="302"/>
                </a:cubicBezTo>
                <a:lnTo>
                  <a:pt x="15" y="303"/>
                </a:lnTo>
                <a:lnTo>
                  <a:pt x="15" y="306"/>
                </a:lnTo>
                <a:moveTo>
                  <a:pt x="290" y="16"/>
                </a:moveTo>
                <a:lnTo>
                  <a:pt x="281" y="16"/>
                </a:lnTo>
                <a:cubicBezTo>
                  <a:pt x="280" y="16"/>
                  <a:pt x="280" y="16"/>
                  <a:pt x="279" y="16"/>
                </a:cubicBezTo>
                <a:cubicBezTo>
                  <a:pt x="278" y="15"/>
                  <a:pt x="277" y="15"/>
                  <a:pt x="277" y="14"/>
                </a:cubicBezTo>
                <a:cubicBezTo>
                  <a:pt x="275" y="14"/>
                  <a:pt x="274" y="15"/>
                  <a:pt x="272" y="14"/>
                </a:cubicBezTo>
                <a:cubicBezTo>
                  <a:pt x="272" y="14"/>
                  <a:pt x="271" y="13"/>
                  <a:pt x="270" y="13"/>
                </a:cubicBezTo>
                <a:cubicBezTo>
                  <a:pt x="269" y="13"/>
                  <a:pt x="269" y="13"/>
                  <a:pt x="268" y="13"/>
                </a:cubicBezTo>
                <a:cubicBezTo>
                  <a:pt x="267" y="13"/>
                  <a:pt x="267" y="12"/>
                  <a:pt x="267" y="12"/>
                </a:cubicBezTo>
                <a:cubicBezTo>
                  <a:pt x="266" y="12"/>
                  <a:pt x="264" y="12"/>
                  <a:pt x="263" y="12"/>
                </a:cubicBezTo>
                <a:cubicBezTo>
                  <a:pt x="262" y="12"/>
                  <a:pt x="261" y="11"/>
                  <a:pt x="260" y="11"/>
                </a:cubicBezTo>
                <a:cubicBezTo>
                  <a:pt x="260" y="11"/>
                  <a:pt x="260" y="11"/>
                  <a:pt x="259" y="11"/>
                </a:cubicBezTo>
                <a:lnTo>
                  <a:pt x="257" y="11"/>
                </a:lnTo>
                <a:lnTo>
                  <a:pt x="253" y="11"/>
                </a:lnTo>
                <a:cubicBezTo>
                  <a:pt x="252" y="11"/>
                  <a:pt x="251" y="11"/>
                  <a:pt x="250" y="11"/>
                </a:cubicBezTo>
                <a:cubicBezTo>
                  <a:pt x="248" y="11"/>
                  <a:pt x="247" y="10"/>
                  <a:pt x="245" y="10"/>
                </a:cubicBezTo>
                <a:cubicBezTo>
                  <a:pt x="244" y="9"/>
                  <a:pt x="242" y="9"/>
                  <a:pt x="241" y="8"/>
                </a:cubicBezTo>
                <a:cubicBezTo>
                  <a:pt x="239" y="8"/>
                  <a:pt x="237" y="7"/>
                  <a:pt x="235" y="6"/>
                </a:cubicBezTo>
                <a:cubicBezTo>
                  <a:pt x="234" y="6"/>
                  <a:pt x="233" y="6"/>
                  <a:pt x="231" y="6"/>
                </a:cubicBezTo>
                <a:cubicBezTo>
                  <a:pt x="229" y="6"/>
                  <a:pt x="227" y="5"/>
                  <a:pt x="226" y="5"/>
                </a:cubicBezTo>
                <a:lnTo>
                  <a:pt x="220" y="4"/>
                </a:lnTo>
                <a:cubicBezTo>
                  <a:pt x="218" y="3"/>
                  <a:pt x="217" y="3"/>
                  <a:pt x="215" y="3"/>
                </a:cubicBezTo>
                <a:cubicBezTo>
                  <a:pt x="213" y="2"/>
                  <a:pt x="211" y="2"/>
                  <a:pt x="209" y="1"/>
                </a:cubicBezTo>
                <a:cubicBezTo>
                  <a:pt x="208" y="1"/>
                  <a:pt x="206" y="2"/>
                  <a:pt x="205" y="1"/>
                </a:cubicBezTo>
                <a:cubicBezTo>
                  <a:pt x="203" y="1"/>
                  <a:pt x="202" y="0"/>
                  <a:pt x="201" y="0"/>
                </a:cubicBezTo>
                <a:cubicBezTo>
                  <a:pt x="200" y="0"/>
                  <a:pt x="198" y="0"/>
                  <a:pt x="197" y="0"/>
                </a:cubicBezTo>
                <a:lnTo>
                  <a:pt x="190" y="0"/>
                </a:lnTo>
                <a:lnTo>
                  <a:pt x="179" y="0"/>
                </a:lnTo>
                <a:cubicBezTo>
                  <a:pt x="178" y="0"/>
                  <a:pt x="177" y="0"/>
                  <a:pt x="176" y="0"/>
                </a:cubicBezTo>
                <a:cubicBezTo>
                  <a:pt x="172" y="1"/>
                  <a:pt x="168" y="2"/>
                  <a:pt x="165" y="3"/>
                </a:cubicBezTo>
                <a:cubicBezTo>
                  <a:pt x="163" y="3"/>
                  <a:pt x="162" y="2"/>
                  <a:pt x="160" y="3"/>
                </a:cubicBezTo>
                <a:cubicBezTo>
                  <a:pt x="159" y="3"/>
                  <a:pt x="157" y="3"/>
                  <a:pt x="156" y="4"/>
                </a:cubicBezTo>
                <a:lnTo>
                  <a:pt x="152" y="5"/>
                </a:lnTo>
                <a:cubicBezTo>
                  <a:pt x="150" y="5"/>
                  <a:pt x="149" y="6"/>
                  <a:pt x="147" y="6"/>
                </a:cubicBezTo>
                <a:cubicBezTo>
                  <a:pt x="145" y="6"/>
                  <a:pt x="142" y="6"/>
                  <a:pt x="140" y="6"/>
                </a:cubicBezTo>
                <a:cubicBezTo>
                  <a:pt x="139" y="6"/>
                  <a:pt x="138" y="6"/>
                  <a:pt x="137" y="6"/>
                </a:cubicBezTo>
                <a:cubicBezTo>
                  <a:pt x="137" y="6"/>
                  <a:pt x="136" y="7"/>
                  <a:pt x="135" y="7"/>
                </a:cubicBezTo>
                <a:cubicBezTo>
                  <a:pt x="134" y="8"/>
                  <a:pt x="129" y="7"/>
                  <a:pt x="129" y="7"/>
                </a:cubicBezTo>
                <a:cubicBezTo>
                  <a:pt x="128" y="8"/>
                  <a:pt x="128" y="8"/>
                  <a:pt x="128" y="8"/>
                </a:cubicBezTo>
                <a:cubicBezTo>
                  <a:pt x="127" y="9"/>
                  <a:pt x="127" y="8"/>
                  <a:pt x="127" y="8"/>
                </a:cubicBezTo>
                <a:cubicBezTo>
                  <a:pt x="124" y="9"/>
                  <a:pt x="122" y="11"/>
                  <a:pt x="120" y="12"/>
                </a:cubicBezTo>
                <a:cubicBezTo>
                  <a:pt x="119" y="13"/>
                  <a:pt x="118" y="13"/>
                  <a:pt x="117" y="13"/>
                </a:cubicBezTo>
                <a:cubicBezTo>
                  <a:pt x="116" y="14"/>
                  <a:pt x="115" y="14"/>
                  <a:pt x="115" y="14"/>
                </a:cubicBezTo>
                <a:cubicBezTo>
                  <a:pt x="110" y="15"/>
                  <a:pt x="115" y="14"/>
                  <a:pt x="111" y="16"/>
                </a:cubicBezTo>
                <a:cubicBezTo>
                  <a:pt x="111" y="16"/>
                  <a:pt x="111" y="15"/>
                  <a:pt x="110" y="16"/>
                </a:cubicBezTo>
                <a:cubicBezTo>
                  <a:pt x="109" y="16"/>
                  <a:pt x="109" y="17"/>
                  <a:pt x="108" y="18"/>
                </a:cubicBezTo>
                <a:cubicBezTo>
                  <a:pt x="108" y="18"/>
                  <a:pt x="107" y="19"/>
                  <a:pt x="106" y="19"/>
                </a:cubicBezTo>
                <a:cubicBezTo>
                  <a:pt x="105" y="20"/>
                  <a:pt x="103" y="21"/>
                  <a:pt x="102" y="21"/>
                </a:cubicBezTo>
                <a:cubicBezTo>
                  <a:pt x="101" y="22"/>
                  <a:pt x="100" y="22"/>
                  <a:pt x="100" y="23"/>
                </a:cubicBezTo>
                <a:cubicBezTo>
                  <a:pt x="97" y="25"/>
                  <a:pt x="95" y="27"/>
                  <a:pt x="93" y="30"/>
                </a:cubicBezTo>
                <a:cubicBezTo>
                  <a:pt x="92" y="32"/>
                  <a:pt x="90" y="31"/>
                  <a:pt x="90" y="31"/>
                </a:cubicBezTo>
                <a:cubicBezTo>
                  <a:pt x="88" y="32"/>
                  <a:pt x="88" y="34"/>
                  <a:pt x="86" y="34"/>
                </a:cubicBezTo>
                <a:cubicBezTo>
                  <a:pt x="86" y="35"/>
                  <a:pt x="86" y="34"/>
                  <a:pt x="85" y="34"/>
                </a:cubicBezTo>
                <a:cubicBezTo>
                  <a:pt x="85" y="35"/>
                  <a:pt x="85" y="35"/>
                  <a:pt x="84" y="36"/>
                </a:cubicBezTo>
                <a:cubicBezTo>
                  <a:pt x="84" y="36"/>
                  <a:pt x="83" y="37"/>
                  <a:pt x="82" y="38"/>
                </a:cubicBezTo>
                <a:cubicBezTo>
                  <a:pt x="81" y="39"/>
                  <a:pt x="81" y="40"/>
                  <a:pt x="80" y="40"/>
                </a:cubicBezTo>
                <a:cubicBezTo>
                  <a:pt x="79" y="41"/>
                  <a:pt x="79" y="41"/>
                  <a:pt x="78" y="42"/>
                </a:cubicBezTo>
                <a:cubicBezTo>
                  <a:pt x="75" y="44"/>
                  <a:pt x="74" y="47"/>
                  <a:pt x="71" y="49"/>
                </a:cubicBezTo>
                <a:cubicBezTo>
                  <a:pt x="71" y="49"/>
                  <a:pt x="70" y="49"/>
                  <a:pt x="69" y="50"/>
                </a:cubicBezTo>
                <a:cubicBezTo>
                  <a:pt x="68" y="51"/>
                  <a:pt x="67" y="53"/>
                  <a:pt x="66" y="53"/>
                </a:cubicBezTo>
                <a:cubicBezTo>
                  <a:pt x="65" y="54"/>
                  <a:pt x="65" y="53"/>
                  <a:pt x="65" y="53"/>
                </a:cubicBezTo>
                <a:cubicBezTo>
                  <a:pt x="64" y="54"/>
                  <a:pt x="61" y="57"/>
                  <a:pt x="60" y="58"/>
                </a:cubicBezTo>
                <a:cubicBezTo>
                  <a:pt x="60" y="59"/>
                  <a:pt x="60" y="59"/>
                  <a:pt x="59" y="59"/>
                </a:cubicBezTo>
                <a:cubicBezTo>
                  <a:pt x="59" y="59"/>
                  <a:pt x="59" y="59"/>
                  <a:pt x="58" y="59"/>
                </a:cubicBezTo>
                <a:cubicBezTo>
                  <a:pt x="58" y="60"/>
                  <a:pt x="58" y="60"/>
                  <a:pt x="57" y="60"/>
                </a:cubicBezTo>
                <a:cubicBezTo>
                  <a:pt x="56" y="61"/>
                  <a:pt x="55" y="63"/>
                  <a:pt x="54" y="64"/>
                </a:cubicBezTo>
                <a:cubicBezTo>
                  <a:pt x="53" y="65"/>
                  <a:pt x="52" y="65"/>
                  <a:pt x="52" y="65"/>
                </a:cubicBezTo>
                <a:cubicBezTo>
                  <a:pt x="51" y="66"/>
                  <a:pt x="50" y="67"/>
                  <a:pt x="50" y="68"/>
                </a:cubicBezTo>
                <a:cubicBezTo>
                  <a:pt x="48" y="69"/>
                  <a:pt x="47" y="71"/>
                  <a:pt x="45" y="72"/>
                </a:cubicBezTo>
                <a:cubicBezTo>
                  <a:pt x="43" y="74"/>
                  <a:pt x="42" y="76"/>
                  <a:pt x="40" y="78"/>
                </a:cubicBezTo>
                <a:cubicBezTo>
                  <a:pt x="39" y="79"/>
                  <a:pt x="37" y="81"/>
                  <a:pt x="37" y="82"/>
                </a:cubicBezTo>
                <a:lnTo>
                  <a:pt x="37" y="83"/>
                </a:lnTo>
                <a:cubicBezTo>
                  <a:pt x="36" y="84"/>
                  <a:pt x="33" y="86"/>
                  <a:pt x="32" y="88"/>
                </a:cubicBezTo>
                <a:lnTo>
                  <a:pt x="32" y="89"/>
                </a:lnTo>
                <a:cubicBezTo>
                  <a:pt x="30" y="93"/>
                  <a:pt x="30" y="90"/>
                  <a:pt x="29" y="94"/>
                </a:cubicBezTo>
                <a:lnTo>
                  <a:pt x="29" y="95"/>
                </a:lnTo>
                <a:cubicBezTo>
                  <a:pt x="28" y="96"/>
                  <a:pt x="27" y="96"/>
                  <a:pt x="27" y="97"/>
                </a:cubicBezTo>
                <a:lnTo>
                  <a:pt x="27" y="98"/>
                </a:lnTo>
                <a:cubicBezTo>
                  <a:pt x="26" y="99"/>
                  <a:pt x="25" y="100"/>
                  <a:pt x="25" y="101"/>
                </a:cubicBezTo>
                <a:lnTo>
                  <a:pt x="25" y="102"/>
                </a:lnTo>
                <a:cubicBezTo>
                  <a:pt x="25" y="102"/>
                  <a:pt x="24" y="103"/>
                  <a:pt x="24" y="103"/>
                </a:cubicBezTo>
                <a:lnTo>
                  <a:pt x="24" y="104"/>
                </a:lnTo>
                <a:cubicBezTo>
                  <a:pt x="24" y="105"/>
                  <a:pt x="23" y="105"/>
                  <a:pt x="22" y="105"/>
                </a:cubicBezTo>
                <a:lnTo>
                  <a:pt x="22" y="107"/>
                </a:lnTo>
                <a:cubicBezTo>
                  <a:pt x="22" y="107"/>
                  <a:pt x="22" y="107"/>
                  <a:pt x="21" y="108"/>
                </a:cubicBezTo>
                <a:cubicBezTo>
                  <a:pt x="21" y="108"/>
                  <a:pt x="22" y="109"/>
                  <a:pt x="21" y="110"/>
                </a:cubicBezTo>
                <a:cubicBezTo>
                  <a:pt x="21" y="111"/>
                  <a:pt x="21" y="111"/>
                  <a:pt x="20" y="111"/>
                </a:cubicBezTo>
                <a:cubicBezTo>
                  <a:pt x="20" y="112"/>
                  <a:pt x="21" y="113"/>
                  <a:pt x="20" y="114"/>
                </a:cubicBezTo>
                <a:cubicBezTo>
                  <a:pt x="20" y="114"/>
                  <a:pt x="19" y="114"/>
                  <a:pt x="19" y="115"/>
                </a:cubicBezTo>
                <a:lnTo>
                  <a:pt x="19" y="117"/>
                </a:lnTo>
                <a:lnTo>
                  <a:pt x="19" y="118"/>
                </a:lnTo>
                <a:cubicBezTo>
                  <a:pt x="19" y="119"/>
                  <a:pt x="18" y="119"/>
                  <a:pt x="18" y="120"/>
                </a:cubicBezTo>
                <a:lnTo>
                  <a:pt x="18" y="121"/>
                </a:lnTo>
                <a:cubicBezTo>
                  <a:pt x="18" y="121"/>
                  <a:pt x="17" y="121"/>
                  <a:pt x="17" y="122"/>
                </a:cubicBezTo>
                <a:cubicBezTo>
                  <a:pt x="17" y="123"/>
                  <a:pt x="18" y="128"/>
                  <a:pt x="17" y="129"/>
                </a:cubicBezTo>
                <a:cubicBezTo>
                  <a:pt x="17" y="129"/>
                  <a:pt x="16" y="130"/>
                  <a:pt x="16" y="130"/>
                </a:cubicBezTo>
                <a:cubicBezTo>
                  <a:pt x="15" y="131"/>
                  <a:pt x="17" y="132"/>
                  <a:pt x="16" y="133"/>
                </a:cubicBezTo>
                <a:cubicBezTo>
                  <a:pt x="16" y="133"/>
                  <a:pt x="15" y="133"/>
                  <a:pt x="15" y="134"/>
                </a:cubicBezTo>
                <a:cubicBezTo>
                  <a:pt x="14" y="134"/>
                  <a:pt x="16" y="138"/>
                  <a:pt x="15" y="138"/>
                </a:cubicBezTo>
                <a:cubicBezTo>
                  <a:pt x="15" y="139"/>
                  <a:pt x="14" y="139"/>
                  <a:pt x="14" y="140"/>
                </a:cubicBezTo>
                <a:lnTo>
                  <a:pt x="14" y="144"/>
                </a:lnTo>
                <a:cubicBezTo>
                  <a:pt x="14" y="145"/>
                  <a:pt x="13" y="145"/>
                  <a:pt x="13" y="146"/>
                </a:cubicBezTo>
                <a:lnTo>
                  <a:pt x="13" y="147"/>
                </a:lnTo>
                <a:lnTo>
                  <a:pt x="13" y="148"/>
                </a:lnTo>
                <a:lnTo>
                  <a:pt x="13" y="154"/>
                </a:lnTo>
                <a:lnTo>
                  <a:pt x="13" y="155"/>
                </a:lnTo>
                <a:lnTo>
                  <a:pt x="13" y="156"/>
                </a:lnTo>
                <a:cubicBezTo>
                  <a:pt x="13" y="157"/>
                  <a:pt x="12" y="157"/>
                  <a:pt x="12" y="157"/>
                </a:cubicBezTo>
                <a:lnTo>
                  <a:pt x="12" y="161"/>
                </a:lnTo>
                <a:lnTo>
                  <a:pt x="12" y="170"/>
                </a:lnTo>
                <a:lnTo>
                  <a:pt x="12" y="176"/>
                </a:lnTo>
                <a:cubicBezTo>
                  <a:pt x="10" y="179"/>
                  <a:pt x="11" y="176"/>
                  <a:pt x="11" y="179"/>
                </a:cubicBezTo>
                <a:lnTo>
                  <a:pt x="11" y="185"/>
                </a:lnTo>
                <a:cubicBezTo>
                  <a:pt x="11" y="185"/>
                  <a:pt x="10" y="185"/>
                  <a:pt x="10" y="186"/>
                </a:cubicBezTo>
                <a:cubicBezTo>
                  <a:pt x="9" y="187"/>
                  <a:pt x="10" y="188"/>
                  <a:pt x="10" y="189"/>
                </a:cubicBezTo>
                <a:cubicBezTo>
                  <a:pt x="10" y="190"/>
                  <a:pt x="9" y="190"/>
                  <a:pt x="8" y="190"/>
                </a:cubicBezTo>
                <a:lnTo>
                  <a:pt x="8" y="198"/>
                </a:lnTo>
                <a:cubicBezTo>
                  <a:pt x="8" y="198"/>
                  <a:pt x="8" y="198"/>
                  <a:pt x="7" y="199"/>
                </a:cubicBezTo>
                <a:lnTo>
                  <a:pt x="7" y="203"/>
                </a:lnTo>
                <a:cubicBezTo>
                  <a:pt x="7" y="204"/>
                  <a:pt x="7" y="204"/>
                  <a:pt x="6" y="205"/>
                </a:cubicBezTo>
                <a:lnTo>
                  <a:pt x="6" y="208"/>
                </a:lnTo>
                <a:lnTo>
                  <a:pt x="6" y="215"/>
                </a:lnTo>
                <a:lnTo>
                  <a:pt x="6" y="216"/>
                </a:lnTo>
                <a:lnTo>
                  <a:pt x="6" y="218"/>
                </a:lnTo>
                <a:cubicBezTo>
                  <a:pt x="6" y="218"/>
                  <a:pt x="6" y="218"/>
                  <a:pt x="5" y="219"/>
                </a:cubicBezTo>
                <a:lnTo>
                  <a:pt x="5" y="224"/>
                </a:lnTo>
                <a:lnTo>
                  <a:pt x="5" y="232"/>
                </a:lnTo>
                <a:lnTo>
                  <a:pt x="5" y="235"/>
                </a:lnTo>
                <a:cubicBezTo>
                  <a:pt x="5" y="236"/>
                  <a:pt x="4" y="236"/>
                  <a:pt x="4" y="237"/>
                </a:cubicBezTo>
                <a:lnTo>
                  <a:pt x="4" y="240"/>
                </a:lnTo>
                <a:lnTo>
                  <a:pt x="4" y="248"/>
                </a:lnTo>
                <a:lnTo>
                  <a:pt x="4" y="250"/>
                </a:lnTo>
                <a:lnTo>
                  <a:pt x="4" y="251"/>
                </a:lnTo>
                <a:cubicBezTo>
                  <a:pt x="4" y="251"/>
                  <a:pt x="3" y="251"/>
                  <a:pt x="3" y="252"/>
                </a:cubicBezTo>
                <a:lnTo>
                  <a:pt x="3" y="258"/>
                </a:lnTo>
                <a:lnTo>
                  <a:pt x="3" y="271"/>
                </a:lnTo>
                <a:lnTo>
                  <a:pt x="3" y="309"/>
                </a:lnTo>
                <a:lnTo>
                  <a:pt x="3" y="332"/>
                </a:lnTo>
                <a:lnTo>
                  <a:pt x="3" y="339"/>
                </a:lnTo>
                <a:lnTo>
                  <a:pt x="2" y="349"/>
                </a:lnTo>
                <a:lnTo>
                  <a:pt x="2" y="350"/>
                </a:lnTo>
                <a:cubicBezTo>
                  <a:pt x="2" y="350"/>
                  <a:pt x="2" y="350"/>
                  <a:pt x="2" y="351"/>
                </a:cubicBezTo>
                <a:lnTo>
                  <a:pt x="2" y="353"/>
                </a:lnTo>
                <a:cubicBezTo>
                  <a:pt x="2" y="353"/>
                  <a:pt x="1" y="353"/>
                  <a:pt x="1" y="353"/>
                </a:cubicBezTo>
                <a:lnTo>
                  <a:pt x="1" y="355"/>
                </a:lnTo>
                <a:lnTo>
                  <a:pt x="1" y="359"/>
                </a:lnTo>
                <a:cubicBezTo>
                  <a:pt x="1" y="359"/>
                  <a:pt x="0" y="359"/>
                  <a:pt x="0" y="360"/>
                </a:cubicBezTo>
                <a:lnTo>
                  <a:pt x="0" y="361"/>
                </a:lnTo>
                <a:lnTo>
                  <a:pt x="0" y="365"/>
                </a:lnTo>
                <a:lnTo>
                  <a:pt x="0" y="368"/>
                </a:lnTo>
                <a:lnTo>
                  <a:pt x="0" y="369"/>
                </a:lnTo>
                <a:cubicBezTo>
                  <a:pt x="0" y="369"/>
                  <a:pt x="1" y="370"/>
                  <a:pt x="1" y="370"/>
                </a:cubicBezTo>
                <a:cubicBezTo>
                  <a:pt x="2" y="371"/>
                  <a:pt x="2" y="371"/>
                  <a:pt x="2" y="372"/>
                </a:cubicBezTo>
                <a:cubicBezTo>
                  <a:pt x="2" y="372"/>
                  <a:pt x="3" y="373"/>
                  <a:pt x="3" y="373"/>
                </a:cubicBezTo>
                <a:lnTo>
                  <a:pt x="3" y="374"/>
                </a:lnTo>
                <a:cubicBezTo>
                  <a:pt x="3" y="375"/>
                  <a:pt x="3" y="375"/>
                  <a:pt x="3" y="375"/>
                </a:cubicBezTo>
                <a:cubicBezTo>
                  <a:pt x="4" y="379"/>
                  <a:pt x="2" y="373"/>
                  <a:pt x="4" y="378"/>
                </a:cubicBezTo>
                <a:cubicBezTo>
                  <a:pt x="4" y="379"/>
                  <a:pt x="5" y="380"/>
                  <a:pt x="5" y="380"/>
                </a:cubicBezTo>
                <a:lnTo>
                  <a:pt x="5" y="383"/>
                </a:lnTo>
                <a:cubicBezTo>
                  <a:pt x="5" y="383"/>
                  <a:pt x="6" y="384"/>
                  <a:pt x="6" y="384"/>
                </a:cubicBezTo>
                <a:lnTo>
                  <a:pt x="6" y="387"/>
                </a:lnTo>
                <a:lnTo>
                  <a:pt x="6" y="392"/>
                </a:lnTo>
                <a:lnTo>
                  <a:pt x="6" y="404"/>
                </a:lnTo>
                <a:lnTo>
                  <a:pt x="6" y="409"/>
                </a:lnTo>
                <a:lnTo>
                  <a:pt x="6" y="410"/>
                </a:lnTo>
                <a:lnTo>
                  <a:pt x="6" y="410"/>
                </a:lnTo>
                <a:cubicBezTo>
                  <a:pt x="6" y="411"/>
                  <a:pt x="5" y="411"/>
                  <a:pt x="5" y="411"/>
                </a:cubicBezTo>
                <a:lnTo>
                  <a:pt x="5" y="411"/>
                </a:lnTo>
                <a:lnTo>
                  <a:pt x="5" y="412"/>
                </a:lnTo>
                <a:lnTo>
                  <a:pt x="5" y="416"/>
                </a:lnTo>
                <a:lnTo>
                  <a:pt x="5" y="416"/>
                </a:lnTo>
                <a:lnTo>
                  <a:pt x="5" y="417"/>
                </a:lnTo>
                <a:cubicBezTo>
                  <a:pt x="5" y="417"/>
                  <a:pt x="4" y="417"/>
                  <a:pt x="4" y="417"/>
                </a:cubicBezTo>
                <a:lnTo>
                  <a:pt x="4" y="421"/>
                </a:lnTo>
                <a:lnTo>
                  <a:pt x="4" y="428"/>
                </a:lnTo>
                <a:lnTo>
                  <a:pt x="4" y="436"/>
                </a:lnTo>
                <a:lnTo>
                  <a:pt x="4" y="439"/>
                </a:lnTo>
                <a:cubicBezTo>
                  <a:pt x="4" y="440"/>
                  <a:pt x="5" y="440"/>
                  <a:pt x="5" y="440"/>
                </a:cubicBezTo>
                <a:lnTo>
                  <a:pt x="5" y="442"/>
                </a:lnTo>
                <a:cubicBezTo>
                  <a:pt x="5" y="443"/>
                  <a:pt x="6" y="443"/>
                  <a:pt x="6" y="444"/>
                </a:cubicBezTo>
                <a:lnTo>
                  <a:pt x="6" y="446"/>
                </a:lnTo>
                <a:cubicBezTo>
                  <a:pt x="8" y="452"/>
                  <a:pt x="6" y="445"/>
                  <a:pt x="6" y="449"/>
                </a:cubicBezTo>
                <a:cubicBezTo>
                  <a:pt x="6" y="450"/>
                  <a:pt x="7" y="450"/>
                  <a:pt x="7" y="451"/>
                </a:cubicBezTo>
                <a:lnTo>
                  <a:pt x="7" y="454"/>
                </a:lnTo>
                <a:cubicBezTo>
                  <a:pt x="7" y="455"/>
                  <a:pt x="8" y="455"/>
                  <a:pt x="8" y="456"/>
                </a:cubicBezTo>
                <a:lnTo>
                  <a:pt x="8" y="458"/>
                </a:lnTo>
                <a:cubicBezTo>
                  <a:pt x="8" y="459"/>
                  <a:pt x="8" y="459"/>
                  <a:pt x="8" y="460"/>
                </a:cubicBezTo>
                <a:lnTo>
                  <a:pt x="8" y="461"/>
                </a:lnTo>
                <a:cubicBezTo>
                  <a:pt x="8" y="462"/>
                  <a:pt x="9" y="463"/>
                  <a:pt x="10" y="464"/>
                </a:cubicBezTo>
                <a:lnTo>
                  <a:pt x="10" y="466"/>
                </a:lnTo>
                <a:cubicBezTo>
                  <a:pt x="10" y="466"/>
                  <a:pt x="10" y="467"/>
                  <a:pt x="10" y="467"/>
                </a:cubicBezTo>
                <a:lnTo>
                  <a:pt x="10" y="469"/>
                </a:lnTo>
                <a:cubicBezTo>
                  <a:pt x="10" y="469"/>
                  <a:pt x="11" y="470"/>
                  <a:pt x="11" y="471"/>
                </a:cubicBezTo>
                <a:lnTo>
                  <a:pt x="11" y="472"/>
                </a:lnTo>
                <a:cubicBezTo>
                  <a:pt x="11" y="473"/>
                  <a:pt x="11" y="473"/>
                  <a:pt x="11" y="474"/>
                </a:cubicBezTo>
                <a:lnTo>
                  <a:pt x="11" y="475"/>
                </a:lnTo>
                <a:cubicBezTo>
                  <a:pt x="11" y="476"/>
                  <a:pt x="12" y="477"/>
                  <a:pt x="12" y="477"/>
                </a:cubicBezTo>
                <a:cubicBezTo>
                  <a:pt x="12" y="478"/>
                  <a:pt x="13" y="478"/>
                  <a:pt x="13" y="479"/>
                </a:cubicBezTo>
                <a:cubicBezTo>
                  <a:pt x="13" y="479"/>
                  <a:pt x="13" y="480"/>
                  <a:pt x="13" y="480"/>
                </a:cubicBezTo>
                <a:lnTo>
                  <a:pt x="13" y="483"/>
                </a:lnTo>
                <a:cubicBezTo>
                  <a:pt x="13" y="483"/>
                  <a:pt x="14" y="484"/>
                  <a:pt x="14" y="484"/>
                </a:cubicBezTo>
                <a:cubicBezTo>
                  <a:pt x="14" y="485"/>
                  <a:pt x="14" y="486"/>
                  <a:pt x="14" y="486"/>
                </a:cubicBezTo>
                <a:lnTo>
                  <a:pt x="14" y="491"/>
                </a:lnTo>
                <a:cubicBezTo>
                  <a:pt x="14" y="492"/>
                  <a:pt x="15" y="492"/>
                  <a:pt x="15" y="493"/>
                </a:cubicBezTo>
                <a:lnTo>
                  <a:pt x="15" y="497"/>
                </a:lnTo>
                <a:cubicBezTo>
                  <a:pt x="16" y="500"/>
                  <a:pt x="16" y="498"/>
                  <a:pt x="16" y="500"/>
                </a:cubicBezTo>
                <a:cubicBezTo>
                  <a:pt x="16" y="501"/>
                  <a:pt x="17" y="501"/>
                  <a:pt x="17" y="502"/>
                </a:cubicBezTo>
                <a:cubicBezTo>
                  <a:pt x="17" y="502"/>
                  <a:pt x="17" y="502"/>
                  <a:pt x="17" y="503"/>
                </a:cubicBezTo>
                <a:lnTo>
                  <a:pt x="17" y="504"/>
                </a:lnTo>
                <a:cubicBezTo>
                  <a:pt x="17" y="505"/>
                  <a:pt x="18" y="505"/>
                  <a:pt x="18" y="506"/>
                </a:cubicBezTo>
                <a:lnTo>
                  <a:pt x="18" y="508"/>
                </a:lnTo>
                <a:cubicBezTo>
                  <a:pt x="18" y="509"/>
                  <a:pt x="20" y="511"/>
                  <a:pt x="20" y="512"/>
                </a:cubicBezTo>
                <a:lnTo>
                  <a:pt x="20" y="513"/>
                </a:lnTo>
                <a:cubicBezTo>
                  <a:pt x="20" y="514"/>
                  <a:pt x="21" y="514"/>
                  <a:pt x="21" y="514"/>
                </a:cubicBezTo>
                <a:lnTo>
                  <a:pt x="21" y="516"/>
                </a:lnTo>
                <a:cubicBezTo>
                  <a:pt x="21" y="516"/>
                  <a:pt x="21" y="517"/>
                  <a:pt x="21" y="517"/>
                </a:cubicBezTo>
                <a:lnTo>
                  <a:pt x="21" y="519"/>
                </a:lnTo>
                <a:cubicBezTo>
                  <a:pt x="21" y="519"/>
                  <a:pt x="22" y="519"/>
                  <a:pt x="22" y="520"/>
                </a:cubicBezTo>
                <a:lnTo>
                  <a:pt x="22" y="521"/>
                </a:lnTo>
                <a:cubicBezTo>
                  <a:pt x="22" y="523"/>
                  <a:pt x="23" y="524"/>
                  <a:pt x="23" y="525"/>
                </a:cubicBezTo>
                <a:lnTo>
                  <a:pt x="23" y="526"/>
                </a:lnTo>
                <a:cubicBezTo>
                  <a:pt x="23" y="526"/>
                  <a:pt x="23" y="527"/>
                  <a:pt x="23" y="527"/>
                </a:cubicBezTo>
                <a:cubicBezTo>
                  <a:pt x="23" y="528"/>
                  <a:pt x="24" y="529"/>
                  <a:pt x="24" y="529"/>
                </a:cubicBezTo>
                <a:cubicBezTo>
                  <a:pt x="24" y="529"/>
                  <a:pt x="25" y="530"/>
                  <a:pt x="25" y="530"/>
                </a:cubicBezTo>
                <a:cubicBezTo>
                  <a:pt x="25" y="531"/>
                  <a:pt x="25" y="532"/>
                  <a:pt x="26" y="533"/>
                </a:cubicBezTo>
                <a:cubicBezTo>
                  <a:pt x="26" y="534"/>
                  <a:pt x="26" y="534"/>
                  <a:pt x="26" y="535"/>
                </a:cubicBezTo>
                <a:lnTo>
                  <a:pt x="26" y="536"/>
                </a:lnTo>
                <a:cubicBezTo>
                  <a:pt x="26" y="536"/>
                  <a:pt x="28" y="539"/>
                  <a:pt x="28" y="539"/>
                </a:cubicBezTo>
                <a:cubicBezTo>
                  <a:pt x="28" y="539"/>
                  <a:pt x="29" y="539"/>
                  <a:pt x="29" y="539"/>
                </a:cubicBezTo>
                <a:cubicBezTo>
                  <a:pt x="29" y="540"/>
                  <a:pt x="29" y="540"/>
                  <a:pt x="29" y="541"/>
                </a:cubicBezTo>
                <a:cubicBezTo>
                  <a:pt x="30" y="542"/>
                  <a:pt x="30" y="543"/>
                  <a:pt x="31" y="544"/>
                </a:cubicBezTo>
                <a:cubicBezTo>
                  <a:pt x="31" y="545"/>
                  <a:pt x="32" y="546"/>
                  <a:pt x="32" y="547"/>
                </a:cubicBezTo>
                <a:cubicBezTo>
                  <a:pt x="32" y="548"/>
                  <a:pt x="33" y="548"/>
                  <a:pt x="33" y="549"/>
                </a:cubicBezTo>
                <a:cubicBezTo>
                  <a:pt x="34" y="550"/>
                  <a:pt x="34" y="551"/>
                  <a:pt x="35" y="552"/>
                </a:cubicBezTo>
                <a:cubicBezTo>
                  <a:pt x="35" y="553"/>
                  <a:pt x="35" y="553"/>
                  <a:pt x="35" y="554"/>
                </a:cubicBezTo>
                <a:cubicBezTo>
                  <a:pt x="36" y="555"/>
                  <a:pt x="36" y="554"/>
                  <a:pt x="37" y="556"/>
                </a:cubicBezTo>
                <a:lnTo>
                  <a:pt x="37" y="557"/>
                </a:lnTo>
                <a:cubicBezTo>
                  <a:pt x="37" y="557"/>
                  <a:pt x="37" y="558"/>
                  <a:pt x="37" y="558"/>
                </a:cubicBezTo>
                <a:cubicBezTo>
                  <a:pt x="37" y="559"/>
                  <a:pt x="38" y="559"/>
                  <a:pt x="38" y="560"/>
                </a:cubicBezTo>
                <a:cubicBezTo>
                  <a:pt x="38" y="560"/>
                  <a:pt x="39" y="560"/>
                  <a:pt x="39" y="561"/>
                </a:cubicBezTo>
                <a:cubicBezTo>
                  <a:pt x="39" y="561"/>
                  <a:pt x="39" y="562"/>
                  <a:pt x="39" y="562"/>
                </a:cubicBezTo>
                <a:cubicBezTo>
                  <a:pt x="39" y="563"/>
                  <a:pt x="40" y="564"/>
                  <a:pt x="40" y="564"/>
                </a:cubicBezTo>
                <a:cubicBezTo>
                  <a:pt x="40" y="564"/>
                  <a:pt x="41" y="565"/>
                  <a:pt x="41" y="565"/>
                </a:cubicBezTo>
                <a:cubicBezTo>
                  <a:pt x="42" y="566"/>
                  <a:pt x="42" y="566"/>
                  <a:pt x="42" y="567"/>
                </a:cubicBezTo>
                <a:cubicBezTo>
                  <a:pt x="42" y="567"/>
                  <a:pt x="43" y="568"/>
                  <a:pt x="43" y="568"/>
                </a:cubicBezTo>
                <a:cubicBezTo>
                  <a:pt x="43" y="568"/>
                  <a:pt x="43" y="568"/>
                  <a:pt x="43" y="568"/>
                </a:cubicBezTo>
                <a:cubicBezTo>
                  <a:pt x="43" y="569"/>
                  <a:pt x="44" y="569"/>
                  <a:pt x="44" y="570"/>
                </a:cubicBezTo>
                <a:cubicBezTo>
                  <a:pt x="44" y="570"/>
                  <a:pt x="44" y="570"/>
                  <a:pt x="44" y="570"/>
                </a:cubicBezTo>
                <a:cubicBezTo>
                  <a:pt x="44" y="570"/>
                  <a:pt x="45" y="571"/>
                  <a:pt x="45" y="571"/>
                </a:cubicBezTo>
                <a:cubicBezTo>
                  <a:pt x="45" y="571"/>
                  <a:pt x="46" y="572"/>
                  <a:pt x="46" y="572"/>
                </a:cubicBezTo>
                <a:cubicBezTo>
                  <a:pt x="46" y="572"/>
                  <a:pt x="46" y="572"/>
                  <a:pt x="46" y="573"/>
                </a:cubicBezTo>
                <a:cubicBezTo>
                  <a:pt x="46" y="573"/>
                  <a:pt x="47" y="573"/>
                  <a:pt x="47" y="573"/>
                </a:cubicBezTo>
                <a:cubicBezTo>
                  <a:pt x="47" y="574"/>
                  <a:pt x="47" y="574"/>
                  <a:pt x="47" y="574"/>
                </a:cubicBezTo>
                <a:cubicBezTo>
                  <a:pt x="47" y="575"/>
                  <a:pt x="48" y="575"/>
                  <a:pt x="48" y="575"/>
                </a:cubicBezTo>
                <a:lnTo>
                  <a:pt x="48" y="576"/>
                </a:lnTo>
                <a:cubicBezTo>
                  <a:pt x="48" y="576"/>
                  <a:pt x="49" y="576"/>
                  <a:pt x="49" y="576"/>
                </a:cubicBezTo>
                <a:cubicBezTo>
                  <a:pt x="49" y="576"/>
                  <a:pt x="49" y="577"/>
                  <a:pt x="49" y="577"/>
                </a:cubicBezTo>
                <a:cubicBezTo>
                  <a:pt x="50" y="578"/>
                  <a:pt x="50" y="579"/>
                  <a:pt x="50" y="579"/>
                </a:cubicBezTo>
                <a:cubicBezTo>
                  <a:pt x="51" y="580"/>
                  <a:pt x="51" y="581"/>
                  <a:pt x="51" y="582"/>
                </a:cubicBezTo>
                <a:cubicBezTo>
                  <a:pt x="51" y="582"/>
                  <a:pt x="51" y="582"/>
                  <a:pt x="51" y="582"/>
                </a:cubicBezTo>
                <a:cubicBezTo>
                  <a:pt x="51" y="583"/>
                  <a:pt x="53" y="585"/>
                  <a:pt x="53" y="585"/>
                </a:cubicBezTo>
                <a:cubicBezTo>
                  <a:pt x="53" y="586"/>
                  <a:pt x="54" y="586"/>
                  <a:pt x="54" y="586"/>
                </a:cubicBezTo>
                <a:cubicBezTo>
                  <a:pt x="54" y="586"/>
                  <a:pt x="54" y="587"/>
                  <a:pt x="54" y="587"/>
                </a:cubicBezTo>
                <a:cubicBezTo>
                  <a:pt x="55" y="588"/>
                  <a:pt x="55" y="588"/>
                  <a:pt x="55" y="589"/>
                </a:cubicBezTo>
                <a:cubicBezTo>
                  <a:pt x="56" y="590"/>
                  <a:pt x="56" y="591"/>
                  <a:pt x="56" y="591"/>
                </a:cubicBezTo>
                <a:cubicBezTo>
                  <a:pt x="57" y="593"/>
                  <a:pt x="57" y="593"/>
                  <a:pt x="57" y="594"/>
                </a:cubicBezTo>
                <a:cubicBezTo>
                  <a:pt x="58" y="595"/>
                  <a:pt x="59" y="596"/>
                  <a:pt x="60" y="597"/>
                </a:cubicBezTo>
                <a:cubicBezTo>
                  <a:pt x="60" y="598"/>
                  <a:pt x="60" y="598"/>
                  <a:pt x="60" y="599"/>
                </a:cubicBezTo>
                <a:cubicBezTo>
                  <a:pt x="61" y="600"/>
                  <a:pt x="61" y="600"/>
                  <a:pt x="61" y="601"/>
                </a:cubicBezTo>
                <a:cubicBezTo>
                  <a:pt x="61" y="602"/>
                  <a:pt x="62" y="602"/>
                  <a:pt x="62" y="602"/>
                </a:cubicBezTo>
                <a:cubicBezTo>
                  <a:pt x="64" y="604"/>
                  <a:pt x="62" y="602"/>
                  <a:pt x="62" y="603"/>
                </a:cubicBezTo>
                <a:cubicBezTo>
                  <a:pt x="62" y="604"/>
                  <a:pt x="63" y="604"/>
                  <a:pt x="63" y="604"/>
                </a:cubicBezTo>
                <a:lnTo>
                  <a:pt x="63" y="604"/>
                </a:lnTo>
                <a:cubicBezTo>
                  <a:pt x="63" y="605"/>
                  <a:pt x="64" y="605"/>
                  <a:pt x="64" y="605"/>
                </a:cubicBezTo>
                <a:lnTo>
                  <a:pt x="64" y="606"/>
                </a:lnTo>
                <a:cubicBezTo>
                  <a:pt x="64" y="606"/>
                  <a:pt x="64" y="606"/>
                  <a:pt x="64" y="607"/>
                </a:cubicBezTo>
                <a:cubicBezTo>
                  <a:pt x="64" y="607"/>
                  <a:pt x="65" y="607"/>
                  <a:pt x="65" y="608"/>
                </a:cubicBezTo>
                <a:cubicBezTo>
                  <a:pt x="65" y="608"/>
                  <a:pt x="65" y="608"/>
                  <a:pt x="65" y="609"/>
                </a:cubicBezTo>
                <a:cubicBezTo>
                  <a:pt x="66" y="609"/>
                  <a:pt x="65" y="609"/>
                  <a:pt x="65" y="609"/>
                </a:cubicBezTo>
                <a:cubicBezTo>
                  <a:pt x="65" y="610"/>
                  <a:pt x="66" y="610"/>
                  <a:pt x="66" y="610"/>
                </a:cubicBezTo>
                <a:cubicBezTo>
                  <a:pt x="66" y="610"/>
                  <a:pt x="67" y="611"/>
                  <a:pt x="67" y="611"/>
                </a:cubicBezTo>
                <a:cubicBezTo>
                  <a:pt x="67" y="611"/>
                  <a:pt x="67" y="612"/>
                  <a:pt x="67" y="612"/>
                </a:cubicBezTo>
                <a:cubicBezTo>
                  <a:pt x="67" y="612"/>
                  <a:pt x="67" y="612"/>
                  <a:pt x="67" y="613"/>
                </a:cubicBezTo>
                <a:cubicBezTo>
                  <a:pt x="69" y="615"/>
                  <a:pt x="67" y="610"/>
                  <a:pt x="68" y="614"/>
                </a:cubicBezTo>
                <a:lnTo>
                  <a:pt x="68" y="615"/>
                </a:lnTo>
                <a:cubicBezTo>
                  <a:pt x="68" y="616"/>
                  <a:pt x="69" y="616"/>
                  <a:pt x="69" y="616"/>
                </a:cubicBezTo>
                <a:cubicBezTo>
                  <a:pt x="69" y="616"/>
                  <a:pt x="70" y="617"/>
                  <a:pt x="70" y="617"/>
                </a:cubicBezTo>
                <a:cubicBezTo>
                  <a:pt x="70" y="617"/>
                  <a:pt x="70" y="617"/>
                  <a:pt x="70" y="618"/>
                </a:cubicBezTo>
                <a:lnTo>
                  <a:pt x="70" y="619"/>
                </a:lnTo>
                <a:cubicBezTo>
                  <a:pt x="70" y="619"/>
                  <a:pt x="71" y="619"/>
                  <a:pt x="71" y="619"/>
                </a:cubicBezTo>
                <a:lnTo>
                  <a:pt x="71" y="620"/>
                </a:lnTo>
                <a:cubicBezTo>
                  <a:pt x="71" y="620"/>
                  <a:pt x="71" y="620"/>
                  <a:pt x="71" y="621"/>
                </a:cubicBezTo>
                <a:cubicBezTo>
                  <a:pt x="71" y="621"/>
                  <a:pt x="72" y="621"/>
                  <a:pt x="72" y="621"/>
                </a:cubicBezTo>
                <a:cubicBezTo>
                  <a:pt x="73" y="624"/>
                  <a:pt x="71" y="621"/>
                  <a:pt x="73" y="624"/>
                </a:cubicBezTo>
                <a:cubicBezTo>
                  <a:pt x="73" y="624"/>
                  <a:pt x="73" y="624"/>
                  <a:pt x="73" y="624"/>
                </a:cubicBezTo>
                <a:cubicBezTo>
                  <a:pt x="74" y="625"/>
                  <a:pt x="74" y="626"/>
                  <a:pt x="74" y="626"/>
                </a:cubicBezTo>
                <a:cubicBezTo>
                  <a:pt x="75" y="627"/>
                  <a:pt x="75" y="627"/>
                  <a:pt x="75" y="628"/>
                </a:cubicBezTo>
                <a:cubicBezTo>
                  <a:pt x="77" y="628"/>
                  <a:pt x="75" y="629"/>
                  <a:pt x="75" y="629"/>
                </a:cubicBezTo>
                <a:cubicBezTo>
                  <a:pt x="75" y="629"/>
                  <a:pt x="76" y="629"/>
                  <a:pt x="76" y="630"/>
                </a:cubicBezTo>
                <a:cubicBezTo>
                  <a:pt x="76" y="630"/>
                  <a:pt x="76" y="630"/>
                  <a:pt x="76" y="630"/>
                </a:cubicBezTo>
                <a:cubicBezTo>
                  <a:pt x="76" y="631"/>
                  <a:pt x="76" y="630"/>
                  <a:pt x="76" y="631"/>
                </a:cubicBezTo>
                <a:cubicBezTo>
                  <a:pt x="76" y="631"/>
                  <a:pt x="76" y="631"/>
                  <a:pt x="76" y="631"/>
                </a:cubicBezTo>
                <a:lnTo>
                  <a:pt x="76" y="631"/>
                </a:lnTo>
                <a:cubicBezTo>
                  <a:pt x="76" y="632"/>
                  <a:pt x="76" y="631"/>
                  <a:pt x="76" y="632"/>
                </a:cubicBezTo>
                <a:cubicBezTo>
                  <a:pt x="76" y="633"/>
                  <a:pt x="76" y="633"/>
                  <a:pt x="77" y="633"/>
                </a:cubicBezTo>
                <a:cubicBezTo>
                  <a:pt x="78" y="634"/>
                  <a:pt x="77" y="633"/>
                  <a:pt x="77" y="634"/>
                </a:cubicBezTo>
                <a:cubicBezTo>
                  <a:pt x="77" y="634"/>
                  <a:pt x="78" y="635"/>
                  <a:pt x="78" y="635"/>
                </a:cubicBezTo>
                <a:cubicBezTo>
                  <a:pt x="78" y="635"/>
                  <a:pt x="78" y="636"/>
                  <a:pt x="78" y="636"/>
                </a:cubicBezTo>
                <a:cubicBezTo>
                  <a:pt x="78" y="636"/>
                  <a:pt x="78" y="636"/>
                  <a:pt x="78" y="636"/>
                </a:cubicBezTo>
                <a:cubicBezTo>
                  <a:pt x="78" y="636"/>
                  <a:pt x="78" y="636"/>
                  <a:pt x="78" y="637"/>
                </a:cubicBezTo>
                <a:cubicBezTo>
                  <a:pt x="78" y="637"/>
                  <a:pt x="78" y="637"/>
                  <a:pt x="78" y="637"/>
                </a:cubicBezTo>
                <a:cubicBezTo>
                  <a:pt x="78" y="637"/>
                  <a:pt x="78" y="637"/>
                  <a:pt x="78" y="637"/>
                </a:cubicBezTo>
                <a:cubicBezTo>
                  <a:pt x="78" y="637"/>
                  <a:pt x="78" y="637"/>
                  <a:pt x="78" y="637"/>
                </a:cubicBezTo>
                <a:cubicBezTo>
                  <a:pt x="78" y="637"/>
                  <a:pt x="78" y="638"/>
                  <a:pt x="78" y="638"/>
                </a:cubicBezTo>
                <a:cubicBezTo>
                  <a:pt x="78" y="638"/>
                  <a:pt x="78" y="638"/>
                  <a:pt x="78" y="638"/>
                </a:cubicBezTo>
                <a:cubicBezTo>
                  <a:pt x="78" y="638"/>
                  <a:pt x="78" y="638"/>
                  <a:pt x="78" y="638"/>
                </a:cubicBezTo>
                <a:lnTo>
                  <a:pt x="78" y="639"/>
                </a:lnTo>
                <a:cubicBezTo>
                  <a:pt x="78" y="639"/>
                  <a:pt x="79" y="639"/>
                  <a:pt x="79" y="639"/>
                </a:cubicBezTo>
                <a:cubicBezTo>
                  <a:pt x="79" y="639"/>
                  <a:pt x="79" y="639"/>
                  <a:pt x="79" y="639"/>
                </a:cubicBezTo>
                <a:cubicBezTo>
                  <a:pt x="79" y="639"/>
                  <a:pt x="79" y="639"/>
                  <a:pt x="79" y="640"/>
                </a:cubicBezTo>
                <a:cubicBezTo>
                  <a:pt x="79" y="640"/>
                  <a:pt x="79" y="640"/>
                  <a:pt x="79" y="640"/>
                </a:cubicBezTo>
                <a:cubicBezTo>
                  <a:pt x="79" y="640"/>
                  <a:pt x="79" y="640"/>
                  <a:pt x="80" y="640"/>
                </a:cubicBezTo>
                <a:cubicBezTo>
                  <a:pt x="80" y="641"/>
                  <a:pt x="81" y="641"/>
                  <a:pt x="81" y="642"/>
                </a:cubicBezTo>
                <a:cubicBezTo>
                  <a:pt x="81" y="642"/>
                  <a:pt x="81" y="642"/>
                  <a:pt x="81" y="642"/>
                </a:cubicBezTo>
                <a:cubicBezTo>
                  <a:pt x="81" y="643"/>
                  <a:pt x="81" y="643"/>
                  <a:pt x="81" y="643"/>
                </a:cubicBezTo>
                <a:cubicBezTo>
                  <a:pt x="81" y="643"/>
                  <a:pt x="81" y="643"/>
                  <a:pt x="81" y="643"/>
                </a:cubicBezTo>
                <a:cubicBezTo>
                  <a:pt x="81" y="643"/>
                  <a:pt x="81" y="644"/>
                  <a:pt x="82" y="644"/>
                </a:cubicBezTo>
                <a:cubicBezTo>
                  <a:pt x="82" y="644"/>
                  <a:pt x="82" y="644"/>
                  <a:pt x="82" y="644"/>
                </a:cubicBezTo>
                <a:lnTo>
                  <a:pt x="82" y="644"/>
                </a:lnTo>
                <a:lnTo>
                  <a:pt x="82" y="645"/>
                </a:lnTo>
                <a:cubicBezTo>
                  <a:pt x="82" y="645"/>
                  <a:pt x="82" y="645"/>
                  <a:pt x="82" y="645"/>
                </a:cubicBezTo>
                <a:cubicBezTo>
                  <a:pt x="82" y="645"/>
                  <a:pt x="82" y="645"/>
                  <a:pt x="82" y="645"/>
                </a:cubicBezTo>
                <a:cubicBezTo>
                  <a:pt x="82" y="646"/>
                  <a:pt x="82" y="646"/>
                  <a:pt x="83" y="646"/>
                </a:cubicBezTo>
                <a:cubicBezTo>
                  <a:pt x="83" y="646"/>
                  <a:pt x="83" y="647"/>
                  <a:pt x="83" y="647"/>
                </a:cubicBezTo>
                <a:cubicBezTo>
                  <a:pt x="83" y="647"/>
                  <a:pt x="83" y="648"/>
                  <a:pt x="84" y="648"/>
                </a:cubicBezTo>
                <a:cubicBezTo>
                  <a:pt x="84" y="648"/>
                  <a:pt x="84" y="648"/>
                  <a:pt x="84" y="649"/>
                </a:cubicBezTo>
                <a:cubicBezTo>
                  <a:pt x="86" y="651"/>
                  <a:pt x="84" y="648"/>
                  <a:pt x="85" y="650"/>
                </a:cubicBezTo>
                <a:cubicBezTo>
                  <a:pt x="85" y="650"/>
                  <a:pt x="85" y="650"/>
                  <a:pt x="86" y="650"/>
                </a:cubicBezTo>
                <a:cubicBezTo>
                  <a:pt x="86" y="650"/>
                  <a:pt x="86" y="651"/>
                  <a:pt x="86" y="651"/>
                </a:cubicBezTo>
                <a:lnTo>
                  <a:pt x="86" y="652"/>
                </a:lnTo>
                <a:cubicBezTo>
                  <a:pt x="86" y="652"/>
                  <a:pt x="86" y="652"/>
                  <a:pt x="87" y="652"/>
                </a:cubicBezTo>
                <a:cubicBezTo>
                  <a:pt x="87" y="652"/>
                  <a:pt x="87" y="653"/>
                  <a:pt x="87" y="653"/>
                </a:cubicBezTo>
                <a:cubicBezTo>
                  <a:pt x="87" y="653"/>
                  <a:pt x="87" y="653"/>
                  <a:pt x="88" y="654"/>
                </a:cubicBezTo>
                <a:lnTo>
                  <a:pt x="88" y="654"/>
                </a:lnTo>
                <a:cubicBezTo>
                  <a:pt x="88" y="655"/>
                  <a:pt x="88" y="655"/>
                  <a:pt x="89" y="655"/>
                </a:cubicBezTo>
                <a:cubicBezTo>
                  <a:pt x="89" y="655"/>
                  <a:pt x="89" y="655"/>
                  <a:pt x="89" y="656"/>
                </a:cubicBezTo>
                <a:cubicBezTo>
                  <a:pt x="90" y="657"/>
                  <a:pt x="89" y="655"/>
                  <a:pt x="90" y="657"/>
                </a:cubicBezTo>
                <a:lnTo>
                  <a:pt x="90" y="657"/>
                </a:lnTo>
                <a:cubicBezTo>
                  <a:pt x="90" y="657"/>
                  <a:pt x="90" y="658"/>
                  <a:pt x="91" y="658"/>
                </a:cubicBezTo>
                <a:cubicBezTo>
                  <a:pt x="91" y="659"/>
                  <a:pt x="91" y="658"/>
                  <a:pt x="91" y="658"/>
                </a:cubicBezTo>
                <a:lnTo>
                  <a:pt x="91" y="659"/>
                </a:lnTo>
                <a:cubicBezTo>
                  <a:pt x="91" y="659"/>
                  <a:pt x="91" y="659"/>
                  <a:pt x="91" y="659"/>
                </a:cubicBezTo>
                <a:cubicBezTo>
                  <a:pt x="91" y="659"/>
                  <a:pt x="91" y="659"/>
                  <a:pt x="92" y="660"/>
                </a:cubicBezTo>
                <a:cubicBezTo>
                  <a:pt x="92" y="660"/>
                  <a:pt x="92" y="660"/>
                  <a:pt x="92" y="660"/>
                </a:cubicBezTo>
                <a:lnTo>
                  <a:pt x="92" y="660"/>
                </a:lnTo>
                <a:cubicBezTo>
                  <a:pt x="92" y="661"/>
                  <a:pt x="93" y="661"/>
                  <a:pt x="93" y="662"/>
                </a:cubicBezTo>
                <a:cubicBezTo>
                  <a:pt x="93" y="662"/>
                  <a:pt x="93" y="662"/>
                  <a:pt x="94" y="662"/>
                </a:cubicBezTo>
                <a:lnTo>
                  <a:pt x="94" y="663"/>
                </a:lnTo>
                <a:cubicBezTo>
                  <a:pt x="94" y="663"/>
                  <a:pt x="94" y="663"/>
                  <a:pt x="94" y="664"/>
                </a:cubicBezTo>
                <a:lnTo>
                  <a:pt x="94" y="664"/>
                </a:lnTo>
                <a:cubicBezTo>
                  <a:pt x="95" y="665"/>
                  <a:pt x="94" y="665"/>
                  <a:pt x="95" y="665"/>
                </a:cubicBezTo>
                <a:lnTo>
                  <a:pt x="95" y="666"/>
                </a:lnTo>
                <a:cubicBezTo>
                  <a:pt x="95" y="666"/>
                  <a:pt x="95" y="666"/>
                  <a:pt x="96" y="666"/>
                </a:cubicBezTo>
                <a:lnTo>
                  <a:pt x="96" y="667"/>
                </a:lnTo>
                <a:cubicBezTo>
                  <a:pt x="96" y="667"/>
                  <a:pt x="96" y="667"/>
                  <a:pt x="96" y="667"/>
                </a:cubicBezTo>
                <a:lnTo>
                  <a:pt x="96" y="668"/>
                </a:lnTo>
                <a:cubicBezTo>
                  <a:pt x="96" y="668"/>
                  <a:pt x="96" y="668"/>
                  <a:pt x="96" y="668"/>
                </a:cubicBezTo>
                <a:cubicBezTo>
                  <a:pt x="96" y="668"/>
                  <a:pt x="96" y="669"/>
                  <a:pt x="97" y="669"/>
                </a:cubicBezTo>
                <a:cubicBezTo>
                  <a:pt x="97" y="669"/>
                  <a:pt x="97" y="669"/>
                  <a:pt x="98" y="669"/>
                </a:cubicBezTo>
                <a:lnTo>
                  <a:pt x="98" y="670"/>
                </a:lnTo>
                <a:cubicBezTo>
                  <a:pt x="98" y="670"/>
                  <a:pt x="98" y="670"/>
                  <a:pt x="98" y="671"/>
                </a:cubicBezTo>
                <a:cubicBezTo>
                  <a:pt x="98" y="671"/>
                  <a:pt x="98" y="671"/>
                  <a:pt x="99" y="672"/>
                </a:cubicBezTo>
                <a:cubicBezTo>
                  <a:pt x="99" y="672"/>
                  <a:pt x="100" y="673"/>
                  <a:pt x="100" y="673"/>
                </a:cubicBezTo>
                <a:cubicBezTo>
                  <a:pt x="100" y="673"/>
                  <a:pt x="101" y="674"/>
                  <a:pt x="101" y="674"/>
                </a:cubicBezTo>
                <a:cubicBezTo>
                  <a:pt x="101" y="674"/>
                  <a:pt x="101" y="674"/>
                  <a:pt x="102" y="675"/>
                </a:cubicBezTo>
                <a:cubicBezTo>
                  <a:pt x="103" y="676"/>
                  <a:pt x="102" y="674"/>
                  <a:pt x="103" y="676"/>
                </a:cubicBezTo>
                <a:cubicBezTo>
                  <a:pt x="103" y="676"/>
                  <a:pt x="103" y="677"/>
                  <a:pt x="104" y="677"/>
                </a:cubicBezTo>
                <a:cubicBezTo>
                  <a:pt x="104" y="677"/>
                  <a:pt x="104" y="678"/>
                  <a:pt x="104" y="678"/>
                </a:cubicBezTo>
                <a:cubicBezTo>
                  <a:pt x="104" y="678"/>
                  <a:pt x="104" y="679"/>
                  <a:pt x="105" y="679"/>
                </a:cubicBezTo>
                <a:cubicBezTo>
                  <a:pt x="106" y="679"/>
                  <a:pt x="106" y="680"/>
                  <a:pt x="106" y="680"/>
                </a:cubicBezTo>
                <a:cubicBezTo>
                  <a:pt x="107" y="681"/>
                  <a:pt x="106" y="680"/>
                  <a:pt x="107" y="681"/>
                </a:cubicBezTo>
                <a:cubicBezTo>
                  <a:pt x="107" y="682"/>
                  <a:pt x="108" y="682"/>
                  <a:pt x="108" y="682"/>
                </a:cubicBezTo>
                <a:cubicBezTo>
                  <a:pt x="108" y="682"/>
                  <a:pt x="109" y="683"/>
                  <a:pt x="109" y="683"/>
                </a:cubicBezTo>
                <a:cubicBezTo>
                  <a:pt x="110" y="684"/>
                  <a:pt x="109" y="683"/>
                  <a:pt x="110" y="684"/>
                </a:cubicBezTo>
                <a:cubicBezTo>
                  <a:pt x="110" y="684"/>
                  <a:pt x="110" y="685"/>
                  <a:pt x="111" y="685"/>
                </a:cubicBezTo>
                <a:cubicBezTo>
                  <a:pt x="111" y="685"/>
                  <a:pt x="111" y="685"/>
                  <a:pt x="111" y="685"/>
                </a:cubicBezTo>
                <a:cubicBezTo>
                  <a:pt x="111" y="685"/>
                  <a:pt x="111" y="685"/>
                  <a:pt x="112" y="685"/>
                </a:cubicBezTo>
                <a:cubicBezTo>
                  <a:pt x="112" y="686"/>
                  <a:pt x="112" y="686"/>
                  <a:pt x="112" y="686"/>
                </a:cubicBezTo>
                <a:cubicBezTo>
                  <a:pt x="112" y="686"/>
                  <a:pt x="112" y="687"/>
                  <a:pt x="113" y="687"/>
                </a:cubicBezTo>
                <a:cubicBezTo>
                  <a:pt x="113" y="687"/>
                  <a:pt x="113" y="687"/>
                  <a:pt x="114" y="687"/>
                </a:cubicBezTo>
                <a:cubicBezTo>
                  <a:pt x="114" y="687"/>
                  <a:pt x="114" y="688"/>
                  <a:pt x="114" y="688"/>
                </a:cubicBezTo>
                <a:cubicBezTo>
                  <a:pt x="114" y="688"/>
                  <a:pt x="114" y="688"/>
                  <a:pt x="115" y="688"/>
                </a:cubicBezTo>
                <a:cubicBezTo>
                  <a:pt x="115" y="688"/>
                  <a:pt x="115" y="689"/>
                  <a:pt x="116" y="689"/>
                </a:cubicBezTo>
                <a:lnTo>
                  <a:pt x="116" y="689"/>
                </a:lnTo>
                <a:cubicBezTo>
                  <a:pt x="116" y="689"/>
                  <a:pt x="116" y="689"/>
                  <a:pt x="116" y="689"/>
                </a:cubicBezTo>
                <a:lnTo>
                  <a:pt x="116" y="689"/>
                </a:lnTo>
                <a:cubicBezTo>
                  <a:pt x="116" y="689"/>
                  <a:pt x="116" y="690"/>
                  <a:pt x="117" y="690"/>
                </a:cubicBezTo>
                <a:cubicBezTo>
                  <a:pt x="117" y="690"/>
                  <a:pt x="117" y="690"/>
                  <a:pt x="117" y="690"/>
                </a:cubicBezTo>
                <a:cubicBezTo>
                  <a:pt x="117" y="691"/>
                  <a:pt x="117" y="691"/>
                  <a:pt x="118" y="691"/>
                </a:cubicBezTo>
                <a:cubicBezTo>
                  <a:pt x="118" y="691"/>
                  <a:pt x="119" y="692"/>
                  <a:pt x="119" y="692"/>
                </a:cubicBezTo>
                <a:cubicBezTo>
                  <a:pt x="119" y="692"/>
                  <a:pt x="120" y="693"/>
                  <a:pt x="120" y="693"/>
                </a:cubicBezTo>
                <a:cubicBezTo>
                  <a:pt x="120" y="693"/>
                  <a:pt x="120" y="694"/>
                  <a:pt x="121" y="694"/>
                </a:cubicBezTo>
                <a:cubicBezTo>
                  <a:pt x="121" y="695"/>
                  <a:pt x="121" y="695"/>
                  <a:pt x="122" y="695"/>
                </a:cubicBezTo>
                <a:cubicBezTo>
                  <a:pt x="122" y="696"/>
                  <a:pt x="122" y="696"/>
                  <a:pt x="122" y="696"/>
                </a:cubicBezTo>
                <a:cubicBezTo>
                  <a:pt x="122" y="696"/>
                  <a:pt x="123" y="697"/>
                  <a:pt x="123" y="697"/>
                </a:cubicBezTo>
                <a:cubicBezTo>
                  <a:pt x="123" y="697"/>
                  <a:pt x="123" y="698"/>
                  <a:pt x="124" y="698"/>
                </a:cubicBezTo>
                <a:cubicBezTo>
                  <a:pt x="124" y="698"/>
                  <a:pt x="124" y="698"/>
                  <a:pt x="125" y="698"/>
                </a:cubicBezTo>
                <a:cubicBezTo>
                  <a:pt x="125" y="698"/>
                  <a:pt x="125" y="699"/>
                  <a:pt x="125" y="699"/>
                </a:cubicBezTo>
                <a:cubicBezTo>
                  <a:pt x="125" y="699"/>
                  <a:pt x="125" y="699"/>
                  <a:pt x="126" y="699"/>
                </a:cubicBezTo>
                <a:lnTo>
                  <a:pt x="126" y="699"/>
                </a:lnTo>
                <a:cubicBezTo>
                  <a:pt x="126" y="700"/>
                  <a:pt x="126" y="700"/>
                  <a:pt x="126" y="700"/>
                </a:cubicBezTo>
                <a:cubicBezTo>
                  <a:pt x="126" y="700"/>
                  <a:pt x="126" y="701"/>
                  <a:pt x="127" y="701"/>
                </a:cubicBezTo>
                <a:lnTo>
                  <a:pt x="127" y="701"/>
                </a:lnTo>
                <a:cubicBezTo>
                  <a:pt x="128" y="702"/>
                  <a:pt x="127" y="701"/>
                  <a:pt x="128" y="702"/>
                </a:cubicBezTo>
                <a:cubicBezTo>
                  <a:pt x="128" y="702"/>
                  <a:pt x="128" y="702"/>
                  <a:pt x="128" y="702"/>
                </a:cubicBezTo>
                <a:cubicBezTo>
                  <a:pt x="128" y="702"/>
                  <a:pt x="128" y="703"/>
                  <a:pt x="128" y="703"/>
                </a:cubicBezTo>
                <a:cubicBezTo>
                  <a:pt x="128" y="703"/>
                  <a:pt x="128" y="703"/>
                  <a:pt x="129" y="703"/>
                </a:cubicBezTo>
                <a:lnTo>
                  <a:pt x="129" y="704"/>
                </a:lnTo>
                <a:cubicBezTo>
                  <a:pt x="129" y="704"/>
                  <a:pt x="130" y="704"/>
                  <a:pt x="130" y="704"/>
                </a:cubicBezTo>
                <a:lnTo>
                  <a:pt x="130" y="705"/>
                </a:lnTo>
                <a:cubicBezTo>
                  <a:pt x="130" y="705"/>
                  <a:pt x="130" y="705"/>
                  <a:pt x="130" y="705"/>
                </a:cubicBezTo>
                <a:cubicBezTo>
                  <a:pt x="130" y="705"/>
                  <a:pt x="130" y="705"/>
                  <a:pt x="131" y="705"/>
                </a:cubicBezTo>
                <a:cubicBezTo>
                  <a:pt x="131" y="705"/>
                  <a:pt x="131" y="705"/>
                  <a:pt x="131" y="705"/>
                </a:cubicBezTo>
                <a:lnTo>
                  <a:pt x="131" y="706"/>
                </a:lnTo>
                <a:cubicBezTo>
                  <a:pt x="131" y="706"/>
                  <a:pt x="132" y="706"/>
                  <a:pt x="132" y="706"/>
                </a:cubicBezTo>
                <a:cubicBezTo>
                  <a:pt x="132" y="707"/>
                  <a:pt x="132" y="707"/>
                  <a:pt x="133" y="707"/>
                </a:cubicBezTo>
                <a:cubicBezTo>
                  <a:pt x="133" y="707"/>
                  <a:pt x="134" y="708"/>
                  <a:pt x="134" y="708"/>
                </a:cubicBezTo>
                <a:cubicBezTo>
                  <a:pt x="134" y="708"/>
                  <a:pt x="134" y="708"/>
                  <a:pt x="135" y="709"/>
                </a:cubicBezTo>
                <a:lnTo>
                  <a:pt x="135" y="709"/>
                </a:lnTo>
                <a:cubicBezTo>
                  <a:pt x="135" y="709"/>
                  <a:pt x="135" y="709"/>
                  <a:pt x="135" y="709"/>
                </a:cubicBezTo>
                <a:cubicBezTo>
                  <a:pt x="135" y="709"/>
                  <a:pt x="135" y="709"/>
                  <a:pt x="135" y="709"/>
                </a:cubicBezTo>
                <a:cubicBezTo>
                  <a:pt x="136" y="710"/>
                  <a:pt x="136" y="710"/>
                  <a:pt x="136" y="710"/>
                </a:cubicBezTo>
                <a:cubicBezTo>
                  <a:pt x="136" y="711"/>
                  <a:pt x="137" y="711"/>
                  <a:pt x="137" y="711"/>
                </a:cubicBezTo>
                <a:lnTo>
                  <a:pt x="137" y="711"/>
                </a:lnTo>
                <a:cubicBezTo>
                  <a:pt x="137" y="711"/>
                  <a:pt x="137" y="712"/>
                  <a:pt x="137" y="712"/>
                </a:cubicBezTo>
                <a:cubicBezTo>
                  <a:pt x="137" y="712"/>
                  <a:pt x="137" y="712"/>
                  <a:pt x="137" y="712"/>
                </a:cubicBezTo>
                <a:cubicBezTo>
                  <a:pt x="137" y="712"/>
                  <a:pt x="137" y="712"/>
                  <a:pt x="138" y="712"/>
                </a:cubicBezTo>
                <a:cubicBezTo>
                  <a:pt x="138" y="712"/>
                  <a:pt x="138" y="712"/>
                  <a:pt x="138" y="712"/>
                </a:cubicBezTo>
                <a:cubicBezTo>
                  <a:pt x="138" y="713"/>
                  <a:pt x="138" y="713"/>
                  <a:pt x="139" y="713"/>
                </a:cubicBezTo>
                <a:cubicBezTo>
                  <a:pt x="139" y="713"/>
                  <a:pt x="140" y="713"/>
                  <a:pt x="140" y="714"/>
                </a:cubicBezTo>
                <a:cubicBezTo>
                  <a:pt x="140" y="714"/>
                  <a:pt x="140" y="714"/>
                  <a:pt x="140" y="714"/>
                </a:cubicBezTo>
                <a:cubicBezTo>
                  <a:pt x="140" y="714"/>
                  <a:pt x="140" y="714"/>
                  <a:pt x="141" y="714"/>
                </a:cubicBezTo>
                <a:cubicBezTo>
                  <a:pt x="141" y="714"/>
                  <a:pt x="141" y="714"/>
                  <a:pt x="142" y="715"/>
                </a:cubicBezTo>
                <a:cubicBezTo>
                  <a:pt x="142" y="715"/>
                  <a:pt x="142" y="715"/>
                  <a:pt x="142" y="715"/>
                </a:cubicBezTo>
                <a:cubicBezTo>
                  <a:pt x="142" y="715"/>
                  <a:pt x="143" y="715"/>
                  <a:pt x="143" y="716"/>
                </a:cubicBezTo>
                <a:cubicBezTo>
                  <a:pt x="143" y="716"/>
                  <a:pt x="143" y="716"/>
                  <a:pt x="144" y="716"/>
                </a:cubicBezTo>
                <a:lnTo>
                  <a:pt x="144" y="716"/>
                </a:lnTo>
                <a:cubicBezTo>
                  <a:pt x="144" y="716"/>
                  <a:pt x="144" y="717"/>
                  <a:pt x="144" y="717"/>
                </a:cubicBezTo>
                <a:lnTo>
                  <a:pt x="144" y="717"/>
                </a:lnTo>
                <a:cubicBezTo>
                  <a:pt x="144" y="717"/>
                  <a:pt x="145" y="718"/>
                  <a:pt x="145" y="718"/>
                </a:cubicBezTo>
                <a:cubicBezTo>
                  <a:pt x="145" y="718"/>
                  <a:pt x="145" y="718"/>
                  <a:pt x="146" y="718"/>
                </a:cubicBezTo>
                <a:cubicBezTo>
                  <a:pt x="146" y="719"/>
                  <a:pt x="146" y="719"/>
                  <a:pt x="146" y="719"/>
                </a:cubicBezTo>
                <a:lnTo>
                  <a:pt x="146" y="719"/>
                </a:lnTo>
                <a:cubicBezTo>
                  <a:pt x="146" y="719"/>
                  <a:pt x="147" y="720"/>
                  <a:pt x="147" y="720"/>
                </a:cubicBezTo>
                <a:lnTo>
                  <a:pt x="147" y="720"/>
                </a:lnTo>
                <a:cubicBezTo>
                  <a:pt x="148" y="721"/>
                  <a:pt x="148" y="721"/>
                  <a:pt x="148" y="721"/>
                </a:cubicBezTo>
                <a:cubicBezTo>
                  <a:pt x="148" y="722"/>
                  <a:pt x="148" y="721"/>
                  <a:pt x="148" y="722"/>
                </a:cubicBezTo>
                <a:cubicBezTo>
                  <a:pt x="148" y="722"/>
                  <a:pt x="148" y="722"/>
                  <a:pt x="149" y="722"/>
                </a:cubicBezTo>
                <a:cubicBezTo>
                  <a:pt x="149" y="722"/>
                  <a:pt x="149" y="722"/>
                  <a:pt x="150" y="722"/>
                </a:cubicBezTo>
                <a:cubicBezTo>
                  <a:pt x="150" y="722"/>
                  <a:pt x="150" y="723"/>
                  <a:pt x="150" y="723"/>
                </a:cubicBezTo>
                <a:lnTo>
                  <a:pt x="150" y="723"/>
                </a:lnTo>
                <a:lnTo>
                  <a:pt x="150" y="723"/>
                </a:lnTo>
                <a:cubicBezTo>
                  <a:pt x="150" y="724"/>
                  <a:pt x="150" y="723"/>
                  <a:pt x="151" y="724"/>
                </a:cubicBezTo>
                <a:cubicBezTo>
                  <a:pt x="151" y="724"/>
                  <a:pt x="151" y="724"/>
                  <a:pt x="151" y="724"/>
                </a:cubicBezTo>
                <a:cubicBezTo>
                  <a:pt x="151" y="724"/>
                  <a:pt x="151" y="724"/>
                  <a:pt x="152" y="725"/>
                </a:cubicBezTo>
                <a:cubicBezTo>
                  <a:pt x="152" y="725"/>
                  <a:pt x="152" y="725"/>
                  <a:pt x="153" y="725"/>
                </a:cubicBezTo>
                <a:cubicBezTo>
                  <a:pt x="153" y="725"/>
                  <a:pt x="153" y="725"/>
                  <a:pt x="153" y="726"/>
                </a:cubicBezTo>
                <a:cubicBezTo>
                  <a:pt x="153" y="726"/>
                  <a:pt x="153" y="726"/>
                  <a:pt x="154" y="726"/>
                </a:cubicBezTo>
                <a:cubicBezTo>
                  <a:pt x="154" y="726"/>
                  <a:pt x="155" y="727"/>
                  <a:pt x="155" y="727"/>
                </a:cubicBezTo>
                <a:cubicBezTo>
                  <a:pt x="155" y="727"/>
                  <a:pt x="155" y="727"/>
                  <a:pt x="155" y="728"/>
                </a:cubicBezTo>
                <a:cubicBezTo>
                  <a:pt x="155" y="728"/>
                  <a:pt x="155" y="728"/>
                  <a:pt x="156" y="728"/>
                </a:cubicBezTo>
                <a:cubicBezTo>
                  <a:pt x="156" y="728"/>
                  <a:pt x="156" y="728"/>
                  <a:pt x="157" y="728"/>
                </a:cubicBezTo>
                <a:cubicBezTo>
                  <a:pt x="157" y="728"/>
                  <a:pt x="157" y="728"/>
                  <a:pt x="157" y="729"/>
                </a:cubicBezTo>
                <a:cubicBezTo>
                  <a:pt x="157" y="729"/>
                  <a:pt x="157" y="729"/>
                  <a:pt x="158" y="729"/>
                </a:cubicBezTo>
                <a:cubicBezTo>
                  <a:pt x="158" y="729"/>
                  <a:pt x="158" y="729"/>
                  <a:pt x="158" y="729"/>
                </a:cubicBezTo>
                <a:cubicBezTo>
                  <a:pt x="158" y="729"/>
                  <a:pt x="158" y="729"/>
                  <a:pt x="159" y="729"/>
                </a:cubicBezTo>
                <a:cubicBezTo>
                  <a:pt x="159" y="729"/>
                  <a:pt x="160" y="730"/>
                  <a:pt x="160" y="730"/>
                </a:cubicBezTo>
                <a:cubicBezTo>
                  <a:pt x="160" y="730"/>
                  <a:pt x="160" y="730"/>
                  <a:pt x="160" y="730"/>
                </a:cubicBezTo>
                <a:lnTo>
                  <a:pt x="160" y="730"/>
                </a:lnTo>
                <a:cubicBezTo>
                  <a:pt x="160" y="730"/>
                  <a:pt x="160" y="730"/>
                  <a:pt x="160" y="730"/>
                </a:cubicBezTo>
                <a:cubicBezTo>
                  <a:pt x="160" y="730"/>
                  <a:pt x="160" y="730"/>
                  <a:pt x="161" y="730"/>
                </a:cubicBezTo>
                <a:cubicBezTo>
                  <a:pt x="162" y="731"/>
                  <a:pt x="161" y="731"/>
                  <a:pt x="162" y="731"/>
                </a:cubicBezTo>
                <a:cubicBezTo>
                  <a:pt x="162" y="731"/>
                  <a:pt x="162" y="731"/>
                  <a:pt x="162" y="731"/>
                </a:cubicBezTo>
                <a:cubicBezTo>
                  <a:pt x="162" y="731"/>
                  <a:pt x="162" y="732"/>
                  <a:pt x="163" y="732"/>
                </a:cubicBezTo>
                <a:cubicBezTo>
                  <a:pt x="163" y="732"/>
                  <a:pt x="164" y="732"/>
                  <a:pt x="164" y="732"/>
                </a:cubicBezTo>
                <a:cubicBezTo>
                  <a:pt x="164" y="732"/>
                  <a:pt x="164" y="732"/>
                  <a:pt x="164" y="732"/>
                </a:cubicBezTo>
                <a:lnTo>
                  <a:pt x="165" y="732"/>
                </a:lnTo>
                <a:cubicBezTo>
                  <a:pt x="165" y="732"/>
                  <a:pt x="165" y="732"/>
                  <a:pt x="166" y="732"/>
                </a:cubicBezTo>
                <a:cubicBezTo>
                  <a:pt x="166" y="732"/>
                  <a:pt x="166" y="732"/>
                  <a:pt x="166" y="732"/>
                </a:cubicBezTo>
                <a:cubicBezTo>
                  <a:pt x="166" y="733"/>
                  <a:pt x="167" y="732"/>
                  <a:pt x="167" y="732"/>
                </a:cubicBezTo>
                <a:lnTo>
                  <a:pt x="169" y="732"/>
                </a:lnTo>
                <a:lnTo>
                  <a:pt x="173" y="732"/>
                </a:lnTo>
                <a:lnTo>
                  <a:pt x="174" y="732"/>
                </a:lnTo>
                <a:cubicBezTo>
                  <a:pt x="174" y="732"/>
                  <a:pt x="175" y="732"/>
                  <a:pt x="175" y="732"/>
                </a:cubicBezTo>
                <a:cubicBezTo>
                  <a:pt x="175" y="733"/>
                  <a:pt x="175" y="733"/>
                  <a:pt x="176" y="733"/>
                </a:cubicBezTo>
                <a:cubicBezTo>
                  <a:pt x="176" y="733"/>
                  <a:pt x="176" y="733"/>
                  <a:pt x="177" y="733"/>
                </a:cubicBezTo>
                <a:cubicBezTo>
                  <a:pt x="177" y="733"/>
                  <a:pt x="177" y="733"/>
                  <a:pt x="177" y="733"/>
                </a:cubicBezTo>
                <a:cubicBezTo>
                  <a:pt x="178" y="733"/>
                  <a:pt x="178" y="733"/>
                  <a:pt x="179" y="733"/>
                </a:cubicBezTo>
                <a:cubicBezTo>
                  <a:pt x="179" y="733"/>
                  <a:pt x="179" y="733"/>
                  <a:pt x="180" y="733"/>
                </a:cubicBezTo>
                <a:cubicBezTo>
                  <a:pt x="180" y="733"/>
                  <a:pt x="180" y="733"/>
                  <a:pt x="181" y="733"/>
                </a:cubicBezTo>
                <a:lnTo>
                  <a:pt x="181" y="733"/>
                </a:lnTo>
                <a:lnTo>
                  <a:pt x="185" y="733"/>
                </a:lnTo>
                <a:lnTo>
                  <a:pt x="190" y="733"/>
                </a:lnTo>
                <a:lnTo>
                  <a:pt x="192" y="733"/>
                </a:lnTo>
                <a:cubicBezTo>
                  <a:pt x="192" y="733"/>
                  <a:pt x="192" y="733"/>
                  <a:pt x="192" y="733"/>
                </a:cubicBezTo>
                <a:cubicBezTo>
                  <a:pt x="192" y="733"/>
                  <a:pt x="192" y="733"/>
                  <a:pt x="193" y="733"/>
                </a:cubicBezTo>
                <a:cubicBezTo>
                  <a:pt x="193" y="733"/>
                  <a:pt x="193" y="733"/>
                  <a:pt x="194" y="733"/>
                </a:cubicBezTo>
                <a:cubicBezTo>
                  <a:pt x="194" y="733"/>
                  <a:pt x="194" y="733"/>
                  <a:pt x="194" y="733"/>
                </a:cubicBezTo>
                <a:cubicBezTo>
                  <a:pt x="195" y="733"/>
                  <a:pt x="195" y="733"/>
                  <a:pt x="195" y="733"/>
                </a:cubicBezTo>
                <a:cubicBezTo>
                  <a:pt x="196" y="733"/>
                  <a:pt x="196" y="732"/>
                  <a:pt x="197" y="732"/>
                </a:cubicBezTo>
                <a:cubicBezTo>
                  <a:pt x="197" y="732"/>
                  <a:pt x="197" y="732"/>
                  <a:pt x="198" y="732"/>
                </a:cubicBezTo>
                <a:cubicBezTo>
                  <a:pt x="198" y="732"/>
                  <a:pt x="198" y="732"/>
                  <a:pt x="199" y="732"/>
                </a:cubicBezTo>
                <a:cubicBezTo>
                  <a:pt x="199" y="732"/>
                  <a:pt x="200" y="732"/>
                  <a:pt x="200" y="732"/>
                </a:cubicBezTo>
                <a:cubicBezTo>
                  <a:pt x="200" y="732"/>
                  <a:pt x="200" y="732"/>
                  <a:pt x="200" y="732"/>
                </a:cubicBezTo>
                <a:cubicBezTo>
                  <a:pt x="200" y="732"/>
                  <a:pt x="201" y="732"/>
                  <a:pt x="201" y="732"/>
                </a:cubicBezTo>
                <a:cubicBezTo>
                  <a:pt x="201" y="732"/>
                  <a:pt x="202" y="732"/>
                  <a:pt x="202" y="732"/>
                </a:cubicBezTo>
                <a:lnTo>
                  <a:pt x="203" y="732"/>
                </a:lnTo>
                <a:cubicBezTo>
                  <a:pt x="204" y="732"/>
                  <a:pt x="204" y="732"/>
                  <a:pt x="204" y="732"/>
                </a:cubicBezTo>
                <a:cubicBezTo>
                  <a:pt x="205" y="732"/>
                  <a:pt x="205" y="731"/>
                  <a:pt x="206" y="731"/>
                </a:cubicBezTo>
                <a:cubicBezTo>
                  <a:pt x="206" y="731"/>
                  <a:pt x="206" y="731"/>
                  <a:pt x="206" y="731"/>
                </a:cubicBezTo>
                <a:cubicBezTo>
                  <a:pt x="206" y="731"/>
                  <a:pt x="207" y="731"/>
                  <a:pt x="207" y="731"/>
                </a:cubicBezTo>
                <a:cubicBezTo>
                  <a:pt x="207" y="731"/>
                  <a:pt x="208" y="731"/>
                  <a:pt x="208" y="731"/>
                </a:cubicBezTo>
                <a:cubicBezTo>
                  <a:pt x="209" y="731"/>
                  <a:pt x="208" y="731"/>
                  <a:pt x="210" y="731"/>
                </a:cubicBezTo>
                <a:cubicBezTo>
                  <a:pt x="210" y="731"/>
                  <a:pt x="210" y="731"/>
                  <a:pt x="210" y="731"/>
                </a:cubicBezTo>
                <a:lnTo>
                  <a:pt x="211" y="731"/>
                </a:lnTo>
                <a:cubicBezTo>
                  <a:pt x="211" y="731"/>
                  <a:pt x="211" y="731"/>
                  <a:pt x="212" y="731"/>
                </a:cubicBezTo>
                <a:cubicBezTo>
                  <a:pt x="212" y="731"/>
                  <a:pt x="213" y="730"/>
                  <a:pt x="213" y="730"/>
                </a:cubicBezTo>
                <a:cubicBezTo>
                  <a:pt x="213" y="730"/>
                  <a:pt x="213" y="730"/>
                  <a:pt x="213" y="730"/>
                </a:cubicBezTo>
                <a:cubicBezTo>
                  <a:pt x="213" y="730"/>
                  <a:pt x="213" y="730"/>
                  <a:pt x="214" y="730"/>
                </a:cubicBezTo>
                <a:cubicBezTo>
                  <a:pt x="214" y="730"/>
                  <a:pt x="214" y="730"/>
                  <a:pt x="214" y="730"/>
                </a:cubicBezTo>
                <a:cubicBezTo>
                  <a:pt x="214" y="730"/>
                  <a:pt x="214" y="730"/>
                  <a:pt x="215" y="730"/>
                </a:cubicBezTo>
                <a:cubicBezTo>
                  <a:pt x="215" y="730"/>
                  <a:pt x="216" y="730"/>
                  <a:pt x="216" y="730"/>
                </a:cubicBezTo>
                <a:cubicBezTo>
                  <a:pt x="216" y="730"/>
                  <a:pt x="216" y="730"/>
                  <a:pt x="216" y="730"/>
                </a:cubicBezTo>
                <a:cubicBezTo>
                  <a:pt x="216" y="730"/>
                  <a:pt x="215" y="730"/>
                  <a:pt x="216" y="730"/>
                </a:cubicBezTo>
                <a:cubicBezTo>
                  <a:pt x="216" y="730"/>
                  <a:pt x="216" y="730"/>
                  <a:pt x="217" y="730"/>
                </a:cubicBezTo>
                <a:lnTo>
                  <a:pt x="217" y="729"/>
                </a:lnTo>
                <a:cubicBezTo>
                  <a:pt x="217" y="729"/>
                  <a:pt x="217" y="729"/>
                  <a:pt x="218" y="729"/>
                </a:cubicBezTo>
                <a:lnTo>
                  <a:pt x="218" y="729"/>
                </a:lnTo>
                <a:cubicBezTo>
                  <a:pt x="219" y="729"/>
                  <a:pt x="218" y="729"/>
                  <a:pt x="219" y="729"/>
                </a:cubicBezTo>
                <a:cubicBezTo>
                  <a:pt x="219" y="729"/>
                  <a:pt x="219" y="729"/>
                  <a:pt x="220" y="729"/>
                </a:cubicBezTo>
                <a:cubicBezTo>
                  <a:pt x="220" y="729"/>
                  <a:pt x="220" y="729"/>
                  <a:pt x="220" y="729"/>
                </a:cubicBezTo>
                <a:cubicBezTo>
                  <a:pt x="223" y="728"/>
                  <a:pt x="219" y="730"/>
                  <a:pt x="222" y="729"/>
                </a:cubicBezTo>
                <a:cubicBezTo>
                  <a:pt x="222" y="729"/>
                  <a:pt x="222" y="728"/>
                  <a:pt x="223" y="728"/>
                </a:cubicBezTo>
                <a:cubicBezTo>
                  <a:pt x="223" y="728"/>
                  <a:pt x="223" y="728"/>
                  <a:pt x="223" y="728"/>
                </a:cubicBezTo>
                <a:cubicBezTo>
                  <a:pt x="224" y="728"/>
                  <a:pt x="224" y="728"/>
                  <a:pt x="225" y="728"/>
                </a:cubicBezTo>
                <a:cubicBezTo>
                  <a:pt x="226" y="727"/>
                  <a:pt x="225" y="728"/>
                  <a:pt x="226" y="727"/>
                </a:cubicBezTo>
                <a:cubicBezTo>
                  <a:pt x="230" y="726"/>
                  <a:pt x="225" y="728"/>
                  <a:pt x="228" y="727"/>
                </a:cubicBezTo>
                <a:cubicBezTo>
                  <a:pt x="230" y="726"/>
                  <a:pt x="227" y="727"/>
                  <a:pt x="230" y="727"/>
                </a:cubicBezTo>
                <a:cubicBezTo>
                  <a:pt x="230" y="727"/>
                  <a:pt x="230" y="726"/>
                  <a:pt x="230" y="726"/>
                </a:cubicBezTo>
                <a:cubicBezTo>
                  <a:pt x="231" y="726"/>
                  <a:pt x="232" y="726"/>
                  <a:pt x="232" y="726"/>
                </a:cubicBezTo>
                <a:cubicBezTo>
                  <a:pt x="232" y="726"/>
                  <a:pt x="233" y="726"/>
                  <a:pt x="233" y="726"/>
                </a:cubicBezTo>
                <a:cubicBezTo>
                  <a:pt x="233" y="726"/>
                  <a:pt x="233" y="726"/>
                  <a:pt x="234" y="726"/>
                </a:cubicBezTo>
                <a:cubicBezTo>
                  <a:pt x="234" y="725"/>
                  <a:pt x="234" y="725"/>
                  <a:pt x="234" y="725"/>
                </a:cubicBezTo>
                <a:cubicBezTo>
                  <a:pt x="234" y="725"/>
                  <a:pt x="235" y="725"/>
                  <a:pt x="235" y="725"/>
                </a:cubicBezTo>
                <a:cubicBezTo>
                  <a:pt x="235" y="725"/>
                  <a:pt x="235" y="725"/>
                  <a:pt x="235" y="725"/>
                </a:cubicBezTo>
                <a:lnTo>
                  <a:pt x="235" y="725"/>
                </a:lnTo>
                <a:cubicBezTo>
                  <a:pt x="235" y="725"/>
                  <a:pt x="235" y="725"/>
                  <a:pt x="235" y="725"/>
                </a:cubicBezTo>
                <a:lnTo>
                  <a:pt x="235" y="724"/>
                </a:lnTo>
                <a:cubicBezTo>
                  <a:pt x="235" y="724"/>
                  <a:pt x="235" y="724"/>
                  <a:pt x="236" y="724"/>
                </a:cubicBezTo>
                <a:lnTo>
                  <a:pt x="236" y="724"/>
                </a:lnTo>
                <a:cubicBezTo>
                  <a:pt x="236" y="724"/>
                  <a:pt x="236" y="724"/>
                  <a:pt x="237" y="724"/>
                </a:cubicBezTo>
                <a:cubicBezTo>
                  <a:pt x="237" y="724"/>
                  <a:pt x="237" y="724"/>
                  <a:pt x="237" y="724"/>
                </a:cubicBezTo>
                <a:cubicBezTo>
                  <a:pt x="237" y="723"/>
                  <a:pt x="238" y="723"/>
                  <a:pt x="238" y="723"/>
                </a:cubicBezTo>
                <a:cubicBezTo>
                  <a:pt x="238" y="723"/>
                  <a:pt x="238" y="723"/>
                  <a:pt x="239" y="723"/>
                </a:cubicBezTo>
                <a:cubicBezTo>
                  <a:pt x="241" y="721"/>
                  <a:pt x="238" y="723"/>
                  <a:pt x="240" y="722"/>
                </a:cubicBezTo>
                <a:cubicBezTo>
                  <a:pt x="240" y="722"/>
                  <a:pt x="240" y="722"/>
                  <a:pt x="240" y="722"/>
                </a:cubicBezTo>
                <a:cubicBezTo>
                  <a:pt x="240" y="722"/>
                  <a:pt x="240" y="722"/>
                  <a:pt x="241" y="722"/>
                </a:cubicBezTo>
                <a:cubicBezTo>
                  <a:pt x="241" y="722"/>
                  <a:pt x="241" y="721"/>
                  <a:pt x="241" y="721"/>
                </a:cubicBezTo>
                <a:cubicBezTo>
                  <a:pt x="241" y="721"/>
                  <a:pt x="242" y="721"/>
                  <a:pt x="242" y="721"/>
                </a:cubicBezTo>
                <a:cubicBezTo>
                  <a:pt x="242" y="721"/>
                  <a:pt x="242" y="721"/>
                  <a:pt x="243" y="721"/>
                </a:cubicBezTo>
                <a:cubicBezTo>
                  <a:pt x="243" y="721"/>
                  <a:pt x="243" y="720"/>
                  <a:pt x="243" y="720"/>
                </a:cubicBezTo>
                <a:cubicBezTo>
                  <a:pt x="245" y="719"/>
                  <a:pt x="243" y="721"/>
                  <a:pt x="245" y="719"/>
                </a:cubicBezTo>
                <a:cubicBezTo>
                  <a:pt x="245" y="719"/>
                  <a:pt x="245" y="719"/>
                  <a:pt x="245" y="719"/>
                </a:cubicBezTo>
                <a:cubicBezTo>
                  <a:pt x="245" y="719"/>
                  <a:pt x="246" y="718"/>
                  <a:pt x="246" y="718"/>
                </a:cubicBezTo>
                <a:cubicBezTo>
                  <a:pt x="246" y="718"/>
                  <a:pt x="247" y="717"/>
                  <a:pt x="247" y="717"/>
                </a:cubicBezTo>
                <a:cubicBezTo>
                  <a:pt x="247" y="717"/>
                  <a:pt x="248" y="717"/>
                  <a:pt x="248" y="717"/>
                </a:cubicBezTo>
                <a:cubicBezTo>
                  <a:pt x="249" y="716"/>
                  <a:pt x="249" y="715"/>
                  <a:pt x="250" y="715"/>
                </a:cubicBezTo>
                <a:cubicBezTo>
                  <a:pt x="251" y="714"/>
                  <a:pt x="250" y="715"/>
                  <a:pt x="251" y="714"/>
                </a:cubicBezTo>
                <a:cubicBezTo>
                  <a:pt x="251" y="714"/>
                  <a:pt x="252" y="714"/>
                  <a:pt x="252" y="713"/>
                </a:cubicBezTo>
                <a:cubicBezTo>
                  <a:pt x="253" y="713"/>
                  <a:pt x="252" y="713"/>
                  <a:pt x="253" y="712"/>
                </a:cubicBezTo>
                <a:cubicBezTo>
                  <a:pt x="253" y="712"/>
                  <a:pt x="253" y="712"/>
                  <a:pt x="253" y="712"/>
                </a:cubicBezTo>
                <a:cubicBezTo>
                  <a:pt x="253" y="712"/>
                  <a:pt x="254" y="712"/>
                  <a:pt x="254" y="711"/>
                </a:cubicBezTo>
                <a:cubicBezTo>
                  <a:pt x="255" y="711"/>
                  <a:pt x="255" y="710"/>
                  <a:pt x="255" y="710"/>
                </a:cubicBezTo>
                <a:cubicBezTo>
                  <a:pt x="256" y="710"/>
                  <a:pt x="256" y="709"/>
                  <a:pt x="256" y="709"/>
                </a:cubicBezTo>
                <a:cubicBezTo>
                  <a:pt x="256" y="709"/>
                  <a:pt x="256" y="709"/>
                  <a:pt x="257" y="709"/>
                </a:cubicBezTo>
                <a:cubicBezTo>
                  <a:pt x="258" y="708"/>
                  <a:pt x="258" y="707"/>
                  <a:pt x="258" y="707"/>
                </a:cubicBezTo>
                <a:cubicBezTo>
                  <a:pt x="258" y="707"/>
                  <a:pt x="258" y="707"/>
                  <a:pt x="259" y="707"/>
                </a:cubicBezTo>
                <a:cubicBezTo>
                  <a:pt x="259" y="706"/>
                  <a:pt x="259" y="707"/>
                  <a:pt x="259" y="706"/>
                </a:cubicBezTo>
              </a:path>
            </a:pathLst>
          </a:custGeom>
          <a:noFill/>
          <a:ln w="7938"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22" name="Picture 22">
            <a:extLst>
              <a:ext uri="{FF2B5EF4-FFF2-40B4-BE49-F238E27FC236}">
                <a16:creationId xmlns:a16="http://schemas.microsoft.com/office/drawing/2014/main" id="{1ECC3110-DA2E-41CB-A2B9-A33A4A0F6B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9" y="2198689"/>
            <a:ext cx="5715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a:extLst>
              <a:ext uri="{FF2B5EF4-FFF2-40B4-BE49-F238E27FC236}">
                <a16:creationId xmlns:a16="http://schemas.microsoft.com/office/drawing/2014/main" id="{949C4A71-E471-4FDA-82A7-A2ED0639E8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9752" y="2198689"/>
            <a:ext cx="630238"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a:extLst>
              <a:ext uri="{FF2B5EF4-FFF2-40B4-BE49-F238E27FC236}">
                <a16:creationId xmlns:a16="http://schemas.microsoft.com/office/drawing/2014/main" id="{B6A2ADF2-8143-4CB7-B506-294900B08C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7176" y="2247901"/>
            <a:ext cx="584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a:extLst>
              <a:ext uri="{FF2B5EF4-FFF2-40B4-BE49-F238E27FC236}">
                <a16:creationId xmlns:a16="http://schemas.microsoft.com/office/drawing/2014/main" id="{BFE1ED8B-6FB0-431E-B9CA-92DE206767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68526" y="2247901"/>
            <a:ext cx="522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26">
            <a:extLst>
              <a:ext uri="{FF2B5EF4-FFF2-40B4-BE49-F238E27FC236}">
                <a16:creationId xmlns:a16="http://schemas.microsoft.com/office/drawing/2014/main" id="{2A951D7A-D49D-4FFE-BCD0-D4FDD9333EF2}"/>
              </a:ext>
            </a:extLst>
          </p:cNvPr>
          <p:cNvSpPr>
            <a:spLocks noChangeShapeType="1"/>
          </p:cNvSpPr>
          <p:nvPr/>
        </p:nvSpPr>
        <p:spPr bwMode="auto">
          <a:xfrm>
            <a:off x="3503614" y="3656015"/>
            <a:ext cx="136525"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Freeform 27">
            <a:extLst>
              <a:ext uri="{FF2B5EF4-FFF2-40B4-BE49-F238E27FC236}">
                <a16:creationId xmlns:a16="http://schemas.microsoft.com/office/drawing/2014/main" id="{C298D65B-EA8A-4331-B50B-57E2CBECA35A}"/>
              </a:ext>
            </a:extLst>
          </p:cNvPr>
          <p:cNvSpPr>
            <a:spLocks/>
          </p:cNvSpPr>
          <p:nvPr/>
        </p:nvSpPr>
        <p:spPr bwMode="auto">
          <a:xfrm>
            <a:off x="3586164" y="3562352"/>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8" name="Freeform 28">
            <a:extLst>
              <a:ext uri="{FF2B5EF4-FFF2-40B4-BE49-F238E27FC236}">
                <a16:creationId xmlns:a16="http://schemas.microsoft.com/office/drawing/2014/main" id="{211F2285-17F1-462D-BE33-A6D8A6AF6E35}"/>
              </a:ext>
            </a:extLst>
          </p:cNvPr>
          <p:cNvSpPr>
            <a:spLocks noEditPoints="1"/>
          </p:cNvSpPr>
          <p:nvPr/>
        </p:nvSpPr>
        <p:spPr bwMode="auto">
          <a:xfrm>
            <a:off x="9096380" y="2603502"/>
            <a:ext cx="185738" cy="146050"/>
          </a:xfrm>
          <a:custGeom>
            <a:avLst/>
            <a:gdLst>
              <a:gd name="T0" fmla="*/ 86 w 131"/>
              <a:gd name="T1" fmla="*/ 0 h 102"/>
              <a:gd name="T2" fmla="*/ 86 w 131"/>
              <a:gd name="T3" fmla="*/ 23 h 102"/>
              <a:gd name="T4" fmla="*/ 0 w 131"/>
              <a:gd name="T5" fmla="*/ 23 h 102"/>
              <a:gd name="T6" fmla="*/ 0 w 131"/>
              <a:gd name="T7" fmla="*/ 45 h 102"/>
              <a:gd name="T8" fmla="*/ 86 w 131"/>
              <a:gd name="T9" fmla="*/ 45 h 102"/>
              <a:gd name="T10" fmla="*/ 131 w 131"/>
              <a:gd name="T11" fmla="*/ 45 h 102"/>
              <a:gd name="T12" fmla="*/ 86 w 131"/>
              <a:gd name="T13" fmla="*/ 0 h 102"/>
              <a:gd name="T14" fmla="*/ 0 w 131"/>
              <a:gd name="T15" fmla="*/ 57 h 102"/>
              <a:gd name="T16" fmla="*/ 45 w 131"/>
              <a:gd name="T17" fmla="*/ 102 h 102"/>
              <a:gd name="T18" fmla="*/ 45 w 131"/>
              <a:gd name="T19" fmla="*/ 80 h 102"/>
              <a:gd name="T20" fmla="*/ 131 w 131"/>
              <a:gd name="T21" fmla="*/ 80 h 102"/>
              <a:gd name="T22" fmla="*/ 131 w 131"/>
              <a:gd name="T23" fmla="*/ 57 h 102"/>
              <a:gd name="T24" fmla="*/ 45 w 131"/>
              <a:gd name="T25" fmla="*/ 57 h 102"/>
              <a:gd name="T26" fmla="*/ 0 w 131"/>
              <a:gd name="T27"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02">
                <a:moveTo>
                  <a:pt x="86" y="0"/>
                </a:moveTo>
                <a:lnTo>
                  <a:pt x="86" y="23"/>
                </a:lnTo>
                <a:lnTo>
                  <a:pt x="0" y="23"/>
                </a:lnTo>
                <a:lnTo>
                  <a:pt x="0" y="45"/>
                </a:lnTo>
                <a:lnTo>
                  <a:pt x="86" y="45"/>
                </a:lnTo>
                <a:lnTo>
                  <a:pt x="131" y="45"/>
                </a:lnTo>
                <a:lnTo>
                  <a:pt x="86" y="0"/>
                </a:lnTo>
                <a:close/>
                <a:moveTo>
                  <a:pt x="0" y="57"/>
                </a:moveTo>
                <a:lnTo>
                  <a:pt x="45" y="102"/>
                </a:lnTo>
                <a:lnTo>
                  <a:pt x="45" y="80"/>
                </a:lnTo>
                <a:lnTo>
                  <a:pt x="131" y="80"/>
                </a:lnTo>
                <a:lnTo>
                  <a:pt x="131" y="57"/>
                </a:lnTo>
                <a:lnTo>
                  <a:pt x="45" y="57"/>
                </a:lnTo>
                <a:lnTo>
                  <a:pt x="0" y="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9" name="Freeform 29">
            <a:extLst>
              <a:ext uri="{FF2B5EF4-FFF2-40B4-BE49-F238E27FC236}">
                <a16:creationId xmlns:a16="http://schemas.microsoft.com/office/drawing/2014/main" id="{35E4A323-D111-4D47-9626-5FEB8B2AF7EE}"/>
              </a:ext>
            </a:extLst>
          </p:cNvPr>
          <p:cNvSpPr>
            <a:spLocks/>
          </p:cNvSpPr>
          <p:nvPr/>
        </p:nvSpPr>
        <p:spPr bwMode="auto">
          <a:xfrm>
            <a:off x="10436231" y="2984502"/>
            <a:ext cx="1354138" cy="1335088"/>
          </a:xfrm>
          <a:custGeom>
            <a:avLst/>
            <a:gdLst>
              <a:gd name="T0" fmla="*/ 105 w 950"/>
              <a:gd name="T1" fmla="*/ 0 h 937"/>
              <a:gd name="T2" fmla="*/ 845 w 950"/>
              <a:gd name="T3" fmla="*/ 0 h 937"/>
              <a:gd name="T4" fmla="*/ 950 w 950"/>
              <a:gd name="T5" fmla="*/ 106 h 937"/>
              <a:gd name="T6" fmla="*/ 950 w 950"/>
              <a:gd name="T7" fmla="*/ 832 h 937"/>
              <a:gd name="T8" fmla="*/ 845 w 950"/>
              <a:gd name="T9" fmla="*/ 937 h 937"/>
              <a:gd name="T10" fmla="*/ 105 w 950"/>
              <a:gd name="T11" fmla="*/ 937 h 937"/>
              <a:gd name="T12" fmla="*/ 0 w 950"/>
              <a:gd name="T13" fmla="*/ 832 h 937"/>
              <a:gd name="T14" fmla="*/ 0 w 950"/>
              <a:gd name="T15" fmla="*/ 106 h 937"/>
              <a:gd name="T16" fmla="*/ 105 w 950"/>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937">
                <a:moveTo>
                  <a:pt x="105" y="0"/>
                </a:moveTo>
                <a:lnTo>
                  <a:pt x="845" y="0"/>
                </a:lnTo>
                <a:cubicBezTo>
                  <a:pt x="903" y="0"/>
                  <a:pt x="950" y="47"/>
                  <a:pt x="950" y="106"/>
                </a:cubicBezTo>
                <a:lnTo>
                  <a:pt x="950" y="832"/>
                </a:lnTo>
                <a:cubicBezTo>
                  <a:pt x="950" y="890"/>
                  <a:pt x="903" y="937"/>
                  <a:pt x="845" y="937"/>
                </a:cubicBezTo>
                <a:lnTo>
                  <a:pt x="105" y="937"/>
                </a:lnTo>
                <a:cubicBezTo>
                  <a:pt x="47" y="937"/>
                  <a:pt x="0" y="890"/>
                  <a:pt x="0" y="832"/>
                </a:cubicBezTo>
                <a:lnTo>
                  <a:pt x="0" y="106"/>
                </a:lnTo>
                <a:cubicBezTo>
                  <a:pt x="0" y="47"/>
                  <a:pt x="47" y="0"/>
                  <a:pt x="105"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30" name="Picture 30">
            <a:extLst>
              <a:ext uri="{FF2B5EF4-FFF2-40B4-BE49-F238E27FC236}">
                <a16:creationId xmlns:a16="http://schemas.microsoft.com/office/drawing/2014/main" id="{0D034B54-9476-456D-9474-8FA42FB8D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2031" y="3124202"/>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1">
            <a:extLst>
              <a:ext uri="{FF2B5EF4-FFF2-40B4-BE49-F238E27FC236}">
                <a16:creationId xmlns:a16="http://schemas.microsoft.com/office/drawing/2014/main" id="{BA20240C-46EE-4E6D-BFFF-3CBCBBC88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7668" y="3124202"/>
            <a:ext cx="6143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32">
            <a:extLst>
              <a:ext uri="{FF2B5EF4-FFF2-40B4-BE49-F238E27FC236}">
                <a16:creationId xmlns:a16="http://schemas.microsoft.com/office/drawing/2014/main" id="{96BB3F43-5C69-461C-BA5F-1BD0F9C94D15}"/>
              </a:ext>
            </a:extLst>
          </p:cNvPr>
          <p:cNvSpPr>
            <a:spLocks noChangeShapeType="1"/>
          </p:cNvSpPr>
          <p:nvPr/>
        </p:nvSpPr>
        <p:spPr bwMode="auto">
          <a:xfrm>
            <a:off x="1697038" y="3656015"/>
            <a:ext cx="1793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Freeform 33">
            <a:extLst>
              <a:ext uri="{FF2B5EF4-FFF2-40B4-BE49-F238E27FC236}">
                <a16:creationId xmlns:a16="http://schemas.microsoft.com/office/drawing/2014/main" id="{D3F51F86-F911-4ACE-9B15-D24EEB9ABE53}"/>
              </a:ext>
            </a:extLst>
          </p:cNvPr>
          <p:cNvSpPr>
            <a:spLocks/>
          </p:cNvSpPr>
          <p:nvPr/>
        </p:nvSpPr>
        <p:spPr bwMode="auto">
          <a:xfrm>
            <a:off x="1820863" y="3562352"/>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0" name="Line 90">
            <a:extLst>
              <a:ext uri="{FF2B5EF4-FFF2-40B4-BE49-F238E27FC236}">
                <a16:creationId xmlns:a16="http://schemas.microsoft.com/office/drawing/2014/main" id="{98DE8D39-48DB-4FA6-93A1-FA9C8EFF7927}"/>
              </a:ext>
            </a:extLst>
          </p:cNvPr>
          <p:cNvSpPr>
            <a:spLocks noChangeShapeType="1"/>
          </p:cNvSpPr>
          <p:nvPr/>
        </p:nvSpPr>
        <p:spPr bwMode="auto">
          <a:xfrm>
            <a:off x="5119690" y="3656015"/>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1" name="Freeform 91">
            <a:extLst>
              <a:ext uri="{FF2B5EF4-FFF2-40B4-BE49-F238E27FC236}">
                <a16:creationId xmlns:a16="http://schemas.microsoft.com/office/drawing/2014/main" id="{705DC7CA-7315-4749-A23E-B949322A513C}"/>
              </a:ext>
            </a:extLst>
          </p:cNvPr>
          <p:cNvSpPr>
            <a:spLocks/>
          </p:cNvSpPr>
          <p:nvPr/>
        </p:nvSpPr>
        <p:spPr bwMode="auto">
          <a:xfrm>
            <a:off x="5199065" y="3562352"/>
            <a:ext cx="165100" cy="190500"/>
          </a:xfrm>
          <a:custGeom>
            <a:avLst/>
            <a:gdLst>
              <a:gd name="T0" fmla="*/ 116 w 116"/>
              <a:gd name="T1" fmla="*/ 66 h 133"/>
              <a:gd name="T2" fmla="*/ 0 w 116"/>
              <a:gd name="T3" fmla="*/ 133 h 133"/>
              <a:gd name="T4" fmla="*/ 0 w 116"/>
              <a:gd name="T5" fmla="*/ 0 h 133"/>
              <a:gd name="T6" fmla="*/ 116 w 116"/>
              <a:gd name="T7" fmla="*/ 66 h 133"/>
            </a:gdLst>
            <a:ahLst/>
            <a:cxnLst>
              <a:cxn ang="0">
                <a:pos x="T0" y="T1"/>
              </a:cxn>
              <a:cxn ang="0">
                <a:pos x="T2" y="T3"/>
              </a:cxn>
              <a:cxn ang="0">
                <a:pos x="T4" y="T5"/>
              </a:cxn>
              <a:cxn ang="0">
                <a:pos x="T6" y="T7"/>
              </a:cxn>
            </a:cxnLst>
            <a:rect l="0" t="0" r="r" b="b"/>
            <a:pathLst>
              <a:path w="116" h="133">
                <a:moveTo>
                  <a:pt x="116" y="66"/>
                </a:moveTo>
                <a:lnTo>
                  <a:pt x="0" y="133"/>
                </a:lnTo>
                <a:lnTo>
                  <a:pt x="0" y="0"/>
                </a:lnTo>
                <a:lnTo>
                  <a:pt x="116"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2" name="Line 92">
            <a:extLst>
              <a:ext uri="{FF2B5EF4-FFF2-40B4-BE49-F238E27FC236}">
                <a16:creationId xmlns:a16="http://schemas.microsoft.com/office/drawing/2014/main" id="{88464086-CCD9-4440-B74E-1747845F4DC7}"/>
              </a:ext>
            </a:extLst>
          </p:cNvPr>
          <p:cNvSpPr>
            <a:spLocks noChangeShapeType="1"/>
          </p:cNvSpPr>
          <p:nvPr/>
        </p:nvSpPr>
        <p:spPr bwMode="auto">
          <a:xfrm>
            <a:off x="7289804" y="3656015"/>
            <a:ext cx="13493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3" name="Freeform 93">
            <a:extLst>
              <a:ext uri="{FF2B5EF4-FFF2-40B4-BE49-F238E27FC236}">
                <a16:creationId xmlns:a16="http://schemas.microsoft.com/office/drawing/2014/main" id="{350AD7A3-9A3A-42B8-A094-AFF34F321BDE}"/>
              </a:ext>
            </a:extLst>
          </p:cNvPr>
          <p:cNvSpPr>
            <a:spLocks/>
          </p:cNvSpPr>
          <p:nvPr/>
        </p:nvSpPr>
        <p:spPr bwMode="auto">
          <a:xfrm>
            <a:off x="7369179" y="3562352"/>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4" name="Line 94">
            <a:extLst>
              <a:ext uri="{FF2B5EF4-FFF2-40B4-BE49-F238E27FC236}">
                <a16:creationId xmlns:a16="http://schemas.microsoft.com/office/drawing/2014/main" id="{6A47C112-89FE-4800-B85A-1A729787FAF7}"/>
              </a:ext>
            </a:extLst>
          </p:cNvPr>
          <p:cNvSpPr>
            <a:spLocks noChangeShapeType="1"/>
          </p:cNvSpPr>
          <p:nvPr/>
        </p:nvSpPr>
        <p:spPr bwMode="auto">
          <a:xfrm>
            <a:off x="10212393" y="3656015"/>
            <a:ext cx="133350"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5" name="Freeform 95">
            <a:extLst>
              <a:ext uri="{FF2B5EF4-FFF2-40B4-BE49-F238E27FC236}">
                <a16:creationId xmlns:a16="http://schemas.microsoft.com/office/drawing/2014/main" id="{698D7757-4A6B-4D91-A65D-B5B7BDC3C459}"/>
              </a:ext>
            </a:extLst>
          </p:cNvPr>
          <p:cNvSpPr>
            <a:spLocks/>
          </p:cNvSpPr>
          <p:nvPr/>
        </p:nvSpPr>
        <p:spPr bwMode="auto">
          <a:xfrm>
            <a:off x="10291768" y="3562352"/>
            <a:ext cx="163513" cy="190500"/>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96" name="Freeform 96">
            <a:extLst>
              <a:ext uri="{FF2B5EF4-FFF2-40B4-BE49-F238E27FC236}">
                <a16:creationId xmlns:a16="http://schemas.microsoft.com/office/drawing/2014/main" id="{438878D0-AB75-4BBF-82CC-9DE95051D719}"/>
              </a:ext>
            </a:extLst>
          </p:cNvPr>
          <p:cNvSpPr>
            <a:spLocks/>
          </p:cNvSpPr>
          <p:nvPr/>
        </p:nvSpPr>
        <p:spPr bwMode="auto">
          <a:xfrm>
            <a:off x="344487" y="2984502"/>
            <a:ext cx="1354138" cy="1335088"/>
          </a:xfrm>
          <a:custGeom>
            <a:avLst/>
            <a:gdLst>
              <a:gd name="T0" fmla="*/ 112 w 951"/>
              <a:gd name="T1" fmla="*/ 0 h 937"/>
              <a:gd name="T2" fmla="*/ 839 w 951"/>
              <a:gd name="T3" fmla="*/ 0 h 937"/>
              <a:gd name="T4" fmla="*/ 951 w 951"/>
              <a:gd name="T5" fmla="*/ 111 h 937"/>
              <a:gd name="T6" fmla="*/ 951 w 951"/>
              <a:gd name="T7" fmla="*/ 826 h 937"/>
              <a:gd name="T8" fmla="*/ 839 w 951"/>
              <a:gd name="T9" fmla="*/ 937 h 937"/>
              <a:gd name="T10" fmla="*/ 112 w 951"/>
              <a:gd name="T11" fmla="*/ 937 h 937"/>
              <a:gd name="T12" fmla="*/ 0 w 951"/>
              <a:gd name="T13" fmla="*/ 826 h 937"/>
              <a:gd name="T14" fmla="*/ 0 w 951"/>
              <a:gd name="T15" fmla="*/ 111 h 937"/>
              <a:gd name="T16" fmla="*/ 112 w 951"/>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937">
                <a:moveTo>
                  <a:pt x="112" y="0"/>
                </a:moveTo>
                <a:lnTo>
                  <a:pt x="839" y="0"/>
                </a:lnTo>
                <a:cubicBezTo>
                  <a:pt x="901" y="0"/>
                  <a:pt x="951" y="50"/>
                  <a:pt x="951" y="111"/>
                </a:cubicBezTo>
                <a:lnTo>
                  <a:pt x="951" y="826"/>
                </a:lnTo>
                <a:cubicBezTo>
                  <a:pt x="951" y="887"/>
                  <a:pt x="901" y="937"/>
                  <a:pt x="839" y="937"/>
                </a:cubicBezTo>
                <a:lnTo>
                  <a:pt x="112" y="937"/>
                </a:lnTo>
                <a:cubicBezTo>
                  <a:pt x="50" y="937"/>
                  <a:pt x="0" y="887"/>
                  <a:pt x="0" y="826"/>
                </a:cubicBezTo>
                <a:lnTo>
                  <a:pt x="0" y="111"/>
                </a:lnTo>
                <a:cubicBezTo>
                  <a:pt x="0" y="50"/>
                  <a:pt x="50" y="0"/>
                  <a:pt x="112" y="0"/>
                </a:cubicBezTo>
                <a:close/>
              </a:path>
            </a:pathLst>
          </a:custGeom>
          <a:solidFill>
            <a:srgbClr val="CFE9D1"/>
          </a:solidFill>
          <a:ln w="79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97" name="Picture 97">
            <a:extLst>
              <a:ext uri="{FF2B5EF4-FFF2-40B4-BE49-F238E27FC236}">
                <a16:creationId xmlns:a16="http://schemas.microsoft.com/office/drawing/2014/main" id="{23C97BF2-EC62-4B65-AB02-1FDD71B0E9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087" y="3182939"/>
            <a:ext cx="5397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8">
            <a:extLst>
              <a:ext uri="{FF2B5EF4-FFF2-40B4-BE49-F238E27FC236}">
                <a16:creationId xmlns:a16="http://schemas.microsoft.com/office/drawing/2014/main" id="{B324EF21-964E-4C0A-A9A0-9331633D9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425" y="3182939"/>
            <a:ext cx="6080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9">
            <a:extLst>
              <a:ext uri="{FF2B5EF4-FFF2-40B4-BE49-F238E27FC236}">
                <a16:creationId xmlns:a16="http://schemas.microsoft.com/office/drawing/2014/main" id="{F20AE81D-52E0-4019-AC96-F310E8330E32}"/>
              </a:ext>
            </a:extLst>
          </p:cNvPr>
          <p:cNvSpPr>
            <a:spLocks/>
          </p:cNvSpPr>
          <p:nvPr/>
        </p:nvSpPr>
        <p:spPr bwMode="auto">
          <a:xfrm>
            <a:off x="7554916" y="1760539"/>
            <a:ext cx="1549401" cy="571500"/>
          </a:xfrm>
          <a:custGeom>
            <a:avLst/>
            <a:gdLst>
              <a:gd name="T0" fmla="*/ 68 w 1088"/>
              <a:gd name="T1" fmla="*/ 0 h 401"/>
              <a:gd name="T2" fmla="*/ 1020 w 1088"/>
              <a:gd name="T3" fmla="*/ 0 h 401"/>
              <a:gd name="T4" fmla="*/ 1088 w 1088"/>
              <a:gd name="T5" fmla="*/ 68 h 401"/>
              <a:gd name="T6" fmla="*/ 1088 w 1088"/>
              <a:gd name="T7" fmla="*/ 333 h 401"/>
              <a:gd name="T8" fmla="*/ 1020 w 1088"/>
              <a:gd name="T9" fmla="*/ 401 h 401"/>
              <a:gd name="T10" fmla="*/ 68 w 1088"/>
              <a:gd name="T11" fmla="*/ 401 h 401"/>
              <a:gd name="T12" fmla="*/ 0 w 1088"/>
              <a:gd name="T13" fmla="*/ 333 h 401"/>
              <a:gd name="T14" fmla="*/ 0 w 1088"/>
              <a:gd name="T15" fmla="*/ 68 h 401"/>
              <a:gd name="T16" fmla="*/ 68 w 1088"/>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8" h="401">
                <a:moveTo>
                  <a:pt x="68" y="0"/>
                </a:moveTo>
                <a:lnTo>
                  <a:pt x="1020" y="0"/>
                </a:lnTo>
                <a:cubicBezTo>
                  <a:pt x="1058" y="0"/>
                  <a:pt x="1088" y="30"/>
                  <a:pt x="1088" y="68"/>
                </a:cubicBezTo>
                <a:lnTo>
                  <a:pt x="1088" y="333"/>
                </a:lnTo>
                <a:cubicBezTo>
                  <a:pt x="1088" y="371"/>
                  <a:pt x="1058" y="401"/>
                  <a:pt x="1020"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0" name="Freeform 100">
            <a:extLst>
              <a:ext uri="{FF2B5EF4-FFF2-40B4-BE49-F238E27FC236}">
                <a16:creationId xmlns:a16="http://schemas.microsoft.com/office/drawing/2014/main" id="{681BE00B-82CC-440C-9F98-CDE5BB8AAF6C}"/>
              </a:ext>
            </a:extLst>
          </p:cNvPr>
          <p:cNvSpPr>
            <a:spLocks/>
          </p:cNvSpPr>
          <p:nvPr/>
        </p:nvSpPr>
        <p:spPr bwMode="auto">
          <a:xfrm>
            <a:off x="7648579" y="2263776"/>
            <a:ext cx="90488" cy="136525"/>
          </a:xfrm>
          <a:custGeom>
            <a:avLst/>
            <a:gdLst>
              <a:gd name="T0" fmla="*/ 0 w 63"/>
              <a:gd name="T1" fmla="*/ 0 h 96"/>
              <a:gd name="T2" fmla="*/ 0 w 63"/>
              <a:gd name="T3" fmla="*/ 96 h 96"/>
              <a:gd name="T4" fmla="*/ 31 w 63"/>
              <a:gd name="T5" fmla="*/ 61 h 96"/>
              <a:gd name="T6" fmla="*/ 63 w 63"/>
              <a:gd name="T7" fmla="*/ 96 h 96"/>
              <a:gd name="T8" fmla="*/ 63 w 63"/>
              <a:gd name="T9" fmla="*/ 0 h 96"/>
              <a:gd name="T10" fmla="*/ 0 w 63"/>
              <a:gd name="T11" fmla="*/ 0 h 96"/>
            </a:gdLst>
            <a:ahLst/>
            <a:cxnLst>
              <a:cxn ang="0">
                <a:pos x="T0" y="T1"/>
              </a:cxn>
              <a:cxn ang="0">
                <a:pos x="T2" y="T3"/>
              </a:cxn>
              <a:cxn ang="0">
                <a:pos x="T4" y="T5"/>
              </a:cxn>
              <a:cxn ang="0">
                <a:pos x="T6" y="T7"/>
              </a:cxn>
              <a:cxn ang="0">
                <a:pos x="T8" y="T9"/>
              </a:cxn>
              <a:cxn ang="0">
                <a:pos x="T10" y="T11"/>
              </a:cxn>
            </a:cxnLst>
            <a:rect l="0" t="0" r="r" b="b"/>
            <a:pathLst>
              <a:path w="63" h="96">
                <a:moveTo>
                  <a:pt x="0" y="0"/>
                </a:moveTo>
                <a:lnTo>
                  <a:pt x="0" y="96"/>
                </a:lnTo>
                <a:lnTo>
                  <a:pt x="31" y="61"/>
                </a:lnTo>
                <a:lnTo>
                  <a:pt x="63" y="96"/>
                </a:lnTo>
                <a:lnTo>
                  <a:pt x="63" y="0"/>
                </a:lnTo>
                <a:lnTo>
                  <a:pt x="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1" name="Freeform 101">
            <a:extLst>
              <a:ext uri="{FF2B5EF4-FFF2-40B4-BE49-F238E27FC236}">
                <a16:creationId xmlns:a16="http://schemas.microsoft.com/office/drawing/2014/main" id="{A6CC6BB1-1B6D-40E3-BF18-37D43C9F604D}"/>
              </a:ext>
            </a:extLst>
          </p:cNvPr>
          <p:cNvSpPr>
            <a:spLocks/>
          </p:cNvSpPr>
          <p:nvPr/>
        </p:nvSpPr>
        <p:spPr bwMode="auto">
          <a:xfrm>
            <a:off x="8113717" y="4364040"/>
            <a:ext cx="998538" cy="552450"/>
          </a:xfrm>
          <a:custGeom>
            <a:avLst/>
            <a:gdLst>
              <a:gd name="T0" fmla="*/ 700 w 700"/>
              <a:gd name="T1" fmla="*/ 0 h 387"/>
              <a:gd name="T2" fmla="*/ 700 w 700"/>
              <a:gd name="T3" fmla="*/ 337 h 387"/>
              <a:gd name="T4" fmla="*/ 607 w 700"/>
              <a:gd name="T5" fmla="*/ 337 h 387"/>
              <a:gd name="T6" fmla="*/ 125 w 700"/>
              <a:gd name="T7" fmla="*/ 337 h 387"/>
              <a:gd name="T8" fmla="*/ 125 w 700"/>
              <a:gd name="T9" fmla="*/ 387 h 387"/>
              <a:gd name="T10" fmla="*/ 0 w 700"/>
              <a:gd name="T11" fmla="*/ 290 h 387"/>
              <a:gd name="T12" fmla="*/ 125 w 700"/>
              <a:gd name="T13" fmla="*/ 194 h 387"/>
              <a:gd name="T14" fmla="*/ 125 w 700"/>
              <a:gd name="T15" fmla="*/ 244 h 387"/>
              <a:gd name="T16" fmla="*/ 607 w 700"/>
              <a:gd name="T17" fmla="*/ 244 h 387"/>
              <a:gd name="T18" fmla="*/ 607 w 700"/>
              <a:gd name="T19" fmla="*/ 0 h 387"/>
              <a:gd name="T20" fmla="*/ 700 w 700"/>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0" h="387">
                <a:moveTo>
                  <a:pt x="700" y="0"/>
                </a:moveTo>
                <a:lnTo>
                  <a:pt x="700" y="337"/>
                </a:lnTo>
                <a:lnTo>
                  <a:pt x="607" y="337"/>
                </a:lnTo>
                <a:lnTo>
                  <a:pt x="125" y="337"/>
                </a:lnTo>
                <a:lnTo>
                  <a:pt x="125" y="387"/>
                </a:lnTo>
                <a:lnTo>
                  <a:pt x="0" y="290"/>
                </a:lnTo>
                <a:lnTo>
                  <a:pt x="125" y="194"/>
                </a:lnTo>
                <a:lnTo>
                  <a:pt x="125" y="244"/>
                </a:lnTo>
                <a:lnTo>
                  <a:pt x="607" y="244"/>
                </a:lnTo>
                <a:lnTo>
                  <a:pt x="607" y="0"/>
                </a:lnTo>
                <a:lnTo>
                  <a:pt x="70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2" name="Freeform 102">
            <a:extLst>
              <a:ext uri="{FF2B5EF4-FFF2-40B4-BE49-F238E27FC236}">
                <a16:creationId xmlns:a16="http://schemas.microsoft.com/office/drawing/2014/main" id="{03652A5F-B2B8-43D2-927B-968420A3E8E9}"/>
              </a:ext>
            </a:extLst>
          </p:cNvPr>
          <p:cNvSpPr>
            <a:spLocks/>
          </p:cNvSpPr>
          <p:nvPr/>
        </p:nvSpPr>
        <p:spPr bwMode="auto">
          <a:xfrm>
            <a:off x="2182813" y="1725614"/>
            <a:ext cx="1184276" cy="569913"/>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3" name="Freeform 103">
            <a:extLst>
              <a:ext uri="{FF2B5EF4-FFF2-40B4-BE49-F238E27FC236}">
                <a16:creationId xmlns:a16="http://schemas.microsoft.com/office/drawing/2014/main" id="{2BD42ECC-5F06-4F22-ACC0-ADC9550FC591}"/>
              </a:ext>
            </a:extLst>
          </p:cNvPr>
          <p:cNvSpPr>
            <a:spLocks/>
          </p:cNvSpPr>
          <p:nvPr/>
        </p:nvSpPr>
        <p:spPr bwMode="auto">
          <a:xfrm>
            <a:off x="2182813" y="3436940"/>
            <a:ext cx="1184276" cy="635000"/>
          </a:xfrm>
          <a:custGeom>
            <a:avLst/>
            <a:gdLst>
              <a:gd name="T0" fmla="*/ 76 w 831"/>
              <a:gd name="T1" fmla="*/ 0 h 446"/>
              <a:gd name="T2" fmla="*/ 755 w 831"/>
              <a:gd name="T3" fmla="*/ 0 h 446"/>
              <a:gd name="T4" fmla="*/ 831 w 831"/>
              <a:gd name="T5" fmla="*/ 76 h 446"/>
              <a:gd name="T6" fmla="*/ 831 w 831"/>
              <a:gd name="T7" fmla="*/ 370 h 446"/>
              <a:gd name="T8" fmla="*/ 755 w 831"/>
              <a:gd name="T9" fmla="*/ 446 h 446"/>
              <a:gd name="T10" fmla="*/ 76 w 831"/>
              <a:gd name="T11" fmla="*/ 446 h 446"/>
              <a:gd name="T12" fmla="*/ 0 w 831"/>
              <a:gd name="T13" fmla="*/ 370 h 446"/>
              <a:gd name="T14" fmla="*/ 0 w 831"/>
              <a:gd name="T15" fmla="*/ 76 h 446"/>
              <a:gd name="T16" fmla="*/ 76 w 831"/>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46">
                <a:moveTo>
                  <a:pt x="76" y="0"/>
                </a:moveTo>
                <a:lnTo>
                  <a:pt x="755" y="0"/>
                </a:lnTo>
                <a:cubicBezTo>
                  <a:pt x="797" y="0"/>
                  <a:pt x="831" y="34"/>
                  <a:pt x="831" y="76"/>
                </a:cubicBezTo>
                <a:lnTo>
                  <a:pt x="831" y="370"/>
                </a:lnTo>
                <a:cubicBezTo>
                  <a:pt x="831" y="412"/>
                  <a:pt x="797" y="446"/>
                  <a:pt x="755" y="446"/>
                </a:cubicBezTo>
                <a:lnTo>
                  <a:pt x="76" y="446"/>
                </a:lnTo>
                <a:cubicBezTo>
                  <a:pt x="34" y="446"/>
                  <a:pt x="0" y="412"/>
                  <a:pt x="0" y="370"/>
                </a:cubicBezTo>
                <a:lnTo>
                  <a:pt x="0" y="76"/>
                </a:lnTo>
                <a:cubicBezTo>
                  <a:pt x="0" y="34"/>
                  <a:pt x="34" y="0"/>
                  <a:pt x="76"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4" name="Rectangle 104">
            <a:extLst>
              <a:ext uri="{FF2B5EF4-FFF2-40B4-BE49-F238E27FC236}">
                <a16:creationId xmlns:a16="http://schemas.microsoft.com/office/drawing/2014/main" id="{F6A9F3C1-7544-4EF7-B29A-1C283D4DF57F}"/>
              </a:ext>
            </a:extLst>
          </p:cNvPr>
          <p:cNvSpPr>
            <a:spLocks noChangeArrowheads="1"/>
          </p:cNvSpPr>
          <p:nvPr/>
        </p:nvSpPr>
        <p:spPr bwMode="auto">
          <a:xfrm>
            <a:off x="2735263" y="4035427"/>
            <a:ext cx="80963" cy="114300"/>
          </a:xfrm>
          <a:prstGeom prst="rect">
            <a:avLst/>
          </a:prstGeom>
          <a:solidFill>
            <a:srgbClr val="FFF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5" name="Freeform 105">
            <a:extLst>
              <a:ext uri="{FF2B5EF4-FFF2-40B4-BE49-F238E27FC236}">
                <a16:creationId xmlns:a16="http://schemas.microsoft.com/office/drawing/2014/main" id="{1EE9F8F9-5169-4C5B-BF3A-C0989C1251AA}"/>
              </a:ext>
            </a:extLst>
          </p:cNvPr>
          <p:cNvSpPr>
            <a:spLocks/>
          </p:cNvSpPr>
          <p:nvPr/>
        </p:nvSpPr>
        <p:spPr bwMode="auto">
          <a:xfrm>
            <a:off x="2657476" y="4149727"/>
            <a:ext cx="234950" cy="204788"/>
          </a:xfrm>
          <a:custGeom>
            <a:avLst/>
            <a:gdLst>
              <a:gd name="T0" fmla="*/ 82 w 165"/>
              <a:gd name="T1" fmla="*/ 144 h 144"/>
              <a:gd name="T2" fmla="*/ 41 w 165"/>
              <a:gd name="T3" fmla="*/ 72 h 144"/>
              <a:gd name="T4" fmla="*/ 0 w 165"/>
              <a:gd name="T5" fmla="*/ 0 h 144"/>
              <a:gd name="T6" fmla="*/ 82 w 165"/>
              <a:gd name="T7" fmla="*/ 0 h 144"/>
              <a:gd name="T8" fmla="*/ 165 w 165"/>
              <a:gd name="T9" fmla="*/ 0 h 144"/>
              <a:gd name="T10" fmla="*/ 124 w 165"/>
              <a:gd name="T11" fmla="*/ 72 h 144"/>
              <a:gd name="T12" fmla="*/ 82 w 165"/>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65" h="144">
                <a:moveTo>
                  <a:pt x="82" y="144"/>
                </a:moveTo>
                <a:lnTo>
                  <a:pt x="41" y="72"/>
                </a:lnTo>
                <a:lnTo>
                  <a:pt x="0" y="0"/>
                </a:lnTo>
                <a:lnTo>
                  <a:pt x="82" y="0"/>
                </a:lnTo>
                <a:lnTo>
                  <a:pt x="165" y="0"/>
                </a:lnTo>
                <a:lnTo>
                  <a:pt x="124" y="72"/>
                </a:lnTo>
                <a:lnTo>
                  <a:pt x="82" y="1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6" name="Freeform 106">
            <a:extLst>
              <a:ext uri="{FF2B5EF4-FFF2-40B4-BE49-F238E27FC236}">
                <a16:creationId xmlns:a16="http://schemas.microsoft.com/office/drawing/2014/main" id="{B4BFFD1C-6E35-4D26-9A97-992B00828617}"/>
              </a:ext>
            </a:extLst>
          </p:cNvPr>
          <p:cNvSpPr>
            <a:spLocks/>
          </p:cNvSpPr>
          <p:nvPr/>
        </p:nvSpPr>
        <p:spPr bwMode="auto">
          <a:xfrm>
            <a:off x="3732214" y="1824039"/>
            <a:ext cx="1298576" cy="371475"/>
          </a:xfrm>
          <a:custGeom>
            <a:avLst/>
            <a:gdLst>
              <a:gd name="T0" fmla="*/ 44 w 911"/>
              <a:gd name="T1" fmla="*/ 0 h 260"/>
              <a:gd name="T2" fmla="*/ 866 w 911"/>
              <a:gd name="T3" fmla="*/ 0 h 260"/>
              <a:gd name="T4" fmla="*/ 911 w 911"/>
              <a:gd name="T5" fmla="*/ 44 h 260"/>
              <a:gd name="T6" fmla="*/ 911 w 911"/>
              <a:gd name="T7" fmla="*/ 216 h 260"/>
              <a:gd name="T8" fmla="*/ 866 w 911"/>
              <a:gd name="T9" fmla="*/ 260 h 260"/>
              <a:gd name="T10" fmla="*/ 44 w 911"/>
              <a:gd name="T11" fmla="*/ 260 h 260"/>
              <a:gd name="T12" fmla="*/ 0 w 911"/>
              <a:gd name="T13" fmla="*/ 216 h 260"/>
              <a:gd name="T14" fmla="*/ 0 w 911"/>
              <a:gd name="T15" fmla="*/ 44 h 260"/>
              <a:gd name="T16" fmla="*/ 44 w 911"/>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260">
                <a:moveTo>
                  <a:pt x="44" y="0"/>
                </a:moveTo>
                <a:lnTo>
                  <a:pt x="866" y="0"/>
                </a:lnTo>
                <a:cubicBezTo>
                  <a:pt x="891" y="0"/>
                  <a:pt x="911" y="20"/>
                  <a:pt x="911" y="44"/>
                </a:cubicBezTo>
                <a:lnTo>
                  <a:pt x="911" y="216"/>
                </a:lnTo>
                <a:cubicBezTo>
                  <a:pt x="911" y="241"/>
                  <a:pt x="891" y="260"/>
                  <a:pt x="866" y="260"/>
                </a:cubicBezTo>
                <a:lnTo>
                  <a:pt x="44" y="260"/>
                </a:lnTo>
                <a:cubicBezTo>
                  <a:pt x="20" y="260"/>
                  <a:pt x="0" y="241"/>
                  <a:pt x="0" y="216"/>
                </a:cubicBezTo>
                <a:lnTo>
                  <a:pt x="0" y="44"/>
                </a:lnTo>
                <a:cubicBezTo>
                  <a:pt x="0" y="20"/>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7" name="Freeform 107">
            <a:extLst>
              <a:ext uri="{FF2B5EF4-FFF2-40B4-BE49-F238E27FC236}">
                <a16:creationId xmlns:a16="http://schemas.microsoft.com/office/drawing/2014/main" id="{E137BCF2-6D2F-4F50-9FEE-7F3531766901}"/>
              </a:ext>
            </a:extLst>
          </p:cNvPr>
          <p:cNvSpPr>
            <a:spLocks/>
          </p:cNvSpPr>
          <p:nvPr/>
        </p:nvSpPr>
        <p:spPr bwMode="auto">
          <a:xfrm>
            <a:off x="3789364" y="3563940"/>
            <a:ext cx="1184276" cy="382588"/>
          </a:xfrm>
          <a:custGeom>
            <a:avLst/>
            <a:gdLst>
              <a:gd name="T0" fmla="*/ 45 w 831"/>
              <a:gd name="T1" fmla="*/ 0 h 269"/>
              <a:gd name="T2" fmla="*/ 785 w 831"/>
              <a:gd name="T3" fmla="*/ 0 h 269"/>
              <a:gd name="T4" fmla="*/ 831 w 831"/>
              <a:gd name="T5" fmla="*/ 45 h 269"/>
              <a:gd name="T6" fmla="*/ 831 w 831"/>
              <a:gd name="T7" fmla="*/ 223 h 269"/>
              <a:gd name="T8" fmla="*/ 785 w 831"/>
              <a:gd name="T9" fmla="*/ 269 h 269"/>
              <a:gd name="T10" fmla="*/ 45 w 831"/>
              <a:gd name="T11" fmla="*/ 269 h 269"/>
              <a:gd name="T12" fmla="*/ 0 w 831"/>
              <a:gd name="T13" fmla="*/ 223 h 269"/>
              <a:gd name="T14" fmla="*/ 0 w 831"/>
              <a:gd name="T15" fmla="*/ 45 h 269"/>
              <a:gd name="T16" fmla="*/ 45 w 831"/>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269">
                <a:moveTo>
                  <a:pt x="45" y="0"/>
                </a:moveTo>
                <a:lnTo>
                  <a:pt x="785" y="0"/>
                </a:lnTo>
                <a:cubicBezTo>
                  <a:pt x="810" y="0"/>
                  <a:pt x="831" y="20"/>
                  <a:pt x="831" y="45"/>
                </a:cubicBezTo>
                <a:lnTo>
                  <a:pt x="831" y="223"/>
                </a:lnTo>
                <a:cubicBezTo>
                  <a:pt x="831" y="248"/>
                  <a:pt x="810" y="269"/>
                  <a:pt x="785" y="269"/>
                </a:cubicBezTo>
                <a:lnTo>
                  <a:pt x="45" y="269"/>
                </a:lnTo>
                <a:cubicBezTo>
                  <a:pt x="20" y="269"/>
                  <a:pt x="0" y="248"/>
                  <a:pt x="0" y="223"/>
                </a:cubicBezTo>
                <a:lnTo>
                  <a:pt x="0" y="45"/>
                </a:lnTo>
                <a:cubicBezTo>
                  <a:pt x="0" y="20"/>
                  <a:pt x="20" y="0"/>
                  <a:pt x="45"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1" name="Freeform 111">
            <a:extLst>
              <a:ext uri="{FF2B5EF4-FFF2-40B4-BE49-F238E27FC236}">
                <a16:creationId xmlns:a16="http://schemas.microsoft.com/office/drawing/2014/main" id="{9E70A786-AE9A-426D-A5B8-55903AB54641}"/>
              </a:ext>
            </a:extLst>
          </p:cNvPr>
          <p:cNvSpPr>
            <a:spLocks/>
          </p:cNvSpPr>
          <p:nvPr/>
        </p:nvSpPr>
        <p:spPr bwMode="auto">
          <a:xfrm>
            <a:off x="8382004" y="2266951"/>
            <a:ext cx="187325" cy="160338"/>
          </a:xfrm>
          <a:custGeom>
            <a:avLst/>
            <a:gdLst>
              <a:gd name="T0" fmla="*/ 0 w 131"/>
              <a:gd name="T1" fmla="*/ 19 h 112"/>
              <a:gd name="T2" fmla="*/ 62 w 131"/>
              <a:gd name="T3" fmla="*/ 81 h 112"/>
              <a:gd name="T4" fmla="*/ 41 w 131"/>
              <a:gd name="T5" fmla="*/ 101 h 112"/>
              <a:gd name="T6" fmla="*/ 131 w 131"/>
              <a:gd name="T7" fmla="*/ 112 h 112"/>
              <a:gd name="T8" fmla="*/ 119 w 131"/>
              <a:gd name="T9" fmla="*/ 22 h 112"/>
              <a:gd name="T10" fmla="*/ 99 w 131"/>
              <a:gd name="T11" fmla="*/ 43 h 112"/>
              <a:gd name="T12" fmla="*/ 56 w 131"/>
              <a:gd name="T13" fmla="*/ 0 h 112"/>
              <a:gd name="T14" fmla="*/ 0 w 131"/>
              <a:gd name="T15" fmla="*/ 19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12">
                <a:moveTo>
                  <a:pt x="0" y="19"/>
                </a:moveTo>
                <a:lnTo>
                  <a:pt x="62" y="81"/>
                </a:lnTo>
                <a:lnTo>
                  <a:pt x="41" y="101"/>
                </a:lnTo>
                <a:lnTo>
                  <a:pt x="131" y="112"/>
                </a:lnTo>
                <a:lnTo>
                  <a:pt x="119" y="22"/>
                </a:lnTo>
                <a:lnTo>
                  <a:pt x="99" y="43"/>
                </a:lnTo>
                <a:lnTo>
                  <a:pt x="56" y="0"/>
                </a:lnTo>
                <a:lnTo>
                  <a:pt x="0" y="19"/>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2" name="Freeform 112">
            <a:extLst>
              <a:ext uri="{FF2B5EF4-FFF2-40B4-BE49-F238E27FC236}">
                <a16:creationId xmlns:a16="http://schemas.microsoft.com/office/drawing/2014/main" id="{A1879F02-7887-437D-B615-73C4A44BFD14}"/>
              </a:ext>
            </a:extLst>
          </p:cNvPr>
          <p:cNvSpPr>
            <a:spLocks/>
          </p:cNvSpPr>
          <p:nvPr/>
        </p:nvSpPr>
        <p:spPr bwMode="auto">
          <a:xfrm>
            <a:off x="8755067" y="3381377"/>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3" name="Freeform 113">
            <a:extLst>
              <a:ext uri="{FF2B5EF4-FFF2-40B4-BE49-F238E27FC236}">
                <a16:creationId xmlns:a16="http://schemas.microsoft.com/office/drawing/2014/main" id="{0EB16E77-1847-4592-ABB2-E0184B4BFAB5}"/>
              </a:ext>
            </a:extLst>
          </p:cNvPr>
          <p:cNvSpPr>
            <a:spLocks/>
          </p:cNvSpPr>
          <p:nvPr/>
        </p:nvSpPr>
        <p:spPr bwMode="auto">
          <a:xfrm>
            <a:off x="8104192" y="3627440"/>
            <a:ext cx="1928814" cy="868363"/>
          </a:xfrm>
          <a:custGeom>
            <a:avLst/>
            <a:gdLst>
              <a:gd name="T0" fmla="*/ 104 w 1354"/>
              <a:gd name="T1" fmla="*/ 0 h 609"/>
              <a:gd name="T2" fmla="*/ 1251 w 1354"/>
              <a:gd name="T3" fmla="*/ 0 h 609"/>
              <a:gd name="T4" fmla="*/ 1354 w 1354"/>
              <a:gd name="T5" fmla="*/ 103 h 609"/>
              <a:gd name="T6" fmla="*/ 1354 w 1354"/>
              <a:gd name="T7" fmla="*/ 506 h 609"/>
              <a:gd name="T8" fmla="*/ 1251 w 1354"/>
              <a:gd name="T9" fmla="*/ 609 h 609"/>
              <a:gd name="T10" fmla="*/ 104 w 1354"/>
              <a:gd name="T11" fmla="*/ 609 h 609"/>
              <a:gd name="T12" fmla="*/ 0 w 1354"/>
              <a:gd name="T13" fmla="*/ 506 h 609"/>
              <a:gd name="T14" fmla="*/ 0 w 1354"/>
              <a:gd name="T15" fmla="*/ 103 h 609"/>
              <a:gd name="T16" fmla="*/ 104 w 1354"/>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4" h="609">
                <a:moveTo>
                  <a:pt x="104" y="0"/>
                </a:moveTo>
                <a:lnTo>
                  <a:pt x="1251" y="0"/>
                </a:lnTo>
                <a:cubicBezTo>
                  <a:pt x="1308" y="0"/>
                  <a:pt x="1354" y="46"/>
                  <a:pt x="1354" y="103"/>
                </a:cubicBezTo>
                <a:lnTo>
                  <a:pt x="1354" y="506"/>
                </a:lnTo>
                <a:cubicBezTo>
                  <a:pt x="1354" y="563"/>
                  <a:pt x="1308" y="609"/>
                  <a:pt x="1251" y="609"/>
                </a:cubicBezTo>
                <a:lnTo>
                  <a:pt x="104" y="609"/>
                </a:lnTo>
                <a:cubicBezTo>
                  <a:pt x="47" y="609"/>
                  <a:pt x="0" y="563"/>
                  <a:pt x="0" y="506"/>
                </a:cubicBezTo>
                <a:lnTo>
                  <a:pt x="0" y="103"/>
                </a:lnTo>
                <a:cubicBezTo>
                  <a:pt x="0" y="46"/>
                  <a:pt x="47" y="0"/>
                  <a:pt x="10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4" name="Freeform 114">
            <a:extLst>
              <a:ext uri="{FF2B5EF4-FFF2-40B4-BE49-F238E27FC236}">
                <a16:creationId xmlns:a16="http://schemas.microsoft.com/office/drawing/2014/main" id="{177C75AA-85CE-4677-B2D9-7A7080AF1C3B}"/>
              </a:ext>
            </a:extLst>
          </p:cNvPr>
          <p:cNvSpPr>
            <a:spLocks/>
          </p:cNvSpPr>
          <p:nvPr/>
        </p:nvSpPr>
        <p:spPr bwMode="auto">
          <a:xfrm>
            <a:off x="10537831" y="1973264"/>
            <a:ext cx="1150938" cy="1006476"/>
          </a:xfrm>
          <a:custGeom>
            <a:avLst/>
            <a:gdLst>
              <a:gd name="T0" fmla="*/ 121 w 808"/>
              <a:gd name="T1" fmla="*/ 0 h 707"/>
              <a:gd name="T2" fmla="*/ 688 w 808"/>
              <a:gd name="T3" fmla="*/ 0 h 707"/>
              <a:gd name="T4" fmla="*/ 808 w 808"/>
              <a:gd name="T5" fmla="*/ 120 h 707"/>
              <a:gd name="T6" fmla="*/ 808 w 808"/>
              <a:gd name="T7" fmla="*/ 587 h 707"/>
              <a:gd name="T8" fmla="*/ 688 w 808"/>
              <a:gd name="T9" fmla="*/ 707 h 707"/>
              <a:gd name="T10" fmla="*/ 121 w 808"/>
              <a:gd name="T11" fmla="*/ 707 h 707"/>
              <a:gd name="T12" fmla="*/ 0 w 808"/>
              <a:gd name="T13" fmla="*/ 587 h 707"/>
              <a:gd name="T14" fmla="*/ 0 w 808"/>
              <a:gd name="T15" fmla="*/ 120 h 707"/>
              <a:gd name="T16" fmla="*/ 121 w 808"/>
              <a:gd name="T17"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707">
                <a:moveTo>
                  <a:pt x="121" y="0"/>
                </a:moveTo>
                <a:lnTo>
                  <a:pt x="688" y="0"/>
                </a:lnTo>
                <a:cubicBezTo>
                  <a:pt x="754" y="0"/>
                  <a:pt x="808" y="53"/>
                  <a:pt x="808" y="120"/>
                </a:cubicBezTo>
                <a:lnTo>
                  <a:pt x="808" y="587"/>
                </a:lnTo>
                <a:cubicBezTo>
                  <a:pt x="808" y="654"/>
                  <a:pt x="754" y="707"/>
                  <a:pt x="688" y="707"/>
                </a:cubicBezTo>
                <a:lnTo>
                  <a:pt x="121" y="707"/>
                </a:lnTo>
                <a:cubicBezTo>
                  <a:pt x="54" y="707"/>
                  <a:pt x="0" y="654"/>
                  <a:pt x="0" y="587"/>
                </a:cubicBezTo>
                <a:lnTo>
                  <a:pt x="0" y="120"/>
                </a:lnTo>
                <a:cubicBezTo>
                  <a:pt x="0" y="53"/>
                  <a:pt x="54" y="0"/>
                  <a:pt x="121"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5" name="Freeform 115">
            <a:extLst>
              <a:ext uri="{FF2B5EF4-FFF2-40B4-BE49-F238E27FC236}">
                <a16:creationId xmlns:a16="http://schemas.microsoft.com/office/drawing/2014/main" id="{1837FB4F-DBD8-43C2-9380-60333D02411C}"/>
              </a:ext>
            </a:extLst>
          </p:cNvPr>
          <p:cNvSpPr>
            <a:spLocks/>
          </p:cNvSpPr>
          <p:nvPr/>
        </p:nvSpPr>
        <p:spPr bwMode="auto">
          <a:xfrm>
            <a:off x="412750" y="2408239"/>
            <a:ext cx="1184276" cy="571500"/>
          </a:xfrm>
          <a:custGeom>
            <a:avLst/>
            <a:gdLst>
              <a:gd name="T0" fmla="*/ 68 w 831"/>
              <a:gd name="T1" fmla="*/ 0 h 401"/>
              <a:gd name="T2" fmla="*/ 763 w 831"/>
              <a:gd name="T3" fmla="*/ 0 h 401"/>
              <a:gd name="T4" fmla="*/ 831 w 831"/>
              <a:gd name="T5" fmla="*/ 68 h 401"/>
              <a:gd name="T6" fmla="*/ 831 w 831"/>
              <a:gd name="T7" fmla="*/ 333 h 401"/>
              <a:gd name="T8" fmla="*/ 763 w 831"/>
              <a:gd name="T9" fmla="*/ 401 h 401"/>
              <a:gd name="T10" fmla="*/ 68 w 831"/>
              <a:gd name="T11" fmla="*/ 401 h 401"/>
              <a:gd name="T12" fmla="*/ 0 w 831"/>
              <a:gd name="T13" fmla="*/ 333 h 401"/>
              <a:gd name="T14" fmla="*/ 0 w 831"/>
              <a:gd name="T15" fmla="*/ 68 h 401"/>
              <a:gd name="T16" fmla="*/ 68 w 831"/>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 h="401">
                <a:moveTo>
                  <a:pt x="68" y="0"/>
                </a:moveTo>
                <a:lnTo>
                  <a:pt x="763" y="0"/>
                </a:lnTo>
                <a:cubicBezTo>
                  <a:pt x="801" y="0"/>
                  <a:pt x="831" y="30"/>
                  <a:pt x="831" y="68"/>
                </a:cubicBezTo>
                <a:lnTo>
                  <a:pt x="831" y="333"/>
                </a:lnTo>
                <a:cubicBezTo>
                  <a:pt x="831" y="371"/>
                  <a:pt x="801" y="401"/>
                  <a:pt x="763" y="401"/>
                </a:cubicBezTo>
                <a:lnTo>
                  <a:pt x="68" y="401"/>
                </a:lnTo>
                <a:cubicBezTo>
                  <a:pt x="30" y="401"/>
                  <a:pt x="0" y="371"/>
                  <a:pt x="0" y="333"/>
                </a:cubicBezTo>
                <a:lnTo>
                  <a:pt x="0" y="68"/>
                </a:lnTo>
                <a:cubicBezTo>
                  <a:pt x="0" y="30"/>
                  <a:pt x="30" y="0"/>
                  <a:pt x="68"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6" name="Freeform 116">
            <a:extLst>
              <a:ext uri="{FF2B5EF4-FFF2-40B4-BE49-F238E27FC236}">
                <a16:creationId xmlns:a16="http://schemas.microsoft.com/office/drawing/2014/main" id="{15721468-E1F2-485A-9BF4-B0AA3FDABE67}"/>
              </a:ext>
            </a:extLst>
          </p:cNvPr>
          <p:cNvSpPr>
            <a:spLocks/>
          </p:cNvSpPr>
          <p:nvPr/>
        </p:nvSpPr>
        <p:spPr bwMode="auto">
          <a:xfrm>
            <a:off x="9574218" y="3381377"/>
            <a:ext cx="161925" cy="246063"/>
          </a:xfrm>
          <a:custGeom>
            <a:avLst/>
            <a:gdLst>
              <a:gd name="T0" fmla="*/ 113 w 113"/>
              <a:gd name="T1" fmla="*/ 173 h 173"/>
              <a:gd name="T2" fmla="*/ 113 w 113"/>
              <a:gd name="T3" fmla="*/ 0 h 173"/>
              <a:gd name="T4" fmla="*/ 57 w 113"/>
              <a:gd name="T5" fmla="*/ 63 h 173"/>
              <a:gd name="T6" fmla="*/ 0 w 113"/>
              <a:gd name="T7" fmla="*/ 0 h 173"/>
              <a:gd name="T8" fmla="*/ 0 w 113"/>
              <a:gd name="T9" fmla="*/ 173 h 173"/>
              <a:gd name="T10" fmla="*/ 113 w 113"/>
              <a:gd name="T11" fmla="*/ 173 h 173"/>
            </a:gdLst>
            <a:ahLst/>
            <a:cxnLst>
              <a:cxn ang="0">
                <a:pos x="T0" y="T1"/>
              </a:cxn>
              <a:cxn ang="0">
                <a:pos x="T2" y="T3"/>
              </a:cxn>
              <a:cxn ang="0">
                <a:pos x="T4" y="T5"/>
              </a:cxn>
              <a:cxn ang="0">
                <a:pos x="T6" y="T7"/>
              </a:cxn>
              <a:cxn ang="0">
                <a:pos x="T8" y="T9"/>
              </a:cxn>
              <a:cxn ang="0">
                <a:pos x="T10" y="T11"/>
              </a:cxn>
            </a:cxnLst>
            <a:rect l="0" t="0" r="r" b="b"/>
            <a:pathLst>
              <a:path w="113" h="173">
                <a:moveTo>
                  <a:pt x="113" y="173"/>
                </a:moveTo>
                <a:lnTo>
                  <a:pt x="113" y="0"/>
                </a:lnTo>
                <a:lnTo>
                  <a:pt x="57" y="63"/>
                </a:lnTo>
                <a:lnTo>
                  <a:pt x="0" y="0"/>
                </a:lnTo>
                <a:lnTo>
                  <a:pt x="0" y="173"/>
                </a:lnTo>
                <a:lnTo>
                  <a:pt x="113" y="173"/>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7" name="Freeform 117">
            <a:extLst>
              <a:ext uri="{FF2B5EF4-FFF2-40B4-BE49-F238E27FC236}">
                <a16:creationId xmlns:a16="http://schemas.microsoft.com/office/drawing/2014/main" id="{A38B16C8-F12C-4D29-AC92-22333B004302}"/>
              </a:ext>
            </a:extLst>
          </p:cNvPr>
          <p:cNvSpPr>
            <a:spLocks/>
          </p:cNvSpPr>
          <p:nvPr/>
        </p:nvSpPr>
        <p:spPr bwMode="auto">
          <a:xfrm>
            <a:off x="4057652" y="3890965"/>
            <a:ext cx="125413" cy="138113"/>
          </a:xfrm>
          <a:custGeom>
            <a:avLst/>
            <a:gdLst>
              <a:gd name="T0" fmla="*/ 40 w 89"/>
              <a:gd name="T1" fmla="*/ 0 h 97"/>
              <a:gd name="T2" fmla="*/ 89 w 89"/>
              <a:gd name="T3" fmla="*/ 28 h 97"/>
              <a:gd name="T4" fmla="*/ 49 w 89"/>
              <a:gd name="T5" fmla="*/ 97 h 97"/>
              <a:gd name="T6" fmla="*/ 0 w 89"/>
              <a:gd name="T7" fmla="*/ 69 h 97"/>
              <a:gd name="T8" fmla="*/ 40 w 89"/>
              <a:gd name="T9" fmla="*/ 0 h 97"/>
            </a:gdLst>
            <a:ahLst/>
            <a:cxnLst>
              <a:cxn ang="0">
                <a:pos x="T0" y="T1"/>
              </a:cxn>
              <a:cxn ang="0">
                <a:pos x="T2" y="T3"/>
              </a:cxn>
              <a:cxn ang="0">
                <a:pos x="T4" y="T5"/>
              </a:cxn>
              <a:cxn ang="0">
                <a:pos x="T6" y="T7"/>
              </a:cxn>
              <a:cxn ang="0">
                <a:pos x="T8" y="T9"/>
              </a:cxn>
            </a:cxnLst>
            <a:rect l="0" t="0" r="r" b="b"/>
            <a:pathLst>
              <a:path w="89" h="97">
                <a:moveTo>
                  <a:pt x="40" y="0"/>
                </a:moveTo>
                <a:lnTo>
                  <a:pt x="89" y="28"/>
                </a:lnTo>
                <a:lnTo>
                  <a:pt x="49" y="97"/>
                </a:lnTo>
                <a:lnTo>
                  <a:pt x="0" y="69"/>
                </a:lnTo>
                <a:lnTo>
                  <a:pt x="40"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8" name="Freeform 118">
            <a:extLst>
              <a:ext uri="{FF2B5EF4-FFF2-40B4-BE49-F238E27FC236}">
                <a16:creationId xmlns:a16="http://schemas.microsoft.com/office/drawing/2014/main" id="{2AC47F9F-35A9-4BC8-9E6D-0BE0596B9B61}"/>
              </a:ext>
            </a:extLst>
          </p:cNvPr>
          <p:cNvSpPr>
            <a:spLocks/>
          </p:cNvSpPr>
          <p:nvPr/>
        </p:nvSpPr>
        <p:spPr bwMode="auto">
          <a:xfrm>
            <a:off x="3987802" y="3949702"/>
            <a:ext cx="206375" cy="236538"/>
          </a:xfrm>
          <a:custGeom>
            <a:avLst/>
            <a:gdLst>
              <a:gd name="T0" fmla="*/ 0 w 144"/>
              <a:gd name="T1" fmla="*/ 166 h 166"/>
              <a:gd name="T2" fmla="*/ 0 w 144"/>
              <a:gd name="T3" fmla="*/ 83 h 166"/>
              <a:gd name="T4" fmla="*/ 0 w 144"/>
              <a:gd name="T5" fmla="*/ 0 h 166"/>
              <a:gd name="T6" fmla="*/ 72 w 144"/>
              <a:gd name="T7" fmla="*/ 41 h 166"/>
              <a:gd name="T8" fmla="*/ 144 w 144"/>
              <a:gd name="T9" fmla="*/ 83 h 166"/>
              <a:gd name="T10" fmla="*/ 72 w 144"/>
              <a:gd name="T11" fmla="*/ 124 h 166"/>
              <a:gd name="T12" fmla="*/ 0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0" y="166"/>
                </a:moveTo>
                <a:lnTo>
                  <a:pt x="0" y="83"/>
                </a:lnTo>
                <a:lnTo>
                  <a:pt x="0" y="0"/>
                </a:lnTo>
                <a:lnTo>
                  <a:pt x="72" y="41"/>
                </a:lnTo>
                <a:lnTo>
                  <a:pt x="144" y="83"/>
                </a:lnTo>
                <a:lnTo>
                  <a:pt x="72" y="124"/>
                </a:lnTo>
                <a:lnTo>
                  <a:pt x="0"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19" name="Freeform 119">
            <a:extLst>
              <a:ext uri="{FF2B5EF4-FFF2-40B4-BE49-F238E27FC236}">
                <a16:creationId xmlns:a16="http://schemas.microsoft.com/office/drawing/2014/main" id="{7C32EEEA-4F8D-4324-B88C-D886D7B857BC}"/>
              </a:ext>
            </a:extLst>
          </p:cNvPr>
          <p:cNvSpPr>
            <a:spLocks/>
          </p:cNvSpPr>
          <p:nvPr/>
        </p:nvSpPr>
        <p:spPr bwMode="auto">
          <a:xfrm>
            <a:off x="4595815" y="3890965"/>
            <a:ext cx="127000" cy="138113"/>
          </a:xfrm>
          <a:custGeom>
            <a:avLst/>
            <a:gdLst>
              <a:gd name="T0" fmla="*/ 49 w 89"/>
              <a:gd name="T1" fmla="*/ 0 h 97"/>
              <a:gd name="T2" fmla="*/ 0 w 89"/>
              <a:gd name="T3" fmla="*/ 28 h 97"/>
              <a:gd name="T4" fmla="*/ 41 w 89"/>
              <a:gd name="T5" fmla="*/ 97 h 97"/>
              <a:gd name="T6" fmla="*/ 89 w 89"/>
              <a:gd name="T7" fmla="*/ 69 h 97"/>
              <a:gd name="T8" fmla="*/ 49 w 89"/>
              <a:gd name="T9" fmla="*/ 0 h 97"/>
            </a:gdLst>
            <a:ahLst/>
            <a:cxnLst>
              <a:cxn ang="0">
                <a:pos x="T0" y="T1"/>
              </a:cxn>
              <a:cxn ang="0">
                <a:pos x="T2" y="T3"/>
              </a:cxn>
              <a:cxn ang="0">
                <a:pos x="T4" y="T5"/>
              </a:cxn>
              <a:cxn ang="0">
                <a:pos x="T6" y="T7"/>
              </a:cxn>
              <a:cxn ang="0">
                <a:pos x="T8" y="T9"/>
              </a:cxn>
            </a:cxnLst>
            <a:rect l="0" t="0" r="r" b="b"/>
            <a:pathLst>
              <a:path w="89" h="97">
                <a:moveTo>
                  <a:pt x="49" y="0"/>
                </a:moveTo>
                <a:lnTo>
                  <a:pt x="0" y="28"/>
                </a:lnTo>
                <a:lnTo>
                  <a:pt x="41" y="97"/>
                </a:lnTo>
                <a:lnTo>
                  <a:pt x="89" y="69"/>
                </a:lnTo>
                <a:lnTo>
                  <a:pt x="49" y="0"/>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0" name="Freeform 120">
            <a:extLst>
              <a:ext uri="{FF2B5EF4-FFF2-40B4-BE49-F238E27FC236}">
                <a16:creationId xmlns:a16="http://schemas.microsoft.com/office/drawing/2014/main" id="{173724BA-B3AC-425D-9A83-89018340BF0C}"/>
              </a:ext>
            </a:extLst>
          </p:cNvPr>
          <p:cNvSpPr>
            <a:spLocks/>
          </p:cNvSpPr>
          <p:nvPr/>
        </p:nvSpPr>
        <p:spPr bwMode="auto">
          <a:xfrm>
            <a:off x="4586290" y="3949702"/>
            <a:ext cx="204788" cy="236538"/>
          </a:xfrm>
          <a:custGeom>
            <a:avLst/>
            <a:gdLst>
              <a:gd name="T0" fmla="*/ 144 w 144"/>
              <a:gd name="T1" fmla="*/ 166 h 166"/>
              <a:gd name="T2" fmla="*/ 144 w 144"/>
              <a:gd name="T3" fmla="*/ 83 h 166"/>
              <a:gd name="T4" fmla="*/ 144 w 144"/>
              <a:gd name="T5" fmla="*/ 0 h 166"/>
              <a:gd name="T6" fmla="*/ 72 w 144"/>
              <a:gd name="T7" fmla="*/ 41 h 166"/>
              <a:gd name="T8" fmla="*/ 0 w 144"/>
              <a:gd name="T9" fmla="*/ 83 h 166"/>
              <a:gd name="T10" fmla="*/ 72 w 144"/>
              <a:gd name="T11" fmla="*/ 124 h 166"/>
              <a:gd name="T12" fmla="*/ 144 w 144"/>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44" h="166">
                <a:moveTo>
                  <a:pt x="144" y="166"/>
                </a:moveTo>
                <a:lnTo>
                  <a:pt x="144" y="83"/>
                </a:lnTo>
                <a:lnTo>
                  <a:pt x="144" y="0"/>
                </a:lnTo>
                <a:lnTo>
                  <a:pt x="72" y="41"/>
                </a:lnTo>
                <a:lnTo>
                  <a:pt x="0" y="83"/>
                </a:lnTo>
                <a:lnTo>
                  <a:pt x="72" y="124"/>
                </a:lnTo>
                <a:lnTo>
                  <a:pt x="144" y="16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1" name="Rectangle 121">
            <a:extLst>
              <a:ext uri="{FF2B5EF4-FFF2-40B4-BE49-F238E27FC236}">
                <a16:creationId xmlns:a16="http://schemas.microsoft.com/office/drawing/2014/main" id="{664A846B-DBF1-4A90-BB05-49A67C75FD3F}"/>
              </a:ext>
            </a:extLst>
          </p:cNvPr>
          <p:cNvSpPr>
            <a:spLocks noChangeArrowheads="1"/>
          </p:cNvSpPr>
          <p:nvPr/>
        </p:nvSpPr>
        <p:spPr bwMode="auto">
          <a:xfrm>
            <a:off x="2182814" y="1725614"/>
            <a:ext cx="1195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Smooth Domain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3" name="Rectangle 123">
            <a:extLst>
              <a:ext uri="{FF2B5EF4-FFF2-40B4-BE49-F238E27FC236}">
                <a16:creationId xmlns:a16="http://schemas.microsoft.com/office/drawing/2014/main" id="{DD800FEF-84A1-460A-9038-11ACF35C5985}"/>
              </a:ext>
            </a:extLst>
          </p:cNvPr>
          <p:cNvSpPr>
            <a:spLocks noChangeArrowheads="1"/>
          </p:cNvSpPr>
          <p:nvPr/>
        </p:nvSpPr>
        <p:spPr bwMode="auto">
          <a:xfrm>
            <a:off x="404814" y="2408239"/>
            <a:ext cx="11779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Input Meshes</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5" name="Rectangle 125">
            <a:extLst>
              <a:ext uri="{FF2B5EF4-FFF2-40B4-BE49-F238E27FC236}">
                <a16:creationId xmlns:a16="http://schemas.microsoft.com/office/drawing/2014/main" id="{960F4757-1605-4683-9558-01A8E9511BF9}"/>
              </a:ext>
            </a:extLst>
          </p:cNvPr>
          <p:cNvSpPr>
            <a:spLocks noChangeArrowheads="1"/>
          </p:cNvSpPr>
          <p:nvPr/>
        </p:nvSpPr>
        <p:spPr bwMode="auto">
          <a:xfrm>
            <a:off x="2390776" y="3446465"/>
            <a:ext cx="7445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900" b="0" i="0" u="none" strike="noStrike" cap="none" normalizeH="0" baseline="0" dirty="0">
                <a:ln>
                  <a:noFill/>
                </a:ln>
                <a:solidFill>
                  <a:srgbClr val="000000"/>
                </a:solidFill>
                <a:effectLst/>
                <a:latin typeface="Times New Roman" panose="02020603050405020304" pitchFamily="18" charset="0"/>
              </a:rPr>
              <a:t>Rigid </a:t>
            </a:r>
          </a:p>
          <a:p>
            <a:r>
              <a:rPr lang="en-US" altLang="en-US" dirty="0">
                <a:solidFill>
                  <a:srgbClr val="000000"/>
                </a:solidFill>
                <a:latin typeface="Times New Roman" panose="02020603050405020304" pitchFamily="18" charset="0"/>
              </a:rPr>
              <a:t>Aligned</a:t>
            </a:r>
            <a:endParaRPr lang="en-US" altLang="en-US" sz="1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 name="Rectangle 127">
            <a:extLst>
              <a:ext uri="{FF2B5EF4-FFF2-40B4-BE49-F238E27FC236}">
                <a16:creationId xmlns:a16="http://schemas.microsoft.com/office/drawing/2014/main" id="{45AC85CF-F68D-42D5-945F-A22FC9319070}"/>
              </a:ext>
            </a:extLst>
          </p:cNvPr>
          <p:cNvSpPr>
            <a:spLocks noChangeArrowheads="1"/>
          </p:cNvSpPr>
          <p:nvPr/>
        </p:nvSpPr>
        <p:spPr bwMode="auto">
          <a:xfrm>
            <a:off x="3840164" y="1873251"/>
            <a:ext cx="119380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Constraints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28">
            <a:extLst>
              <a:ext uri="{FF2B5EF4-FFF2-40B4-BE49-F238E27FC236}">
                <a16:creationId xmlns:a16="http://schemas.microsoft.com/office/drawing/2014/main" id="{27877DE0-A172-4C8B-A8F9-522346AA5B4F}"/>
              </a:ext>
            </a:extLst>
          </p:cNvPr>
          <p:cNvSpPr>
            <a:spLocks noChangeArrowheads="1"/>
          </p:cNvSpPr>
          <p:nvPr/>
        </p:nvSpPr>
        <p:spPr bwMode="auto">
          <a:xfrm>
            <a:off x="3978277" y="3619502"/>
            <a:ext cx="9128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Transfer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5" name="Rectangle 135">
                <a:extLst>
                  <a:ext uri="{FF2B5EF4-FFF2-40B4-BE49-F238E27FC236}">
                    <a16:creationId xmlns:a16="http://schemas.microsoft.com/office/drawing/2014/main" id="{4D6F93AB-8182-4EED-B24F-EC1F3D501E66}"/>
                  </a:ext>
                </a:extLst>
              </p:cNvPr>
              <p:cNvSpPr>
                <a:spLocks noChangeArrowheads="1"/>
              </p:cNvSpPr>
              <p:nvPr/>
            </p:nvSpPr>
            <p:spPr bwMode="auto">
              <a:xfrm>
                <a:off x="7623179" y="3124202"/>
                <a:ext cx="307975" cy="3000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sSub>
                            <m:sSubPr>
                              <m:ctrlPr>
                                <a:rPr lang="en-US" altLang="en-US" sz="1900" i="1" dirty="0">
                                  <a:solidFill>
                                    <a:srgbClr val="000000"/>
                                  </a:solidFill>
                                  <a:latin typeface="Cambria Math" panose="02040503050406030204" pitchFamily="18" charset="0"/>
                                </a:rPr>
                              </m:ctrlPr>
                            </m:sSubPr>
                            <m:e>
                              <m:r>
                                <a:rPr lang="en-US" altLang="en-US" sz="1900" i="1" dirty="0" err="1">
                                  <a:solidFill>
                                    <a:srgbClr val="000000"/>
                                  </a:solidFill>
                                  <a:latin typeface="Cambria Math" panose="02040503050406030204" pitchFamily="18" charset="0"/>
                                </a:rPr>
                                <m:t>𝑇</m:t>
                              </m:r>
                            </m:e>
                            <m:sub>
                              <m:r>
                                <a:rPr lang="en-US" altLang="en-US" sz="1900" i="1" dirty="0" err="1">
                                  <a:solidFill>
                                    <a:srgbClr val="000000"/>
                                  </a:solidFill>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5" name="Rectangle 135">
                <a:extLst>
                  <a:ext uri="{FF2B5EF4-FFF2-40B4-BE49-F238E27FC236}">
                    <a16:creationId xmlns:a16="http://schemas.microsoft.com/office/drawing/2014/main" id="{4D6F93AB-8182-4EED-B24F-EC1F3D501E66}"/>
                  </a:ext>
                </a:extLst>
              </p:cNvPr>
              <p:cNvSpPr>
                <a:spLocks noRot="1" noChangeAspect="1" noMove="1" noResize="1" noEditPoints="1" noAdjustHandles="1" noChangeArrowheads="1" noChangeShapeType="1" noTextEdit="1"/>
              </p:cNvSpPr>
              <p:nvPr/>
            </p:nvSpPr>
            <p:spPr bwMode="auto">
              <a:xfrm>
                <a:off x="7623179" y="3124202"/>
                <a:ext cx="307975" cy="300038"/>
              </a:xfrm>
              <a:prstGeom prst="rect">
                <a:avLst/>
              </a:prstGeom>
              <a:blipFill>
                <a:blip r:embed="rId16"/>
                <a:stretch>
                  <a:fillRect l="-16000" t="-28571" r="-44000" b="-18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6" name="Rectangle 136">
                <a:extLst>
                  <a:ext uri="{FF2B5EF4-FFF2-40B4-BE49-F238E27FC236}">
                    <a16:creationId xmlns:a16="http://schemas.microsoft.com/office/drawing/2014/main" id="{FE6BBC69-9CE9-41EB-9960-4AF7CB8056B7}"/>
                  </a:ext>
                </a:extLst>
              </p:cNvPr>
              <p:cNvSpPr>
                <a:spLocks noChangeArrowheads="1"/>
              </p:cNvSpPr>
              <p:nvPr/>
            </p:nvSpPr>
            <p:spPr bwMode="auto">
              <a:xfrm>
                <a:off x="8797930" y="3114677"/>
                <a:ext cx="217488" cy="2984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acc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6" name="Rectangle 136">
                <a:extLst>
                  <a:ext uri="{FF2B5EF4-FFF2-40B4-BE49-F238E27FC236}">
                    <a16:creationId xmlns:a16="http://schemas.microsoft.com/office/drawing/2014/main" id="{FE6BBC69-9CE9-41EB-9960-4AF7CB8056B7}"/>
                  </a:ext>
                </a:extLst>
              </p:cNvPr>
              <p:cNvSpPr>
                <a:spLocks noRot="1" noChangeAspect="1" noMove="1" noResize="1" noEditPoints="1" noAdjustHandles="1" noChangeArrowheads="1" noChangeShapeType="1" noTextEdit="1"/>
              </p:cNvSpPr>
              <p:nvPr/>
            </p:nvSpPr>
            <p:spPr bwMode="auto">
              <a:xfrm>
                <a:off x="8797930" y="3114677"/>
                <a:ext cx="217488" cy="298450"/>
              </a:xfrm>
              <a:prstGeom prst="rect">
                <a:avLst/>
              </a:prstGeom>
              <a:blipFill>
                <a:blip r:embed="rId17"/>
                <a:stretch>
                  <a:fillRect l="-22222" t="-18367" r="-61111" b="-81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37" name="Rectangle 137">
            <a:extLst>
              <a:ext uri="{FF2B5EF4-FFF2-40B4-BE49-F238E27FC236}">
                <a16:creationId xmlns:a16="http://schemas.microsoft.com/office/drawing/2014/main" id="{DA0FC395-5E51-46B8-AD74-7FF477AE5452}"/>
              </a:ext>
            </a:extLst>
          </p:cNvPr>
          <p:cNvSpPr>
            <a:spLocks noChangeArrowheads="1"/>
          </p:cNvSpPr>
          <p:nvPr/>
        </p:nvSpPr>
        <p:spPr bwMode="auto">
          <a:xfrm>
            <a:off x="7542216" y="1762126"/>
            <a:ext cx="15700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Spectral </a:t>
            </a:r>
          </a:p>
          <a:p>
            <a:pPr algn="ctr"/>
            <a:r>
              <a:rPr lang="en-US" altLang="en-US" sz="1900" dirty="0">
                <a:solidFill>
                  <a:srgbClr val="000000"/>
                </a:solidFill>
                <a:latin typeface="Times New Roman" panose="02020603050405020304" pitchFamily="18" charset="0"/>
              </a:rPr>
              <a:t>Reconstruction</a:t>
            </a:r>
            <a:r>
              <a:rPr kumimoji="0" lang="en-US" altLang="en-US" sz="19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39" name="Rectangle 139">
                <a:extLst>
                  <a:ext uri="{FF2B5EF4-FFF2-40B4-BE49-F238E27FC236}">
                    <a16:creationId xmlns:a16="http://schemas.microsoft.com/office/drawing/2014/main" id="{9648AF6F-C370-418D-B34D-42F6EA9121EA}"/>
                  </a:ext>
                </a:extLst>
              </p:cNvPr>
              <p:cNvSpPr>
                <a:spLocks noChangeArrowheads="1"/>
              </p:cNvSpPr>
              <p:nvPr/>
            </p:nvSpPr>
            <p:spPr bwMode="auto">
              <a:xfrm>
                <a:off x="2422526" y="3138489"/>
                <a:ext cx="293688"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sSub>
                        <m:sSubPr>
                          <m:ctrlPr>
                            <a:rPr lang="en-US" altLang="en-US" i="1" dirty="0" smtClean="0">
                              <a:solidFill>
                                <a:srgbClr val="000000"/>
                              </a:solidFill>
                              <a:latin typeface="Cambria Math" panose="02040503050406030204" pitchFamily="18" charset="0"/>
                            </a:rPr>
                          </m:ctrlPr>
                        </m:sSubPr>
                        <m:e>
                          <m:r>
                            <a:rPr lang="en-US" altLang="en-US" i="1" dirty="0" smtClean="0">
                              <a:solidFill>
                                <a:srgbClr val="000000"/>
                              </a:solidFill>
                              <a:latin typeface="Cambria Math" panose="02040503050406030204" pitchFamily="18" charset="0"/>
                            </a:rPr>
                            <m:t>𝑇</m:t>
                          </m:r>
                        </m:e>
                        <m:sub>
                          <m:r>
                            <a:rPr lang="en-US" altLang="en-US" i="1" dirty="0" smtClean="0">
                              <a:solidFill>
                                <a:srgbClr val="000000"/>
                              </a:solidFill>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9" name="Rectangle 139">
                <a:extLst>
                  <a:ext uri="{FF2B5EF4-FFF2-40B4-BE49-F238E27FC236}">
                    <a16:creationId xmlns:a16="http://schemas.microsoft.com/office/drawing/2014/main" id="{9648AF6F-C370-418D-B34D-42F6EA9121EA}"/>
                  </a:ext>
                </a:extLst>
              </p:cNvPr>
              <p:cNvSpPr>
                <a:spLocks noRot="1" noChangeAspect="1" noMove="1" noResize="1" noEditPoints="1" noAdjustHandles="1" noChangeArrowheads="1" noChangeShapeType="1" noTextEdit="1"/>
              </p:cNvSpPr>
              <p:nvPr/>
            </p:nvSpPr>
            <p:spPr bwMode="auto">
              <a:xfrm>
                <a:off x="2422526" y="3138489"/>
                <a:ext cx="293688" cy="276225"/>
              </a:xfrm>
              <a:prstGeom prst="rect">
                <a:avLst/>
              </a:prstGeom>
              <a:blipFill>
                <a:blip r:embed="rId18"/>
                <a:stretch>
                  <a:fillRect l="-16327" r="-4082"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Rectangle 140">
                <a:extLst>
                  <a:ext uri="{FF2B5EF4-FFF2-40B4-BE49-F238E27FC236}">
                    <a16:creationId xmlns:a16="http://schemas.microsoft.com/office/drawing/2014/main" id="{E0914A9C-B41D-4825-991A-8E3C2CCFD871}"/>
                  </a:ext>
                </a:extLst>
              </p:cNvPr>
              <p:cNvSpPr>
                <a:spLocks noChangeArrowheads="1"/>
              </p:cNvSpPr>
              <p:nvPr/>
            </p:nvSpPr>
            <p:spPr bwMode="auto">
              <a:xfrm>
                <a:off x="3063876" y="3138489"/>
                <a:ext cx="30797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𝑘</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0" name="Rectangle 140">
                <a:extLst>
                  <a:ext uri="{FF2B5EF4-FFF2-40B4-BE49-F238E27FC236}">
                    <a16:creationId xmlns:a16="http://schemas.microsoft.com/office/drawing/2014/main" id="{E0914A9C-B41D-4825-991A-8E3C2CCFD871}"/>
                  </a:ext>
                </a:extLst>
              </p:cNvPr>
              <p:cNvSpPr>
                <a:spLocks noRot="1" noChangeAspect="1" noMove="1" noResize="1" noEditPoints="1" noAdjustHandles="1" noChangeArrowheads="1" noChangeShapeType="1" noTextEdit="1"/>
              </p:cNvSpPr>
              <p:nvPr/>
            </p:nvSpPr>
            <p:spPr bwMode="auto">
              <a:xfrm>
                <a:off x="3063876" y="3138489"/>
                <a:ext cx="307975" cy="292100"/>
              </a:xfrm>
              <a:prstGeom prst="rect">
                <a:avLst/>
              </a:prstGeom>
              <a:blipFill>
                <a:blip r:embed="rId19"/>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1" name="Rectangle 141">
                <a:extLst>
                  <a:ext uri="{FF2B5EF4-FFF2-40B4-BE49-F238E27FC236}">
                    <a16:creationId xmlns:a16="http://schemas.microsoft.com/office/drawing/2014/main" id="{20B88847-FDC5-4004-A2E6-4579A306CF1D}"/>
                  </a:ext>
                </a:extLst>
              </p:cNvPr>
              <p:cNvSpPr>
                <a:spLocks noChangeArrowheads="1"/>
              </p:cNvSpPr>
              <p:nvPr/>
            </p:nvSpPr>
            <p:spPr bwMode="auto">
              <a:xfrm>
                <a:off x="1204913" y="4043365"/>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1" name="Rectangle 141">
                <a:extLst>
                  <a:ext uri="{FF2B5EF4-FFF2-40B4-BE49-F238E27FC236}">
                    <a16:creationId xmlns:a16="http://schemas.microsoft.com/office/drawing/2014/main" id="{20B88847-FDC5-4004-A2E6-4579A306CF1D}"/>
                  </a:ext>
                </a:extLst>
              </p:cNvPr>
              <p:cNvSpPr>
                <a:spLocks noRot="1" noChangeAspect="1" noMove="1" noResize="1" noEditPoints="1" noAdjustHandles="1" noChangeArrowheads="1" noChangeShapeType="1" noTextEdit="1"/>
              </p:cNvSpPr>
              <p:nvPr/>
            </p:nvSpPr>
            <p:spPr bwMode="auto">
              <a:xfrm>
                <a:off x="1204913" y="4043365"/>
                <a:ext cx="200025" cy="292100"/>
              </a:xfrm>
              <a:prstGeom prst="rect">
                <a:avLst/>
              </a:prstGeom>
              <a:blipFill>
                <a:blip r:embed="rId20"/>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2" name="Rectangle 142">
                <a:extLst>
                  <a:ext uri="{FF2B5EF4-FFF2-40B4-BE49-F238E27FC236}">
                    <a16:creationId xmlns:a16="http://schemas.microsoft.com/office/drawing/2014/main" id="{7A323DEF-A7FB-43AE-ADB6-F58083C24538}"/>
                  </a:ext>
                </a:extLst>
              </p:cNvPr>
              <p:cNvSpPr>
                <a:spLocks noChangeArrowheads="1"/>
              </p:cNvSpPr>
              <p:nvPr/>
            </p:nvSpPr>
            <p:spPr bwMode="auto">
              <a:xfrm>
                <a:off x="706437" y="4043365"/>
                <a:ext cx="2174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2" name="Rectangle 142">
                <a:extLst>
                  <a:ext uri="{FF2B5EF4-FFF2-40B4-BE49-F238E27FC236}">
                    <a16:creationId xmlns:a16="http://schemas.microsoft.com/office/drawing/2014/main" id="{7A323DEF-A7FB-43AE-ADB6-F58083C24538}"/>
                  </a:ext>
                </a:extLst>
              </p:cNvPr>
              <p:cNvSpPr>
                <a:spLocks noRot="1" noChangeAspect="1" noMove="1" noResize="1" noEditPoints="1" noAdjustHandles="1" noChangeArrowheads="1" noChangeShapeType="1" noTextEdit="1"/>
              </p:cNvSpPr>
              <p:nvPr/>
            </p:nvSpPr>
            <p:spPr bwMode="auto">
              <a:xfrm>
                <a:off x="706437" y="4043365"/>
                <a:ext cx="217488" cy="292100"/>
              </a:xfrm>
              <a:prstGeom prst="rect">
                <a:avLst/>
              </a:prstGeom>
              <a:blipFill>
                <a:blip r:embed="rId21"/>
                <a:stretch>
                  <a:fillRect l="-22222" r="-22222"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3" name="Rectangle 143">
                <a:extLst>
                  <a:ext uri="{FF2B5EF4-FFF2-40B4-BE49-F238E27FC236}">
                    <a16:creationId xmlns:a16="http://schemas.microsoft.com/office/drawing/2014/main" id="{47145596-5ED2-496E-BFED-F75F12ADEE77}"/>
                  </a:ext>
                </a:extLst>
              </p:cNvPr>
              <p:cNvSpPr>
                <a:spLocks noChangeArrowheads="1"/>
              </p:cNvSpPr>
              <p:nvPr/>
            </p:nvSpPr>
            <p:spPr bwMode="auto">
              <a:xfrm>
                <a:off x="2505076" y="5203828"/>
                <a:ext cx="307975"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3" name="Rectangle 143">
                <a:extLst>
                  <a:ext uri="{FF2B5EF4-FFF2-40B4-BE49-F238E27FC236}">
                    <a16:creationId xmlns:a16="http://schemas.microsoft.com/office/drawing/2014/main" id="{47145596-5ED2-496E-BFED-F75F12ADEE77}"/>
                  </a:ext>
                </a:extLst>
              </p:cNvPr>
              <p:cNvSpPr>
                <a:spLocks noRot="1" noChangeAspect="1" noMove="1" noResize="1" noEditPoints="1" noAdjustHandles="1" noChangeArrowheads="1" noChangeShapeType="1" noTextEdit="1"/>
              </p:cNvSpPr>
              <p:nvPr/>
            </p:nvSpPr>
            <p:spPr bwMode="auto">
              <a:xfrm>
                <a:off x="2505076" y="5203828"/>
                <a:ext cx="307975" cy="325438"/>
              </a:xfrm>
              <a:prstGeom prst="rect">
                <a:avLst/>
              </a:prstGeom>
              <a:blipFill>
                <a:blip r:embed="rId22"/>
                <a:stretch>
                  <a:fillRect l="-16000" r="-6000" b="-169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4" name="Rectangle 144">
                <a:extLst>
                  <a:ext uri="{FF2B5EF4-FFF2-40B4-BE49-F238E27FC236}">
                    <a16:creationId xmlns:a16="http://schemas.microsoft.com/office/drawing/2014/main" id="{C16A1409-8C2B-4240-8DD3-ECC01CDEBAD2}"/>
                  </a:ext>
                </a:extLst>
              </p:cNvPr>
              <p:cNvSpPr>
                <a:spLocks noChangeArrowheads="1"/>
              </p:cNvSpPr>
              <p:nvPr/>
            </p:nvSpPr>
            <p:spPr bwMode="auto">
              <a:xfrm>
                <a:off x="4083052" y="3138489"/>
                <a:ext cx="331788"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4" name="Rectangle 144">
                <a:extLst>
                  <a:ext uri="{FF2B5EF4-FFF2-40B4-BE49-F238E27FC236}">
                    <a16:creationId xmlns:a16="http://schemas.microsoft.com/office/drawing/2014/main" id="{C16A1409-8C2B-4240-8DD3-ECC01CDEBAD2}"/>
                  </a:ext>
                </a:extLst>
              </p:cNvPr>
              <p:cNvSpPr>
                <a:spLocks noRot="1" noChangeAspect="1" noMove="1" noResize="1" noEditPoints="1" noAdjustHandles="1" noChangeArrowheads="1" noChangeShapeType="1" noTextEdit="1"/>
              </p:cNvSpPr>
              <p:nvPr/>
            </p:nvSpPr>
            <p:spPr bwMode="auto">
              <a:xfrm>
                <a:off x="4083052" y="3138489"/>
                <a:ext cx="331788" cy="292100"/>
              </a:xfrm>
              <a:prstGeom prst="rect">
                <a:avLst/>
              </a:prstGeom>
              <a:blipFill>
                <a:blip r:embed="rId23"/>
                <a:stretch>
                  <a:fillRect l="-14815" r="-3704"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5" name="Rectangle 145">
                <a:extLst>
                  <a:ext uri="{FF2B5EF4-FFF2-40B4-BE49-F238E27FC236}">
                    <a16:creationId xmlns:a16="http://schemas.microsoft.com/office/drawing/2014/main" id="{6B4819A1-0553-4821-AB41-EE96F340287F}"/>
                  </a:ext>
                </a:extLst>
              </p:cNvPr>
              <p:cNvSpPr>
                <a:spLocks noChangeArrowheads="1"/>
              </p:cNvSpPr>
              <p:nvPr/>
            </p:nvSpPr>
            <p:spPr bwMode="auto">
              <a:xfrm>
                <a:off x="3729039" y="5191128"/>
                <a:ext cx="434975" cy="3460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FF"/>
                              </a:solidFill>
                              <a:effectLst/>
                              <a:latin typeface="Cambria Math" panose="02040503050406030204" pitchFamily="18" charset="0"/>
                            </a:rPr>
                            <m:t>𝐶</m:t>
                          </m:r>
                        </m:e>
                        <m:sub>
                          <m:bar>
                            <m:barPr>
                              <m:pos m:val="top"/>
                              <m:ctrlPr>
                                <a:rPr kumimoji="0" lang="en-US" altLang="en-US" sz="1900" b="0" i="1" u="none" strike="noStrike" cap="none" normalizeH="0" baseline="0" dirty="0" smtClean="0">
                                  <a:ln>
                                    <a:noFill/>
                                  </a:ln>
                                  <a:solidFill>
                                    <a:srgbClr val="0000FF"/>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FF"/>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FF"/>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FF"/>
                                      </a:solidFill>
                                      <a:effectLst/>
                                      <a:latin typeface="Cambria Math" panose="02040503050406030204" pitchFamily="18" charset="0"/>
                                    </a:rPr>
                                    <m:t>𝑘</m:t>
                                  </m:r>
                                </m:sub>
                              </m:sSub>
                            </m:e>
                          </m:ba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5" name="Rectangle 145">
                <a:extLst>
                  <a:ext uri="{FF2B5EF4-FFF2-40B4-BE49-F238E27FC236}">
                    <a16:creationId xmlns:a16="http://schemas.microsoft.com/office/drawing/2014/main" id="{6B4819A1-0553-4821-AB41-EE96F340287F}"/>
                  </a:ext>
                </a:extLst>
              </p:cNvPr>
              <p:cNvSpPr>
                <a:spLocks noRot="1" noChangeAspect="1" noMove="1" noResize="1" noEditPoints="1" noAdjustHandles="1" noChangeArrowheads="1" noChangeShapeType="1" noTextEdit="1"/>
              </p:cNvSpPr>
              <p:nvPr/>
            </p:nvSpPr>
            <p:spPr bwMode="auto">
              <a:xfrm>
                <a:off x="3729039" y="5191128"/>
                <a:ext cx="434975" cy="346075"/>
              </a:xfrm>
              <a:prstGeom prst="rect">
                <a:avLst/>
              </a:prstGeom>
              <a:blipFill>
                <a:blip r:embed="rId24"/>
                <a:stretch>
                  <a:fillRect l="-11268" r="-1408"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6" name="Rectangle 146">
                <a:extLst>
                  <a:ext uri="{FF2B5EF4-FFF2-40B4-BE49-F238E27FC236}">
                    <a16:creationId xmlns:a16="http://schemas.microsoft.com/office/drawing/2014/main" id="{57B5543B-3139-4346-B783-49F28B7EBE39}"/>
                  </a:ext>
                </a:extLst>
              </p:cNvPr>
              <p:cNvSpPr>
                <a:spLocks noChangeArrowheads="1"/>
              </p:cNvSpPr>
              <p:nvPr/>
            </p:nvSpPr>
            <p:spPr bwMode="auto">
              <a:xfrm>
                <a:off x="4525965" y="5191128"/>
                <a:ext cx="401638" cy="319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𝐶</m:t>
                          </m:r>
                        </m:e>
                        <m:sub>
                          <m:sSub>
                            <m:sSubPr>
                              <m:ctrlPr>
                                <a:rPr kumimoji="0" lang="en-US" altLang="en-US" sz="1900" b="0" i="1" u="none" strike="noStrike" cap="none" normalizeH="0" baseline="0" dirty="0" smtClean="0">
                                  <a:ln>
                                    <a:noFill/>
                                  </a:ln>
                                  <a:solidFill>
                                    <a:srgbClr val="FF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FF0000"/>
                                  </a:solidFill>
                                  <a:effectLst/>
                                  <a:latin typeface="Cambria Math" panose="02040503050406030204" pitchFamily="18" charset="0"/>
                                </a:rPr>
                                <m:t>𝑆</m:t>
                              </m:r>
                            </m:e>
                            <m:sub>
                              <m:r>
                                <a:rPr kumimoji="0" lang="en-US" altLang="en-US" sz="1900" b="0" i="1" u="none" strike="noStrike" cap="none" normalizeH="0" baseline="0" dirty="0" smtClean="0">
                                  <a:ln>
                                    <a:noFill/>
                                  </a:ln>
                                  <a:solidFill>
                                    <a:srgbClr val="FF0000"/>
                                  </a:solidFill>
                                  <a:effectLst/>
                                  <a:latin typeface="Cambria Math" panose="02040503050406030204" pitchFamily="18" charset="0"/>
                                </a:rPr>
                                <m:t>𝑘</m:t>
                              </m:r>
                            </m:sub>
                          </m:sSub>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6" name="Rectangle 146">
                <a:extLst>
                  <a:ext uri="{FF2B5EF4-FFF2-40B4-BE49-F238E27FC236}">
                    <a16:creationId xmlns:a16="http://schemas.microsoft.com/office/drawing/2014/main" id="{57B5543B-3139-4346-B783-49F28B7EBE39}"/>
                  </a:ext>
                </a:extLst>
              </p:cNvPr>
              <p:cNvSpPr>
                <a:spLocks noRot="1" noChangeAspect="1" noMove="1" noResize="1" noEditPoints="1" noAdjustHandles="1" noChangeArrowheads="1" noChangeShapeType="1" noTextEdit="1"/>
              </p:cNvSpPr>
              <p:nvPr/>
            </p:nvSpPr>
            <p:spPr bwMode="auto">
              <a:xfrm>
                <a:off x="4525965" y="5191128"/>
                <a:ext cx="401638" cy="319088"/>
              </a:xfrm>
              <a:prstGeom prst="rect">
                <a:avLst/>
              </a:prstGeom>
              <a:blipFill>
                <a:blip r:embed="rId25"/>
                <a:stretch>
                  <a:fillRect l="-12121" r="-1515"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8" name="Rectangle 148">
                <a:extLst>
                  <a:ext uri="{FF2B5EF4-FFF2-40B4-BE49-F238E27FC236}">
                    <a16:creationId xmlns:a16="http://schemas.microsoft.com/office/drawing/2014/main" id="{CBD31C1F-3C27-4F0F-B9FA-C1EC4A2402A0}"/>
                  </a:ext>
                </a:extLst>
              </p:cNvPr>
              <p:cNvSpPr>
                <a:spLocks noChangeArrowheads="1"/>
              </p:cNvSpPr>
              <p:nvPr/>
            </p:nvSpPr>
            <p:spPr bwMode="auto">
              <a:xfrm>
                <a:off x="4616452" y="3138489"/>
                <a:ext cx="3032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𝐶</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sub>
                      </m:sSub>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8" name="Rectangle 148">
                <a:extLst>
                  <a:ext uri="{FF2B5EF4-FFF2-40B4-BE49-F238E27FC236}">
                    <a16:creationId xmlns:a16="http://schemas.microsoft.com/office/drawing/2014/main" id="{CBD31C1F-3C27-4F0F-B9FA-C1EC4A2402A0}"/>
                  </a:ext>
                </a:extLst>
              </p:cNvPr>
              <p:cNvSpPr>
                <a:spLocks noRot="1" noChangeAspect="1" noMove="1" noResize="1" noEditPoints="1" noAdjustHandles="1" noChangeArrowheads="1" noChangeShapeType="1" noTextEdit="1"/>
              </p:cNvSpPr>
              <p:nvPr/>
            </p:nvSpPr>
            <p:spPr bwMode="auto">
              <a:xfrm>
                <a:off x="4616452" y="3138489"/>
                <a:ext cx="303213" cy="292100"/>
              </a:xfrm>
              <a:prstGeom prst="rect">
                <a:avLst/>
              </a:prstGeom>
              <a:blipFill>
                <a:blip r:embed="rId26"/>
                <a:stretch>
                  <a:fillRect l="-16000" r="-600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9" name="Rectangle 149">
                <a:extLst>
                  <a:ext uri="{FF2B5EF4-FFF2-40B4-BE49-F238E27FC236}">
                    <a16:creationId xmlns:a16="http://schemas.microsoft.com/office/drawing/2014/main" id="{F24BFDFF-8483-4DC5-A953-8E1E9C2D874D}"/>
                  </a:ext>
                </a:extLst>
              </p:cNvPr>
              <p:cNvSpPr>
                <a:spLocks noChangeArrowheads="1"/>
              </p:cNvSpPr>
              <p:nvPr/>
            </p:nvSpPr>
            <p:spPr bwMode="auto">
              <a:xfrm>
                <a:off x="7716841" y="5319716"/>
                <a:ext cx="274114"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a:rPr lang="en-US" altLang="en-US" sz="1900" i="1" dirty="0">
                          <a:solidFill>
                            <a:srgbClr val="000000"/>
                          </a:solidFill>
                          <a:latin typeface="Cambria Math" panose="02040503050406030204" pitchFamily="18" charset="0"/>
                        </a:rPr>
                        <m:t>𝑇</m:t>
                      </m:r>
                      <m:r>
                        <a:rPr lang="en-US" altLang="en-US" sz="1900" i="1" dirty="0">
                          <a:solidFill>
                            <a:srgbClr val="000000"/>
                          </a:solidFill>
                          <a:latin typeface="Cambria Math" panose="02040503050406030204" pitchFamily="18" charset="0"/>
                        </a:rPr>
                        <m:t>′</m:t>
                      </m:r>
                    </m:oMath>
                  </m:oMathPara>
                </a14:m>
                <a:endParaRPr lang="en-US" altLang="en-US" dirty="0"/>
              </a:p>
            </p:txBody>
          </p:sp>
        </mc:Choice>
        <mc:Fallback xmlns="">
          <p:sp>
            <p:nvSpPr>
              <p:cNvPr id="149" name="Rectangle 149">
                <a:extLst>
                  <a:ext uri="{FF2B5EF4-FFF2-40B4-BE49-F238E27FC236}">
                    <a16:creationId xmlns:a16="http://schemas.microsoft.com/office/drawing/2014/main" id="{F24BFDFF-8483-4DC5-A953-8E1E9C2D874D}"/>
                  </a:ext>
                </a:extLst>
              </p:cNvPr>
              <p:cNvSpPr>
                <a:spLocks noRot="1" noChangeAspect="1" noMove="1" noResize="1" noEditPoints="1" noAdjustHandles="1" noChangeArrowheads="1" noChangeShapeType="1" noTextEdit="1"/>
              </p:cNvSpPr>
              <p:nvPr/>
            </p:nvSpPr>
            <p:spPr bwMode="auto">
              <a:xfrm>
                <a:off x="7716841" y="5319716"/>
                <a:ext cx="274114" cy="292388"/>
              </a:xfrm>
              <a:prstGeom prst="rect">
                <a:avLst/>
              </a:prstGeom>
              <a:blipFill>
                <a:blip r:embed="rId27"/>
                <a:stretch>
                  <a:fillRect l="-22222" t="-4167"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0" name="Rectangle 150">
            <a:extLst>
              <a:ext uri="{FF2B5EF4-FFF2-40B4-BE49-F238E27FC236}">
                <a16:creationId xmlns:a16="http://schemas.microsoft.com/office/drawing/2014/main" id="{1B43686F-2376-4E5B-94C8-3C1149109004}"/>
              </a:ext>
            </a:extLst>
          </p:cNvPr>
          <p:cNvSpPr>
            <a:spLocks noChangeArrowheads="1"/>
          </p:cNvSpPr>
          <p:nvPr/>
        </p:nvSpPr>
        <p:spPr bwMode="auto">
          <a:xfrm>
            <a:off x="8099430" y="3627440"/>
            <a:ext cx="194187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900" dirty="0">
                <a:solidFill>
                  <a:srgbClr val="000000"/>
                </a:solidFill>
                <a:latin typeface="Times New Roman" panose="02020603050405020304" pitchFamily="18" charset="0"/>
              </a:rPr>
              <a:t>Surface </a:t>
            </a:r>
          </a:p>
          <a:p>
            <a:pPr algn="ctr"/>
            <a:r>
              <a:rPr lang="en-US" altLang="en-US" sz="1900" dirty="0">
                <a:solidFill>
                  <a:srgbClr val="000000"/>
                </a:solidFill>
                <a:latin typeface="Times New Roman" panose="02020603050405020304" pitchFamily="18" charset="0"/>
              </a:rPr>
              <a:t>Orientation-Based </a:t>
            </a:r>
          </a:p>
          <a:p>
            <a:pPr algn="ctr"/>
            <a:r>
              <a:rPr lang="en-US" altLang="en-US" sz="1900" dirty="0">
                <a:solidFill>
                  <a:srgbClr val="000000"/>
                </a:solidFill>
                <a:latin typeface="Times New Roman" panose="02020603050405020304" pitchFamily="18" charset="0"/>
              </a:rPr>
              <a:t>Deformation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3" name="Rectangle 153">
                <a:extLst>
                  <a:ext uri="{FF2B5EF4-FFF2-40B4-BE49-F238E27FC236}">
                    <a16:creationId xmlns:a16="http://schemas.microsoft.com/office/drawing/2014/main" id="{FD6FD912-6A4D-4338-B821-3553E626D826}"/>
                  </a:ext>
                </a:extLst>
              </p:cNvPr>
              <p:cNvSpPr>
                <a:spLocks noChangeArrowheads="1"/>
              </p:cNvSpPr>
              <p:nvPr/>
            </p:nvSpPr>
            <p:spPr bwMode="auto">
              <a:xfrm>
                <a:off x="10739443" y="3992565"/>
                <a:ext cx="274113" cy="2923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𝑇</m:t>
                      </m:r>
                      <m:r>
                        <a:rPr kumimoji="0" lang="en-US" altLang="en-US" sz="1900" b="0" i="1" u="none" strike="noStrike" cap="none" normalizeH="0" baseline="0" dirty="0" smtClean="0">
                          <a:ln>
                            <a:noFill/>
                          </a:ln>
                          <a:solidFill>
                            <a:srgbClr val="000000"/>
                          </a:solidFill>
                          <a:effectLst/>
                          <a:latin typeface="Cambria Math" panose="02040503050406030204" pitchFamily="18" charset="0"/>
                        </a:rPr>
                        <m:t>′</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3" name="Rectangle 153">
                <a:extLst>
                  <a:ext uri="{FF2B5EF4-FFF2-40B4-BE49-F238E27FC236}">
                    <a16:creationId xmlns:a16="http://schemas.microsoft.com/office/drawing/2014/main" id="{FD6FD912-6A4D-4338-B821-3553E626D826}"/>
                  </a:ext>
                </a:extLst>
              </p:cNvPr>
              <p:cNvSpPr>
                <a:spLocks noRot="1" noChangeAspect="1" noMove="1" noResize="1" noEditPoints="1" noAdjustHandles="1" noChangeArrowheads="1" noChangeShapeType="1" noTextEdit="1"/>
              </p:cNvSpPr>
              <p:nvPr/>
            </p:nvSpPr>
            <p:spPr bwMode="auto">
              <a:xfrm>
                <a:off x="10739443" y="3992565"/>
                <a:ext cx="274113" cy="292388"/>
              </a:xfrm>
              <a:prstGeom prst="rect">
                <a:avLst/>
              </a:prstGeom>
              <a:blipFill>
                <a:blip r:embed="rId28"/>
                <a:stretch>
                  <a:fillRect l="-22222" t="-2083" r="-24444"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154" name="Rectangle 154">
            <a:extLst>
              <a:ext uri="{FF2B5EF4-FFF2-40B4-BE49-F238E27FC236}">
                <a16:creationId xmlns:a16="http://schemas.microsoft.com/office/drawing/2014/main" id="{9A9BC78C-25BC-4466-B3D4-1C2F9BF39CA8}"/>
              </a:ext>
            </a:extLst>
          </p:cNvPr>
          <p:cNvSpPr>
            <a:spLocks noChangeArrowheads="1"/>
          </p:cNvSpPr>
          <p:nvPr/>
        </p:nvSpPr>
        <p:spPr bwMode="auto">
          <a:xfrm>
            <a:off x="10537831" y="2041526"/>
            <a:ext cx="11508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000000"/>
                </a:solidFill>
                <a:latin typeface="Times New Roman" panose="02020603050405020304" pitchFamily="18" charset="0"/>
              </a:rPr>
              <a:t>Deformed </a:t>
            </a:r>
          </a:p>
          <a:p>
            <a:pPr algn="ctr"/>
            <a:r>
              <a:rPr lang="en-US" altLang="en-US" dirty="0">
                <a:solidFill>
                  <a:srgbClr val="000000"/>
                </a:solidFill>
                <a:latin typeface="Times New Roman" panose="02020603050405020304" pitchFamily="18" charset="0"/>
              </a:rPr>
              <a:t>Template </a:t>
            </a:r>
          </a:p>
          <a:p>
            <a:pPr algn="ctr"/>
            <a:r>
              <a:rPr lang="en-US" altLang="en-US" dirty="0">
                <a:solidFill>
                  <a:srgbClr val="000000"/>
                </a:solidFill>
                <a:latin typeface="Times New Roman" panose="02020603050405020304" pitchFamily="18" charset="0"/>
              </a:rPr>
              <a:t>and Scan</a:t>
            </a:r>
            <a:endParaRPr lang="en-US" altLang="en-US" dirty="0"/>
          </a:p>
        </p:txBody>
      </p:sp>
      <mc:AlternateContent xmlns:mc="http://schemas.openxmlformats.org/markup-compatibility/2006" xmlns:a14="http://schemas.microsoft.com/office/drawing/2010/main">
        <mc:Choice Requires="a14">
          <p:sp>
            <p:nvSpPr>
              <p:cNvPr id="157" name="Rectangle 157">
                <a:extLst>
                  <a:ext uri="{FF2B5EF4-FFF2-40B4-BE49-F238E27FC236}">
                    <a16:creationId xmlns:a16="http://schemas.microsoft.com/office/drawing/2014/main" id="{14FC4427-D35F-4CBD-A80F-DA04EF64427C}"/>
                  </a:ext>
                </a:extLst>
              </p:cNvPr>
              <p:cNvSpPr>
                <a:spLocks noChangeArrowheads="1"/>
              </p:cNvSpPr>
              <p:nvPr/>
            </p:nvSpPr>
            <p:spPr bwMode="auto">
              <a:xfrm>
                <a:off x="11409369" y="3992565"/>
                <a:ext cx="200025"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900" b="0" i="1" u="none" strike="noStrike" cap="none" normalizeH="0" baseline="0" dirty="0" smtClean="0">
                          <a:ln>
                            <a:noFill/>
                          </a:ln>
                          <a:solidFill>
                            <a:srgbClr val="000000"/>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7" name="Rectangle 157">
                <a:extLst>
                  <a:ext uri="{FF2B5EF4-FFF2-40B4-BE49-F238E27FC236}">
                    <a16:creationId xmlns:a16="http://schemas.microsoft.com/office/drawing/2014/main" id="{14FC4427-D35F-4CBD-A80F-DA04EF64427C}"/>
                  </a:ext>
                </a:extLst>
              </p:cNvPr>
              <p:cNvSpPr>
                <a:spLocks noRot="1" noChangeAspect="1" noMove="1" noResize="1" noEditPoints="1" noAdjustHandles="1" noChangeArrowheads="1" noChangeShapeType="1" noTextEdit="1"/>
              </p:cNvSpPr>
              <p:nvPr/>
            </p:nvSpPr>
            <p:spPr bwMode="auto">
              <a:xfrm>
                <a:off x="11409369" y="3992565"/>
                <a:ext cx="200025" cy="292100"/>
              </a:xfrm>
              <a:prstGeom prst="rect">
                <a:avLst/>
              </a:prstGeom>
              <a:blipFill>
                <a:blip r:embed="rId29"/>
                <a:stretch>
                  <a:fillRect l="-25000" r="-28125"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8" name="Rectangle 159">
                <a:extLst>
                  <a:ext uri="{FF2B5EF4-FFF2-40B4-BE49-F238E27FC236}">
                    <a16:creationId xmlns:a16="http://schemas.microsoft.com/office/drawing/2014/main" id="{A54977EC-4C1E-4102-8491-99FF7DDEE6B8}"/>
                  </a:ext>
                </a:extLst>
              </p:cNvPr>
              <p:cNvSpPr>
                <a:spLocks noChangeArrowheads="1"/>
              </p:cNvSpPr>
              <p:nvPr/>
            </p:nvSpPr>
            <p:spPr bwMode="auto">
              <a:xfrm>
                <a:off x="9604380" y="3138489"/>
                <a:ext cx="190500" cy="2762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800" b="0" i="1" u="none" strike="noStrike" cap="none" normalizeH="0" baseline="0" dirty="0" smtClean="0">
                          <a:ln>
                            <a:noFill/>
                          </a:ln>
                          <a:solidFill>
                            <a:schemeClr val="tx1"/>
                          </a:solidFill>
                          <a:effectLst/>
                          <a:latin typeface="Cambria Math" panose="02040503050406030204" pitchFamily="18" charset="0"/>
                        </a:rPr>
                        <m:t>𝑆</m:t>
                      </m:r>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58" name="Rectangle 159">
                <a:extLst>
                  <a:ext uri="{FF2B5EF4-FFF2-40B4-BE49-F238E27FC236}">
                    <a16:creationId xmlns:a16="http://schemas.microsoft.com/office/drawing/2014/main" id="{A54977EC-4C1E-4102-8491-99FF7DDEE6B8}"/>
                  </a:ext>
                </a:extLst>
              </p:cNvPr>
              <p:cNvSpPr>
                <a:spLocks noRot="1" noChangeAspect="1" noMove="1" noResize="1" noEditPoints="1" noAdjustHandles="1" noChangeArrowheads="1" noChangeShapeType="1" noTextEdit="1"/>
              </p:cNvSpPr>
              <p:nvPr/>
            </p:nvSpPr>
            <p:spPr bwMode="auto">
              <a:xfrm>
                <a:off x="9604380" y="3138489"/>
                <a:ext cx="190500" cy="276225"/>
              </a:xfrm>
              <a:prstGeom prst="rect">
                <a:avLst/>
              </a:prstGeom>
              <a:blipFill>
                <a:blip r:embed="rId30"/>
                <a:stretch>
                  <a:fillRect l="-29032" r="-22581"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 name="Slide Number Placeholder 2">
            <a:extLst>
              <a:ext uri="{FF2B5EF4-FFF2-40B4-BE49-F238E27FC236}">
                <a16:creationId xmlns:a16="http://schemas.microsoft.com/office/drawing/2014/main" id="{77FF60A4-3FFF-4477-A920-5128EF398D39}"/>
              </a:ext>
            </a:extLst>
          </p:cNvPr>
          <p:cNvSpPr>
            <a:spLocks noGrp="1"/>
          </p:cNvSpPr>
          <p:nvPr>
            <p:ph type="sldNum" sz="quarter" idx="12"/>
          </p:nvPr>
        </p:nvSpPr>
        <p:spPr/>
        <p:txBody>
          <a:bodyPr/>
          <a:lstStyle/>
          <a:p>
            <a:fld id="{D97D1DF6-F186-48C8-8457-25A16335496C}" type="slidenum">
              <a:rPr lang="en-CA" smtClean="0"/>
              <a:t>9</a:t>
            </a:fld>
            <a:endParaRPr lang="en-CA"/>
          </a:p>
        </p:txBody>
      </p:sp>
      <p:grpSp>
        <p:nvGrpSpPr>
          <p:cNvPr id="163" name="Group 162">
            <a:extLst>
              <a:ext uri="{FF2B5EF4-FFF2-40B4-BE49-F238E27FC236}">
                <a16:creationId xmlns:a16="http://schemas.microsoft.com/office/drawing/2014/main" id="{8CFCD3A2-EAC6-446A-A206-A6420C9ACA3D}"/>
              </a:ext>
            </a:extLst>
          </p:cNvPr>
          <p:cNvGrpSpPr/>
          <p:nvPr/>
        </p:nvGrpSpPr>
        <p:grpSpPr>
          <a:xfrm>
            <a:off x="5319713" y="1833565"/>
            <a:ext cx="1893889" cy="3659189"/>
            <a:chOff x="5319713" y="1833565"/>
            <a:chExt cx="1893889" cy="3659189"/>
          </a:xfrm>
        </p:grpSpPr>
        <p:sp>
          <p:nvSpPr>
            <p:cNvPr id="164" name="Freeform 34">
              <a:extLst>
                <a:ext uri="{FF2B5EF4-FFF2-40B4-BE49-F238E27FC236}">
                  <a16:creationId xmlns:a16="http://schemas.microsoft.com/office/drawing/2014/main" id="{D44C2AC3-0140-4F77-A785-9471E4A9601C}"/>
                </a:ext>
              </a:extLst>
            </p:cNvPr>
            <p:cNvSpPr>
              <a:spLocks noEditPoints="1"/>
            </p:cNvSpPr>
            <p:nvPr/>
          </p:nvSpPr>
          <p:spPr bwMode="auto">
            <a:xfrm>
              <a:off x="5381626" y="1833565"/>
              <a:ext cx="750888" cy="1209676"/>
            </a:xfrm>
            <a:custGeom>
              <a:avLst/>
              <a:gdLst>
                <a:gd name="T0" fmla="*/ 239 w 527"/>
                <a:gd name="T1" fmla="*/ 19 h 849"/>
                <a:gd name="T2" fmla="*/ 174 w 527"/>
                <a:gd name="T3" fmla="*/ 46 h 849"/>
                <a:gd name="T4" fmla="*/ 140 w 527"/>
                <a:gd name="T5" fmla="*/ 85 h 849"/>
                <a:gd name="T6" fmla="*/ 106 w 527"/>
                <a:gd name="T7" fmla="*/ 138 h 849"/>
                <a:gd name="T8" fmla="*/ 73 w 527"/>
                <a:gd name="T9" fmla="*/ 193 h 849"/>
                <a:gd name="T10" fmla="*/ 17 w 527"/>
                <a:gd name="T11" fmla="*/ 324 h 849"/>
                <a:gd name="T12" fmla="*/ 17 w 527"/>
                <a:gd name="T13" fmla="*/ 360 h 849"/>
                <a:gd name="T14" fmla="*/ 12 w 527"/>
                <a:gd name="T15" fmla="*/ 388 h 849"/>
                <a:gd name="T16" fmla="*/ 6 w 527"/>
                <a:gd name="T17" fmla="*/ 420 h 849"/>
                <a:gd name="T18" fmla="*/ 1 w 527"/>
                <a:gd name="T19" fmla="*/ 448 h 849"/>
                <a:gd name="T20" fmla="*/ 2 w 527"/>
                <a:gd name="T21" fmla="*/ 476 h 849"/>
                <a:gd name="T22" fmla="*/ 3 w 527"/>
                <a:gd name="T23" fmla="*/ 508 h 849"/>
                <a:gd name="T24" fmla="*/ 5 w 527"/>
                <a:gd name="T25" fmla="*/ 535 h 849"/>
                <a:gd name="T26" fmla="*/ 10 w 527"/>
                <a:gd name="T27" fmla="*/ 580 h 849"/>
                <a:gd name="T28" fmla="*/ 11 w 527"/>
                <a:gd name="T29" fmla="*/ 602 h 849"/>
                <a:gd name="T30" fmla="*/ 19 w 527"/>
                <a:gd name="T31" fmla="*/ 641 h 849"/>
                <a:gd name="T32" fmla="*/ 30 w 527"/>
                <a:gd name="T33" fmla="*/ 675 h 849"/>
                <a:gd name="T34" fmla="*/ 43 w 527"/>
                <a:gd name="T35" fmla="*/ 715 h 849"/>
                <a:gd name="T36" fmla="*/ 55 w 527"/>
                <a:gd name="T37" fmla="*/ 747 h 849"/>
                <a:gd name="T38" fmla="*/ 71 w 527"/>
                <a:gd name="T39" fmla="*/ 781 h 849"/>
                <a:gd name="T40" fmla="*/ 94 w 527"/>
                <a:gd name="T41" fmla="*/ 806 h 849"/>
                <a:gd name="T42" fmla="*/ 153 w 527"/>
                <a:gd name="T43" fmla="*/ 833 h 849"/>
                <a:gd name="T44" fmla="*/ 195 w 527"/>
                <a:gd name="T45" fmla="*/ 847 h 849"/>
                <a:gd name="T46" fmla="*/ 217 w 527"/>
                <a:gd name="T47" fmla="*/ 847 h 849"/>
                <a:gd name="T48" fmla="*/ 226 w 527"/>
                <a:gd name="T49" fmla="*/ 836 h 849"/>
                <a:gd name="T50" fmla="*/ 199 w 527"/>
                <a:gd name="T51" fmla="*/ 840 h 849"/>
                <a:gd name="T52" fmla="*/ 188 w 527"/>
                <a:gd name="T53" fmla="*/ 837 h 849"/>
                <a:gd name="T54" fmla="*/ 140 w 527"/>
                <a:gd name="T55" fmla="*/ 819 h 849"/>
                <a:gd name="T56" fmla="*/ 86 w 527"/>
                <a:gd name="T57" fmla="*/ 790 h 849"/>
                <a:gd name="T58" fmla="*/ 69 w 527"/>
                <a:gd name="T59" fmla="*/ 756 h 849"/>
                <a:gd name="T60" fmla="*/ 57 w 527"/>
                <a:gd name="T61" fmla="*/ 731 h 849"/>
                <a:gd name="T62" fmla="*/ 48 w 527"/>
                <a:gd name="T63" fmla="*/ 701 h 849"/>
                <a:gd name="T64" fmla="*/ 36 w 527"/>
                <a:gd name="T65" fmla="*/ 662 h 849"/>
                <a:gd name="T66" fmla="*/ 27 w 527"/>
                <a:gd name="T67" fmla="*/ 622 h 849"/>
                <a:gd name="T68" fmla="*/ 21 w 527"/>
                <a:gd name="T69" fmla="*/ 594 h 849"/>
                <a:gd name="T70" fmla="*/ 24 w 527"/>
                <a:gd name="T71" fmla="*/ 581 h 849"/>
                <a:gd name="T72" fmla="*/ 18 w 527"/>
                <a:gd name="T73" fmla="*/ 536 h 849"/>
                <a:gd name="T74" fmla="*/ 15 w 527"/>
                <a:gd name="T75" fmla="*/ 505 h 849"/>
                <a:gd name="T76" fmla="*/ 15 w 527"/>
                <a:gd name="T77" fmla="*/ 487 h 849"/>
                <a:gd name="T78" fmla="*/ 13 w 527"/>
                <a:gd name="T79" fmla="*/ 461 h 849"/>
                <a:gd name="T80" fmla="*/ 14 w 527"/>
                <a:gd name="T81" fmla="*/ 436 h 849"/>
                <a:gd name="T82" fmla="*/ 18 w 527"/>
                <a:gd name="T83" fmla="*/ 416 h 849"/>
                <a:gd name="T84" fmla="*/ 23 w 527"/>
                <a:gd name="T85" fmla="*/ 388 h 849"/>
                <a:gd name="T86" fmla="*/ 26 w 527"/>
                <a:gd name="T87" fmla="*/ 364 h 849"/>
                <a:gd name="T88" fmla="*/ 28 w 527"/>
                <a:gd name="T89" fmla="*/ 341 h 849"/>
                <a:gd name="T90" fmla="*/ 76 w 527"/>
                <a:gd name="T91" fmla="*/ 216 h 849"/>
                <a:gd name="T92" fmla="*/ 115 w 527"/>
                <a:gd name="T93" fmla="*/ 146 h 849"/>
                <a:gd name="T94" fmla="*/ 149 w 527"/>
                <a:gd name="T95" fmla="*/ 91 h 849"/>
                <a:gd name="T96" fmla="*/ 178 w 527"/>
                <a:gd name="T97" fmla="*/ 56 h 849"/>
                <a:gd name="T98" fmla="*/ 242 w 527"/>
                <a:gd name="T99" fmla="*/ 27 h 849"/>
                <a:gd name="T100" fmla="*/ 334 w 527"/>
                <a:gd name="T101" fmla="*/ 10 h 849"/>
                <a:gd name="T102" fmla="*/ 465 w 527"/>
                <a:gd name="T103" fmla="*/ 64 h 849"/>
                <a:gd name="T104" fmla="*/ 510 w 527"/>
                <a:gd name="T105" fmla="*/ 87 h 849"/>
                <a:gd name="T106" fmla="*/ 386 w 527"/>
                <a:gd name="T107" fmla="*/ 13 h 849"/>
                <a:gd name="T108" fmla="*/ 19 w 527"/>
                <a:gd name="T109" fmla="*/ 606 h 849"/>
                <a:gd name="T110" fmla="*/ 19 w 527"/>
                <a:gd name="T111" fmla="*/ 368 h 849"/>
                <a:gd name="T112" fmla="*/ 18 w 527"/>
                <a:gd name="T113" fmla="*/ 588 h 849"/>
                <a:gd name="T114" fmla="*/ 28 w 527"/>
                <a:gd name="T115" fmla="*/ 652 h 849"/>
                <a:gd name="T116" fmla="*/ 24 w 527"/>
                <a:gd name="T117" fmla="*/ 659 h 849"/>
                <a:gd name="T118" fmla="*/ 47 w 527"/>
                <a:gd name="T119" fmla="*/ 737 h 849"/>
                <a:gd name="T120" fmla="*/ 73 w 527"/>
                <a:gd name="T121" fmla="*/ 791 h 849"/>
                <a:gd name="T122" fmla="*/ 220 w 527"/>
                <a:gd name="T123" fmla="*/ 84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7" h="849">
                  <a:moveTo>
                    <a:pt x="321" y="1"/>
                  </a:moveTo>
                  <a:cubicBezTo>
                    <a:pt x="321" y="1"/>
                    <a:pt x="320" y="1"/>
                    <a:pt x="320" y="1"/>
                  </a:cubicBezTo>
                  <a:cubicBezTo>
                    <a:pt x="320" y="1"/>
                    <a:pt x="319" y="1"/>
                    <a:pt x="319" y="1"/>
                  </a:cubicBezTo>
                  <a:cubicBezTo>
                    <a:pt x="317" y="1"/>
                    <a:pt x="316" y="2"/>
                    <a:pt x="315" y="2"/>
                  </a:cubicBezTo>
                  <a:cubicBezTo>
                    <a:pt x="314" y="2"/>
                    <a:pt x="314" y="2"/>
                    <a:pt x="314" y="2"/>
                  </a:cubicBezTo>
                  <a:cubicBezTo>
                    <a:pt x="314" y="2"/>
                    <a:pt x="313" y="2"/>
                    <a:pt x="312" y="2"/>
                  </a:cubicBezTo>
                  <a:cubicBezTo>
                    <a:pt x="310" y="2"/>
                    <a:pt x="308" y="2"/>
                    <a:pt x="306" y="2"/>
                  </a:cubicBezTo>
                  <a:cubicBezTo>
                    <a:pt x="305" y="2"/>
                    <a:pt x="304" y="2"/>
                    <a:pt x="302" y="2"/>
                  </a:cubicBezTo>
                  <a:cubicBezTo>
                    <a:pt x="298" y="3"/>
                    <a:pt x="294" y="4"/>
                    <a:pt x="290" y="7"/>
                  </a:cubicBezTo>
                  <a:lnTo>
                    <a:pt x="290" y="7"/>
                  </a:lnTo>
                  <a:cubicBezTo>
                    <a:pt x="290" y="6"/>
                    <a:pt x="289" y="6"/>
                    <a:pt x="287" y="6"/>
                  </a:cubicBezTo>
                  <a:cubicBezTo>
                    <a:pt x="285" y="6"/>
                    <a:pt x="284" y="7"/>
                    <a:pt x="283" y="7"/>
                  </a:cubicBezTo>
                  <a:cubicBezTo>
                    <a:pt x="282" y="8"/>
                    <a:pt x="283" y="8"/>
                    <a:pt x="282" y="8"/>
                  </a:cubicBezTo>
                  <a:cubicBezTo>
                    <a:pt x="281" y="7"/>
                    <a:pt x="281" y="7"/>
                    <a:pt x="280" y="7"/>
                  </a:cubicBezTo>
                  <a:lnTo>
                    <a:pt x="280" y="7"/>
                  </a:lnTo>
                  <a:cubicBezTo>
                    <a:pt x="278" y="7"/>
                    <a:pt x="277" y="8"/>
                    <a:pt x="277" y="8"/>
                  </a:cubicBezTo>
                  <a:cubicBezTo>
                    <a:pt x="276" y="8"/>
                    <a:pt x="275" y="9"/>
                    <a:pt x="274" y="9"/>
                  </a:cubicBezTo>
                  <a:cubicBezTo>
                    <a:pt x="272" y="10"/>
                    <a:pt x="271" y="10"/>
                    <a:pt x="271" y="11"/>
                  </a:cubicBezTo>
                  <a:cubicBezTo>
                    <a:pt x="271" y="10"/>
                    <a:pt x="270" y="10"/>
                    <a:pt x="268" y="11"/>
                  </a:cubicBezTo>
                  <a:cubicBezTo>
                    <a:pt x="263" y="12"/>
                    <a:pt x="259" y="14"/>
                    <a:pt x="257" y="15"/>
                  </a:cubicBezTo>
                  <a:cubicBezTo>
                    <a:pt x="257" y="15"/>
                    <a:pt x="256" y="14"/>
                    <a:pt x="254" y="15"/>
                  </a:cubicBezTo>
                  <a:cubicBezTo>
                    <a:pt x="252" y="15"/>
                    <a:pt x="251" y="16"/>
                    <a:pt x="250" y="16"/>
                  </a:cubicBezTo>
                  <a:cubicBezTo>
                    <a:pt x="249" y="16"/>
                    <a:pt x="249" y="16"/>
                    <a:pt x="249" y="16"/>
                  </a:cubicBezTo>
                  <a:cubicBezTo>
                    <a:pt x="248" y="16"/>
                    <a:pt x="248" y="16"/>
                    <a:pt x="247" y="16"/>
                  </a:cubicBezTo>
                  <a:cubicBezTo>
                    <a:pt x="246" y="16"/>
                    <a:pt x="246" y="16"/>
                    <a:pt x="246" y="16"/>
                  </a:cubicBezTo>
                  <a:cubicBezTo>
                    <a:pt x="246" y="16"/>
                    <a:pt x="245" y="16"/>
                    <a:pt x="245" y="17"/>
                  </a:cubicBezTo>
                  <a:cubicBezTo>
                    <a:pt x="244" y="17"/>
                    <a:pt x="243" y="17"/>
                    <a:pt x="242" y="17"/>
                  </a:cubicBezTo>
                  <a:cubicBezTo>
                    <a:pt x="241" y="18"/>
                    <a:pt x="239" y="19"/>
                    <a:pt x="239" y="19"/>
                  </a:cubicBezTo>
                  <a:lnTo>
                    <a:pt x="239" y="19"/>
                  </a:lnTo>
                  <a:cubicBezTo>
                    <a:pt x="238" y="19"/>
                    <a:pt x="238" y="19"/>
                    <a:pt x="237" y="19"/>
                  </a:cubicBezTo>
                  <a:lnTo>
                    <a:pt x="237" y="19"/>
                  </a:lnTo>
                  <a:cubicBezTo>
                    <a:pt x="235" y="19"/>
                    <a:pt x="234" y="20"/>
                    <a:pt x="234" y="20"/>
                  </a:cubicBezTo>
                  <a:lnTo>
                    <a:pt x="234" y="20"/>
                  </a:lnTo>
                  <a:cubicBezTo>
                    <a:pt x="233" y="20"/>
                    <a:pt x="232" y="20"/>
                    <a:pt x="231" y="21"/>
                  </a:cubicBezTo>
                  <a:cubicBezTo>
                    <a:pt x="230" y="21"/>
                    <a:pt x="230" y="21"/>
                    <a:pt x="230" y="21"/>
                  </a:cubicBezTo>
                  <a:cubicBezTo>
                    <a:pt x="230" y="21"/>
                    <a:pt x="229" y="21"/>
                    <a:pt x="227" y="21"/>
                  </a:cubicBezTo>
                  <a:cubicBezTo>
                    <a:pt x="224" y="22"/>
                    <a:pt x="223" y="23"/>
                    <a:pt x="222" y="23"/>
                  </a:cubicBezTo>
                  <a:cubicBezTo>
                    <a:pt x="220" y="24"/>
                    <a:pt x="217" y="25"/>
                    <a:pt x="215" y="26"/>
                  </a:cubicBezTo>
                  <a:cubicBezTo>
                    <a:pt x="212" y="27"/>
                    <a:pt x="209" y="28"/>
                    <a:pt x="206" y="29"/>
                  </a:cubicBezTo>
                  <a:lnTo>
                    <a:pt x="206" y="29"/>
                  </a:lnTo>
                  <a:cubicBezTo>
                    <a:pt x="206" y="29"/>
                    <a:pt x="204" y="29"/>
                    <a:pt x="203" y="30"/>
                  </a:cubicBezTo>
                  <a:cubicBezTo>
                    <a:pt x="202" y="30"/>
                    <a:pt x="202" y="30"/>
                    <a:pt x="201" y="30"/>
                  </a:cubicBezTo>
                  <a:cubicBezTo>
                    <a:pt x="200" y="31"/>
                    <a:pt x="200" y="31"/>
                    <a:pt x="199" y="31"/>
                  </a:cubicBezTo>
                  <a:cubicBezTo>
                    <a:pt x="198" y="32"/>
                    <a:pt x="198" y="32"/>
                    <a:pt x="198" y="33"/>
                  </a:cubicBezTo>
                  <a:cubicBezTo>
                    <a:pt x="197" y="33"/>
                    <a:pt x="197" y="33"/>
                    <a:pt x="196" y="33"/>
                  </a:cubicBezTo>
                  <a:cubicBezTo>
                    <a:pt x="195" y="33"/>
                    <a:pt x="195" y="34"/>
                    <a:pt x="194" y="34"/>
                  </a:cubicBezTo>
                  <a:cubicBezTo>
                    <a:pt x="193" y="34"/>
                    <a:pt x="192" y="34"/>
                    <a:pt x="191" y="35"/>
                  </a:cubicBezTo>
                  <a:cubicBezTo>
                    <a:pt x="190" y="36"/>
                    <a:pt x="190" y="36"/>
                    <a:pt x="190" y="37"/>
                  </a:cubicBezTo>
                  <a:cubicBezTo>
                    <a:pt x="190" y="37"/>
                    <a:pt x="189" y="37"/>
                    <a:pt x="189" y="37"/>
                  </a:cubicBezTo>
                  <a:cubicBezTo>
                    <a:pt x="189" y="37"/>
                    <a:pt x="190" y="37"/>
                    <a:pt x="189" y="37"/>
                  </a:cubicBezTo>
                  <a:cubicBezTo>
                    <a:pt x="188" y="37"/>
                    <a:pt x="187" y="37"/>
                    <a:pt x="186" y="38"/>
                  </a:cubicBezTo>
                  <a:cubicBezTo>
                    <a:pt x="185" y="39"/>
                    <a:pt x="185" y="39"/>
                    <a:pt x="184" y="40"/>
                  </a:cubicBezTo>
                  <a:cubicBezTo>
                    <a:pt x="184" y="40"/>
                    <a:pt x="184" y="41"/>
                    <a:pt x="183" y="41"/>
                  </a:cubicBezTo>
                  <a:cubicBezTo>
                    <a:pt x="182" y="41"/>
                    <a:pt x="181" y="41"/>
                    <a:pt x="180" y="42"/>
                  </a:cubicBezTo>
                  <a:lnTo>
                    <a:pt x="180" y="42"/>
                  </a:lnTo>
                  <a:cubicBezTo>
                    <a:pt x="179" y="43"/>
                    <a:pt x="179" y="43"/>
                    <a:pt x="179" y="43"/>
                  </a:cubicBezTo>
                  <a:cubicBezTo>
                    <a:pt x="178" y="43"/>
                    <a:pt x="177" y="44"/>
                    <a:pt x="176" y="45"/>
                  </a:cubicBezTo>
                  <a:cubicBezTo>
                    <a:pt x="175" y="45"/>
                    <a:pt x="175" y="46"/>
                    <a:pt x="174" y="46"/>
                  </a:cubicBezTo>
                  <a:cubicBezTo>
                    <a:pt x="173" y="46"/>
                    <a:pt x="173" y="46"/>
                    <a:pt x="173" y="47"/>
                  </a:cubicBezTo>
                  <a:cubicBezTo>
                    <a:pt x="172" y="47"/>
                    <a:pt x="172" y="48"/>
                    <a:pt x="172" y="48"/>
                  </a:cubicBezTo>
                  <a:cubicBezTo>
                    <a:pt x="171" y="48"/>
                    <a:pt x="171" y="48"/>
                    <a:pt x="171" y="49"/>
                  </a:cubicBezTo>
                  <a:cubicBezTo>
                    <a:pt x="170" y="49"/>
                    <a:pt x="170" y="49"/>
                    <a:pt x="169" y="50"/>
                  </a:cubicBezTo>
                  <a:cubicBezTo>
                    <a:pt x="169" y="50"/>
                    <a:pt x="169" y="50"/>
                    <a:pt x="168" y="50"/>
                  </a:cubicBezTo>
                  <a:cubicBezTo>
                    <a:pt x="167" y="51"/>
                    <a:pt x="167" y="52"/>
                    <a:pt x="166" y="53"/>
                  </a:cubicBezTo>
                  <a:cubicBezTo>
                    <a:pt x="165" y="53"/>
                    <a:pt x="165" y="53"/>
                    <a:pt x="165" y="54"/>
                  </a:cubicBezTo>
                  <a:cubicBezTo>
                    <a:pt x="164" y="54"/>
                    <a:pt x="164" y="55"/>
                    <a:pt x="163" y="56"/>
                  </a:cubicBezTo>
                  <a:cubicBezTo>
                    <a:pt x="163" y="56"/>
                    <a:pt x="162" y="56"/>
                    <a:pt x="162" y="57"/>
                  </a:cubicBezTo>
                  <a:cubicBezTo>
                    <a:pt x="160" y="59"/>
                    <a:pt x="160" y="60"/>
                    <a:pt x="160" y="61"/>
                  </a:cubicBezTo>
                  <a:cubicBezTo>
                    <a:pt x="159" y="61"/>
                    <a:pt x="159" y="61"/>
                    <a:pt x="159" y="61"/>
                  </a:cubicBezTo>
                  <a:cubicBezTo>
                    <a:pt x="158" y="61"/>
                    <a:pt x="158" y="62"/>
                    <a:pt x="158" y="62"/>
                  </a:cubicBezTo>
                  <a:cubicBezTo>
                    <a:pt x="157" y="62"/>
                    <a:pt x="156" y="63"/>
                    <a:pt x="156" y="63"/>
                  </a:cubicBezTo>
                  <a:cubicBezTo>
                    <a:pt x="154" y="65"/>
                    <a:pt x="154" y="65"/>
                    <a:pt x="154" y="66"/>
                  </a:cubicBezTo>
                  <a:cubicBezTo>
                    <a:pt x="154" y="67"/>
                    <a:pt x="153" y="68"/>
                    <a:pt x="153" y="68"/>
                  </a:cubicBezTo>
                  <a:cubicBezTo>
                    <a:pt x="153" y="69"/>
                    <a:pt x="152" y="70"/>
                    <a:pt x="152" y="70"/>
                  </a:cubicBezTo>
                  <a:cubicBezTo>
                    <a:pt x="151" y="71"/>
                    <a:pt x="151" y="71"/>
                    <a:pt x="151" y="71"/>
                  </a:cubicBezTo>
                  <a:cubicBezTo>
                    <a:pt x="150" y="72"/>
                    <a:pt x="149" y="73"/>
                    <a:pt x="149" y="74"/>
                  </a:cubicBezTo>
                  <a:cubicBezTo>
                    <a:pt x="148" y="74"/>
                    <a:pt x="148" y="74"/>
                    <a:pt x="148" y="74"/>
                  </a:cubicBezTo>
                  <a:lnTo>
                    <a:pt x="148" y="74"/>
                  </a:lnTo>
                  <a:cubicBezTo>
                    <a:pt x="146" y="75"/>
                    <a:pt x="146" y="76"/>
                    <a:pt x="146" y="77"/>
                  </a:cubicBezTo>
                  <a:cubicBezTo>
                    <a:pt x="146" y="77"/>
                    <a:pt x="145" y="78"/>
                    <a:pt x="145" y="78"/>
                  </a:cubicBezTo>
                  <a:lnTo>
                    <a:pt x="145" y="79"/>
                  </a:lnTo>
                  <a:cubicBezTo>
                    <a:pt x="144" y="79"/>
                    <a:pt x="144" y="79"/>
                    <a:pt x="143" y="80"/>
                  </a:cubicBezTo>
                  <a:cubicBezTo>
                    <a:pt x="142" y="81"/>
                    <a:pt x="142" y="81"/>
                    <a:pt x="142" y="81"/>
                  </a:cubicBezTo>
                  <a:lnTo>
                    <a:pt x="142" y="82"/>
                  </a:lnTo>
                  <a:cubicBezTo>
                    <a:pt x="142" y="83"/>
                    <a:pt x="142" y="83"/>
                    <a:pt x="142" y="84"/>
                  </a:cubicBezTo>
                  <a:lnTo>
                    <a:pt x="142" y="85"/>
                  </a:lnTo>
                  <a:cubicBezTo>
                    <a:pt x="141" y="85"/>
                    <a:pt x="141" y="85"/>
                    <a:pt x="140" y="85"/>
                  </a:cubicBezTo>
                  <a:lnTo>
                    <a:pt x="140" y="85"/>
                  </a:lnTo>
                  <a:cubicBezTo>
                    <a:pt x="139" y="86"/>
                    <a:pt x="139" y="87"/>
                    <a:pt x="138" y="88"/>
                  </a:cubicBezTo>
                  <a:lnTo>
                    <a:pt x="138" y="88"/>
                  </a:lnTo>
                  <a:lnTo>
                    <a:pt x="138" y="89"/>
                  </a:lnTo>
                  <a:lnTo>
                    <a:pt x="135" y="95"/>
                  </a:lnTo>
                  <a:lnTo>
                    <a:pt x="134" y="97"/>
                  </a:lnTo>
                  <a:cubicBezTo>
                    <a:pt x="133" y="97"/>
                    <a:pt x="133" y="97"/>
                    <a:pt x="133" y="97"/>
                  </a:cubicBezTo>
                  <a:cubicBezTo>
                    <a:pt x="132" y="98"/>
                    <a:pt x="132" y="98"/>
                    <a:pt x="132" y="98"/>
                  </a:cubicBezTo>
                  <a:lnTo>
                    <a:pt x="132" y="99"/>
                  </a:lnTo>
                  <a:cubicBezTo>
                    <a:pt x="132" y="100"/>
                    <a:pt x="131" y="100"/>
                    <a:pt x="131" y="100"/>
                  </a:cubicBezTo>
                  <a:cubicBezTo>
                    <a:pt x="131" y="101"/>
                    <a:pt x="130" y="102"/>
                    <a:pt x="130" y="102"/>
                  </a:cubicBezTo>
                  <a:lnTo>
                    <a:pt x="125" y="112"/>
                  </a:lnTo>
                  <a:cubicBezTo>
                    <a:pt x="125" y="113"/>
                    <a:pt x="124" y="114"/>
                    <a:pt x="124" y="116"/>
                  </a:cubicBezTo>
                  <a:cubicBezTo>
                    <a:pt x="124" y="116"/>
                    <a:pt x="124" y="116"/>
                    <a:pt x="123" y="117"/>
                  </a:cubicBezTo>
                  <a:cubicBezTo>
                    <a:pt x="123" y="117"/>
                    <a:pt x="122" y="117"/>
                    <a:pt x="122" y="117"/>
                  </a:cubicBezTo>
                  <a:cubicBezTo>
                    <a:pt x="122" y="117"/>
                    <a:pt x="121" y="118"/>
                    <a:pt x="121" y="118"/>
                  </a:cubicBezTo>
                  <a:cubicBezTo>
                    <a:pt x="121" y="118"/>
                    <a:pt x="120" y="118"/>
                    <a:pt x="120" y="119"/>
                  </a:cubicBezTo>
                  <a:lnTo>
                    <a:pt x="120" y="119"/>
                  </a:lnTo>
                  <a:cubicBezTo>
                    <a:pt x="120" y="119"/>
                    <a:pt x="120" y="120"/>
                    <a:pt x="119" y="120"/>
                  </a:cubicBezTo>
                  <a:cubicBezTo>
                    <a:pt x="119" y="121"/>
                    <a:pt x="118" y="122"/>
                    <a:pt x="118" y="124"/>
                  </a:cubicBezTo>
                  <a:cubicBezTo>
                    <a:pt x="118" y="124"/>
                    <a:pt x="117" y="125"/>
                    <a:pt x="117" y="125"/>
                  </a:cubicBezTo>
                  <a:cubicBezTo>
                    <a:pt x="116" y="125"/>
                    <a:pt x="116" y="125"/>
                    <a:pt x="116" y="126"/>
                  </a:cubicBezTo>
                  <a:cubicBezTo>
                    <a:pt x="114" y="127"/>
                    <a:pt x="113" y="129"/>
                    <a:pt x="113" y="129"/>
                  </a:cubicBezTo>
                  <a:cubicBezTo>
                    <a:pt x="112" y="130"/>
                    <a:pt x="112" y="129"/>
                    <a:pt x="112" y="130"/>
                  </a:cubicBezTo>
                  <a:cubicBezTo>
                    <a:pt x="111" y="131"/>
                    <a:pt x="111" y="131"/>
                    <a:pt x="111" y="132"/>
                  </a:cubicBezTo>
                  <a:cubicBezTo>
                    <a:pt x="111" y="132"/>
                    <a:pt x="111" y="132"/>
                    <a:pt x="110" y="133"/>
                  </a:cubicBezTo>
                  <a:cubicBezTo>
                    <a:pt x="110" y="134"/>
                    <a:pt x="109" y="134"/>
                    <a:pt x="109" y="135"/>
                  </a:cubicBezTo>
                  <a:cubicBezTo>
                    <a:pt x="109" y="136"/>
                    <a:pt x="108" y="137"/>
                    <a:pt x="108" y="137"/>
                  </a:cubicBezTo>
                  <a:cubicBezTo>
                    <a:pt x="107" y="138"/>
                    <a:pt x="107" y="137"/>
                    <a:pt x="106" y="138"/>
                  </a:cubicBezTo>
                  <a:cubicBezTo>
                    <a:pt x="105" y="139"/>
                    <a:pt x="105" y="139"/>
                    <a:pt x="105" y="140"/>
                  </a:cubicBezTo>
                  <a:cubicBezTo>
                    <a:pt x="105" y="140"/>
                    <a:pt x="105" y="140"/>
                    <a:pt x="104" y="140"/>
                  </a:cubicBezTo>
                  <a:cubicBezTo>
                    <a:pt x="104" y="141"/>
                    <a:pt x="103" y="142"/>
                    <a:pt x="103" y="142"/>
                  </a:cubicBezTo>
                  <a:lnTo>
                    <a:pt x="103" y="143"/>
                  </a:lnTo>
                  <a:cubicBezTo>
                    <a:pt x="103" y="143"/>
                    <a:pt x="103" y="143"/>
                    <a:pt x="102" y="144"/>
                  </a:cubicBezTo>
                  <a:cubicBezTo>
                    <a:pt x="101" y="144"/>
                    <a:pt x="101" y="145"/>
                    <a:pt x="101" y="145"/>
                  </a:cubicBezTo>
                  <a:cubicBezTo>
                    <a:pt x="101" y="145"/>
                    <a:pt x="101" y="145"/>
                    <a:pt x="100" y="146"/>
                  </a:cubicBezTo>
                  <a:cubicBezTo>
                    <a:pt x="100" y="146"/>
                    <a:pt x="99" y="147"/>
                    <a:pt x="99" y="147"/>
                  </a:cubicBezTo>
                  <a:cubicBezTo>
                    <a:pt x="99" y="148"/>
                    <a:pt x="99" y="149"/>
                    <a:pt x="99" y="149"/>
                  </a:cubicBezTo>
                  <a:lnTo>
                    <a:pt x="95" y="156"/>
                  </a:lnTo>
                  <a:lnTo>
                    <a:pt x="94" y="157"/>
                  </a:lnTo>
                  <a:cubicBezTo>
                    <a:pt x="94" y="158"/>
                    <a:pt x="94" y="157"/>
                    <a:pt x="93" y="158"/>
                  </a:cubicBezTo>
                  <a:lnTo>
                    <a:pt x="93" y="158"/>
                  </a:lnTo>
                  <a:cubicBezTo>
                    <a:pt x="92" y="159"/>
                    <a:pt x="92" y="159"/>
                    <a:pt x="92" y="159"/>
                  </a:cubicBezTo>
                  <a:lnTo>
                    <a:pt x="92" y="160"/>
                  </a:lnTo>
                  <a:cubicBezTo>
                    <a:pt x="92" y="161"/>
                    <a:pt x="91" y="161"/>
                    <a:pt x="91" y="162"/>
                  </a:cubicBezTo>
                  <a:cubicBezTo>
                    <a:pt x="90" y="163"/>
                    <a:pt x="90" y="164"/>
                    <a:pt x="90" y="164"/>
                  </a:cubicBezTo>
                  <a:lnTo>
                    <a:pt x="86" y="173"/>
                  </a:lnTo>
                  <a:cubicBezTo>
                    <a:pt x="86" y="174"/>
                    <a:pt x="85" y="174"/>
                    <a:pt x="85" y="175"/>
                  </a:cubicBezTo>
                  <a:cubicBezTo>
                    <a:pt x="85" y="175"/>
                    <a:pt x="85" y="175"/>
                    <a:pt x="85" y="175"/>
                  </a:cubicBezTo>
                  <a:cubicBezTo>
                    <a:pt x="84" y="175"/>
                    <a:pt x="84" y="175"/>
                    <a:pt x="84" y="176"/>
                  </a:cubicBezTo>
                  <a:cubicBezTo>
                    <a:pt x="83" y="177"/>
                    <a:pt x="83" y="177"/>
                    <a:pt x="82" y="177"/>
                  </a:cubicBezTo>
                  <a:lnTo>
                    <a:pt x="82" y="178"/>
                  </a:lnTo>
                  <a:cubicBezTo>
                    <a:pt x="82" y="178"/>
                    <a:pt x="82" y="179"/>
                    <a:pt x="82" y="179"/>
                  </a:cubicBezTo>
                  <a:cubicBezTo>
                    <a:pt x="82" y="180"/>
                    <a:pt x="81" y="181"/>
                    <a:pt x="81" y="181"/>
                  </a:cubicBezTo>
                  <a:lnTo>
                    <a:pt x="77" y="190"/>
                  </a:lnTo>
                  <a:lnTo>
                    <a:pt x="76" y="191"/>
                  </a:lnTo>
                  <a:cubicBezTo>
                    <a:pt x="75" y="191"/>
                    <a:pt x="75" y="191"/>
                    <a:pt x="75" y="191"/>
                  </a:cubicBezTo>
                  <a:cubicBezTo>
                    <a:pt x="73" y="192"/>
                    <a:pt x="74" y="193"/>
                    <a:pt x="73" y="193"/>
                  </a:cubicBezTo>
                  <a:cubicBezTo>
                    <a:pt x="73" y="193"/>
                    <a:pt x="73" y="193"/>
                    <a:pt x="73" y="194"/>
                  </a:cubicBezTo>
                  <a:cubicBezTo>
                    <a:pt x="73" y="194"/>
                    <a:pt x="72" y="195"/>
                    <a:pt x="72" y="196"/>
                  </a:cubicBezTo>
                  <a:cubicBezTo>
                    <a:pt x="71" y="197"/>
                    <a:pt x="70" y="199"/>
                    <a:pt x="70" y="199"/>
                  </a:cubicBezTo>
                  <a:lnTo>
                    <a:pt x="64" y="213"/>
                  </a:lnTo>
                  <a:lnTo>
                    <a:pt x="45" y="252"/>
                  </a:lnTo>
                  <a:lnTo>
                    <a:pt x="34" y="277"/>
                  </a:lnTo>
                  <a:lnTo>
                    <a:pt x="30" y="284"/>
                  </a:lnTo>
                  <a:lnTo>
                    <a:pt x="29" y="286"/>
                  </a:lnTo>
                  <a:lnTo>
                    <a:pt x="29" y="286"/>
                  </a:lnTo>
                  <a:lnTo>
                    <a:pt x="29" y="286"/>
                  </a:lnTo>
                  <a:cubicBezTo>
                    <a:pt x="29" y="286"/>
                    <a:pt x="28" y="287"/>
                    <a:pt x="29" y="289"/>
                  </a:cubicBezTo>
                  <a:lnTo>
                    <a:pt x="29" y="289"/>
                  </a:lnTo>
                  <a:cubicBezTo>
                    <a:pt x="29" y="289"/>
                    <a:pt x="29" y="290"/>
                    <a:pt x="29" y="290"/>
                  </a:cubicBezTo>
                  <a:lnTo>
                    <a:pt x="29" y="291"/>
                  </a:lnTo>
                  <a:lnTo>
                    <a:pt x="23" y="303"/>
                  </a:lnTo>
                  <a:cubicBezTo>
                    <a:pt x="23" y="304"/>
                    <a:pt x="22" y="305"/>
                    <a:pt x="21" y="306"/>
                  </a:cubicBezTo>
                  <a:cubicBezTo>
                    <a:pt x="21" y="307"/>
                    <a:pt x="21" y="307"/>
                    <a:pt x="21" y="308"/>
                  </a:cubicBezTo>
                  <a:lnTo>
                    <a:pt x="21" y="308"/>
                  </a:lnTo>
                  <a:lnTo>
                    <a:pt x="21" y="310"/>
                  </a:lnTo>
                  <a:lnTo>
                    <a:pt x="21" y="310"/>
                  </a:lnTo>
                  <a:lnTo>
                    <a:pt x="21" y="310"/>
                  </a:lnTo>
                  <a:cubicBezTo>
                    <a:pt x="21" y="311"/>
                    <a:pt x="21" y="311"/>
                    <a:pt x="21" y="312"/>
                  </a:cubicBezTo>
                  <a:cubicBezTo>
                    <a:pt x="21" y="312"/>
                    <a:pt x="21" y="313"/>
                    <a:pt x="20" y="314"/>
                  </a:cubicBezTo>
                  <a:cubicBezTo>
                    <a:pt x="20" y="315"/>
                    <a:pt x="20" y="315"/>
                    <a:pt x="19" y="316"/>
                  </a:cubicBezTo>
                  <a:cubicBezTo>
                    <a:pt x="19" y="317"/>
                    <a:pt x="19" y="317"/>
                    <a:pt x="18" y="317"/>
                  </a:cubicBezTo>
                  <a:cubicBezTo>
                    <a:pt x="18" y="318"/>
                    <a:pt x="18" y="318"/>
                    <a:pt x="18" y="319"/>
                  </a:cubicBezTo>
                  <a:lnTo>
                    <a:pt x="18" y="319"/>
                  </a:lnTo>
                  <a:cubicBezTo>
                    <a:pt x="18" y="320"/>
                    <a:pt x="18" y="320"/>
                    <a:pt x="18" y="321"/>
                  </a:cubicBezTo>
                  <a:cubicBezTo>
                    <a:pt x="17" y="321"/>
                    <a:pt x="17" y="322"/>
                    <a:pt x="17" y="324"/>
                  </a:cubicBezTo>
                  <a:lnTo>
                    <a:pt x="17" y="324"/>
                  </a:lnTo>
                  <a:cubicBezTo>
                    <a:pt x="17" y="325"/>
                    <a:pt x="17" y="325"/>
                    <a:pt x="17" y="325"/>
                  </a:cubicBezTo>
                  <a:cubicBezTo>
                    <a:pt x="17" y="326"/>
                    <a:pt x="16" y="327"/>
                    <a:pt x="16" y="329"/>
                  </a:cubicBezTo>
                  <a:cubicBezTo>
                    <a:pt x="16" y="331"/>
                    <a:pt x="17" y="332"/>
                    <a:pt x="17" y="332"/>
                  </a:cubicBezTo>
                  <a:cubicBezTo>
                    <a:pt x="16" y="333"/>
                    <a:pt x="16" y="334"/>
                    <a:pt x="16" y="335"/>
                  </a:cubicBezTo>
                  <a:lnTo>
                    <a:pt x="16" y="335"/>
                  </a:lnTo>
                  <a:cubicBezTo>
                    <a:pt x="16" y="336"/>
                    <a:pt x="16" y="336"/>
                    <a:pt x="17" y="337"/>
                  </a:cubicBezTo>
                  <a:lnTo>
                    <a:pt x="17" y="338"/>
                  </a:lnTo>
                  <a:lnTo>
                    <a:pt x="17" y="338"/>
                  </a:lnTo>
                  <a:cubicBezTo>
                    <a:pt x="17" y="339"/>
                    <a:pt x="17" y="339"/>
                    <a:pt x="18" y="340"/>
                  </a:cubicBezTo>
                  <a:lnTo>
                    <a:pt x="18" y="342"/>
                  </a:lnTo>
                  <a:lnTo>
                    <a:pt x="18" y="342"/>
                  </a:lnTo>
                  <a:cubicBezTo>
                    <a:pt x="18" y="342"/>
                    <a:pt x="18" y="342"/>
                    <a:pt x="18" y="343"/>
                  </a:cubicBezTo>
                  <a:cubicBezTo>
                    <a:pt x="18" y="343"/>
                    <a:pt x="18" y="344"/>
                    <a:pt x="18" y="345"/>
                  </a:cubicBezTo>
                  <a:cubicBezTo>
                    <a:pt x="18" y="345"/>
                    <a:pt x="17" y="346"/>
                    <a:pt x="17" y="347"/>
                  </a:cubicBezTo>
                  <a:lnTo>
                    <a:pt x="17" y="347"/>
                  </a:lnTo>
                  <a:lnTo>
                    <a:pt x="17" y="348"/>
                  </a:lnTo>
                  <a:cubicBezTo>
                    <a:pt x="17" y="348"/>
                    <a:pt x="17" y="348"/>
                    <a:pt x="17" y="348"/>
                  </a:cubicBezTo>
                  <a:cubicBezTo>
                    <a:pt x="17" y="349"/>
                    <a:pt x="17" y="349"/>
                    <a:pt x="17" y="349"/>
                  </a:cubicBezTo>
                  <a:cubicBezTo>
                    <a:pt x="17" y="349"/>
                    <a:pt x="17" y="349"/>
                    <a:pt x="17" y="350"/>
                  </a:cubicBezTo>
                  <a:cubicBezTo>
                    <a:pt x="17" y="350"/>
                    <a:pt x="17" y="351"/>
                    <a:pt x="17" y="351"/>
                  </a:cubicBezTo>
                  <a:lnTo>
                    <a:pt x="17" y="351"/>
                  </a:lnTo>
                  <a:cubicBezTo>
                    <a:pt x="17" y="351"/>
                    <a:pt x="17" y="351"/>
                    <a:pt x="17" y="351"/>
                  </a:cubicBezTo>
                  <a:cubicBezTo>
                    <a:pt x="17" y="353"/>
                    <a:pt x="17" y="353"/>
                    <a:pt x="18" y="354"/>
                  </a:cubicBezTo>
                  <a:cubicBezTo>
                    <a:pt x="18" y="355"/>
                    <a:pt x="18" y="355"/>
                    <a:pt x="17" y="357"/>
                  </a:cubicBezTo>
                  <a:cubicBezTo>
                    <a:pt x="17" y="357"/>
                    <a:pt x="17" y="358"/>
                    <a:pt x="17" y="359"/>
                  </a:cubicBezTo>
                  <a:lnTo>
                    <a:pt x="17" y="359"/>
                  </a:lnTo>
                  <a:lnTo>
                    <a:pt x="17" y="359"/>
                  </a:lnTo>
                  <a:cubicBezTo>
                    <a:pt x="17" y="359"/>
                    <a:pt x="17" y="360"/>
                    <a:pt x="17" y="360"/>
                  </a:cubicBezTo>
                  <a:cubicBezTo>
                    <a:pt x="17" y="360"/>
                    <a:pt x="17" y="360"/>
                    <a:pt x="16" y="361"/>
                  </a:cubicBezTo>
                  <a:cubicBezTo>
                    <a:pt x="16" y="361"/>
                    <a:pt x="16" y="361"/>
                    <a:pt x="15" y="362"/>
                  </a:cubicBezTo>
                  <a:lnTo>
                    <a:pt x="15" y="362"/>
                  </a:lnTo>
                  <a:cubicBezTo>
                    <a:pt x="15" y="362"/>
                    <a:pt x="15" y="362"/>
                    <a:pt x="15" y="363"/>
                  </a:cubicBezTo>
                  <a:lnTo>
                    <a:pt x="15" y="364"/>
                  </a:lnTo>
                  <a:lnTo>
                    <a:pt x="15" y="364"/>
                  </a:lnTo>
                  <a:lnTo>
                    <a:pt x="15" y="365"/>
                  </a:lnTo>
                  <a:lnTo>
                    <a:pt x="15" y="365"/>
                  </a:lnTo>
                  <a:lnTo>
                    <a:pt x="15" y="367"/>
                  </a:lnTo>
                  <a:lnTo>
                    <a:pt x="15" y="369"/>
                  </a:lnTo>
                  <a:cubicBezTo>
                    <a:pt x="15" y="369"/>
                    <a:pt x="15" y="369"/>
                    <a:pt x="14" y="370"/>
                  </a:cubicBezTo>
                  <a:lnTo>
                    <a:pt x="14" y="370"/>
                  </a:lnTo>
                  <a:cubicBezTo>
                    <a:pt x="14" y="371"/>
                    <a:pt x="13" y="371"/>
                    <a:pt x="14" y="373"/>
                  </a:cubicBezTo>
                  <a:cubicBezTo>
                    <a:pt x="14" y="373"/>
                    <a:pt x="14" y="373"/>
                    <a:pt x="14" y="373"/>
                  </a:cubicBezTo>
                  <a:cubicBezTo>
                    <a:pt x="14" y="373"/>
                    <a:pt x="14" y="373"/>
                    <a:pt x="14" y="373"/>
                  </a:cubicBezTo>
                  <a:lnTo>
                    <a:pt x="13" y="374"/>
                  </a:lnTo>
                  <a:lnTo>
                    <a:pt x="13" y="375"/>
                  </a:lnTo>
                  <a:cubicBezTo>
                    <a:pt x="13" y="375"/>
                    <a:pt x="13" y="375"/>
                    <a:pt x="13" y="375"/>
                  </a:cubicBezTo>
                  <a:cubicBezTo>
                    <a:pt x="13" y="376"/>
                    <a:pt x="13" y="376"/>
                    <a:pt x="12" y="378"/>
                  </a:cubicBezTo>
                  <a:cubicBezTo>
                    <a:pt x="12" y="380"/>
                    <a:pt x="13" y="381"/>
                    <a:pt x="13" y="381"/>
                  </a:cubicBezTo>
                  <a:lnTo>
                    <a:pt x="13" y="380"/>
                  </a:lnTo>
                  <a:cubicBezTo>
                    <a:pt x="13" y="380"/>
                    <a:pt x="13" y="380"/>
                    <a:pt x="13" y="382"/>
                  </a:cubicBezTo>
                  <a:cubicBezTo>
                    <a:pt x="13" y="382"/>
                    <a:pt x="13" y="382"/>
                    <a:pt x="13" y="382"/>
                  </a:cubicBezTo>
                  <a:lnTo>
                    <a:pt x="13" y="383"/>
                  </a:lnTo>
                  <a:lnTo>
                    <a:pt x="13" y="383"/>
                  </a:lnTo>
                  <a:cubicBezTo>
                    <a:pt x="13" y="383"/>
                    <a:pt x="13" y="384"/>
                    <a:pt x="13" y="384"/>
                  </a:cubicBezTo>
                  <a:cubicBezTo>
                    <a:pt x="13" y="384"/>
                    <a:pt x="13" y="385"/>
                    <a:pt x="12" y="385"/>
                  </a:cubicBezTo>
                  <a:lnTo>
                    <a:pt x="12" y="385"/>
                  </a:lnTo>
                  <a:lnTo>
                    <a:pt x="12" y="388"/>
                  </a:lnTo>
                  <a:cubicBezTo>
                    <a:pt x="12" y="388"/>
                    <a:pt x="12" y="388"/>
                    <a:pt x="12" y="389"/>
                  </a:cubicBezTo>
                  <a:cubicBezTo>
                    <a:pt x="12" y="389"/>
                    <a:pt x="12" y="390"/>
                    <a:pt x="12" y="391"/>
                  </a:cubicBezTo>
                  <a:cubicBezTo>
                    <a:pt x="12" y="391"/>
                    <a:pt x="12" y="392"/>
                    <a:pt x="12" y="392"/>
                  </a:cubicBezTo>
                  <a:cubicBezTo>
                    <a:pt x="12" y="392"/>
                    <a:pt x="12" y="392"/>
                    <a:pt x="12" y="393"/>
                  </a:cubicBezTo>
                  <a:lnTo>
                    <a:pt x="12" y="393"/>
                  </a:lnTo>
                  <a:lnTo>
                    <a:pt x="12" y="396"/>
                  </a:lnTo>
                  <a:lnTo>
                    <a:pt x="12" y="397"/>
                  </a:lnTo>
                  <a:lnTo>
                    <a:pt x="12" y="397"/>
                  </a:lnTo>
                  <a:lnTo>
                    <a:pt x="12" y="397"/>
                  </a:lnTo>
                  <a:cubicBezTo>
                    <a:pt x="12" y="398"/>
                    <a:pt x="12" y="398"/>
                    <a:pt x="12" y="398"/>
                  </a:cubicBezTo>
                  <a:lnTo>
                    <a:pt x="12" y="398"/>
                  </a:lnTo>
                  <a:cubicBezTo>
                    <a:pt x="12" y="399"/>
                    <a:pt x="12" y="399"/>
                    <a:pt x="12" y="401"/>
                  </a:cubicBezTo>
                  <a:lnTo>
                    <a:pt x="12" y="401"/>
                  </a:lnTo>
                  <a:lnTo>
                    <a:pt x="12" y="401"/>
                  </a:lnTo>
                  <a:cubicBezTo>
                    <a:pt x="12" y="401"/>
                    <a:pt x="12" y="401"/>
                    <a:pt x="12" y="401"/>
                  </a:cubicBezTo>
                  <a:cubicBezTo>
                    <a:pt x="12" y="401"/>
                    <a:pt x="11" y="402"/>
                    <a:pt x="11" y="403"/>
                  </a:cubicBezTo>
                  <a:cubicBezTo>
                    <a:pt x="11" y="404"/>
                    <a:pt x="11" y="404"/>
                    <a:pt x="11" y="404"/>
                  </a:cubicBezTo>
                  <a:cubicBezTo>
                    <a:pt x="11" y="404"/>
                    <a:pt x="10" y="405"/>
                    <a:pt x="10" y="406"/>
                  </a:cubicBezTo>
                  <a:cubicBezTo>
                    <a:pt x="10" y="408"/>
                    <a:pt x="10" y="408"/>
                    <a:pt x="10" y="407"/>
                  </a:cubicBezTo>
                  <a:lnTo>
                    <a:pt x="10" y="408"/>
                  </a:lnTo>
                  <a:cubicBezTo>
                    <a:pt x="10" y="408"/>
                    <a:pt x="9" y="408"/>
                    <a:pt x="9" y="411"/>
                  </a:cubicBezTo>
                  <a:cubicBezTo>
                    <a:pt x="9" y="411"/>
                    <a:pt x="9" y="412"/>
                    <a:pt x="9" y="412"/>
                  </a:cubicBezTo>
                  <a:cubicBezTo>
                    <a:pt x="9" y="412"/>
                    <a:pt x="9" y="412"/>
                    <a:pt x="9" y="412"/>
                  </a:cubicBezTo>
                  <a:cubicBezTo>
                    <a:pt x="9" y="413"/>
                    <a:pt x="8" y="414"/>
                    <a:pt x="7" y="415"/>
                  </a:cubicBezTo>
                  <a:cubicBezTo>
                    <a:pt x="7" y="417"/>
                    <a:pt x="7" y="417"/>
                    <a:pt x="7" y="417"/>
                  </a:cubicBezTo>
                  <a:cubicBezTo>
                    <a:pt x="7" y="417"/>
                    <a:pt x="7" y="417"/>
                    <a:pt x="7" y="417"/>
                  </a:cubicBezTo>
                  <a:cubicBezTo>
                    <a:pt x="7" y="417"/>
                    <a:pt x="7" y="417"/>
                    <a:pt x="7" y="418"/>
                  </a:cubicBezTo>
                  <a:cubicBezTo>
                    <a:pt x="7" y="418"/>
                    <a:pt x="6" y="418"/>
                    <a:pt x="6" y="420"/>
                  </a:cubicBezTo>
                  <a:lnTo>
                    <a:pt x="6" y="420"/>
                  </a:lnTo>
                  <a:cubicBezTo>
                    <a:pt x="6" y="421"/>
                    <a:pt x="6" y="421"/>
                    <a:pt x="5" y="422"/>
                  </a:cubicBezTo>
                  <a:lnTo>
                    <a:pt x="5" y="422"/>
                  </a:lnTo>
                  <a:lnTo>
                    <a:pt x="5" y="422"/>
                  </a:lnTo>
                  <a:cubicBezTo>
                    <a:pt x="4" y="423"/>
                    <a:pt x="5" y="424"/>
                    <a:pt x="5" y="424"/>
                  </a:cubicBezTo>
                  <a:cubicBezTo>
                    <a:pt x="5" y="424"/>
                    <a:pt x="4" y="424"/>
                    <a:pt x="4" y="425"/>
                  </a:cubicBezTo>
                  <a:lnTo>
                    <a:pt x="4" y="425"/>
                  </a:lnTo>
                  <a:cubicBezTo>
                    <a:pt x="4" y="426"/>
                    <a:pt x="4" y="426"/>
                    <a:pt x="4" y="427"/>
                  </a:cubicBezTo>
                  <a:cubicBezTo>
                    <a:pt x="4" y="427"/>
                    <a:pt x="4" y="427"/>
                    <a:pt x="3" y="428"/>
                  </a:cubicBezTo>
                  <a:lnTo>
                    <a:pt x="3" y="428"/>
                  </a:lnTo>
                  <a:cubicBezTo>
                    <a:pt x="3" y="430"/>
                    <a:pt x="3" y="430"/>
                    <a:pt x="3" y="430"/>
                  </a:cubicBezTo>
                  <a:lnTo>
                    <a:pt x="3" y="430"/>
                  </a:lnTo>
                  <a:cubicBezTo>
                    <a:pt x="3" y="432"/>
                    <a:pt x="3" y="432"/>
                    <a:pt x="3" y="432"/>
                  </a:cubicBezTo>
                  <a:lnTo>
                    <a:pt x="3" y="433"/>
                  </a:lnTo>
                  <a:lnTo>
                    <a:pt x="3" y="433"/>
                  </a:lnTo>
                  <a:lnTo>
                    <a:pt x="3" y="433"/>
                  </a:lnTo>
                  <a:cubicBezTo>
                    <a:pt x="3" y="433"/>
                    <a:pt x="3" y="433"/>
                    <a:pt x="3" y="433"/>
                  </a:cubicBezTo>
                  <a:cubicBezTo>
                    <a:pt x="3" y="434"/>
                    <a:pt x="3" y="434"/>
                    <a:pt x="3" y="435"/>
                  </a:cubicBezTo>
                  <a:cubicBezTo>
                    <a:pt x="3" y="437"/>
                    <a:pt x="3" y="437"/>
                    <a:pt x="3" y="437"/>
                  </a:cubicBezTo>
                  <a:lnTo>
                    <a:pt x="3" y="437"/>
                  </a:lnTo>
                  <a:lnTo>
                    <a:pt x="3" y="437"/>
                  </a:lnTo>
                  <a:lnTo>
                    <a:pt x="3" y="437"/>
                  </a:lnTo>
                  <a:lnTo>
                    <a:pt x="3" y="439"/>
                  </a:lnTo>
                  <a:cubicBezTo>
                    <a:pt x="3" y="439"/>
                    <a:pt x="2" y="439"/>
                    <a:pt x="2" y="440"/>
                  </a:cubicBezTo>
                  <a:lnTo>
                    <a:pt x="2" y="441"/>
                  </a:lnTo>
                  <a:cubicBezTo>
                    <a:pt x="2" y="442"/>
                    <a:pt x="1" y="442"/>
                    <a:pt x="1" y="444"/>
                  </a:cubicBezTo>
                  <a:lnTo>
                    <a:pt x="1" y="446"/>
                  </a:lnTo>
                  <a:cubicBezTo>
                    <a:pt x="1" y="446"/>
                    <a:pt x="1" y="446"/>
                    <a:pt x="1" y="447"/>
                  </a:cubicBezTo>
                  <a:cubicBezTo>
                    <a:pt x="1" y="447"/>
                    <a:pt x="1" y="447"/>
                    <a:pt x="1" y="447"/>
                  </a:cubicBezTo>
                  <a:lnTo>
                    <a:pt x="1" y="448"/>
                  </a:lnTo>
                  <a:lnTo>
                    <a:pt x="1" y="450"/>
                  </a:lnTo>
                  <a:cubicBezTo>
                    <a:pt x="1" y="450"/>
                    <a:pt x="0" y="451"/>
                    <a:pt x="0" y="452"/>
                  </a:cubicBezTo>
                  <a:lnTo>
                    <a:pt x="0" y="452"/>
                  </a:lnTo>
                  <a:lnTo>
                    <a:pt x="0" y="452"/>
                  </a:lnTo>
                  <a:cubicBezTo>
                    <a:pt x="0" y="452"/>
                    <a:pt x="0" y="452"/>
                    <a:pt x="0" y="453"/>
                  </a:cubicBezTo>
                  <a:lnTo>
                    <a:pt x="0" y="454"/>
                  </a:lnTo>
                  <a:lnTo>
                    <a:pt x="0" y="454"/>
                  </a:lnTo>
                  <a:cubicBezTo>
                    <a:pt x="0" y="455"/>
                    <a:pt x="0" y="455"/>
                    <a:pt x="1" y="456"/>
                  </a:cubicBezTo>
                  <a:cubicBezTo>
                    <a:pt x="1" y="456"/>
                    <a:pt x="1" y="456"/>
                    <a:pt x="1" y="456"/>
                  </a:cubicBezTo>
                  <a:cubicBezTo>
                    <a:pt x="1" y="457"/>
                    <a:pt x="1" y="458"/>
                    <a:pt x="1" y="458"/>
                  </a:cubicBezTo>
                  <a:cubicBezTo>
                    <a:pt x="1" y="459"/>
                    <a:pt x="1" y="460"/>
                    <a:pt x="1" y="461"/>
                  </a:cubicBezTo>
                  <a:lnTo>
                    <a:pt x="1" y="461"/>
                  </a:lnTo>
                  <a:cubicBezTo>
                    <a:pt x="1" y="463"/>
                    <a:pt x="1" y="464"/>
                    <a:pt x="1" y="466"/>
                  </a:cubicBezTo>
                  <a:lnTo>
                    <a:pt x="1" y="466"/>
                  </a:lnTo>
                  <a:lnTo>
                    <a:pt x="1" y="466"/>
                  </a:lnTo>
                  <a:lnTo>
                    <a:pt x="1" y="468"/>
                  </a:lnTo>
                  <a:cubicBezTo>
                    <a:pt x="1" y="468"/>
                    <a:pt x="1" y="468"/>
                    <a:pt x="1" y="468"/>
                  </a:cubicBezTo>
                  <a:cubicBezTo>
                    <a:pt x="1" y="468"/>
                    <a:pt x="1" y="469"/>
                    <a:pt x="1" y="469"/>
                  </a:cubicBezTo>
                  <a:lnTo>
                    <a:pt x="1" y="469"/>
                  </a:lnTo>
                  <a:lnTo>
                    <a:pt x="1" y="469"/>
                  </a:lnTo>
                  <a:cubicBezTo>
                    <a:pt x="1" y="470"/>
                    <a:pt x="1" y="470"/>
                    <a:pt x="2" y="470"/>
                  </a:cubicBezTo>
                  <a:lnTo>
                    <a:pt x="2" y="472"/>
                  </a:lnTo>
                  <a:lnTo>
                    <a:pt x="2" y="472"/>
                  </a:lnTo>
                  <a:lnTo>
                    <a:pt x="2" y="472"/>
                  </a:lnTo>
                  <a:cubicBezTo>
                    <a:pt x="2" y="473"/>
                    <a:pt x="2" y="473"/>
                    <a:pt x="2" y="473"/>
                  </a:cubicBezTo>
                  <a:cubicBezTo>
                    <a:pt x="2" y="473"/>
                    <a:pt x="2" y="474"/>
                    <a:pt x="2" y="474"/>
                  </a:cubicBezTo>
                  <a:lnTo>
                    <a:pt x="2" y="474"/>
                  </a:lnTo>
                  <a:lnTo>
                    <a:pt x="2" y="474"/>
                  </a:lnTo>
                  <a:cubicBezTo>
                    <a:pt x="2" y="475"/>
                    <a:pt x="2" y="476"/>
                    <a:pt x="2" y="476"/>
                  </a:cubicBezTo>
                  <a:cubicBezTo>
                    <a:pt x="2" y="476"/>
                    <a:pt x="2" y="477"/>
                    <a:pt x="2" y="477"/>
                  </a:cubicBezTo>
                  <a:cubicBezTo>
                    <a:pt x="2" y="478"/>
                    <a:pt x="2" y="479"/>
                    <a:pt x="2" y="480"/>
                  </a:cubicBezTo>
                  <a:lnTo>
                    <a:pt x="2" y="482"/>
                  </a:lnTo>
                  <a:lnTo>
                    <a:pt x="2" y="482"/>
                  </a:lnTo>
                  <a:cubicBezTo>
                    <a:pt x="2" y="483"/>
                    <a:pt x="2" y="484"/>
                    <a:pt x="2" y="485"/>
                  </a:cubicBezTo>
                  <a:lnTo>
                    <a:pt x="2" y="485"/>
                  </a:lnTo>
                  <a:lnTo>
                    <a:pt x="2" y="485"/>
                  </a:lnTo>
                  <a:cubicBezTo>
                    <a:pt x="2" y="486"/>
                    <a:pt x="2" y="485"/>
                    <a:pt x="2" y="486"/>
                  </a:cubicBezTo>
                  <a:lnTo>
                    <a:pt x="1" y="487"/>
                  </a:lnTo>
                  <a:lnTo>
                    <a:pt x="2" y="488"/>
                  </a:lnTo>
                  <a:cubicBezTo>
                    <a:pt x="2" y="488"/>
                    <a:pt x="2" y="488"/>
                    <a:pt x="2" y="489"/>
                  </a:cubicBezTo>
                  <a:lnTo>
                    <a:pt x="2" y="489"/>
                  </a:lnTo>
                  <a:cubicBezTo>
                    <a:pt x="2" y="490"/>
                    <a:pt x="2" y="490"/>
                    <a:pt x="2" y="490"/>
                  </a:cubicBezTo>
                  <a:lnTo>
                    <a:pt x="2" y="491"/>
                  </a:lnTo>
                  <a:lnTo>
                    <a:pt x="2" y="491"/>
                  </a:lnTo>
                  <a:lnTo>
                    <a:pt x="2" y="492"/>
                  </a:lnTo>
                  <a:cubicBezTo>
                    <a:pt x="2" y="492"/>
                    <a:pt x="2" y="493"/>
                    <a:pt x="2" y="494"/>
                  </a:cubicBezTo>
                  <a:lnTo>
                    <a:pt x="2" y="496"/>
                  </a:lnTo>
                  <a:lnTo>
                    <a:pt x="2" y="496"/>
                  </a:lnTo>
                  <a:lnTo>
                    <a:pt x="2" y="500"/>
                  </a:lnTo>
                  <a:lnTo>
                    <a:pt x="2" y="500"/>
                  </a:lnTo>
                  <a:lnTo>
                    <a:pt x="2" y="500"/>
                  </a:lnTo>
                  <a:cubicBezTo>
                    <a:pt x="2" y="501"/>
                    <a:pt x="2" y="501"/>
                    <a:pt x="2" y="501"/>
                  </a:cubicBezTo>
                  <a:lnTo>
                    <a:pt x="2" y="502"/>
                  </a:lnTo>
                  <a:lnTo>
                    <a:pt x="2" y="503"/>
                  </a:lnTo>
                  <a:lnTo>
                    <a:pt x="2" y="504"/>
                  </a:lnTo>
                  <a:lnTo>
                    <a:pt x="2" y="505"/>
                  </a:lnTo>
                  <a:lnTo>
                    <a:pt x="2" y="505"/>
                  </a:lnTo>
                  <a:cubicBezTo>
                    <a:pt x="2" y="507"/>
                    <a:pt x="3" y="508"/>
                    <a:pt x="3" y="508"/>
                  </a:cubicBezTo>
                  <a:lnTo>
                    <a:pt x="3" y="507"/>
                  </a:lnTo>
                  <a:cubicBezTo>
                    <a:pt x="3" y="507"/>
                    <a:pt x="3" y="507"/>
                    <a:pt x="3" y="508"/>
                  </a:cubicBezTo>
                  <a:cubicBezTo>
                    <a:pt x="3" y="509"/>
                    <a:pt x="3" y="510"/>
                    <a:pt x="3" y="511"/>
                  </a:cubicBezTo>
                  <a:lnTo>
                    <a:pt x="3" y="511"/>
                  </a:lnTo>
                  <a:cubicBezTo>
                    <a:pt x="3" y="511"/>
                    <a:pt x="3" y="512"/>
                    <a:pt x="3" y="513"/>
                  </a:cubicBezTo>
                  <a:lnTo>
                    <a:pt x="3" y="513"/>
                  </a:lnTo>
                  <a:lnTo>
                    <a:pt x="3" y="514"/>
                  </a:lnTo>
                  <a:lnTo>
                    <a:pt x="3" y="516"/>
                  </a:lnTo>
                  <a:lnTo>
                    <a:pt x="3" y="516"/>
                  </a:lnTo>
                  <a:cubicBezTo>
                    <a:pt x="3" y="515"/>
                    <a:pt x="2" y="516"/>
                    <a:pt x="3" y="518"/>
                  </a:cubicBezTo>
                  <a:lnTo>
                    <a:pt x="3" y="518"/>
                  </a:lnTo>
                  <a:cubicBezTo>
                    <a:pt x="3" y="520"/>
                    <a:pt x="4" y="521"/>
                    <a:pt x="4" y="520"/>
                  </a:cubicBezTo>
                  <a:lnTo>
                    <a:pt x="4" y="521"/>
                  </a:lnTo>
                  <a:lnTo>
                    <a:pt x="4" y="521"/>
                  </a:lnTo>
                  <a:lnTo>
                    <a:pt x="4" y="521"/>
                  </a:lnTo>
                  <a:cubicBezTo>
                    <a:pt x="4" y="522"/>
                    <a:pt x="4" y="523"/>
                    <a:pt x="4" y="524"/>
                  </a:cubicBezTo>
                  <a:lnTo>
                    <a:pt x="4" y="524"/>
                  </a:lnTo>
                  <a:lnTo>
                    <a:pt x="4" y="524"/>
                  </a:lnTo>
                  <a:lnTo>
                    <a:pt x="4" y="526"/>
                  </a:lnTo>
                  <a:cubicBezTo>
                    <a:pt x="4" y="526"/>
                    <a:pt x="4" y="526"/>
                    <a:pt x="4" y="527"/>
                  </a:cubicBezTo>
                  <a:cubicBezTo>
                    <a:pt x="4" y="527"/>
                    <a:pt x="4" y="527"/>
                    <a:pt x="4" y="527"/>
                  </a:cubicBezTo>
                  <a:lnTo>
                    <a:pt x="4" y="527"/>
                  </a:lnTo>
                  <a:lnTo>
                    <a:pt x="4" y="527"/>
                  </a:lnTo>
                  <a:cubicBezTo>
                    <a:pt x="4" y="529"/>
                    <a:pt x="4" y="529"/>
                    <a:pt x="4" y="530"/>
                  </a:cubicBezTo>
                  <a:lnTo>
                    <a:pt x="4" y="533"/>
                  </a:lnTo>
                  <a:lnTo>
                    <a:pt x="4" y="533"/>
                  </a:lnTo>
                  <a:cubicBezTo>
                    <a:pt x="4" y="535"/>
                    <a:pt x="5" y="535"/>
                    <a:pt x="5" y="535"/>
                  </a:cubicBezTo>
                  <a:lnTo>
                    <a:pt x="5" y="535"/>
                  </a:lnTo>
                  <a:lnTo>
                    <a:pt x="5" y="535"/>
                  </a:lnTo>
                  <a:cubicBezTo>
                    <a:pt x="5" y="535"/>
                    <a:pt x="5" y="535"/>
                    <a:pt x="5" y="536"/>
                  </a:cubicBezTo>
                  <a:cubicBezTo>
                    <a:pt x="5" y="537"/>
                    <a:pt x="5" y="538"/>
                    <a:pt x="5" y="539"/>
                  </a:cubicBezTo>
                  <a:lnTo>
                    <a:pt x="5" y="539"/>
                  </a:lnTo>
                  <a:cubicBezTo>
                    <a:pt x="5" y="541"/>
                    <a:pt x="6" y="542"/>
                    <a:pt x="6" y="542"/>
                  </a:cubicBezTo>
                  <a:cubicBezTo>
                    <a:pt x="6" y="542"/>
                    <a:pt x="6" y="542"/>
                    <a:pt x="7" y="543"/>
                  </a:cubicBezTo>
                  <a:cubicBezTo>
                    <a:pt x="7" y="543"/>
                    <a:pt x="7" y="543"/>
                    <a:pt x="7" y="543"/>
                  </a:cubicBezTo>
                  <a:cubicBezTo>
                    <a:pt x="7" y="544"/>
                    <a:pt x="7" y="544"/>
                    <a:pt x="8" y="545"/>
                  </a:cubicBezTo>
                  <a:cubicBezTo>
                    <a:pt x="8" y="545"/>
                    <a:pt x="8" y="545"/>
                    <a:pt x="8" y="545"/>
                  </a:cubicBezTo>
                  <a:cubicBezTo>
                    <a:pt x="8" y="544"/>
                    <a:pt x="8" y="544"/>
                    <a:pt x="8" y="546"/>
                  </a:cubicBezTo>
                  <a:lnTo>
                    <a:pt x="8" y="546"/>
                  </a:lnTo>
                  <a:cubicBezTo>
                    <a:pt x="8" y="548"/>
                    <a:pt x="9" y="548"/>
                    <a:pt x="9" y="548"/>
                  </a:cubicBezTo>
                  <a:cubicBezTo>
                    <a:pt x="9" y="547"/>
                    <a:pt x="9" y="548"/>
                    <a:pt x="9" y="549"/>
                  </a:cubicBezTo>
                  <a:cubicBezTo>
                    <a:pt x="9" y="551"/>
                    <a:pt x="9" y="552"/>
                    <a:pt x="9" y="551"/>
                  </a:cubicBezTo>
                  <a:cubicBezTo>
                    <a:pt x="9" y="551"/>
                    <a:pt x="9" y="552"/>
                    <a:pt x="9" y="554"/>
                  </a:cubicBezTo>
                  <a:lnTo>
                    <a:pt x="9" y="554"/>
                  </a:lnTo>
                  <a:cubicBezTo>
                    <a:pt x="9" y="557"/>
                    <a:pt x="11" y="558"/>
                    <a:pt x="10" y="557"/>
                  </a:cubicBezTo>
                  <a:cubicBezTo>
                    <a:pt x="10" y="556"/>
                    <a:pt x="10" y="557"/>
                    <a:pt x="10" y="558"/>
                  </a:cubicBezTo>
                  <a:cubicBezTo>
                    <a:pt x="10" y="560"/>
                    <a:pt x="11" y="561"/>
                    <a:pt x="10" y="559"/>
                  </a:cubicBezTo>
                  <a:cubicBezTo>
                    <a:pt x="10" y="560"/>
                    <a:pt x="10" y="560"/>
                    <a:pt x="10" y="562"/>
                  </a:cubicBezTo>
                  <a:cubicBezTo>
                    <a:pt x="10" y="564"/>
                    <a:pt x="10" y="566"/>
                    <a:pt x="10" y="568"/>
                  </a:cubicBezTo>
                  <a:cubicBezTo>
                    <a:pt x="10" y="569"/>
                    <a:pt x="10" y="569"/>
                    <a:pt x="10" y="569"/>
                  </a:cubicBezTo>
                  <a:lnTo>
                    <a:pt x="10" y="570"/>
                  </a:lnTo>
                  <a:cubicBezTo>
                    <a:pt x="10" y="570"/>
                    <a:pt x="10" y="570"/>
                    <a:pt x="10" y="570"/>
                  </a:cubicBezTo>
                  <a:cubicBezTo>
                    <a:pt x="10" y="570"/>
                    <a:pt x="10" y="570"/>
                    <a:pt x="10" y="570"/>
                  </a:cubicBezTo>
                  <a:lnTo>
                    <a:pt x="10" y="571"/>
                  </a:lnTo>
                  <a:lnTo>
                    <a:pt x="10" y="572"/>
                  </a:lnTo>
                  <a:lnTo>
                    <a:pt x="10" y="572"/>
                  </a:lnTo>
                  <a:lnTo>
                    <a:pt x="10" y="575"/>
                  </a:lnTo>
                  <a:lnTo>
                    <a:pt x="10" y="580"/>
                  </a:lnTo>
                  <a:lnTo>
                    <a:pt x="10" y="580"/>
                  </a:lnTo>
                  <a:lnTo>
                    <a:pt x="10" y="580"/>
                  </a:lnTo>
                  <a:cubicBezTo>
                    <a:pt x="10" y="580"/>
                    <a:pt x="10" y="580"/>
                    <a:pt x="10" y="580"/>
                  </a:cubicBezTo>
                  <a:cubicBezTo>
                    <a:pt x="10" y="580"/>
                    <a:pt x="10" y="581"/>
                    <a:pt x="10" y="582"/>
                  </a:cubicBezTo>
                  <a:lnTo>
                    <a:pt x="10" y="583"/>
                  </a:lnTo>
                  <a:cubicBezTo>
                    <a:pt x="10" y="583"/>
                    <a:pt x="10" y="583"/>
                    <a:pt x="10" y="584"/>
                  </a:cubicBezTo>
                  <a:lnTo>
                    <a:pt x="10" y="584"/>
                  </a:lnTo>
                  <a:lnTo>
                    <a:pt x="10" y="584"/>
                  </a:lnTo>
                  <a:cubicBezTo>
                    <a:pt x="10" y="584"/>
                    <a:pt x="10" y="584"/>
                    <a:pt x="10" y="584"/>
                  </a:cubicBezTo>
                  <a:cubicBezTo>
                    <a:pt x="10" y="585"/>
                    <a:pt x="10" y="585"/>
                    <a:pt x="10" y="585"/>
                  </a:cubicBezTo>
                  <a:lnTo>
                    <a:pt x="10" y="585"/>
                  </a:lnTo>
                  <a:cubicBezTo>
                    <a:pt x="10" y="586"/>
                    <a:pt x="10" y="586"/>
                    <a:pt x="10" y="586"/>
                  </a:cubicBezTo>
                  <a:lnTo>
                    <a:pt x="10" y="587"/>
                  </a:lnTo>
                  <a:lnTo>
                    <a:pt x="10" y="588"/>
                  </a:lnTo>
                  <a:lnTo>
                    <a:pt x="10" y="589"/>
                  </a:lnTo>
                  <a:lnTo>
                    <a:pt x="10" y="590"/>
                  </a:lnTo>
                  <a:lnTo>
                    <a:pt x="10" y="590"/>
                  </a:lnTo>
                  <a:cubicBezTo>
                    <a:pt x="10" y="590"/>
                    <a:pt x="10" y="590"/>
                    <a:pt x="10" y="590"/>
                  </a:cubicBezTo>
                  <a:cubicBezTo>
                    <a:pt x="10" y="590"/>
                    <a:pt x="10" y="590"/>
                    <a:pt x="10" y="590"/>
                  </a:cubicBezTo>
                  <a:lnTo>
                    <a:pt x="10" y="590"/>
                  </a:lnTo>
                  <a:cubicBezTo>
                    <a:pt x="10" y="592"/>
                    <a:pt x="10" y="592"/>
                    <a:pt x="10" y="592"/>
                  </a:cubicBezTo>
                  <a:lnTo>
                    <a:pt x="10" y="593"/>
                  </a:lnTo>
                  <a:lnTo>
                    <a:pt x="10" y="594"/>
                  </a:lnTo>
                  <a:lnTo>
                    <a:pt x="10" y="595"/>
                  </a:lnTo>
                  <a:cubicBezTo>
                    <a:pt x="10" y="596"/>
                    <a:pt x="11" y="597"/>
                    <a:pt x="11" y="597"/>
                  </a:cubicBezTo>
                  <a:lnTo>
                    <a:pt x="11" y="596"/>
                  </a:lnTo>
                  <a:lnTo>
                    <a:pt x="11" y="601"/>
                  </a:lnTo>
                  <a:cubicBezTo>
                    <a:pt x="11" y="603"/>
                    <a:pt x="11" y="603"/>
                    <a:pt x="11" y="602"/>
                  </a:cubicBezTo>
                  <a:lnTo>
                    <a:pt x="11" y="602"/>
                  </a:lnTo>
                  <a:cubicBezTo>
                    <a:pt x="11" y="601"/>
                    <a:pt x="11" y="602"/>
                    <a:pt x="11" y="603"/>
                  </a:cubicBezTo>
                  <a:cubicBezTo>
                    <a:pt x="11" y="604"/>
                    <a:pt x="11" y="604"/>
                    <a:pt x="11" y="604"/>
                  </a:cubicBezTo>
                  <a:cubicBezTo>
                    <a:pt x="11" y="604"/>
                    <a:pt x="11" y="604"/>
                    <a:pt x="11" y="604"/>
                  </a:cubicBezTo>
                  <a:lnTo>
                    <a:pt x="11" y="604"/>
                  </a:lnTo>
                  <a:cubicBezTo>
                    <a:pt x="11" y="606"/>
                    <a:pt x="11" y="606"/>
                    <a:pt x="11" y="606"/>
                  </a:cubicBezTo>
                  <a:lnTo>
                    <a:pt x="11" y="607"/>
                  </a:lnTo>
                  <a:lnTo>
                    <a:pt x="11" y="607"/>
                  </a:lnTo>
                  <a:lnTo>
                    <a:pt x="11" y="609"/>
                  </a:lnTo>
                  <a:lnTo>
                    <a:pt x="11" y="609"/>
                  </a:lnTo>
                  <a:cubicBezTo>
                    <a:pt x="11" y="610"/>
                    <a:pt x="12" y="611"/>
                    <a:pt x="12" y="611"/>
                  </a:cubicBezTo>
                  <a:cubicBezTo>
                    <a:pt x="13" y="612"/>
                    <a:pt x="13" y="614"/>
                    <a:pt x="14" y="615"/>
                  </a:cubicBezTo>
                  <a:cubicBezTo>
                    <a:pt x="14" y="616"/>
                    <a:pt x="14" y="616"/>
                    <a:pt x="14" y="616"/>
                  </a:cubicBezTo>
                  <a:cubicBezTo>
                    <a:pt x="14" y="616"/>
                    <a:pt x="14" y="617"/>
                    <a:pt x="14" y="619"/>
                  </a:cubicBezTo>
                  <a:cubicBezTo>
                    <a:pt x="14" y="621"/>
                    <a:pt x="15" y="621"/>
                    <a:pt x="15" y="621"/>
                  </a:cubicBezTo>
                  <a:cubicBezTo>
                    <a:pt x="15" y="620"/>
                    <a:pt x="15" y="621"/>
                    <a:pt x="15" y="622"/>
                  </a:cubicBezTo>
                  <a:lnTo>
                    <a:pt x="15" y="623"/>
                  </a:lnTo>
                  <a:lnTo>
                    <a:pt x="15" y="623"/>
                  </a:lnTo>
                  <a:cubicBezTo>
                    <a:pt x="15" y="624"/>
                    <a:pt x="15" y="624"/>
                    <a:pt x="16" y="624"/>
                  </a:cubicBezTo>
                  <a:cubicBezTo>
                    <a:pt x="16" y="624"/>
                    <a:pt x="16" y="625"/>
                    <a:pt x="16" y="626"/>
                  </a:cubicBezTo>
                  <a:lnTo>
                    <a:pt x="16" y="626"/>
                  </a:lnTo>
                  <a:cubicBezTo>
                    <a:pt x="16" y="628"/>
                    <a:pt x="17" y="629"/>
                    <a:pt x="17" y="628"/>
                  </a:cubicBezTo>
                  <a:lnTo>
                    <a:pt x="17" y="629"/>
                  </a:lnTo>
                  <a:cubicBezTo>
                    <a:pt x="17" y="629"/>
                    <a:pt x="17" y="630"/>
                    <a:pt x="17" y="631"/>
                  </a:cubicBezTo>
                  <a:cubicBezTo>
                    <a:pt x="17" y="633"/>
                    <a:pt x="18" y="634"/>
                    <a:pt x="17" y="632"/>
                  </a:cubicBezTo>
                  <a:lnTo>
                    <a:pt x="17" y="635"/>
                  </a:lnTo>
                  <a:lnTo>
                    <a:pt x="17" y="635"/>
                  </a:lnTo>
                  <a:cubicBezTo>
                    <a:pt x="17" y="637"/>
                    <a:pt x="18" y="637"/>
                    <a:pt x="18" y="637"/>
                  </a:cubicBezTo>
                  <a:lnTo>
                    <a:pt x="18" y="637"/>
                  </a:lnTo>
                  <a:cubicBezTo>
                    <a:pt x="19" y="638"/>
                    <a:pt x="19" y="639"/>
                    <a:pt x="19" y="641"/>
                  </a:cubicBezTo>
                  <a:cubicBezTo>
                    <a:pt x="20" y="642"/>
                    <a:pt x="20" y="642"/>
                    <a:pt x="20" y="642"/>
                  </a:cubicBezTo>
                  <a:cubicBezTo>
                    <a:pt x="20" y="642"/>
                    <a:pt x="20" y="643"/>
                    <a:pt x="20" y="645"/>
                  </a:cubicBezTo>
                  <a:lnTo>
                    <a:pt x="20" y="645"/>
                  </a:lnTo>
                  <a:cubicBezTo>
                    <a:pt x="20" y="646"/>
                    <a:pt x="21" y="647"/>
                    <a:pt x="21" y="647"/>
                  </a:cubicBezTo>
                  <a:cubicBezTo>
                    <a:pt x="21" y="649"/>
                    <a:pt x="21" y="650"/>
                    <a:pt x="22" y="651"/>
                  </a:cubicBezTo>
                  <a:lnTo>
                    <a:pt x="22" y="651"/>
                  </a:lnTo>
                  <a:cubicBezTo>
                    <a:pt x="22" y="652"/>
                    <a:pt x="23" y="652"/>
                    <a:pt x="23" y="652"/>
                  </a:cubicBezTo>
                  <a:lnTo>
                    <a:pt x="23" y="652"/>
                  </a:lnTo>
                  <a:cubicBezTo>
                    <a:pt x="23" y="651"/>
                    <a:pt x="23" y="652"/>
                    <a:pt x="23" y="654"/>
                  </a:cubicBezTo>
                  <a:lnTo>
                    <a:pt x="23" y="654"/>
                  </a:lnTo>
                  <a:lnTo>
                    <a:pt x="23" y="654"/>
                  </a:lnTo>
                  <a:cubicBezTo>
                    <a:pt x="23" y="655"/>
                    <a:pt x="23" y="655"/>
                    <a:pt x="24" y="655"/>
                  </a:cubicBezTo>
                  <a:cubicBezTo>
                    <a:pt x="24" y="656"/>
                    <a:pt x="24" y="656"/>
                    <a:pt x="24" y="657"/>
                  </a:cubicBezTo>
                  <a:cubicBezTo>
                    <a:pt x="24" y="658"/>
                    <a:pt x="24" y="658"/>
                    <a:pt x="24" y="659"/>
                  </a:cubicBezTo>
                  <a:cubicBezTo>
                    <a:pt x="24" y="659"/>
                    <a:pt x="24" y="660"/>
                    <a:pt x="24" y="660"/>
                  </a:cubicBezTo>
                  <a:lnTo>
                    <a:pt x="24" y="660"/>
                  </a:lnTo>
                  <a:cubicBezTo>
                    <a:pt x="24" y="661"/>
                    <a:pt x="25" y="661"/>
                    <a:pt x="25" y="661"/>
                  </a:cubicBezTo>
                  <a:cubicBezTo>
                    <a:pt x="25" y="661"/>
                    <a:pt x="25" y="661"/>
                    <a:pt x="25" y="662"/>
                  </a:cubicBezTo>
                  <a:lnTo>
                    <a:pt x="25" y="662"/>
                  </a:lnTo>
                  <a:cubicBezTo>
                    <a:pt x="25" y="664"/>
                    <a:pt x="26" y="665"/>
                    <a:pt x="26" y="665"/>
                  </a:cubicBezTo>
                  <a:cubicBezTo>
                    <a:pt x="26" y="665"/>
                    <a:pt x="27" y="666"/>
                    <a:pt x="27" y="667"/>
                  </a:cubicBezTo>
                  <a:cubicBezTo>
                    <a:pt x="27" y="667"/>
                    <a:pt x="27" y="668"/>
                    <a:pt x="27" y="668"/>
                  </a:cubicBezTo>
                  <a:cubicBezTo>
                    <a:pt x="27" y="668"/>
                    <a:pt x="27" y="669"/>
                    <a:pt x="27" y="669"/>
                  </a:cubicBezTo>
                  <a:cubicBezTo>
                    <a:pt x="27" y="670"/>
                    <a:pt x="27" y="670"/>
                    <a:pt x="28" y="671"/>
                  </a:cubicBezTo>
                  <a:cubicBezTo>
                    <a:pt x="28" y="672"/>
                    <a:pt x="29" y="673"/>
                    <a:pt x="29" y="673"/>
                  </a:cubicBezTo>
                  <a:cubicBezTo>
                    <a:pt x="29" y="674"/>
                    <a:pt x="30" y="674"/>
                    <a:pt x="30" y="675"/>
                  </a:cubicBezTo>
                  <a:lnTo>
                    <a:pt x="30" y="675"/>
                  </a:lnTo>
                  <a:lnTo>
                    <a:pt x="30" y="675"/>
                  </a:lnTo>
                  <a:cubicBezTo>
                    <a:pt x="30" y="675"/>
                    <a:pt x="30" y="675"/>
                    <a:pt x="30" y="675"/>
                  </a:cubicBezTo>
                  <a:cubicBezTo>
                    <a:pt x="30" y="675"/>
                    <a:pt x="30" y="675"/>
                    <a:pt x="30" y="675"/>
                  </a:cubicBezTo>
                  <a:cubicBezTo>
                    <a:pt x="30" y="675"/>
                    <a:pt x="30" y="675"/>
                    <a:pt x="30" y="675"/>
                  </a:cubicBezTo>
                  <a:cubicBezTo>
                    <a:pt x="30" y="675"/>
                    <a:pt x="30" y="675"/>
                    <a:pt x="30" y="675"/>
                  </a:cubicBezTo>
                  <a:lnTo>
                    <a:pt x="30" y="676"/>
                  </a:lnTo>
                  <a:cubicBezTo>
                    <a:pt x="30" y="676"/>
                    <a:pt x="30" y="676"/>
                    <a:pt x="30" y="676"/>
                  </a:cubicBezTo>
                  <a:cubicBezTo>
                    <a:pt x="30" y="676"/>
                    <a:pt x="30" y="676"/>
                    <a:pt x="30" y="677"/>
                  </a:cubicBezTo>
                  <a:cubicBezTo>
                    <a:pt x="31" y="679"/>
                    <a:pt x="31" y="680"/>
                    <a:pt x="32" y="681"/>
                  </a:cubicBezTo>
                  <a:cubicBezTo>
                    <a:pt x="32" y="682"/>
                    <a:pt x="33" y="683"/>
                    <a:pt x="33" y="684"/>
                  </a:cubicBezTo>
                  <a:cubicBezTo>
                    <a:pt x="34" y="685"/>
                    <a:pt x="34" y="685"/>
                    <a:pt x="34" y="685"/>
                  </a:cubicBezTo>
                  <a:cubicBezTo>
                    <a:pt x="34" y="684"/>
                    <a:pt x="34" y="685"/>
                    <a:pt x="34" y="686"/>
                  </a:cubicBezTo>
                  <a:cubicBezTo>
                    <a:pt x="34" y="688"/>
                    <a:pt x="34" y="688"/>
                    <a:pt x="34" y="687"/>
                  </a:cubicBezTo>
                  <a:lnTo>
                    <a:pt x="34" y="689"/>
                  </a:lnTo>
                  <a:lnTo>
                    <a:pt x="34" y="689"/>
                  </a:lnTo>
                  <a:lnTo>
                    <a:pt x="34" y="689"/>
                  </a:lnTo>
                  <a:cubicBezTo>
                    <a:pt x="34" y="690"/>
                    <a:pt x="34" y="691"/>
                    <a:pt x="34" y="691"/>
                  </a:cubicBezTo>
                  <a:cubicBezTo>
                    <a:pt x="35" y="693"/>
                    <a:pt x="35" y="694"/>
                    <a:pt x="36" y="696"/>
                  </a:cubicBezTo>
                  <a:cubicBezTo>
                    <a:pt x="36" y="697"/>
                    <a:pt x="37" y="697"/>
                    <a:pt x="37" y="697"/>
                  </a:cubicBezTo>
                  <a:cubicBezTo>
                    <a:pt x="37" y="697"/>
                    <a:pt x="37" y="697"/>
                    <a:pt x="37" y="697"/>
                  </a:cubicBezTo>
                  <a:cubicBezTo>
                    <a:pt x="37" y="698"/>
                    <a:pt x="37" y="700"/>
                    <a:pt x="38" y="701"/>
                  </a:cubicBezTo>
                  <a:cubicBezTo>
                    <a:pt x="38" y="702"/>
                    <a:pt x="39" y="702"/>
                    <a:pt x="39" y="702"/>
                  </a:cubicBezTo>
                  <a:lnTo>
                    <a:pt x="39" y="702"/>
                  </a:lnTo>
                  <a:cubicBezTo>
                    <a:pt x="39" y="702"/>
                    <a:pt x="39" y="702"/>
                    <a:pt x="39" y="703"/>
                  </a:cubicBezTo>
                  <a:cubicBezTo>
                    <a:pt x="39" y="703"/>
                    <a:pt x="39" y="704"/>
                    <a:pt x="40" y="706"/>
                  </a:cubicBezTo>
                  <a:cubicBezTo>
                    <a:pt x="40" y="706"/>
                    <a:pt x="40" y="706"/>
                    <a:pt x="41" y="706"/>
                  </a:cubicBezTo>
                  <a:lnTo>
                    <a:pt x="41" y="707"/>
                  </a:lnTo>
                  <a:cubicBezTo>
                    <a:pt x="41" y="709"/>
                    <a:pt x="42" y="710"/>
                    <a:pt x="42" y="710"/>
                  </a:cubicBezTo>
                  <a:lnTo>
                    <a:pt x="42" y="711"/>
                  </a:lnTo>
                  <a:cubicBezTo>
                    <a:pt x="42" y="712"/>
                    <a:pt x="42" y="713"/>
                    <a:pt x="42" y="713"/>
                  </a:cubicBezTo>
                  <a:cubicBezTo>
                    <a:pt x="42" y="714"/>
                    <a:pt x="42" y="714"/>
                    <a:pt x="43" y="715"/>
                  </a:cubicBezTo>
                  <a:cubicBezTo>
                    <a:pt x="43" y="715"/>
                    <a:pt x="43" y="715"/>
                    <a:pt x="43" y="715"/>
                  </a:cubicBezTo>
                  <a:cubicBezTo>
                    <a:pt x="43" y="717"/>
                    <a:pt x="44" y="718"/>
                    <a:pt x="44" y="718"/>
                  </a:cubicBezTo>
                  <a:cubicBezTo>
                    <a:pt x="44" y="719"/>
                    <a:pt x="45" y="720"/>
                    <a:pt x="45" y="720"/>
                  </a:cubicBezTo>
                  <a:cubicBezTo>
                    <a:pt x="45" y="721"/>
                    <a:pt x="46" y="722"/>
                    <a:pt x="46" y="722"/>
                  </a:cubicBezTo>
                  <a:lnTo>
                    <a:pt x="46" y="722"/>
                  </a:lnTo>
                  <a:cubicBezTo>
                    <a:pt x="46" y="721"/>
                    <a:pt x="46" y="722"/>
                    <a:pt x="46" y="724"/>
                  </a:cubicBezTo>
                  <a:lnTo>
                    <a:pt x="46" y="724"/>
                  </a:lnTo>
                  <a:cubicBezTo>
                    <a:pt x="46" y="725"/>
                    <a:pt x="47" y="726"/>
                    <a:pt x="47" y="726"/>
                  </a:cubicBezTo>
                  <a:cubicBezTo>
                    <a:pt x="47" y="726"/>
                    <a:pt x="47" y="727"/>
                    <a:pt x="47" y="728"/>
                  </a:cubicBezTo>
                  <a:lnTo>
                    <a:pt x="47" y="728"/>
                  </a:lnTo>
                  <a:cubicBezTo>
                    <a:pt x="48" y="730"/>
                    <a:pt x="49" y="730"/>
                    <a:pt x="48" y="730"/>
                  </a:cubicBezTo>
                  <a:lnTo>
                    <a:pt x="48" y="730"/>
                  </a:lnTo>
                  <a:lnTo>
                    <a:pt x="48" y="731"/>
                  </a:lnTo>
                  <a:cubicBezTo>
                    <a:pt x="48" y="731"/>
                    <a:pt x="48" y="731"/>
                    <a:pt x="48" y="732"/>
                  </a:cubicBezTo>
                  <a:cubicBezTo>
                    <a:pt x="48" y="734"/>
                    <a:pt x="49" y="734"/>
                    <a:pt x="49" y="734"/>
                  </a:cubicBezTo>
                  <a:cubicBezTo>
                    <a:pt x="49" y="735"/>
                    <a:pt x="50" y="736"/>
                    <a:pt x="50" y="737"/>
                  </a:cubicBezTo>
                  <a:lnTo>
                    <a:pt x="50" y="737"/>
                  </a:lnTo>
                  <a:lnTo>
                    <a:pt x="50" y="737"/>
                  </a:lnTo>
                  <a:lnTo>
                    <a:pt x="50" y="737"/>
                  </a:lnTo>
                  <a:lnTo>
                    <a:pt x="50" y="738"/>
                  </a:lnTo>
                  <a:lnTo>
                    <a:pt x="50" y="738"/>
                  </a:lnTo>
                  <a:cubicBezTo>
                    <a:pt x="50" y="738"/>
                    <a:pt x="50" y="739"/>
                    <a:pt x="51" y="739"/>
                  </a:cubicBezTo>
                  <a:cubicBezTo>
                    <a:pt x="51" y="739"/>
                    <a:pt x="51" y="739"/>
                    <a:pt x="51" y="739"/>
                  </a:cubicBezTo>
                  <a:lnTo>
                    <a:pt x="51" y="740"/>
                  </a:lnTo>
                  <a:cubicBezTo>
                    <a:pt x="51" y="741"/>
                    <a:pt x="52" y="741"/>
                    <a:pt x="52" y="742"/>
                  </a:cubicBezTo>
                  <a:lnTo>
                    <a:pt x="52" y="742"/>
                  </a:lnTo>
                  <a:cubicBezTo>
                    <a:pt x="53" y="743"/>
                    <a:pt x="53" y="743"/>
                    <a:pt x="53" y="743"/>
                  </a:cubicBezTo>
                  <a:cubicBezTo>
                    <a:pt x="53" y="742"/>
                    <a:pt x="53" y="743"/>
                    <a:pt x="54" y="746"/>
                  </a:cubicBezTo>
                  <a:cubicBezTo>
                    <a:pt x="55" y="747"/>
                    <a:pt x="55" y="747"/>
                    <a:pt x="55" y="747"/>
                  </a:cubicBezTo>
                  <a:lnTo>
                    <a:pt x="55" y="747"/>
                  </a:lnTo>
                  <a:lnTo>
                    <a:pt x="55" y="748"/>
                  </a:lnTo>
                  <a:cubicBezTo>
                    <a:pt x="55" y="749"/>
                    <a:pt x="55" y="750"/>
                    <a:pt x="56" y="751"/>
                  </a:cubicBezTo>
                  <a:lnTo>
                    <a:pt x="56" y="751"/>
                  </a:lnTo>
                  <a:lnTo>
                    <a:pt x="56" y="751"/>
                  </a:lnTo>
                  <a:cubicBezTo>
                    <a:pt x="56" y="750"/>
                    <a:pt x="56" y="751"/>
                    <a:pt x="57" y="753"/>
                  </a:cubicBezTo>
                  <a:lnTo>
                    <a:pt x="57" y="753"/>
                  </a:lnTo>
                  <a:cubicBezTo>
                    <a:pt x="57" y="753"/>
                    <a:pt x="57" y="753"/>
                    <a:pt x="57" y="753"/>
                  </a:cubicBezTo>
                  <a:cubicBezTo>
                    <a:pt x="57" y="753"/>
                    <a:pt x="57" y="753"/>
                    <a:pt x="57" y="753"/>
                  </a:cubicBezTo>
                  <a:cubicBezTo>
                    <a:pt x="58" y="754"/>
                    <a:pt x="58" y="755"/>
                    <a:pt x="59" y="755"/>
                  </a:cubicBezTo>
                  <a:cubicBezTo>
                    <a:pt x="59" y="756"/>
                    <a:pt x="60" y="756"/>
                    <a:pt x="60" y="756"/>
                  </a:cubicBezTo>
                  <a:cubicBezTo>
                    <a:pt x="60" y="756"/>
                    <a:pt x="60" y="756"/>
                    <a:pt x="60" y="756"/>
                  </a:cubicBezTo>
                  <a:cubicBezTo>
                    <a:pt x="60" y="756"/>
                    <a:pt x="60" y="757"/>
                    <a:pt x="60" y="757"/>
                  </a:cubicBezTo>
                  <a:lnTo>
                    <a:pt x="60" y="758"/>
                  </a:lnTo>
                  <a:cubicBezTo>
                    <a:pt x="60" y="759"/>
                    <a:pt x="60" y="759"/>
                    <a:pt x="60" y="759"/>
                  </a:cubicBezTo>
                  <a:cubicBezTo>
                    <a:pt x="61" y="761"/>
                    <a:pt x="61" y="761"/>
                    <a:pt x="62" y="761"/>
                  </a:cubicBezTo>
                  <a:cubicBezTo>
                    <a:pt x="62" y="761"/>
                    <a:pt x="62" y="761"/>
                    <a:pt x="62" y="763"/>
                  </a:cubicBezTo>
                  <a:cubicBezTo>
                    <a:pt x="63" y="765"/>
                    <a:pt x="64" y="765"/>
                    <a:pt x="63" y="764"/>
                  </a:cubicBezTo>
                  <a:cubicBezTo>
                    <a:pt x="63" y="763"/>
                    <a:pt x="63" y="764"/>
                    <a:pt x="63" y="765"/>
                  </a:cubicBezTo>
                  <a:cubicBezTo>
                    <a:pt x="64" y="766"/>
                    <a:pt x="65" y="767"/>
                    <a:pt x="64" y="767"/>
                  </a:cubicBezTo>
                  <a:cubicBezTo>
                    <a:pt x="64" y="767"/>
                    <a:pt x="65" y="768"/>
                    <a:pt x="66" y="769"/>
                  </a:cubicBezTo>
                  <a:cubicBezTo>
                    <a:pt x="66" y="769"/>
                    <a:pt x="67" y="770"/>
                    <a:pt x="67" y="770"/>
                  </a:cubicBezTo>
                  <a:lnTo>
                    <a:pt x="67" y="770"/>
                  </a:lnTo>
                  <a:cubicBezTo>
                    <a:pt x="67" y="771"/>
                    <a:pt x="67" y="772"/>
                    <a:pt x="68" y="774"/>
                  </a:cubicBezTo>
                  <a:cubicBezTo>
                    <a:pt x="69" y="776"/>
                    <a:pt x="70" y="776"/>
                    <a:pt x="69" y="776"/>
                  </a:cubicBezTo>
                  <a:lnTo>
                    <a:pt x="69" y="776"/>
                  </a:lnTo>
                  <a:cubicBezTo>
                    <a:pt x="69" y="777"/>
                    <a:pt x="69" y="778"/>
                    <a:pt x="70" y="779"/>
                  </a:cubicBezTo>
                  <a:lnTo>
                    <a:pt x="70" y="779"/>
                  </a:lnTo>
                  <a:cubicBezTo>
                    <a:pt x="71" y="780"/>
                    <a:pt x="71" y="781"/>
                    <a:pt x="71" y="781"/>
                  </a:cubicBezTo>
                  <a:cubicBezTo>
                    <a:pt x="71" y="781"/>
                    <a:pt x="71" y="783"/>
                    <a:pt x="73" y="785"/>
                  </a:cubicBezTo>
                  <a:lnTo>
                    <a:pt x="73" y="785"/>
                  </a:lnTo>
                  <a:cubicBezTo>
                    <a:pt x="74" y="787"/>
                    <a:pt x="75" y="787"/>
                    <a:pt x="75" y="787"/>
                  </a:cubicBezTo>
                  <a:cubicBezTo>
                    <a:pt x="75" y="787"/>
                    <a:pt x="75" y="788"/>
                    <a:pt x="75" y="788"/>
                  </a:cubicBezTo>
                  <a:cubicBezTo>
                    <a:pt x="75" y="788"/>
                    <a:pt x="75" y="788"/>
                    <a:pt x="75" y="788"/>
                  </a:cubicBezTo>
                  <a:cubicBezTo>
                    <a:pt x="75" y="789"/>
                    <a:pt x="75" y="789"/>
                    <a:pt x="75" y="789"/>
                  </a:cubicBezTo>
                  <a:lnTo>
                    <a:pt x="76" y="790"/>
                  </a:lnTo>
                  <a:lnTo>
                    <a:pt x="76" y="790"/>
                  </a:lnTo>
                  <a:cubicBezTo>
                    <a:pt x="76" y="790"/>
                    <a:pt x="76" y="791"/>
                    <a:pt x="77" y="793"/>
                  </a:cubicBezTo>
                  <a:cubicBezTo>
                    <a:pt x="78" y="794"/>
                    <a:pt x="79" y="794"/>
                    <a:pt x="79" y="794"/>
                  </a:cubicBezTo>
                  <a:lnTo>
                    <a:pt x="79" y="794"/>
                  </a:lnTo>
                  <a:cubicBezTo>
                    <a:pt x="79" y="795"/>
                    <a:pt x="80" y="795"/>
                    <a:pt x="81" y="795"/>
                  </a:cubicBezTo>
                  <a:cubicBezTo>
                    <a:pt x="81" y="796"/>
                    <a:pt x="81" y="796"/>
                    <a:pt x="81" y="797"/>
                  </a:cubicBezTo>
                  <a:cubicBezTo>
                    <a:pt x="82" y="798"/>
                    <a:pt x="83" y="798"/>
                    <a:pt x="83" y="798"/>
                  </a:cubicBezTo>
                  <a:cubicBezTo>
                    <a:pt x="83" y="798"/>
                    <a:pt x="84" y="798"/>
                    <a:pt x="84" y="798"/>
                  </a:cubicBezTo>
                  <a:cubicBezTo>
                    <a:pt x="84" y="798"/>
                    <a:pt x="84" y="799"/>
                    <a:pt x="85" y="799"/>
                  </a:cubicBezTo>
                  <a:cubicBezTo>
                    <a:pt x="85" y="799"/>
                    <a:pt x="85" y="799"/>
                    <a:pt x="85" y="799"/>
                  </a:cubicBezTo>
                  <a:lnTo>
                    <a:pt x="85" y="799"/>
                  </a:lnTo>
                  <a:cubicBezTo>
                    <a:pt x="86" y="800"/>
                    <a:pt x="86" y="800"/>
                    <a:pt x="86" y="800"/>
                  </a:cubicBezTo>
                  <a:cubicBezTo>
                    <a:pt x="86" y="800"/>
                    <a:pt x="86" y="800"/>
                    <a:pt x="87" y="800"/>
                  </a:cubicBezTo>
                  <a:cubicBezTo>
                    <a:pt x="87" y="801"/>
                    <a:pt x="88" y="801"/>
                    <a:pt x="88" y="801"/>
                  </a:cubicBezTo>
                  <a:cubicBezTo>
                    <a:pt x="88" y="801"/>
                    <a:pt x="89" y="801"/>
                    <a:pt x="88" y="801"/>
                  </a:cubicBezTo>
                  <a:lnTo>
                    <a:pt x="88" y="801"/>
                  </a:lnTo>
                  <a:cubicBezTo>
                    <a:pt x="88" y="801"/>
                    <a:pt x="88" y="801"/>
                    <a:pt x="88" y="801"/>
                  </a:cubicBezTo>
                  <a:cubicBezTo>
                    <a:pt x="88" y="802"/>
                    <a:pt x="89" y="802"/>
                    <a:pt x="89" y="802"/>
                  </a:cubicBezTo>
                  <a:cubicBezTo>
                    <a:pt x="90" y="803"/>
                    <a:pt x="91" y="803"/>
                    <a:pt x="91" y="803"/>
                  </a:cubicBezTo>
                  <a:lnTo>
                    <a:pt x="91" y="803"/>
                  </a:lnTo>
                  <a:lnTo>
                    <a:pt x="92" y="804"/>
                  </a:lnTo>
                  <a:cubicBezTo>
                    <a:pt x="92" y="804"/>
                    <a:pt x="92" y="805"/>
                    <a:pt x="94" y="806"/>
                  </a:cubicBezTo>
                  <a:cubicBezTo>
                    <a:pt x="94" y="806"/>
                    <a:pt x="95" y="806"/>
                    <a:pt x="95" y="806"/>
                  </a:cubicBezTo>
                  <a:cubicBezTo>
                    <a:pt x="95" y="807"/>
                    <a:pt x="95" y="807"/>
                    <a:pt x="95" y="807"/>
                  </a:cubicBezTo>
                  <a:lnTo>
                    <a:pt x="95" y="807"/>
                  </a:lnTo>
                  <a:lnTo>
                    <a:pt x="95" y="807"/>
                  </a:lnTo>
                  <a:lnTo>
                    <a:pt x="95" y="808"/>
                  </a:lnTo>
                  <a:lnTo>
                    <a:pt x="95" y="808"/>
                  </a:lnTo>
                  <a:cubicBezTo>
                    <a:pt x="95" y="809"/>
                    <a:pt x="96" y="809"/>
                    <a:pt x="97" y="810"/>
                  </a:cubicBezTo>
                  <a:lnTo>
                    <a:pt x="97" y="810"/>
                  </a:lnTo>
                  <a:cubicBezTo>
                    <a:pt x="98" y="811"/>
                    <a:pt x="99" y="811"/>
                    <a:pt x="99" y="811"/>
                  </a:cubicBezTo>
                  <a:lnTo>
                    <a:pt x="99" y="811"/>
                  </a:lnTo>
                  <a:cubicBezTo>
                    <a:pt x="101" y="812"/>
                    <a:pt x="103" y="813"/>
                    <a:pt x="105" y="814"/>
                  </a:cubicBezTo>
                  <a:cubicBezTo>
                    <a:pt x="110" y="816"/>
                    <a:pt x="115" y="818"/>
                    <a:pt x="120" y="821"/>
                  </a:cubicBezTo>
                  <a:cubicBezTo>
                    <a:pt x="122" y="822"/>
                    <a:pt x="124" y="823"/>
                    <a:pt x="127" y="824"/>
                  </a:cubicBezTo>
                  <a:cubicBezTo>
                    <a:pt x="127" y="824"/>
                    <a:pt x="127" y="824"/>
                    <a:pt x="128" y="824"/>
                  </a:cubicBezTo>
                  <a:cubicBezTo>
                    <a:pt x="127" y="824"/>
                    <a:pt x="128" y="825"/>
                    <a:pt x="130" y="825"/>
                  </a:cubicBezTo>
                  <a:cubicBezTo>
                    <a:pt x="131" y="825"/>
                    <a:pt x="132" y="825"/>
                    <a:pt x="132" y="825"/>
                  </a:cubicBezTo>
                  <a:lnTo>
                    <a:pt x="132" y="825"/>
                  </a:lnTo>
                  <a:cubicBezTo>
                    <a:pt x="132" y="825"/>
                    <a:pt x="133" y="826"/>
                    <a:pt x="135" y="826"/>
                  </a:cubicBezTo>
                  <a:cubicBezTo>
                    <a:pt x="136" y="827"/>
                    <a:pt x="137" y="827"/>
                    <a:pt x="138" y="827"/>
                  </a:cubicBezTo>
                  <a:cubicBezTo>
                    <a:pt x="137" y="827"/>
                    <a:pt x="138" y="827"/>
                    <a:pt x="139" y="828"/>
                  </a:cubicBezTo>
                  <a:cubicBezTo>
                    <a:pt x="141" y="828"/>
                    <a:pt x="142" y="828"/>
                    <a:pt x="141" y="828"/>
                  </a:cubicBezTo>
                  <a:cubicBezTo>
                    <a:pt x="141" y="828"/>
                    <a:pt x="142" y="828"/>
                    <a:pt x="143" y="829"/>
                  </a:cubicBezTo>
                  <a:cubicBezTo>
                    <a:pt x="145" y="830"/>
                    <a:pt x="146" y="830"/>
                    <a:pt x="148" y="831"/>
                  </a:cubicBezTo>
                  <a:cubicBezTo>
                    <a:pt x="148" y="831"/>
                    <a:pt x="148" y="831"/>
                    <a:pt x="149" y="832"/>
                  </a:cubicBezTo>
                  <a:cubicBezTo>
                    <a:pt x="149" y="832"/>
                    <a:pt x="150" y="832"/>
                    <a:pt x="150" y="832"/>
                  </a:cubicBezTo>
                  <a:cubicBezTo>
                    <a:pt x="150" y="832"/>
                    <a:pt x="150" y="833"/>
                    <a:pt x="152" y="833"/>
                  </a:cubicBezTo>
                  <a:cubicBezTo>
                    <a:pt x="154" y="833"/>
                    <a:pt x="154" y="833"/>
                    <a:pt x="153" y="833"/>
                  </a:cubicBezTo>
                  <a:cubicBezTo>
                    <a:pt x="152" y="832"/>
                    <a:pt x="153" y="832"/>
                    <a:pt x="153" y="833"/>
                  </a:cubicBezTo>
                  <a:lnTo>
                    <a:pt x="153" y="833"/>
                  </a:lnTo>
                  <a:cubicBezTo>
                    <a:pt x="154" y="833"/>
                    <a:pt x="155" y="833"/>
                    <a:pt x="155" y="834"/>
                  </a:cubicBezTo>
                  <a:cubicBezTo>
                    <a:pt x="159" y="835"/>
                    <a:pt x="162" y="837"/>
                    <a:pt x="165" y="838"/>
                  </a:cubicBezTo>
                  <a:cubicBezTo>
                    <a:pt x="166" y="839"/>
                    <a:pt x="168" y="840"/>
                    <a:pt x="169" y="840"/>
                  </a:cubicBezTo>
                  <a:cubicBezTo>
                    <a:pt x="169" y="840"/>
                    <a:pt x="169" y="841"/>
                    <a:pt x="171" y="841"/>
                  </a:cubicBezTo>
                  <a:cubicBezTo>
                    <a:pt x="173" y="841"/>
                    <a:pt x="174" y="841"/>
                    <a:pt x="173" y="841"/>
                  </a:cubicBezTo>
                  <a:cubicBezTo>
                    <a:pt x="172" y="841"/>
                    <a:pt x="172" y="841"/>
                    <a:pt x="173" y="841"/>
                  </a:cubicBezTo>
                  <a:cubicBezTo>
                    <a:pt x="174" y="842"/>
                    <a:pt x="175" y="842"/>
                    <a:pt x="176" y="843"/>
                  </a:cubicBezTo>
                  <a:cubicBezTo>
                    <a:pt x="176" y="843"/>
                    <a:pt x="177" y="844"/>
                    <a:pt x="178" y="844"/>
                  </a:cubicBezTo>
                  <a:cubicBezTo>
                    <a:pt x="179" y="844"/>
                    <a:pt x="179" y="844"/>
                    <a:pt x="180" y="844"/>
                  </a:cubicBezTo>
                  <a:lnTo>
                    <a:pt x="180" y="844"/>
                  </a:lnTo>
                  <a:cubicBezTo>
                    <a:pt x="180" y="844"/>
                    <a:pt x="181" y="844"/>
                    <a:pt x="181" y="844"/>
                  </a:cubicBezTo>
                  <a:cubicBezTo>
                    <a:pt x="181" y="845"/>
                    <a:pt x="181" y="845"/>
                    <a:pt x="183" y="845"/>
                  </a:cubicBezTo>
                  <a:lnTo>
                    <a:pt x="183" y="845"/>
                  </a:lnTo>
                  <a:lnTo>
                    <a:pt x="183" y="845"/>
                  </a:lnTo>
                  <a:cubicBezTo>
                    <a:pt x="183" y="845"/>
                    <a:pt x="183" y="845"/>
                    <a:pt x="184" y="845"/>
                  </a:cubicBezTo>
                  <a:cubicBezTo>
                    <a:pt x="184" y="845"/>
                    <a:pt x="185" y="845"/>
                    <a:pt x="185" y="845"/>
                  </a:cubicBezTo>
                  <a:cubicBezTo>
                    <a:pt x="186" y="846"/>
                    <a:pt x="186" y="846"/>
                    <a:pt x="186" y="846"/>
                  </a:cubicBezTo>
                  <a:lnTo>
                    <a:pt x="186" y="846"/>
                  </a:lnTo>
                  <a:cubicBezTo>
                    <a:pt x="186" y="846"/>
                    <a:pt x="186" y="846"/>
                    <a:pt x="187" y="846"/>
                  </a:cubicBezTo>
                  <a:cubicBezTo>
                    <a:pt x="187" y="846"/>
                    <a:pt x="187" y="846"/>
                    <a:pt x="188" y="846"/>
                  </a:cubicBezTo>
                  <a:cubicBezTo>
                    <a:pt x="188" y="846"/>
                    <a:pt x="188" y="846"/>
                    <a:pt x="188" y="847"/>
                  </a:cubicBezTo>
                  <a:cubicBezTo>
                    <a:pt x="188" y="847"/>
                    <a:pt x="189" y="847"/>
                    <a:pt x="189" y="847"/>
                  </a:cubicBezTo>
                  <a:lnTo>
                    <a:pt x="190" y="847"/>
                  </a:lnTo>
                  <a:lnTo>
                    <a:pt x="190" y="846"/>
                  </a:lnTo>
                  <a:cubicBezTo>
                    <a:pt x="191" y="847"/>
                    <a:pt x="191" y="847"/>
                    <a:pt x="192" y="847"/>
                  </a:cubicBezTo>
                  <a:cubicBezTo>
                    <a:pt x="193" y="847"/>
                    <a:pt x="193" y="847"/>
                    <a:pt x="193" y="847"/>
                  </a:cubicBezTo>
                  <a:lnTo>
                    <a:pt x="194" y="848"/>
                  </a:lnTo>
                  <a:lnTo>
                    <a:pt x="195" y="847"/>
                  </a:lnTo>
                  <a:cubicBezTo>
                    <a:pt x="195" y="847"/>
                    <a:pt x="195" y="847"/>
                    <a:pt x="195" y="847"/>
                  </a:cubicBezTo>
                  <a:lnTo>
                    <a:pt x="195" y="847"/>
                  </a:lnTo>
                  <a:lnTo>
                    <a:pt x="195" y="847"/>
                  </a:lnTo>
                  <a:lnTo>
                    <a:pt x="195" y="847"/>
                  </a:lnTo>
                  <a:lnTo>
                    <a:pt x="195" y="848"/>
                  </a:lnTo>
                  <a:cubicBezTo>
                    <a:pt x="196" y="848"/>
                    <a:pt x="196" y="848"/>
                    <a:pt x="197" y="848"/>
                  </a:cubicBezTo>
                  <a:cubicBezTo>
                    <a:pt x="198" y="848"/>
                    <a:pt x="199" y="848"/>
                    <a:pt x="200" y="848"/>
                  </a:cubicBezTo>
                  <a:lnTo>
                    <a:pt x="200" y="848"/>
                  </a:lnTo>
                  <a:cubicBezTo>
                    <a:pt x="200" y="848"/>
                    <a:pt x="200" y="848"/>
                    <a:pt x="201" y="848"/>
                  </a:cubicBezTo>
                  <a:cubicBezTo>
                    <a:pt x="202" y="849"/>
                    <a:pt x="204" y="848"/>
                    <a:pt x="205" y="848"/>
                  </a:cubicBezTo>
                  <a:cubicBezTo>
                    <a:pt x="205" y="848"/>
                    <a:pt x="205" y="848"/>
                    <a:pt x="205" y="848"/>
                  </a:cubicBezTo>
                  <a:cubicBezTo>
                    <a:pt x="205" y="848"/>
                    <a:pt x="205" y="848"/>
                    <a:pt x="205" y="848"/>
                  </a:cubicBezTo>
                  <a:cubicBezTo>
                    <a:pt x="205" y="848"/>
                    <a:pt x="205" y="848"/>
                    <a:pt x="206" y="848"/>
                  </a:cubicBezTo>
                  <a:cubicBezTo>
                    <a:pt x="206" y="848"/>
                    <a:pt x="206" y="848"/>
                    <a:pt x="207" y="848"/>
                  </a:cubicBezTo>
                  <a:cubicBezTo>
                    <a:pt x="208" y="848"/>
                    <a:pt x="209" y="848"/>
                    <a:pt x="209" y="848"/>
                  </a:cubicBezTo>
                  <a:cubicBezTo>
                    <a:pt x="209" y="848"/>
                    <a:pt x="209" y="848"/>
                    <a:pt x="209" y="848"/>
                  </a:cubicBezTo>
                  <a:cubicBezTo>
                    <a:pt x="209" y="848"/>
                    <a:pt x="209" y="848"/>
                    <a:pt x="209" y="848"/>
                  </a:cubicBezTo>
                  <a:lnTo>
                    <a:pt x="210" y="848"/>
                  </a:lnTo>
                  <a:cubicBezTo>
                    <a:pt x="211" y="848"/>
                    <a:pt x="211" y="848"/>
                    <a:pt x="211" y="848"/>
                  </a:cubicBezTo>
                  <a:lnTo>
                    <a:pt x="211" y="848"/>
                  </a:lnTo>
                  <a:cubicBezTo>
                    <a:pt x="212" y="848"/>
                    <a:pt x="212" y="848"/>
                    <a:pt x="212" y="848"/>
                  </a:cubicBezTo>
                  <a:lnTo>
                    <a:pt x="212" y="848"/>
                  </a:lnTo>
                  <a:lnTo>
                    <a:pt x="212" y="848"/>
                  </a:lnTo>
                  <a:cubicBezTo>
                    <a:pt x="212" y="847"/>
                    <a:pt x="213" y="847"/>
                    <a:pt x="213" y="847"/>
                  </a:cubicBezTo>
                  <a:cubicBezTo>
                    <a:pt x="213" y="847"/>
                    <a:pt x="213" y="847"/>
                    <a:pt x="212" y="848"/>
                  </a:cubicBezTo>
                  <a:cubicBezTo>
                    <a:pt x="212" y="848"/>
                    <a:pt x="213" y="848"/>
                    <a:pt x="213" y="848"/>
                  </a:cubicBezTo>
                  <a:lnTo>
                    <a:pt x="214" y="848"/>
                  </a:lnTo>
                  <a:cubicBezTo>
                    <a:pt x="214" y="848"/>
                    <a:pt x="214" y="847"/>
                    <a:pt x="215" y="847"/>
                  </a:cubicBezTo>
                  <a:cubicBezTo>
                    <a:pt x="216" y="847"/>
                    <a:pt x="215" y="847"/>
                    <a:pt x="215" y="847"/>
                  </a:cubicBezTo>
                  <a:cubicBezTo>
                    <a:pt x="215" y="847"/>
                    <a:pt x="216" y="847"/>
                    <a:pt x="217" y="847"/>
                  </a:cubicBezTo>
                  <a:cubicBezTo>
                    <a:pt x="217" y="847"/>
                    <a:pt x="217" y="847"/>
                    <a:pt x="217" y="846"/>
                  </a:cubicBezTo>
                  <a:cubicBezTo>
                    <a:pt x="217" y="847"/>
                    <a:pt x="217" y="847"/>
                    <a:pt x="218" y="847"/>
                  </a:cubicBezTo>
                  <a:lnTo>
                    <a:pt x="218" y="847"/>
                  </a:lnTo>
                  <a:lnTo>
                    <a:pt x="218" y="847"/>
                  </a:lnTo>
                  <a:cubicBezTo>
                    <a:pt x="219" y="847"/>
                    <a:pt x="219" y="846"/>
                    <a:pt x="219" y="846"/>
                  </a:cubicBezTo>
                  <a:cubicBezTo>
                    <a:pt x="219" y="846"/>
                    <a:pt x="220" y="846"/>
                    <a:pt x="220" y="846"/>
                  </a:cubicBezTo>
                  <a:lnTo>
                    <a:pt x="220" y="846"/>
                  </a:lnTo>
                  <a:lnTo>
                    <a:pt x="220" y="846"/>
                  </a:lnTo>
                  <a:cubicBezTo>
                    <a:pt x="221" y="846"/>
                    <a:pt x="221" y="846"/>
                    <a:pt x="221" y="846"/>
                  </a:cubicBezTo>
                  <a:cubicBezTo>
                    <a:pt x="221" y="846"/>
                    <a:pt x="222" y="846"/>
                    <a:pt x="222" y="846"/>
                  </a:cubicBezTo>
                  <a:cubicBezTo>
                    <a:pt x="223" y="846"/>
                    <a:pt x="223" y="846"/>
                    <a:pt x="224" y="845"/>
                  </a:cubicBezTo>
                  <a:cubicBezTo>
                    <a:pt x="224" y="845"/>
                    <a:pt x="226" y="845"/>
                    <a:pt x="226" y="845"/>
                  </a:cubicBezTo>
                  <a:cubicBezTo>
                    <a:pt x="226" y="845"/>
                    <a:pt x="226" y="845"/>
                    <a:pt x="226" y="845"/>
                  </a:cubicBezTo>
                  <a:cubicBezTo>
                    <a:pt x="229" y="844"/>
                    <a:pt x="229" y="844"/>
                    <a:pt x="229" y="844"/>
                  </a:cubicBezTo>
                  <a:lnTo>
                    <a:pt x="229" y="844"/>
                  </a:lnTo>
                  <a:cubicBezTo>
                    <a:pt x="228" y="844"/>
                    <a:pt x="229" y="844"/>
                    <a:pt x="230" y="844"/>
                  </a:cubicBezTo>
                  <a:cubicBezTo>
                    <a:pt x="231" y="844"/>
                    <a:pt x="231" y="844"/>
                    <a:pt x="232" y="843"/>
                  </a:cubicBezTo>
                  <a:cubicBezTo>
                    <a:pt x="232" y="843"/>
                    <a:pt x="233" y="844"/>
                    <a:pt x="233" y="843"/>
                  </a:cubicBezTo>
                  <a:lnTo>
                    <a:pt x="233" y="843"/>
                  </a:lnTo>
                  <a:cubicBezTo>
                    <a:pt x="235" y="843"/>
                    <a:pt x="236" y="842"/>
                    <a:pt x="235" y="842"/>
                  </a:cubicBezTo>
                  <a:lnTo>
                    <a:pt x="231" y="836"/>
                  </a:lnTo>
                  <a:cubicBezTo>
                    <a:pt x="232" y="836"/>
                    <a:pt x="233" y="836"/>
                    <a:pt x="233" y="836"/>
                  </a:cubicBezTo>
                  <a:cubicBezTo>
                    <a:pt x="234" y="836"/>
                    <a:pt x="234" y="836"/>
                    <a:pt x="234" y="836"/>
                  </a:cubicBezTo>
                  <a:cubicBezTo>
                    <a:pt x="234" y="836"/>
                    <a:pt x="233" y="835"/>
                    <a:pt x="231" y="835"/>
                  </a:cubicBezTo>
                  <a:lnTo>
                    <a:pt x="231" y="835"/>
                  </a:lnTo>
                  <a:lnTo>
                    <a:pt x="231" y="835"/>
                  </a:lnTo>
                  <a:cubicBezTo>
                    <a:pt x="230" y="835"/>
                    <a:pt x="229" y="836"/>
                    <a:pt x="229" y="836"/>
                  </a:cubicBezTo>
                  <a:cubicBezTo>
                    <a:pt x="229" y="836"/>
                    <a:pt x="229" y="836"/>
                    <a:pt x="227" y="836"/>
                  </a:cubicBezTo>
                  <a:cubicBezTo>
                    <a:pt x="226" y="836"/>
                    <a:pt x="226" y="836"/>
                    <a:pt x="226" y="836"/>
                  </a:cubicBezTo>
                  <a:cubicBezTo>
                    <a:pt x="226" y="836"/>
                    <a:pt x="226" y="836"/>
                    <a:pt x="225" y="836"/>
                  </a:cubicBezTo>
                  <a:lnTo>
                    <a:pt x="225" y="836"/>
                  </a:lnTo>
                  <a:lnTo>
                    <a:pt x="225" y="836"/>
                  </a:lnTo>
                  <a:cubicBezTo>
                    <a:pt x="223" y="836"/>
                    <a:pt x="222" y="837"/>
                    <a:pt x="223" y="837"/>
                  </a:cubicBezTo>
                  <a:cubicBezTo>
                    <a:pt x="222" y="837"/>
                    <a:pt x="221" y="837"/>
                    <a:pt x="220" y="838"/>
                  </a:cubicBezTo>
                  <a:cubicBezTo>
                    <a:pt x="220" y="838"/>
                    <a:pt x="220" y="838"/>
                    <a:pt x="220" y="838"/>
                  </a:cubicBezTo>
                  <a:cubicBezTo>
                    <a:pt x="220" y="838"/>
                    <a:pt x="220" y="838"/>
                    <a:pt x="219" y="838"/>
                  </a:cubicBezTo>
                  <a:lnTo>
                    <a:pt x="219" y="838"/>
                  </a:lnTo>
                  <a:lnTo>
                    <a:pt x="219" y="838"/>
                  </a:lnTo>
                  <a:cubicBezTo>
                    <a:pt x="218" y="838"/>
                    <a:pt x="218" y="838"/>
                    <a:pt x="218" y="838"/>
                  </a:cubicBezTo>
                  <a:cubicBezTo>
                    <a:pt x="218" y="838"/>
                    <a:pt x="217" y="838"/>
                    <a:pt x="217" y="838"/>
                  </a:cubicBezTo>
                  <a:lnTo>
                    <a:pt x="217" y="838"/>
                  </a:lnTo>
                  <a:lnTo>
                    <a:pt x="217" y="838"/>
                  </a:lnTo>
                  <a:cubicBezTo>
                    <a:pt x="215" y="838"/>
                    <a:pt x="215" y="839"/>
                    <a:pt x="215" y="839"/>
                  </a:cubicBezTo>
                  <a:lnTo>
                    <a:pt x="215" y="839"/>
                  </a:lnTo>
                  <a:lnTo>
                    <a:pt x="215" y="839"/>
                  </a:lnTo>
                  <a:cubicBezTo>
                    <a:pt x="215" y="839"/>
                    <a:pt x="214" y="839"/>
                    <a:pt x="214" y="839"/>
                  </a:cubicBezTo>
                  <a:lnTo>
                    <a:pt x="214" y="839"/>
                  </a:lnTo>
                  <a:cubicBezTo>
                    <a:pt x="213" y="839"/>
                    <a:pt x="213" y="839"/>
                    <a:pt x="213" y="839"/>
                  </a:cubicBezTo>
                  <a:cubicBezTo>
                    <a:pt x="213" y="839"/>
                    <a:pt x="212" y="839"/>
                    <a:pt x="212" y="839"/>
                  </a:cubicBezTo>
                  <a:cubicBezTo>
                    <a:pt x="211" y="839"/>
                    <a:pt x="210" y="839"/>
                    <a:pt x="209" y="839"/>
                  </a:cubicBezTo>
                  <a:cubicBezTo>
                    <a:pt x="208" y="839"/>
                    <a:pt x="208" y="839"/>
                    <a:pt x="208" y="839"/>
                  </a:cubicBezTo>
                  <a:cubicBezTo>
                    <a:pt x="208" y="839"/>
                    <a:pt x="208" y="839"/>
                    <a:pt x="207" y="839"/>
                  </a:cubicBezTo>
                  <a:cubicBezTo>
                    <a:pt x="207" y="839"/>
                    <a:pt x="206" y="839"/>
                    <a:pt x="206" y="839"/>
                  </a:cubicBezTo>
                  <a:cubicBezTo>
                    <a:pt x="206" y="839"/>
                    <a:pt x="205" y="839"/>
                    <a:pt x="204" y="839"/>
                  </a:cubicBezTo>
                  <a:cubicBezTo>
                    <a:pt x="203" y="839"/>
                    <a:pt x="203" y="839"/>
                    <a:pt x="202" y="840"/>
                  </a:cubicBezTo>
                  <a:lnTo>
                    <a:pt x="202" y="840"/>
                  </a:lnTo>
                  <a:cubicBezTo>
                    <a:pt x="201" y="839"/>
                    <a:pt x="200" y="840"/>
                    <a:pt x="199" y="840"/>
                  </a:cubicBezTo>
                  <a:cubicBezTo>
                    <a:pt x="198" y="840"/>
                    <a:pt x="198" y="840"/>
                    <a:pt x="199" y="840"/>
                  </a:cubicBezTo>
                  <a:lnTo>
                    <a:pt x="199" y="840"/>
                  </a:lnTo>
                  <a:cubicBezTo>
                    <a:pt x="199" y="840"/>
                    <a:pt x="198" y="840"/>
                    <a:pt x="198" y="840"/>
                  </a:cubicBezTo>
                  <a:cubicBezTo>
                    <a:pt x="198" y="840"/>
                    <a:pt x="198" y="839"/>
                    <a:pt x="200" y="840"/>
                  </a:cubicBezTo>
                  <a:cubicBezTo>
                    <a:pt x="201" y="841"/>
                    <a:pt x="201" y="843"/>
                    <a:pt x="201" y="844"/>
                  </a:cubicBezTo>
                  <a:cubicBezTo>
                    <a:pt x="200" y="846"/>
                    <a:pt x="199" y="847"/>
                    <a:pt x="199" y="847"/>
                  </a:cubicBezTo>
                  <a:cubicBezTo>
                    <a:pt x="198" y="847"/>
                    <a:pt x="198" y="847"/>
                    <a:pt x="198" y="847"/>
                  </a:cubicBezTo>
                  <a:lnTo>
                    <a:pt x="198" y="847"/>
                  </a:lnTo>
                  <a:lnTo>
                    <a:pt x="198" y="847"/>
                  </a:lnTo>
                  <a:lnTo>
                    <a:pt x="198" y="847"/>
                  </a:lnTo>
                  <a:lnTo>
                    <a:pt x="198" y="847"/>
                  </a:lnTo>
                  <a:lnTo>
                    <a:pt x="198" y="847"/>
                  </a:lnTo>
                  <a:lnTo>
                    <a:pt x="199" y="839"/>
                  </a:lnTo>
                  <a:lnTo>
                    <a:pt x="198" y="839"/>
                  </a:lnTo>
                  <a:lnTo>
                    <a:pt x="198" y="839"/>
                  </a:lnTo>
                  <a:lnTo>
                    <a:pt x="198" y="839"/>
                  </a:lnTo>
                  <a:cubicBezTo>
                    <a:pt x="198" y="839"/>
                    <a:pt x="198" y="839"/>
                    <a:pt x="198" y="839"/>
                  </a:cubicBezTo>
                  <a:cubicBezTo>
                    <a:pt x="198" y="839"/>
                    <a:pt x="197" y="839"/>
                    <a:pt x="197" y="839"/>
                  </a:cubicBezTo>
                  <a:cubicBezTo>
                    <a:pt x="196" y="839"/>
                    <a:pt x="196" y="839"/>
                    <a:pt x="196" y="839"/>
                  </a:cubicBezTo>
                  <a:lnTo>
                    <a:pt x="196" y="839"/>
                  </a:lnTo>
                  <a:lnTo>
                    <a:pt x="196" y="839"/>
                  </a:lnTo>
                  <a:cubicBezTo>
                    <a:pt x="195" y="839"/>
                    <a:pt x="195" y="839"/>
                    <a:pt x="195" y="839"/>
                  </a:cubicBezTo>
                  <a:cubicBezTo>
                    <a:pt x="195" y="839"/>
                    <a:pt x="195" y="839"/>
                    <a:pt x="194" y="839"/>
                  </a:cubicBezTo>
                  <a:lnTo>
                    <a:pt x="194" y="839"/>
                  </a:lnTo>
                  <a:lnTo>
                    <a:pt x="194" y="839"/>
                  </a:lnTo>
                  <a:cubicBezTo>
                    <a:pt x="194" y="839"/>
                    <a:pt x="194" y="839"/>
                    <a:pt x="193" y="839"/>
                  </a:cubicBezTo>
                  <a:cubicBezTo>
                    <a:pt x="193" y="839"/>
                    <a:pt x="192" y="838"/>
                    <a:pt x="190" y="838"/>
                  </a:cubicBezTo>
                  <a:cubicBezTo>
                    <a:pt x="190" y="838"/>
                    <a:pt x="190" y="838"/>
                    <a:pt x="189" y="838"/>
                  </a:cubicBezTo>
                  <a:cubicBezTo>
                    <a:pt x="189" y="838"/>
                    <a:pt x="188" y="838"/>
                    <a:pt x="188" y="837"/>
                  </a:cubicBezTo>
                  <a:cubicBezTo>
                    <a:pt x="188" y="837"/>
                    <a:pt x="188" y="837"/>
                    <a:pt x="188" y="837"/>
                  </a:cubicBezTo>
                  <a:cubicBezTo>
                    <a:pt x="188" y="837"/>
                    <a:pt x="188" y="837"/>
                    <a:pt x="186" y="837"/>
                  </a:cubicBezTo>
                  <a:lnTo>
                    <a:pt x="186" y="837"/>
                  </a:lnTo>
                  <a:cubicBezTo>
                    <a:pt x="185" y="836"/>
                    <a:pt x="185" y="837"/>
                    <a:pt x="185" y="837"/>
                  </a:cubicBezTo>
                  <a:cubicBezTo>
                    <a:pt x="185" y="837"/>
                    <a:pt x="185" y="836"/>
                    <a:pt x="184" y="836"/>
                  </a:cubicBezTo>
                  <a:cubicBezTo>
                    <a:pt x="184" y="836"/>
                    <a:pt x="184" y="836"/>
                    <a:pt x="183" y="836"/>
                  </a:cubicBezTo>
                  <a:lnTo>
                    <a:pt x="183" y="836"/>
                  </a:lnTo>
                  <a:cubicBezTo>
                    <a:pt x="182" y="836"/>
                    <a:pt x="181" y="836"/>
                    <a:pt x="181" y="836"/>
                  </a:cubicBezTo>
                  <a:cubicBezTo>
                    <a:pt x="181" y="836"/>
                    <a:pt x="182" y="836"/>
                    <a:pt x="181" y="835"/>
                  </a:cubicBezTo>
                  <a:lnTo>
                    <a:pt x="181" y="835"/>
                  </a:lnTo>
                  <a:cubicBezTo>
                    <a:pt x="180" y="835"/>
                    <a:pt x="178" y="834"/>
                    <a:pt x="177" y="834"/>
                  </a:cubicBezTo>
                  <a:cubicBezTo>
                    <a:pt x="177" y="834"/>
                    <a:pt x="176" y="833"/>
                    <a:pt x="175" y="833"/>
                  </a:cubicBezTo>
                  <a:lnTo>
                    <a:pt x="175" y="833"/>
                  </a:lnTo>
                  <a:cubicBezTo>
                    <a:pt x="174" y="833"/>
                    <a:pt x="174" y="833"/>
                    <a:pt x="174" y="833"/>
                  </a:cubicBezTo>
                  <a:cubicBezTo>
                    <a:pt x="174" y="833"/>
                    <a:pt x="174" y="833"/>
                    <a:pt x="173" y="833"/>
                  </a:cubicBezTo>
                  <a:cubicBezTo>
                    <a:pt x="172" y="832"/>
                    <a:pt x="171" y="831"/>
                    <a:pt x="169" y="831"/>
                  </a:cubicBezTo>
                  <a:cubicBezTo>
                    <a:pt x="166" y="829"/>
                    <a:pt x="163" y="828"/>
                    <a:pt x="159" y="826"/>
                  </a:cubicBezTo>
                  <a:cubicBezTo>
                    <a:pt x="159" y="826"/>
                    <a:pt x="158" y="826"/>
                    <a:pt x="157" y="825"/>
                  </a:cubicBezTo>
                  <a:cubicBezTo>
                    <a:pt x="157" y="825"/>
                    <a:pt x="157" y="825"/>
                    <a:pt x="155" y="824"/>
                  </a:cubicBezTo>
                  <a:lnTo>
                    <a:pt x="155" y="824"/>
                  </a:lnTo>
                  <a:cubicBezTo>
                    <a:pt x="154" y="824"/>
                    <a:pt x="154" y="824"/>
                    <a:pt x="154" y="824"/>
                  </a:cubicBezTo>
                  <a:cubicBezTo>
                    <a:pt x="154" y="824"/>
                    <a:pt x="154" y="824"/>
                    <a:pt x="153" y="824"/>
                  </a:cubicBezTo>
                  <a:cubicBezTo>
                    <a:pt x="152" y="824"/>
                    <a:pt x="152" y="824"/>
                    <a:pt x="151" y="823"/>
                  </a:cubicBezTo>
                  <a:cubicBezTo>
                    <a:pt x="150" y="823"/>
                    <a:pt x="148" y="822"/>
                    <a:pt x="147" y="821"/>
                  </a:cubicBezTo>
                  <a:cubicBezTo>
                    <a:pt x="146" y="821"/>
                    <a:pt x="146" y="820"/>
                    <a:pt x="144" y="820"/>
                  </a:cubicBezTo>
                  <a:lnTo>
                    <a:pt x="144" y="820"/>
                  </a:lnTo>
                  <a:cubicBezTo>
                    <a:pt x="142" y="819"/>
                    <a:pt x="141" y="819"/>
                    <a:pt x="142" y="820"/>
                  </a:cubicBezTo>
                  <a:lnTo>
                    <a:pt x="142" y="820"/>
                  </a:lnTo>
                  <a:lnTo>
                    <a:pt x="142" y="820"/>
                  </a:lnTo>
                  <a:cubicBezTo>
                    <a:pt x="143" y="820"/>
                    <a:pt x="142" y="819"/>
                    <a:pt x="140" y="819"/>
                  </a:cubicBezTo>
                  <a:lnTo>
                    <a:pt x="140" y="819"/>
                  </a:lnTo>
                  <a:lnTo>
                    <a:pt x="140" y="819"/>
                  </a:lnTo>
                  <a:cubicBezTo>
                    <a:pt x="138" y="818"/>
                    <a:pt x="137" y="818"/>
                    <a:pt x="137" y="818"/>
                  </a:cubicBezTo>
                  <a:lnTo>
                    <a:pt x="137" y="818"/>
                  </a:lnTo>
                  <a:cubicBezTo>
                    <a:pt x="137" y="818"/>
                    <a:pt x="136" y="818"/>
                    <a:pt x="135" y="817"/>
                  </a:cubicBezTo>
                  <a:lnTo>
                    <a:pt x="135" y="817"/>
                  </a:lnTo>
                  <a:cubicBezTo>
                    <a:pt x="133" y="816"/>
                    <a:pt x="132" y="816"/>
                    <a:pt x="131" y="817"/>
                  </a:cubicBezTo>
                  <a:lnTo>
                    <a:pt x="131" y="817"/>
                  </a:lnTo>
                  <a:cubicBezTo>
                    <a:pt x="131" y="816"/>
                    <a:pt x="130" y="816"/>
                    <a:pt x="130" y="816"/>
                  </a:cubicBezTo>
                  <a:cubicBezTo>
                    <a:pt x="128" y="815"/>
                    <a:pt x="126" y="814"/>
                    <a:pt x="124" y="813"/>
                  </a:cubicBezTo>
                  <a:cubicBezTo>
                    <a:pt x="118" y="811"/>
                    <a:pt x="113" y="808"/>
                    <a:pt x="108" y="806"/>
                  </a:cubicBezTo>
                  <a:cubicBezTo>
                    <a:pt x="106" y="805"/>
                    <a:pt x="104" y="804"/>
                    <a:pt x="102" y="803"/>
                  </a:cubicBezTo>
                  <a:lnTo>
                    <a:pt x="102" y="803"/>
                  </a:lnTo>
                  <a:cubicBezTo>
                    <a:pt x="101" y="803"/>
                    <a:pt x="102" y="803"/>
                    <a:pt x="102" y="803"/>
                  </a:cubicBezTo>
                  <a:cubicBezTo>
                    <a:pt x="102" y="803"/>
                    <a:pt x="101" y="803"/>
                    <a:pt x="101" y="802"/>
                  </a:cubicBezTo>
                  <a:cubicBezTo>
                    <a:pt x="101" y="801"/>
                    <a:pt x="100" y="801"/>
                    <a:pt x="100" y="800"/>
                  </a:cubicBezTo>
                  <a:cubicBezTo>
                    <a:pt x="99" y="799"/>
                    <a:pt x="99" y="799"/>
                    <a:pt x="98" y="799"/>
                  </a:cubicBezTo>
                  <a:cubicBezTo>
                    <a:pt x="98" y="798"/>
                    <a:pt x="98" y="798"/>
                    <a:pt x="97" y="797"/>
                  </a:cubicBezTo>
                  <a:cubicBezTo>
                    <a:pt x="96" y="796"/>
                    <a:pt x="95" y="796"/>
                    <a:pt x="95" y="796"/>
                  </a:cubicBezTo>
                  <a:cubicBezTo>
                    <a:pt x="95" y="796"/>
                    <a:pt x="94" y="795"/>
                    <a:pt x="94" y="795"/>
                  </a:cubicBezTo>
                  <a:cubicBezTo>
                    <a:pt x="93" y="794"/>
                    <a:pt x="93" y="794"/>
                    <a:pt x="93" y="794"/>
                  </a:cubicBezTo>
                  <a:lnTo>
                    <a:pt x="93" y="794"/>
                  </a:lnTo>
                  <a:cubicBezTo>
                    <a:pt x="93" y="794"/>
                    <a:pt x="93" y="794"/>
                    <a:pt x="92" y="794"/>
                  </a:cubicBezTo>
                  <a:cubicBezTo>
                    <a:pt x="92" y="794"/>
                    <a:pt x="92" y="793"/>
                    <a:pt x="91" y="793"/>
                  </a:cubicBezTo>
                  <a:cubicBezTo>
                    <a:pt x="91" y="793"/>
                    <a:pt x="91" y="793"/>
                    <a:pt x="91" y="793"/>
                  </a:cubicBezTo>
                  <a:cubicBezTo>
                    <a:pt x="91" y="793"/>
                    <a:pt x="91" y="793"/>
                    <a:pt x="90" y="792"/>
                  </a:cubicBezTo>
                  <a:cubicBezTo>
                    <a:pt x="89" y="791"/>
                    <a:pt x="88" y="791"/>
                    <a:pt x="88" y="791"/>
                  </a:cubicBezTo>
                  <a:cubicBezTo>
                    <a:pt x="88" y="791"/>
                    <a:pt x="87" y="791"/>
                    <a:pt x="87" y="791"/>
                  </a:cubicBezTo>
                  <a:cubicBezTo>
                    <a:pt x="87" y="790"/>
                    <a:pt x="87" y="790"/>
                    <a:pt x="86" y="790"/>
                  </a:cubicBezTo>
                  <a:cubicBezTo>
                    <a:pt x="86" y="789"/>
                    <a:pt x="85" y="789"/>
                    <a:pt x="85" y="789"/>
                  </a:cubicBezTo>
                  <a:cubicBezTo>
                    <a:pt x="85" y="788"/>
                    <a:pt x="85" y="788"/>
                    <a:pt x="85" y="788"/>
                  </a:cubicBezTo>
                  <a:lnTo>
                    <a:pt x="85" y="788"/>
                  </a:lnTo>
                  <a:cubicBezTo>
                    <a:pt x="84" y="787"/>
                    <a:pt x="83" y="787"/>
                    <a:pt x="83" y="786"/>
                  </a:cubicBezTo>
                  <a:cubicBezTo>
                    <a:pt x="83" y="786"/>
                    <a:pt x="83" y="786"/>
                    <a:pt x="83" y="786"/>
                  </a:cubicBezTo>
                  <a:lnTo>
                    <a:pt x="83" y="786"/>
                  </a:lnTo>
                  <a:lnTo>
                    <a:pt x="83" y="786"/>
                  </a:lnTo>
                  <a:cubicBezTo>
                    <a:pt x="83" y="785"/>
                    <a:pt x="82" y="785"/>
                    <a:pt x="82" y="785"/>
                  </a:cubicBezTo>
                  <a:lnTo>
                    <a:pt x="82" y="783"/>
                  </a:lnTo>
                  <a:lnTo>
                    <a:pt x="82" y="783"/>
                  </a:lnTo>
                  <a:lnTo>
                    <a:pt x="82" y="783"/>
                  </a:lnTo>
                  <a:cubicBezTo>
                    <a:pt x="81" y="781"/>
                    <a:pt x="80" y="780"/>
                    <a:pt x="80" y="781"/>
                  </a:cubicBezTo>
                  <a:lnTo>
                    <a:pt x="80" y="781"/>
                  </a:lnTo>
                  <a:cubicBezTo>
                    <a:pt x="80" y="780"/>
                    <a:pt x="80" y="779"/>
                    <a:pt x="79" y="777"/>
                  </a:cubicBezTo>
                  <a:cubicBezTo>
                    <a:pt x="78" y="776"/>
                    <a:pt x="78" y="775"/>
                    <a:pt x="78" y="775"/>
                  </a:cubicBezTo>
                  <a:lnTo>
                    <a:pt x="78" y="774"/>
                  </a:lnTo>
                  <a:cubicBezTo>
                    <a:pt x="78" y="773"/>
                    <a:pt x="78" y="772"/>
                    <a:pt x="76" y="771"/>
                  </a:cubicBezTo>
                  <a:cubicBezTo>
                    <a:pt x="76" y="770"/>
                    <a:pt x="75" y="769"/>
                    <a:pt x="76" y="770"/>
                  </a:cubicBezTo>
                  <a:cubicBezTo>
                    <a:pt x="76" y="770"/>
                    <a:pt x="76" y="768"/>
                    <a:pt x="74" y="766"/>
                  </a:cubicBezTo>
                  <a:cubicBezTo>
                    <a:pt x="73" y="765"/>
                    <a:pt x="73" y="765"/>
                    <a:pt x="73" y="764"/>
                  </a:cubicBezTo>
                  <a:cubicBezTo>
                    <a:pt x="73" y="763"/>
                    <a:pt x="72" y="763"/>
                    <a:pt x="72" y="762"/>
                  </a:cubicBezTo>
                  <a:cubicBezTo>
                    <a:pt x="71" y="761"/>
                    <a:pt x="70" y="760"/>
                    <a:pt x="71" y="761"/>
                  </a:cubicBezTo>
                  <a:lnTo>
                    <a:pt x="71" y="761"/>
                  </a:lnTo>
                  <a:lnTo>
                    <a:pt x="71" y="761"/>
                  </a:lnTo>
                  <a:cubicBezTo>
                    <a:pt x="71" y="762"/>
                    <a:pt x="71" y="761"/>
                    <a:pt x="71" y="760"/>
                  </a:cubicBezTo>
                  <a:cubicBezTo>
                    <a:pt x="70" y="758"/>
                    <a:pt x="69" y="758"/>
                    <a:pt x="70" y="759"/>
                  </a:cubicBezTo>
                  <a:cubicBezTo>
                    <a:pt x="70" y="759"/>
                    <a:pt x="70" y="759"/>
                    <a:pt x="69" y="757"/>
                  </a:cubicBezTo>
                  <a:lnTo>
                    <a:pt x="69" y="757"/>
                  </a:lnTo>
                  <a:lnTo>
                    <a:pt x="69" y="756"/>
                  </a:lnTo>
                  <a:lnTo>
                    <a:pt x="69" y="755"/>
                  </a:lnTo>
                  <a:cubicBezTo>
                    <a:pt x="69" y="755"/>
                    <a:pt x="69" y="754"/>
                    <a:pt x="68" y="754"/>
                  </a:cubicBezTo>
                  <a:cubicBezTo>
                    <a:pt x="68" y="753"/>
                    <a:pt x="68" y="753"/>
                    <a:pt x="67" y="753"/>
                  </a:cubicBezTo>
                  <a:lnTo>
                    <a:pt x="67" y="752"/>
                  </a:lnTo>
                  <a:cubicBezTo>
                    <a:pt x="67" y="752"/>
                    <a:pt x="67" y="752"/>
                    <a:pt x="67" y="751"/>
                  </a:cubicBezTo>
                  <a:cubicBezTo>
                    <a:pt x="67" y="750"/>
                    <a:pt x="66" y="750"/>
                    <a:pt x="66" y="750"/>
                  </a:cubicBezTo>
                  <a:cubicBezTo>
                    <a:pt x="66" y="749"/>
                    <a:pt x="65" y="749"/>
                    <a:pt x="65" y="749"/>
                  </a:cubicBezTo>
                  <a:cubicBezTo>
                    <a:pt x="66" y="750"/>
                    <a:pt x="65" y="750"/>
                    <a:pt x="65" y="750"/>
                  </a:cubicBezTo>
                  <a:cubicBezTo>
                    <a:pt x="65" y="750"/>
                    <a:pt x="65" y="749"/>
                    <a:pt x="64" y="748"/>
                  </a:cubicBezTo>
                  <a:lnTo>
                    <a:pt x="64" y="748"/>
                  </a:lnTo>
                  <a:lnTo>
                    <a:pt x="64" y="748"/>
                  </a:lnTo>
                  <a:cubicBezTo>
                    <a:pt x="64" y="748"/>
                    <a:pt x="64" y="748"/>
                    <a:pt x="63" y="747"/>
                  </a:cubicBezTo>
                  <a:cubicBezTo>
                    <a:pt x="63" y="747"/>
                    <a:pt x="63" y="746"/>
                    <a:pt x="63" y="745"/>
                  </a:cubicBezTo>
                  <a:lnTo>
                    <a:pt x="63" y="745"/>
                  </a:lnTo>
                  <a:cubicBezTo>
                    <a:pt x="63" y="745"/>
                    <a:pt x="63" y="744"/>
                    <a:pt x="62" y="742"/>
                  </a:cubicBezTo>
                  <a:cubicBezTo>
                    <a:pt x="61" y="741"/>
                    <a:pt x="60" y="741"/>
                    <a:pt x="61" y="741"/>
                  </a:cubicBezTo>
                  <a:lnTo>
                    <a:pt x="61" y="741"/>
                  </a:lnTo>
                  <a:cubicBezTo>
                    <a:pt x="61" y="742"/>
                    <a:pt x="61" y="741"/>
                    <a:pt x="60" y="738"/>
                  </a:cubicBezTo>
                  <a:lnTo>
                    <a:pt x="60" y="738"/>
                  </a:lnTo>
                  <a:cubicBezTo>
                    <a:pt x="60" y="738"/>
                    <a:pt x="60" y="738"/>
                    <a:pt x="59" y="738"/>
                  </a:cubicBezTo>
                  <a:cubicBezTo>
                    <a:pt x="59" y="738"/>
                    <a:pt x="59" y="738"/>
                    <a:pt x="59" y="738"/>
                  </a:cubicBezTo>
                  <a:cubicBezTo>
                    <a:pt x="59" y="737"/>
                    <a:pt x="59" y="737"/>
                    <a:pt x="59" y="737"/>
                  </a:cubicBezTo>
                  <a:cubicBezTo>
                    <a:pt x="59" y="736"/>
                    <a:pt x="59" y="736"/>
                    <a:pt x="59" y="735"/>
                  </a:cubicBezTo>
                  <a:cubicBezTo>
                    <a:pt x="59" y="735"/>
                    <a:pt x="59" y="735"/>
                    <a:pt x="58" y="734"/>
                  </a:cubicBezTo>
                  <a:cubicBezTo>
                    <a:pt x="58" y="734"/>
                    <a:pt x="58" y="734"/>
                    <a:pt x="58" y="734"/>
                  </a:cubicBezTo>
                  <a:lnTo>
                    <a:pt x="58" y="734"/>
                  </a:lnTo>
                  <a:lnTo>
                    <a:pt x="58" y="734"/>
                  </a:lnTo>
                  <a:cubicBezTo>
                    <a:pt x="58" y="733"/>
                    <a:pt x="57" y="732"/>
                    <a:pt x="57" y="731"/>
                  </a:cubicBezTo>
                  <a:lnTo>
                    <a:pt x="57" y="731"/>
                  </a:lnTo>
                  <a:lnTo>
                    <a:pt x="57" y="731"/>
                  </a:lnTo>
                  <a:cubicBezTo>
                    <a:pt x="57" y="731"/>
                    <a:pt x="57" y="731"/>
                    <a:pt x="57" y="729"/>
                  </a:cubicBezTo>
                  <a:lnTo>
                    <a:pt x="57" y="728"/>
                  </a:lnTo>
                  <a:lnTo>
                    <a:pt x="57" y="727"/>
                  </a:lnTo>
                  <a:lnTo>
                    <a:pt x="57" y="726"/>
                  </a:lnTo>
                  <a:cubicBezTo>
                    <a:pt x="57" y="726"/>
                    <a:pt x="57" y="726"/>
                    <a:pt x="56" y="725"/>
                  </a:cubicBezTo>
                  <a:cubicBezTo>
                    <a:pt x="55" y="724"/>
                    <a:pt x="55" y="723"/>
                    <a:pt x="55" y="724"/>
                  </a:cubicBezTo>
                  <a:lnTo>
                    <a:pt x="55" y="724"/>
                  </a:lnTo>
                  <a:cubicBezTo>
                    <a:pt x="55" y="724"/>
                    <a:pt x="55" y="724"/>
                    <a:pt x="55" y="723"/>
                  </a:cubicBezTo>
                  <a:lnTo>
                    <a:pt x="55" y="723"/>
                  </a:lnTo>
                  <a:cubicBezTo>
                    <a:pt x="55" y="722"/>
                    <a:pt x="54" y="721"/>
                    <a:pt x="54" y="722"/>
                  </a:cubicBezTo>
                  <a:lnTo>
                    <a:pt x="54" y="722"/>
                  </a:lnTo>
                  <a:cubicBezTo>
                    <a:pt x="54" y="722"/>
                    <a:pt x="54" y="722"/>
                    <a:pt x="54" y="720"/>
                  </a:cubicBezTo>
                  <a:cubicBezTo>
                    <a:pt x="54" y="719"/>
                    <a:pt x="53" y="718"/>
                    <a:pt x="53" y="717"/>
                  </a:cubicBezTo>
                  <a:cubicBezTo>
                    <a:pt x="53" y="716"/>
                    <a:pt x="52" y="715"/>
                    <a:pt x="52" y="715"/>
                  </a:cubicBezTo>
                  <a:lnTo>
                    <a:pt x="52" y="714"/>
                  </a:lnTo>
                  <a:cubicBezTo>
                    <a:pt x="52" y="714"/>
                    <a:pt x="52" y="714"/>
                    <a:pt x="52" y="714"/>
                  </a:cubicBezTo>
                  <a:lnTo>
                    <a:pt x="52" y="714"/>
                  </a:lnTo>
                  <a:lnTo>
                    <a:pt x="52" y="714"/>
                  </a:lnTo>
                  <a:cubicBezTo>
                    <a:pt x="52" y="712"/>
                    <a:pt x="51" y="711"/>
                    <a:pt x="51" y="712"/>
                  </a:cubicBezTo>
                  <a:lnTo>
                    <a:pt x="51" y="712"/>
                  </a:lnTo>
                  <a:lnTo>
                    <a:pt x="51" y="712"/>
                  </a:lnTo>
                  <a:cubicBezTo>
                    <a:pt x="51" y="711"/>
                    <a:pt x="50" y="710"/>
                    <a:pt x="50" y="710"/>
                  </a:cubicBezTo>
                  <a:lnTo>
                    <a:pt x="50" y="710"/>
                  </a:lnTo>
                  <a:lnTo>
                    <a:pt x="50" y="708"/>
                  </a:lnTo>
                  <a:lnTo>
                    <a:pt x="50" y="708"/>
                  </a:lnTo>
                  <a:cubicBezTo>
                    <a:pt x="50" y="706"/>
                    <a:pt x="49" y="705"/>
                    <a:pt x="50" y="705"/>
                  </a:cubicBezTo>
                  <a:cubicBezTo>
                    <a:pt x="50" y="705"/>
                    <a:pt x="50" y="704"/>
                    <a:pt x="50" y="703"/>
                  </a:cubicBezTo>
                  <a:cubicBezTo>
                    <a:pt x="49" y="702"/>
                    <a:pt x="48" y="701"/>
                    <a:pt x="48" y="701"/>
                  </a:cubicBezTo>
                  <a:cubicBezTo>
                    <a:pt x="48" y="701"/>
                    <a:pt x="48" y="701"/>
                    <a:pt x="48" y="700"/>
                  </a:cubicBezTo>
                  <a:cubicBezTo>
                    <a:pt x="48" y="700"/>
                    <a:pt x="48" y="699"/>
                    <a:pt x="47" y="698"/>
                  </a:cubicBezTo>
                  <a:lnTo>
                    <a:pt x="47" y="698"/>
                  </a:lnTo>
                  <a:cubicBezTo>
                    <a:pt x="46" y="696"/>
                    <a:pt x="46" y="696"/>
                    <a:pt x="46" y="697"/>
                  </a:cubicBezTo>
                  <a:cubicBezTo>
                    <a:pt x="46" y="696"/>
                    <a:pt x="46" y="696"/>
                    <a:pt x="46" y="695"/>
                  </a:cubicBezTo>
                  <a:cubicBezTo>
                    <a:pt x="46" y="694"/>
                    <a:pt x="45" y="693"/>
                    <a:pt x="45" y="693"/>
                  </a:cubicBezTo>
                  <a:cubicBezTo>
                    <a:pt x="45" y="691"/>
                    <a:pt x="44" y="690"/>
                    <a:pt x="44" y="688"/>
                  </a:cubicBezTo>
                  <a:cubicBezTo>
                    <a:pt x="44" y="687"/>
                    <a:pt x="43" y="687"/>
                    <a:pt x="43" y="687"/>
                  </a:cubicBezTo>
                  <a:lnTo>
                    <a:pt x="43" y="686"/>
                  </a:lnTo>
                  <a:cubicBezTo>
                    <a:pt x="43" y="684"/>
                    <a:pt x="42" y="683"/>
                    <a:pt x="43" y="685"/>
                  </a:cubicBezTo>
                  <a:cubicBezTo>
                    <a:pt x="43" y="685"/>
                    <a:pt x="43" y="685"/>
                    <a:pt x="43" y="683"/>
                  </a:cubicBezTo>
                  <a:cubicBezTo>
                    <a:pt x="43" y="682"/>
                    <a:pt x="42" y="681"/>
                    <a:pt x="42" y="681"/>
                  </a:cubicBezTo>
                  <a:cubicBezTo>
                    <a:pt x="42" y="680"/>
                    <a:pt x="41" y="679"/>
                    <a:pt x="41" y="678"/>
                  </a:cubicBezTo>
                  <a:cubicBezTo>
                    <a:pt x="40" y="677"/>
                    <a:pt x="40" y="675"/>
                    <a:pt x="40" y="674"/>
                  </a:cubicBezTo>
                  <a:lnTo>
                    <a:pt x="40" y="674"/>
                  </a:lnTo>
                  <a:cubicBezTo>
                    <a:pt x="40" y="674"/>
                    <a:pt x="40" y="673"/>
                    <a:pt x="39" y="672"/>
                  </a:cubicBezTo>
                  <a:cubicBezTo>
                    <a:pt x="39" y="671"/>
                    <a:pt x="38" y="671"/>
                    <a:pt x="38" y="671"/>
                  </a:cubicBezTo>
                  <a:lnTo>
                    <a:pt x="38" y="670"/>
                  </a:lnTo>
                  <a:lnTo>
                    <a:pt x="38" y="669"/>
                  </a:lnTo>
                  <a:lnTo>
                    <a:pt x="38" y="669"/>
                  </a:lnTo>
                  <a:lnTo>
                    <a:pt x="38" y="669"/>
                  </a:lnTo>
                  <a:lnTo>
                    <a:pt x="38" y="668"/>
                  </a:lnTo>
                  <a:cubicBezTo>
                    <a:pt x="38" y="668"/>
                    <a:pt x="38" y="668"/>
                    <a:pt x="38" y="667"/>
                  </a:cubicBezTo>
                  <a:cubicBezTo>
                    <a:pt x="38" y="665"/>
                    <a:pt x="37" y="665"/>
                    <a:pt x="37" y="665"/>
                  </a:cubicBezTo>
                  <a:lnTo>
                    <a:pt x="37" y="665"/>
                  </a:lnTo>
                  <a:lnTo>
                    <a:pt x="37" y="664"/>
                  </a:lnTo>
                  <a:lnTo>
                    <a:pt x="37" y="664"/>
                  </a:lnTo>
                  <a:cubicBezTo>
                    <a:pt x="37" y="663"/>
                    <a:pt x="37" y="662"/>
                    <a:pt x="36" y="662"/>
                  </a:cubicBezTo>
                  <a:lnTo>
                    <a:pt x="36" y="662"/>
                  </a:lnTo>
                  <a:cubicBezTo>
                    <a:pt x="36" y="660"/>
                    <a:pt x="36" y="660"/>
                    <a:pt x="36" y="661"/>
                  </a:cubicBezTo>
                  <a:cubicBezTo>
                    <a:pt x="36" y="661"/>
                    <a:pt x="36" y="661"/>
                    <a:pt x="36" y="660"/>
                  </a:cubicBezTo>
                  <a:cubicBezTo>
                    <a:pt x="36" y="659"/>
                    <a:pt x="36" y="658"/>
                    <a:pt x="35" y="657"/>
                  </a:cubicBezTo>
                  <a:cubicBezTo>
                    <a:pt x="35" y="656"/>
                    <a:pt x="35" y="655"/>
                    <a:pt x="34" y="655"/>
                  </a:cubicBezTo>
                  <a:cubicBezTo>
                    <a:pt x="34" y="655"/>
                    <a:pt x="34" y="655"/>
                    <a:pt x="34" y="655"/>
                  </a:cubicBezTo>
                  <a:lnTo>
                    <a:pt x="34" y="654"/>
                  </a:lnTo>
                  <a:lnTo>
                    <a:pt x="34" y="653"/>
                  </a:lnTo>
                  <a:lnTo>
                    <a:pt x="34" y="653"/>
                  </a:lnTo>
                  <a:cubicBezTo>
                    <a:pt x="34" y="653"/>
                    <a:pt x="34" y="652"/>
                    <a:pt x="33" y="652"/>
                  </a:cubicBezTo>
                  <a:cubicBezTo>
                    <a:pt x="33" y="652"/>
                    <a:pt x="33" y="652"/>
                    <a:pt x="33" y="650"/>
                  </a:cubicBezTo>
                  <a:cubicBezTo>
                    <a:pt x="33" y="649"/>
                    <a:pt x="32" y="648"/>
                    <a:pt x="32" y="648"/>
                  </a:cubicBezTo>
                  <a:lnTo>
                    <a:pt x="32" y="648"/>
                  </a:lnTo>
                  <a:cubicBezTo>
                    <a:pt x="31" y="647"/>
                    <a:pt x="31" y="646"/>
                    <a:pt x="31" y="644"/>
                  </a:cubicBezTo>
                  <a:cubicBezTo>
                    <a:pt x="31" y="643"/>
                    <a:pt x="30" y="643"/>
                    <a:pt x="30" y="643"/>
                  </a:cubicBezTo>
                  <a:lnTo>
                    <a:pt x="30" y="643"/>
                  </a:lnTo>
                  <a:cubicBezTo>
                    <a:pt x="30" y="643"/>
                    <a:pt x="30" y="642"/>
                    <a:pt x="30" y="640"/>
                  </a:cubicBezTo>
                  <a:cubicBezTo>
                    <a:pt x="30" y="639"/>
                    <a:pt x="29" y="638"/>
                    <a:pt x="29" y="638"/>
                  </a:cubicBezTo>
                  <a:cubicBezTo>
                    <a:pt x="28" y="636"/>
                    <a:pt x="28" y="635"/>
                    <a:pt x="28" y="634"/>
                  </a:cubicBezTo>
                  <a:lnTo>
                    <a:pt x="28" y="634"/>
                  </a:lnTo>
                  <a:lnTo>
                    <a:pt x="28" y="631"/>
                  </a:lnTo>
                  <a:lnTo>
                    <a:pt x="28" y="631"/>
                  </a:lnTo>
                  <a:cubicBezTo>
                    <a:pt x="28" y="629"/>
                    <a:pt x="27" y="629"/>
                    <a:pt x="28" y="630"/>
                  </a:cubicBezTo>
                  <a:lnTo>
                    <a:pt x="28" y="630"/>
                  </a:lnTo>
                  <a:cubicBezTo>
                    <a:pt x="28" y="629"/>
                    <a:pt x="28" y="628"/>
                    <a:pt x="28" y="627"/>
                  </a:cubicBezTo>
                  <a:cubicBezTo>
                    <a:pt x="28" y="624"/>
                    <a:pt x="27" y="623"/>
                    <a:pt x="27" y="624"/>
                  </a:cubicBezTo>
                  <a:lnTo>
                    <a:pt x="27" y="624"/>
                  </a:lnTo>
                  <a:lnTo>
                    <a:pt x="27" y="624"/>
                  </a:lnTo>
                  <a:lnTo>
                    <a:pt x="27" y="623"/>
                  </a:lnTo>
                  <a:lnTo>
                    <a:pt x="27" y="622"/>
                  </a:lnTo>
                  <a:lnTo>
                    <a:pt x="27" y="622"/>
                  </a:lnTo>
                  <a:lnTo>
                    <a:pt x="27" y="622"/>
                  </a:lnTo>
                  <a:cubicBezTo>
                    <a:pt x="27" y="621"/>
                    <a:pt x="27" y="621"/>
                    <a:pt x="26" y="620"/>
                  </a:cubicBezTo>
                  <a:cubicBezTo>
                    <a:pt x="26" y="621"/>
                    <a:pt x="26" y="621"/>
                    <a:pt x="26" y="619"/>
                  </a:cubicBezTo>
                  <a:lnTo>
                    <a:pt x="26" y="619"/>
                  </a:lnTo>
                  <a:cubicBezTo>
                    <a:pt x="26" y="617"/>
                    <a:pt x="25" y="617"/>
                    <a:pt x="25" y="617"/>
                  </a:cubicBezTo>
                  <a:lnTo>
                    <a:pt x="25" y="617"/>
                  </a:lnTo>
                  <a:lnTo>
                    <a:pt x="25" y="617"/>
                  </a:lnTo>
                  <a:cubicBezTo>
                    <a:pt x="25" y="618"/>
                    <a:pt x="25" y="617"/>
                    <a:pt x="25" y="614"/>
                  </a:cubicBezTo>
                  <a:cubicBezTo>
                    <a:pt x="25" y="613"/>
                    <a:pt x="24" y="612"/>
                    <a:pt x="24" y="612"/>
                  </a:cubicBezTo>
                  <a:cubicBezTo>
                    <a:pt x="24" y="611"/>
                    <a:pt x="23" y="609"/>
                    <a:pt x="23" y="608"/>
                  </a:cubicBezTo>
                  <a:cubicBezTo>
                    <a:pt x="23" y="607"/>
                    <a:pt x="22" y="607"/>
                    <a:pt x="22" y="607"/>
                  </a:cubicBezTo>
                  <a:lnTo>
                    <a:pt x="22" y="607"/>
                  </a:lnTo>
                  <a:lnTo>
                    <a:pt x="22" y="606"/>
                  </a:lnTo>
                  <a:lnTo>
                    <a:pt x="22" y="606"/>
                  </a:lnTo>
                  <a:cubicBezTo>
                    <a:pt x="22" y="605"/>
                    <a:pt x="22" y="605"/>
                    <a:pt x="22" y="605"/>
                  </a:cubicBezTo>
                  <a:cubicBezTo>
                    <a:pt x="22" y="606"/>
                    <a:pt x="21" y="607"/>
                    <a:pt x="21" y="607"/>
                  </a:cubicBezTo>
                  <a:cubicBezTo>
                    <a:pt x="21" y="607"/>
                    <a:pt x="22" y="606"/>
                    <a:pt x="22" y="604"/>
                  </a:cubicBezTo>
                  <a:lnTo>
                    <a:pt x="22" y="604"/>
                  </a:lnTo>
                  <a:lnTo>
                    <a:pt x="22" y="604"/>
                  </a:lnTo>
                  <a:cubicBezTo>
                    <a:pt x="22" y="603"/>
                    <a:pt x="22" y="602"/>
                    <a:pt x="22" y="601"/>
                  </a:cubicBezTo>
                  <a:cubicBezTo>
                    <a:pt x="22" y="602"/>
                    <a:pt x="22" y="601"/>
                    <a:pt x="21" y="600"/>
                  </a:cubicBezTo>
                  <a:lnTo>
                    <a:pt x="21" y="600"/>
                  </a:lnTo>
                  <a:cubicBezTo>
                    <a:pt x="21" y="598"/>
                    <a:pt x="21" y="598"/>
                    <a:pt x="21" y="599"/>
                  </a:cubicBezTo>
                  <a:lnTo>
                    <a:pt x="21" y="599"/>
                  </a:lnTo>
                  <a:lnTo>
                    <a:pt x="21" y="599"/>
                  </a:lnTo>
                  <a:lnTo>
                    <a:pt x="21" y="595"/>
                  </a:lnTo>
                  <a:lnTo>
                    <a:pt x="21" y="595"/>
                  </a:lnTo>
                  <a:cubicBezTo>
                    <a:pt x="21" y="594"/>
                    <a:pt x="21" y="594"/>
                    <a:pt x="21" y="594"/>
                  </a:cubicBezTo>
                  <a:cubicBezTo>
                    <a:pt x="22" y="594"/>
                    <a:pt x="21" y="594"/>
                    <a:pt x="21" y="594"/>
                  </a:cubicBezTo>
                  <a:lnTo>
                    <a:pt x="21" y="594"/>
                  </a:lnTo>
                  <a:lnTo>
                    <a:pt x="21" y="594"/>
                  </a:lnTo>
                  <a:cubicBezTo>
                    <a:pt x="21" y="593"/>
                    <a:pt x="21" y="593"/>
                    <a:pt x="21" y="593"/>
                  </a:cubicBezTo>
                  <a:cubicBezTo>
                    <a:pt x="22" y="593"/>
                    <a:pt x="21" y="593"/>
                    <a:pt x="21" y="593"/>
                  </a:cubicBezTo>
                  <a:lnTo>
                    <a:pt x="21" y="593"/>
                  </a:lnTo>
                  <a:cubicBezTo>
                    <a:pt x="21" y="591"/>
                    <a:pt x="22" y="590"/>
                    <a:pt x="21" y="591"/>
                  </a:cubicBezTo>
                  <a:lnTo>
                    <a:pt x="21" y="592"/>
                  </a:lnTo>
                  <a:cubicBezTo>
                    <a:pt x="21" y="592"/>
                    <a:pt x="21" y="592"/>
                    <a:pt x="21" y="592"/>
                  </a:cubicBezTo>
                  <a:cubicBezTo>
                    <a:pt x="21" y="592"/>
                    <a:pt x="22" y="591"/>
                    <a:pt x="22" y="590"/>
                  </a:cubicBezTo>
                  <a:lnTo>
                    <a:pt x="22" y="590"/>
                  </a:lnTo>
                  <a:lnTo>
                    <a:pt x="22" y="590"/>
                  </a:lnTo>
                  <a:lnTo>
                    <a:pt x="22" y="590"/>
                  </a:lnTo>
                  <a:lnTo>
                    <a:pt x="22" y="588"/>
                  </a:lnTo>
                  <a:cubicBezTo>
                    <a:pt x="22" y="587"/>
                    <a:pt x="22" y="587"/>
                    <a:pt x="22" y="587"/>
                  </a:cubicBezTo>
                  <a:cubicBezTo>
                    <a:pt x="22" y="587"/>
                    <a:pt x="22" y="587"/>
                    <a:pt x="22" y="587"/>
                  </a:cubicBezTo>
                  <a:cubicBezTo>
                    <a:pt x="22" y="585"/>
                    <a:pt x="22" y="585"/>
                    <a:pt x="22" y="585"/>
                  </a:cubicBezTo>
                  <a:lnTo>
                    <a:pt x="22" y="586"/>
                  </a:lnTo>
                  <a:cubicBezTo>
                    <a:pt x="22" y="586"/>
                    <a:pt x="22" y="586"/>
                    <a:pt x="22" y="586"/>
                  </a:cubicBezTo>
                  <a:cubicBezTo>
                    <a:pt x="22" y="586"/>
                    <a:pt x="23" y="585"/>
                    <a:pt x="23" y="584"/>
                  </a:cubicBezTo>
                  <a:lnTo>
                    <a:pt x="23" y="584"/>
                  </a:lnTo>
                  <a:lnTo>
                    <a:pt x="23" y="584"/>
                  </a:lnTo>
                  <a:cubicBezTo>
                    <a:pt x="23" y="584"/>
                    <a:pt x="23" y="584"/>
                    <a:pt x="23" y="583"/>
                  </a:cubicBezTo>
                  <a:lnTo>
                    <a:pt x="23" y="583"/>
                  </a:lnTo>
                  <a:lnTo>
                    <a:pt x="23" y="583"/>
                  </a:lnTo>
                  <a:lnTo>
                    <a:pt x="23" y="583"/>
                  </a:lnTo>
                  <a:cubicBezTo>
                    <a:pt x="23" y="582"/>
                    <a:pt x="23" y="582"/>
                    <a:pt x="23" y="582"/>
                  </a:cubicBezTo>
                  <a:cubicBezTo>
                    <a:pt x="23" y="582"/>
                    <a:pt x="23" y="582"/>
                    <a:pt x="24" y="581"/>
                  </a:cubicBezTo>
                  <a:lnTo>
                    <a:pt x="24" y="581"/>
                  </a:lnTo>
                  <a:cubicBezTo>
                    <a:pt x="24" y="580"/>
                    <a:pt x="24" y="579"/>
                    <a:pt x="24" y="579"/>
                  </a:cubicBezTo>
                  <a:lnTo>
                    <a:pt x="24" y="579"/>
                  </a:lnTo>
                  <a:lnTo>
                    <a:pt x="24" y="575"/>
                  </a:lnTo>
                  <a:cubicBezTo>
                    <a:pt x="24" y="574"/>
                    <a:pt x="25" y="573"/>
                    <a:pt x="24" y="570"/>
                  </a:cubicBezTo>
                  <a:cubicBezTo>
                    <a:pt x="24" y="569"/>
                    <a:pt x="24" y="568"/>
                    <a:pt x="23" y="568"/>
                  </a:cubicBezTo>
                  <a:lnTo>
                    <a:pt x="23" y="567"/>
                  </a:lnTo>
                  <a:lnTo>
                    <a:pt x="23" y="561"/>
                  </a:lnTo>
                  <a:cubicBezTo>
                    <a:pt x="23" y="560"/>
                    <a:pt x="23" y="559"/>
                    <a:pt x="23" y="558"/>
                  </a:cubicBezTo>
                  <a:lnTo>
                    <a:pt x="23" y="558"/>
                  </a:lnTo>
                  <a:cubicBezTo>
                    <a:pt x="23" y="556"/>
                    <a:pt x="22" y="555"/>
                    <a:pt x="23" y="557"/>
                  </a:cubicBezTo>
                  <a:lnTo>
                    <a:pt x="23" y="557"/>
                  </a:lnTo>
                  <a:cubicBezTo>
                    <a:pt x="23" y="557"/>
                    <a:pt x="23" y="557"/>
                    <a:pt x="23" y="555"/>
                  </a:cubicBezTo>
                  <a:cubicBezTo>
                    <a:pt x="23" y="553"/>
                    <a:pt x="22" y="552"/>
                    <a:pt x="22" y="552"/>
                  </a:cubicBezTo>
                  <a:cubicBezTo>
                    <a:pt x="22" y="553"/>
                    <a:pt x="22" y="551"/>
                    <a:pt x="22" y="549"/>
                  </a:cubicBezTo>
                  <a:lnTo>
                    <a:pt x="22" y="549"/>
                  </a:lnTo>
                  <a:cubicBezTo>
                    <a:pt x="22" y="547"/>
                    <a:pt x="21" y="547"/>
                    <a:pt x="21" y="547"/>
                  </a:cubicBezTo>
                  <a:lnTo>
                    <a:pt x="21" y="547"/>
                  </a:lnTo>
                  <a:lnTo>
                    <a:pt x="21" y="547"/>
                  </a:lnTo>
                  <a:cubicBezTo>
                    <a:pt x="21" y="548"/>
                    <a:pt x="21" y="548"/>
                    <a:pt x="21" y="546"/>
                  </a:cubicBezTo>
                  <a:cubicBezTo>
                    <a:pt x="21" y="544"/>
                    <a:pt x="20" y="543"/>
                    <a:pt x="20" y="544"/>
                  </a:cubicBezTo>
                  <a:lnTo>
                    <a:pt x="20" y="544"/>
                  </a:lnTo>
                  <a:cubicBezTo>
                    <a:pt x="20" y="545"/>
                    <a:pt x="20" y="544"/>
                    <a:pt x="20" y="542"/>
                  </a:cubicBezTo>
                  <a:lnTo>
                    <a:pt x="20" y="542"/>
                  </a:lnTo>
                  <a:cubicBezTo>
                    <a:pt x="20" y="542"/>
                    <a:pt x="20" y="542"/>
                    <a:pt x="20" y="542"/>
                  </a:cubicBezTo>
                  <a:cubicBezTo>
                    <a:pt x="20" y="541"/>
                    <a:pt x="20" y="540"/>
                    <a:pt x="20" y="540"/>
                  </a:cubicBezTo>
                  <a:cubicBezTo>
                    <a:pt x="20" y="539"/>
                    <a:pt x="20" y="539"/>
                    <a:pt x="20" y="540"/>
                  </a:cubicBezTo>
                  <a:cubicBezTo>
                    <a:pt x="20" y="539"/>
                    <a:pt x="19" y="539"/>
                    <a:pt x="19" y="538"/>
                  </a:cubicBezTo>
                  <a:cubicBezTo>
                    <a:pt x="18" y="537"/>
                    <a:pt x="18" y="537"/>
                    <a:pt x="18" y="537"/>
                  </a:cubicBezTo>
                  <a:cubicBezTo>
                    <a:pt x="18" y="537"/>
                    <a:pt x="18" y="537"/>
                    <a:pt x="18" y="536"/>
                  </a:cubicBezTo>
                  <a:cubicBezTo>
                    <a:pt x="18" y="535"/>
                    <a:pt x="18" y="534"/>
                    <a:pt x="18" y="532"/>
                  </a:cubicBezTo>
                  <a:lnTo>
                    <a:pt x="18" y="532"/>
                  </a:lnTo>
                  <a:cubicBezTo>
                    <a:pt x="18" y="531"/>
                    <a:pt x="17" y="530"/>
                    <a:pt x="17" y="531"/>
                  </a:cubicBezTo>
                  <a:lnTo>
                    <a:pt x="17" y="531"/>
                  </a:lnTo>
                  <a:cubicBezTo>
                    <a:pt x="17" y="531"/>
                    <a:pt x="17" y="530"/>
                    <a:pt x="17" y="528"/>
                  </a:cubicBezTo>
                  <a:cubicBezTo>
                    <a:pt x="17" y="527"/>
                    <a:pt x="17" y="527"/>
                    <a:pt x="16" y="527"/>
                  </a:cubicBezTo>
                  <a:cubicBezTo>
                    <a:pt x="16" y="526"/>
                    <a:pt x="16" y="526"/>
                    <a:pt x="16" y="526"/>
                  </a:cubicBezTo>
                  <a:lnTo>
                    <a:pt x="16" y="526"/>
                  </a:lnTo>
                  <a:lnTo>
                    <a:pt x="16" y="526"/>
                  </a:lnTo>
                  <a:cubicBezTo>
                    <a:pt x="16" y="525"/>
                    <a:pt x="16" y="524"/>
                    <a:pt x="16" y="524"/>
                  </a:cubicBezTo>
                  <a:lnTo>
                    <a:pt x="16" y="524"/>
                  </a:lnTo>
                  <a:cubicBezTo>
                    <a:pt x="16" y="525"/>
                    <a:pt x="16" y="524"/>
                    <a:pt x="16" y="523"/>
                  </a:cubicBezTo>
                  <a:lnTo>
                    <a:pt x="16" y="523"/>
                  </a:lnTo>
                  <a:cubicBezTo>
                    <a:pt x="15" y="522"/>
                    <a:pt x="15" y="521"/>
                    <a:pt x="16" y="520"/>
                  </a:cubicBezTo>
                  <a:lnTo>
                    <a:pt x="16" y="520"/>
                  </a:lnTo>
                  <a:lnTo>
                    <a:pt x="16" y="520"/>
                  </a:lnTo>
                  <a:lnTo>
                    <a:pt x="16" y="518"/>
                  </a:lnTo>
                  <a:cubicBezTo>
                    <a:pt x="15" y="516"/>
                    <a:pt x="15" y="516"/>
                    <a:pt x="15" y="517"/>
                  </a:cubicBezTo>
                  <a:lnTo>
                    <a:pt x="15" y="517"/>
                  </a:lnTo>
                  <a:lnTo>
                    <a:pt x="15" y="515"/>
                  </a:lnTo>
                  <a:lnTo>
                    <a:pt x="15" y="515"/>
                  </a:lnTo>
                  <a:cubicBezTo>
                    <a:pt x="15" y="514"/>
                    <a:pt x="15" y="513"/>
                    <a:pt x="15" y="513"/>
                  </a:cubicBezTo>
                  <a:lnTo>
                    <a:pt x="15" y="511"/>
                  </a:lnTo>
                  <a:lnTo>
                    <a:pt x="15" y="511"/>
                  </a:lnTo>
                  <a:lnTo>
                    <a:pt x="15" y="507"/>
                  </a:lnTo>
                  <a:lnTo>
                    <a:pt x="15" y="507"/>
                  </a:lnTo>
                  <a:lnTo>
                    <a:pt x="15" y="507"/>
                  </a:lnTo>
                  <a:lnTo>
                    <a:pt x="15" y="505"/>
                  </a:lnTo>
                  <a:cubicBezTo>
                    <a:pt x="15" y="505"/>
                    <a:pt x="15" y="505"/>
                    <a:pt x="15" y="505"/>
                  </a:cubicBezTo>
                  <a:cubicBezTo>
                    <a:pt x="15" y="505"/>
                    <a:pt x="15" y="505"/>
                    <a:pt x="15" y="504"/>
                  </a:cubicBezTo>
                  <a:lnTo>
                    <a:pt x="15" y="504"/>
                  </a:lnTo>
                  <a:lnTo>
                    <a:pt x="15" y="504"/>
                  </a:lnTo>
                  <a:cubicBezTo>
                    <a:pt x="15" y="504"/>
                    <a:pt x="15" y="504"/>
                    <a:pt x="15" y="504"/>
                  </a:cubicBezTo>
                  <a:lnTo>
                    <a:pt x="15" y="503"/>
                  </a:lnTo>
                  <a:lnTo>
                    <a:pt x="15" y="503"/>
                  </a:lnTo>
                  <a:lnTo>
                    <a:pt x="15" y="503"/>
                  </a:lnTo>
                  <a:cubicBezTo>
                    <a:pt x="15" y="502"/>
                    <a:pt x="15" y="502"/>
                    <a:pt x="15" y="502"/>
                  </a:cubicBezTo>
                  <a:lnTo>
                    <a:pt x="15" y="502"/>
                  </a:lnTo>
                  <a:lnTo>
                    <a:pt x="15" y="502"/>
                  </a:lnTo>
                  <a:cubicBezTo>
                    <a:pt x="15" y="501"/>
                    <a:pt x="15" y="500"/>
                    <a:pt x="15" y="500"/>
                  </a:cubicBezTo>
                  <a:lnTo>
                    <a:pt x="15" y="500"/>
                  </a:lnTo>
                  <a:cubicBezTo>
                    <a:pt x="15" y="498"/>
                    <a:pt x="15" y="497"/>
                    <a:pt x="15" y="495"/>
                  </a:cubicBezTo>
                  <a:lnTo>
                    <a:pt x="15" y="495"/>
                  </a:lnTo>
                  <a:lnTo>
                    <a:pt x="15" y="492"/>
                  </a:lnTo>
                  <a:lnTo>
                    <a:pt x="15" y="492"/>
                  </a:lnTo>
                  <a:lnTo>
                    <a:pt x="15" y="492"/>
                  </a:lnTo>
                  <a:cubicBezTo>
                    <a:pt x="15" y="492"/>
                    <a:pt x="15" y="492"/>
                    <a:pt x="15" y="492"/>
                  </a:cubicBezTo>
                  <a:lnTo>
                    <a:pt x="15" y="491"/>
                  </a:lnTo>
                  <a:lnTo>
                    <a:pt x="15" y="491"/>
                  </a:lnTo>
                  <a:lnTo>
                    <a:pt x="15" y="491"/>
                  </a:lnTo>
                  <a:cubicBezTo>
                    <a:pt x="15" y="490"/>
                    <a:pt x="15" y="490"/>
                    <a:pt x="15" y="490"/>
                  </a:cubicBezTo>
                  <a:lnTo>
                    <a:pt x="15" y="489"/>
                  </a:lnTo>
                  <a:lnTo>
                    <a:pt x="15" y="489"/>
                  </a:lnTo>
                  <a:lnTo>
                    <a:pt x="15" y="489"/>
                  </a:lnTo>
                  <a:cubicBezTo>
                    <a:pt x="15" y="489"/>
                    <a:pt x="15" y="489"/>
                    <a:pt x="15" y="488"/>
                  </a:cubicBezTo>
                  <a:lnTo>
                    <a:pt x="15" y="488"/>
                  </a:lnTo>
                  <a:lnTo>
                    <a:pt x="15" y="488"/>
                  </a:lnTo>
                  <a:lnTo>
                    <a:pt x="15" y="487"/>
                  </a:lnTo>
                  <a:cubicBezTo>
                    <a:pt x="15" y="487"/>
                    <a:pt x="15" y="487"/>
                    <a:pt x="15" y="487"/>
                  </a:cubicBezTo>
                  <a:lnTo>
                    <a:pt x="15" y="486"/>
                  </a:lnTo>
                  <a:lnTo>
                    <a:pt x="15" y="486"/>
                  </a:lnTo>
                  <a:cubicBezTo>
                    <a:pt x="15" y="485"/>
                    <a:pt x="15" y="485"/>
                    <a:pt x="15" y="484"/>
                  </a:cubicBezTo>
                  <a:lnTo>
                    <a:pt x="15" y="484"/>
                  </a:lnTo>
                  <a:cubicBezTo>
                    <a:pt x="15" y="484"/>
                    <a:pt x="15" y="482"/>
                    <a:pt x="15" y="481"/>
                  </a:cubicBezTo>
                  <a:lnTo>
                    <a:pt x="15" y="481"/>
                  </a:lnTo>
                  <a:lnTo>
                    <a:pt x="15" y="479"/>
                  </a:lnTo>
                  <a:lnTo>
                    <a:pt x="15" y="479"/>
                  </a:lnTo>
                  <a:lnTo>
                    <a:pt x="15" y="479"/>
                  </a:lnTo>
                  <a:cubicBezTo>
                    <a:pt x="15" y="478"/>
                    <a:pt x="15" y="478"/>
                    <a:pt x="15" y="478"/>
                  </a:cubicBezTo>
                  <a:cubicBezTo>
                    <a:pt x="15" y="478"/>
                    <a:pt x="15" y="477"/>
                    <a:pt x="15" y="476"/>
                  </a:cubicBezTo>
                  <a:lnTo>
                    <a:pt x="15" y="476"/>
                  </a:lnTo>
                  <a:lnTo>
                    <a:pt x="15" y="476"/>
                  </a:lnTo>
                  <a:cubicBezTo>
                    <a:pt x="15" y="475"/>
                    <a:pt x="15" y="474"/>
                    <a:pt x="15" y="474"/>
                  </a:cubicBezTo>
                  <a:lnTo>
                    <a:pt x="15" y="474"/>
                  </a:lnTo>
                  <a:lnTo>
                    <a:pt x="15" y="472"/>
                  </a:lnTo>
                  <a:lnTo>
                    <a:pt x="15" y="472"/>
                  </a:lnTo>
                  <a:cubicBezTo>
                    <a:pt x="15" y="472"/>
                    <a:pt x="15" y="472"/>
                    <a:pt x="15" y="472"/>
                  </a:cubicBezTo>
                  <a:lnTo>
                    <a:pt x="15" y="470"/>
                  </a:lnTo>
                  <a:cubicBezTo>
                    <a:pt x="15" y="469"/>
                    <a:pt x="15" y="469"/>
                    <a:pt x="14" y="468"/>
                  </a:cubicBezTo>
                  <a:cubicBezTo>
                    <a:pt x="14" y="468"/>
                    <a:pt x="14" y="468"/>
                    <a:pt x="14" y="468"/>
                  </a:cubicBezTo>
                  <a:lnTo>
                    <a:pt x="14" y="468"/>
                  </a:lnTo>
                  <a:lnTo>
                    <a:pt x="14" y="468"/>
                  </a:lnTo>
                  <a:cubicBezTo>
                    <a:pt x="14" y="466"/>
                    <a:pt x="13" y="466"/>
                    <a:pt x="13" y="465"/>
                  </a:cubicBezTo>
                  <a:lnTo>
                    <a:pt x="13" y="466"/>
                  </a:lnTo>
                  <a:cubicBezTo>
                    <a:pt x="13" y="466"/>
                    <a:pt x="13" y="466"/>
                    <a:pt x="13" y="465"/>
                  </a:cubicBezTo>
                  <a:lnTo>
                    <a:pt x="13" y="465"/>
                  </a:lnTo>
                  <a:cubicBezTo>
                    <a:pt x="13" y="464"/>
                    <a:pt x="13" y="462"/>
                    <a:pt x="13" y="461"/>
                  </a:cubicBezTo>
                  <a:lnTo>
                    <a:pt x="13" y="461"/>
                  </a:lnTo>
                  <a:cubicBezTo>
                    <a:pt x="13" y="460"/>
                    <a:pt x="13" y="459"/>
                    <a:pt x="13" y="458"/>
                  </a:cubicBezTo>
                  <a:lnTo>
                    <a:pt x="13" y="458"/>
                  </a:lnTo>
                  <a:lnTo>
                    <a:pt x="13" y="458"/>
                  </a:lnTo>
                  <a:cubicBezTo>
                    <a:pt x="13" y="457"/>
                    <a:pt x="13" y="456"/>
                    <a:pt x="13" y="457"/>
                  </a:cubicBezTo>
                  <a:cubicBezTo>
                    <a:pt x="13" y="458"/>
                    <a:pt x="12" y="458"/>
                    <a:pt x="12" y="458"/>
                  </a:cubicBezTo>
                  <a:cubicBezTo>
                    <a:pt x="12" y="458"/>
                    <a:pt x="13" y="457"/>
                    <a:pt x="13" y="456"/>
                  </a:cubicBezTo>
                  <a:lnTo>
                    <a:pt x="13" y="456"/>
                  </a:lnTo>
                  <a:lnTo>
                    <a:pt x="13" y="455"/>
                  </a:lnTo>
                  <a:cubicBezTo>
                    <a:pt x="13" y="455"/>
                    <a:pt x="13" y="455"/>
                    <a:pt x="12" y="454"/>
                  </a:cubicBezTo>
                  <a:lnTo>
                    <a:pt x="12" y="452"/>
                  </a:lnTo>
                  <a:cubicBezTo>
                    <a:pt x="12" y="452"/>
                    <a:pt x="12" y="452"/>
                    <a:pt x="12" y="452"/>
                  </a:cubicBezTo>
                  <a:cubicBezTo>
                    <a:pt x="12" y="452"/>
                    <a:pt x="13" y="451"/>
                    <a:pt x="13" y="450"/>
                  </a:cubicBezTo>
                  <a:cubicBezTo>
                    <a:pt x="13" y="449"/>
                    <a:pt x="13" y="449"/>
                    <a:pt x="12" y="448"/>
                  </a:cubicBezTo>
                  <a:cubicBezTo>
                    <a:pt x="12" y="448"/>
                    <a:pt x="13" y="447"/>
                    <a:pt x="13" y="446"/>
                  </a:cubicBezTo>
                  <a:lnTo>
                    <a:pt x="13" y="446"/>
                  </a:lnTo>
                  <a:lnTo>
                    <a:pt x="13" y="446"/>
                  </a:lnTo>
                  <a:cubicBezTo>
                    <a:pt x="13" y="445"/>
                    <a:pt x="13" y="445"/>
                    <a:pt x="13" y="444"/>
                  </a:cubicBezTo>
                  <a:cubicBezTo>
                    <a:pt x="13" y="444"/>
                    <a:pt x="13" y="444"/>
                    <a:pt x="13" y="444"/>
                  </a:cubicBezTo>
                  <a:cubicBezTo>
                    <a:pt x="13" y="444"/>
                    <a:pt x="14" y="443"/>
                    <a:pt x="14" y="442"/>
                  </a:cubicBezTo>
                  <a:lnTo>
                    <a:pt x="14" y="442"/>
                  </a:lnTo>
                  <a:lnTo>
                    <a:pt x="14" y="441"/>
                  </a:lnTo>
                  <a:lnTo>
                    <a:pt x="14" y="440"/>
                  </a:lnTo>
                  <a:lnTo>
                    <a:pt x="14" y="440"/>
                  </a:lnTo>
                  <a:lnTo>
                    <a:pt x="14" y="440"/>
                  </a:lnTo>
                  <a:cubicBezTo>
                    <a:pt x="14" y="438"/>
                    <a:pt x="14" y="437"/>
                    <a:pt x="14" y="438"/>
                  </a:cubicBezTo>
                  <a:lnTo>
                    <a:pt x="14" y="437"/>
                  </a:lnTo>
                  <a:cubicBezTo>
                    <a:pt x="14" y="436"/>
                    <a:pt x="14" y="436"/>
                    <a:pt x="14" y="436"/>
                  </a:cubicBezTo>
                  <a:lnTo>
                    <a:pt x="14" y="436"/>
                  </a:lnTo>
                  <a:cubicBezTo>
                    <a:pt x="14" y="435"/>
                    <a:pt x="15" y="435"/>
                    <a:pt x="15" y="433"/>
                  </a:cubicBezTo>
                  <a:cubicBezTo>
                    <a:pt x="15" y="433"/>
                    <a:pt x="15" y="433"/>
                    <a:pt x="15" y="433"/>
                  </a:cubicBezTo>
                  <a:cubicBezTo>
                    <a:pt x="15" y="432"/>
                    <a:pt x="15" y="433"/>
                    <a:pt x="15" y="432"/>
                  </a:cubicBezTo>
                  <a:cubicBezTo>
                    <a:pt x="15" y="431"/>
                    <a:pt x="15" y="431"/>
                    <a:pt x="15" y="431"/>
                  </a:cubicBezTo>
                  <a:lnTo>
                    <a:pt x="15" y="430"/>
                  </a:lnTo>
                  <a:lnTo>
                    <a:pt x="15" y="430"/>
                  </a:lnTo>
                  <a:lnTo>
                    <a:pt x="15" y="429"/>
                  </a:lnTo>
                  <a:cubicBezTo>
                    <a:pt x="15" y="429"/>
                    <a:pt x="16" y="429"/>
                    <a:pt x="16" y="428"/>
                  </a:cubicBezTo>
                  <a:lnTo>
                    <a:pt x="16" y="428"/>
                  </a:lnTo>
                  <a:lnTo>
                    <a:pt x="16" y="428"/>
                  </a:lnTo>
                  <a:cubicBezTo>
                    <a:pt x="16" y="427"/>
                    <a:pt x="16" y="427"/>
                    <a:pt x="16" y="426"/>
                  </a:cubicBezTo>
                  <a:cubicBezTo>
                    <a:pt x="16" y="426"/>
                    <a:pt x="16" y="426"/>
                    <a:pt x="16" y="425"/>
                  </a:cubicBezTo>
                  <a:lnTo>
                    <a:pt x="16" y="425"/>
                  </a:lnTo>
                  <a:lnTo>
                    <a:pt x="16" y="425"/>
                  </a:lnTo>
                  <a:cubicBezTo>
                    <a:pt x="17" y="424"/>
                    <a:pt x="16" y="423"/>
                    <a:pt x="16" y="423"/>
                  </a:cubicBezTo>
                  <a:lnTo>
                    <a:pt x="16" y="423"/>
                  </a:lnTo>
                  <a:lnTo>
                    <a:pt x="16" y="423"/>
                  </a:lnTo>
                  <a:cubicBezTo>
                    <a:pt x="16" y="423"/>
                    <a:pt x="16" y="423"/>
                    <a:pt x="16" y="423"/>
                  </a:cubicBezTo>
                  <a:cubicBezTo>
                    <a:pt x="16" y="423"/>
                    <a:pt x="16" y="423"/>
                    <a:pt x="16" y="423"/>
                  </a:cubicBezTo>
                  <a:cubicBezTo>
                    <a:pt x="16" y="422"/>
                    <a:pt x="17" y="421"/>
                    <a:pt x="17" y="420"/>
                  </a:cubicBezTo>
                  <a:lnTo>
                    <a:pt x="17" y="420"/>
                  </a:lnTo>
                  <a:lnTo>
                    <a:pt x="17" y="420"/>
                  </a:lnTo>
                  <a:lnTo>
                    <a:pt x="17" y="420"/>
                  </a:lnTo>
                  <a:lnTo>
                    <a:pt x="17" y="419"/>
                  </a:lnTo>
                  <a:cubicBezTo>
                    <a:pt x="17" y="419"/>
                    <a:pt x="18" y="418"/>
                    <a:pt x="18" y="417"/>
                  </a:cubicBezTo>
                  <a:lnTo>
                    <a:pt x="18" y="417"/>
                  </a:lnTo>
                  <a:lnTo>
                    <a:pt x="18" y="416"/>
                  </a:lnTo>
                  <a:lnTo>
                    <a:pt x="18" y="416"/>
                  </a:lnTo>
                  <a:lnTo>
                    <a:pt x="18" y="416"/>
                  </a:lnTo>
                  <a:lnTo>
                    <a:pt x="18" y="416"/>
                  </a:lnTo>
                  <a:cubicBezTo>
                    <a:pt x="18" y="415"/>
                    <a:pt x="19" y="415"/>
                    <a:pt x="19" y="413"/>
                  </a:cubicBezTo>
                  <a:lnTo>
                    <a:pt x="19" y="413"/>
                  </a:lnTo>
                  <a:lnTo>
                    <a:pt x="19" y="413"/>
                  </a:lnTo>
                  <a:cubicBezTo>
                    <a:pt x="19" y="412"/>
                    <a:pt x="19" y="412"/>
                    <a:pt x="19" y="412"/>
                  </a:cubicBezTo>
                  <a:lnTo>
                    <a:pt x="19" y="411"/>
                  </a:lnTo>
                  <a:cubicBezTo>
                    <a:pt x="19" y="411"/>
                    <a:pt x="19" y="411"/>
                    <a:pt x="20" y="410"/>
                  </a:cubicBezTo>
                  <a:cubicBezTo>
                    <a:pt x="20" y="410"/>
                    <a:pt x="21" y="409"/>
                    <a:pt x="21" y="408"/>
                  </a:cubicBezTo>
                  <a:lnTo>
                    <a:pt x="21" y="408"/>
                  </a:lnTo>
                  <a:lnTo>
                    <a:pt x="21" y="408"/>
                  </a:lnTo>
                  <a:lnTo>
                    <a:pt x="21" y="407"/>
                  </a:lnTo>
                  <a:cubicBezTo>
                    <a:pt x="21" y="407"/>
                    <a:pt x="22" y="406"/>
                    <a:pt x="22" y="405"/>
                  </a:cubicBezTo>
                  <a:lnTo>
                    <a:pt x="22" y="405"/>
                  </a:lnTo>
                  <a:lnTo>
                    <a:pt x="22" y="405"/>
                  </a:lnTo>
                  <a:cubicBezTo>
                    <a:pt x="22" y="404"/>
                    <a:pt x="22" y="404"/>
                    <a:pt x="22" y="404"/>
                  </a:cubicBezTo>
                  <a:lnTo>
                    <a:pt x="22" y="403"/>
                  </a:lnTo>
                  <a:cubicBezTo>
                    <a:pt x="22" y="403"/>
                    <a:pt x="23" y="402"/>
                    <a:pt x="23" y="401"/>
                  </a:cubicBezTo>
                  <a:lnTo>
                    <a:pt x="23" y="400"/>
                  </a:lnTo>
                  <a:lnTo>
                    <a:pt x="23" y="400"/>
                  </a:lnTo>
                  <a:cubicBezTo>
                    <a:pt x="23" y="399"/>
                    <a:pt x="23" y="399"/>
                    <a:pt x="23" y="397"/>
                  </a:cubicBezTo>
                  <a:cubicBezTo>
                    <a:pt x="23" y="397"/>
                    <a:pt x="23" y="397"/>
                    <a:pt x="23" y="397"/>
                  </a:cubicBezTo>
                  <a:cubicBezTo>
                    <a:pt x="23" y="397"/>
                    <a:pt x="23" y="397"/>
                    <a:pt x="23" y="396"/>
                  </a:cubicBezTo>
                  <a:cubicBezTo>
                    <a:pt x="23" y="394"/>
                    <a:pt x="23" y="393"/>
                    <a:pt x="23" y="394"/>
                  </a:cubicBezTo>
                  <a:lnTo>
                    <a:pt x="23" y="393"/>
                  </a:lnTo>
                  <a:lnTo>
                    <a:pt x="23" y="393"/>
                  </a:lnTo>
                  <a:lnTo>
                    <a:pt x="23" y="390"/>
                  </a:lnTo>
                  <a:cubicBezTo>
                    <a:pt x="23" y="390"/>
                    <a:pt x="23" y="390"/>
                    <a:pt x="23" y="390"/>
                  </a:cubicBezTo>
                  <a:cubicBezTo>
                    <a:pt x="23" y="390"/>
                    <a:pt x="23" y="390"/>
                    <a:pt x="23" y="390"/>
                  </a:cubicBezTo>
                  <a:lnTo>
                    <a:pt x="23" y="388"/>
                  </a:lnTo>
                  <a:lnTo>
                    <a:pt x="23" y="388"/>
                  </a:lnTo>
                  <a:cubicBezTo>
                    <a:pt x="23" y="387"/>
                    <a:pt x="23" y="387"/>
                    <a:pt x="23" y="387"/>
                  </a:cubicBezTo>
                  <a:cubicBezTo>
                    <a:pt x="23" y="386"/>
                    <a:pt x="23" y="386"/>
                    <a:pt x="23" y="386"/>
                  </a:cubicBezTo>
                  <a:cubicBezTo>
                    <a:pt x="23" y="386"/>
                    <a:pt x="23" y="386"/>
                    <a:pt x="24" y="385"/>
                  </a:cubicBezTo>
                  <a:cubicBezTo>
                    <a:pt x="24" y="384"/>
                    <a:pt x="24" y="384"/>
                    <a:pt x="24" y="384"/>
                  </a:cubicBezTo>
                  <a:cubicBezTo>
                    <a:pt x="24" y="383"/>
                    <a:pt x="25" y="383"/>
                    <a:pt x="25" y="382"/>
                  </a:cubicBezTo>
                  <a:cubicBezTo>
                    <a:pt x="25" y="380"/>
                    <a:pt x="24" y="379"/>
                    <a:pt x="24" y="379"/>
                  </a:cubicBezTo>
                  <a:lnTo>
                    <a:pt x="24" y="380"/>
                  </a:lnTo>
                  <a:cubicBezTo>
                    <a:pt x="24" y="381"/>
                    <a:pt x="24" y="380"/>
                    <a:pt x="24" y="378"/>
                  </a:cubicBezTo>
                  <a:lnTo>
                    <a:pt x="24" y="378"/>
                  </a:lnTo>
                  <a:cubicBezTo>
                    <a:pt x="24" y="378"/>
                    <a:pt x="24" y="378"/>
                    <a:pt x="24" y="378"/>
                  </a:cubicBezTo>
                  <a:cubicBezTo>
                    <a:pt x="24" y="378"/>
                    <a:pt x="25" y="378"/>
                    <a:pt x="25" y="376"/>
                  </a:cubicBezTo>
                  <a:lnTo>
                    <a:pt x="25" y="376"/>
                  </a:lnTo>
                  <a:lnTo>
                    <a:pt x="25" y="376"/>
                  </a:lnTo>
                  <a:cubicBezTo>
                    <a:pt x="25" y="375"/>
                    <a:pt x="25" y="375"/>
                    <a:pt x="25" y="375"/>
                  </a:cubicBezTo>
                  <a:cubicBezTo>
                    <a:pt x="25" y="375"/>
                    <a:pt x="25" y="375"/>
                    <a:pt x="26" y="374"/>
                  </a:cubicBezTo>
                  <a:lnTo>
                    <a:pt x="26" y="374"/>
                  </a:lnTo>
                  <a:cubicBezTo>
                    <a:pt x="26" y="373"/>
                    <a:pt x="27" y="372"/>
                    <a:pt x="26" y="371"/>
                  </a:cubicBezTo>
                  <a:cubicBezTo>
                    <a:pt x="26" y="371"/>
                    <a:pt x="26" y="371"/>
                    <a:pt x="26" y="371"/>
                  </a:cubicBezTo>
                  <a:cubicBezTo>
                    <a:pt x="26" y="370"/>
                    <a:pt x="26" y="370"/>
                    <a:pt x="27" y="370"/>
                  </a:cubicBezTo>
                  <a:lnTo>
                    <a:pt x="27" y="370"/>
                  </a:lnTo>
                  <a:lnTo>
                    <a:pt x="27" y="370"/>
                  </a:lnTo>
                  <a:lnTo>
                    <a:pt x="27" y="368"/>
                  </a:lnTo>
                  <a:cubicBezTo>
                    <a:pt x="27" y="367"/>
                    <a:pt x="27" y="366"/>
                    <a:pt x="26" y="365"/>
                  </a:cubicBezTo>
                  <a:lnTo>
                    <a:pt x="26" y="365"/>
                  </a:lnTo>
                  <a:cubicBezTo>
                    <a:pt x="26" y="366"/>
                    <a:pt x="26" y="366"/>
                    <a:pt x="26" y="366"/>
                  </a:cubicBezTo>
                  <a:cubicBezTo>
                    <a:pt x="26" y="366"/>
                    <a:pt x="26" y="365"/>
                    <a:pt x="26" y="365"/>
                  </a:cubicBezTo>
                  <a:lnTo>
                    <a:pt x="26" y="364"/>
                  </a:lnTo>
                  <a:lnTo>
                    <a:pt x="26" y="364"/>
                  </a:lnTo>
                  <a:lnTo>
                    <a:pt x="26" y="364"/>
                  </a:lnTo>
                  <a:lnTo>
                    <a:pt x="26" y="364"/>
                  </a:lnTo>
                  <a:cubicBezTo>
                    <a:pt x="26" y="363"/>
                    <a:pt x="26" y="363"/>
                    <a:pt x="27" y="363"/>
                  </a:cubicBezTo>
                  <a:lnTo>
                    <a:pt x="27" y="363"/>
                  </a:lnTo>
                  <a:cubicBezTo>
                    <a:pt x="27" y="362"/>
                    <a:pt x="27" y="362"/>
                    <a:pt x="27" y="362"/>
                  </a:cubicBezTo>
                  <a:cubicBezTo>
                    <a:pt x="27" y="362"/>
                    <a:pt x="27" y="362"/>
                    <a:pt x="27" y="362"/>
                  </a:cubicBezTo>
                  <a:cubicBezTo>
                    <a:pt x="27" y="362"/>
                    <a:pt x="27" y="362"/>
                    <a:pt x="27" y="362"/>
                  </a:cubicBezTo>
                  <a:cubicBezTo>
                    <a:pt x="27" y="362"/>
                    <a:pt x="21" y="357"/>
                    <a:pt x="21" y="357"/>
                  </a:cubicBezTo>
                  <a:cubicBezTo>
                    <a:pt x="21" y="357"/>
                    <a:pt x="21" y="357"/>
                    <a:pt x="21" y="357"/>
                  </a:cubicBezTo>
                  <a:lnTo>
                    <a:pt x="21" y="357"/>
                  </a:lnTo>
                  <a:cubicBezTo>
                    <a:pt x="21" y="356"/>
                    <a:pt x="22" y="356"/>
                    <a:pt x="22" y="356"/>
                  </a:cubicBezTo>
                  <a:cubicBezTo>
                    <a:pt x="24" y="355"/>
                    <a:pt x="26" y="356"/>
                    <a:pt x="26" y="357"/>
                  </a:cubicBezTo>
                  <a:cubicBezTo>
                    <a:pt x="28" y="358"/>
                    <a:pt x="27" y="359"/>
                    <a:pt x="27" y="359"/>
                  </a:cubicBezTo>
                  <a:lnTo>
                    <a:pt x="27" y="359"/>
                  </a:lnTo>
                  <a:cubicBezTo>
                    <a:pt x="27" y="360"/>
                    <a:pt x="27" y="360"/>
                    <a:pt x="27" y="360"/>
                  </a:cubicBezTo>
                  <a:lnTo>
                    <a:pt x="27" y="360"/>
                  </a:lnTo>
                  <a:cubicBezTo>
                    <a:pt x="28" y="358"/>
                    <a:pt x="28" y="356"/>
                    <a:pt x="28" y="352"/>
                  </a:cubicBezTo>
                  <a:lnTo>
                    <a:pt x="28" y="352"/>
                  </a:lnTo>
                  <a:lnTo>
                    <a:pt x="28" y="352"/>
                  </a:lnTo>
                  <a:cubicBezTo>
                    <a:pt x="28" y="351"/>
                    <a:pt x="28" y="351"/>
                    <a:pt x="27" y="351"/>
                  </a:cubicBezTo>
                  <a:cubicBezTo>
                    <a:pt x="27" y="350"/>
                    <a:pt x="28" y="349"/>
                    <a:pt x="27" y="348"/>
                  </a:cubicBezTo>
                  <a:lnTo>
                    <a:pt x="27" y="348"/>
                  </a:lnTo>
                  <a:cubicBezTo>
                    <a:pt x="27" y="348"/>
                    <a:pt x="27" y="348"/>
                    <a:pt x="27" y="348"/>
                  </a:cubicBezTo>
                  <a:cubicBezTo>
                    <a:pt x="27" y="348"/>
                    <a:pt x="27" y="348"/>
                    <a:pt x="27" y="348"/>
                  </a:cubicBezTo>
                  <a:cubicBezTo>
                    <a:pt x="27" y="347"/>
                    <a:pt x="28" y="346"/>
                    <a:pt x="28" y="346"/>
                  </a:cubicBezTo>
                  <a:lnTo>
                    <a:pt x="28" y="345"/>
                  </a:lnTo>
                  <a:lnTo>
                    <a:pt x="28" y="344"/>
                  </a:lnTo>
                  <a:lnTo>
                    <a:pt x="28" y="343"/>
                  </a:lnTo>
                  <a:lnTo>
                    <a:pt x="28" y="341"/>
                  </a:lnTo>
                  <a:lnTo>
                    <a:pt x="28" y="340"/>
                  </a:lnTo>
                  <a:cubicBezTo>
                    <a:pt x="28" y="339"/>
                    <a:pt x="28" y="339"/>
                    <a:pt x="28" y="338"/>
                  </a:cubicBezTo>
                  <a:lnTo>
                    <a:pt x="28" y="336"/>
                  </a:lnTo>
                  <a:cubicBezTo>
                    <a:pt x="27" y="336"/>
                    <a:pt x="28" y="336"/>
                    <a:pt x="28" y="335"/>
                  </a:cubicBezTo>
                  <a:cubicBezTo>
                    <a:pt x="28" y="335"/>
                    <a:pt x="28" y="334"/>
                    <a:pt x="28" y="332"/>
                  </a:cubicBezTo>
                  <a:lnTo>
                    <a:pt x="28" y="332"/>
                  </a:lnTo>
                  <a:cubicBezTo>
                    <a:pt x="28" y="330"/>
                    <a:pt x="28" y="330"/>
                    <a:pt x="27" y="329"/>
                  </a:cubicBezTo>
                  <a:cubicBezTo>
                    <a:pt x="28" y="328"/>
                    <a:pt x="29" y="327"/>
                    <a:pt x="29" y="325"/>
                  </a:cubicBezTo>
                  <a:lnTo>
                    <a:pt x="29" y="325"/>
                  </a:lnTo>
                  <a:cubicBezTo>
                    <a:pt x="29" y="324"/>
                    <a:pt x="29" y="324"/>
                    <a:pt x="29" y="324"/>
                  </a:cubicBezTo>
                  <a:cubicBezTo>
                    <a:pt x="30" y="323"/>
                    <a:pt x="30" y="322"/>
                    <a:pt x="30" y="321"/>
                  </a:cubicBezTo>
                  <a:lnTo>
                    <a:pt x="30" y="321"/>
                  </a:lnTo>
                  <a:cubicBezTo>
                    <a:pt x="30" y="320"/>
                    <a:pt x="30" y="320"/>
                    <a:pt x="29" y="319"/>
                  </a:cubicBezTo>
                  <a:cubicBezTo>
                    <a:pt x="29" y="319"/>
                    <a:pt x="30" y="318"/>
                    <a:pt x="30" y="317"/>
                  </a:cubicBezTo>
                  <a:cubicBezTo>
                    <a:pt x="31" y="316"/>
                    <a:pt x="31" y="315"/>
                    <a:pt x="31" y="315"/>
                  </a:cubicBezTo>
                  <a:cubicBezTo>
                    <a:pt x="31" y="314"/>
                    <a:pt x="31" y="314"/>
                    <a:pt x="32" y="313"/>
                  </a:cubicBezTo>
                  <a:cubicBezTo>
                    <a:pt x="32" y="313"/>
                    <a:pt x="33" y="313"/>
                    <a:pt x="33" y="311"/>
                  </a:cubicBezTo>
                  <a:cubicBezTo>
                    <a:pt x="33" y="310"/>
                    <a:pt x="33" y="310"/>
                    <a:pt x="32" y="310"/>
                  </a:cubicBezTo>
                  <a:cubicBezTo>
                    <a:pt x="32" y="310"/>
                    <a:pt x="32" y="309"/>
                    <a:pt x="33" y="309"/>
                  </a:cubicBezTo>
                  <a:cubicBezTo>
                    <a:pt x="34" y="308"/>
                    <a:pt x="34" y="307"/>
                    <a:pt x="34" y="306"/>
                  </a:cubicBezTo>
                  <a:lnTo>
                    <a:pt x="40" y="294"/>
                  </a:lnTo>
                  <a:lnTo>
                    <a:pt x="41" y="293"/>
                  </a:lnTo>
                  <a:lnTo>
                    <a:pt x="41" y="293"/>
                  </a:lnTo>
                  <a:cubicBezTo>
                    <a:pt x="41" y="292"/>
                    <a:pt x="42" y="291"/>
                    <a:pt x="42" y="290"/>
                  </a:cubicBezTo>
                  <a:cubicBezTo>
                    <a:pt x="42" y="289"/>
                    <a:pt x="42" y="289"/>
                    <a:pt x="42" y="288"/>
                  </a:cubicBezTo>
                  <a:lnTo>
                    <a:pt x="42" y="287"/>
                  </a:lnTo>
                  <a:lnTo>
                    <a:pt x="46" y="280"/>
                  </a:lnTo>
                  <a:lnTo>
                    <a:pt x="57" y="255"/>
                  </a:lnTo>
                  <a:lnTo>
                    <a:pt x="76" y="216"/>
                  </a:lnTo>
                  <a:lnTo>
                    <a:pt x="83" y="202"/>
                  </a:lnTo>
                  <a:cubicBezTo>
                    <a:pt x="83" y="201"/>
                    <a:pt x="83" y="200"/>
                    <a:pt x="84" y="199"/>
                  </a:cubicBezTo>
                  <a:cubicBezTo>
                    <a:pt x="84" y="198"/>
                    <a:pt x="85" y="198"/>
                    <a:pt x="85" y="197"/>
                  </a:cubicBezTo>
                  <a:cubicBezTo>
                    <a:pt x="86" y="197"/>
                    <a:pt x="86" y="197"/>
                    <a:pt x="86" y="197"/>
                  </a:cubicBezTo>
                  <a:cubicBezTo>
                    <a:pt x="87" y="196"/>
                    <a:pt x="88" y="195"/>
                    <a:pt x="88" y="194"/>
                  </a:cubicBezTo>
                  <a:lnTo>
                    <a:pt x="88" y="194"/>
                  </a:lnTo>
                  <a:lnTo>
                    <a:pt x="89" y="193"/>
                  </a:lnTo>
                  <a:lnTo>
                    <a:pt x="93" y="184"/>
                  </a:lnTo>
                  <a:cubicBezTo>
                    <a:pt x="93" y="183"/>
                    <a:pt x="94" y="183"/>
                    <a:pt x="94" y="182"/>
                  </a:cubicBezTo>
                  <a:cubicBezTo>
                    <a:pt x="94" y="182"/>
                    <a:pt x="94" y="182"/>
                    <a:pt x="94" y="182"/>
                  </a:cubicBezTo>
                  <a:cubicBezTo>
                    <a:pt x="94" y="182"/>
                    <a:pt x="94" y="182"/>
                    <a:pt x="95" y="181"/>
                  </a:cubicBezTo>
                  <a:lnTo>
                    <a:pt x="95" y="181"/>
                  </a:lnTo>
                  <a:lnTo>
                    <a:pt x="95" y="181"/>
                  </a:lnTo>
                  <a:cubicBezTo>
                    <a:pt x="96" y="180"/>
                    <a:pt x="96" y="180"/>
                    <a:pt x="96" y="180"/>
                  </a:cubicBezTo>
                  <a:cubicBezTo>
                    <a:pt x="96" y="179"/>
                    <a:pt x="96" y="179"/>
                    <a:pt x="97" y="179"/>
                  </a:cubicBezTo>
                  <a:cubicBezTo>
                    <a:pt x="97" y="179"/>
                    <a:pt x="98" y="178"/>
                    <a:pt x="98" y="178"/>
                  </a:cubicBezTo>
                  <a:cubicBezTo>
                    <a:pt x="98" y="177"/>
                    <a:pt x="99" y="176"/>
                    <a:pt x="99" y="176"/>
                  </a:cubicBezTo>
                  <a:lnTo>
                    <a:pt x="103" y="167"/>
                  </a:lnTo>
                  <a:cubicBezTo>
                    <a:pt x="103" y="167"/>
                    <a:pt x="103" y="166"/>
                    <a:pt x="104" y="164"/>
                  </a:cubicBezTo>
                  <a:lnTo>
                    <a:pt x="104" y="164"/>
                  </a:lnTo>
                  <a:cubicBezTo>
                    <a:pt x="105" y="163"/>
                    <a:pt x="105" y="164"/>
                    <a:pt x="105" y="163"/>
                  </a:cubicBezTo>
                  <a:cubicBezTo>
                    <a:pt x="106" y="162"/>
                    <a:pt x="107" y="161"/>
                    <a:pt x="107" y="161"/>
                  </a:cubicBezTo>
                  <a:lnTo>
                    <a:pt x="107" y="160"/>
                  </a:lnTo>
                  <a:lnTo>
                    <a:pt x="108" y="159"/>
                  </a:lnTo>
                  <a:lnTo>
                    <a:pt x="111" y="152"/>
                  </a:lnTo>
                  <a:cubicBezTo>
                    <a:pt x="111" y="151"/>
                    <a:pt x="112" y="150"/>
                    <a:pt x="112" y="150"/>
                  </a:cubicBezTo>
                  <a:cubicBezTo>
                    <a:pt x="113" y="150"/>
                    <a:pt x="113" y="149"/>
                    <a:pt x="114" y="148"/>
                  </a:cubicBezTo>
                  <a:cubicBezTo>
                    <a:pt x="115" y="148"/>
                    <a:pt x="115" y="147"/>
                    <a:pt x="115" y="147"/>
                  </a:cubicBezTo>
                  <a:lnTo>
                    <a:pt x="115" y="146"/>
                  </a:lnTo>
                  <a:cubicBezTo>
                    <a:pt x="115" y="146"/>
                    <a:pt x="116" y="145"/>
                    <a:pt x="116" y="145"/>
                  </a:cubicBezTo>
                  <a:lnTo>
                    <a:pt x="116" y="144"/>
                  </a:lnTo>
                  <a:cubicBezTo>
                    <a:pt x="117" y="144"/>
                    <a:pt x="117" y="144"/>
                    <a:pt x="118" y="143"/>
                  </a:cubicBezTo>
                  <a:cubicBezTo>
                    <a:pt x="119" y="141"/>
                    <a:pt x="119" y="141"/>
                    <a:pt x="119" y="140"/>
                  </a:cubicBezTo>
                  <a:cubicBezTo>
                    <a:pt x="119" y="139"/>
                    <a:pt x="120" y="139"/>
                    <a:pt x="120" y="138"/>
                  </a:cubicBezTo>
                  <a:cubicBezTo>
                    <a:pt x="120" y="137"/>
                    <a:pt x="121" y="136"/>
                    <a:pt x="121" y="136"/>
                  </a:cubicBezTo>
                  <a:cubicBezTo>
                    <a:pt x="122" y="136"/>
                    <a:pt x="122" y="136"/>
                    <a:pt x="123" y="135"/>
                  </a:cubicBezTo>
                  <a:cubicBezTo>
                    <a:pt x="125" y="134"/>
                    <a:pt x="125" y="132"/>
                    <a:pt x="125" y="131"/>
                  </a:cubicBezTo>
                  <a:cubicBezTo>
                    <a:pt x="126" y="131"/>
                    <a:pt x="126" y="131"/>
                    <a:pt x="126" y="131"/>
                  </a:cubicBezTo>
                  <a:lnTo>
                    <a:pt x="126" y="131"/>
                  </a:lnTo>
                  <a:cubicBezTo>
                    <a:pt x="128" y="130"/>
                    <a:pt x="127" y="130"/>
                    <a:pt x="127" y="129"/>
                  </a:cubicBezTo>
                  <a:cubicBezTo>
                    <a:pt x="127" y="129"/>
                    <a:pt x="127" y="129"/>
                    <a:pt x="128" y="128"/>
                  </a:cubicBezTo>
                  <a:cubicBezTo>
                    <a:pt x="128" y="128"/>
                    <a:pt x="129" y="127"/>
                    <a:pt x="129" y="126"/>
                  </a:cubicBezTo>
                  <a:cubicBezTo>
                    <a:pt x="130" y="125"/>
                    <a:pt x="130" y="124"/>
                    <a:pt x="131" y="123"/>
                  </a:cubicBezTo>
                  <a:cubicBezTo>
                    <a:pt x="131" y="123"/>
                    <a:pt x="131" y="123"/>
                    <a:pt x="132" y="123"/>
                  </a:cubicBezTo>
                  <a:cubicBezTo>
                    <a:pt x="133" y="122"/>
                    <a:pt x="133" y="122"/>
                    <a:pt x="133" y="121"/>
                  </a:cubicBezTo>
                  <a:cubicBezTo>
                    <a:pt x="133" y="121"/>
                    <a:pt x="133" y="121"/>
                    <a:pt x="134" y="120"/>
                  </a:cubicBezTo>
                  <a:cubicBezTo>
                    <a:pt x="134" y="120"/>
                    <a:pt x="135" y="119"/>
                    <a:pt x="135" y="118"/>
                  </a:cubicBezTo>
                  <a:cubicBezTo>
                    <a:pt x="136" y="117"/>
                    <a:pt x="136" y="115"/>
                    <a:pt x="136" y="115"/>
                  </a:cubicBezTo>
                  <a:lnTo>
                    <a:pt x="141" y="105"/>
                  </a:lnTo>
                  <a:cubicBezTo>
                    <a:pt x="141" y="104"/>
                    <a:pt x="142" y="104"/>
                    <a:pt x="142" y="103"/>
                  </a:cubicBezTo>
                  <a:cubicBezTo>
                    <a:pt x="142" y="103"/>
                    <a:pt x="142" y="103"/>
                    <a:pt x="142" y="103"/>
                  </a:cubicBezTo>
                  <a:cubicBezTo>
                    <a:pt x="143" y="103"/>
                    <a:pt x="143" y="103"/>
                    <a:pt x="143" y="102"/>
                  </a:cubicBezTo>
                  <a:cubicBezTo>
                    <a:pt x="144" y="101"/>
                    <a:pt x="145" y="100"/>
                    <a:pt x="145" y="100"/>
                  </a:cubicBezTo>
                  <a:lnTo>
                    <a:pt x="145" y="100"/>
                  </a:lnTo>
                  <a:lnTo>
                    <a:pt x="145" y="100"/>
                  </a:lnTo>
                  <a:lnTo>
                    <a:pt x="146" y="98"/>
                  </a:lnTo>
                  <a:lnTo>
                    <a:pt x="149" y="92"/>
                  </a:lnTo>
                  <a:lnTo>
                    <a:pt x="149" y="91"/>
                  </a:lnTo>
                  <a:cubicBezTo>
                    <a:pt x="150" y="91"/>
                    <a:pt x="150" y="91"/>
                    <a:pt x="151" y="90"/>
                  </a:cubicBezTo>
                  <a:cubicBezTo>
                    <a:pt x="152" y="90"/>
                    <a:pt x="152" y="89"/>
                    <a:pt x="152" y="89"/>
                  </a:cubicBezTo>
                  <a:cubicBezTo>
                    <a:pt x="152" y="89"/>
                    <a:pt x="152" y="88"/>
                    <a:pt x="153" y="88"/>
                  </a:cubicBezTo>
                  <a:cubicBezTo>
                    <a:pt x="153" y="88"/>
                    <a:pt x="154" y="87"/>
                    <a:pt x="154" y="86"/>
                  </a:cubicBezTo>
                  <a:lnTo>
                    <a:pt x="154" y="85"/>
                  </a:lnTo>
                  <a:cubicBezTo>
                    <a:pt x="154" y="85"/>
                    <a:pt x="154" y="85"/>
                    <a:pt x="155" y="85"/>
                  </a:cubicBezTo>
                  <a:cubicBezTo>
                    <a:pt x="156" y="84"/>
                    <a:pt x="156" y="83"/>
                    <a:pt x="157" y="82"/>
                  </a:cubicBezTo>
                  <a:cubicBezTo>
                    <a:pt x="157" y="82"/>
                    <a:pt x="158" y="81"/>
                    <a:pt x="158" y="81"/>
                  </a:cubicBezTo>
                  <a:lnTo>
                    <a:pt x="158" y="80"/>
                  </a:lnTo>
                  <a:cubicBezTo>
                    <a:pt x="158" y="80"/>
                    <a:pt x="158" y="80"/>
                    <a:pt x="159" y="79"/>
                  </a:cubicBezTo>
                  <a:cubicBezTo>
                    <a:pt x="160" y="78"/>
                    <a:pt x="161" y="77"/>
                    <a:pt x="161" y="77"/>
                  </a:cubicBezTo>
                  <a:cubicBezTo>
                    <a:pt x="162" y="76"/>
                    <a:pt x="162" y="77"/>
                    <a:pt x="162" y="76"/>
                  </a:cubicBezTo>
                  <a:lnTo>
                    <a:pt x="162" y="76"/>
                  </a:lnTo>
                  <a:cubicBezTo>
                    <a:pt x="163" y="75"/>
                    <a:pt x="163" y="75"/>
                    <a:pt x="163" y="74"/>
                  </a:cubicBezTo>
                  <a:cubicBezTo>
                    <a:pt x="163" y="74"/>
                    <a:pt x="163" y="74"/>
                    <a:pt x="164" y="73"/>
                  </a:cubicBezTo>
                  <a:cubicBezTo>
                    <a:pt x="164" y="73"/>
                    <a:pt x="165" y="72"/>
                    <a:pt x="165" y="71"/>
                  </a:cubicBezTo>
                  <a:cubicBezTo>
                    <a:pt x="165" y="70"/>
                    <a:pt x="166" y="69"/>
                    <a:pt x="166" y="69"/>
                  </a:cubicBezTo>
                  <a:cubicBezTo>
                    <a:pt x="167" y="68"/>
                    <a:pt x="167" y="69"/>
                    <a:pt x="167" y="68"/>
                  </a:cubicBezTo>
                  <a:lnTo>
                    <a:pt x="167" y="68"/>
                  </a:lnTo>
                  <a:cubicBezTo>
                    <a:pt x="168" y="68"/>
                    <a:pt x="168" y="67"/>
                    <a:pt x="169" y="67"/>
                  </a:cubicBezTo>
                  <a:cubicBezTo>
                    <a:pt x="169" y="67"/>
                    <a:pt x="169" y="67"/>
                    <a:pt x="170" y="66"/>
                  </a:cubicBezTo>
                  <a:cubicBezTo>
                    <a:pt x="171" y="65"/>
                    <a:pt x="171" y="64"/>
                    <a:pt x="172" y="64"/>
                  </a:cubicBezTo>
                  <a:lnTo>
                    <a:pt x="172" y="63"/>
                  </a:lnTo>
                  <a:lnTo>
                    <a:pt x="172" y="63"/>
                  </a:lnTo>
                  <a:cubicBezTo>
                    <a:pt x="172" y="62"/>
                    <a:pt x="172" y="62"/>
                    <a:pt x="172" y="62"/>
                  </a:cubicBezTo>
                  <a:cubicBezTo>
                    <a:pt x="172" y="62"/>
                    <a:pt x="172" y="62"/>
                    <a:pt x="173" y="62"/>
                  </a:cubicBezTo>
                  <a:cubicBezTo>
                    <a:pt x="174" y="61"/>
                    <a:pt x="175" y="60"/>
                    <a:pt x="175" y="59"/>
                  </a:cubicBezTo>
                  <a:cubicBezTo>
                    <a:pt x="176" y="59"/>
                    <a:pt x="176" y="59"/>
                    <a:pt x="176" y="59"/>
                  </a:cubicBezTo>
                  <a:cubicBezTo>
                    <a:pt x="177" y="58"/>
                    <a:pt x="178" y="57"/>
                    <a:pt x="178" y="56"/>
                  </a:cubicBezTo>
                  <a:cubicBezTo>
                    <a:pt x="179" y="56"/>
                    <a:pt x="179" y="56"/>
                    <a:pt x="179" y="56"/>
                  </a:cubicBezTo>
                  <a:cubicBezTo>
                    <a:pt x="180" y="55"/>
                    <a:pt x="180" y="55"/>
                    <a:pt x="180" y="54"/>
                  </a:cubicBezTo>
                  <a:cubicBezTo>
                    <a:pt x="181" y="54"/>
                    <a:pt x="181" y="54"/>
                    <a:pt x="182" y="54"/>
                  </a:cubicBezTo>
                  <a:lnTo>
                    <a:pt x="182" y="54"/>
                  </a:lnTo>
                  <a:cubicBezTo>
                    <a:pt x="182" y="53"/>
                    <a:pt x="182" y="53"/>
                    <a:pt x="183" y="52"/>
                  </a:cubicBezTo>
                  <a:cubicBezTo>
                    <a:pt x="183" y="52"/>
                    <a:pt x="183" y="52"/>
                    <a:pt x="184" y="52"/>
                  </a:cubicBezTo>
                  <a:cubicBezTo>
                    <a:pt x="185" y="52"/>
                    <a:pt x="185" y="51"/>
                    <a:pt x="185" y="51"/>
                  </a:cubicBezTo>
                  <a:cubicBezTo>
                    <a:pt x="186" y="51"/>
                    <a:pt x="186" y="51"/>
                    <a:pt x="188" y="50"/>
                  </a:cubicBezTo>
                  <a:cubicBezTo>
                    <a:pt x="189" y="49"/>
                    <a:pt x="189" y="49"/>
                    <a:pt x="189" y="48"/>
                  </a:cubicBezTo>
                  <a:cubicBezTo>
                    <a:pt x="190" y="48"/>
                    <a:pt x="191" y="48"/>
                    <a:pt x="192" y="47"/>
                  </a:cubicBezTo>
                  <a:cubicBezTo>
                    <a:pt x="193" y="46"/>
                    <a:pt x="194" y="45"/>
                    <a:pt x="194" y="45"/>
                  </a:cubicBezTo>
                  <a:lnTo>
                    <a:pt x="194" y="44"/>
                  </a:lnTo>
                  <a:cubicBezTo>
                    <a:pt x="195" y="44"/>
                    <a:pt x="195" y="44"/>
                    <a:pt x="195" y="44"/>
                  </a:cubicBezTo>
                  <a:cubicBezTo>
                    <a:pt x="196" y="44"/>
                    <a:pt x="197" y="43"/>
                    <a:pt x="198" y="43"/>
                  </a:cubicBezTo>
                  <a:cubicBezTo>
                    <a:pt x="199" y="42"/>
                    <a:pt x="200" y="42"/>
                    <a:pt x="200" y="41"/>
                  </a:cubicBezTo>
                  <a:cubicBezTo>
                    <a:pt x="201" y="41"/>
                    <a:pt x="201" y="41"/>
                    <a:pt x="202" y="41"/>
                  </a:cubicBezTo>
                  <a:cubicBezTo>
                    <a:pt x="202" y="40"/>
                    <a:pt x="203" y="40"/>
                    <a:pt x="204" y="40"/>
                  </a:cubicBezTo>
                  <a:cubicBezTo>
                    <a:pt x="205" y="40"/>
                    <a:pt x="205" y="39"/>
                    <a:pt x="207" y="38"/>
                  </a:cubicBezTo>
                  <a:cubicBezTo>
                    <a:pt x="207" y="38"/>
                    <a:pt x="207" y="38"/>
                    <a:pt x="208" y="37"/>
                  </a:cubicBezTo>
                  <a:cubicBezTo>
                    <a:pt x="208" y="37"/>
                    <a:pt x="209" y="37"/>
                    <a:pt x="209" y="37"/>
                  </a:cubicBezTo>
                  <a:cubicBezTo>
                    <a:pt x="210" y="36"/>
                    <a:pt x="211" y="36"/>
                    <a:pt x="212" y="36"/>
                  </a:cubicBezTo>
                  <a:cubicBezTo>
                    <a:pt x="215" y="35"/>
                    <a:pt x="218" y="34"/>
                    <a:pt x="221" y="33"/>
                  </a:cubicBezTo>
                  <a:cubicBezTo>
                    <a:pt x="223" y="32"/>
                    <a:pt x="226" y="31"/>
                    <a:pt x="228" y="30"/>
                  </a:cubicBezTo>
                  <a:cubicBezTo>
                    <a:pt x="230" y="29"/>
                    <a:pt x="231" y="29"/>
                    <a:pt x="231" y="29"/>
                  </a:cubicBezTo>
                  <a:cubicBezTo>
                    <a:pt x="231" y="29"/>
                    <a:pt x="232" y="29"/>
                    <a:pt x="234" y="29"/>
                  </a:cubicBezTo>
                  <a:cubicBezTo>
                    <a:pt x="235" y="29"/>
                    <a:pt x="237" y="28"/>
                    <a:pt x="238" y="28"/>
                  </a:cubicBezTo>
                  <a:cubicBezTo>
                    <a:pt x="239" y="27"/>
                    <a:pt x="240" y="27"/>
                    <a:pt x="240" y="27"/>
                  </a:cubicBezTo>
                  <a:lnTo>
                    <a:pt x="240" y="26"/>
                  </a:lnTo>
                  <a:cubicBezTo>
                    <a:pt x="241" y="27"/>
                    <a:pt x="241" y="27"/>
                    <a:pt x="242" y="27"/>
                  </a:cubicBezTo>
                  <a:cubicBezTo>
                    <a:pt x="244" y="27"/>
                    <a:pt x="245" y="26"/>
                    <a:pt x="245" y="26"/>
                  </a:cubicBezTo>
                  <a:cubicBezTo>
                    <a:pt x="246" y="26"/>
                    <a:pt x="247" y="25"/>
                    <a:pt x="249" y="24"/>
                  </a:cubicBezTo>
                  <a:cubicBezTo>
                    <a:pt x="249" y="24"/>
                    <a:pt x="250" y="24"/>
                    <a:pt x="250" y="24"/>
                  </a:cubicBezTo>
                  <a:cubicBezTo>
                    <a:pt x="251" y="24"/>
                    <a:pt x="251" y="24"/>
                    <a:pt x="252" y="24"/>
                  </a:cubicBezTo>
                  <a:cubicBezTo>
                    <a:pt x="254" y="24"/>
                    <a:pt x="255" y="23"/>
                    <a:pt x="256" y="23"/>
                  </a:cubicBezTo>
                  <a:cubicBezTo>
                    <a:pt x="257" y="22"/>
                    <a:pt x="258" y="22"/>
                    <a:pt x="258" y="22"/>
                  </a:cubicBezTo>
                  <a:cubicBezTo>
                    <a:pt x="258" y="22"/>
                    <a:pt x="259" y="23"/>
                    <a:pt x="261" y="22"/>
                  </a:cubicBezTo>
                  <a:cubicBezTo>
                    <a:pt x="266" y="21"/>
                    <a:pt x="269" y="19"/>
                    <a:pt x="272" y="18"/>
                  </a:cubicBezTo>
                  <a:cubicBezTo>
                    <a:pt x="271" y="18"/>
                    <a:pt x="273" y="18"/>
                    <a:pt x="275" y="18"/>
                  </a:cubicBezTo>
                  <a:cubicBezTo>
                    <a:pt x="277" y="18"/>
                    <a:pt x="279" y="17"/>
                    <a:pt x="279" y="17"/>
                  </a:cubicBezTo>
                  <a:lnTo>
                    <a:pt x="279" y="17"/>
                  </a:lnTo>
                  <a:cubicBezTo>
                    <a:pt x="281" y="16"/>
                    <a:pt x="282" y="16"/>
                    <a:pt x="283" y="15"/>
                  </a:cubicBezTo>
                  <a:lnTo>
                    <a:pt x="283" y="15"/>
                  </a:lnTo>
                  <a:cubicBezTo>
                    <a:pt x="284" y="15"/>
                    <a:pt x="284" y="15"/>
                    <a:pt x="284" y="15"/>
                  </a:cubicBezTo>
                  <a:cubicBezTo>
                    <a:pt x="287" y="15"/>
                    <a:pt x="288" y="14"/>
                    <a:pt x="289" y="14"/>
                  </a:cubicBezTo>
                  <a:cubicBezTo>
                    <a:pt x="290" y="14"/>
                    <a:pt x="289" y="14"/>
                    <a:pt x="290" y="14"/>
                  </a:cubicBezTo>
                  <a:lnTo>
                    <a:pt x="290" y="14"/>
                  </a:lnTo>
                  <a:cubicBezTo>
                    <a:pt x="291" y="15"/>
                    <a:pt x="294" y="15"/>
                    <a:pt x="296" y="13"/>
                  </a:cubicBezTo>
                  <a:cubicBezTo>
                    <a:pt x="299" y="12"/>
                    <a:pt x="302" y="11"/>
                    <a:pt x="306" y="10"/>
                  </a:cubicBezTo>
                  <a:cubicBezTo>
                    <a:pt x="306" y="10"/>
                    <a:pt x="307" y="10"/>
                    <a:pt x="308" y="10"/>
                  </a:cubicBezTo>
                  <a:cubicBezTo>
                    <a:pt x="310" y="10"/>
                    <a:pt x="312" y="10"/>
                    <a:pt x="314" y="10"/>
                  </a:cubicBezTo>
                  <a:cubicBezTo>
                    <a:pt x="315" y="10"/>
                    <a:pt x="316" y="10"/>
                    <a:pt x="318" y="10"/>
                  </a:cubicBezTo>
                  <a:cubicBezTo>
                    <a:pt x="319" y="9"/>
                    <a:pt x="320" y="9"/>
                    <a:pt x="321" y="9"/>
                  </a:cubicBezTo>
                  <a:cubicBezTo>
                    <a:pt x="321" y="9"/>
                    <a:pt x="322" y="9"/>
                    <a:pt x="322" y="9"/>
                  </a:cubicBezTo>
                  <a:cubicBezTo>
                    <a:pt x="323" y="9"/>
                    <a:pt x="323" y="9"/>
                    <a:pt x="324" y="9"/>
                  </a:cubicBezTo>
                  <a:cubicBezTo>
                    <a:pt x="324" y="9"/>
                    <a:pt x="324" y="9"/>
                    <a:pt x="325" y="9"/>
                  </a:cubicBezTo>
                  <a:cubicBezTo>
                    <a:pt x="327" y="10"/>
                    <a:pt x="328" y="10"/>
                    <a:pt x="329" y="10"/>
                  </a:cubicBezTo>
                  <a:cubicBezTo>
                    <a:pt x="329" y="9"/>
                    <a:pt x="330" y="9"/>
                    <a:pt x="329" y="9"/>
                  </a:cubicBezTo>
                  <a:cubicBezTo>
                    <a:pt x="330" y="9"/>
                    <a:pt x="332" y="10"/>
                    <a:pt x="334" y="10"/>
                  </a:cubicBezTo>
                  <a:cubicBezTo>
                    <a:pt x="337" y="10"/>
                    <a:pt x="340" y="10"/>
                    <a:pt x="342" y="10"/>
                  </a:cubicBezTo>
                  <a:cubicBezTo>
                    <a:pt x="343" y="10"/>
                    <a:pt x="343" y="10"/>
                    <a:pt x="344" y="10"/>
                  </a:cubicBezTo>
                  <a:lnTo>
                    <a:pt x="344" y="10"/>
                  </a:lnTo>
                  <a:cubicBezTo>
                    <a:pt x="345" y="10"/>
                    <a:pt x="345" y="10"/>
                    <a:pt x="346" y="10"/>
                  </a:cubicBezTo>
                  <a:cubicBezTo>
                    <a:pt x="347" y="10"/>
                    <a:pt x="347" y="10"/>
                    <a:pt x="348" y="11"/>
                  </a:cubicBezTo>
                  <a:cubicBezTo>
                    <a:pt x="349" y="11"/>
                    <a:pt x="349" y="12"/>
                    <a:pt x="350" y="12"/>
                  </a:cubicBezTo>
                  <a:cubicBezTo>
                    <a:pt x="351" y="12"/>
                    <a:pt x="351" y="13"/>
                    <a:pt x="353" y="13"/>
                  </a:cubicBezTo>
                  <a:cubicBezTo>
                    <a:pt x="354" y="13"/>
                    <a:pt x="355" y="13"/>
                    <a:pt x="356" y="13"/>
                  </a:cubicBezTo>
                  <a:cubicBezTo>
                    <a:pt x="356" y="13"/>
                    <a:pt x="356" y="13"/>
                    <a:pt x="356" y="13"/>
                  </a:cubicBezTo>
                  <a:cubicBezTo>
                    <a:pt x="355" y="13"/>
                    <a:pt x="356" y="13"/>
                    <a:pt x="357" y="14"/>
                  </a:cubicBezTo>
                  <a:cubicBezTo>
                    <a:pt x="360" y="15"/>
                    <a:pt x="363" y="17"/>
                    <a:pt x="366" y="18"/>
                  </a:cubicBezTo>
                  <a:cubicBezTo>
                    <a:pt x="369" y="19"/>
                    <a:pt x="371" y="19"/>
                    <a:pt x="372" y="19"/>
                  </a:cubicBezTo>
                  <a:lnTo>
                    <a:pt x="378" y="20"/>
                  </a:lnTo>
                  <a:cubicBezTo>
                    <a:pt x="380" y="21"/>
                    <a:pt x="382" y="21"/>
                    <a:pt x="383" y="21"/>
                  </a:cubicBezTo>
                  <a:cubicBezTo>
                    <a:pt x="384" y="21"/>
                    <a:pt x="385" y="23"/>
                    <a:pt x="388" y="24"/>
                  </a:cubicBezTo>
                  <a:cubicBezTo>
                    <a:pt x="393" y="25"/>
                    <a:pt x="398" y="26"/>
                    <a:pt x="401" y="27"/>
                  </a:cubicBezTo>
                  <a:lnTo>
                    <a:pt x="401" y="27"/>
                  </a:lnTo>
                  <a:cubicBezTo>
                    <a:pt x="402" y="27"/>
                    <a:pt x="403" y="28"/>
                    <a:pt x="405" y="28"/>
                  </a:cubicBezTo>
                  <a:lnTo>
                    <a:pt x="417" y="34"/>
                  </a:lnTo>
                  <a:lnTo>
                    <a:pt x="426" y="38"/>
                  </a:lnTo>
                  <a:cubicBezTo>
                    <a:pt x="427" y="39"/>
                    <a:pt x="428" y="39"/>
                    <a:pt x="429" y="40"/>
                  </a:cubicBezTo>
                  <a:cubicBezTo>
                    <a:pt x="430" y="40"/>
                    <a:pt x="431" y="42"/>
                    <a:pt x="433" y="43"/>
                  </a:cubicBezTo>
                  <a:lnTo>
                    <a:pt x="433" y="43"/>
                  </a:lnTo>
                  <a:cubicBezTo>
                    <a:pt x="436" y="45"/>
                    <a:pt x="438" y="45"/>
                    <a:pt x="438" y="46"/>
                  </a:cubicBezTo>
                  <a:cubicBezTo>
                    <a:pt x="440" y="47"/>
                    <a:pt x="442" y="48"/>
                    <a:pt x="444" y="50"/>
                  </a:cubicBezTo>
                  <a:cubicBezTo>
                    <a:pt x="446" y="51"/>
                    <a:pt x="447" y="52"/>
                    <a:pt x="449" y="54"/>
                  </a:cubicBezTo>
                  <a:lnTo>
                    <a:pt x="455" y="58"/>
                  </a:lnTo>
                  <a:cubicBezTo>
                    <a:pt x="457" y="59"/>
                    <a:pt x="458" y="61"/>
                    <a:pt x="461" y="62"/>
                  </a:cubicBezTo>
                  <a:cubicBezTo>
                    <a:pt x="463" y="64"/>
                    <a:pt x="465" y="64"/>
                    <a:pt x="465" y="64"/>
                  </a:cubicBezTo>
                  <a:cubicBezTo>
                    <a:pt x="467" y="65"/>
                    <a:pt x="468" y="67"/>
                    <a:pt x="470" y="69"/>
                  </a:cubicBezTo>
                  <a:cubicBezTo>
                    <a:pt x="472" y="71"/>
                    <a:pt x="473" y="72"/>
                    <a:pt x="475" y="73"/>
                  </a:cubicBezTo>
                  <a:cubicBezTo>
                    <a:pt x="476" y="74"/>
                    <a:pt x="477" y="76"/>
                    <a:pt x="479" y="77"/>
                  </a:cubicBezTo>
                  <a:cubicBezTo>
                    <a:pt x="481" y="78"/>
                    <a:pt x="483" y="79"/>
                    <a:pt x="484" y="79"/>
                  </a:cubicBezTo>
                  <a:lnTo>
                    <a:pt x="488" y="81"/>
                  </a:lnTo>
                  <a:lnTo>
                    <a:pt x="491" y="83"/>
                  </a:lnTo>
                  <a:cubicBezTo>
                    <a:pt x="491" y="83"/>
                    <a:pt x="491" y="83"/>
                    <a:pt x="492" y="83"/>
                  </a:cubicBezTo>
                  <a:cubicBezTo>
                    <a:pt x="492" y="83"/>
                    <a:pt x="492" y="84"/>
                    <a:pt x="493" y="85"/>
                  </a:cubicBezTo>
                  <a:cubicBezTo>
                    <a:pt x="495" y="86"/>
                    <a:pt x="497" y="87"/>
                    <a:pt x="497" y="87"/>
                  </a:cubicBezTo>
                  <a:lnTo>
                    <a:pt x="497" y="87"/>
                  </a:lnTo>
                  <a:cubicBezTo>
                    <a:pt x="497" y="87"/>
                    <a:pt x="498" y="88"/>
                    <a:pt x="499" y="89"/>
                  </a:cubicBezTo>
                  <a:lnTo>
                    <a:pt x="499" y="89"/>
                  </a:lnTo>
                  <a:cubicBezTo>
                    <a:pt x="500" y="90"/>
                    <a:pt x="501" y="90"/>
                    <a:pt x="501" y="90"/>
                  </a:cubicBezTo>
                  <a:cubicBezTo>
                    <a:pt x="501" y="90"/>
                    <a:pt x="501" y="90"/>
                    <a:pt x="501" y="90"/>
                  </a:cubicBezTo>
                  <a:cubicBezTo>
                    <a:pt x="501" y="91"/>
                    <a:pt x="502" y="92"/>
                    <a:pt x="503" y="93"/>
                  </a:cubicBezTo>
                  <a:lnTo>
                    <a:pt x="503" y="93"/>
                  </a:lnTo>
                  <a:cubicBezTo>
                    <a:pt x="505" y="94"/>
                    <a:pt x="506" y="94"/>
                    <a:pt x="507" y="95"/>
                  </a:cubicBezTo>
                  <a:cubicBezTo>
                    <a:pt x="508" y="95"/>
                    <a:pt x="508" y="95"/>
                    <a:pt x="508" y="95"/>
                  </a:cubicBezTo>
                  <a:lnTo>
                    <a:pt x="508" y="95"/>
                  </a:lnTo>
                  <a:cubicBezTo>
                    <a:pt x="508" y="96"/>
                    <a:pt x="509" y="97"/>
                    <a:pt x="510" y="97"/>
                  </a:cubicBezTo>
                  <a:lnTo>
                    <a:pt x="510" y="97"/>
                  </a:lnTo>
                  <a:cubicBezTo>
                    <a:pt x="512" y="99"/>
                    <a:pt x="513" y="99"/>
                    <a:pt x="513" y="99"/>
                  </a:cubicBezTo>
                  <a:lnTo>
                    <a:pt x="523" y="104"/>
                  </a:lnTo>
                  <a:lnTo>
                    <a:pt x="527" y="96"/>
                  </a:lnTo>
                  <a:lnTo>
                    <a:pt x="517" y="92"/>
                  </a:lnTo>
                  <a:cubicBezTo>
                    <a:pt x="516" y="91"/>
                    <a:pt x="515" y="91"/>
                    <a:pt x="515" y="91"/>
                  </a:cubicBezTo>
                  <a:lnTo>
                    <a:pt x="515" y="91"/>
                  </a:lnTo>
                  <a:cubicBezTo>
                    <a:pt x="515" y="90"/>
                    <a:pt x="515" y="90"/>
                    <a:pt x="514" y="89"/>
                  </a:cubicBezTo>
                  <a:cubicBezTo>
                    <a:pt x="512" y="87"/>
                    <a:pt x="511" y="87"/>
                    <a:pt x="510" y="87"/>
                  </a:cubicBezTo>
                  <a:cubicBezTo>
                    <a:pt x="509" y="86"/>
                    <a:pt x="509" y="86"/>
                    <a:pt x="509" y="86"/>
                  </a:cubicBezTo>
                  <a:lnTo>
                    <a:pt x="509" y="86"/>
                  </a:lnTo>
                  <a:cubicBezTo>
                    <a:pt x="509" y="86"/>
                    <a:pt x="508" y="85"/>
                    <a:pt x="507" y="84"/>
                  </a:cubicBezTo>
                  <a:cubicBezTo>
                    <a:pt x="506" y="83"/>
                    <a:pt x="506" y="83"/>
                    <a:pt x="505" y="83"/>
                  </a:cubicBezTo>
                  <a:cubicBezTo>
                    <a:pt x="505" y="83"/>
                    <a:pt x="504" y="82"/>
                    <a:pt x="504" y="81"/>
                  </a:cubicBezTo>
                  <a:cubicBezTo>
                    <a:pt x="502" y="80"/>
                    <a:pt x="501" y="79"/>
                    <a:pt x="500" y="79"/>
                  </a:cubicBezTo>
                  <a:cubicBezTo>
                    <a:pt x="499" y="79"/>
                    <a:pt x="499" y="79"/>
                    <a:pt x="499" y="79"/>
                  </a:cubicBezTo>
                  <a:cubicBezTo>
                    <a:pt x="500" y="79"/>
                    <a:pt x="499" y="78"/>
                    <a:pt x="497" y="76"/>
                  </a:cubicBezTo>
                  <a:cubicBezTo>
                    <a:pt x="495" y="75"/>
                    <a:pt x="494" y="75"/>
                    <a:pt x="495" y="75"/>
                  </a:cubicBezTo>
                  <a:lnTo>
                    <a:pt x="492" y="74"/>
                  </a:lnTo>
                  <a:lnTo>
                    <a:pt x="487" y="72"/>
                  </a:lnTo>
                  <a:cubicBezTo>
                    <a:pt x="486" y="71"/>
                    <a:pt x="485" y="70"/>
                    <a:pt x="484" y="70"/>
                  </a:cubicBezTo>
                  <a:cubicBezTo>
                    <a:pt x="483" y="69"/>
                    <a:pt x="482" y="68"/>
                    <a:pt x="480" y="67"/>
                  </a:cubicBezTo>
                  <a:cubicBezTo>
                    <a:pt x="479" y="66"/>
                    <a:pt x="477" y="64"/>
                    <a:pt x="476" y="63"/>
                  </a:cubicBezTo>
                  <a:cubicBezTo>
                    <a:pt x="475" y="62"/>
                    <a:pt x="473" y="60"/>
                    <a:pt x="471" y="58"/>
                  </a:cubicBezTo>
                  <a:cubicBezTo>
                    <a:pt x="468" y="56"/>
                    <a:pt x="466" y="56"/>
                    <a:pt x="465" y="55"/>
                  </a:cubicBezTo>
                  <a:cubicBezTo>
                    <a:pt x="464" y="54"/>
                    <a:pt x="462" y="53"/>
                    <a:pt x="460" y="51"/>
                  </a:cubicBezTo>
                  <a:lnTo>
                    <a:pt x="454" y="47"/>
                  </a:lnTo>
                  <a:cubicBezTo>
                    <a:pt x="453" y="46"/>
                    <a:pt x="451" y="44"/>
                    <a:pt x="449" y="43"/>
                  </a:cubicBezTo>
                  <a:lnTo>
                    <a:pt x="449" y="43"/>
                  </a:lnTo>
                  <a:cubicBezTo>
                    <a:pt x="447" y="42"/>
                    <a:pt x="445" y="40"/>
                    <a:pt x="443" y="39"/>
                  </a:cubicBezTo>
                  <a:cubicBezTo>
                    <a:pt x="441" y="37"/>
                    <a:pt x="439" y="37"/>
                    <a:pt x="438" y="36"/>
                  </a:cubicBezTo>
                  <a:cubicBezTo>
                    <a:pt x="437" y="36"/>
                    <a:pt x="436" y="34"/>
                    <a:pt x="434" y="33"/>
                  </a:cubicBezTo>
                  <a:cubicBezTo>
                    <a:pt x="432" y="32"/>
                    <a:pt x="430" y="31"/>
                    <a:pt x="430" y="31"/>
                  </a:cubicBezTo>
                  <a:lnTo>
                    <a:pt x="421" y="27"/>
                  </a:lnTo>
                  <a:lnTo>
                    <a:pt x="409" y="21"/>
                  </a:lnTo>
                  <a:cubicBezTo>
                    <a:pt x="408" y="21"/>
                    <a:pt x="406" y="20"/>
                    <a:pt x="404" y="19"/>
                  </a:cubicBezTo>
                  <a:cubicBezTo>
                    <a:pt x="399" y="17"/>
                    <a:pt x="395" y="17"/>
                    <a:pt x="391" y="16"/>
                  </a:cubicBezTo>
                  <a:cubicBezTo>
                    <a:pt x="390" y="15"/>
                    <a:pt x="389" y="14"/>
                    <a:pt x="386" y="13"/>
                  </a:cubicBezTo>
                  <a:lnTo>
                    <a:pt x="386" y="13"/>
                  </a:lnTo>
                  <a:cubicBezTo>
                    <a:pt x="383" y="13"/>
                    <a:pt x="381" y="12"/>
                    <a:pt x="380" y="12"/>
                  </a:cubicBezTo>
                  <a:lnTo>
                    <a:pt x="374" y="11"/>
                  </a:lnTo>
                  <a:cubicBezTo>
                    <a:pt x="372" y="11"/>
                    <a:pt x="370" y="10"/>
                    <a:pt x="369" y="10"/>
                  </a:cubicBezTo>
                  <a:cubicBezTo>
                    <a:pt x="367" y="9"/>
                    <a:pt x="364" y="8"/>
                    <a:pt x="361" y="6"/>
                  </a:cubicBezTo>
                  <a:cubicBezTo>
                    <a:pt x="361" y="6"/>
                    <a:pt x="360" y="5"/>
                    <a:pt x="358" y="5"/>
                  </a:cubicBezTo>
                  <a:cubicBezTo>
                    <a:pt x="356" y="4"/>
                    <a:pt x="355" y="5"/>
                    <a:pt x="355" y="5"/>
                  </a:cubicBezTo>
                  <a:cubicBezTo>
                    <a:pt x="354" y="5"/>
                    <a:pt x="354" y="5"/>
                    <a:pt x="355" y="5"/>
                  </a:cubicBezTo>
                  <a:cubicBezTo>
                    <a:pt x="356" y="5"/>
                    <a:pt x="355" y="5"/>
                    <a:pt x="354" y="4"/>
                  </a:cubicBezTo>
                  <a:cubicBezTo>
                    <a:pt x="353" y="4"/>
                    <a:pt x="352" y="4"/>
                    <a:pt x="352" y="3"/>
                  </a:cubicBezTo>
                  <a:cubicBezTo>
                    <a:pt x="351" y="3"/>
                    <a:pt x="350" y="2"/>
                    <a:pt x="349" y="2"/>
                  </a:cubicBezTo>
                  <a:cubicBezTo>
                    <a:pt x="349" y="2"/>
                    <a:pt x="349" y="2"/>
                    <a:pt x="348" y="2"/>
                  </a:cubicBezTo>
                  <a:cubicBezTo>
                    <a:pt x="347" y="2"/>
                    <a:pt x="347" y="1"/>
                    <a:pt x="346" y="1"/>
                  </a:cubicBezTo>
                  <a:lnTo>
                    <a:pt x="346" y="1"/>
                  </a:lnTo>
                  <a:cubicBezTo>
                    <a:pt x="345" y="1"/>
                    <a:pt x="345" y="2"/>
                    <a:pt x="344" y="2"/>
                  </a:cubicBezTo>
                  <a:cubicBezTo>
                    <a:pt x="344" y="2"/>
                    <a:pt x="344" y="1"/>
                    <a:pt x="344" y="1"/>
                  </a:cubicBezTo>
                  <a:lnTo>
                    <a:pt x="344" y="1"/>
                  </a:lnTo>
                  <a:cubicBezTo>
                    <a:pt x="340" y="1"/>
                    <a:pt x="336" y="2"/>
                    <a:pt x="334" y="2"/>
                  </a:cubicBezTo>
                  <a:cubicBezTo>
                    <a:pt x="333" y="2"/>
                    <a:pt x="332" y="1"/>
                    <a:pt x="330" y="1"/>
                  </a:cubicBezTo>
                  <a:cubicBezTo>
                    <a:pt x="329" y="1"/>
                    <a:pt x="328" y="1"/>
                    <a:pt x="328" y="1"/>
                  </a:cubicBezTo>
                  <a:cubicBezTo>
                    <a:pt x="327" y="1"/>
                    <a:pt x="326" y="1"/>
                    <a:pt x="326" y="1"/>
                  </a:cubicBezTo>
                  <a:cubicBezTo>
                    <a:pt x="326" y="1"/>
                    <a:pt x="326" y="1"/>
                    <a:pt x="326" y="1"/>
                  </a:cubicBezTo>
                  <a:cubicBezTo>
                    <a:pt x="326" y="0"/>
                    <a:pt x="326" y="0"/>
                    <a:pt x="325" y="0"/>
                  </a:cubicBezTo>
                  <a:cubicBezTo>
                    <a:pt x="325" y="0"/>
                    <a:pt x="324" y="0"/>
                    <a:pt x="324" y="0"/>
                  </a:cubicBezTo>
                  <a:lnTo>
                    <a:pt x="323" y="0"/>
                  </a:lnTo>
                  <a:lnTo>
                    <a:pt x="321" y="1"/>
                  </a:lnTo>
                  <a:close/>
                  <a:moveTo>
                    <a:pt x="19" y="606"/>
                  </a:moveTo>
                  <a:lnTo>
                    <a:pt x="19" y="606"/>
                  </a:lnTo>
                  <a:lnTo>
                    <a:pt x="19" y="606"/>
                  </a:lnTo>
                  <a:lnTo>
                    <a:pt x="19" y="606"/>
                  </a:lnTo>
                  <a:close/>
                  <a:moveTo>
                    <a:pt x="325" y="2"/>
                  </a:moveTo>
                  <a:cubicBezTo>
                    <a:pt x="325" y="2"/>
                    <a:pt x="325" y="2"/>
                    <a:pt x="325" y="2"/>
                  </a:cubicBezTo>
                  <a:cubicBezTo>
                    <a:pt x="325" y="2"/>
                    <a:pt x="325" y="2"/>
                    <a:pt x="325" y="2"/>
                  </a:cubicBezTo>
                  <a:cubicBezTo>
                    <a:pt x="325" y="2"/>
                    <a:pt x="325" y="3"/>
                    <a:pt x="326" y="3"/>
                  </a:cubicBezTo>
                  <a:cubicBezTo>
                    <a:pt x="326" y="2"/>
                    <a:pt x="325" y="2"/>
                    <a:pt x="325" y="2"/>
                  </a:cubicBezTo>
                  <a:close/>
                  <a:moveTo>
                    <a:pt x="319" y="8"/>
                  </a:moveTo>
                  <a:cubicBezTo>
                    <a:pt x="319" y="8"/>
                    <a:pt x="319" y="8"/>
                    <a:pt x="320" y="8"/>
                  </a:cubicBezTo>
                  <a:cubicBezTo>
                    <a:pt x="320" y="8"/>
                    <a:pt x="320" y="8"/>
                    <a:pt x="319" y="8"/>
                  </a:cubicBezTo>
                  <a:lnTo>
                    <a:pt x="319" y="8"/>
                  </a:lnTo>
                  <a:close/>
                  <a:moveTo>
                    <a:pt x="129" y="120"/>
                  </a:moveTo>
                  <a:cubicBezTo>
                    <a:pt x="129" y="120"/>
                    <a:pt x="129" y="120"/>
                    <a:pt x="129" y="120"/>
                  </a:cubicBezTo>
                  <a:lnTo>
                    <a:pt x="129" y="120"/>
                  </a:lnTo>
                  <a:lnTo>
                    <a:pt x="129" y="120"/>
                  </a:lnTo>
                  <a:close/>
                  <a:moveTo>
                    <a:pt x="122" y="122"/>
                  </a:moveTo>
                  <a:cubicBezTo>
                    <a:pt x="122" y="123"/>
                    <a:pt x="123" y="123"/>
                    <a:pt x="123" y="124"/>
                  </a:cubicBezTo>
                  <a:cubicBezTo>
                    <a:pt x="123" y="124"/>
                    <a:pt x="122" y="124"/>
                    <a:pt x="122" y="124"/>
                  </a:cubicBezTo>
                  <a:lnTo>
                    <a:pt x="122" y="123"/>
                  </a:lnTo>
                  <a:lnTo>
                    <a:pt x="122" y="122"/>
                  </a:lnTo>
                  <a:lnTo>
                    <a:pt x="122" y="122"/>
                  </a:lnTo>
                  <a:close/>
                  <a:moveTo>
                    <a:pt x="124" y="125"/>
                  </a:moveTo>
                  <a:lnTo>
                    <a:pt x="124" y="125"/>
                  </a:lnTo>
                  <a:lnTo>
                    <a:pt x="124" y="125"/>
                  </a:lnTo>
                  <a:lnTo>
                    <a:pt x="124" y="125"/>
                  </a:lnTo>
                  <a:close/>
                  <a:moveTo>
                    <a:pt x="25" y="353"/>
                  </a:moveTo>
                  <a:cubicBezTo>
                    <a:pt x="25" y="353"/>
                    <a:pt x="25" y="353"/>
                    <a:pt x="25" y="353"/>
                  </a:cubicBezTo>
                  <a:cubicBezTo>
                    <a:pt x="25" y="353"/>
                    <a:pt x="25" y="353"/>
                    <a:pt x="25" y="353"/>
                  </a:cubicBezTo>
                  <a:close/>
                  <a:moveTo>
                    <a:pt x="19" y="368"/>
                  </a:moveTo>
                  <a:lnTo>
                    <a:pt x="19" y="368"/>
                  </a:lnTo>
                  <a:cubicBezTo>
                    <a:pt x="19" y="368"/>
                    <a:pt x="18" y="368"/>
                    <a:pt x="18" y="368"/>
                  </a:cubicBezTo>
                  <a:cubicBezTo>
                    <a:pt x="18" y="368"/>
                    <a:pt x="18" y="368"/>
                    <a:pt x="19" y="368"/>
                  </a:cubicBezTo>
                  <a:close/>
                  <a:moveTo>
                    <a:pt x="21" y="376"/>
                  </a:moveTo>
                  <a:cubicBezTo>
                    <a:pt x="21" y="376"/>
                    <a:pt x="21" y="376"/>
                    <a:pt x="20" y="376"/>
                  </a:cubicBezTo>
                  <a:cubicBezTo>
                    <a:pt x="20" y="376"/>
                    <a:pt x="21" y="376"/>
                    <a:pt x="21" y="376"/>
                  </a:cubicBezTo>
                  <a:close/>
                  <a:moveTo>
                    <a:pt x="17" y="384"/>
                  </a:moveTo>
                  <a:cubicBezTo>
                    <a:pt x="17" y="384"/>
                    <a:pt x="17" y="384"/>
                    <a:pt x="17" y="384"/>
                  </a:cubicBezTo>
                  <a:cubicBezTo>
                    <a:pt x="17" y="384"/>
                    <a:pt x="17" y="384"/>
                    <a:pt x="17" y="384"/>
                  </a:cubicBezTo>
                  <a:cubicBezTo>
                    <a:pt x="17" y="384"/>
                    <a:pt x="17" y="384"/>
                    <a:pt x="17" y="384"/>
                  </a:cubicBezTo>
                  <a:close/>
                  <a:moveTo>
                    <a:pt x="7" y="544"/>
                  </a:moveTo>
                  <a:lnTo>
                    <a:pt x="7" y="544"/>
                  </a:lnTo>
                  <a:lnTo>
                    <a:pt x="7" y="544"/>
                  </a:lnTo>
                  <a:close/>
                  <a:moveTo>
                    <a:pt x="11" y="568"/>
                  </a:moveTo>
                  <a:lnTo>
                    <a:pt x="11" y="568"/>
                  </a:lnTo>
                  <a:lnTo>
                    <a:pt x="11" y="568"/>
                  </a:lnTo>
                  <a:lnTo>
                    <a:pt x="11" y="568"/>
                  </a:lnTo>
                  <a:close/>
                  <a:moveTo>
                    <a:pt x="10" y="569"/>
                  </a:moveTo>
                  <a:cubicBezTo>
                    <a:pt x="10" y="569"/>
                    <a:pt x="10" y="569"/>
                    <a:pt x="10" y="569"/>
                  </a:cubicBezTo>
                  <a:cubicBezTo>
                    <a:pt x="10" y="569"/>
                    <a:pt x="10" y="569"/>
                    <a:pt x="10" y="569"/>
                  </a:cubicBezTo>
                  <a:cubicBezTo>
                    <a:pt x="10" y="569"/>
                    <a:pt x="10" y="569"/>
                    <a:pt x="10" y="569"/>
                  </a:cubicBezTo>
                  <a:close/>
                  <a:moveTo>
                    <a:pt x="12" y="573"/>
                  </a:moveTo>
                  <a:lnTo>
                    <a:pt x="12" y="573"/>
                  </a:lnTo>
                  <a:close/>
                  <a:moveTo>
                    <a:pt x="14" y="574"/>
                  </a:moveTo>
                  <a:cubicBezTo>
                    <a:pt x="14" y="574"/>
                    <a:pt x="13" y="574"/>
                    <a:pt x="13" y="574"/>
                  </a:cubicBezTo>
                  <a:lnTo>
                    <a:pt x="13" y="574"/>
                  </a:lnTo>
                  <a:cubicBezTo>
                    <a:pt x="13" y="574"/>
                    <a:pt x="14" y="574"/>
                    <a:pt x="14" y="574"/>
                  </a:cubicBezTo>
                  <a:close/>
                  <a:moveTo>
                    <a:pt x="18" y="587"/>
                  </a:moveTo>
                  <a:cubicBezTo>
                    <a:pt x="18" y="587"/>
                    <a:pt x="18" y="587"/>
                    <a:pt x="18" y="587"/>
                  </a:cubicBezTo>
                  <a:lnTo>
                    <a:pt x="18" y="588"/>
                  </a:lnTo>
                  <a:cubicBezTo>
                    <a:pt x="18" y="588"/>
                    <a:pt x="18" y="587"/>
                    <a:pt x="18" y="587"/>
                  </a:cubicBezTo>
                  <a:close/>
                  <a:moveTo>
                    <a:pt x="17" y="593"/>
                  </a:moveTo>
                  <a:lnTo>
                    <a:pt x="17" y="593"/>
                  </a:lnTo>
                  <a:lnTo>
                    <a:pt x="17" y="594"/>
                  </a:lnTo>
                  <a:cubicBezTo>
                    <a:pt x="17" y="594"/>
                    <a:pt x="17" y="593"/>
                    <a:pt x="17" y="593"/>
                  </a:cubicBezTo>
                  <a:close/>
                  <a:moveTo>
                    <a:pt x="17" y="620"/>
                  </a:moveTo>
                  <a:lnTo>
                    <a:pt x="17" y="620"/>
                  </a:lnTo>
                  <a:cubicBezTo>
                    <a:pt x="17" y="620"/>
                    <a:pt x="17" y="620"/>
                    <a:pt x="16" y="620"/>
                  </a:cubicBezTo>
                  <a:cubicBezTo>
                    <a:pt x="16" y="620"/>
                    <a:pt x="16" y="620"/>
                    <a:pt x="16" y="620"/>
                  </a:cubicBezTo>
                  <a:lnTo>
                    <a:pt x="17" y="620"/>
                  </a:lnTo>
                  <a:close/>
                  <a:moveTo>
                    <a:pt x="21" y="621"/>
                  </a:moveTo>
                  <a:lnTo>
                    <a:pt x="21" y="621"/>
                  </a:lnTo>
                  <a:lnTo>
                    <a:pt x="21" y="621"/>
                  </a:lnTo>
                  <a:lnTo>
                    <a:pt x="21" y="621"/>
                  </a:lnTo>
                  <a:close/>
                  <a:moveTo>
                    <a:pt x="22" y="626"/>
                  </a:moveTo>
                  <a:cubicBezTo>
                    <a:pt x="22" y="627"/>
                    <a:pt x="21" y="627"/>
                    <a:pt x="20" y="628"/>
                  </a:cubicBezTo>
                  <a:cubicBezTo>
                    <a:pt x="21" y="627"/>
                    <a:pt x="21" y="626"/>
                    <a:pt x="22" y="626"/>
                  </a:cubicBezTo>
                  <a:close/>
                  <a:moveTo>
                    <a:pt x="16" y="628"/>
                  </a:moveTo>
                  <a:lnTo>
                    <a:pt x="16" y="628"/>
                  </a:lnTo>
                  <a:close/>
                  <a:moveTo>
                    <a:pt x="17" y="628"/>
                  </a:moveTo>
                  <a:cubicBezTo>
                    <a:pt x="18" y="628"/>
                    <a:pt x="18" y="628"/>
                    <a:pt x="18" y="628"/>
                  </a:cubicBezTo>
                  <a:lnTo>
                    <a:pt x="18" y="628"/>
                  </a:lnTo>
                  <a:cubicBezTo>
                    <a:pt x="18" y="628"/>
                    <a:pt x="18" y="628"/>
                    <a:pt x="17" y="628"/>
                  </a:cubicBezTo>
                  <a:close/>
                  <a:moveTo>
                    <a:pt x="24" y="651"/>
                  </a:moveTo>
                  <a:lnTo>
                    <a:pt x="24" y="651"/>
                  </a:lnTo>
                  <a:cubicBezTo>
                    <a:pt x="24" y="652"/>
                    <a:pt x="24" y="652"/>
                    <a:pt x="23" y="652"/>
                  </a:cubicBezTo>
                  <a:cubicBezTo>
                    <a:pt x="23" y="652"/>
                    <a:pt x="23" y="651"/>
                    <a:pt x="23" y="651"/>
                  </a:cubicBezTo>
                  <a:lnTo>
                    <a:pt x="24" y="651"/>
                  </a:lnTo>
                  <a:close/>
                  <a:moveTo>
                    <a:pt x="28" y="652"/>
                  </a:moveTo>
                  <a:lnTo>
                    <a:pt x="28" y="653"/>
                  </a:lnTo>
                  <a:lnTo>
                    <a:pt x="28" y="653"/>
                  </a:lnTo>
                  <a:lnTo>
                    <a:pt x="28" y="652"/>
                  </a:lnTo>
                  <a:close/>
                  <a:moveTo>
                    <a:pt x="29" y="656"/>
                  </a:moveTo>
                  <a:cubicBezTo>
                    <a:pt x="29" y="656"/>
                    <a:pt x="29" y="656"/>
                    <a:pt x="29" y="656"/>
                  </a:cubicBezTo>
                  <a:lnTo>
                    <a:pt x="29" y="656"/>
                  </a:lnTo>
                  <a:cubicBezTo>
                    <a:pt x="29" y="656"/>
                    <a:pt x="29" y="656"/>
                    <a:pt x="29" y="656"/>
                  </a:cubicBezTo>
                  <a:close/>
                  <a:moveTo>
                    <a:pt x="23" y="656"/>
                  </a:moveTo>
                  <a:lnTo>
                    <a:pt x="23" y="657"/>
                  </a:lnTo>
                  <a:cubicBezTo>
                    <a:pt x="23" y="657"/>
                    <a:pt x="23" y="656"/>
                    <a:pt x="23" y="656"/>
                  </a:cubicBezTo>
                  <a:close/>
                  <a:moveTo>
                    <a:pt x="29" y="657"/>
                  </a:moveTo>
                  <a:cubicBezTo>
                    <a:pt x="29" y="658"/>
                    <a:pt x="28" y="658"/>
                    <a:pt x="27" y="659"/>
                  </a:cubicBezTo>
                  <a:cubicBezTo>
                    <a:pt x="28" y="658"/>
                    <a:pt x="28" y="658"/>
                    <a:pt x="29" y="657"/>
                  </a:cubicBezTo>
                  <a:close/>
                  <a:moveTo>
                    <a:pt x="22" y="658"/>
                  </a:moveTo>
                  <a:cubicBezTo>
                    <a:pt x="22" y="658"/>
                    <a:pt x="22" y="658"/>
                    <a:pt x="22" y="658"/>
                  </a:cubicBezTo>
                  <a:lnTo>
                    <a:pt x="22" y="658"/>
                  </a:lnTo>
                  <a:cubicBezTo>
                    <a:pt x="22" y="658"/>
                    <a:pt x="22" y="658"/>
                    <a:pt x="22" y="658"/>
                  </a:cubicBezTo>
                  <a:close/>
                  <a:moveTo>
                    <a:pt x="22" y="658"/>
                  </a:moveTo>
                  <a:cubicBezTo>
                    <a:pt x="22" y="659"/>
                    <a:pt x="22" y="659"/>
                    <a:pt x="22" y="659"/>
                  </a:cubicBezTo>
                  <a:cubicBezTo>
                    <a:pt x="22" y="659"/>
                    <a:pt x="22" y="659"/>
                    <a:pt x="22" y="659"/>
                  </a:cubicBezTo>
                  <a:lnTo>
                    <a:pt x="22" y="659"/>
                  </a:lnTo>
                  <a:lnTo>
                    <a:pt x="22" y="658"/>
                  </a:lnTo>
                  <a:close/>
                  <a:moveTo>
                    <a:pt x="24" y="659"/>
                  </a:moveTo>
                  <a:lnTo>
                    <a:pt x="24" y="659"/>
                  </a:lnTo>
                  <a:close/>
                  <a:moveTo>
                    <a:pt x="24" y="659"/>
                  </a:moveTo>
                  <a:cubicBezTo>
                    <a:pt x="25" y="659"/>
                    <a:pt x="25" y="659"/>
                    <a:pt x="26" y="659"/>
                  </a:cubicBezTo>
                  <a:lnTo>
                    <a:pt x="26" y="659"/>
                  </a:lnTo>
                  <a:cubicBezTo>
                    <a:pt x="25" y="659"/>
                    <a:pt x="25" y="659"/>
                    <a:pt x="25" y="659"/>
                  </a:cubicBezTo>
                  <a:lnTo>
                    <a:pt x="24" y="659"/>
                  </a:lnTo>
                  <a:close/>
                  <a:moveTo>
                    <a:pt x="23" y="662"/>
                  </a:moveTo>
                  <a:lnTo>
                    <a:pt x="23" y="662"/>
                  </a:lnTo>
                  <a:lnTo>
                    <a:pt x="23" y="662"/>
                  </a:lnTo>
                  <a:lnTo>
                    <a:pt x="23" y="662"/>
                  </a:lnTo>
                  <a:cubicBezTo>
                    <a:pt x="23" y="662"/>
                    <a:pt x="23" y="662"/>
                    <a:pt x="23" y="662"/>
                  </a:cubicBezTo>
                  <a:close/>
                  <a:moveTo>
                    <a:pt x="25" y="663"/>
                  </a:moveTo>
                  <a:cubicBezTo>
                    <a:pt x="25" y="663"/>
                    <a:pt x="26" y="664"/>
                    <a:pt x="26" y="664"/>
                  </a:cubicBezTo>
                  <a:cubicBezTo>
                    <a:pt x="26" y="664"/>
                    <a:pt x="26" y="664"/>
                    <a:pt x="25" y="663"/>
                  </a:cubicBezTo>
                  <a:close/>
                  <a:moveTo>
                    <a:pt x="27" y="673"/>
                  </a:moveTo>
                  <a:cubicBezTo>
                    <a:pt x="27" y="673"/>
                    <a:pt x="28" y="673"/>
                    <a:pt x="28" y="673"/>
                  </a:cubicBezTo>
                  <a:cubicBezTo>
                    <a:pt x="28" y="673"/>
                    <a:pt x="28" y="673"/>
                    <a:pt x="27" y="673"/>
                  </a:cubicBezTo>
                  <a:cubicBezTo>
                    <a:pt x="27" y="673"/>
                    <a:pt x="27" y="673"/>
                    <a:pt x="27" y="673"/>
                  </a:cubicBezTo>
                  <a:close/>
                  <a:moveTo>
                    <a:pt x="34" y="675"/>
                  </a:moveTo>
                  <a:cubicBezTo>
                    <a:pt x="34" y="676"/>
                    <a:pt x="33" y="677"/>
                    <a:pt x="32" y="677"/>
                  </a:cubicBezTo>
                  <a:cubicBezTo>
                    <a:pt x="32" y="677"/>
                    <a:pt x="31" y="677"/>
                    <a:pt x="31" y="677"/>
                  </a:cubicBezTo>
                  <a:cubicBezTo>
                    <a:pt x="32" y="676"/>
                    <a:pt x="33" y="676"/>
                    <a:pt x="34" y="675"/>
                  </a:cubicBezTo>
                  <a:close/>
                  <a:moveTo>
                    <a:pt x="41" y="713"/>
                  </a:moveTo>
                  <a:cubicBezTo>
                    <a:pt x="41" y="713"/>
                    <a:pt x="41" y="713"/>
                    <a:pt x="41" y="713"/>
                  </a:cubicBezTo>
                  <a:cubicBezTo>
                    <a:pt x="41" y="713"/>
                    <a:pt x="42" y="713"/>
                    <a:pt x="41" y="713"/>
                  </a:cubicBezTo>
                  <a:close/>
                  <a:moveTo>
                    <a:pt x="48" y="735"/>
                  </a:moveTo>
                  <a:cubicBezTo>
                    <a:pt x="48" y="735"/>
                    <a:pt x="48" y="735"/>
                    <a:pt x="47" y="735"/>
                  </a:cubicBezTo>
                  <a:cubicBezTo>
                    <a:pt x="47" y="735"/>
                    <a:pt x="48" y="735"/>
                    <a:pt x="48" y="735"/>
                  </a:cubicBezTo>
                  <a:close/>
                  <a:moveTo>
                    <a:pt x="52" y="735"/>
                  </a:moveTo>
                  <a:cubicBezTo>
                    <a:pt x="52" y="735"/>
                    <a:pt x="51" y="735"/>
                    <a:pt x="51" y="735"/>
                  </a:cubicBezTo>
                  <a:cubicBezTo>
                    <a:pt x="52" y="735"/>
                    <a:pt x="52" y="735"/>
                    <a:pt x="52" y="735"/>
                  </a:cubicBezTo>
                  <a:close/>
                  <a:moveTo>
                    <a:pt x="47" y="737"/>
                  </a:moveTo>
                  <a:cubicBezTo>
                    <a:pt x="47" y="737"/>
                    <a:pt x="47" y="737"/>
                    <a:pt x="47" y="737"/>
                  </a:cubicBezTo>
                  <a:cubicBezTo>
                    <a:pt x="47" y="737"/>
                    <a:pt x="47" y="737"/>
                    <a:pt x="47" y="737"/>
                  </a:cubicBezTo>
                  <a:lnTo>
                    <a:pt x="47" y="737"/>
                  </a:lnTo>
                  <a:lnTo>
                    <a:pt x="47" y="737"/>
                  </a:lnTo>
                  <a:close/>
                  <a:moveTo>
                    <a:pt x="54" y="743"/>
                  </a:moveTo>
                  <a:cubicBezTo>
                    <a:pt x="53" y="743"/>
                    <a:pt x="53" y="743"/>
                    <a:pt x="52" y="743"/>
                  </a:cubicBezTo>
                  <a:lnTo>
                    <a:pt x="52" y="743"/>
                  </a:lnTo>
                  <a:cubicBezTo>
                    <a:pt x="53" y="743"/>
                    <a:pt x="53" y="743"/>
                    <a:pt x="54" y="743"/>
                  </a:cubicBezTo>
                  <a:close/>
                  <a:moveTo>
                    <a:pt x="58" y="756"/>
                  </a:moveTo>
                  <a:lnTo>
                    <a:pt x="58" y="756"/>
                  </a:lnTo>
                  <a:cubicBezTo>
                    <a:pt x="58" y="756"/>
                    <a:pt x="58" y="756"/>
                    <a:pt x="58" y="756"/>
                  </a:cubicBezTo>
                  <a:close/>
                  <a:moveTo>
                    <a:pt x="57" y="758"/>
                  </a:moveTo>
                  <a:cubicBezTo>
                    <a:pt x="57" y="758"/>
                    <a:pt x="57" y="758"/>
                    <a:pt x="57" y="758"/>
                  </a:cubicBezTo>
                  <a:cubicBezTo>
                    <a:pt x="57" y="758"/>
                    <a:pt x="57" y="759"/>
                    <a:pt x="57" y="758"/>
                  </a:cubicBezTo>
                  <a:lnTo>
                    <a:pt x="57" y="758"/>
                  </a:lnTo>
                  <a:lnTo>
                    <a:pt x="57" y="758"/>
                  </a:lnTo>
                  <a:close/>
                  <a:moveTo>
                    <a:pt x="74" y="784"/>
                  </a:moveTo>
                  <a:lnTo>
                    <a:pt x="74" y="784"/>
                  </a:lnTo>
                  <a:lnTo>
                    <a:pt x="74" y="784"/>
                  </a:lnTo>
                  <a:cubicBezTo>
                    <a:pt x="74" y="784"/>
                    <a:pt x="74" y="784"/>
                    <a:pt x="74" y="784"/>
                  </a:cubicBezTo>
                  <a:close/>
                  <a:moveTo>
                    <a:pt x="72" y="787"/>
                  </a:moveTo>
                  <a:cubicBezTo>
                    <a:pt x="72" y="787"/>
                    <a:pt x="72" y="788"/>
                    <a:pt x="72" y="788"/>
                  </a:cubicBezTo>
                  <a:lnTo>
                    <a:pt x="72" y="788"/>
                  </a:lnTo>
                  <a:cubicBezTo>
                    <a:pt x="72" y="788"/>
                    <a:pt x="72" y="788"/>
                    <a:pt x="72" y="787"/>
                  </a:cubicBezTo>
                  <a:close/>
                  <a:moveTo>
                    <a:pt x="80" y="789"/>
                  </a:moveTo>
                  <a:cubicBezTo>
                    <a:pt x="79" y="789"/>
                    <a:pt x="79" y="789"/>
                    <a:pt x="80" y="790"/>
                  </a:cubicBezTo>
                  <a:cubicBezTo>
                    <a:pt x="80" y="790"/>
                    <a:pt x="80" y="789"/>
                    <a:pt x="80" y="789"/>
                  </a:cubicBezTo>
                  <a:close/>
                  <a:moveTo>
                    <a:pt x="79" y="790"/>
                  </a:moveTo>
                  <a:cubicBezTo>
                    <a:pt x="79" y="790"/>
                    <a:pt x="79" y="791"/>
                    <a:pt x="78" y="791"/>
                  </a:cubicBezTo>
                  <a:lnTo>
                    <a:pt x="78" y="791"/>
                  </a:lnTo>
                  <a:cubicBezTo>
                    <a:pt x="79" y="791"/>
                    <a:pt x="79" y="790"/>
                    <a:pt x="79" y="790"/>
                  </a:cubicBezTo>
                  <a:close/>
                  <a:moveTo>
                    <a:pt x="73" y="791"/>
                  </a:moveTo>
                  <a:cubicBezTo>
                    <a:pt x="73" y="791"/>
                    <a:pt x="73" y="791"/>
                    <a:pt x="73" y="791"/>
                  </a:cubicBezTo>
                  <a:lnTo>
                    <a:pt x="73" y="791"/>
                  </a:lnTo>
                  <a:close/>
                  <a:moveTo>
                    <a:pt x="74" y="792"/>
                  </a:moveTo>
                  <a:cubicBezTo>
                    <a:pt x="75" y="792"/>
                    <a:pt x="75" y="792"/>
                    <a:pt x="76" y="792"/>
                  </a:cubicBezTo>
                  <a:cubicBezTo>
                    <a:pt x="75" y="792"/>
                    <a:pt x="75" y="792"/>
                    <a:pt x="74" y="792"/>
                  </a:cubicBezTo>
                  <a:close/>
                  <a:moveTo>
                    <a:pt x="169" y="834"/>
                  </a:moveTo>
                  <a:lnTo>
                    <a:pt x="169" y="834"/>
                  </a:lnTo>
                  <a:close/>
                  <a:moveTo>
                    <a:pt x="207" y="842"/>
                  </a:moveTo>
                  <a:lnTo>
                    <a:pt x="207" y="843"/>
                  </a:lnTo>
                  <a:cubicBezTo>
                    <a:pt x="207" y="843"/>
                    <a:pt x="207" y="843"/>
                    <a:pt x="207" y="842"/>
                  </a:cubicBezTo>
                  <a:close/>
                  <a:moveTo>
                    <a:pt x="214" y="843"/>
                  </a:moveTo>
                  <a:cubicBezTo>
                    <a:pt x="214" y="843"/>
                    <a:pt x="214" y="843"/>
                    <a:pt x="214" y="843"/>
                  </a:cubicBezTo>
                  <a:cubicBezTo>
                    <a:pt x="214" y="843"/>
                    <a:pt x="214" y="843"/>
                    <a:pt x="214" y="844"/>
                  </a:cubicBezTo>
                  <a:cubicBezTo>
                    <a:pt x="214" y="843"/>
                    <a:pt x="214" y="843"/>
                    <a:pt x="214" y="843"/>
                  </a:cubicBezTo>
                  <a:close/>
                  <a:moveTo>
                    <a:pt x="207" y="843"/>
                  </a:moveTo>
                  <a:cubicBezTo>
                    <a:pt x="206" y="844"/>
                    <a:pt x="207" y="844"/>
                    <a:pt x="207" y="845"/>
                  </a:cubicBezTo>
                  <a:cubicBezTo>
                    <a:pt x="206" y="845"/>
                    <a:pt x="207" y="845"/>
                    <a:pt x="207" y="845"/>
                  </a:cubicBezTo>
                  <a:cubicBezTo>
                    <a:pt x="206" y="844"/>
                    <a:pt x="207" y="844"/>
                    <a:pt x="207" y="843"/>
                  </a:cubicBezTo>
                  <a:close/>
                  <a:moveTo>
                    <a:pt x="225" y="844"/>
                  </a:moveTo>
                  <a:cubicBezTo>
                    <a:pt x="225" y="844"/>
                    <a:pt x="225" y="844"/>
                    <a:pt x="226" y="844"/>
                  </a:cubicBezTo>
                  <a:cubicBezTo>
                    <a:pt x="225" y="844"/>
                    <a:pt x="225" y="844"/>
                    <a:pt x="225" y="844"/>
                  </a:cubicBezTo>
                  <a:close/>
                  <a:moveTo>
                    <a:pt x="227" y="844"/>
                  </a:moveTo>
                  <a:cubicBezTo>
                    <a:pt x="227" y="844"/>
                    <a:pt x="227" y="844"/>
                    <a:pt x="228" y="844"/>
                  </a:cubicBezTo>
                  <a:cubicBezTo>
                    <a:pt x="228" y="844"/>
                    <a:pt x="228" y="844"/>
                    <a:pt x="228" y="844"/>
                  </a:cubicBezTo>
                  <a:lnTo>
                    <a:pt x="228" y="844"/>
                  </a:lnTo>
                  <a:lnTo>
                    <a:pt x="228" y="844"/>
                  </a:lnTo>
                  <a:lnTo>
                    <a:pt x="227" y="844"/>
                  </a:lnTo>
                  <a:close/>
                  <a:moveTo>
                    <a:pt x="219" y="845"/>
                  </a:moveTo>
                  <a:cubicBezTo>
                    <a:pt x="219" y="845"/>
                    <a:pt x="219" y="845"/>
                    <a:pt x="220" y="845"/>
                  </a:cubicBezTo>
                  <a:cubicBezTo>
                    <a:pt x="219" y="845"/>
                    <a:pt x="219" y="845"/>
                    <a:pt x="219" y="845"/>
                  </a:cubicBezTo>
                  <a:close/>
                  <a:moveTo>
                    <a:pt x="207" y="846"/>
                  </a:moveTo>
                  <a:cubicBezTo>
                    <a:pt x="208" y="847"/>
                    <a:pt x="208" y="847"/>
                    <a:pt x="208" y="848"/>
                  </a:cubicBezTo>
                  <a:cubicBezTo>
                    <a:pt x="208" y="848"/>
                    <a:pt x="208" y="848"/>
                    <a:pt x="208" y="848"/>
                  </a:cubicBezTo>
                  <a:cubicBezTo>
                    <a:pt x="207" y="847"/>
                    <a:pt x="207" y="847"/>
                    <a:pt x="207" y="846"/>
                  </a:cubicBezTo>
                  <a:close/>
                  <a:moveTo>
                    <a:pt x="213" y="847"/>
                  </a:moveTo>
                  <a:lnTo>
                    <a:pt x="213" y="847"/>
                  </a:lnTo>
                  <a:lnTo>
                    <a:pt x="213" y="848"/>
                  </a:lnTo>
                  <a:lnTo>
                    <a:pt x="213" y="847"/>
                  </a:lnTo>
                  <a:close/>
                  <a:moveTo>
                    <a:pt x="200" y="848"/>
                  </a:moveTo>
                  <a:cubicBezTo>
                    <a:pt x="200" y="848"/>
                    <a:pt x="200" y="848"/>
                    <a:pt x="200" y="848"/>
                  </a:cubicBezTo>
                  <a:cubicBezTo>
                    <a:pt x="200" y="848"/>
                    <a:pt x="200" y="848"/>
                    <a:pt x="200" y="848"/>
                  </a:cubicBezTo>
                  <a:close/>
                  <a:moveTo>
                    <a:pt x="208" y="848"/>
                  </a:moveTo>
                  <a:cubicBezTo>
                    <a:pt x="208" y="848"/>
                    <a:pt x="208" y="848"/>
                    <a:pt x="208" y="848"/>
                  </a:cubicBezTo>
                  <a:cubicBezTo>
                    <a:pt x="208" y="848"/>
                    <a:pt x="208" y="848"/>
                    <a:pt x="208" y="848"/>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5" name="Freeform 35">
              <a:extLst>
                <a:ext uri="{FF2B5EF4-FFF2-40B4-BE49-F238E27FC236}">
                  <a16:creationId xmlns:a16="http://schemas.microsoft.com/office/drawing/2014/main" id="{14A60106-5C42-4DD0-83C8-AF242F86D850}"/>
                </a:ext>
              </a:extLst>
            </p:cNvPr>
            <p:cNvSpPr>
              <a:spLocks/>
            </p:cNvSpPr>
            <p:nvPr/>
          </p:nvSpPr>
          <p:spPr bwMode="auto">
            <a:xfrm>
              <a:off x="5367338" y="2519365"/>
              <a:ext cx="184150" cy="292100"/>
            </a:xfrm>
            <a:custGeom>
              <a:avLst/>
              <a:gdLst>
                <a:gd name="T0" fmla="*/ 4 w 129"/>
                <a:gd name="T1" fmla="*/ 10 h 205"/>
                <a:gd name="T2" fmla="*/ 6 w 129"/>
                <a:gd name="T3" fmla="*/ 16 h 205"/>
                <a:gd name="T4" fmla="*/ 7 w 129"/>
                <a:gd name="T5" fmla="*/ 23 h 205"/>
                <a:gd name="T6" fmla="*/ 9 w 129"/>
                <a:gd name="T7" fmla="*/ 29 h 205"/>
                <a:gd name="T8" fmla="*/ 11 w 129"/>
                <a:gd name="T9" fmla="*/ 37 h 205"/>
                <a:gd name="T10" fmla="*/ 13 w 129"/>
                <a:gd name="T11" fmla="*/ 43 h 205"/>
                <a:gd name="T12" fmla="*/ 15 w 129"/>
                <a:gd name="T13" fmla="*/ 58 h 205"/>
                <a:gd name="T14" fmla="*/ 15 w 129"/>
                <a:gd name="T15" fmla="*/ 64 h 205"/>
                <a:gd name="T16" fmla="*/ 19 w 129"/>
                <a:gd name="T17" fmla="*/ 74 h 205"/>
                <a:gd name="T18" fmla="*/ 21 w 129"/>
                <a:gd name="T19" fmla="*/ 81 h 205"/>
                <a:gd name="T20" fmla="*/ 23 w 129"/>
                <a:gd name="T21" fmla="*/ 85 h 205"/>
                <a:gd name="T22" fmla="*/ 25 w 129"/>
                <a:gd name="T23" fmla="*/ 93 h 205"/>
                <a:gd name="T24" fmla="*/ 26 w 129"/>
                <a:gd name="T25" fmla="*/ 99 h 205"/>
                <a:gd name="T26" fmla="*/ 28 w 129"/>
                <a:gd name="T27" fmla="*/ 105 h 205"/>
                <a:gd name="T28" fmla="*/ 30 w 129"/>
                <a:gd name="T29" fmla="*/ 108 h 205"/>
                <a:gd name="T30" fmla="*/ 32 w 129"/>
                <a:gd name="T31" fmla="*/ 114 h 205"/>
                <a:gd name="T32" fmla="*/ 36 w 129"/>
                <a:gd name="T33" fmla="*/ 122 h 205"/>
                <a:gd name="T34" fmla="*/ 38 w 129"/>
                <a:gd name="T35" fmla="*/ 126 h 205"/>
                <a:gd name="T36" fmla="*/ 40 w 129"/>
                <a:gd name="T37" fmla="*/ 132 h 205"/>
                <a:gd name="T38" fmla="*/ 45 w 129"/>
                <a:gd name="T39" fmla="*/ 141 h 205"/>
                <a:gd name="T40" fmla="*/ 53 w 129"/>
                <a:gd name="T41" fmla="*/ 153 h 205"/>
                <a:gd name="T42" fmla="*/ 55 w 129"/>
                <a:gd name="T43" fmla="*/ 157 h 205"/>
                <a:gd name="T44" fmla="*/ 59 w 129"/>
                <a:gd name="T45" fmla="*/ 161 h 205"/>
                <a:gd name="T46" fmla="*/ 67 w 129"/>
                <a:gd name="T47" fmla="*/ 166 h 205"/>
                <a:gd name="T48" fmla="*/ 74 w 129"/>
                <a:gd name="T49" fmla="*/ 172 h 205"/>
                <a:gd name="T50" fmla="*/ 78 w 129"/>
                <a:gd name="T51" fmla="*/ 176 h 205"/>
                <a:gd name="T52" fmla="*/ 84 w 129"/>
                <a:gd name="T53" fmla="*/ 178 h 205"/>
                <a:gd name="T54" fmla="*/ 90 w 129"/>
                <a:gd name="T55" fmla="*/ 182 h 205"/>
                <a:gd name="T56" fmla="*/ 93 w 129"/>
                <a:gd name="T57" fmla="*/ 184 h 205"/>
                <a:gd name="T58" fmla="*/ 103 w 129"/>
                <a:gd name="T59" fmla="*/ 190 h 205"/>
                <a:gd name="T60" fmla="*/ 109 w 129"/>
                <a:gd name="T61" fmla="*/ 193 h 205"/>
                <a:gd name="T62" fmla="*/ 113 w 129"/>
                <a:gd name="T63" fmla="*/ 195 h 205"/>
                <a:gd name="T64" fmla="*/ 116 w 129"/>
                <a:gd name="T65" fmla="*/ 197 h 205"/>
                <a:gd name="T66" fmla="*/ 120 w 129"/>
                <a:gd name="T67" fmla="*/ 201 h 205"/>
                <a:gd name="T68" fmla="*/ 128 w 129"/>
                <a:gd name="T6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 h="205">
                  <a:moveTo>
                    <a:pt x="0" y="0"/>
                  </a:moveTo>
                  <a:cubicBezTo>
                    <a:pt x="1" y="3"/>
                    <a:pt x="2" y="7"/>
                    <a:pt x="4" y="10"/>
                  </a:cubicBezTo>
                  <a:cubicBezTo>
                    <a:pt x="4" y="11"/>
                    <a:pt x="3" y="13"/>
                    <a:pt x="4" y="14"/>
                  </a:cubicBezTo>
                  <a:cubicBezTo>
                    <a:pt x="4" y="15"/>
                    <a:pt x="5" y="15"/>
                    <a:pt x="6" y="16"/>
                  </a:cubicBezTo>
                  <a:cubicBezTo>
                    <a:pt x="6" y="17"/>
                    <a:pt x="5" y="20"/>
                    <a:pt x="6" y="22"/>
                  </a:cubicBezTo>
                  <a:cubicBezTo>
                    <a:pt x="6" y="22"/>
                    <a:pt x="7" y="23"/>
                    <a:pt x="7" y="23"/>
                  </a:cubicBezTo>
                  <a:cubicBezTo>
                    <a:pt x="8" y="25"/>
                    <a:pt x="7" y="26"/>
                    <a:pt x="7" y="27"/>
                  </a:cubicBezTo>
                  <a:cubicBezTo>
                    <a:pt x="7" y="28"/>
                    <a:pt x="9" y="28"/>
                    <a:pt x="9" y="29"/>
                  </a:cubicBezTo>
                  <a:cubicBezTo>
                    <a:pt x="10" y="31"/>
                    <a:pt x="9" y="33"/>
                    <a:pt x="9" y="35"/>
                  </a:cubicBezTo>
                  <a:cubicBezTo>
                    <a:pt x="10" y="36"/>
                    <a:pt x="11" y="36"/>
                    <a:pt x="11" y="37"/>
                  </a:cubicBezTo>
                  <a:cubicBezTo>
                    <a:pt x="12" y="38"/>
                    <a:pt x="10" y="40"/>
                    <a:pt x="11" y="41"/>
                  </a:cubicBezTo>
                  <a:cubicBezTo>
                    <a:pt x="12" y="42"/>
                    <a:pt x="13" y="42"/>
                    <a:pt x="13" y="43"/>
                  </a:cubicBezTo>
                  <a:cubicBezTo>
                    <a:pt x="14" y="45"/>
                    <a:pt x="12" y="52"/>
                    <a:pt x="13" y="54"/>
                  </a:cubicBezTo>
                  <a:cubicBezTo>
                    <a:pt x="13" y="56"/>
                    <a:pt x="15" y="57"/>
                    <a:pt x="15" y="58"/>
                  </a:cubicBezTo>
                  <a:lnTo>
                    <a:pt x="15" y="62"/>
                  </a:lnTo>
                  <a:lnTo>
                    <a:pt x="15" y="64"/>
                  </a:lnTo>
                  <a:cubicBezTo>
                    <a:pt x="16" y="66"/>
                    <a:pt x="18" y="66"/>
                    <a:pt x="19" y="68"/>
                  </a:cubicBezTo>
                  <a:cubicBezTo>
                    <a:pt x="20" y="69"/>
                    <a:pt x="18" y="72"/>
                    <a:pt x="19" y="74"/>
                  </a:cubicBezTo>
                  <a:cubicBezTo>
                    <a:pt x="20" y="75"/>
                    <a:pt x="20" y="75"/>
                    <a:pt x="21" y="76"/>
                  </a:cubicBezTo>
                  <a:cubicBezTo>
                    <a:pt x="22" y="77"/>
                    <a:pt x="20" y="80"/>
                    <a:pt x="21" y="81"/>
                  </a:cubicBezTo>
                  <a:cubicBezTo>
                    <a:pt x="22" y="82"/>
                    <a:pt x="22" y="83"/>
                    <a:pt x="23" y="83"/>
                  </a:cubicBezTo>
                  <a:lnTo>
                    <a:pt x="23" y="85"/>
                  </a:lnTo>
                  <a:cubicBezTo>
                    <a:pt x="23" y="87"/>
                    <a:pt x="24" y="88"/>
                    <a:pt x="25" y="89"/>
                  </a:cubicBezTo>
                  <a:lnTo>
                    <a:pt x="25" y="93"/>
                  </a:lnTo>
                  <a:cubicBezTo>
                    <a:pt x="25" y="94"/>
                    <a:pt x="26" y="96"/>
                    <a:pt x="26" y="97"/>
                  </a:cubicBezTo>
                  <a:lnTo>
                    <a:pt x="26" y="99"/>
                  </a:lnTo>
                  <a:cubicBezTo>
                    <a:pt x="27" y="100"/>
                    <a:pt x="28" y="100"/>
                    <a:pt x="28" y="101"/>
                  </a:cubicBezTo>
                  <a:cubicBezTo>
                    <a:pt x="29" y="102"/>
                    <a:pt x="28" y="103"/>
                    <a:pt x="28" y="105"/>
                  </a:cubicBezTo>
                  <a:cubicBezTo>
                    <a:pt x="29" y="105"/>
                    <a:pt x="30" y="106"/>
                    <a:pt x="30" y="107"/>
                  </a:cubicBezTo>
                  <a:lnTo>
                    <a:pt x="30" y="108"/>
                  </a:lnTo>
                  <a:cubicBezTo>
                    <a:pt x="31" y="109"/>
                    <a:pt x="32" y="110"/>
                    <a:pt x="32" y="110"/>
                  </a:cubicBezTo>
                  <a:cubicBezTo>
                    <a:pt x="33" y="112"/>
                    <a:pt x="31" y="113"/>
                    <a:pt x="32" y="114"/>
                  </a:cubicBezTo>
                  <a:cubicBezTo>
                    <a:pt x="33" y="115"/>
                    <a:pt x="34" y="115"/>
                    <a:pt x="34" y="116"/>
                  </a:cubicBezTo>
                  <a:cubicBezTo>
                    <a:pt x="38" y="117"/>
                    <a:pt x="35" y="120"/>
                    <a:pt x="36" y="122"/>
                  </a:cubicBezTo>
                  <a:cubicBezTo>
                    <a:pt x="37" y="123"/>
                    <a:pt x="37" y="123"/>
                    <a:pt x="38" y="124"/>
                  </a:cubicBezTo>
                  <a:lnTo>
                    <a:pt x="38" y="126"/>
                  </a:lnTo>
                  <a:cubicBezTo>
                    <a:pt x="39" y="127"/>
                    <a:pt x="39" y="127"/>
                    <a:pt x="40" y="128"/>
                  </a:cubicBezTo>
                  <a:cubicBezTo>
                    <a:pt x="40" y="129"/>
                    <a:pt x="39" y="130"/>
                    <a:pt x="40" y="132"/>
                  </a:cubicBezTo>
                  <a:cubicBezTo>
                    <a:pt x="41" y="134"/>
                    <a:pt x="44" y="135"/>
                    <a:pt x="45" y="137"/>
                  </a:cubicBezTo>
                  <a:cubicBezTo>
                    <a:pt x="46" y="139"/>
                    <a:pt x="45" y="140"/>
                    <a:pt x="45" y="141"/>
                  </a:cubicBezTo>
                  <a:cubicBezTo>
                    <a:pt x="46" y="143"/>
                    <a:pt x="52" y="147"/>
                    <a:pt x="53" y="149"/>
                  </a:cubicBezTo>
                  <a:cubicBezTo>
                    <a:pt x="54" y="150"/>
                    <a:pt x="52" y="152"/>
                    <a:pt x="53" y="153"/>
                  </a:cubicBezTo>
                  <a:cubicBezTo>
                    <a:pt x="54" y="154"/>
                    <a:pt x="55" y="154"/>
                    <a:pt x="55" y="155"/>
                  </a:cubicBezTo>
                  <a:lnTo>
                    <a:pt x="55" y="157"/>
                  </a:lnTo>
                  <a:cubicBezTo>
                    <a:pt x="56" y="158"/>
                    <a:pt x="56" y="158"/>
                    <a:pt x="57" y="159"/>
                  </a:cubicBezTo>
                  <a:cubicBezTo>
                    <a:pt x="58" y="159"/>
                    <a:pt x="58" y="160"/>
                    <a:pt x="59" y="161"/>
                  </a:cubicBezTo>
                  <a:cubicBezTo>
                    <a:pt x="60" y="162"/>
                    <a:pt x="64" y="166"/>
                    <a:pt x="65" y="166"/>
                  </a:cubicBezTo>
                  <a:cubicBezTo>
                    <a:pt x="65" y="167"/>
                    <a:pt x="66" y="166"/>
                    <a:pt x="67" y="166"/>
                  </a:cubicBezTo>
                  <a:cubicBezTo>
                    <a:pt x="68" y="167"/>
                    <a:pt x="69" y="169"/>
                    <a:pt x="70" y="170"/>
                  </a:cubicBezTo>
                  <a:cubicBezTo>
                    <a:pt x="76" y="173"/>
                    <a:pt x="68" y="166"/>
                    <a:pt x="74" y="172"/>
                  </a:cubicBezTo>
                  <a:cubicBezTo>
                    <a:pt x="75" y="173"/>
                    <a:pt x="76" y="173"/>
                    <a:pt x="76" y="174"/>
                  </a:cubicBezTo>
                  <a:cubicBezTo>
                    <a:pt x="77" y="175"/>
                    <a:pt x="77" y="176"/>
                    <a:pt x="78" y="176"/>
                  </a:cubicBezTo>
                  <a:cubicBezTo>
                    <a:pt x="79" y="177"/>
                    <a:pt x="81" y="176"/>
                    <a:pt x="82" y="176"/>
                  </a:cubicBezTo>
                  <a:cubicBezTo>
                    <a:pt x="83" y="176"/>
                    <a:pt x="83" y="178"/>
                    <a:pt x="84" y="178"/>
                  </a:cubicBezTo>
                  <a:cubicBezTo>
                    <a:pt x="85" y="178"/>
                    <a:pt x="85" y="178"/>
                    <a:pt x="86" y="178"/>
                  </a:cubicBezTo>
                  <a:cubicBezTo>
                    <a:pt x="87" y="179"/>
                    <a:pt x="88" y="181"/>
                    <a:pt x="90" y="182"/>
                  </a:cubicBezTo>
                  <a:cubicBezTo>
                    <a:pt x="90" y="182"/>
                    <a:pt x="91" y="182"/>
                    <a:pt x="91" y="182"/>
                  </a:cubicBezTo>
                  <a:cubicBezTo>
                    <a:pt x="92" y="182"/>
                    <a:pt x="93" y="183"/>
                    <a:pt x="93" y="184"/>
                  </a:cubicBezTo>
                  <a:cubicBezTo>
                    <a:pt x="95" y="184"/>
                    <a:pt x="96" y="183"/>
                    <a:pt x="97" y="184"/>
                  </a:cubicBezTo>
                  <a:cubicBezTo>
                    <a:pt x="100" y="185"/>
                    <a:pt x="101" y="188"/>
                    <a:pt x="103" y="190"/>
                  </a:cubicBezTo>
                  <a:cubicBezTo>
                    <a:pt x="104" y="190"/>
                    <a:pt x="104" y="189"/>
                    <a:pt x="105" y="190"/>
                  </a:cubicBezTo>
                  <a:cubicBezTo>
                    <a:pt x="107" y="190"/>
                    <a:pt x="107" y="193"/>
                    <a:pt x="109" y="193"/>
                  </a:cubicBezTo>
                  <a:cubicBezTo>
                    <a:pt x="110" y="194"/>
                    <a:pt x="110" y="193"/>
                    <a:pt x="111" y="193"/>
                  </a:cubicBezTo>
                  <a:cubicBezTo>
                    <a:pt x="111" y="194"/>
                    <a:pt x="112" y="195"/>
                    <a:pt x="113" y="195"/>
                  </a:cubicBezTo>
                  <a:cubicBezTo>
                    <a:pt x="113" y="196"/>
                    <a:pt x="114" y="195"/>
                    <a:pt x="114" y="195"/>
                  </a:cubicBezTo>
                  <a:cubicBezTo>
                    <a:pt x="115" y="196"/>
                    <a:pt x="116" y="197"/>
                    <a:pt x="116" y="197"/>
                  </a:cubicBezTo>
                  <a:cubicBezTo>
                    <a:pt x="117" y="198"/>
                    <a:pt x="118" y="197"/>
                    <a:pt x="118" y="197"/>
                  </a:cubicBezTo>
                  <a:cubicBezTo>
                    <a:pt x="123" y="199"/>
                    <a:pt x="119" y="199"/>
                    <a:pt x="120" y="201"/>
                  </a:cubicBezTo>
                  <a:cubicBezTo>
                    <a:pt x="122" y="205"/>
                    <a:pt x="121" y="202"/>
                    <a:pt x="124" y="203"/>
                  </a:cubicBezTo>
                  <a:cubicBezTo>
                    <a:pt x="129" y="205"/>
                    <a:pt x="123" y="205"/>
                    <a:pt x="128" y="20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6" name="Freeform 36">
              <a:extLst>
                <a:ext uri="{FF2B5EF4-FFF2-40B4-BE49-F238E27FC236}">
                  <a16:creationId xmlns:a16="http://schemas.microsoft.com/office/drawing/2014/main" id="{56AB6B1E-FFA0-49F7-A290-4C634599B9B4}"/>
                </a:ext>
              </a:extLst>
            </p:cNvPr>
            <p:cNvSpPr>
              <a:spLocks/>
            </p:cNvSpPr>
            <p:nvPr/>
          </p:nvSpPr>
          <p:spPr bwMode="auto">
            <a:xfrm>
              <a:off x="5454651" y="1881190"/>
              <a:ext cx="368300" cy="920750"/>
            </a:xfrm>
            <a:custGeom>
              <a:avLst/>
              <a:gdLst>
                <a:gd name="T0" fmla="*/ 244 w 258"/>
                <a:gd name="T1" fmla="*/ 12 h 646"/>
                <a:gd name="T2" fmla="*/ 235 w 258"/>
                <a:gd name="T3" fmla="*/ 17 h 646"/>
                <a:gd name="T4" fmla="*/ 231 w 258"/>
                <a:gd name="T5" fmla="*/ 25 h 646"/>
                <a:gd name="T6" fmla="*/ 217 w 258"/>
                <a:gd name="T7" fmla="*/ 39 h 646"/>
                <a:gd name="T8" fmla="*/ 202 w 258"/>
                <a:gd name="T9" fmla="*/ 58 h 646"/>
                <a:gd name="T10" fmla="*/ 186 w 258"/>
                <a:gd name="T11" fmla="*/ 75 h 646"/>
                <a:gd name="T12" fmla="*/ 179 w 258"/>
                <a:gd name="T13" fmla="*/ 85 h 646"/>
                <a:gd name="T14" fmla="*/ 158 w 258"/>
                <a:gd name="T15" fmla="*/ 106 h 646"/>
                <a:gd name="T16" fmla="*/ 140 w 258"/>
                <a:gd name="T17" fmla="*/ 126 h 646"/>
                <a:gd name="T18" fmla="*/ 129 w 258"/>
                <a:gd name="T19" fmla="*/ 139 h 646"/>
                <a:gd name="T20" fmla="*/ 123 w 258"/>
                <a:gd name="T21" fmla="*/ 147 h 646"/>
                <a:gd name="T22" fmla="*/ 117 w 258"/>
                <a:gd name="T23" fmla="*/ 156 h 646"/>
                <a:gd name="T24" fmla="*/ 108 w 258"/>
                <a:gd name="T25" fmla="*/ 168 h 646"/>
                <a:gd name="T26" fmla="*/ 98 w 258"/>
                <a:gd name="T27" fmla="*/ 180 h 646"/>
                <a:gd name="T28" fmla="*/ 84 w 258"/>
                <a:gd name="T29" fmla="*/ 195 h 646"/>
                <a:gd name="T30" fmla="*/ 77 w 258"/>
                <a:gd name="T31" fmla="*/ 207 h 646"/>
                <a:gd name="T32" fmla="*/ 71 w 258"/>
                <a:gd name="T33" fmla="*/ 214 h 646"/>
                <a:gd name="T34" fmla="*/ 67 w 258"/>
                <a:gd name="T35" fmla="*/ 222 h 646"/>
                <a:gd name="T36" fmla="*/ 58 w 258"/>
                <a:gd name="T37" fmla="*/ 236 h 646"/>
                <a:gd name="T38" fmla="*/ 52 w 258"/>
                <a:gd name="T39" fmla="*/ 245 h 646"/>
                <a:gd name="T40" fmla="*/ 46 w 258"/>
                <a:gd name="T41" fmla="*/ 253 h 646"/>
                <a:gd name="T42" fmla="*/ 42 w 258"/>
                <a:gd name="T43" fmla="*/ 261 h 646"/>
                <a:gd name="T44" fmla="*/ 39 w 258"/>
                <a:gd name="T45" fmla="*/ 267 h 646"/>
                <a:gd name="T46" fmla="*/ 37 w 258"/>
                <a:gd name="T47" fmla="*/ 274 h 646"/>
                <a:gd name="T48" fmla="*/ 31 w 258"/>
                <a:gd name="T49" fmla="*/ 282 h 646"/>
                <a:gd name="T50" fmla="*/ 29 w 258"/>
                <a:gd name="T51" fmla="*/ 292 h 646"/>
                <a:gd name="T52" fmla="*/ 25 w 258"/>
                <a:gd name="T53" fmla="*/ 299 h 646"/>
                <a:gd name="T54" fmla="*/ 19 w 258"/>
                <a:gd name="T55" fmla="*/ 309 h 646"/>
                <a:gd name="T56" fmla="*/ 15 w 258"/>
                <a:gd name="T57" fmla="*/ 321 h 646"/>
                <a:gd name="T58" fmla="*/ 12 w 258"/>
                <a:gd name="T59" fmla="*/ 328 h 646"/>
                <a:gd name="T60" fmla="*/ 10 w 258"/>
                <a:gd name="T61" fmla="*/ 336 h 646"/>
                <a:gd name="T62" fmla="*/ 8 w 258"/>
                <a:gd name="T63" fmla="*/ 352 h 646"/>
                <a:gd name="T64" fmla="*/ 6 w 258"/>
                <a:gd name="T65" fmla="*/ 357 h 646"/>
                <a:gd name="T66" fmla="*/ 4 w 258"/>
                <a:gd name="T67" fmla="*/ 373 h 646"/>
                <a:gd name="T68" fmla="*/ 2 w 258"/>
                <a:gd name="T69" fmla="*/ 388 h 646"/>
                <a:gd name="T70" fmla="*/ 0 w 258"/>
                <a:gd name="T71" fmla="*/ 394 h 646"/>
                <a:gd name="T72" fmla="*/ 0 w 258"/>
                <a:gd name="T73" fmla="*/ 433 h 646"/>
                <a:gd name="T74" fmla="*/ 2 w 258"/>
                <a:gd name="T75" fmla="*/ 466 h 646"/>
                <a:gd name="T76" fmla="*/ 4 w 258"/>
                <a:gd name="T77" fmla="*/ 477 h 646"/>
                <a:gd name="T78" fmla="*/ 8 w 258"/>
                <a:gd name="T79" fmla="*/ 485 h 646"/>
                <a:gd name="T80" fmla="*/ 12 w 258"/>
                <a:gd name="T81" fmla="*/ 496 h 646"/>
                <a:gd name="T82" fmla="*/ 18 w 258"/>
                <a:gd name="T83" fmla="*/ 504 h 646"/>
                <a:gd name="T84" fmla="*/ 21 w 258"/>
                <a:gd name="T85" fmla="*/ 522 h 646"/>
                <a:gd name="T86" fmla="*/ 23 w 258"/>
                <a:gd name="T87" fmla="*/ 527 h 646"/>
                <a:gd name="T88" fmla="*/ 25 w 258"/>
                <a:gd name="T89" fmla="*/ 547 h 646"/>
                <a:gd name="T90" fmla="*/ 27 w 258"/>
                <a:gd name="T91" fmla="*/ 556 h 646"/>
                <a:gd name="T92" fmla="*/ 31 w 258"/>
                <a:gd name="T93" fmla="*/ 570 h 646"/>
                <a:gd name="T94" fmla="*/ 35 w 258"/>
                <a:gd name="T95" fmla="*/ 576 h 646"/>
                <a:gd name="T96" fmla="*/ 56 w 258"/>
                <a:gd name="T97" fmla="*/ 599 h 646"/>
                <a:gd name="T98" fmla="*/ 66 w 258"/>
                <a:gd name="T99" fmla="*/ 605 h 646"/>
                <a:gd name="T100" fmla="*/ 79 w 258"/>
                <a:gd name="T101" fmla="*/ 622 h 646"/>
                <a:gd name="T102" fmla="*/ 87 w 258"/>
                <a:gd name="T103" fmla="*/ 636 h 646"/>
                <a:gd name="T104" fmla="*/ 91 w 258"/>
                <a:gd name="T105" fmla="*/ 641 h 646"/>
                <a:gd name="T106" fmla="*/ 94 w 258"/>
                <a:gd name="T107" fmla="*/ 645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8" h="646">
                  <a:moveTo>
                    <a:pt x="258" y="4"/>
                  </a:moveTo>
                  <a:cubicBezTo>
                    <a:pt x="250" y="0"/>
                    <a:pt x="252" y="10"/>
                    <a:pt x="248" y="12"/>
                  </a:cubicBezTo>
                  <a:cubicBezTo>
                    <a:pt x="247" y="12"/>
                    <a:pt x="246" y="11"/>
                    <a:pt x="244" y="12"/>
                  </a:cubicBezTo>
                  <a:cubicBezTo>
                    <a:pt x="242" y="12"/>
                    <a:pt x="242" y="14"/>
                    <a:pt x="240" y="15"/>
                  </a:cubicBezTo>
                  <a:cubicBezTo>
                    <a:pt x="239" y="16"/>
                    <a:pt x="238" y="17"/>
                    <a:pt x="236" y="17"/>
                  </a:cubicBezTo>
                  <a:cubicBezTo>
                    <a:pt x="236" y="18"/>
                    <a:pt x="235" y="17"/>
                    <a:pt x="235" y="17"/>
                  </a:cubicBezTo>
                  <a:cubicBezTo>
                    <a:pt x="234" y="18"/>
                    <a:pt x="233" y="20"/>
                    <a:pt x="233" y="21"/>
                  </a:cubicBezTo>
                  <a:cubicBezTo>
                    <a:pt x="232" y="22"/>
                    <a:pt x="231" y="22"/>
                    <a:pt x="231" y="23"/>
                  </a:cubicBezTo>
                  <a:lnTo>
                    <a:pt x="231" y="25"/>
                  </a:lnTo>
                  <a:cubicBezTo>
                    <a:pt x="230" y="26"/>
                    <a:pt x="230" y="26"/>
                    <a:pt x="229" y="27"/>
                  </a:cubicBezTo>
                  <a:cubicBezTo>
                    <a:pt x="228" y="28"/>
                    <a:pt x="228" y="28"/>
                    <a:pt x="227" y="29"/>
                  </a:cubicBezTo>
                  <a:cubicBezTo>
                    <a:pt x="224" y="32"/>
                    <a:pt x="221" y="35"/>
                    <a:pt x="217" y="39"/>
                  </a:cubicBezTo>
                  <a:cubicBezTo>
                    <a:pt x="216" y="40"/>
                    <a:pt x="213" y="43"/>
                    <a:pt x="212" y="44"/>
                  </a:cubicBezTo>
                  <a:cubicBezTo>
                    <a:pt x="210" y="47"/>
                    <a:pt x="209" y="50"/>
                    <a:pt x="208" y="52"/>
                  </a:cubicBezTo>
                  <a:cubicBezTo>
                    <a:pt x="206" y="54"/>
                    <a:pt x="204" y="56"/>
                    <a:pt x="202" y="58"/>
                  </a:cubicBezTo>
                  <a:lnTo>
                    <a:pt x="192" y="68"/>
                  </a:lnTo>
                  <a:cubicBezTo>
                    <a:pt x="191" y="69"/>
                    <a:pt x="189" y="70"/>
                    <a:pt x="188" y="71"/>
                  </a:cubicBezTo>
                  <a:cubicBezTo>
                    <a:pt x="188" y="73"/>
                    <a:pt x="187" y="74"/>
                    <a:pt x="186" y="75"/>
                  </a:cubicBezTo>
                  <a:cubicBezTo>
                    <a:pt x="185" y="77"/>
                    <a:pt x="182" y="80"/>
                    <a:pt x="181" y="81"/>
                  </a:cubicBezTo>
                  <a:cubicBezTo>
                    <a:pt x="180" y="82"/>
                    <a:pt x="179" y="82"/>
                    <a:pt x="179" y="83"/>
                  </a:cubicBezTo>
                  <a:lnTo>
                    <a:pt x="179" y="85"/>
                  </a:lnTo>
                  <a:cubicBezTo>
                    <a:pt x="178" y="86"/>
                    <a:pt x="178" y="86"/>
                    <a:pt x="177" y="87"/>
                  </a:cubicBezTo>
                  <a:cubicBezTo>
                    <a:pt x="176" y="88"/>
                    <a:pt x="174" y="89"/>
                    <a:pt x="173" y="91"/>
                  </a:cubicBezTo>
                  <a:cubicBezTo>
                    <a:pt x="168" y="96"/>
                    <a:pt x="163" y="101"/>
                    <a:pt x="158" y="106"/>
                  </a:cubicBezTo>
                  <a:cubicBezTo>
                    <a:pt x="156" y="108"/>
                    <a:pt x="149" y="115"/>
                    <a:pt x="148" y="116"/>
                  </a:cubicBezTo>
                  <a:lnTo>
                    <a:pt x="148" y="118"/>
                  </a:lnTo>
                  <a:cubicBezTo>
                    <a:pt x="147" y="119"/>
                    <a:pt x="141" y="124"/>
                    <a:pt x="140" y="126"/>
                  </a:cubicBezTo>
                  <a:cubicBezTo>
                    <a:pt x="138" y="127"/>
                    <a:pt x="136" y="129"/>
                    <a:pt x="134" y="131"/>
                  </a:cubicBezTo>
                  <a:cubicBezTo>
                    <a:pt x="133" y="133"/>
                    <a:pt x="133" y="134"/>
                    <a:pt x="133" y="135"/>
                  </a:cubicBezTo>
                  <a:cubicBezTo>
                    <a:pt x="131" y="137"/>
                    <a:pt x="129" y="137"/>
                    <a:pt x="129" y="139"/>
                  </a:cubicBezTo>
                  <a:lnTo>
                    <a:pt x="129" y="141"/>
                  </a:lnTo>
                  <a:cubicBezTo>
                    <a:pt x="128" y="142"/>
                    <a:pt x="127" y="142"/>
                    <a:pt x="127" y="143"/>
                  </a:cubicBezTo>
                  <a:cubicBezTo>
                    <a:pt x="125" y="144"/>
                    <a:pt x="124" y="145"/>
                    <a:pt x="123" y="147"/>
                  </a:cubicBezTo>
                  <a:cubicBezTo>
                    <a:pt x="122" y="148"/>
                    <a:pt x="122" y="149"/>
                    <a:pt x="121" y="151"/>
                  </a:cubicBezTo>
                  <a:cubicBezTo>
                    <a:pt x="120" y="152"/>
                    <a:pt x="118" y="153"/>
                    <a:pt x="117" y="155"/>
                  </a:cubicBezTo>
                  <a:lnTo>
                    <a:pt x="117" y="156"/>
                  </a:lnTo>
                  <a:cubicBezTo>
                    <a:pt x="116" y="157"/>
                    <a:pt x="116" y="158"/>
                    <a:pt x="115" y="158"/>
                  </a:cubicBezTo>
                  <a:cubicBezTo>
                    <a:pt x="114" y="160"/>
                    <a:pt x="108" y="165"/>
                    <a:pt x="108" y="166"/>
                  </a:cubicBezTo>
                  <a:lnTo>
                    <a:pt x="108" y="168"/>
                  </a:lnTo>
                  <a:cubicBezTo>
                    <a:pt x="107" y="169"/>
                    <a:pt x="106" y="169"/>
                    <a:pt x="106" y="170"/>
                  </a:cubicBezTo>
                  <a:cubicBezTo>
                    <a:pt x="104" y="171"/>
                    <a:pt x="98" y="177"/>
                    <a:pt x="98" y="178"/>
                  </a:cubicBezTo>
                  <a:lnTo>
                    <a:pt x="98" y="180"/>
                  </a:lnTo>
                  <a:cubicBezTo>
                    <a:pt x="97" y="182"/>
                    <a:pt x="91" y="185"/>
                    <a:pt x="90" y="187"/>
                  </a:cubicBezTo>
                  <a:lnTo>
                    <a:pt x="90" y="189"/>
                  </a:lnTo>
                  <a:cubicBezTo>
                    <a:pt x="89" y="192"/>
                    <a:pt x="86" y="193"/>
                    <a:pt x="84" y="195"/>
                  </a:cubicBezTo>
                  <a:lnTo>
                    <a:pt x="84" y="197"/>
                  </a:lnTo>
                  <a:cubicBezTo>
                    <a:pt x="83" y="199"/>
                    <a:pt x="78" y="203"/>
                    <a:pt x="77" y="205"/>
                  </a:cubicBezTo>
                  <a:lnTo>
                    <a:pt x="77" y="207"/>
                  </a:lnTo>
                  <a:cubicBezTo>
                    <a:pt x="76" y="208"/>
                    <a:pt x="75" y="208"/>
                    <a:pt x="75" y="209"/>
                  </a:cubicBezTo>
                  <a:lnTo>
                    <a:pt x="75" y="211"/>
                  </a:lnTo>
                  <a:cubicBezTo>
                    <a:pt x="74" y="212"/>
                    <a:pt x="72" y="213"/>
                    <a:pt x="71" y="214"/>
                  </a:cubicBezTo>
                  <a:lnTo>
                    <a:pt x="71" y="216"/>
                  </a:lnTo>
                  <a:cubicBezTo>
                    <a:pt x="70" y="217"/>
                    <a:pt x="70" y="218"/>
                    <a:pt x="69" y="218"/>
                  </a:cubicBezTo>
                  <a:cubicBezTo>
                    <a:pt x="68" y="219"/>
                    <a:pt x="68" y="221"/>
                    <a:pt x="67" y="222"/>
                  </a:cubicBezTo>
                  <a:cubicBezTo>
                    <a:pt x="66" y="224"/>
                    <a:pt x="64" y="224"/>
                    <a:pt x="63" y="226"/>
                  </a:cubicBezTo>
                  <a:cubicBezTo>
                    <a:pt x="63" y="227"/>
                    <a:pt x="64" y="229"/>
                    <a:pt x="63" y="230"/>
                  </a:cubicBezTo>
                  <a:cubicBezTo>
                    <a:pt x="63" y="231"/>
                    <a:pt x="58" y="234"/>
                    <a:pt x="58" y="236"/>
                  </a:cubicBezTo>
                  <a:cubicBezTo>
                    <a:pt x="57" y="237"/>
                    <a:pt x="56" y="238"/>
                    <a:pt x="56" y="240"/>
                  </a:cubicBezTo>
                  <a:cubicBezTo>
                    <a:pt x="55" y="240"/>
                    <a:pt x="54" y="241"/>
                    <a:pt x="54" y="241"/>
                  </a:cubicBezTo>
                  <a:cubicBezTo>
                    <a:pt x="53" y="243"/>
                    <a:pt x="53" y="244"/>
                    <a:pt x="52" y="245"/>
                  </a:cubicBezTo>
                  <a:cubicBezTo>
                    <a:pt x="51" y="246"/>
                    <a:pt x="50" y="247"/>
                    <a:pt x="50" y="247"/>
                  </a:cubicBezTo>
                  <a:cubicBezTo>
                    <a:pt x="49" y="248"/>
                    <a:pt x="49" y="250"/>
                    <a:pt x="48" y="251"/>
                  </a:cubicBezTo>
                  <a:cubicBezTo>
                    <a:pt x="47" y="252"/>
                    <a:pt x="47" y="252"/>
                    <a:pt x="46" y="253"/>
                  </a:cubicBezTo>
                  <a:lnTo>
                    <a:pt x="46" y="255"/>
                  </a:lnTo>
                  <a:cubicBezTo>
                    <a:pt x="45" y="257"/>
                    <a:pt x="44" y="256"/>
                    <a:pt x="42" y="259"/>
                  </a:cubicBezTo>
                  <a:lnTo>
                    <a:pt x="42" y="261"/>
                  </a:lnTo>
                  <a:cubicBezTo>
                    <a:pt x="41" y="262"/>
                    <a:pt x="41" y="262"/>
                    <a:pt x="40" y="263"/>
                  </a:cubicBezTo>
                  <a:lnTo>
                    <a:pt x="40" y="265"/>
                  </a:lnTo>
                  <a:cubicBezTo>
                    <a:pt x="40" y="265"/>
                    <a:pt x="39" y="266"/>
                    <a:pt x="39" y="267"/>
                  </a:cubicBezTo>
                  <a:lnTo>
                    <a:pt x="39" y="268"/>
                  </a:lnTo>
                  <a:cubicBezTo>
                    <a:pt x="38" y="269"/>
                    <a:pt x="37" y="270"/>
                    <a:pt x="37" y="270"/>
                  </a:cubicBezTo>
                  <a:cubicBezTo>
                    <a:pt x="34" y="277"/>
                    <a:pt x="40" y="268"/>
                    <a:pt x="37" y="274"/>
                  </a:cubicBezTo>
                  <a:cubicBezTo>
                    <a:pt x="36" y="276"/>
                    <a:pt x="34" y="277"/>
                    <a:pt x="33" y="278"/>
                  </a:cubicBezTo>
                  <a:lnTo>
                    <a:pt x="33" y="280"/>
                  </a:lnTo>
                  <a:cubicBezTo>
                    <a:pt x="32" y="281"/>
                    <a:pt x="31" y="281"/>
                    <a:pt x="31" y="282"/>
                  </a:cubicBezTo>
                  <a:cubicBezTo>
                    <a:pt x="30" y="283"/>
                    <a:pt x="32" y="285"/>
                    <a:pt x="31" y="286"/>
                  </a:cubicBezTo>
                  <a:cubicBezTo>
                    <a:pt x="30" y="287"/>
                    <a:pt x="29" y="287"/>
                    <a:pt x="29" y="288"/>
                  </a:cubicBezTo>
                  <a:cubicBezTo>
                    <a:pt x="28" y="289"/>
                    <a:pt x="30" y="291"/>
                    <a:pt x="29" y="292"/>
                  </a:cubicBezTo>
                  <a:cubicBezTo>
                    <a:pt x="28" y="293"/>
                    <a:pt x="26" y="294"/>
                    <a:pt x="25" y="296"/>
                  </a:cubicBezTo>
                  <a:lnTo>
                    <a:pt x="25" y="297"/>
                  </a:lnTo>
                  <a:lnTo>
                    <a:pt x="25" y="299"/>
                  </a:lnTo>
                  <a:cubicBezTo>
                    <a:pt x="24" y="301"/>
                    <a:pt x="22" y="302"/>
                    <a:pt x="21" y="303"/>
                  </a:cubicBezTo>
                  <a:cubicBezTo>
                    <a:pt x="20" y="304"/>
                    <a:pt x="22" y="306"/>
                    <a:pt x="21" y="307"/>
                  </a:cubicBezTo>
                  <a:cubicBezTo>
                    <a:pt x="20" y="308"/>
                    <a:pt x="20" y="308"/>
                    <a:pt x="19" y="309"/>
                  </a:cubicBezTo>
                  <a:cubicBezTo>
                    <a:pt x="19" y="310"/>
                    <a:pt x="20" y="312"/>
                    <a:pt x="19" y="313"/>
                  </a:cubicBezTo>
                  <a:cubicBezTo>
                    <a:pt x="15" y="327"/>
                    <a:pt x="20" y="310"/>
                    <a:pt x="15" y="319"/>
                  </a:cubicBezTo>
                  <a:lnTo>
                    <a:pt x="15" y="321"/>
                  </a:lnTo>
                  <a:cubicBezTo>
                    <a:pt x="15" y="321"/>
                    <a:pt x="14" y="322"/>
                    <a:pt x="14" y="323"/>
                  </a:cubicBezTo>
                  <a:cubicBezTo>
                    <a:pt x="13" y="324"/>
                    <a:pt x="14" y="325"/>
                    <a:pt x="14" y="326"/>
                  </a:cubicBezTo>
                  <a:cubicBezTo>
                    <a:pt x="13" y="327"/>
                    <a:pt x="12" y="328"/>
                    <a:pt x="12" y="328"/>
                  </a:cubicBezTo>
                  <a:lnTo>
                    <a:pt x="12" y="330"/>
                  </a:lnTo>
                  <a:cubicBezTo>
                    <a:pt x="12" y="332"/>
                    <a:pt x="12" y="333"/>
                    <a:pt x="12" y="334"/>
                  </a:cubicBezTo>
                  <a:cubicBezTo>
                    <a:pt x="12" y="335"/>
                    <a:pt x="10" y="335"/>
                    <a:pt x="10" y="336"/>
                  </a:cubicBezTo>
                  <a:lnTo>
                    <a:pt x="10" y="338"/>
                  </a:lnTo>
                  <a:cubicBezTo>
                    <a:pt x="9" y="339"/>
                    <a:pt x="8" y="339"/>
                    <a:pt x="8" y="340"/>
                  </a:cubicBezTo>
                  <a:cubicBezTo>
                    <a:pt x="7" y="341"/>
                    <a:pt x="9" y="350"/>
                    <a:pt x="8" y="352"/>
                  </a:cubicBezTo>
                  <a:cubicBezTo>
                    <a:pt x="7" y="352"/>
                    <a:pt x="6" y="353"/>
                    <a:pt x="6" y="354"/>
                  </a:cubicBezTo>
                  <a:lnTo>
                    <a:pt x="6" y="355"/>
                  </a:lnTo>
                  <a:lnTo>
                    <a:pt x="6" y="357"/>
                  </a:lnTo>
                  <a:lnTo>
                    <a:pt x="6" y="363"/>
                  </a:lnTo>
                  <a:cubicBezTo>
                    <a:pt x="5" y="364"/>
                    <a:pt x="4" y="364"/>
                    <a:pt x="4" y="365"/>
                  </a:cubicBezTo>
                  <a:cubicBezTo>
                    <a:pt x="3" y="368"/>
                    <a:pt x="5" y="370"/>
                    <a:pt x="4" y="373"/>
                  </a:cubicBezTo>
                  <a:cubicBezTo>
                    <a:pt x="4" y="374"/>
                    <a:pt x="3" y="375"/>
                    <a:pt x="2" y="377"/>
                  </a:cubicBezTo>
                  <a:cubicBezTo>
                    <a:pt x="1" y="378"/>
                    <a:pt x="2" y="384"/>
                    <a:pt x="2" y="386"/>
                  </a:cubicBezTo>
                  <a:lnTo>
                    <a:pt x="2" y="388"/>
                  </a:lnTo>
                  <a:lnTo>
                    <a:pt x="2" y="390"/>
                  </a:lnTo>
                  <a:cubicBezTo>
                    <a:pt x="1" y="391"/>
                    <a:pt x="1" y="391"/>
                    <a:pt x="0" y="392"/>
                  </a:cubicBezTo>
                  <a:lnTo>
                    <a:pt x="0" y="394"/>
                  </a:lnTo>
                  <a:lnTo>
                    <a:pt x="0" y="396"/>
                  </a:lnTo>
                  <a:lnTo>
                    <a:pt x="0" y="408"/>
                  </a:lnTo>
                  <a:lnTo>
                    <a:pt x="0" y="433"/>
                  </a:lnTo>
                  <a:lnTo>
                    <a:pt x="0" y="454"/>
                  </a:lnTo>
                  <a:cubicBezTo>
                    <a:pt x="0" y="455"/>
                    <a:pt x="0" y="463"/>
                    <a:pt x="0" y="464"/>
                  </a:cubicBezTo>
                  <a:cubicBezTo>
                    <a:pt x="1" y="464"/>
                    <a:pt x="2" y="465"/>
                    <a:pt x="2" y="466"/>
                  </a:cubicBezTo>
                  <a:cubicBezTo>
                    <a:pt x="3" y="467"/>
                    <a:pt x="2" y="468"/>
                    <a:pt x="2" y="469"/>
                  </a:cubicBezTo>
                  <a:cubicBezTo>
                    <a:pt x="3" y="471"/>
                    <a:pt x="4" y="472"/>
                    <a:pt x="4" y="473"/>
                  </a:cubicBezTo>
                  <a:cubicBezTo>
                    <a:pt x="5" y="474"/>
                    <a:pt x="3" y="476"/>
                    <a:pt x="4" y="477"/>
                  </a:cubicBezTo>
                  <a:cubicBezTo>
                    <a:pt x="5" y="478"/>
                    <a:pt x="6" y="478"/>
                    <a:pt x="6" y="479"/>
                  </a:cubicBezTo>
                  <a:cubicBezTo>
                    <a:pt x="7" y="480"/>
                    <a:pt x="5" y="482"/>
                    <a:pt x="6" y="483"/>
                  </a:cubicBezTo>
                  <a:cubicBezTo>
                    <a:pt x="7" y="484"/>
                    <a:pt x="8" y="484"/>
                    <a:pt x="8" y="485"/>
                  </a:cubicBezTo>
                  <a:cubicBezTo>
                    <a:pt x="9" y="486"/>
                    <a:pt x="7" y="488"/>
                    <a:pt x="8" y="489"/>
                  </a:cubicBezTo>
                  <a:cubicBezTo>
                    <a:pt x="9" y="490"/>
                    <a:pt x="11" y="491"/>
                    <a:pt x="12" y="493"/>
                  </a:cubicBezTo>
                  <a:cubicBezTo>
                    <a:pt x="13" y="494"/>
                    <a:pt x="11" y="495"/>
                    <a:pt x="12" y="496"/>
                  </a:cubicBezTo>
                  <a:cubicBezTo>
                    <a:pt x="13" y="498"/>
                    <a:pt x="15" y="499"/>
                    <a:pt x="16" y="500"/>
                  </a:cubicBezTo>
                  <a:lnTo>
                    <a:pt x="16" y="502"/>
                  </a:lnTo>
                  <a:cubicBezTo>
                    <a:pt x="16" y="503"/>
                    <a:pt x="17" y="503"/>
                    <a:pt x="18" y="504"/>
                  </a:cubicBezTo>
                  <a:cubicBezTo>
                    <a:pt x="18" y="505"/>
                    <a:pt x="17" y="507"/>
                    <a:pt x="18" y="508"/>
                  </a:cubicBezTo>
                  <a:cubicBezTo>
                    <a:pt x="18" y="510"/>
                    <a:pt x="21" y="510"/>
                    <a:pt x="21" y="512"/>
                  </a:cubicBezTo>
                  <a:cubicBezTo>
                    <a:pt x="22" y="513"/>
                    <a:pt x="21" y="520"/>
                    <a:pt x="21" y="522"/>
                  </a:cubicBezTo>
                  <a:cubicBezTo>
                    <a:pt x="22" y="522"/>
                    <a:pt x="23" y="523"/>
                    <a:pt x="23" y="524"/>
                  </a:cubicBezTo>
                  <a:lnTo>
                    <a:pt x="23" y="525"/>
                  </a:lnTo>
                  <a:lnTo>
                    <a:pt x="23" y="527"/>
                  </a:lnTo>
                  <a:lnTo>
                    <a:pt x="23" y="537"/>
                  </a:lnTo>
                  <a:lnTo>
                    <a:pt x="23" y="543"/>
                  </a:lnTo>
                  <a:cubicBezTo>
                    <a:pt x="24" y="544"/>
                    <a:pt x="25" y="545"/>
                    <a:pt x="25" y="547"/>
                  </a:cubicBezTo>
                  <a:cubicBezTo>
                    <a:pt x="26" y="548"/>
                    <a:pt x="24" y="551"/>
                    <a:pt x="25" y="552"/>
                  </a:cubicBezTo>
                  <a:cubicBezTo>
                    <a:pt x="26" y="553"/>
                    <a:pt x="27" y="554"/>
                    <a:pt x="27" y="554"/>
                  </a:cubicBezTo>
                  <a:lnTo>
                    <a:pt x="27" y="556"/>
                  </a:lnTo>
                  <a:cubicBezTo>
                    <a:pt x="27" y="558"/>
                    <a:pt x="26" y="559"/>
                    <a:pt x="27" y="560"/>
                  </a:cubicBezTo>
                  <a:cubicBezTo>
                    <a:pt x="28" y="562"/>
                    <a:pt x="30" y="562"/>
                    <a:pt x="31" y="564"/>
                  </a:cubicBezTo>
                  <a:cubicBezTo>
                    <a:pt x="32" y="566"/>
                    <a:pt x="30" y="568"/>
                    <a:pt x="31" y="570"/>
                  </a:cubicBezTo>
                  <a:cubicBezTo>
                    <a:pt x="32" y="571"/>
                    <a:pt x="32" y="571"/>
                    <a:pt x="33" y="572"/>
                  </a:cubicBezTo>
                  <a:lnTo>
                    <a:pt x="33" y="574"/>
                  </a:lnTo>
                  <a:cubicBezTo>
                    <a:pt x="34" y="575"/>
                    <a:pt x="34" y="575"/>
                    <a:pt x="35" y="576"/>
                  </a:cubicBezTo>
                  <a:cubicBezTo>
                    <a:pt x="38" y="581"/>
                    <a:pt x="30" y="573"/>
                    <a:pt x="37" y="580"/>
                  </a:cubicBezTo>
                  <a:cubicBezTo>
                    <a:pt x="41" y="584"/>
                    <a:pt x="46" y="589"/>
                    <a:pt x="50" y="593"/>
                  </a:cubicBezTo>
                  <a:cubicBezTo>
                    <a:pt x="51" y="594"/>
                    <a:pt x="55" y="598"/>
                    <a:pt x="56" y="599"/>
                  </a:cubicBezTo>
                  <a:cubicBezTo>
                    <a:pt x="57" y="599"/>
                    <a:pt x="57" y="599"/>
                    <a:pt x="58" y="599"/>
                  </a:cubicBezTo>
                  <a:cubicBezTo>
                    <a:pt x="60" y="600"/>
                    <a:pt x="61" y="603"/>
                    <a:pt x="64" y="605"/>
                  </a:cubicBezTo>
                  <a:cubicBezTo>
                    <a:pt x="64" y="605"/>
                    <a:pt x="65" y="604"/>
                    <a:pt x="66" y="605"/>
                  </a:cubicBezTo>
                  <a:cubicBezTo>
                    <a:pt x="67" y="605"/>
                    <a:pt x="70" y="609"/>
                    <a:pt x="71" y="610"/>
                  </a:cubicBezTo>
                  <a:cubicBezTo>
                    <a:pt x="72" y="612"/>
                    <a:pt x="79" y="617"/>
                    <a:pt x="79" y="618"/>
                  </a:cubicBezTo>
                  <a:cubicBezTo>
                    <a:pt x="80" y="619"/>
                    <a:pt x="78" y="621"/>
                    <a:pt x="79" y="622"/>
                  </a:cubicBezTo>
                  <a:cubicBezTo>
                    <a:pt x="80" y="624"/>
                    <a:pt x="82" y="624"/>
                    <a:pt x="83" y="626"/>
                  </a:cubicBezTo>
                  <a:cubicBezTo>
                    <a:pt x="84" y="627"/>
                    <a:pt x="82" y="629"/>
                    <a:pt x="83" y="630"/>
                  </a:cubicBezTo>
                  <a:cubicBezTo>
                    <a:pt x="85" y="633"/>
                    <a:pt x="87" y="631"/>
                    <a:pt x="87" y="636"/>
                  </a:cubicBezTo>
                  <a:cubicBezTo>
                    <a:pt x="87" y="640"/>
                    <a:pt x="86" y="635"/>
                    <a:pt x="89" y="639"/>
                  </a:cubicBezTo>
                  <a:cubicBezTo>
                    <a:pt x="89" y="640"/>
                    <a:pt x="88" y="641"/>
                    <a:pt x="89" y="641"/>
                  </a:cubicBezTo>
                  <a:cubicBezTo>
                    <a:pt x="89" y="642"/>
                    <a:pt x="90" y="641"/>
                    <a:pt x="91" y="641"/>
                  </a:cubicBezTo>
                  <a:cubicBezTo>
                    <a:pt x="91" y="642"/>
                    <a:pt x="90" y="643"/>
                    <a:pt x="91" y="643"/>
                  </a:cubicBezTo>
                  <a:cubicBezTo>
                    <a:pt x="92" y="644"/>
                    <a:pt x="93" y="642"/>
                    <a:pt x="94" y="643"/>
                  </a:cubicBezTo>
                  <a:cubicBezTo>
                    <a:pt x="95" y="644"/>
                    <a:pt x="94" y="645"/>
                    <a:pt x="94" y="645"/>
                  </a:cubicBezTo>
                  <a:cubicBezTo>
                    <a:pt x="95" y="646"/>
                    <a:pt x="97" y="645"/>
                    <a:pt x="96" y="645"/>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7" name="Freeform 37">
              <a:extLst>
                <a:ext uri="{FF2B5EF4-FFF2-40B4-BE49-F238E27FC236}">
                  <a16:creationId xmlns:a16="http://schemas.microsoft.com/office/drawing/2014/main" id="{40297E25-ECC7-4028-8971-BC8401DD54EA}"/>
                </a:ext>
              </a:extLst>
            </p:cNvPr>
            <p:cNvSpPr>
              <a:spLocks/>
            </p:cNvSpPr>
            <p:nvPr/>
          </p:nvSpPr>
          <p:spPr bwMode="auto">
            <a:xfrm>
              <a:off x="5715001" y="2395540"/>
              <a:ext cx="93663" cy="149225"/>
            </a:xfrm>
            <a:custGeom>
              <a:avLst/>
              <a:gdLst>
                <a:gd name="T0" fmla="*/ 0 w 66"/>
                <a:gd name="T1" fmla="*/ 0 h 105"/>
                <a:gd name="T2" fmla="*/ 7 w 66"/>
                <a:gd name="T3" fmla="*/ 14 h 105"/>
                <a:gd name="T4" fmla="*/ 17 w 66"/>
                <a:gd name="T5" fmla="*/ 24 h 105"/>
                <a:gd name="T6" fmla="*/ 21 w 66"/>
                <a:gd name="T7" fmla="*/ 24 h 105"/>
                <a:gd name="T8" fmla="*/ 24 w 66"/>
                <a:gd name="T9" fmla="*/ 28 h 105"/>
                <a:gd name="T10" fmla="*/ 28 w 66"/>
                <a:gd name="T11" fmla="*/ 31 h 105"/>
                <a:gd name="T12" fmla="*/ 28 w 66"/>
                <a:gd name="T13" fmla="*/ 38 h 105"/>
                <a:gd name="T14" fmla="*/ 31 w 66"/>
                <a:gd name="T15" fmla="*/ 52 h 105"/>
                <a:gd name="T16" fmla="*/ 38 w 66"/>
                <a:gd name="T17" fmla="*/ 70 h 105"/>
                <a:gd name="T18" fmla="*/ 38 w 66"/>
                <a:gd name="T19" fmla="*/ 88 h 105"/>
                <a:gd name="T20" fmla="*/ 45 w 66"/>
                <a:gd name="T21" fmla="*/ 98 h 105"/>
                <a:gd name="T22" fmla="*/ 45 w 66"/>
                <a:gd name="T23" fmla="*/ 102 h 105"/>
                <a:gd name="T24" fmla="*/ 49 w 66"/>
                <a:gd name="T25" fmla="*/ 102 h 105"/>
                <a:gd name="T26" fmla="*/ 52 w 66"/>
                <a:gd name="T27" fmla="*/ 102 h 105"/>
                <a:gd name="T28" fmla="*/ 52 w 66"/>
                <a:gd name="T29" fmla="*/ 98 h 105"/>
                <a:gd name="T30" fmla="*/ 66 w 66"/>
                <a:gd name="T31"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5">
                  <a:moveTo>
                    <a:pt x="0" y="0"/>
                  </a:moveTo>
                  <a:cubicBezTo>
                    <a:pt x="2" y="5"/>
                    <a:pt x="4" y="9"/>
                    <a:pt x="7" y="14"/>
                  </a:cubicBezTo>
                  <a:cubicBezTo>
                    <a:pt x="8" y="15"/>
                    <a:pt x="16" y="24"/>
                    <a:pt x="17" y="24"/>
                  </a:cubicBezTo>
                  <a:cubicBezTo>
                    <a:pt x="18" y="25"/>
                    <a:pt x="20" y="24"/>
                    <a:pt x="21" y="24"/>
                  </a:cubicBezTo>
                  <a:cubicBezTo>
                    <a:pt x="22" y="25"/>
                    <a:pt x="23" y="27"/>
                    <a:pt x="24" y="28"/>
                  </a:cubicBezTo>
                  <a:cubicBezTo>
                    <a:pt x="25" y="29"/>
                    <a:pt x="27" y="30"/>
                    <a:pt x="28" y="31"/>
                  </a:cubicBezTo>
                  <a:cubicBezTo>
                    <a:pt x="29" y="34"/>
                    <a:pt x="27" y="36"/>
                    <a:pt x="28" y="38"/>
                  </a:cubicBezTo>
                  <a:cubicBezTo>
                    <a:pt x="38" y="58"/>
                    <a:pt x="26" y="33"/>
                    <a:pt x="31" y="52"/>
                  </a:cubicBezTo>
                  <a:cubicBezTo>
                    <a:pt x="37" y="75"/>
                    <a:pt x="33" y="39"/>
                    <a:pt x="38" y="70"/>
                  </a:cubicBezTo>
                  <a:cubicBezTo>
                    <a:pt x="39" y="76"/>
                    <a:pt x="37" y="82"/>
                    <a:pt x="38" y="88"/>
                  </a:cubicBezTo>
                  <a:cubicBezTo>
                    <a:pt x="42" y="105"/>
                    <a:pt x="40" y="87"/>
                    <a:pt x="45" y="98"/>
                  </a:cubicBezTo>
                  <a:cubicBezTo>
                    <a:pt x="46" y="99"/>
                    <a:pt x="44" y="101"/>
                    <a:pt x="45" y="102"/>
                  </a:cubicBezTo>
                  <a:cubicBezTo>
                    <a:pt x="46" y="102"/>
                    <a:pt x="48" y="102"/>
                    <a:pt x="49" y="102"/>
                  </a:cubicBezTo>
                  <a:cubicBezTo>
                    <a:pt x="50" y="102"/>
                    <a:pt x="51" y="102"/>
                    <a:pt x="52" y="102"/>
                  </a:cubicBezTo>
                  <a:cubicBezTo>
                    <a:pt x="53" y="101"/>
                    <a:pt x="51" y="99"/>
                    <a:pt x="52" y="98"/>
                  </a:cubicBezTo>
                  <a:cubicBezTo>
                    <a:pt x="52" y="98"/>
                    <a:pt x="65" y="98"/>
                    <a:pt x="66" y="98"/>
                  </a:cubicBezTo>
                </a:path>
              </a:pathLst>
            </a:cu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8" name="Freeform 38">
              <a:extLst>
                <a:ext uri="{FF2B5EF4-FFF2-40B4-BE49-F238E27FC236}">
                  <a16:creationId xmlns:a16="http://schemas.microsoft.com/office/drawing/2014/main" id="{2D8C36E1-678E-4CA8-8E78-C1C3309D8FA3}"/>
                </a:ext>
              </a:extLst>
            </p:cNvPr>
            <p:cNvSpPr>
              <a:spLocks noEditPoints="1"/>
            </p:cNvSpPr>
            <p:nvPr/>
          </p:nvSpPr>
          <p:spPr bwMode="auto">
            <a:xfrm>
              <a:off x="5767388" y="2522540"/>
              <a:ext cx="93663" cy="119063"/>
            </a:xfrm>
            <a:custGeom>
              <a:avLst/>
              <a:gdLst>
                <a:gd name="T0" fmla="*/ 49 w 65"/>
                <a:gd name="T1" fmla="*/ 14 h 84"/>
                <a:gd name="T2" fmla="*/ 47 w 65"/>
                <a:gd name="T3" fmla="*/ 17 h 84"/>
                <a:gd name="T4" fmla="*/ 43 w 65"/>
                <a:gd name="T5" fmla="*/ 23 h 84"/>
                <a:gd name="T6" fmla="*/ 39 w 65"/>
                <a:gd name="T7" fmla="*/ 30 h 84"/>
                <a:gd name="T8" fmla="*/ 39 w 65"/>
                <a:gd name="T9" fmla="*/ 31 h 84"/>
                <a:gd name="T10" fmla="*/ 39 w 65"/>
                <a:gd name="T11" fmla="*/ 32 h 84"/>
                <a:gd name="T12" fmla="*/ 37 w 65"/>
                <a:gd name="T13" fmla="*/ 35 h 84"/>
                <a:gd name="T14" fmla="*/ 31 w 65"/>
                <a:gd name="T15" fmla="*/ 43 h 84"/>
                <a:gd name="T16" fmla="*/ 29 w 65"/>
                <a:gd name="T17" fmla="*/ 46 h 84"/>
                <a:gd name="T18" fmla="*/ 25 w 65"/>
                <a:gd name="T19" fmla="*/ 53 h 84"/>
                <a:gd name="T20" fmla="*/ 22 w 65"/>
                <a:gd name="T21" fmla="*/ 56 h 84"/>
                <a:gd name="T22" fmla="*/ 21 w 65"/>
                <a:gd name="T23" fmla="*/ 57 h 84"/>
                <a:gd name="T24" fmla="*/ 18 w 65"/>
                <a:gd name="T25" fmla="*/ 59 h 84"/>
                <a:gd name="T26" fmla="*/ 14 w 65"/>
                <a:gd name="T27" fmla="*/ 63 h 84"/>
                <a:gd name="T28" fmla="*/ 11 w 65"/>
                <a:gd name="T29" fmla="*/ 66 h 84"/>
                <a:gd name="T30" fmla="*/ 7 w 65"/>
                <a:gd name="T31" fmla="*/ 71 h 84"/>
                <a:gd name="T32" fmla="*/ 2 w 65"/>
                <a:gd name="T33" fmla="*/ 75 h 84"/>
                <a:gd name="T34" fmla="*/ 0 w 65"/>
                <a:gd name="T35" fmla="*/ 78 h 84"/>
                <a:gd name="T36" fmla="*/ 6 w 65"/>
                <a:gd name="T37" fmla="*/ 83 h 84"/>
                <a:gd name="T38" fmla="*/ 10 w 65"/>
                <a:gd name="T39" fmla="*/ 78 h 84"/>
                <a:gd name="T40" fmla="*/ 16 w 65"/>
                <a:gd name="T41" fmla="*/ 72 h 84"/>
                <a:gd name="T42" fmla="*/ 19 w 65"/>
                <a:gd name="T43" fmla="*/ 70 h 84"/>
                <a:gd name="T44" fmla="*/ 21 w 65"/>
                <a:gd name="T45" fmla="*/ 68 h 84"/>
                <a:gd name="T46" fmla="*/ 24 w 65"/>
                <a:gd name="T47" fmla="*/ 65 h 84"/>
                <a:gd name="T48" fmla="*/ 28 w 65"/>
                <a:gd name="T49" fmla="*/ 62 h 84"/>
                <a:gd name="T50" fmla="*/ 28 w 65"/>
                <a:gd name="T51" fmla="*/ 61 h 84"/>
                <a:gd name="T52" fmla="*/ 32 w 65"/>
                <a:gd name="T53" fmla="*/ 58 h 84"/>
                <a:gd name="T54" fmla="*/ 35 w 65"/>
                <a:gd name="T55" fmla="*/ 53 h 84"/>
                <a:gd name="T56" fmla="*/ 38 w 65"/>
                <a:gd name="T57" fmla="*/ 49 h 84"/>
                <a:gd name="T58" fmla="*/ 43 w 65"/>
                <a:gd name="T59" fmla="*/ 43 h 84"/>
                <a:gd name="T60" fmla="*/ 47 w 65"/>
                <a:gd name="T61" fmla="*/ 37 h 84"/>
                <a:gd name="T62" fmla="*/ 50 w 65"/>
                <a:gd name="T63" fmla="*/ 32 h 84"/>
                <a:gd name="T64" fmla="*/ 52 w 65"/>
                <a:gd name="T65" fmla="*/ 28 h 84"/>
                <a:gd name="T66" fmla="*/ 55 w 65"/>
                <a:gd name="T67" fmla="*/ 22 h 84"/>
                <a:gd name="T68" fmla="*/ 58 w 65"/>
                <a:gd name="T69" fmla="*/ 17 h 84"/>
                <a:gd name="T70" fmla="*/ 65 w 65"/>
                <a:gd name="T71" fmla="*/ 3 h 84"/>
                <a:gd name="T72" fmla="*/ 44 w 65"/>
                <a:gd name="T73" fmla="*/ 36 h 84"/>
                <a:gd name="T74" fmla="*/ 39 w 65"/>
                <a:gd name="T75" fmla="*/ 32 h 84"/>
                <a:gd name="T76" fmla="*/ 31 w 65"/>
                <a:gd name="T77" fmla="*/ 45 h 84"/>
                <a:gd name="T78" fmla="*/ 34 w 65"/>
                <a:gd name="T79" fmla="*/ 52 h 84"/>
                <a:gd name="T80" fmla="*/ 29 w 65"/>
                <a:gd name="T81" fmla="*/ 59 h 84"/>
                <a:gd name="T82" fmla="*/ 27 w 65"/>
                <a:gd name="T83" fmla="*/ 60 h 84"/>
                <a:gd name="T84" fmla="*/ 27 w 65"/>
                <a:gd name="T85" fmla="*/ 60 h 84"/>
                <a:gd name="T86" fmla="*/ 7 w 65"/>
                <a:gd name="T87" fmla="*/ 74 h 84"/>
                <a:gd name="T88" fmla="*/ 8 w 65"/>
                <a:gd name="T89" fmla="*/ 75 h 84"/>
                <a:gd name="T90" fmla="*/ 8 w 65"/>
                <a:gd name="T91" fmla="*/ 74 h 84"/>
                <a:gd name="T92" fmla="*/ 3 w 65"/>
                <a:gd name="T93"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4">
                  <a:moveTo>
                    <a:pt x="56" y="0"/>
                  </a:moveTo>
                  <a:cubicBezTo>
                    <a:pt x="54" y="4"/>
                    <a:pt x="52" y="7"/>
                    <a:pt x="50" y="11"/>
                  </a:cubicBezTo>
                  <a:cubicBezTo>
                    <a:pt x="50" y="12"/>
                    <a:pt x="50" y="13"/>
                    <a:pt x="49" y="14"/>
                  </a:cubicBezTo>
                  <a:cubicBezTo>
                    <a:pt x="48" y="15"/>
                    <a:pt x="48" y="15"/>
                    <a:pt x="48" y="15"/>
                  </a:cubicBezTo>
                  <a:cubicBezTo>
                    <a:pt x="49" y="15"/>
                    <a:pt x="48" y="16"/>
                    <a:pt x="47" y="17"/>
                  </a:cubicBezTo>
                  <a:lnTo>
                    <a:pt x="47" y="17"/>
                  </a:lnTo>
                  <a:cubicBezTo>
                    <a:pt x="45" y="19"/>
                    <a:pt x="45" y="21"/>
                    <a:pt x="45" y="21"/>
                  </a:cubicBezTo>
                  <a:lnTo>
                    <a:pt x="45" y="21"/>
                  </a:lnTo>
                  <a:cubicBezTo>
                    <a:pt x="45" y="21"/>
                    <a:pt x="44" y="22"/>
                    <a:pt x="43" y="23"/>
                  </a:cubicBezTo>
                  <a:cubicBezTo>
                    <a:pt x="42" y="26"/>
                    <a:pt x="42" y="27"/>
                    <a:pt x="41" y="28"/>
                  </a:cubicBezTo>
                  <a:cubicBezTo>
                    <a:pt x="40" y="29"/>
                    <a:pt x="39" y="30"/>
                    <a:pt x="39" y="30"/>
                  </a:cubicBezTo>
                  <a:cubicBezTo>
                    <a:pt x="39" y="30"/>
                    <a:pt x="39" y="30"/>
                    <a:pt x="39" y="30"/>
                  </a:cubicBezTo>
                  <a:cubicBezTo>
                    <a:pt x="39" y="31"/>
                    <a:pt x="39" y="31"/>
                    <a:pt x="39" y="31"/>
                  </a:cubicBezTo>
                  <a:cubicBezTo>
                    <a:pt x="39" y="31"/>
                    <a:pt x="39" y="31"/>
                    <a:pt x="39" y="31"/>
                  </a:cubicBezTo>
                  <a:cubicBezTo>
                    <a:pt x="39" y="31"/>
                    <a:pt x="39" y="31"/>
                    <a:pt x="39" y="31"/>
                  </a:cubicBezTo>
                  <a:cubicBezTo>
                    <a:pt x="39" y="31"/>
                    <a:pt x="39" y="31"/>
                    <a:pt x="39" y="31"/>
                  </a:cubicBezTo>
                  <a:lnTo>
                    <a:pt x="39" y="32"/>
                  </a:lnTo>
                  <a:lnTo>
                    <a:pt x="39" y="32"/>
                  </a:lnTo>
                  <a:cubicBezTo>
                    <a:pt x="39" y="32"/>
                    <a:pt x="38" y="33"/>
                    <a:pt x="38" y="33"/>
                  </a:cubicBezTo>
                  <a:lnTo>
                    <a:pt x="38" y="33"/>
                  </a:lnTo>
                  <a:cubicBezTo>
                    <a:pt x="38" y="33"/>
                    <a:pt x="38" y="34"/>
                    <a:pt x="37" y="35"/>
                  </a:cubicBezTo>
                  <a:cubicBezTo>
                    <a:pt x="36" y="36"/>
                    <a:pt x="36" y="37"/>
                    <a:pt x="35" y="37"/>
                  </a:cubicBezTo>
                  <a:cubicBezTo>
                    <a:pt x="36" y="37"/>
                    <a:pt x="35" y="37"/>
                    <a:pt x="33" y="39"/>
                  </a:cubicBezTo>
                  <a:cubicBezTo>
                    <a:pt x="32" y="41"/>
                    <a:pt x="31" y="42"/>
                    <a:pt x="31" y="43"/>
                  </a:cubicBezTo>
                  <a:cubicBezTo>
                    <a:pt x="31" y="44"/>
                    <a:pt x="30" y="45"/>
                    <a:pt x="30" y="45"/>
                  </a:cubicBezTo>
                  <a:lnTo>
                    <a:pt x="30" y="45"/>
                  </a:lnTo>
                  <a:cubicBezTo>
                    <a:pt x="29" y="46"/>
                    <a:pt x="29" y="46"/>
                    <a:pt x="29" y="46"/>
                  </a:cubicBezTo>
                  <a:cubicBezTo>
                    <a:pt x="28" y="47"/>
                    <a:pt x="28" y="47"/>
                    <a:pt x="27" y="48"/>
                  </a:cubicBezTo>
                  <a:cubicBezTo>
                    <a:pt x="26" y="49"/>
                    <a:pt x="26" y="50"/>
                    <a:pt x="26" y="51"/>
                  </a:cubicBezTo>
                  <a:cubicBezTo>
                    <a:pt x="26" y="52"/>
                    <a:pt x="25" y="53"/>
                    <a:pt x="25" y="53"/>
                  </a:cubicBezTo>
                  <a:cubicBezTo>
                    <a:pt x="25" y="53"/>
                    <a:pt x="25" y="53"/>
                    <a:pt x="25" y="53"/>
                  </a:cubicBezTo>
                  <a:cubicBezTo>
                    <a:pt x="24" y="53"/>
                    <a:pt x="24" y="53"/>
                    <a:pt x="23" y="54"/>
                  </a:cubicBezTo>
                  <a:cubicBezTo>
                    <a:pt x="22" y="54"/>
                    <a:pt x="22" y="55"/>
                    <a:pt x="22" y="56"/>
                  </a:cubicBezTo>
                  <a:cubicBezTo>
                    <a:pt x="22" y="56"/>
                    <a:pt x="22" y="56"/>
                    <a:pt x="21" y="57"/>
                  </a:cubicBezTo>
                  <a:lnTo>
                    <a:pt x="21" y="57"/>
                  </a:lnTo>
                  <a:cubicBezTo>
                    <a:pt x="21" y="57"/>
                    <a:pt x="21" y="57"/>
                    <a:pt x="21" y="57"/>
                  </a:cubicBezTo>
                  <a:cubicBezTo>
                    <a:pt x="21" y="57"/>
                    <a:pt x="21" y="57"/>
                    <a:pt x="20" y="57"/>
                  </a:cubicBezTo>
                  <a:cubicBezTo>
                    <a:pt x="19" y="58"/>
                    <a:pt x="18" y="59"/>
                    <a:pt x="18" y="59"/>
                  </a:cubicBezTo>
                  <a:cubicBezTo>
                    <a:pt x="18" y="59"/>
                    <a:pt x="18" y="59"/>
                    <a:pt x="18" y="59"/>
                  </a:cubicBezTo>
                  <a:cubicBezTo>
                    <a:pt x="18" y="59"/>
                    <a:pt x="17" y="59"/>
                    <a:pt x="16" y="61"/>
                  </a:cubicBezTo>
                  <a:cubicBezTo>
                    <a:pt x="15" y="62"/>
                    <a:pt x="14" y="63"/>
                    <a:pt x="14" y="63"/>
                  </a:cubicBezTo>
                  <a:lnTo>
                    <a:pt x="14" y="63"/>
                  </a:lnTo>
                  <a:cubicBezTo>
                    <a:pt x="13" y="64"/>
                    <a:pt x="13" y="64"/>
                    <a:pt x="13" y="64"/>
                  </a:cubicBezTo>
                  <a:cubicBezTo>
                    <a:pt x="13" y="64"/>
                    <a:pt x="12" y="64"/>
                    <a:pt x="11" y="66"/>
                  </a:cubicBezTo>
                  <a:lnTo>
                    <a:pt x="11" y="66"/>
                  </a:lnTo>
                  <a:cubicBezTo>
                    <a:pt x="10" y="66"/>
                    <a:pt x="10" y="66"/>
                    <a:pt x="10" y="67"/>
                  </a:cubicBezTo>
                  <a:cubicBezTo>
                    <a:pt x="10" y="67"/>
                    <a:pt x="9" y="67"/>
                    <a:pt x="8" y="69"/>
                  </a:cubicBezTo>
                  <a:cubicBezTo>
                    <a:pt x="7" y="70"/>
                    <a:pt x="7" y="71"/>
                    <a:pt x="7" y="71"/>
                  </a:cubicBezTo>
                  <a:cubicBezTo>
                    <a:pt x="7" y="71"/>
                    <a:pt x="7" y="71"/>
                    <a:pt x="5" y="72"/>
                  </a:cubicBezTo>
                  <a:cubicBezTo>
                    <a:pt x="4" y="73"/>
                    <a:pt x="4" y="74"/>
                    <a:pt x="3" y="74"/>
                  </a:cubicBezTo>
                  <a:cubicBezTo>
                    <a:pt x="3" y="75"/>
                    <a:pt x="3" y="75"/>
                    <a:pt x="2" y="75"/>
                  </a:cubicBezTo>
                  <a:lnTo>
                    <a:pt x="2" y="76"/>
                  </a:lnTo>
                  <a:cubicBezTo>
                    <a:pt x="2" y="76"/>
                    <a:pt x="2" y="76"/>
                    <a:pt x="1" y="77"/>
                  </a:cubicBezTo>
                  <a:cubicBezTo>
                    <a:pt x="1" y="77"/>
                    <a:pt x="1" y="77"/>
                    <a:pt x="0" y="78"/>
                  </a:cubicBezTo>
                  <a:lnTo>
                    <a:pt x="5" y="84"/>
                  </a:lnTo>
                  <a:cubicBezTo>
                    <a:pt x="5" y="84"/>
                    <a:pt x="6" y="83"/>
                    <a:pt x="6" y="83"/>
                  </a:cubicBezTo>
                  <a:lnTo>
                    <a:pt x="6" y="83"/>
                  </a:lnTo>
                  <a:cubicBezTo>
                    <a:pt x="6" y="83"/>
                    <a:pt x="7" y="83"/>
                    <a:pt x="8" y="81"/>
                  </a:cubicBezTo>
                  <a:cubicBezTo>
                    <a:pt x="9" y="81"/>
                    <a:pt x="9" y="80"/>
                    <a:pt x="10" y="79"/>
                  </a:cubicBezTo>
                  <a:cubicBezTo>
                    <a:pt x="10" y="79"/>
                    <a:pt x="10" y="79"/>
                    <a:pt x="10" y="78"/>
                  </a:cubicBezTo>
                  <a:cubicBezTo>
                    <a:pt x="10" y="78"/>
                    <a:pt x="11" y="78"/>
                    <a:pt x="13" y="76"/>
                  </a:cubicBezTo>
                  <a:cubicBezTo>
                    <a:pt x="14" y="75"/>
                    <a:pt x="14" y="74"/>
                    <a:pt x="14" y="74"/>
                  </a:cubicBezTo>
                  <a:cubicBezTo>
                    <a:pt x="14" y="74"/>
                    <a:pt x="14" y="74"/>
                    <a:pt x="16" y="72"/>
                  </a:cubicBezTo>
                  <a:cubicBezTo>
                    <a:pt x="17" y="72"/>
                    <a:pt x="17" y="72"/>
                    <a:pt x="17" y="71"/>
                  </a:cubicBezTo>
                  <a:cubicBezTo>
                    <a:pt x="17" y="72"/>
                    <a:pt x="17" y="72"/>
                    <a:pt x="18" y="71"/>
                  </a:cubicBezTo>
                  <a:cubicBezTo>
                    <a:pt x="19" y="70"/>
                    <a:pt x="19" y="70"/>
                    <a:pt x="19" y="70"/>
                  </a:cubicBezTo>
                  <a:lnTo>
                    <a:pt x="19" y="70"/>
                  </a:lnTo>
                  <a:lnTo>
                    <a:pt x="19" y="70"/>
                  </a:lnTo>
                  <a:cubicBezTo>
                    <a:pt x="19" y="70"/>
                    <a:pt x="20" y="70"/>
                    <a:pt x="21" y="68"/>
                  </a:cubicBezTo>
                  <a:cubicBezTo>
                    <a:pt x="22" y="67"/>
                    <a:pt x="22" y="67"/>
                    <a:pt x="22" y="66"/>
                  </a:cubicBezTo>
                  <a:cubicBezTo>
                    <a:pt x="22" y="66"/>
                    <a:pt x="22" y="66"/>
                    <a:pt x="23" y="65"/>
                  </a:cubicBezTo>
                  <a:cubicBezTo>
                    <a:pt x="24" y="65"/>
                    <a:pt x="24" y="65"/>
                    <a:pt x="24" y="65"/>
                  </a:cubicBezTo>
                  <a:cubicBezTo>
                    <a:pt x="24" y="65"/>
                    <a:pt x="24" y="65"/>
                    <a:pt x="25" y="65"/>
                  </a:cubicBezTo>
                  <a:lnTo>
                    <a:pt x="27" y="64"/>
                  </a:lnTo>
                  <a:lnTo>
                    <a:pt x="28" y="62"/>
                  </a:lnTo>
                  <a:lnTo>
                    <a:pt x="28" y="62"/>
                  </a:lnTo>
                  <a:cubicBezTo>
                    <a:pt x="28" y="62"/>
                    <a:pt x="28" y="62"/>
                    <a:pt x="28" y="62"/>
                  </a:cubicBezTo>
                  <a:cubicBezTo>
                    <a:pt x="28" y="62"/>
                    <a:pt x="28" y="62"/>
                    <a:pt x="28" y="61"/>
                  </a:cubicBezTo>
                  <a:cubicBezTo>
                    <a:pt x="29" y="61"/>
                    <a:pt x="28" y="61"/>
                    <a:pt x="29" y="60"/>
                  </a:cubicBezTo>
                  <a:cubicBezTo>
                    <a:pt x="30" y="60"/>
                    <a:pt x="30" y="60"/>
                    <a:pt x="31" y="60"/>
                  </a:cubicBezTo>
                  <a:cubicBezTo>
                    <a:pt x="31" y="59"/>
                    <a:pt x="32" y="59"/>
                    <a:pt x="32" y="58"/>
                  </a:cubicBezTo>
                  <a:cubicBezTo>
                    <a:pt x="34" y="57"/>
                    <a:pt x="34" y="56"/>
                    <a:pt x="33" y="56"/>
                  </a:cubicBezTo>
                  <a:cubicBezTo>
                    <a:pt x="33" y="56"/>
                    <a:pt x="34" y="55"/>
                    <a:pt x="34" y="54"/>
                  </a:cubicBezTo>
                  <a:cubicBezTo>
                    <a:pt x="34" y="53"/>
                    <a:pt x="35" y="53"/>
                    <a:pt x="35" y="53"/>
                  </a:cubicBezTo>
                  <a:cubicBezTo>
                    <a:pt x="36" y="52"/>
                    <a:pt x="36" y="52"/>
                    <a:pt x="36" y="52"/>
                  </a:cubicBezTo>
                  <a:cubicBezTo>
                    <a:pt x="36" y="52"/>
                    <a:pt x="37" y="52"/>
                    <a:pt x="37" y="51"/>
                  </a:cubicBezTo>
                  <a:cubicBezTo>
                    <a:pt x="37" y="51"/>
                    <a:pt x="38" y="50"/>
                    <a:pt x="38" y="49"/>
                  </a:cubicBezTo>
                  <a:cubicBezTo>
                    <a:pt x="39" y="48"/>
                    <a:pt x="40" y="47"/>
                    <a:pt x="40" y="46"/>
                  </a:cubicBezTo>
                  <a:cubicBezTo>
                    <a:pt x="40" y="45"/>
                    <a:pt x="40" y="45"/>
                    <a:pt x="41" y="44"/>
                  </a:cubicBezTo>
                  <a:cubicBezTo>
                    <a:pt x="40" y="45"/>
                    <a:pt x="41" y="44"/>
                    <a:pt x="43" y="43"/>
                  </a:cubicBezTo>
                  <a:cubicBezTo>
                    <a:pt x="44" y="41"/>
                    <a:pt x="44" y="40"/>
                    <a:pt x="45" y="40"/>
                  </a:cubicBezTo>
                  <a:cubicBezTo>
                    <a:pt x="45" y="40"/>
                    <a:pt x="46" y="39"/>
                    <a:pt x="47" y="37"/>
                  </a:cubicBezTo>
                  <a:lnTo>
                    <a:pt x="47" y="37"/>
                  </a:lnTo>
                  <a:cubicBezTo>
                    <a:pt x="47" y="36"/>
                    <a:pt x="48" y="36"/>
                    <a:pt x="48" y="35"/>
                  </a:cubicBezTo>
                  <a:cubicBezTo>
                    <a:pt x="48" y="35"/>
                    <a:pt x="49" y="34"/>
                    <a:pt x="49" y="34"/>
                  </a:cubicBezTo>
                  <a:cubicBezTo>
                    <a:pt x="49" y="33"/>
                    <a:pt x="49" y="33"/>
                    <a:pt x="50" y="32"/>
                  </a:cubicBezTo>
                  <a:lnTo>
                    <a:pt x="50" y="32"/>
                  </a:lnTo>
                  <a:lnTo>
                    <a:pt x="50" y="32"/>
                  </a:lnTo>
                  <a:cubicBezTo>
                    <a:pt x="51" y="30"/>
                    <a:pt x="51" y="28"/>
                    <a:pt x="52" y="28"/>
                  </a:cubicBezTo>
                  <a:cubicBezTo>
                    <a:pt x="52" y="28"/>
                    <a:pt x="53" y="27"/>
                    <a:pt x="53" y="26"/>
                  </a:cubicBezTo>
                  <a:lnTo>
                    <a:pt x="53" y="26"/>
                  </a:lnTo>
                  <a:cubicBezTo>
                    <a:pt x="55" y="24"/>
                    <a:pt x="55" y="22"/>
                    <a:pt x="55" y="22"/>
                  </a:cubicBezTo>
                  <a:cubicBezTo>
                    <a:pt x="55" y="22"/>
                    <a:pt x="56" y="21"/>
                    <a:pt x="57" y="20"/>
                  </a:cubicBezTo>
                  <a:lnTo>
                    <a:pt x="57" y="20"/>
                  </a:lnTo>
                  <a:cubicBezTo>
                    <a:pt x="58" y="19"/>
                    <a:pt x="58" y="18"/>
                    <a:pt x="58" y="17"/>
                  </a:cubicBezTo>
                  <a:lnTo>
                    <a:pt x="58" y="17"/>
                  </a:lnTo>
                  <a:cubicBezTo>
                    <a:pt x="58" y="16"/>
                    <a:pt x="59" y="16"/>
                    <a:pt x="59" y="15"/>
                  </a:cubicBezTo>
                  <a:cubicBezTo>
                    <a:pt x="61" y="11"/>
                    <a:pt x="63" y="7"/>
                    <a:pt x="65" y="3"/>
                  </a:cubicBezTo>
                  <a:lnTo>
                    <a:pt x="56" y="0"/>
                  </a:lnTo>
                  <a:close/>
                  <a:moveTo>
                    <a:pt x="39" y="32"/>
                  </a:moveTo>
                  <a:cubicBezTo>
                    <a:pt x="40" y="33"/>
                    <a:pt x="44" y="36"/>
                    <a:pt x="44" y="36"/>
                  </a:cubicBezTo>
                  <a:cubicBezTo>
                    <a:pt x="44" y="36"/>
                    <a:pt x="43" y="36"/>
                    <a:pt x="42" y="36"/>
                  </a:cubicBezTo>
                  <a:cubicBezTo>
                    <a:pt x="41" y="36"/>
                    <a:pt x="40" y="35"/>
                    <a:pt x="40" y="34"/>
                  </a:cubicBezTo>
                  <a:cubicBezTo>
                    <a:pt x="39" y="33"/>
                    <a:pt x="39" y="33"/>
                    <a:pt x="39" y="32"/>
                  </a:cubicBezTo>
                  <a:cubicBezTo>
                    <a:pt x="39" y="32"/>
                    <a:pt x="39" y="32"/>
                    <a:pt x="39" y="32"/>
                  </a:cubicBezTo>
                  <a:close/>
                  <a:moveTo>
                    <a:pt x="33" y="45"/>
                  </a:moveTo>
                  <a:cubicBezTo>
                    <a:pt x="33" y="45"/>
                    <a:pt x="31" y="45"/>
                    <a:pt x="31" y="45"/>
                  </a:cubicBezTo>
                  <a:cubicBezTo>
                    <a:pt x="31" y="45"/>
                    <a:pt x="31" y="45"/>
                    <a:pt x="31" y="45"/>
                  </a:cubicBezTo>
                  <a:cubicBezTo>
                    <a:pt x="32" y="44"/>
                    <a:pt x="33" y="45"/>
                    <a:pt x="33" y="45"/>
                  </a:cubicBezTo>
                  <a:close/>
                  <a:moveTo>
                    <a:pt x="34" y="52"/>
                  </a:moveTo>
                  <a:cubicBezTo>
                    <a:pt x="34" y="52"/>
                    <a:pt x="34" y="52"/>
                    <a:pt x="34" y="52"/>
                  </a:cubicBezTo>
                  <a:cubicBezTo>
                    <a:pt x="34" y="52"/>
                    <a:pt x="34" y="52"/>
                    <a:pt x="34" y="52"/>
                  </a:cubicBezTo>
                  <a:close/>
                  <a:moveTo>
                    <a:pt x="29" y="59"/>
                  </a:moveTo>
                  <a:cubicBezTo>
                    <a:pt x="29" y="59"/>
                    <a:pt x="29" y="59"/>
                    <a:pt x="28" y="59"/>
                  </a:cubicBezTo>
                  <a:cubicBezTo>
                    <a:pt x="28" y="59"/>
                    <a:pt x="29" y="59"/>
                    <a:pt x="29" y="59"/>
                  </a:cubicBezTo>
                  <a:close/>
                  <a:moveTo>
                    <a:pt x="27" y="60"/>
                  </a:moveTo>
                  <a:lnTo>
                    <a:pt x="27" y="61"/>
                  </a:lnTo>
                  <a:cubicBezTo>
                    <a:pt x="27" y="61"/>
                    <a:pt x="27" y="61"/>
                    <a:pt x="27" y="61"/>
                  </a:cubicBezTo>
                  <a:cubicBezTo>
                    <a:pt x="27" y="61"/>
                    <a:pt x="27" y="60"/>
                    <a:pt x="27" y="60"/>
                  </a:cubicBezTo>
                  <a:close/>
                  <a:moveTo>
                    <a:pt x="5" y="73"/>
                  </a:moveTo>
                  <a:cubicBezTo>
                    <a:pt x="5" y="73"/>
                    <a:pt x="5" y="73"/>
                    <a:pt x="7" y="73"/>
                  </a:cubicBezTo>
                  <a:lnTo>
                    <a:pt x="7" y="74"/>
                  </a:lnTo>
                  <a:cubicBezTo>
                    <a:pt x="6" y="73"/>
                    <a:pt x="5" y="73"/>
                    <a:pt x="5" y="73"/>
                  </a:cubicBezTo>
                  <a:close/>
                  <a:moveTo>
                    <a:pt x="8" y="74"/>
                  </a:moveTo>
                  <a:lnTo>
                    <a:pt x="8" y="75"/>
                  </a:lnTo>
                  <a:lnTo>
                    <a:pt x="8" y="75"/>
                  </a:lnTo>
                  <a:cubicBezTo>
                    <a:pt x="8" y="75"/>
                    <a:pt x="8" y="74"/>
                    <a:pt x="7" y="74"/>
                  </a:cubicBezTo>
                  <a:lnTo>
                    <a:pt x="8" y="74"/>
                  </a:lnTo>
                  <a:close/>
                  <a:moveTo>
                    <a:pt x="3" y="81"/>
                  </a:moveTo>
                  <a:cubicBezTo>
                    <a:pt x="4" y="81"/>
                    <a:pt x="3" y="81"/>
                    <a:pt x="3" y="81"/>
                  </a:cubicBezTo>
                  <a:lnTo>
                    <a:pt x="3" y="81"/>
                  </a:lnTo>
                  <a:cubicBezTo>
                    <a:pt x="3" y="81"/>
                    <a:pt x="3" y="81"/>
                    <a:pt x="3" y="81"/>
                  </a:cubicBez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9" name="Freeform 39">
              <a:extLst>
                <a:ext uri="{FF2B5EF4-FFF2-40B4-BE49-F238E27FC236}">
                  <a16:creationId xmlns:a16="http://schemas.microsoft.com/office/drawing/2014/main" id="{862AD735-61B7-4E60-A065-0EEB6083FF52}"/>
                </a:ext>
              </a:extLst>
            </p:cNvPr>
            <p:cNvSpPr>
              <a:spLocks noEditPoints="1"/>
            </p:cNvSpPr>
            <p:nvPr/>
          </p:nvSpPr>
          <p:spPr bwMode="auto">
            <a:xfrm>
              <a:off x="5383213" y="1844677"/>
              <a:ext cx="439738" cy="981076"/>
            </a:xfrm>
            <a:custGeom>
              <a:avLst/>
              <a:gdLst>
                <a:gd name="T0" fmla="*/ 277 w 308"/>
                <a:gd name="T1" fmla="*/ 0 h 689"/>
                <a:gd name="T2" fmla="*/ 308 w 308"/>
                <a:gd name="T3" fmla="*/ 30 h 689"/>
                <a:gd name="T4" fmla="*/ 277 w 308"/>
                <a:gd name="T5" fmla="*/ 0 h 689"/>
                <a:gd name="T6" fmla="*/ 249 w 308"/>
                <a:gd name="T7" fmla="*/ 8 h 689"/>
                <a:gd name="T8" fmla="*/ 288 w 308"/>
                <a:gd name="T9" fmla="*/ 48 h 689"/>
                <a:gd name="T10" fmla="*/ 249 w 308"/>
                <a:gd name="T11" fmla="*/ 8 h 689"/>
                <a:gd name="T12" fmla="*/ 198 w 308"/>
                <a:gd name="T13" fmla="*/ 25 h 689"/>
                <a:gd name="T14" fmla="*/ 260 w 308"/>
                <a:gd name="T15" fmla="*/ 78 h 689"/>
                <a:gd name="T16" fmla="*/ 198 w 308"/>
                <a:gd name="T17" fmla="*/ 25 h 689"/>
                <a:gd name="T18" fmla="*/ 160 w 308"/>
                <a:gd name="T19" fmla="*/ 53 h 689"/>
                <a:gd name="T20" fmla="*/ 230 w 308"/>
                <a:gd name="T21" fmla="*/ 118 h 689"/>
                <a:gd name="T22" fmla="*/ 160 w 308"/>
                <a:gd name="T23" fmla="*/ 53 h 689"/>
                <a:gd name="T24" fmla="*/ 134 w 308"/>
                <a:gd name="T25" fmla="*/ 89 h 689"/>
                <a:gd name="T26" fmla="*/ 200 w 308"/>
                <a:gd name="T27" fmla="*/ 146 h 689"/>
                <a:gd name="T28" fmla="*/ 134 w 308"/>
                <a:gd name="T29" fmla="*/ 89 h 689"/>
                <a:gd name="T30" fmla="*/ 97 w 308"/>
                <a:gd name="T31" fmla="*/ 149 h 689"/>
                <a:gd name="T32" fmla="*/ 158 w 308"/>
                <a:gd name="T33" fmla="*/ 197 h 689"/>
                <a:gd name="T34" fmla="*/ 97 w 308"/>
                <a:gd name="T35" fmla="*/ 149 h 689"/>
                <a:gd name="T36" fmla="*/ 67 w 308"/>
                <a:gd name="T37" fmla="*/ 202 h 689"/>
                <a:gd name="T38" fmla="*/ 130 w 308"/>
                <a:gd name="T39" fmla="*/ 236 h 689"/>
                <a:gd name="T40" fmla="*/ 67 w 308"/>
                <a:gd name="T41" fmla="*/ 202 h 689"/>
                <a:gd name="T42" fmla="*/ 45 w 308"/>
                <a:gd name="T43" fmla="*/ 244 h 689"/>
                <a:gd name="T44" fmla="*/ 102 w 308"/>
                <a:gd name="T45" fmla="*/ 275 h 689"/>
                <a:gd name="T46" fmla="*/ 45 w 308"/>
                <a:gd name="T47" fmla="*/ 244 h 689"/>
                <a:gd name="T48" fmla="*/ 31 w 308"/>
                <a:gd name="T49" fmla="*/ 282 h 689"/>
                <a:gd name="T50" fmla="*/ 90 w 308"/>
                <a:gd name="T51" fmla="*/ 299 h 689"/>
                <a:gd name="T52" fmla="*/ 31 w 308"/>
                <a:gd name="T53" fmla="*/ 282 h 689"/>
                <a:gd name="T54" fmla="*/ 16 w 308"/>
                <a:gd name="T55" fmla="*/ 352 h 689"/>
                <a:gd name="T56" fmla="*/ 65 w 308"/>
                <a:gd name="T57" fmla="*/ 356 h 689"/>
                <a:gd name="T58" fmla="*/ 16 w 308"/>
                <a:gd name="T59" fmla="*/ 352 h 689"/>
                <a:gd name="T60" fmla="*/ 10 w 308"/>
                <a:gd name="T61" fmla="*/ 396 h 689"/>
                <a:gd name="T62" fmla="*/ 55 w 308"/>
                <a:gd name="T63" fmla="*/ 405 h 689"/>
                <a:gd name="T64" fmla="*/ 10 w 308"/>
                <a:gd name="T65" fmla="*/ 396 h 689"/>
                <a:gd name="T66" fmla="*/ 0 w 308"/>
                <a:gd name="T67" fmla="*/ 442 h 689"/>
                <a:gd name="T68" fmla="*/ 53 w 308"/>
                <a:gd name="T69" fmla="*/ 446 h 689"/>
                <a:gd name="T70" fmla="*/ 0 w 308"/>
                <a:gd name="T71" fmla="*/ 442 h 689"/>
                <a:gd name="T72" fmla="*/ 1 w 308"/>
                <a:gd name="T73" fmla="*/ 488 h 689"/>
                <a:gd name="T74" fmla="*/ 51 w 308"/>
                <a:gd name="T75" fmla="*/ 496 h 689"/>
                <a:gd name="T76" fmla="*/ 1 w 308"/>
                <a:gd name="T77" fmla="*/ 488 h 689"/>
                <a:gd name="T78" fmla="*/ 65 w 308"/>
                <a:gd name="T79" fmla="*/ 520 h 689"/>
                <a:gd name="T80" fmla="*/ 4 w 308"/>
                <a:gd name="T81" fmla="*/ 527 h 689"/>
                <a:gd name="T82" fmla="*/ 65 w 308"/>
                <a:gd name="T83" fmla="*/ 520 h 689"/>
                <a:gd name="T84" fmla="*/ 78 w 308"/>
                <a:gd name="T85" fmla="*/ 575 h 689"/>
                <a:gd name="T86" fmla="*/ 9 w 308"/>
                <a:gd name="T87" fmla="*/ 594 h 689"/>
                <a:gd name="T88" fmla="*/ 78 w 308"/>
                <a:gd name="T89" fmla="*/ 575 h 689"/>
                <a:gd name="T90" fmla="*/ 103 w 308"/>
                <a:gd name="T91" fmla="*/ 620 h 689"/>
                <a:gd name="T92" fmla="*/ 20 w 308"/>
                <a:gd name="T93" fmla="*/ 644 h 689"/>
                <a:gd name="T94" fmla="*/ 103 w 308"/>
                <a:gd name="T95" fmla="*/ 620 h 689"/>
                <a:gd name="T96" fmla="*/ 124 w 308"/>
                <a:gd name="T97" fmla="*/ 635 h 689"/>
                <a:gd name="T98" fmla="*/ 42 w 308"/>
                <a:gd name="T99" fmla="*/ 689 h 689"/>
                <a:gd name="T100" fmla="*/ 124 w 308"/>
                <a:gd name="T101" fmla="*/ 63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689">
                  <a:moveTo>
                    <a:pt x="277" y="0"/>
                  </a:moveTo>
                  <a:lnTo>
                    <a:pt x="308" y="30"/>
                  </a:lnTo>
                  <a:lnTo>
                    <a:pt x="277" y="0"/>
                  </a:lnTo>
                  <a:close/>
                  <a:moveTo>
                    <a:pt x="249" y="8"/>
                  </a:moveTo>
                  <a:lnTo>
                    <a:pt x="288" y="48"/>
                  </a:lnTo>
                  <a:lnTo>
                    <a:pt x="249" y="8"/>
                  </a:lnTo>
                  <a:close/>
                  <a:moveTo>
                    <a:pt x="198" y="25"/>
                  </a:moveTo>
                  <a:lnTo>
                    <a:pt x="260" y="78"/>
                  </a:lnTo>
                  <a:lnTo>
                    <a:pt x="198" y="25"/>
                  </a:lnTo>
                  <a:close/>
                  <a:moveTo>
                    <a:pt x="160" y="53"/>
                  </a:moveTo>
                  <a:lnTo>
                    <a:pt x="230" y="118"/>
                  </a:lnTo>
                  <a:lnTo>
                    <a:pt x="160" y="53"/>
                  </a:lnTo>
                  <a:close/>
                  <a:moveTo>
                    <a:pt x="134" y="89"/>
                  </a:moveTo>
                  <a:lnTo>
                    <a:pt x="200" y="146"/>
                  </a:lnTo>
                  <a:lnTo>
                    <a:pt x="134" y="89"/>
                  </a:lnTo>
                  <a:close/>
                  <a:moveTo>
                    <a:pt x="97" y="149"/>
                  </a:moveTo>
                  <a:lnTo>
                    <a:pt x="158" y="197"/>
                  </a:lnTo>
                  <a:lnTo>
                    <a:pt x="97" y="149"/>
                  </a:lnTo>
                  <a:close/>
                  <a:moveTo>
                    <a:pt x="67" y="202"/>
                  </a:moveTo>
                  <a:lnTo>
                    <a:pt x="130" y="236"/>
                  </a:lnTo>
                  <a:lnTo>
                    <a:pt x="67" y="202"/>
                  </a:lnTo>
                  <a:close/>
                  <a:moveTo>
                    <a:pt x="45" y="244"/>
                  </a:moveTo>
                  <a:lnTo>
                    <a:pt x="102" y="275"/>
                  </a:lnTo>
                  <a:lnTo>
                    <a:pt x="45" y="244"/>
                  </a:lnTo>
                  <a:close/>
                  <a:moveTo>
                    <a:pt x="31" y="282"/>
                  </a:moveTo>
                  <a:lnTo>
                    <a:pt x="90" y="299"/>
                  </a:lnTo>
                  <a:lnTo>
                    <a:pt x="31" y="282"/>
                  </a:lnTo>
                  <a:close/>
                  <a:moveTo>
                    <a:pt x="16" y="352"/>
                  </a:moveTo>
                  <a:lnTo>
                    <a:pt x="65" y="356"/>
                  </a:lnTo>
                  <a:lnTo>
                    <a:pt x="16" y="352"/>
                  </a:lnTo>
                  <a:close/>
                  <a:moveTo>
                    <a:pt x="10" y="396"/>
                  </a:moveTo>
                  <a:lnTo>
                    <a:pt x="55" y="405"/>
                  </a:lnTo>
                  <a:lnTo>
                    <a:pt x="10" y="396"/>
                  </a:lnTo>
                  <a:close/>
                  <a:moveTo>
                    <a:pt x="0" y="442"/>
                  </a:moveTo>
                  <a:lnTo>
                    <a:pt x="53" y="446"/>
                  </a:lnTo>
                  <a:lnTo>
                    <a:pt x="0" y="442"/>
                  </a:lnTo>
                  <a:close/>
                  <a:moveTo>
                    <a:pt x="1" y="488"/>
                  </a:moveTo>
                  <a:lnTo>
                    <a:pt x="51" y="496"/>
                  </a:lnTo>
                  <a:lnTo>
                    <a:pt x="1" y="488"/>
                  </a:lnTo>
                  <a:close/>
                  <a:moveTo>
                    <a:pt x="65" y="520"/>
                  </a:moveTo>
                  <a:lnTo>
                    <a:pt x="4" y="527"/>
                  </a:lnTo>
                  <a:lnTo>
                    <a:pt x="65" y="520"/>
                  </a:lnTo>
                  <a:close/>
                  <a:moveTo>
                    <a:pt x="78" y="575"/>
                  </a:moveTo>
                  <a:lnTo>
                    <a:pt x="9" y="594"/>
                  </a:lnTo>
                  <a:lnTo>
                    <a:pt x="78" y="575"/>
                  </a:lnTo>
                  <a:close/>
                  <a:moveTo>
                    <a:pt x="103" y="620"/>
                  </a:moveTo>
                  <a:lnTo>
                    <a:pt x="20" y="644"/>
                  </a:lnTo>
                  <a:lnTo>
                    <a:pt x="103" y="620"/>
                  </a:lnTo>
                  <a:close/>
                  <a:moveTo>
                    <a:pt x="124" y="635"/>
                  </a:moveTo>
                  <a:lnTo>
                    <a:pt x="42" y="689"/>
                  </a:lnTo>
                  <a:lnTo>
                    <a:pt x="124" y="635"/>
                  </a:lnTo>
                  <a:close/>
                </a:path>
              </a:pathLst>
            </a:custGeom>
            <a:noFill/>
            <a:ln w="3175" cap="flat">
              <a:solidFill>
                <a:srgbClr val="00F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0" name="Line 40">
              <a:extLst>
                <a:ext uri="{FF2B5EF4-FFF2-40B4-BE49-F238E27FC236}">
                  <a16:creationId xmlns:a16="http://schemas.microsoft.com/office/drawing/2014/main" id="{9D2B4EB0-FA1A-46F5-B1D9-A2B278526170}"/>
                </a:ext>
              </a:extLst>
            </p:cNvPr>
            <p:cNvSpPr>
              <a:spLocks noChangeShapeType="1"/>
            </p:cNvSpPr>
            <p:nvPr/>
          </p:nvSpPr>
          <p:spPr bwMode="auto">
            <a:xfrm>
              <a:off x="5711826" y="2012952"/>
              <a:ext cx="641350" cy="352425"/>
            </a:xfrm>
            <a:prstGeom prst="line">
              <a:avLst/>
            </a:prstGeom>
            <a:noFill/>
            <a:ln w="30163" cap="flat">
              <a:solidFill>
                <a:srgbClr val="B99F2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1" name="Rectangle 41">
              <a:extLst>
                <a:ext uri="{FF2B5EF4-FFF2-40B4-BE49-F238E27FC236}">
                  <a16:creationId xmlns:a16="http://schemas.microsoft.com/office/drawing/2014/main" id="{BE6AA94C-3719-4562-A9C7-D65326B7E485}"/>
                </a:ext>
              </a:extLst>
            </p:cNvPr>
            <p:cNvSpPr>
              <a:spLocks noChangeArrowheads="1"/>
            </p:cNvSpPr>
            <p:nvPr/>
          </p:nvSpPr>
          <p:spPr bwMode="auto">
            <a:xfrm>
              <a:off x="6361114" y="2071690"/>
              <a:ext cx="852488" cy="806450"/>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2" name="Freeform 42">
              <a:extLst>
                <a:ext uri="{FF2B5EF4-FFF2-40B4-BE49-F238E27FC236}">
                  <a16:creationId xmlns:a16="http://schemas.microsoft.com/office/drawing/2014/main" id="{D6F3FFA5-8E6C-4259-88A9-1C7E5086BE58}"/>
                </a:ext>
              </a:extLst>
            </p:cNvPr>
            <p:cNvSpPr>
              <a:spLocks/>
            </p:cNvSpPr>
            <p:nvPr/>
          </p:nvSpPr>
          <p:spPr bwMode="auto">
            <a:xfrm>
              <a:off x="6396039" y="2070102"/>
              <a:ext cx="409575" cy="795338"/>
            </a:xfrm>
            <a:custGeom>
              <a:avLst/>
              <a:gdLst>
                <a:gd name="T0" fmla="*/ 284 w 287"/>
                <a:gd name="T1" fmla="*/ 4 h 559"/>
                <a:gd name="T2" fmla="*/ 267 w 287"/>
                <a:gd name="T3" fmla="*/ 11 h 559"/>
                <a:gd name="T4" fmla="*/ 257 w 287"/>
                <a:gd name="T5" fmla="*/ 18 h 559"/>
                <a:gd name="T6" fmla="*/ 246 w 287"/>
                <a:gd name="T7" fmla="*/ 25 h 559"/>
                <a:gd name="T8" fmla="*/ 230 w 287"/>
                <a:gd name="T9" fmla="*/ 45 h 559"/>
                <a:gd name="T10" fmla="*/ 209 w 287"/>
                <a:gd name="T11" fmla="*/ 65 h 559"/>
                <a:gd name="T12" fmla="*/ 206 w 287"/>
                <a:gd name="T13" fmla="*/ 79 h 559"/>
                <a:gd name="T14" fmla="*/ 196 w 287"/>
                <a:gd name="T15" fmla="*/ 96 h 559"/>
                <a:gd name="T16" fmla="*/ 186 w 287"/>
                <a:gd name="T17" fmla="*/ 109 h 559"/>
                <a:gd name="T18" fmla="*/ 176 w 287"/>
                <a:gd name="T19" fmla="*/ 129 h 559"/>
                <a:gd name="T20" fmla="*/ 166 w 287"/>
                <a:gd name="T21" fmla="*/ 146 h 559"/>
                <a:gd name="T22" fmla="*/ 162 w 287"/>
                <a:gd name="T23" fmla="*/ 153 h 559"/>
                <a:gd name="T24" fmla="*/ 152 w 287"/>
                <a:gd name="T25" fmla="*/ 170 h 559"/>
                <a:gd name="T26" fmla="*/ 142 w 287"/>
                <a:gd name="T27" fmla="*/ 187 h 559"/>
                <a:gd name="T28" fmla="*/ 128 w 287"/>
                <a:gd name="T29" fmla="*/ 217 h 559"/>
                <a:gd name="T30" fmla="*/ 118 w 287"/>
                <a:gd name="T31" fmla="*/ 234 h 559"/>
                <a:gd name="T32" fmla="*/ 101 w 287"/>
                <a:gd name="T33" fmla="*/ 261 h 559"/>
                <a:gd name="T34" fmla="*/ 101 w 287"/>
                <a:gd name="T35" fmla="*/ 271 h 559"/>
                <a:gd name="T36" fmla="*/ 91 w 287"/>
                <a:gd name="T37" fmla="*/ 292 h 559"/>
                <a:gd name="T38" fmla="*/ 88 w 287"/>
                <a:gd name="T39" fmla="*/ 305 h 559"/>
                <a:gd name="T40" fmla="*/ 81 w 287"/>
                <a:gd name="T41" fmla="*/ 322 h 559"/>
                <a:gd name="T42" fmla="*/ 74 w 287"/>
                <a:gd name="T43" fmla="*/ 332 h 559"/>
                <a:gd name="T44" fmla="*/ 68 w 287"/>
                <a:gd name="T45" fmla="*/ 352 h 559"/>
                <a:gd name="T46" fmla="*/ 61 w 287"/>
                <a:gd name="T47" fmla="*/ 366 h 559"/>
                <a:gd name="T48" fmla="*/ 54 w 287"/>
                <a:gd name="T49" fmla="*/ 386 h 559"/>
                <a:gd name="T50" fmla="*/ 47 w 287"/>
                <a:gd name="T51" fmla="*/ 403 h 559"/>
                <a:gd name="T52" fmla="*/ 41 w 287"/>
                <a:gd name="T53" fmla="*/ 420 h 559"/>
                <a:gd name="T54" fmla="*/ 37 w 287"/>
                <a:gd name="T55" fmla="*/ 430 h 559"/>
                <a:gd name="T56" fmla="*/ 30 w 287"/>
                <a:gd name="T57" fmla="*/ 447 h 559"/>
                <a:gd name="T58" fmla="*/ 27 w 287"/>
                <a:gd name="T59" fmla="*/ 457 h 559"/>
                <a:gd name="T60" fmla="*/ 20 w 287"/>
                <a:gd name="T61" fmla="*/ 481 h 559"/>
                <a:gd name="T62" fmla="*/ 14 w 287"/>
                <a:gd name="T63" fmla="*/ 491 h 559"/>
                <a:gd name="T64" fmla="*/ 10 w 287"/>
                <a:gd name="T65" fmla="*/ 504 h 559"/>
                <a:gd name="T66" fmla="*/ 10 w 287"/>
                <a:gd name="T67" fmla="*/ 515 h 559"/>
                <a:gd name="T68" fmla="*/ 7 w 287"/>
                <a:gd name="T69" fmla="*/ 521 h 559"/>
                <a:gd name="T70" fmla="*/ 4 w 287"/>
                <a:gd name="T71" fmla="*/ 531 h 559"/>
                <a:gd name="T72" fmla="*/ 0 w 287"/>
                <a:gd name="T73"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559">
                  <a:moveTo>
                    <a:pt x="287" y="4"/>
                  </a:moveTo>
                  <a:cubicBezTo>
                    <a:pt x="286" y="5"/>
                    <a:pt x="285" y="4"/>
                    <a:pt x="284" y="4"/>
                  </a:cubicBezTo>
                  <a:cubicBezTo>
                    <a:pt x="281" y="5"/>
                    <a:pt x="279" y="7"/>
                    <a:pt x="277" y="8"/>
                  </a:cubicBezTo>
                  <a:cubicBezTo>
                    <a:pt x="267" y="11"/>
                    <a:pt x="284" y="0"/>
                    <a:pt x="267" y="11"/>
                  </a:cubicBezTo>
                  <a:cubicBezTo>
                    <a:pt x="265" y="12"/>
                    <a:pt x="265" y="14"/>
                    <a:pt x="263" y="15"/>
                  </a:cubicBezTo>
                  <a:cubicBezTo>
                    <a:pt x="261" y="16"/>
                    <a:pt x="259" y="17"/>
                    <a:pt x="257" y="18"/>
                  </a:cubicBezTo>
                  <a:cubicBezTo>
                    <a:pt x="255" y="19"/>
                    <a:pt x="254" y="20"/>
                    <a:pt x="253" y="21"/>
                  </a:cubicBezTo>
                  <a:cubicBezTo>
                    <a:pt x="251" y="23"/>
                    <a:pt x="249" y="23"/>
                    <a:pt x="246" y="25"/>
                  </a:cubicBezTo>
                  <a:cubicBezTo>
                    <a:pt x="245" y="26"/>
                    <a:pt x="244" y="27"/>
                    <a:pt x="243" y="28"/>
                  </a:cubicBezTo>
                  <a:cubicBezTo>
                    <a:pt x="227" y="44"/>
                    <a:pt x="247" y="24"/>
                    <a:pt x="230" y="45"/>
                  </a:cubicBezTo>
                  <a:cubicBezTo>
                    <a:pt x="226" y="50"/>
                    <a:pt x="221" y="54"/>
                    <a:pt x="216" y="58"/>
                  </a:cubicBezTo>
                  <a:cubicBezTo>
                    <a:pt x="214" y="61"/>
                    <a:pt x="211" y="62"/>
                    <a:pt x="209" y="65"/>
                  </a:cubicBezTo>
                  <a:cubicBezTo>
                    <a:pt x="208" y="67"/>
                    <a:pt x="209" y="70"/>
                    <a:pt x="209" y="72"/>
                  </a:cubicBezTo>
                  <a:cubicBezTo>
                    <a:pt x="208" y="74"/>
                    <a:pt x="207" y="77"/>
                    <a:pt x="206" y="79"/>
                  </a:cubicBezTo>
                  <a:cubicBezTo>
                    <a:pt x="205" y="80"/>
                    <a:pt x="203" y="81"/>
                    <a:pt x="203" y="82"/>
                  </a:cubicBezTo>
                  <a:cubicBezTo>
                    <a:pt x="200" y="86"/>
                    <a:pt x="199" y="92"/>
                    <a:pt x="196" y="96"/>
                  </a:cubicBezTo>
                  <a:cubicBezTo>
                    <a:pt x="194" y="98"/>
                    <a:pt x="191" y="100"/>
                    <a:pt x="189" y="102"/>
                  </a:cubicBezTo>
                  <a:cubicBezTo>
                    <a:pt x="188" y="104"/>
                    <a:pt x="187" y="107"/>
                    <a:pt x="186" y="109"/>
                  </a:cubicBezTo>
                  <a:cubicBezTo>
                    <a:pt x="184" y="112"/>
                    <a:pt x="181" y="113"/>
                    <a:pt x="179" y="116"/>
                  </a:cubicBezTo>
                  <a:cubicBezTo>
                    <a:pt x="172" y="125"/>
                    <a:pt x="178" y="119"/>
                    <a:pt x="176" y="129"/>
                  </a:cubicBezTo>
                  <a:cubicBezTo>
                    <a:pt x="173" y="139"/>
                    <a:pt x="173" y="133"/>
                    <a:pt x="169" y="140"/>
                  </a:cubicBezTo>
                  <a:cubicBezTo>
                    <a:pt x="168" y="142"/>
                    <a:pt x="167" y="144"/>
                    <a:pt x="166" y="146"/>
                  </a:cubicBezTo>
                  <a:cubicBezTo>
                    <a:pt x="165" y="148"/>
                    <a:pt x="163" y="148"/>
                    <a:pt x="162" y="150"/>
                  </a:cubicBezTo>
                  <a:cubicBezTo>
                    <a:pt x="162" y="151"/>
                    <a:pt x="163" y="152"/>
                    <a:pt x="162" y="153"/>
                  </a:cubicBezTo>
                  <a:cubicBezTo>
                    <a:pt x="161" y="154"/>
                    <a:pt x="160" y="155"/>
                    <a:pt x="159" y="156"/>
                  </a:cubicBezTo>
                  <a:cubicBezTo>
                    <a:pt x="156" y="161"/>
                    <a:pt x="155" y="166"/>
                    <a:pt x="152" y="170"/>
                  </a:cubicBezTo>
                  <a:cubicBezTo>
                    <a:pt x="150" y="173"/>
                    <a:pt x="147" y="174"/>
                    <a:pt x="145" y="177"/>
                  </a:cubicBezTo>
                  <a:cubicBezTo>
                    <a:pt x="143" y="180"/>
                    <a:pt x="143" y="184"/>
                    <a:pt x="142" y="187"/>
                  </a:cubicBezTo>
                  <a:cubicBezTo>
                    <a:pt x="139" y="195"/>
                    <a:pt x="130" y="203"/>
                    <a:pt x="128" y="211"/>
                  </a:cubicBezTo>
                  <a:cubicBezTo>
                    <a:pt x="128" y="213"/>
                    <a:pt x="129" y="215"/>
                    <a:pt x="128" y="217"/>
                  </a:cubicBezTo>
                  <a:cubicBezTo>
                    <a:pt x="121" y="225"/>
                    <a:pt x="128" y="217"/>
                    <a:pt x="125" y="224"/>
                  </a:cubicBezTo>
                  <a:cubicBezTo>
                    <a:pt x="122" y="234"/>
                    <a:pt x="123" y="228"/>
                    <a:pt x="118" y="234"/>
                  </a:cubicBezTo>
                  <a:cubicBezTo>
                    <a:pt x="106" y="251"/>
                    <a:pt x="116" y="238"/>
                    <a:pt x="108" y="251"/>
                  </a:cubicBezTo>
                  <a:cubicBezTo>
                    <a:pt x="106" y="255"/>
                    <a:pt x="103" y="257"/>
                    <a:pt x="101" y="261"/>
                  </a:cubicBezTo>
                  <a:cubicBezTo>
                    <a:pt x="101" y="263"/>
                    <a:pt x="101" y="266"/>
                    <a:pt x="101" y="268"/>
                  </a:cubicBezTo>
                  <a:cubicBezTo>
                    <a:pt x="101" y="269"/>
                    <a:pt x="102" y="270"/>
                    <a:pt x="101" y="271"/>
                  </a:cubicBezTo>
                  <a:cubicBezTo>
                    <a:pt x="80" y="303"/>
                    <a:pt x="102" y="267"/>
                    <a:pt x="95" y="288"/>
                  </a:cubicBezTo>
                  <a:cubicBezTo>
                    <a:pt x="94" y="290"/>
                    <a:pt x="92" y="290"/>
                    <a:pt x="91" y="292"/>
                  </a:cubicBezTo>
                  <a:cubicBezTo>
                    <a:pt x="90" y="294"/>
                    <a:pt x="89" y="296"/>
                    <a:pt x="88" y="298"/>
                  </a:cubicBezTo>
                  <a:cubicBezTo>
                    <a:pt x="87" y="300"/>
                    <a:pt x="89" y="303"/>
                    <a:pt x="88" y="305"/>
                  </a:cubicBezTo>
                  <a:cubicBezTo>
                    <a:pt x="83" y="315"/>
                    <a:pt x="85" y="299"/>
                    <a:pt x="81" y="315"/>
                  </a:cubicBezTo>
                  <a:cubicBezTo>
                    <a:pt x="80" y="317"/>
                    <a:pt x="81" y="320"/>
                    <a:pt x="81" y="322"/>
                  </a:cubicBezTo>
                  <a:cubicBezTo>
                    <a:pt x="81" y="323"/>
                    <a:pt x="82" y="324"/>
                    <a:pt x="81" y="325"/>
                  </a:cubicBezTo>
                  <a:cubicBezTo>
                    <a:pt x="79" y="328"/>
                    <a:pt x="76" y="329"/>
                    <a:pt x="74" y="332"/>
                  </a:cubicBezTo>
                  <a:cubicBezTo>
                    <a:pt x="71" y="339"/>
                    <a:pt x="76" y="337"/>
                    <a:pt x="74" y="342"/>
                  </a:cubicBezTo>
                  <a:cubicBezTo>
                    <a:pt x="66" y="367"/>
                    <a:pt x="75" y="337"/>
                    <a:pt x="68" y="352"/>
                  </a:cubicBezTo>
                  <a:cubicBezTo>
                    <a:pt x="67" y="354"/>
                    <a:pt x="69" y="357"/>
                    <a:pt x="68" y="359"/>
                  </a:cubicBezTo>
                  <a:cubicBezTo>
                    <a:pt x="66" y="362"/>
                    <a:pt x="62" y="363"/>
                    <a:pt x="61" y="366"/>
                  </a:cubicBezTo>
                  <a:cubicBezTo>
                    <a:pt x="59" y="369"/>
                    <a:pt x="62" y="373"/>
                    <a:pt x="61" y="376"/>
                  </a:cubicBezTo>
                  <a:cubicBezTo>
                    <a:pt x="59" y="379"/>
                    <a:pt x="56" y="383"/>
                    <a:pt x="54" y="386"/>
                  </a:cubicBezTo>
                  <a:cubicBezTo>
                    <a:pt x="54" y="388"/>
                    <a:pt x="55" y="391"/>
                    <a:pt x="54" y="393"/>
                  </a:cubicBezTo>
                  <a:cubicBezTo>
                    <a:pt x="53" y="397"/>
                    <a:pt x="49" y="400"/>
                    <a:pt x="47" y="403"/>
                  </a:cubicBezTo>
                  <a:cubicBezTo>
                    <a:pt x="46" y="405"/>
                    <a:pt x="45" y="408"/>
                    <a:pt x="44" y="410"/>
                  </a:cubicBezTo>
                  <a:cubicBezTo>
                    <a:pt x="43" y="413"/>
                    <a:pt x="42" y="417"/>
                    <a:pt x="41" y="420"/>
                  </a:cubicBezTo>
                  <a:cubicBezTo>
                    <a:pt x="40" y="422"/>
                    <a:pt x="38" y="424"/>
                    <a:pt x="37" y="427"/>
                  </a:cubicBezTo>
                  <a:cubicBezTo>
                    <a:pt x="37" y="428"/>
                    <a:pt x="38" y="429"/>
                    <a:pt x="37" y="430"/>
                  </a:cubicBezTo>
                  <a:cubicBezTo>
                    <a:pt x="35" y="434"/>
                    <a:pt x="32" y="436"/>
                    <a:pt x="30" y="440"/>
                  </a:cubicBezTo>
                  <a:cubicBezTo>
                    <a:pt x="30" y="442"/>
                    <a:pt x="31" y="445"/>
                    <a:pt x="30" y="447"/>
                  </a:cubicBezTo>
                  <a:cubicBezTo>
                    <a:pt x="30" y="449"/>
                    <a:pt x="28" y="449"/>
                    <a:pt x="27" y="450"/>
                  </a:cubicBezTo>
                  <a:cubicBezTo>
                    <a:pt x="26" y="453"/>
                    <a:pt x="28" y="455"/>
                    <a:pt x="27" y="457"/>
                  </a:cubicBezTo>
                  <a:cubicBezTo>
                    <a:pt x="29" y="463"/>
                    <a:pt x="22" y="463"/>
                    <a:pt x="20" y="467"/>
                  </a:cubicBezTo>
                  <a:cubicBezTo>
                    <a:pt x="19" y="472"/>
                    <a:pt x="22" y="477"/>
                    <a:pt x="20" y="481"/>
                  </a:cubicBezTo>
                  <a:cubicBezTo>
                    <a:pt x="20" y="482"/>
                    <a:pt x="18" y="483"/>
                    <a:pt x="17" y="484"/>
                  </a:cubicBezTo>
                  <a:cubicBezTo>
                    <a:pt x="16" y="486"/>
                    <a:pt x="14" y="488"/>
                    <a:pt x="14" y="491"/>
                  </a:cubicBezTo>
                  <a:cubicBezTo>
                    <a:pt x="13" y="493"/>
                    <a:pt x="14" y="496"/>
                    <a:pt x="14" y="498"/>
                  </a:cubicBezTo>
                  <a:cubicBezTo>
                    <a:pt x="13" y="500"/>
                    <a:pt x="11" y="502"/>
                    <a:pt x="10" y="504"/>
                  </a:cubicBezTo>
                  <a:cubicBezTo>
                    <a:pt x="10" y="507"/>
                    <a:pt x="10" y="509"/>
                    <a:pt x="10" y="511"/>
                  </a:cubicBezTo>
                  <a:cubicBezTo>
                    <a:pt x="10" y="512"/>
                    <a:pt x="11" y="514"/>
                    <a:pt x="10" y="515"/>
                  </a:cubicBezTo>
                  <a:cubicBezTo>
                    <a:pt x="10" y="516"/>
                    <a:pt x="8" y="517"/>
                    <a:pt x="7" y="518"/>
                  </a:cubicBezTo>
                  <a:cubicBezTo>
                    <a:pt x="6" y="519"/>
                    <a:pt x="8" y="520"/>
                    <a:pt x="7" y="521"/>
                  </a:cubicBezTo>
                  <a:cubicBezTo>
                    <a:pt x="6" y="524"/>
                    <a:pt x="4" y="526"/>
                    <a:pt x="4" y="528"/>
                  </a:cubicBezTo>
                  <a:cubicBezTo>
                    <a:pt x="3" y="529"/>
                    <a:pt x="4" y="530"/>
                    <a:pt x="4" y="531"/>
                  </a:cubicBezTo>
                  <a:cubicBezTo>
                    <a:pt x="4" y="536"/>
                    <a:pt x="4" y="545"/>
                    <a:pt x="4" y="548"/>
                  </a:cubicBezTo>
                  <a:cubicBezTo>
                    <a:pt x="3" y="552"/>
                    <a:pt x="1" y="555"/>
                    <a:pt x="0" y="559"/>
                  </a:cubicBezTo>
                </a:path>
              </a:pathLst>
            </a:custGeom>
            <a:noFill/>
            <a:ln w="30163" cap="flat">
              <a:solidFill>
                <a:srgbClr val="0000E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3" name="Freeform 43">
              <a:extLst>
                <a:ext uri="{FF2B5EF4-FFF2-40B4-BE49-F238E27FC236}">
                  <a16:creationId xmlns:a16="http://schemas.microsoft.com/office/drawing/2014/main" id="{FC29771A-B77B-47FF-81E2-B80C005EC399}"/>
                </a:ext>
              </a:extLst>
            </p:cNvPr>
            <p:cNvSpPr>
              <a:spLocks/>
            </p:cNvSpPr>
            <p:nvPr/>
          </p:nvSpPr>
          <p:spPr bwMode="auto">
            <a:xfrm>
              <a:off x="6630989" y="2071690"/>
              <a:ext cx="352425" cy="817563"/>
            </a:xfrm>
            <a:custGeom>
              <a:avLst/>
              <a:gdLst>
                <a:gd name="T0" fmla="*/ 244 w 247"/>
                <a:gd name="T1" fmla="*/ 0 h 574"/>
                <a:gd name="T2" fmla="*/ 230 w 247"/>
                <a:gd name="T3" fmla="*/ 10 h 574"/>
                <a:gd name="T4" fmla="*/ 223 w 247"/>
                <a:gd name="T5" fmla="*/ 20 h 574"/>
                <a:gd name="T6" fmla="*/ 206 w 247"/>
                <a:gd name="T7" fmla="*/ 44 h 574"/>
                <a:gd name="T8" fmla="*/ 196 w 247"/>
                <a:gd name="T9" fmla="*/ 64 h 574"/>
                <a:gd name="T10" fmla="*/ 186 w 247"/>
                <a:gd name="T11" fmla="*/ 85 h 574"/>
                <a:gd name="T12" fmla="*/ 176 w 247"/>
                <a:gd name="T13" fmla="*/ 98 h 574"/>
                <a:gd name="T14" fmla="*/ 166 w 247"/>
                <a:gd name="T15" fmla="*/ 118 h 574"/>
                <a:gd name="T16" fmla="*/ 156 w 247"/>
                <a:gd name="T17" fmla="*/ 132 h 574"/>
                <a:gd name="T18" fmla="*/ 146 w 247"/>
                <a:gd name="T19" fmla="*/ 152 h 574"/>
                <a:gd name="T20" fmla="*/ 146 w 247"/>
                <a:gd name="T21" fmla="*/ 166 h 574"/>
                <a:gd name="T22" fmla="*/ 132 w 247"/>
                <a:gd name="T23" fmla="*/ 189 h 574"/>
                <a:gd name="T24" fmla="*/ 122 w 247"/>
                <a:gd name="T25" fmla="*/ 206 h 574"/>
                <a:gd name="T26" fmla="*/ 115 w 247"/>
                <a:gd name="T27" fmla="*/ 226 h 574"/>
                <a:gd name="T28" fmla="*/ 108 w 247"/>
                <a:gd name="T29" fmla="*/ 247 h 574"/>
                <a:gd name="T30" fmla="*/ 102 w 247"/>
                <a:gd name="T31" fmla="*/ 260 h 574"/>
                <a:gd name="T32" fmla="*/ 95 w 247"/>
                <a:gd name="T33" fmla="*/ 277 h 574"/>
                <a:gd name="T34" fmla="*/ 88 w 247"/>
                <a:gd name="T35" fmla="*/ 294 h 574"/>
                <a:gd name="T36" fmla="*/ 81 w 247"/>
                <a:gd name="T37" fmla="*/ 311 h 574"/>
                <a:gd name="T38" fmla="*/ 78 w 247"/>
                <a:gd name="T39" fmla="*/ 321 h 574"/>
                <a:gd name="T40" fmla="*/ 71 w 247"/>
                <a:gd name="T41" fmla="*/ 338 h 574"/>
                <a:gd name="T42" fmla="*/ 68 w 247"/>
                <a:gd name="T43" fmla="*/ 351 h 574"/>
                <a:gd name="T44" fmla="*/ 61 w 247"/>
                <a:gd name="T45" fmla="*/ 368 h 574"/>
                <a:gd name="T46" fmla="*/ 55 w 247"/>
                <a:gd name="T47" fmla="*/ 382 h 574"/>
                <a:gd name="T48" fmla="*/ 51 w 247"/>
                <a:gd name="T49" fmla="*/ 402 h 574"/>
                <a:gd name="T50" fmla="*/ 44 w 247"/>
                <a:gd name="T51" fmla="*/ 419 h 574"/>
                <a:gd name="T52" fmla="*/ 38 w 247"/>
                <a:gd name="T53" fmla="*/ 433 h 574"/>
                <a:gd name="T54" fmla="*/ 31 w 247"/>
                <a:gd name="T55" fmla="*/ 449 h 574"/>
                <a:gd name="T56" fmla="*/ 24 w 247"/>
                <a:gd name="T57" fmla="*/ 466 h 574"/>
                <a:gd name="T58" fmla="*/ 21 w 247"/>
                <a:gd name="T59" fmla="*/ 483 h 574"/>
                <a:gd name="T60" fmla="*/ 17 w 247"/>
                <a:gd name="T61" fmla="*/ 500 h 574"/>
                <a:gd name="T62" fmla="*/ 11 w 247"/>
                <a:gd name="T63" fmla="*/ 530 h 574"/>
                <a:gd name="T64" fmla="*/ 4 w 247"/>
                <a:gd name="T65" fmla="*/ 544 h 574"/>
                <a:gd name="T66" fmla="*/ 4 w 247"/>
                <a:gd name="T67" fmla="*/ 547 h 574"/>
                <a:gd name="T68" fmla="*/ 1 w 247"/>
                <a:gd name="T69" fmla="*/ 56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 h="574">
                  <a:moveTo>
                    <a:pt x="247" y="0"/>
                  </a:moveTo>
                  <a:cubicBezTo>
                    <a:pt x="246" y="0"/>
                    <a:pt x="245" y="0"/>
                    <a:pt x="244" y="0"/>
                  </a:cubicBezTo>
                  <a:cubicBezTo>
                    <a:pt x="240" y="2"/>
                    <a:pt x="238" y="8"/>
                    <a:pt x="234" y="10"/>
                  </a:cubicBezTo>
                  <a:cubicBezTo>
                    <a:pt x="233" y="11"/>
                    <a:pt x="231" y="9"/>
                    <a:pt x="230" y="10"/>
                  </a:cubicBezTo>
                  <a:cubicBezTo>
                    <a:pt x="229" y="12"/>
                    <a:pt x="231" y="15"/>
                    <a:pt x="230" y="17"/>
                  </a:cubicBezTo>
                  <a:cubicBezTo>
                    <a:pt x="229" y="19"/>
                    <a:pt x="225" y="19"/>
                    <a:pt x="223" y="20"/>
                  </a:cubicBezTo>
                  <a:cubicBezTo>
                    <a:pt x="222" y="22"/>
                    <a:pt x="221" y="25"/>
                    <a:pt x="220" y="27"/>
                  </a:cubicBezTo>
                  <a:cubicBezTo>
                    <a:pt x="211" y="40"/>
                    <a:pt x="215" y="27"/>
                    <a:pt x="206" y="44"/>
                  </a:cubicBezTo>
                  <a:cubicBezTo>
                    <a:pt x="205" y="47"/>
                    <a:pt x="205" y="51"/>
                    <a:pt x="203" y="54"/>
                  </a:cubicBezTo>
                  <a:cubicBezTo>
                    <a:pt x="201" y="58"/>
                    <a:pt x="198" y="61"/>
                    <a:pt x="196" y="64"/>
                  </a:cubicBezTo>
                  <a:cubicBezTo>
                    <a:pt x="195" y="67"/>
                    <a:pt x="195" y="71"/>
                    <a:pt x="193" y="74"/>
                  </a:cubicBezTo>
                  <a:cubicBezTo>
                    <a:pt x="191" y="78"/>
                    <a:pt x="188" y="81"/>
                    <a:pt x="186" y="85"/>
                  </a:cubicBezTo>
                  <a:cubicBezTo>
                    <a:pt x="185" y="87"/>
                    <a:pt x="184" y="89"/>
                    <a:pt x="183" y="91"/>
                  </a:cubicBezTo>
                  <a:cubicBezTo>
                    <a:pt x="181" y="94"/>
                    <a:pt x="178" y="95"/>
                    <a:pt x="176" y="98"/>
                  </a:cubicBezTo>
                  <a:cubicBezTo>
                    <a:pt x="174" y="101"/>
                    <a:pt x="174" y="105"/>
                    <a:pt x="173" y="108"/>
                  </a:cubicBezTo>
                  <a:cubicBezTo>
                    <a:pt x="171" y="112"/>
                    <a:pt x="168" y="115"/>
                    <a:pt x="166" y="118"/>
                  </a:cubicBezTo>
                  <a:cubicBezTo>
                    <a:pt x="165" y="120"/>
                    <a:pt x="164" y="123"/>
                    <a:pt x="162" y="125"/>
                  </a:cubicBezTo>
                  <a:cubicBezTo>
                    <a:pt x="161" y="128"/>
                    <a:pt x="157" y="129"/>
                    <a:pt x="156" y="132"/>
                  </a:cubicBezTo>
                  <a:cubicBezTo>
                    <a:pt x="146" y="152"/>
                    <a:pt x="168" y="125"/>
                    <a:pt x="152" y="145"/>
                  </a:cubicBezTo>
                  <a:cubicBezTo>
                    <a:pt x="150" y="148"/>
                    <a:pt x="147" y="149"/>
                    <a:pt x="146" y="152"/>
                  </a:cubicBezTo>
                  <a:cubicBezTo>
                    <a:pt x="145" y="154"/>
                    <a:pt x="146" y="157"/>
                    <a:pt x="146" y="159"/>
                  </a:cubicBezTo>
                  <a:cubicBezTo>
                    <a:pt x="146" y="161"/>
                    <a:pt x="147" y="164"/>
                    <a:pt x="146" y="166"/>
                  </a:cubicBezTo>
                  <a:cubicBezTo>
                    <a:pt x="144" y="168"/>
                    <a:pt x="141" y="170"/>
                    <a:pt x="139" y="172"/>
                  </a:cubicBezTo>
                  <a:cubicBezTo>
                    <a:pt x="135" y="177"/>
                    <a:pt x="134" y="184"/>
                    <a:pt x="132" y="189"/>
                  </a:cubicBezTo>
                  <a:cubicBezTo>
                    <a:pt x="131" y="192"/>
                    <a:pt x="130" y="194"/>
                    <a:pt x="129" y="196"/>
                  </a:cubicBezTo>
                  <a:cubicBezTo>
                    <a:pt x="127" y="199"/>
                    <a:pt x="123" y="202"/>
                    <a:pt x="122" y="206"/>
                  </a:cubicBezTo>
                  <a:cubicBezTo>
                    <a:pt x="121" y="209"/>
                    <a:pt x="122" y="213"/>
                    <a:pt x="122" y="216"/>
                  </a:cubicBezTo>
                  <a:cubicBezTo>
                    <a:pt x="120" y="220"/>
                    <a:pt x="116" y="223"/>
                    <a:pt x="115" y="226"/>
                  </a:cubicBezTo>
                  <a:cubicBezTo>
                    <a:pt x="114" y="230"/>
                    <a:pt x="116" y="233"/>
                    <a:pt x="115" y="237"/>
                  </a:cubicBezTo>
                  <a:cubicBezTo>
                    <a:pt x="114" y="240"/>
                    <a:pt x="111" y="243"/>
                    <a:pt x="108" y="247"/>
                  </a:cubicBezTo>
                  <a:cubicBezTo>
                    <a:pt x="107" y="249"/>
                    <a:pt x="106" y="251"/>
                    <a:pt x="105" y="253"/>
                  </a:cubicBezTo>
                  <a:cubicBezTo>
                    <a:pt x="104" y="256"/>
                    <a:pt x="102" y="258"/>
                    <a:pt x="102" y="260"/>
                  </a:cubicBezTo>
                  <a:cubicBezTo>
                    <a:pt x="101" y="261"/>
                    <a:pt x="102" y="263"/>
                    <a:pt x="102" y="264"/>
                  </a:cubicBezTo>
                  <a:cubicBezTo>
                    <a:pt x="100" y="268"/>
                    <a:pt x="96" y="272"/>
                    <a:pt x="95" y="277"/>
                  </a:cubicBezTo>
                  <a:cubicBezTo>
                    <a:pt x="94" y="279"/>
                    <a:pt x="95" y="282"/>
                    <a:pt x="95" y="284"/>
                  </a:cubicBezTo>
                  <a:cubicBezTo>
                    <a:pt x="93" y="287"/>
                    <a:pt x="90" y="290"/>
                    <a:pt x="88" y="294"/>
                  </a:cubicBezTo>
                  <a:cubicBezTo>
                    <a:pt x="87" y="296"/>
                    <a:pt x="89" y="299"/>
                    <a:pt x="88" y="301"/>
                  </a:cubicBezTo>
                  <a:cubicBezTo>
                    <a:pt x="87" y="305"/>
                    <a:pt x="83" y="307"/>
                    <a:pt x="81" y="311"/>
                  </a:cubicBezTo>
                  <a:cubicBezTo>
                    <a:pt x="81" y="313"/>
                    <a:pt x="82" y="315"/>
                    <a:pt x="81" y="318"/>
                  </a:cubicBezTo>
                  <a:cubicBezTo>
                    <a:pt x="81" y="319"/>
                    <a:pt x="79" y="320"/>
                    <a:pt x="78" y="321"/>
                  </a:cubicBezTo>
                  <a:cubicBezTo>
                    <a:pt x="76" y="324"/>
                    <a:pt x="73" y="327"/>
                    <a:pt x="71" y="331"/>
                  </a:cubicBezTo>
                  <a:cubicBezTo>
                    <a:pt x="71" y="333"/>
                    <a:pt x="72" y="336"/>
                    <a:pt x="71" y="338"/>
                  </a:cubicBezTo>
                  <a:cubicBezTo>
                    <a:pt x="71" y="340"/>
                    <a:pt x="69" y="342"/>
                    <a:pt x="68" y="345"/>
                  </a:cubicBezTo>
                  <a:cubicBezTo>
                    <a:pt x="67" y="347"/>
                    <a:pt x="69" y="350"/>
                    <a:pt x="68" y="351"/>
                  </a:cubicBezTo>
                  <a:cubicBezTo>
                    <a:pt x="67" y="354"/>
                    <a:pt x="63" y="353"/>
                    <a:pt x="61" y="355"/>
                  </a:cubicBezTo>
                  <a:cubicBezTo>
                    <a:pt x="59" y="359"/>
                    <a:pt x="63" y="364"/>
                    <a:pt x="61" y="368"/>
                  </a:cubicBezTo>
                  <a:cubicBezTo>
                    <a:pt x="60" y="371"/>
                    <a:pt x="56" y="372"/>
                    <a:pt x="55" y="375"/>
                  </a:cubicBezTo>
                  <a:cubicBezTo>
                    <a:pt x="53" y="377"/>
                    <a:pt x="55" y="380"/>
                    <a:pt x="55" y="382"/>
                  </a:cubicBezTo>
                  <a:cubicBezTo>
                    <a:pt x="54" y="384"/>
                    <a:pt x="52" y="386"/>
                    <a:pt x="51" y="389"/>
                  </a:cubicBezTo>
                  <a:cubicBezTo>
                    <a:pt x="50" y="393"/>
                    <a:pt x="53" y="398"/>
                    <a:pt x="51" y="402"/>
                  </a:cubicBezTo>
                  <a:cubicBezTo>
                    <a:pt x="50" y="405"/>
                    <a:pt x="45" y="406"/>
                    <a:pt x="44" y="409"/>
                  </a:cubicBezTo>
                  <a:lnTo>
                    <a:pt x="44" y="419"/>
                  </a:lnTo>
                  <a:cubicBezTo>
                    <a:pt x="43" y="421"/>
                    <a:pt x="39" y="421"/>
                    <a:pt x="38" y="422"/>
                  </a:cubicBezTo>
                  <a:cubicBezTo>
                    <a:pt x="38" y="422"/>
                    <a:pt x="38" y="432"/>
                    <a:pt x="38" y="433"/>
                  </a:cubicBezTo>
                  <a:cubicBezTo>
                    <a:pt x="37" y="435"/>
                    <a:pt x="35" y="437"/>
                    <a:pt x="34" y="439"/>
                  </a:cubicBezTo>
                  <a:cubicBezTo>
                    <a:pt x="33" y="443"/>
                    <a:pt x="32" y="446"/>
                    <a:pt x="31" y="449"/>
                  </a:cubicBezTo>
                  <a:cubicBezTo>
                    <a:pt x="30" y="452"/>
                    <a:pt x="28" y="454"/>
                    <a:pt x="27" y="456"/>
                  </a:cubicBezTo>
                  <a:cubicBezTo>
                    <a:pt x="26" y="459"/>
                    <a:pt x="25" y="463"/>
                    <a:pt x="24" y="466"/>
                  </a:cubicBezTo>
                  <a:cubicBezTo>
                    <a:pt x="23" y="469"/>
                    <a:pt x="21" y="471"/>
                    <a:pt x="21" y="473"/>
                  </a:cubicBezTo>
                  <a:cubicBezTo>
                    <a:pt x="20" y="476"/>
                    <a:pt x="21" y="480"/>
                    <a:pt x="21" y="483"/>
                  </a:cubicBezTo>
                  <a:cubicBezTo>
                    <a:pt x="20" y="486"/>
                    <a:pt x="18" y="487"/>
                    <a:pt x="17" y="490"/>
                  </a:cubicBezTo>
                  <a:cubicBezTo>
                    <a:pt x="17" y="493"/>
                    <a:pt x="18" y="497"/>
                    <a:pt x="17" y="500"/>
                  </a:cubicBezTo>
                  <a:cubicBezTo>
                    <a:pt x="16" y="504"/>
                    <a:pt x="12" y="506"/>
                    <a:pt x="11" y="510"/>
                  </a:cubicBezTo>
                  <a:cubicBezTo>
                    <a:pt x="8" y="517"/>
                    <a:pt x="12" y="524"/>
                    <a:pt x="11" y="530"/>
                  </a:cubicBezTo>
                  <a:cubicBezTo>
                    <a:pt x="10" y="533"/>
                    <a:pt x="8" y="535"/>
                    <a:pt x="7" y="537"/>
                  </a:cubicBezTo>
                  <a:cubicBezTo>
                    <a:pt x="6" y="539"/>
                    <a:pt x="6" y="545"/>
                    <a:pt x="4" y="544"/>
                  </a:cubicBezTo>
                  <a:cubicBezTo>
                    <a:pt x="2" y="543"/>
                    <a:pt x="7" y="535"/>
                    <a:pt x="7" y="537"/>
                  </a:cubicBezTo>
                  <a:cubicBezTo>
                    <a:pt x="7" y="541"/>
                    <a:pt x="5" y="544"/>
                    <a:pt x="4" y="547"/>
                  </a:cubicBezTo>
                  <a:cubicBezTo>
                    <a:pt x="3" y="550"/>
                    <a:pt x="5" y="552"/>
                    <a:pt x="4" y="554"/>
                  </a:cubicBezTo>
                  <a:cubicBezTo>
                    <a:pt x="3" y="558"/>
                    <a:pt x="1" y="561"/>
                    <a:pt x="1" y="564"/>
                  </a:cubicBezTo>
                  <a:cubicBezTo>
                    <a:pt x="0" y="568"/>
                    <a:pt x="1" y="571"/>
                    <a:pt x="1" y="574"/>
                  </a:cubicBezTo>
                </a:path>
              </a:pathLst>
            </a:custGeom>
            <a:noFill/>
            <a:ln w="301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4" name="Line 44">
              <a:extLst>
                <a:ext uri="{FF2B5EF4-FFF2-40B4-BE49-F238E27FC236}">
                  <a16:creationId xmlns:a16="http://schemas.microsoft.com/office/drawing/2014/main" id="{B1AB996A-AE79-4256-9A5F-C14E249B5812}"/>
                </a:ext>
              </a:extLst>
            </p:cNvPr>
            <p:cNvSpPr>
              <a:spLocks noChangeShapeType="1"/>
            </p:cNvSpPr>
            <p:nvPr/>
          </p:nvSpPr>
          <p:spPr bwMode="auto">
            <a:xfrm>
              <a:off x="6727826" y="2124077"/>
              <a:ext cx="171450" cy="76200"/>
            </a:xfrm>
            <a:prstGeom prst="line">
              <a:avLst/>
            </a:prstGeom>
            <a:noFill/>
            <a:ln w="7938" cap="flat">
              <a:solidFill>
                <a:srgbClr val="00FF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5" name="Line 47">
              <a:extLst>
                <a:ext uri="{FF2B5EF4-FFF2-40B4-BE49-F238E27FC236}">
                  <a16:creationId xmlns:a16="http://schemas.microsoft.com/office/drawing/2014/main" id="{AB7E0C41-6971-466E-A421-CF67683E833E}"/>
                </a:ext>
              </a:extLst>
            </p:cNvPr>
            <p:cNvSpPr>
              <a:spLocks noChangeShapeType="1"/>
            </p:cNvSpPr>
            <p:nvPr/>
          </p:nvSpPr>
          <p:spPr bwMode="auto">
            <a:xfrm>
              <a:off x="6661151" y="2214565"/>
              <a:ext cx="174625" cy="93663"/>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6" name="Line 50">
              <a:extLst>
                <a:ext uri="{FF2B5EF4-FFF2-40B4-BE49-F238E27FC236}">
                  <a16:creationId xmlns:a16="http://schemas.microsoft.com/office/drawing/2014/main" id="{BBBFADF6-CDFF-420A-9ACE-0A8AAF685ECB}"/>
                </a:ext>
              </a:extLst>
            </p:cNvPr>
            <p:cNvSpPr>
              <a:spLocks noChangeShapeType="1"/>
            </p:cNvSpPr>
            <p:nvPr/>
          </p:nvSpPr>
          <p:spPr bwMode="auto">
            <a:xfrm>
              <a:off x="6599239" y="2322515"/>
              <a:ext cx="192088" cy="889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7" name="Line 53">
              <a:extLst>
                <a:ext uri="{FF2B5EF4-FFF2-40B4-BE49-F238E27FC236}">
                  <a16:creationId xmlns:a16="http://schemas.microsoft.com/office/drawing/2014/main" id="{3CE19C69-377B-4EE3-AB55-85DEED692508}"/>
                </a:ext>
              </a:extLst>
            </p:cNvPr>
            <p:cNvSpPr>
              <a:spLocks noChangeShapeType="1"/>
            </p:cNvSpPr>
            <p:nvPr/>
          </p:nvSpPr>
          <p:spPr bwMode="auto">
            <a:xfrm>
              <a:off x="6534151" y="2451103"/>
              <a:ext cx="204788" cy="920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8" name="Line 56">
              <a:extLst>
                <a:ext uri="{FF2B5EF4-FFF2-40B4-BE49-F238E27FC236}">
                  <a16:creationId xmlns:a16="http://schemas.microsoft.com/office/drawing/2014/main" id="{14513D74-F53D-4C33-9927-55D54BFED6D4}"/>
                </a:ext>
              </a:extLst>
            </p:cNvPr>
            <p:cNvSpPr>
              <a:spLocks noChangeShapeType="1"/>
            </p:cNvSpPr>
            <p:nvPr/>
          </p:nvSpPr>
          <p:spPr bwMode="auto">
            <a:xfrm>
              <a:off x="6478589" y="2600328"/>
              <a:ext cx="206375" cy="714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9" name="Line 59">
              <a:extLst>
                <a:ext uri="{FF2B5EF4-FFF2-40B4-BE49-F238E27FC236}">
                  <a16:creationId xmlns:a16="http://schemas.microsoft.com/office/drawing/2014/main" id="{08E74C41-3495-47C5-A463-1F1BCA8FB7A3}"/>
                </a:ext>
              </a:extLst>
            </p:cNvPr>
            <p:cNvSpPr>
              <a:spLocks noChangeShapeType="1"/>
            </p:cNvSpPr>
            <p:nvPr/>
          </p:nvSpPr>
          <p:spPr bwMode="auto">
            <a:xfrm>
              <a:off x="6415089" y="2760665"/>
              <a:ext cx="233363" cy="50800"/>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0" name="Line 62">
              <a:extLst>
                <a:ext uri="{FF2B5EF4-FFF2-40B4-BE49-F238E27FC236}">
                  <a16:creationId xmlns:a16="http://schemas.microsoft.com/office/drawing/2014/main" id="{AA25FAE1-CDE9-43C0-B4A0-14B4435A0AD9}"/>
                </a:ext>
              </a:extLst>
            </p:cNvPr>
            <p:cNvSpPr>
              <a:spLocks noChangeShapeType="1"/>
            </p:cNvSpPr>
            <p:nvPr/>
          </p:nvSpPr>
          <p:spPr bwMode="auto">
            <a:xfrm>
              <a:off x="6456364" y="2654303"/>
              <a:ext cx="209550"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1" name="Line 65">
              <a:extLst>
                <a:ext uri="{FF2B5EF4-FFF2-40B4-BE49-F238E27FC236}">
                  <a16:creationId xmlns:a16="http://schemas.microsoft.com/office/drawing/2014/main" id="{04C5A131-FE7C-4D65-AE4F-F2062DEFFD63}"/>
                </a:ext>
              </a:extLst>
            </p:cNvPr>
            <p:cNvSpPr>
              <a:spLocks noChangeShapeType="1"/>
            </p:cNvSpPr>
            <p:nvPr/>
          </p:nvSpPr>
          <p:spPr bwMode="auto">
            <a:xfrm>
              <a:off x="6510339" y="2527303"/>
              <a:ext cx="200025" cy="11588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2" name="Line 68">
              <a:extLst>
                <a:ext uri="{FF2B5EF4-FFF2-40B4-BE49-F238E27FC236}">
                  <a16:creationId xmlns:a16="http://schemas.microsoft.com/office/drawing/2014/main" id="{6442DA86-256F-4DEC-8A46-7C64ADBD9B5B}"/>
                </a:ext>
              </a:extLst>
            </p:cNvPr>
            <p:cNvSpPr>
              <a:spLocks noChangeShapeType="1"/>
            </p:cNvSpPr>
            <p:nvPr/>
          </p:nvSpPr>
          <p:spPr bwMode="auto">
            <a:xfrm>
              <a:off x="6573839" y="2376490"/>
              <a:ext cx="193675" cy="9842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3" name="Line 71">
              <a:extLst>
                <a:ext uri="{FF2B5EF4-FFF2-40B4-BE49-F238E27FC236}">
                  <a16:creationId xmlns:a16="http://schemas.microsoft.com/office/drawing/2014/main" id="{991134DE-40F4-4CAA-A6AC-0A60BAF731DD}"/>
                </a:ext>
              </a:extLst>
            </p:cNvPr>
            <p:cNvSpPr>
              <a:spLocks noChangeShapeType="1"/>
            </p:cNvSpPr>
            <p:nvPr/>
          </p:nvSpPr>
          <p:spPr bwMode="auto">
            <a:xfrm>
              <a:off x="6630989" y="2268540"/>
              <a:ext cx="174625" cy="109538"/>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4" name="Line 74">
              <a:extLst>
                <a:ext uri="{FF2B5EF4-FFF2-40B4-BE49-F238E27FC236}">
                  <a16:creationId xmlns:a16="http://schemas.microsoft.com/office/drawing/2014/main" id="{2C2326F7-07C6-4DA0-A5C4-2FFFF8708B8A}"/>
                </a:ext>
              </a:extLst>
            </p:cNvPr>
            <p:cNvSpPr>
              <a:spLocks noChangeShapeType="1"/>
            </p:cNvSpPr>
            <p:nvPr/>
          </p:nvSpPr>
          <p:spPr bwMode="auto">
            <a:xfrm>
              <a:off x="6689726" y="2166940"/>
              <a:ext cx="176213" cy="79375"/>
            </a:xfrm>
            <a:prstGeom prst="line">
              <a:avLst/>
            </a:prstGeom>
            <a:noFill/>
            <a:ln w="7938" cap="flat">
              <a:solidFill>
                <a:srgbClr val="00F600"/>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5" name="Rectangle 77">
              <a:extLst>
                <a:ext uri="{FF2B5EF4-FFF2-40B4-BE49-F238E27FC236}">
                  <a16:creationId xmlns:a16="http://schemas.microsoft.com/office/drawing/2014/main" id="{277C4716-00CB-4D78-B1E4-CF61675335C9}"/>
                </a:ext>
              </a:extLst>
            </p:cNvPr>
            <p:cNvSpPr>
              <a:spLocks noChangeArrowheads="1"/>
            </p:cNvSpPr>
            <p:nvPr/>
          </p:nvSpPr>
          <p:spPr bwMode="auto">
            <a:xfrm>
              <a:off x="5514976" y="1909765"/>
              <a:ext cx="190500" cy="192088"/>
            </a:xfrm>
            <a:prstGeom prst="rect">
              <a:avLst/>
            </a:prstGeom>
            <a:noFill/>
            <a:ln w="30163" cap="flat">
              <a:solidFill>
                <a:srgbClr val="B99F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6" name="Line 78">
              <a:extLst>
                <a:ext uri="{FF2B5EF4-FFF2-40B4-BE49-F238E27FC236}">
                  <a16:creationId xmlns:a16="http://schemas.microsoft.com/office/drawing/2014/main" id="{E89C0F50-EFE1-44BF-B253-2DDD643E0D31}"/>
                </a:ext>
              </a:extLst>
            </p:cNvPr>
            <p:cNvSpPr>
              <a:spLocks noChangeShapeType="1"/>
            </p:cNvSpPr>
            <p:nvPr/>
          </p:nvSpPr>
          <p:spPr bwMode="auto">
            <a:xfrm flipV="1">
              <a:off x="5754688" y="3457578"/>
              <a:ext cx="0" cy="2286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7" name="Freeform 79">
              <a:extLst>
                <a:ext uri="{FF2B5EF4-FFF2-40B4-BE49-F238E27FC236}">
                  <a16:creationId xmlns:a16="http://schemas.microsoft.com/office/drawing/2014/main" id="{CB636263-1EF7-4B41-9EE7-825D3DBB6A37}"/>
                </a:ext>
              </a:extLst>
            </p:cNvPr>
            <p:cNvSpPr>
              <a:spLocks/>
            </p:cNvSpPr>
            <p:nvPr/>
          </p:nvSpPr>
          <p:spPr bwMode="auto">
            <a:xfrm>
              <a:off x="5659438" y="3348040"/>
              <a:ext cx="190500" cy="163513"/>
            </a:xfrm>
            <a:custGeom>
              <a:avLst/>
              <a:gdLst>
                <a:gd name="T0" fmla="*/ 67 w 133"/>
                <a:gd name="T1" fmla="*/ 0 h 115"/>
                <a:gd name="T2" fmla="*/ 133 w 133"/>
                <a:gd name="T3" fmla="*/ 115 h 115"/>
                <a:gd name="T4" fmla="*/ 0 w 133"/>
                <a:gd name="T5" fmla="*/ 115 h 115"/>
                <a:gd name="T6" fmla="*/ 67 w 133"/>
                <a:gd name="T7" fmla="*/ 0 h 115"/>
              </a:gdLst>
              <a:ahLst/>
              <a:cxnLst>
                <a:cxn ang="0">
                  <a:pos x="T0" y="T1"/>
                </a:cxn>
                <a:cxn ang="0">
                  <a:pos x="T2" y="T3"/>
                </a:cxn>
                <a:cxn ang="0">
                  <a:pos x="T4" y="T5"/>
                </a:cxn>
                <a:cxn ang="0">
                  <a:pos x="T6" y="T7"/>
                </a:cxn>
              </a:cxnLst>
              <a:rect l="0" t="0" r="r" b="b"/>
              <a:pathLst>
                <a:path w="133" h="115">
                  <a:moveTo>
                    <a:pt x="67" y="0"/>
                  </a:moveTo>
                  <a:lnTo>
                    <a:pt x="133" y="115"/>
                  </a:lnTo>
                  <a:lnTo>
                    <a:pt x="0" y="115"/>
                  </a:lnTo>
                  <a:lnTo>
                    <a:pt x="67" y="0"/>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88" name="Freeform 80">
              <a:extLst>
                <a:ext uri="{FF2B5EF4-FFF2-40B4-BE49-F238E27FC236}">
                  <a16:creationId xmlns:a16="http://schemas.microsoft.com/office/drawing/2014/main" id="{0E8089D0-F853-4703-A013-9E5CC0F0835A}"/>
                </a:ext>
              </a:extLst>
            </p:cNvPr>
            <p:cNvSpPr>
              <a:spLocks/>
            </p:cNvSpPr>
            <p:nvPr/>
          </p:nvSpPr>
          <p:spPr bwMode="auto">
            <a:xfrm>
              <a:off x="5319713" y="3692528"/>
              <a:ext cx="871538" cy="871538"/>
            </a:xfrm>
            <a:custGeom>
              <a:avLst/>
              <a:gdLst>
                <a:gd name="T0" fmla="*/ 0 w 612"/>
                <a:gd name="T1" fmla="*/ 306 h 612"/>
                <a:gd name="T2" fmla="*/ 306 w 612"/>
                <a:gd name="T3" fmla="*/ 0 h 612"/>
                <a:gd name="T4" fmla="*/ 612 w 612"/>
                <a:gd name="T5" fmla="*/ 306 h 612"/>
                <a:gd name="T6" fmla="*/ 306 w 612"/>
                <a:gd name="T7" fmla="*/ 612 h 612"/>
                <a:gd name="T8" fmla="*/ 0 w 612"/>
                <a:gd name="T9" fmla="*/ 306 h 612"/>
              </a:gdLst>
              <a:ahLst/>
              <a:cxnLst>
                <a:cxn ang="0">
                  <a:pos x="T0" y="T1"/>
                </a:cxn>
                <a:cxn ang="0">
                  <a:pos x="T2" y="T3"/>
                </a:cxn>
                <a:cxn ang="0">
                  <a:pos x="T4" y="T5"/>
                </a:cxn>
                <a:cxn ang="0">
                  <a:pos x="T6" y="T7"/>
                </a:cxn>
                <a:cxn ang="0">
                  <a:pos x="T8" y="T9"/>
                </a:cxn>
              </a:cxnLst>
              <a:rect l="0" t="0" r="r" b="b"/>
              <a:pathLst>
                <a:path w="612" h="612">
                  <a:moveTo>
                    <a:pt x="0" y="306"/>
                  </a:moveTo>
                  <a:lnTo>
                    <a:pt x="306" y="0"/>
                  </a:lnTo>
                  <a:lnTo>
                    <a:pt x="612" y="306"/>
                  </a:lnTo>
                  <a:lnTo>
                    <a:pt x="306" y="612"/>
                  </a:lnTo>
                  <a:lnTo>
                    <a:pt x="0" y="306"/>
                  </a:lnTo>
                  <a:close/>
                </a:path>
              </a:pathLst>
            </a:custGeom>
            <a:solidFill>
              <a:srgbClr val="FFFFFF"/>
            </a:solid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pic>
          <p:nvPicPr>
            <p:cNvPr id="189" name="Picture 81">
              <a:extLst>
                <a:ext uri="{FF2B5EF4-FFF2-40B4-BE49-F238E27FC236}">
                  <a16:creationId xmlns:a16="http://schemas.microsoft.com/office/drawing/2014/main" id="{BA8B2E8B-967F-4201-AF52-EB40C6463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4" y="4314829"/>
              <a:ext cx="6238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82">
              <a:extLst>
                <a:ext uri="{FF2B5EF4-FFF2-40B4-BE49-F238E27FC236}">
                  <a16:creationId xmlns:a16="http://schemas.microsoft.com/office/drawing/2014/main" id="{B0469CE8-14D4-48D8-9927-DA72FF5A47A3}"/>
                </a:ext>
              </a:extLst>
            </p:cNvPr>
            <p:cNvSpPr>
              <a:spLocks/>
            </p:cNvSpPr>
            <p:nvPr/>
          </p:nvSpPr>
          <p:spPr bwMode="auto">
            <a:xfrm>
              <a:off x="6330951" y="3989391"/>
              <a:ext cx="333375" cy="138113"/>
            </a:xfrm>
            <a:custGeom>
              <a:avLst/>
              <a:gdLst>
                <a:gd name="T0" fmla="*/ 234 w 234"/>
                <a:gd name="T1" fmla="*/ 0 h 98"/>
                <a:gd name="T2" fmla="*/ 234 w 234"/>
                <a:gd name="T3" fmla="*/ 98 h 98"/>
                <a:gd name="T4" fmla="*/ 0 w 234"/>
                <a:gd name="T5" fmla="*/ 98 h 98"/>
              </a:gdLst>
              <a:ahLst/>
              <a:cxnLst>
                <a:cxn ang="0">
                  <a:pos x="T0" y="T1"/>
                </a:cxn>
                <a:cxn ang="0">
                  <a:pos x="T2" y="T3"/>
                </a:cxn>
                <a:cxn ang="0">
                  <a:pos x="T4" y="T5"/>
                </a:cxn>
              </a:cxnLst>
              <a:rect l="0" t="0" r="r" b="b"/>
              <a:pathLst>
                <a:path w="234" h="98">
                  <a:moveTo>
                    <a:pt x="234" y="0"/>
                  </a:moveTo>
                  <a:lnTo>
                    <a:pt x="234" y="98"/>
                  </a:lnTo>
                  <a:lnTo>
                    <a:pt x="0" y="98"/>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1" name="Freeform 83">
              <a:extLst>
                <a:ext uri="{FF2B5EF4-FFF2-40B4-BE49-F238E27FC236}">
                  <a16:creationId xmlns:a16="http://schemas.microsoft.com/office/drawing/2014/main" id="{9427A542-A964-4EFC-80CE-70F08CA18E47}"/>
                </a:ext>
              </a:extLst>
            </p:cNvPr>
            <p:cNvSpPr>
              <a:spLocks/>
            </p:cNvSpPr>
            <p:nvPr/>
          </p:nvSpPr>
          <p:spPr bwMode="auto">
            <a:xfrm>
              <a:off x="6221414" y="4032253"/>
              <a:ext cx="165100" cy="190500"/>
            </a:xfrm>
            <a:custGeom>
              <a:avLst/>
              <a:gdLst>
                <a:gd name="T0" fmla="*/ 0 w 116"/>
                <a:gd name="T1" fmla="*/ 67 h 133"/>
                <a:gd name="T2" fmla="*/ 116 w 116"/>
                <a:gd name="T3" fmla="*/ 0 h 133"/>
                <a:gd name="T4" fmla="*/ 116 w 116"/>
                <a:gd name="T5" fmla="*/ 133 h 133"/>
                <a:gd name="T6" fmla="*/ 0 w 116"/>
                <a:gd name="T7" fmla="*/ 67 h 133"/>
              </a:gdLst>
              <a:ahLst/>
              <a:cxnLst>
                <a:cxn ang="0">
                  <a:pos x="T0" y="T1"/>
                </a:cxn>
                <a:cxn ang="0">
                  <a:pos x="T2" y="T3"/>
                </a:cxn>
                <a:cxn ang="0">
                  <a:pos x="T4" y="T5"/>
                </a:cxn>
                <a:cxn ang="0">
                  <a:pos x="T6" y="T7"/>
                </a:cxn>
              </a:cxnLst>
              <a:rect l="0" t="0" r="r" b="b"/>
              <a:pathLst>
                <a:path w="116" h="133">
                  <a:moveTo>
                    <a:pt x="0" y="67"/>
                  </a:moveTo>
                  <a:lnTo>
                    <a:pt x="116" y="0"/>
                  </a:lnTo>
                  <a:lnTo>
                    <a:pt x="116" y="133"/>
                  </a:lnTo>
                  <a:lnTo>
                    <a:pt x="0"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2" name="Freeform 84">
              <a:extLst>
                <a:ext uri="{FF2B5EF4-FFF2-40B4-BE49-F238E27FC236}">
                  <a16:creationId xmlns:a16="http://schemas.microsoft.com/office/drawing/2014/main" id="{3F2F963B-1A71-422E-9D3E-9219B5ECB6E2}"/>
                </a:ext>
              </a:extLst>
            </p:cNvPr>
            <p:cNvSpPr>
              <a:spLocks/>
            </p:cNvSpPr>
            <p:nvPr/>
          </p:nvSpPr>
          <p:spPr bwMode="auto">
            <a:xfrm>
              <a:off x="5754688" y="4564066"/>
              <a:ext cx="241300" cy="376238"/>
            </a:xfrm>
            <a:custGeom>
              <a:avLst/>
              <a:gdLst>
                <a:gd name="T0" fmla="*/ 0 w 169"/>
                <a:gd name="T1" fmla="*/ 0 h 264"/>
                <a:gd name="T2" fmla="*/ 0 w 169"/>
                <a:gd name="T3" fmla="*/ 264 h 264"/>
                <a:gd name="T4" fmla="*/ 169 w 169"/>
                <a:gd name="T5" fmla="*/ 264 h 264"/>
              </a:gdLst>
              <a:ahLst/>
              <a:cxnLst>
                <a:cxn ang="0">
                  <a:pos x="T0" y="T1"/>
                </a:cxn>
                <a:cxn ang="0">
                  <a:pos x="T2" y="T3"/>
                </a:cxn>
                <a:cxn ang="0">
                  <a:pos x="T4" y="T5"/>
                </a:cxn>
              </a:cxnLst>
              <a:rect l="0" t="0" r="r" b="b"/>
              <a:pathLst>
                <a:path w="169" h="264">
                  <a:moveTo>
                    <a:pt x="0" y="0"/>
                  </a:moveTo>
                  <a:lnTo>
                    <a:pt x="0" y="264"/>
                  </a:lnTo>
                  <a:lnTo>
                    <a:pt x="169" y="264"/>
                  </a:lnTo>
                </a:path>
              </a:pathLst>
            </a:custGeom>
            <a:noFill/>
            <a:ln w="238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3" name="Freeform 85">
              <a:extLst>
                <a:ext uri="{FF2B5EF4-FFF2-40B4-BE49-F238E27FC236}">
                  <a16:creationId xmlns:a16="http://schemas.microsoft.com/office/drawing/2014/main" id="{69D8201A-6AAA-4F7A-9C0E-9F437159785F}"/>
                </a:ext>
              </a:extLst>
            </p:cNvPr>
            <p:cNvSpPr>
              <a:spLocks/>
            </p:cNvSpPr>
            <p:nvPr/>
          </p:nvSpPr>
          <p:spPr bwMode="auto">
            <a:xfrm>
              <a:off x="5940426" y="4845054"/>
              <a:ext cx="165100" cy="188913"/>
            </a:xfrm>
            <a:custGeom>
              <a:avLst/>
              <a:gdLst>
                <a:gd name="T0" fmla="*/ 116 w 116"/>
                <a:gd name="T1" fmla="*/ 67 h 133"/>
                <a:gd name="T2" fmla="*/ 0 w 116"/>
                <a:gd name="T3" fmla="*/ 133 h 133"/>
                <a:gd name="T4" fmla="*/ 0 w 116"/>
                <a:gd name="T5" fmla="*/ 0 h 133"/>
                <a:gd name="T6" fmla="*/ 116 w 116"/>
                <a:gd name="T7" fmla="*/ 67 h 133"/>
              </a:gdLst>
              <a:ahLst/>
              <a:cxnLst>
                <a:cxn ang="0">
                  <a:pos x="T0" y="T1"/>
                </a:cxn>
                <a:cxn ang="0">
                  <a:pos x="T2" y="T3"/>
                </a:cxn>
                <a:cxn ang="0">
                  <a:pos x="T4" y="T5"/>
                </a:cxn>
                <a:cxn ang="0">
                  <a:pos x="T6" y="T7"/>
                </a:cxn>
              </a:cxnLst>
              <a:rect l="0" t="0" r="r" b="b"/>
              <a:pathLst>
                <a:path w="116" h="133">
                  <a:moveTo>
                    <a:pt x="116" y="67"/>
                  </a:moveTo>
                  <a:lnTo>
                    <a:pt x="0" y="133"/>
                  </a:lnTo>
                  <a:lnTo>
                    <a:pt x="0" y="0"/>
                  </a:lnTo>
                  <a:lnTo>
                    <a:pt x="116" y="67"/>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4" name="Line 86">
              <a:extLst>
                <a:ext uri="{FF2B5EF4-FFF2-40B4-BE49-F238E27FC236}">
                  <a16:creationId xmlns:a16="http://schemas.microsoft.com/office/drawing/2014/main" id="{E69361A4-429C-4B93-98FF-943EDA2E1F32}"/>
                </a:ext>
              </a:extLst>
            </p:cNvPr>
            <p:cNvSpPr>
              <a:spLocks noChangeShapeType="1"/>
            </p:cNvSpPr>
            <p:nvPr/>
          </p:nvSpPr>
          <p:spPr bwMode="auto">
            <a:xfrm>
              <a:off x="6100764" y="3136903"/>
              <a:ext cx="280988" cy="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5" name="Freeform 87">
              <a:extLst>
                <a:ext uri="{FF2B5EF4-FFF2-40B4-BE49-F238E27FC236}">
                  <a16:creationId xmlns:a16="http://schemas.microsoft.com/office/drawing/2014/main" id="{E32826FD-D0CE-4DA6-838E-B0A78DD61E96}"/>
                </a:ext>
              </a:extLst>
            </p:cNvPr>
            <p:cNvSpPr>
              <a:spLocks/>
            </p:cNvSpPr>
            <p:nvPr/>
          </p:nvSpPr>
          <p:spPr bwMode="auto">
            <a:xfrm>
              <a:off x="6326189" y="3043240"/>
              <a:ext cx="163513" cy="188913"/>
            </a:xfrm>
            <a:custGeom>
              <a:avLst/>
              <a:gdLst>
                <a:gd name="T0" fmla="*/ 115 w 115"/>
                <a:gd name="T1" fmla="*/ 66 h 133"/>
                <a:gd name="T2" fmla="*/ 0 w 115"/>
                <a:gd name="T3" fmla="*/ 133 h 133"/>
                <a:gd name="T4" fmla="*/ 0 w 115"/>
                <a:gd name="T5" fmla="*/ 0 h 133"/>
                <a:gd name="T6" fmla="*/ 115 w 115"/>
                <a:gd name="T7" fmla="*/ 66 h 133"/>
              </a:gdLst>
              <a:ahLst/>
              <a:cxnLst>
                <a:cxn ang="0">
                  <a:pos x="T0" y="T1"/>
                </a:cxn>
                <a:cxn ang="0">
                  <a:pos x="T2" y="T3"/>
                </a:cxn>
                <a:cxn ang="0">
                  <a:pos x="T4" y="T5"/>
                </a:cxn>
                <a:cxn ang="0">
                  <a:pos x="T6" y="T7"/>
                </a:cxn>
              </a:cxnLst>
              <a:rect l="0" t="0" r="r" b="b"/>
              <a:pathLst>
                <a:path w="115" h="133">
                  <a:moveTo>
                    <a:pt x="115" y="66"/>
                  </a:moveTo>
                  <a:lnTo>
                    <a:pt x="0" y="133"/>
                  </a:lnTo>
                  <a:lnTo>
                    <a:pt x="0" y="0"/>
                  </a:lnTo>
                  <a:lnTo>
                    <a:pt x="115" y="6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6" name="Line 88">
              <a:extLst>
                <a:ext uri="{FF2B5EF4-FFF2-40B4-BE49-F238E27FC236}">
                  <a16:creationId xmlns:a16="http://schemas.microsoft.com/office/drawing/2014/main" id="{8D68AB5E-4AB6-40B0-86F7-01B16088B31A}"/>
                </a:ext>
              </a:extLst>
            </p:cNvPr>
            <p:cNvSpPr>
              <a:spLocks noChangeShapeType="1"/>
            </p:cNvSpPr>
            <p:nvPr/>
          </p:nvSpPr>
          <p:spPr bwMode="auto">
            <a:xfrm>
              <a:off x="6788151" y="3322640"/>
              <a:ext cx="0" cy="190500"/>
            </a:xfrm>
            <a:prstGeom prst="line">
              <a:avLst/>
            </a:prstGeom>
            <a:noFill/>
            <a:ln w="238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7" name="Freeform 89">
              <a:extLst>
                <a:ext uri="{FF2B5EF4-FFF2-40B4-BE49-F238E27FC236}">
                  <a16:creationId xmlns:a16="http://schemas.microsoft.com/office/drawing/2014/main" id="{60361F31-4E49-4EBD-9C52-5BF18C5047EF}"/>
                </a:ext>
              </a:extLst>
            </p:cNvPr>
            <p:cNvSpPr>
              <a:spLocks/>
            </p:cNvSpPr>
            <p:nvPr/>
          </p:nvSpPr>
          <p:spPr bwMode="auto">
            <a:xfrm>
              <a:off x="6692901" y="3457578"/>
              <a:ext cx="190500" cy="165100"/>
            </a:xfrm>
            <a:custGeom>
              <a:avLst/>
              <a:gdLst>
                <a:gd name="T0" fmla="*/ 66 w 134"/>
                <a:gd name="T1" fmla="*/ 116 h 116"/>
                <a:gd name="T2" fmla="*/ 0 w 134"/>
                <a:gd name="T3" fmla="*/ 0 h 116"/>
                <a:gd name="T4" fmla="*/ 134 w 134"/>
                <a:gd name="T5" fmla="*/ 1 h 116"/>
                <a:gd name="T6" fmla="*/ 66 w 134"/>
                <a:gd name="T7" fmla="*/ 116 h 116"/>
              </a:gdLst>
              <a:ahLst/>
              <a:cxnLst>
                <a:cxn ang="0">
                  <a:pos x="T0" y="T1"/>
                </a:cxn>
                <a:cxn ang="0">
                  <a:pos x="T2" y="T3"/>
                </a:cxn>
                <a:cxn ang="0">
                  <a:pos x="T4" y="T5"/>
                </a:cxn>
                <a:cxn ang="0">
                  <a:pos x="T6" y="T7"/>
                </a:cxn>
              </a:cxnLst>
              <a:rect l="0" t="0" r="r" b="b"/>
              <a:pathLst>
                <a:path w="134" h="116">
                  <a:moveTo>
                    <a:pt x="66" y="116"/>
                  </a:moveTo>
                  <a:lnTo>
                    <a:pt x="0" y="0"/>
                  </a:lnTo>
                  <a:lnTo>
                    <a:pt x="134" y="1"/>
                  </a:lnTo>
                  <a:lnTo>
                    <a:pt x="66" y="116"/>
                  </a:lnTo>
                  <a:close/>
                </a:path>
              </a:pathLst>
            </a:custGeom>
            <a:solidFill>
              <a:srgbClr val="000000"/>
            </a:solidFill>
            <a:ln w="254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198" name="Freeform 108">
              <a:extLst>
                <a:ext uri="{FF2B5EF4-FFF2-40B4-BE49-F238E27FC236}">
                  <a16:creationId xmlns:a16="http://schemas.microsoft.com/office/drawing/2014/main" id="{37515281-B576-4D5D-AA37-D7A38DF6E0DC}"/>
                </a:ext>
              </a:extLst>
            </p:cNvPr>
            <p:cNvSpPr>
              <a:spLocks/>
            </p:cNvSpPr>
            <p:nvPr/>
          </p:nvSpPr>
          <p:spPr bwMode="auto">
            <a:xfrm>
              <a:off x="5408613" y="2951165"/>
              <a:ext cx="692150" cy="371475"/>
            </a:xfrm>
            <a:custGeom>
              <a:avLst/>
              <a:gdLst>
                <a:gd name="T0" fmla="*/ 44 w 486"/>
                <a:gd name="T1" fmla="*/ 0 h 260"/>
                <a:gd name="T2" fmla="*/ 442 w 486"/>
                <a:gd name="T3" fmla="*/ 0 h 260"/>
                <a:gd name="T4" fmla="*/ 486 w 486"/>
                <a:gd name="T5" fmla="*/ 44 h 260"/>
                <a:gd name="T6" fmla="*/ 486 w 486"/>
                <a:gd name="T7" fmla="*/ 216 h 260"/>
                <a:gd name="T8" fmla="*/ 442 w 486"/>
                <a:gd name="T9" fmla="*/ 260 h 260"/>
                <a:gd name="T10" fmla="*/ 44 w 486"/>
                <a:gd name="T11" fmla="*/ 260 h 260"/>
                <a:gd name="T12" fmla="*/ 0 w 486"/>
                <a:gd name="T13" fmla="*/ 216 h 260"/>
                <a:gd name="T14" fmla="*/ 0 w 486"/>
                <a:gd name="T15" fmla="*/ 44 h 260"/>
                <a:gd name="T16" fmla="*/ 44 w 486"/>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60">
                  <a:moveTo>
                    <a:pt x="44" y="0"/>
                  </a:moveTo>
                  <a:lnTo>
                    <a:pt x="442" y="0"/>
                  </a:lnTo>
                  <a:cubicBezTo>
                    <a:pt x="466" y="0"/>
                    <a:pt x="486" y="20"/>
                    <a:pt x="486" y="44"/>
                  </a:cubicBezTo>
                  <a:lnTo>
                    <a:pt x="486" y="216"/>
                  </a:lnTo>
                  <a:cubicBezTo>
                    <a:pt x="486" y="241"/>
                    <a:pt x="466" y="260"/>
                    <a:pt x="442"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9" name="Freeform 109">
              <a:extLst>
                <a:ext uri="{FF2B5EF4-FFF2-40B4-BE49-F238E27FC236}">
                  <a16:creationId xmlns:a16="http://schemas.microsoft.com/office/drawing/2014/main" id="{D6EE6389-9CED-424B-83B6-6256BA68A491}"/>
                </a:ext>
              </a:extLst>
            </p:cNvPr>
            <p:cNvSpPr>
              <a:spLocks/>
            </p:cNvSpPr>
            <p:nvPr/>
          </p:nvSpPr>
          <p:spPr bwMode="auto">
            <a:xfrm>
              <a:off x="6516689" y="2951165"/>
              <a:ext cx="541338" cy="371475"/>
            </a:xfrm>
            <a:custGeom>
              <a:avLst/>
              <a:gdLst>
                <a:gd name="T0" fmla="*/ 44 w 380"/>
                <a:gd name="T1" fmla="*/ 0 h 260"/>
                <a:gd name="T2" fmla="*/ 336 w 380"/>
                <a:gd name="T3" fmla="*/ 0 h 260"/>
                <a:gd name="T4" fmla="*/ 380 w 380"/>
                <a:gd name="T5" fmla="*/ 44 h 260"/>
                <a:gd name="T6" fmla="*/ 380 w 380"/>
                <a:gd name="T7" fmla="*/ 216 h 260"/>
                <a:gd name="T8" fmla="*/ 336 w 380"/>
                <a:gd name="T9" fmla="*/ 260 h 260"/>
                <a:gd name="T10" fmla="*/ 44 w 380"/>
                <a:gd name="T11" fmla="*/ 260 h 260"/>
                <a:gd name="T12" fmla="*/ 0 w 380"/>
                <a:gd name="T13" fmla="*/ 216 h 260"/>
                <a:gd name="T14" fmla="*/ 0 w 380"/>
                <a:gd name="T15" fmla="*/ 44 h 260"/>
                <a:gd name="T16" fmla="*/ 44 w 380"/>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260">
                  <a:moveTo>
                    <a:pt x="44" y="0"/>
                  </a:moveTo>
                  <a:lnTo>
                    <a:pt x="336" y="0"/>
                  </a:lnTo>
                  <a:cubicBezTo>
                    <a:pt x="360" y="0"/>
                    <a:pt x="380" y="20"/>
                    <a:pt x="380" y="44"/>
                  </a:cubicBezTo>
                  <a:lnTo>
                    <a:pt x="380" y="216"/>
                  </a:lnTo>
                  <a:cubicBezTo>
                    <a:pt x="380" y="241"/>
                    <a:pt x="360" y="260"/>
                    <a:pt x="336" y="260"/>
                  </a:cubicBezTo>
                  <a:lnTo>
                    <a:pt x="44" y="260"/>
                  </a:lnTo>
                  <a:cubicBezTo>
                    <a:pt x="19" y="260"/>
                    <a:pt x="0" y="241"/>
                    <a:pt x="0" y="216"/>
                  </a:cubicBezTo>
                  <a:lnTo>
                    <a:pt x="0" y="44"/>
                  </a:lnTo>
                  <a:cubicBezTo>
                    <a:pt x="0" y="20"/>
                    <a:pt x="19"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0" name="Freeform 110">
              <a:extLst>
                <a:ext uri="{FF2B5EF4-FFF2-40B4-BE49-F238E27FC236}">
                  <a16:creationId xmlns:a16="http://schemas.microsoft.com/office/drawing/2014/main" id="{AB0D8E06-E727-40EA-877C-C43565339B77}"/>
                </a:ext>
              </a:extLst>
            </p:cNvPr>
            <p:cNvSpPr>
              <a:spLocks/>
            </p:cNvSpPr>
            <p:nvPr/>
          </p:nvSpPr>
          <p:spPr bwMode="auto">
            <a:xfrm>
              <a:off x="6076951" y="3646491"/>
              <a:ext cx="1079501" cy="369888"/>
            </a:xfrm>
            <a:custGeom>
              <a:avLst/>
              <a:gdLst>
                <a:gd name="T0" fmla="*/ 44 w 757"/>
                <a:gd name="T1" fmla="*/ 0 h 259"/>
                <a:gd name="T2" fmla="*/ 713 w 757"/>
                <a:gd name="T3" fmla="*/ 0 h 259"/>
                <a:gd name="T4" fmla="*/ 757 w 757"/>
                <a:gd name="T5" fmla="*/ 44 h 259"/>
                <a:gd name="T6" fmla="*/ 757 w 757"/>
                <a:gd name="T7" fmla="*/ 215 h 259"/>
                <a:gd name="T8" fmla="*/ 713 w 757"/>
                <a:gd name="T9" fmla="*/ 259 h 259"/>
                <a:gd name="T10" fmla="*/ 44 w 757"/>
                <a:gd name="T11" fmla="*/ 259 h 259"/>
                <a:gd name="T12" fmla="*/ 0 w 757"/>
                <a:gd name="T13" fmla="*/ 215 h 259"/>
                <a:gd name="T14" fmla="*/ 0 w 757"/>
                <a:gd name="T15" fmla="*/ 44 h 259"/>
                <a:gd name="T16" fmla="*/ 44 w 757"/>
                <a:gd name="T1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7" h="259">
                  <a:moveTo>
                    <a:pt x="44" y="0"/>
                  </a:moveTo>
                  <a:lnTo>
                    <a:pt x="713" y="0"/>
                  </a:lnTo>
                  <a:cubicBezTo>
                    <a:pt x="738" y="0"/>
                    <a:pt x="757" y="19"/>
                    <a:pt x="757" y="44"/>
                  </a:cubicBezTo>
                  <a:lnTo>
                    <a:pt x="757" y="215"/>
                  </a:lnTo>
                  <a:cubicBezTo>
                    <a:pt x="757" y="240"/>
                    <a:pt x="738" y="259"/>
                    <a:pt x="713" y="259"/>
                  </a:cubicBezTo>
                  <a:lnTo>
                    <a:pt x="44" y="259"/>
                  </a:lnTo>
                  <a:cubicBezTo>
                    <a:pt x="20" y="259"/>
                    <a:pt x="0" y="240"/>
                    <a:pt x="0" y="215"/>
                  </a:cubicBezTo>
                  <a:lnTo>
                    <a:pt x="0" y="44"/>
                  </a:lnTo>
                  <a:cubicBezTo>
                    <a:pt x="0" y="19"/>
                    <a:pt x="20" y="0"/>
                    <a:pt x="44" y="0"/>
                  </a:cubicBez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01" name="Rectangle 129">
              <a:extLst>
                <a:ext uri="{FF2B5EF4-FFF2-40B4-BE49-F238E27FC236}">
                  <a16:creationId xmlns:a16="http://schemas.microsoft.com/office/drawing/2014/main" id="{AF513D19-5539-47F7-A922-C8FD04ED28D0}"/>
                </a:ext>
              </a:extLst>
            </p:cNvPr>
            <p:cNvSpPr>
              <a:spLocks noChangeArrowheads="1"/>
            </p:cNvSpPr>
            <p:nvPr/>
          </p:nvSpPr>
          <p:spPr bwMode="auto">
            <a:xfrm>
              <a:off x="5484813" y="3000378"/>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Align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2" name="Rectangle 130">
              <a:extLst>
                <a:ext uri="{FF2B5EF4-FFF2-40B4-BE49-F238E27FC236}">
                  <a16:creationId xmlns:a16="http://schemas.microsoft.com/office/drawing/2014/main" id="{A3550F23-43EE-466C-B340-F9E3896181DE}"/>
                </a:ext>
              </a:extLst>
            </p:cNvPr>
            <p:cNvSpPr>
              <a:spLocks noChangeArrowheads="1"/>
            </p:cNvSpPr>
            <p:nvPr/>
          </p:nvSpPr>
          <p:spPr bwMode="auto">
            <a:xfrm>
              <a:off x="6572251" y="3000378"/>
              <a:ext cx="538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Map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3" name="Rectangle 131">
                  <a:extLst>
                    <a:ext uri="{FF2B5EF4-FFF2-40B4-BE49-F238E27FC236}">
                      <a16:creationId xmlns:a16="http://schemas.microsoft.com/office/drawing/2014/main" id="{968BE877-00D0-4975-BED4-82429DE8F12F}"/>
                    </a:ext>
                  </a:extLst>
                </p:cNvPr>
                <p:cNvSpPr>
                  <a:spLocks noChangeArrowheads="1"/>
                </p:cNvSpPr>
                <p:nvPr/>
              </p:nvSpPr>
              <p:spPr bwMode="auto">
                <a:xfrm>
                  <a:off x="6257926" y="5208591"/>
                  <a:ext cx="293688" cy="284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altLang="en-US" sz="1800" b="0" i="1" u="none" strike="noStrike" cap="none" normalizeH="0" baseline="0" dirty="0" smtClean="0">
                                <a:ln>
                                  <a:noFill/>
                                </a:ln>
                                <a:solidFill>
                                  <a:schemeClr val="tx1"/>
                                </a:solidFill>
                                <a:effectLst/>
                                <a:latin typeface="Cambria Math" panose="02040503050406030204" pitchFamily="18" charset="0"/>
                              </a:rPr>
                            </m:ctrlPr>
                          </m:accPr>
                          <m:e>
                            <m:sSub>
                              <m:sSubPr>
                                <m:ctrlPr>
                                  <a:rPr kumimoji="0" lang="en-CA" altLang="en-US" sz="1800" b="0" i="1" u="none" strike="noStrike" cap="none" normalizeH="0" baseline="0" dirty="0" smtClean="0">
                                    <a:ln>
                                      <a:noFill/>
                                    </a:ln>
                                    <a:solidFill>
                                      <a:schemeClr val="tx1"/>
                                    </a:solidFill>
                                    <a:effectLst/>
                                    <a:latin typeface="Cambria Math" panose="02040503050406030204" pitchFamily="18" charset="0"/>
                                  </a:rPr>
                                </m:ctrlPr>
                              </m:sSubPr>
                              <m:e>
                                <m:r>
                                  <a:rPr kumimoji="0" lang="en-CA" altLang="en-US" sz="1800" b="0" i="1" u="none" strike="noStrike" cap="none" normalizeH="0" baseline="0" dirty="0" smtClean="0">
                                    <a:ln>
                                      <a:noFill/>
                                    </a:ln>
                                    <a:solidFill>
                                      <a:schemeClr val="tx1"/>
                                    </a:solidFill>
                                    <a:effectLst/>
                                    <a:latin typeface="Cambria Math" panose="02040503050406030204" pitchFamily="18" charset="0"/>
                                  </a:rPr>
                                  <m:t>𝑇</m:t>
                                </m:r>
                              </m:e>
                              <m:sub>
                                <m:r>
                                  <a:rPr kumimoji="0" lang="en-CA" altLang="en-US" sz="1800" b="0" i="1" u="none" strike="noStrike" cap="none" normalizeH="0" baseline="0" dirty="0" smtClean="0">
                                    <a:ln>
                                      <a:noFill/>
                                    </a:ln>
                                    <a:solidFill>
                                      <a:schemeClr val="tx1"/>
                                    </a:solidFill>
                                    <a:effectLst/>
                                    <a:latin typeface="Cambria Math" panose="02040503050406030204" pitchFamily="18" charset="0"/>
                                  </a:rPr>
                                  <m:t>𝑘</m:t>
                                </m:r>
                              </m:sub>
                            </m:sSub>
                          </m:e>
                        </m:acc>
                      </m:oMath>
                    </m:oMathPara>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1" name="Rectangle 131">
                  <a:extLst>
                    <a:ext uri="{FF2B5EF4-FFF2-40B4-BE49-F238E27FC236}">
                      <a16:creationId xmlns:a16="http://schemas.microsoft.com/office/drawing/2014/main" id="{70D2A7D0-EF86-4FBC-9AD4-BE51CA12D012}"/>
                    </a:ext>
                  </a:extLst>
                </p:cNvPr>
                <p:cNvSpPr>
                  <a:spLocks noRot="1" noChangeAspect="1" noMove="1" noResize="1" noEditPoints="1" noAdjustHandles="1" noChangeArrowheads="1" noChangeShapeType="1" noTextEdit="1"/>
                </p:cNvSpPr>
                <p:nvPr/>
              </p:nvSpPr>
              <p:spPr bwMode="auto">
                <a:xfrm>
                  <a:off x="6257926" y="5208591"/>
                  <a:ext cx="293688" cy="284163"/>
                </a:xfrm>
                <a:prstGeom prst="rect">
                  <a:avLst/>
                </a:prstGeom>
                <a:blipFill>
                  <a:blip r:embed="rId32"/>
                  <a:stretch>
                    <a:fillRect l="-18750" t="-14894" r="-33333" b="-19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4" name="Rectangle 132">
                  <a:extLst>
                    <a:ext uri="{FF2B5EF4-FFF2-40B4-BE49-F238E27FC236}">
                      <a16:creationId xmlns:a16="http://schemas.microsoft.com/office/drawing/2014/main" id="{6746B042-BE50-4166-934D-42A20BDB7FDA}"/>
                    </a:ext>
                  </a:extLst>
                </p:cNvPr>
                <p:cNvSpPr>
                  <a:spLocks noChangeArrowheads="1"/>
                </p:cNvSpPr>
                <p:nvPr/>
              </p:nvSpPr>
              <p:spPr bwMode="auto">
                <a:xfrm>
                  <a:off x="6113464" y="3694116"/>
                  <a:ext cx="1060451" cy="3254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Times New Roman" panose="02020603050405020304" pitchFamily="18" charset="0"/>
                    </a:rPr>
                    <a:t>Deform </a:t>
                  </a:r>
                  <a14:m>
                    <m:oMath xmlns:m="http://schemas.openxmlformats.org/officeDocument/2006/math">
                      <m:bar>
                        <m:barPr>
                          <m:pos m:val="top"/>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barPr>
                        <m:e>
                          <m:sSub>
                            <m:sSubPr>
                              <m:ctrlPr>
                                <a:rPr kumimoji="0" lang="en-CA"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CA" altLang="en-US" sz="1900" b="0" i="1" u="none" strike="noStrike" cap="none" normalizeH="0" baseline="0" dirty="0" smtClean="0">
                                  <a:ln>
                                    <a:noFill/>
                                  </a:ln>
                                  <a:solidFill>
                                    <a:srgbClr val="000000"/>
                                  </a:solidFill>
                                  <a:effectLst/>
                                  <a:latin typeface="Cambria Math" panose="02040503050406030204" pitchFamily="18" charset="0"/>
                                </a:rPr>
                                <m:t>𝑇</m:t>
                              </m:r>
                            </m:e>
                            <m:sub>
                              <m:r>
                                <a:rPr kumimoji="0" lang="en-CA" altLang="en-US" sz="1900" b="0" i="1" u="none" strike="noStrike" cap="none" normalizeH="0" baseline="0" dirty="0" smtClean="0">
                                  <a:ln>
                                    <a:noFill/>
                                  </a:ln>
                                  <a:solidFill>
                                    <a:srgbClr val="000000"/>
                                  </a:solidFill>
                                  <a:effectLst/>
                                  <a:latin typeface="Cambria Math" panose="02040503050406030204" pitchFamily="18" charset="0"/>
                                </a:rPr>
                                <m:t>𝑘</m:t>
                              </m:r>
                            </m:sub>
                          </m:sSub>
                        </m:e>
                      </m:bar>
                    </m:oMath>
                  </a14:m>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32" name="Rectangle 132">
                  <a:extLst>
                    <a:ext uri="{FF2B5EF4-FFF2-40B4-BE49-F238E27FC236}">
                      <a16:creationId xmlns:a16="http://schemas.microsoft.com/office/drawing/2014/main" id="{A0AB2FBA-95E3-4D79-981F-D12E1452445A}"/>
                    </a:ext>
                  </a:extLst>
                </p:cNvPr>
                <p:cNvSpPr>
                  <a:spLocks noRot="1" noChangeAspect="1" noMove="1" noResize="1" noEditPoints="1" noAdjustHandles="1" noChangeArrowheads="1" noChangeShapeType="1" noTextEdit="1"/>
                </p:cNvSpPr>
                <p:nvPr/>
              </p:nvSpPr>
              <p:spPr bwMode="auto">
                <a:xfrm>
                  <a:off x="6113464" y="3694116"/>
                  <a:ext cx="1060451" cy="325438"/>
                </a:xfrm>
                <a:prstGeom prst="rect">
                  <a:avLst/>
                </a:prstGeom>
                <a:blipFill>
                  <a:blip r:embed="rId33"/>
                  <a:stretch>
                    <a:fillRect l="-14368" t="-13208" r="-4023" b="-471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05" name="Rectangle 133">
              <a:extLst>
                <a:ext uri="{FF2B5EF4-FFF2-40B4-BE49-F238E27FC236}">
                  <a16:creationId xmlns:a16="http://schemas.microsoft.com/office/drawing/2014/main" id="{5F082704-5005-490F-870B-993431B81261}"/>
                </a:ext>
              </a:extLst>
            </p:cNvPr>
            <p:cNvSpPr>
              <a:spLocks noChangeArrowheads="1"/>
            </p:cNvSpPr>
            <p:nvPr/>
          </p:nvSpPr>
          <p:spPr bwMode="auto">
            <a:xfrm>
              <a:off x="5376863" y="4572004"/>
              <a:ext cx="4191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 name="Rectangle 134">
              <a:extLst>
                <a:ext uri="{FF2B5EF4-FFF2-40B4-BE49-F238E27FC236}">
                  <a16:creationId xmlns:a16="http://schemas.microsoft.com/office/drawing/2014/main" id="{2EEA9BBF-EBD8-43AA-A447-E6694BD08967}"/>
                </a:ext>
              </a:extLst>
            </p:cNvPr>
            <p:cNvSpPr>
              <a:spLocks noChangeArrowheads="1"/>
            </p:cNvSpPr>
            <p:nvPr/>
          </p:nvSpPr>
          <p:spPr bwMode="auto">
            <a:xfrm>
              <a:off x="5454651" y="3468691"/>
              <a:ext cx="338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Times New Roman" panose="02020603050405020304" pitchFamily="18"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07" name="Rectangle 147">
                  <a:extLst>
                    <a:ext uri="{FF2B5EF4-FFF2-40B4-BE49-F238E27FC236}">
                      <a16:creationId xmlns:a16="http://schemas.microsoft.com/office/drawing/2014/main" id="{16C8BB4B-B3CC-4826-ADCF-9A6375CD4AD8}"/>
                    </a:ext>
                  </a:extLst>
                </p:cNvPr>
                <p:cNvSpPr>
                  <a:spLocks noChangeArrowheads="1"/>
                </p:cNvSpPr>
                <p:nvPr/>
              </p:nvSpPr>
              <p:spPr bwMode="auto">
                <a:xfrm>
                  <a:off x="5468938" y="3944941"/>
                  <a:ext cx="531813" cy="2921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900"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sz="1900" b="0" i="1" u="none" strike="noStrike" cap="none" normalizeH="0" baseline="0" dirty="0" smtClean="0">
                              <a:ln>
                                <a:noFill/>
                              </a:ln>
                              <a:solidFill>
                                <a:srgbClr val="000000"/>
                              </a:solidFill>
                              <a:effectLst/>
                              <a:latin typeface="Cambria Math" panose="02040503050406030204" pitchFamily="18" charset="0"/>
                            </a:rPr>
                            <m:t>𝑎</m:t>
                          </m:r>
                        </m:e>
                        <m:sub>
                          <m:r>
                            <a:rPr kumimoji="0" lang="en-US" altLang="en-US" sz="1900" b="0" i="1" u="none" strike="noStrike" cap="none" normalizeH="0" baseline="0" dirty="0" smtClean="0">
                              <a:ln>
                                <a:noFill/>
                              </a:ln>
                              <a:solidFill>
                                <a:srgbClr val="000000"/>
                              </a:solidFill>
                              <a:effectLst/>
                              <a:latin typeface="Cambria Math" panose="02040503050406030204" pitchFamily="18" charset="0"/>
                            </a:rPr>
                            <m:t>𝑑</m:t>
                          </m:r>
                        </m:sub>
                      </m:sSub>
                    </m:oMath>
                  </a14:m>
                  <a:r>
                    <a:rPr kumimoji="0" lang="en-US" altLang="en-US" sz="1900" b="0" i="0" u="none" strike="noStrike" cap="none" normalizeH="0" baseline="0" dirty="0">
                      <a:ln>
                        <a:noFill/>
                      </a:ln>
                      <a:solidFill>
                        <a:srgbClr val="000000"/>
                      </a:solidFill>
                      <a:effectLst/>
                      <a:latin typeface="Times New Roman" panose="02020603050405020304" pitchFamily="18" charset="0"/>
                    </a:rPr>
                    <a:t>&lt; 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147" name="Rectangle 147">
                  <a:extLst>
                    <a:ext uri="{FF2B5EF4-FFF2-40B4-BE49-F238E27FC236}">
                      <a16:creationId xmlns:a16="http://schemas.microsoft.com/office/drawing/2014/main" id="{341DA370-E045-487B-935D-756E90D9299D}"/>
                    </a:ext>
                  </a:extLst>
                </p:cNvPr>
                <p:cNvSpPr>
                  <a:spLocks noRot="1" noChangeAspect="1" noMove="1" noResize="1" noEditPoints="1" noAdjustHandles="1" noChangeArrowheads="1" noChangeShapeType="1" noTextEdit="1"/>
                </p:cNvSpPr>
                <p:nvPr/>
              </p:nvSpPr>
              <p:spPr bwMode="auto">
                <a:xfrm>
                  <a:off x="5468938" y="3944941"/>
                  <a:ext cx="531813" cy="292100"/>
                </a:xfrm>
                <a:prstGeom prst="rect">
                  <a:avLst/>
                </a:prstGeom>
                <a:blipFill>
                  <a:blip r:embed="rId34"/>
                  <a:stretch>
                    <a:fillRect l="-11494" t="-25000" r="-27586" b="-520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pic>
        <p:nvPicPr>
          <p:cNvPr id="38" name="Audio 37">
            <a:hlinkClick r:id="" action="ppaction://media"/>
            <a:extLst>
              <a:ext uri="{FF2B5EF4-FFF2-40B4-BE49-F238E27FC236}">
                <a16:creationId xmlns:a16="http://schemas.microsoft.com/office/drawing/2014/main" id="{3F1935D6-3610-40C0-B86F-D3D98EC309C0}"/>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30614"/>
      </p:ext>
    </p:extLst>
  </p:cSld>
  <p:clrMapOvr>
    <a:masterClrMapping/>
  </p:clrMapOvr>
  <mc:AlternateContent xmlns:mc="http://schemas.openxmlformats.org/markup-compatibility/2006">
    <mc:Choice xmlns:p14="http://schemas.microsoft.com/office/powerpoint/2010/main" Requires="p14">
      <p:transition spd="slow" p14:dur="2000" advTm="45225"/>
    </mc:Choice>
    <mc:Fallback>
      <p:transition spd="slow" advTm="4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3|4.1|4.2"/>
</p:tagLst>
</file>

<file path=ppt/tags/tag10.xml><?xml version="1.0" encoding="utf-8"?>
<p:tagLst xmlns:a="http://schemas.openxmlformats.org/drawingml/2006/main" xmlns:r="http://schemas.openxmlformats.org/officeDocument/2006/relationships" xmlns:p="http://schemas.openxmlformats.org/presentationml/2006/main">
  <p:tag name="TIMING" val="|10.5"/>
</p:tagLst>
</file>

<file path=ppt/tags/tag11.xml><?xml version="1.0" encoding="utf-8"?>
<p:tagLst xmlns:a="http://schemas.openxmlformats.org/drawingml/2006/main" xmlns:r="http://schemas.openxmlformats.org/officeDocument/2006/relationships" xmlns:p="http://schemas.openxmlformats.org/presentationml/2006/main">
  <p:tag name="TIMING" val="|4.2|5.6"/>
</p:tagLst>
</file>

<file path=ppt/tags/tag2.xml><?xml version="1.0" encoding="utf-8"?>
<p:tagLst xmlns:a="http://schemas.openxmlformats.org/drawingml/2006/main" xmlns:r="http://schemas.openxmlformats.org/officeDocument/2006/relationships" xmlns:p="http://schemas.openxmlformats.org/presentationml/2006/main">
  <p:tag name="TIMING" val="|5.6|4.8"/>
</p:tagLst>
</file>

<file path=ppt/tags/tag3.xml><?xml version="1.0" encoding="utf-8"?>
<p:tagLst xmlns:a="http://schemas.openxmlformats.org/drawingml/2006/main" xmlns:r="http://schemas.openxmlformats.org/officeDocument/2006/relationships" xmlns:p="http://schemas.openxmlformats.org/presentationml/2006/main">
  <p:tag name="TIMING" val="|4.8|3.7|3.3|12.1"/>
</p:tagLst>
</file>

<file path=ppt/tags/tag4.xml><?xml version="1.0" encoding="utf-8"?>
<p:tagLst xmlns:a="http://schemas.openxmlformats.org/drawingml/2006/main" xmlns:r="http://schemas.openxmlformats.org/officeDocument/2006/relationships" xmlns:p="http://schemas.openxmlformats.org/presentationml/2006/main">
  <p:tag name="TIMING" val="|18.1|3.6|5.5|3.4|4.6"/>
</p:tagLst>
</file>

<file path=ppt/tags/tag5.xml><?xml version="1.0" encoding="utf-8"?>
<p:tagLst xmlns:a="http://schemas.openxmlformats.org/drawingml/2006/main" xmlns:r="http://schemas.openxmlformats.org/officeDocument/2006/relationships" xmlns:p="http://schemas.openxmlformats.org/presentationml/2006/main">
  <p:tag name="TIMING" val="|15.1|5|8.3"/>
</p:tagLst>
</file>

<file path=ppt/tags/tag6.xml><?xml version="1.0" encoding="utf-8"?>
<p:tagLst xmlns:a="http://schemas.openxmlformats.org/drawingml/2006/main" xmlns:r="http://schemas.openxmlformats.org/officeDocument/2006/relationships" xmlns:p="http://schemas.openxmlformats.org/presentationml/2006/main">
  <p:tag name="TIMING" val="|4.3|3.1|3.9|5.1|3.5"/>
</p:tagLst>
</file>

<file path=ppt/tags/tag7.xml><?xml version="1.0" encoding="utf-8"?>
<p:tagLst xmlns:a="http://schemas.openxmlformats.org/drawingml/2006/main" xmlns:r="http://schemas.openxmlformats.org/officeDocument/2006/relationships" xmlns:p="http://schemas.openxmlformats.org/presentationml/2006/main">
  <p:tag name="TIMING" val="|2.4|2.3"/>
</p:tagLst>
</file>

<file path=ppt/tags/tag8.xml><?xml version="1.0" encoding="utf-8"?>
<p:tagLst xmlns:a="http://schemas.openxmlformats.org/drawingml/2006/main" xmlns:r="http://schemas.openxmlformats.org/officeDocument/2006/relationships" xmlns:p="http://schemas.openxmlformats.org/presentationml/2006/main">
  <p:tag name="TIMING" val="|3.5|4.2"/>
</p:tagLst>
</file>

<file path=ppt/tags/tag9.xml><?xml version="1.0" encoding="utf-8"?>
<p:tagLst xmlns:a="http://schemas.openxmlformats.org/drawingml/2006/main" xmlns:r="http://schemas.openxmlformats.org/officeDocument/2006/relationships" xmlns:p="http://schemas.openxmlformats.org/presentationml/2006/main">
  <p:tag name="TIMING" val="|8|7.7"/>
</p:tagLst>
</file>

<file path=ppt/theme/theme1.xml><?xml version="1.0" encoding="utf-8"?>
<a:theme xmlns:a="http://schemas.openxmlformats.org/drawingml/2006/main" name="Compact Blank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act Blank White" id="{9E3D2BF4-59BC-4C94-B190-0B47D47CB9E5}" vid="{2B6C592B-07B5-4D5F-9AA2-2FA4FA980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1797</TotalTime>
  <Words>3360</Words>
  <Application>Microsoft Office PowerPoint</Application>
  <PresentationFormat>Widescreen</PresentationFormat>
  <Paragraphs>716</Paragraphs>
  <Slides>35</Slides>
  <Notes>35</Notes>
  <HiddenSlides>0</HiddenSlides>
  <MMClips>34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Cambria Math</vt:lpstr>
      <vt:lpstr>Times New Roman</vt:lpstr>
      <vt:lpstr>Compact Blank White</vt:lpstr>
      <vt:lpstr>Constraint-Based Spectral Space Template Deformation for Ear Scans</vt:lpstr>
      <vt:lpstr>Introduction</vt:lpstr>
      <vt:lpstr>Introduction</vt:lpstr>
      <vt:lpstr>Introduction</vt:lpstr>
      <vt:lpstr>Related Work</vt:lpstr>
      <vt:lpstr>Related Work – Facial Parts</vt:lpstr>
      <vt:lpstr>Related Work: Ear Detection in Biometrics</vt:lpstr>
      <vt:lpstr>Related Work: Dense Registration</vt:lpstr>
      <vt:lpstr>Pipeline</vt:lpstr>
      <vt:lpstr>Pipeline</vt:lpstr>
      <vt:lpstr>Smooth Domain</vt:lpstr>
      <vt:lpstr>Pipeline</vt:lpstr>
      <vt:lpstr>Smooth Domain Rigid Alignment</vt:lpstr>
      <vt:lpstr>Pipeline</vt:lpstr>
      <vt:lpstr>Constraints</vt:lpstr>
      <vt:lpstr>Pipeline</vt:lpstr>
      <vt:lpstr>Transfer Constraints  on Smooth Domain</vt:lpstr>
      <vt:lpstr>Pipeline</vt:lpstr>
      <vt:lpstr>Iterative Deformation</vt:lpstr>
      <vt:lpstr>Pipeline</vt:lpstr>
      <vt:lpstr>Spectral Reconstruction</vt:lpstr>
      <vt:lpstr>Pipeline</vt:lpstr>
      <vt:lpstr>Fine Level Deformation</vt:lpstr>
      <vt:lpstr>Fine Level Deformation</vt:lpstr>
      <vt:lpstr>Results (1/2)</vt:lpstr>
      <vt:lpstr>Results (2/2)</vt:lpstr>
      <vt:lpstr>Pipeline</vt:lpstr>
      <vt:lpstr>Spectral Reconstruction Benefits</vt:lpstr>
      <vt:lpstr>Comparison to Mapping Method</vt:lpstr>
      <vt:lpstr>Comparison to Mapping Method</vt:lpstr>
      <vt:lpstr>Limitations</vt:lpstr>
      <vt:lpstr>Conclusion</vt:lpstr>
      <vt:lpstr>Future Work</vt:lpstr>
      <vt:lpstr>Thank You</vt:lpstr>
      <vt:lpstr>Selection of k Eigen Vectors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Constraint-Based Spectral Space Template Deformation for Ear Scans</dc:title>
  <dc:creator>Srinivasan Ramachandran</dc:creator>
  <cp:lastModifiedBy>Srinivasan Ramachandran</cp:lastModifiedBy>
  <cp:revision>215</cp:revision>
  <dcterms:created xsi:type="dcterms:W3CDTF">2020-05-14T00:04:19Z</dcterms:created>
  <dcterms:modified xsi:type="dcterms:W3CDTF">2020-05-19T17:44:42Z</dcterms:modified>
</cp:coreProperties>
</file>