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63" r:id="rId3"/>
    <p:sldId id="257" r:id="rId4"/>
    <p:sldId id="365" r:id="rId5"/>
    <p:sldId id="265" r:id="rId6"/>
    <p:sldId id="269" r:id="rId7"/>
    <p:sldId id="270" r:id="rId8"/>
    <p:sldId id="366" r:id="rId9"/>
    <p:sldId id="272" r:id="rId10"/>
    <p:sldId id="369" r:id="rId11"/>
    <p:sldId id="273" r:id="rId12"/>
    <p:sldId id="354" r:id="rId13"/>
    <p:sldId id="278" r:id="rId14"/>
    <p:sldId id="355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74" r:id="rId26"/>
    <p:sldId id="282" r:id="rId27"/>
    <p:sldId id="284" r:id="rId28"/>
    <p:sldId id="370" r:id="rId29"/>
    <p:sldId id="325" r:id="rId30"/>
    <p:sldId id="286" r:id="rId31"/>
    <p:sldId id="287" r:id="rId32"/>
    <p:sldId id="288" r:id="rId33"/>
    <p:sldId id="371" r:id="rId34"/>
    <p:sldId id="289" r:id="rId35"/>
    <p:sldId id="293" r:id="rId36"/>
    <p:sldId id="360" r:id="rId37"/>
    <p:sldId id="297" r:id="rId38"/>
    <p:sldId id="298" r:id="rId39"/>
    <p:sldId id="372" r:id="rId40"/>
    <p:sldId id="299" r:id="rId41"/>
    <p:sldId id="300" r:id="rId42"/>
    <p:sldId id="375" r:id="rId43"/>
    <p:sldId id="301" r:id="rId44"/>
    <p:sldId id="361" r:id="rId45"/>
    <p:sldId id="362" r:id="rId46"/>
    <p:sldId id="363" r:id="rId47"/>
    <p:sldId id="347" r:id="rId48"/>
    <p:sldId id="303" r:id="rId49"/>
    <p:sldId id="357" r:id="rId50"/>
    <p:sldId id="376" r:id="rId51"/>
    <p:sldId id="305" r:id="rId52"/>
    <p:sldId id="359" r:id="rId53"/>
    <p:sldId id="358" r:id="rId54"/>
    <p:sldId id="306" r:id="rId55"/>
    <p:sldId id="377" r:id="rId56"/>
    <p:sldId id="307" r:id="rId57"/>
    <p:sldId id="330" r:id="rId58"/>
    <p:sldId id="309" r:id="rId59"/>
    <p:sldId id="367" r:id="rId60"/>
    <p:sldId id="310" r:id="rId61"/>
    <p:sldId id="364" r:id="rId62"/>
    <p:sldId id="348" r:id="rId63"/>
    <p:sldId id="368" r:id="rId64"/>
    <p:sldId id="318" r:id="rId65"/>
    <p:sldId id="320" r:id="rId66"/>
    <p:sldId id="321" r:id="rId67"/>
    <p:sldId id="295" r:id="rId68"/>
    <p:sldId id="296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989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556" autoAdjust="0"/>
    <p:restoredTop sz="94524" autoAdjust="0"/>
  </p:normalViewPr>
  <p:slideViewPr>
    <p:cSldViewPr snapToGrid="0">
      <p:cViewPr varScale="1">
        <p:scale>
          <a:sx n="97" d="100"/>
          <a:sy n="97" d="100"/>
        </p:scale>
        <p:origin x="-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Mokko Studio &amp; ÉTS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705C-AB85-4E78-916B-E3B9D1C6D8F9}" type="datetimeFigureOut">
              <a:rPr lang="en-US" smtClean="0"/>
              <a:pPr/>
              <a:t>12/06/11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D8A19-73A4-4E14-AF4B-C505F551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Mokko Studio &amp; ÉTS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350D1-C462-469B-9FDD-92CE009B979C}" type="datetimeFigureOut">
              <a:rPr lang="en-US" smtClean="0"/>
              <a:pPr/>
              <a:t>12/06/11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74C-3640-4C14-9E13-448A75CB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74C-3640-4C14-9E13-448A75CB85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err="1" smtClean="0"/>
              <a:t>Mokko</a:t>
            </a:r>
            <a:r>
              <a:rPr lang="en-US" smtClean="0"/>
              <a:t> Studio &amp; ÉTS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74C-3640-4C14-9E13-448A75CB855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Mokko Studio &amp; ÉTS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74C-3640-4C14-9E13-448A75CB855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Mokko Studio &amp; ÉTS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74C-3640-4C14-9E13-448A75CB855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Mokko Studio &amp; ÉTS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74C-3640-4C14-9E13-448A75CB855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Mokko Studio &amp; ÉTS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7640-6706-E843-A905-2223266AA6AB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B6BC8-B607-D94E-B935-E31C43B094D2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7B59A-7B6E-9746-8777-BEE3C6EE401F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8DFF9-1E83-A247-B7B4-D4615F95D9C2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36E77-114F-B44A-96A4-A383D9205D5D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AC75B6-C091-9B42-B8A9-74541400A710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FFED6-65F5-BB41-9CC0-0F8A3998AB78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E6F8FE-224C-B04E-B4E7-81024A9135A0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C549E5-0395-6946-B286-9CCE9AAAA5B3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9DE9E3-3C01-2E4A-A34A-D9426B629072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6BE8-0613-8043-8F30-1919310ED404}" type="datetime1">
              <a:rPr lang="fr-FR" smtClean="0"/>
              <a:pPr/>
              <a:t>12/06/11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AF"/>
                </a:solidFill>
              </a:defRPr>
            </a:lvl1pPr>
          </a:lstStyle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rod\projects\100_mokko\Logo\current\MOKKO_Logo_Nouveau 2011\Mokko_LogoHorizontal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2794" y="6295300"/>
            <a:ext cx="1283573" cy="307178"/>
          </a:xfrm>
          <a:prstGeom prst="rect">
            <a:avLst/>
          </a:prstGeom>
          <a:noFill/>
        </p:spPr>
      </p:pic>
      <p:pic>
        <p:nvPicPr>
          <p:cNvPr id="9" name="Picture 8" descr="logoDuLab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14600" y="6270987"/>
            <a:ext cx="711606" cy="355804"/>
          </a:xfrm>
          <a:prstGeom prst="rect">
            <a:avLst/>
          </a:prstGeom>
        </p:spPr>
      </p:pic>
      <p:pic>
        <p:nvPicPr>
          <p:cNvPr id="10" name="Image 9" descr="ETS-rouge-ecran.jpg"/>
          <p:cNvPicPr>
            <a:picLocks noChangeAspect="1"/>
          </p:cNvPicPr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656655" y="6267767"/>
            <a:ext cx="616645" cy="362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epaquette/Desktop/scan/gagnon/presentation/v5/plan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Relationship Id="rId6" Type="http://schemas.openxmlformats.org/officeDocument/2006/relationships/oleObject" Target="file:///D:\Article-Gagnon-Stalactites-2011\Presentation\fonctionProfile.vsd\Drawing\~Page-3\Sheet.19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Relationship Id="rId6" Type="http://schemas.openxmlformats.org/officeDocument/2006/relationships/oleObject" Target="file:///D:\Article-Gagnon-Stalactites-2011\Presentation\fonctionProfile.vsd\Drawing\~Page-3\Sheet.19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oleObject" Target="file:///D:\Article-Gagnon-Stalactites-2011\Presentation\fonctionProfile.vsd\Drawing\~Page-3\Sheet.19" TargetMode="External"/><Relationship Id="rId6" Type="http://schemas.openxmlformats.org/officeDocument/2006/relationships/image" Target="../media/image42.png"/><Relationship Id="rId7" Type="http://schemas.openxmlformats.org/officeDocument/2006/relationships/oleObject" Target="file:///D:\Article-Gagnon-Stalactites-2011\Presentation\fonctionProfile.vsd\Drawing\~Page-1\Sheet.32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epaquette/Desktop/scan/gagnon/presentation/v4/glac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Procedural and interactive icicle modeling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Jonathan Gagnon</a:t>
            </a:r>
          </a:p>
          <a:p>
            <a:r>
              <a:rPr lang="fr-CA" dirty="0" smtClean="0"/>
              <a:t>Eric Paquette</a:t>
            </a:r>
            <a:endParaRPr lang="en-US" dirty="0"/>
          </a:p>
        </p:txBody>
      </p:sp>
      <p:pic>
        <p:nvPicPr>
          <p:cNvPr id="1026" name="Picture 2" descr="\\Prod\projects\100_mokko\Logo\current\MOKKO_Logo_Nouveau 2011\Mokko_LogoHorizo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108326" cy="743865"/>
          </a:xfrm>
          <a:prstGeom prst="rect">
            <a:avLst/>
          </a:prstGeom>
          <a:noFill/>
        </p:spPr>
      </p:pic>
      <p:pic>
        <p:nvPicPr>
          <p:cNvPr id="6" name="Picture 5" descr="logoDuLab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6699" y="279602"/>
            <a:ext cx="1574394" cy="7871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6000"/>
            <a:ext cx="382323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 7" descr="ETS-rouge-ecran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866" y="296333"/>
            <a:ext cx="1210668" cy="71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Procedural icicle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5052"/>
            <a:ext cx="7515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14" name="Flèche vers la droite 13"/>
          <p:cNvSpPr/>
          <p:nvPr/>
        </p:nvSpPr>
        <p:spPr>
          <a:xfrm rot="16200000">
            <a:off x="1398826" y="5252267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Water Coefficients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Goal</a:t>
            </a:r>
          </a:p>
          <a:p>
            <a:pPr lvl="1"/>
            <a:r>
              <a:rPr lang="en-CA" smtClean="0"/>
              <a:t>Compute the water flow</a:t>
            </a:r>
          </a:p>
          <a:p>
            <a:r>
              <a:rPr lang="en-CA" smtClean="0"/>
              <a:t>Steps</a:t>
            </a:r>
          </a:p>
          <a:p>
            <a:pPr lvl="1"/>
            <a:r>
              <a:rPr lang="en-CA" smtClean="0"/>
              <a:t>Compute the water supply</a:t>
            </a:r>
          </a:p>
          <a:p>
            <a:pPr lvl="1"/>
            <a:r>
              <a:rPr lang="en-CA" smtClean="0"/>
              <a:t>Compute the water coefficient</a:t>
            </a:r>
          </a:p>
          <a:p>
            <a:pPr lvl="1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18434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pic>
        <p:nvPicPr>
          <p:cNvPr id="11" name="Picture 2" descr="U:\Memoire-Gagnon-Stalactites-2011\figures\WaterSour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0"/>
            <a:ext cx="1676400" cy="854201"/>
          </a:xfrm>
          <a:prstGeom prst="rect">
            <a:avLst/>
          </a:prstGeom>
          <a:noFill/>
        </p:spPr>
      </p:pic>
      <p:pic>
        <p:nvPicPr>
          <p:cNvPr id="12" name="Picture 3" descr="U:\Memoire-Gagnon-Stalactites-2011\figures\WaterCoefficie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4038600"/>
            <a:ext cx="1828800" cy="1012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surface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pic>
        <p:nvPicPr>
          <p:cNvPr id="17410" name="Picture 2" descr="D:\Article-Gagnon-Stalactites-2011\Presentation\WaterSour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6309606" cy="3962400"/>
          </a:xfrm>
          <a:prstGeom prst="rect">
            <a:avLst/>
          </a:prstGeom>
          <a:noFill/>
        </p:spPr>
      </p:pic>
      <p:grpSp>
        <p:nvGrpSpPr>
          <p:cNvPr id="18" name="Grouper 17"/>
          <p:cNvGrpSpPr/>
          <p:nvPr/>
        </p:nvGrpSpPr>
        <p:grpSpPr>
          <a:xfrm>
            <a:off x="457200" y="1600201"/>
            <a:ext cx="8229600" cy="2414240"/>
            <a:chOff x="457200" y="1600201"/>
            <a:chExt cx="8229600" cy="2414240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457200" y="1600201"/>
              <a:ext cx="8229600" cy="59818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Scatter &amp; Ray-trace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alphaModFix/>
            </a:blip>
            <a:srcRect/>
            <a:stretch>
              <a:fillRect/>
            </a:stretch>
          </p:blipFill>
          <p:spPr bwMode="auto">
            <a:xfrm>
              <a:off x="1642525" y="2371395"/>
              <a:ext cx="5977191" cy="164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Water Supply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4" name="Picture 4" descr="U:\Memoire-Gagnon-Stalactites-2011\figures\WaterSourc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383630" cy="2743200"/>
          </a:xfrm>
          <a:prstGeom prst="rect">
            <a:avLst/>
          </a:prstGeom>
          <a:noFill/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821385" cy="402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4495800" cy="389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4495800" cy="39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81061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985" y="2133600"/>
            <a:ext cx="381061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81061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133600"/>
            <a:ext cx="381061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133600"/>
            <a:ext cx="3810000" cy="39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Icy 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Goal</a:t>
            </a:r>
            <a:endParaRPr lang="en-CA" dirty="0" smtClean="0"/>
          </a:p>
          <a:p>
            <a:pPr lvl="1"/>
            <a:r>
              <a:rPr lang="en-CA" dirty="0" smtClean="0"/>
              <a:t>Control</a:t>
            </a:r>
          </a:p>
          <a:p>
            <a:pPr lvl="1"/>
            <a:r>
              <a:rPr lang="en-CA" dirty="0" smtClean="0"/>
              <a:t>Fast computation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10" name="Picture 2" descr="D:\IcicleGrowth\References\photos_icicles\IMG_3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164700"/>
            <a:ext cx="4343400" cy="3257771"/>
          </a:xfrm>
          <a:prstGeom prst="rect">
            <a:avLst/>
          </a:prstGeom>
          <a:noFill/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J. Gagnon &amp; E. Paquette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7135817" y="5381649"/>
            <a:ext cx="128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photograph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81061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810000" cy="39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81061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81061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494"/>
            <a:ext cx="8229600" cy="4525963"/>
          </a:xfrm>
        </p:spPr>
        <p:txBody>
          <a:bodyPr/>
          <a:lstStyle/>
          <a:p>
            <a:r>
              <a:rPr lang="fr-CA" dirty="0" err="1" smtClean="0"/>
              <a:t>Compute</a:t>
            </a:r>
            <a:r>
              <a:rPr lang="fr-CA" dirty="0" smtClean="0"/>
              <a:t> the water coefficient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1752600" y="2025650"/>
            <a:ext cx="3810001" cy="406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lan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86" y="0"/>
            <a:ext cx="9168157" cy="687611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Coefficients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147" name="Picture 3" descr="U:\Memoire-Gagnon-Stalactites-2011\figures\watercoefficie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237635" cy="3581400"/>
          </a:xfrm>
          <a:prstGeom prst="rect">
            <a:avLst/>
          </a:prstGeom>
          <a:noFill/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mtClean="0"/>
              <a:t>Water Coefficients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Works well with several surfaces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27</a:t>
            </a:fld>
            <a:endParaRPr lang="en-C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2131161"/>
            <a:ext cx="4619626" cy="406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D:\Article-Gagnon-Stalactites-2011\figures\WaterCoefficien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1498745" cy="83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Procedural icicle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5052"/>
            <a:ext cx="7515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14" name="Flèche vers la droite 13"/>
          <p:cNvSpPr/>
          <p:nvPr/>
        </p:nvSpPr>
        <p:spPr>
          <a:xfrm rot="16200000">
            <a:off x="3271161" y="5252267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Drip points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Goal</a:t>
            </a:r>
          </a:p>
          <a:p>
            <a:pPr lvl="1"/>
            <a:r>
              <a:rPr lang="en-CA" dirty="0" smtClean="0"/>
              <a:t>Find were the water drips</a:t>
            </a:r>
          </a:p>
          <a:p>
            <a:r>
              <a:rPr lang="en-CA" dirty="0" smtClean="0"/>
              <a:t>Steps</a:t>
            </a:r>
          </a:p>
          <a:p>
            <a:pPr lvl="1"/>
            <a:r>
              <a:rPr lang="en-CA" dirty="0" smtClean="0"/>
              <a:t>Find drip region</a:t>
            </a:r>
          </a:p>
          <a:p>
            <a:pPr lvl="1"/>
            <a:r>
              <a:rPr lang="en-CA" dirty="0" smtClean="0"/>
              <a:t>Place drip points</a:t>
            </a:r>
          </a:p>
          <a:p>
            <a:pPr lvl="1"/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9458" name="Picture 2" descr="D:\Article-Gagnon-Stalactites-2011\figures\DripPoint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51" y="381000"/>
            <a:ext cx="1539949" cy="838200"/>
          </a:xfrm>
          <a:prstGeom prst="rect">
            <a:avLst/>
          </a:prstGeom>
          <a:noFill/>
        </p:spPr>
      </p:pic>
      <p:pic>
        <p:nvPicPr>
          <p:cNvPr id="11" name="Picture 3" descr="U:\Memoire-Gagnon-Stalactites-2011\figures\DripPoint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265" y="2971800"/>
            <a:ext cx="1754935" cy="914400"/>
          </a:xfrm>
          <a:prstGeom prst="rect">
            <a:avLst/>
          </a:prstGeom>
          <a:noFill/>
        </p:spPr>
      </p:pic>
      <p:pic>
        <p:nvPicPr>
          <p:cNvPr id="12" name="Picture 2" descr="U:\Memoire-Gagnon-Stalactites-2011\figures\DripPoints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1065" y="3886200"/>
            <a:ext cx="181994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08" y="1600200"/>
            <a:ext cx="755939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Previous work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Proposed </a:t>
            </a:r>
            <a:r>
              <a:rPr lang="en-CA" dirty="0" smtClean="0"/>
              <a:t>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Limitations &amp; Conclusion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J. Gagnon &amp; E. Paquette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Criterion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" name="Picture 2" descr="D:\Article-Gagnon-Stalactites-2011\figures\DripPoint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1539949" cy="838200"/>
          </a:xfrm>
          <a:prstGeom prst="rect">
            <a:avLst/>
          </a:prstGeom>
          <a:noFill/>
        </p:spPr>
      </p:pic>
      <p:pic>
        <p:nvPicPr>
          <p:cNvPr id="18434" name="Picture 2" descr="D:\Article-Gagnon-Stalactites-2011\figures\DripPoint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4876800" cy="4641624"/>
          </a:xfrm>
          <a:prstGeom prst="rect">
            <a:avLst/>
          </a:prstGeom>
          <a:noFill/>
        </p:spPr>
      </p:pic>
      <p:sp>
        <p:nvSpPr>
          <p:cNvPr id="17" name="Flèche vers la droite 16"/>
          <p:cNvSpPr/>
          <p:nvPr/>
        </p:nvSpPr>
        <p:spPr>
          <a:xfrm>
            <a:off x="1045330" y="3231393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36267E-6 C -0.00243 0.01667 -0.00399 0.03358 0.00486 0.06253 C 0.01388 0.09147 0.03193 0.13964 0.05362 0.17346 C 0.07531 0.2075 0.11574 0.24872 0.13465 0.26656 C 0.15357 0.28462 0.16172 0.27837 0.1671 0.28091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43" name="Picture 3" descr="U:\Memoire-Gagnon-Stalactites-2011\figures\DripPoint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981200"/>
            <a:ext cx="6142273" cy="3200400"/>
          </a:xfrm>
          <a:prstGeom prst="rect">
            <a:avLst/>
          </a:prstGeom>
          <a:noFill/>
        </p:spPr>
      </p:pic>
      <p:pic>
        <p:nvPicPr>
          <p:cNvPr id="11" name="Picture 2" descr="D:\Article-Gagnon-Stalactites-2011\figures\DripPoints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51" y="381000"/>
            <a:ext cx="1539949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/>
              <a:t>	</a:t>
            </a:r>
          </a:p>
          <a:p>
            <a:pPr lvl="1">
              <a:buNone/>
            </a:pPr>
            <a:endParaRPr lang="fr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266" name="Picture 2" descr="U:\Memoire-Gagnon-Stalactites-2011\figures\DripPoint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2286000"/>
            <a:ext cx="5879804" cy="3200400"/>
          </a:xfrm>
          <a:prstGeom prst="rect">
            <a:avLst/>
          </a:prstGeom>
          <a:noFill/>
        </p:spPr>
      </p:pic>
      <p:pic>
        <p:nvPicPr>
          <p:cNvPr id="11" name="Picture 2" descr="D:\Article-Gagnon-Stalactites-2011\figures\DripPoints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539949" cy="838200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R</a:t>
            </a:r>
            <a:r>
              <a:rPr kumimoji="0" lang="en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andomly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distributed on the drip region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Procedural icicle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5052"/>
            <a:ext cx="7515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14" name="Flèche vers la droite 13"/>
          <p:cNvSpPr/>
          <p:nvPr/>
        </p:nvSpPr>
        <p:spPr>
          <a:xfrm rot="16200000">
            <a:off x="5091123" y="5252267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Icicles’ trajectories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Goal</a:t>
            </a:r>
          </a:p>
          <a:p>
            <a:pPr lvl="1"/>
            <a:r>
              <a:rPr lang="en-CA" dirty="0" smtClean="0"/>
              <a:t>Create a guide for each icicle</a:t>
            </a:r>
          </a:p>
          <a:p>
            <a:pPr lvl="2"/>
            <a:r>
              <a:rPr lang="en-CA" dirty="0" err="1" smtClean="0"/>
              <a:t>Previzualisation</a:t>
            </a:r>
            <a:endParaRPr lang="en-CA" dirty="0" smtClean="0"/>
          </a:p>
          <a:p>
            <a:pPr lvl="2"/>
            <a:r>
              <a:rPr lang="en-CA" dirty="0" smtClean="0"/>
              <a:t>Interactive modification</a:t>
            </a:r>
          </a:p>
          <a:p>
            <a:pPr lvl="1"/>
            <a:r>
              <a:rPr lang="en-CA" dirty="0" smtClean="0"/>
              <a:t>Simulate different icicle types</a:t>
            </a:r>
          </a:p>
          <a:p>
            <a:pPr lvl="2"/>
            <a:r>
              <a:rPr lang="en-CA" dirty="0" smtClean="0"/>
              <a:t>Straight</a:t>
            </a:r>
          </a:p>
          <a:p>
            <a:pPr lvl="2"/>
            <a:r>
              <a:rPr lang="en-CA" dirty="0" smtClean="0"/>
              <a:t>Curved</a:t>
            </a:r>
          </a:p>
          <a:p>
            <a:pPr lvl="2"/>
            <a:r>
              <a:rPr lang="en-CA" dirty="0" smtClean="0"/>
              <a:t>Divided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34</a:t>
            </a:fld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295399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Icicles’ trajectories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L-System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71600"/>
            <a:ext cx="1981200" cy="493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95399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L-System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46563"/>
            <a:ext cx="4343400" cy="49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95399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Broad range </a:t>
            </a:r>
            <a:r>
              <a:rPr lang="en-CA" smtClean="0"/>
              <a:t>of</a:t>
            </a:r>
            <a:r>
              <a:rPr lang="en-CA" smtClean="0"/>
              <a:t> results</a:t>
            </a:r>
            <a:endParaRPr lang="en-CA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</a:t>
            </a:r>
            <a:r>
              <a:rPr lang="en-CA" smtClean="0"/>
              <a:t>. </a:t>
            </a:r>
            <a:r>
              <a:rPr lang="en-CA" smtClean="0"/>
              <a:t>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37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199"/>
            <a:ext cx="5715000" cy="34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95399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Collision </a:t>
            </a:r>
            <a:r>
              <a:rPr lang="fr-CA" dirty="0" err="1" smtClean="0"/>
              <a:t>handling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81977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Procedural icicle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5052"/>
            <a:ext cx="7515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14" name="Flèche vers la droite 13"/>
          <p:cNvSpPr/>
          <p:nvPr/>
        </p:nvSpPr>
        <p:spPr>
          <a:xfrm rot="16200000">
            <a:off x="6871784" y="5252267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Overview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08" y="1600200"/>
            <a:ext cx="755939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Previous work</a:t>
            </a:r>
            <a:endParaRPr lang="en-CA" b="1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Proposed </a:t>
            </a:r>
            <a:r>
              <a:rPr lang="en-CA" dirty="0" smtClean="0"/>
              <a:t>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Limitations &amp; Conclusion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15" name="Flèche vers la droite 14"/>
          <p:cNvSpPr/>
          <p:nvPr/>
        </p:nvSpPr>
        <p:spPr>
          <a:xfrm>
            <a:off x="207340" y="1788198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Surface creation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Goal</a:t>
            </a:r>
          </a:p>
          <a:p>
            <a:pPr lvl="1"/>
            <a:r>
              <a:rPr lang="en-CA" smtClean="0"/>
              <a:t>Create a photorealistic icicle mesh</a:t>
            </a:r>
          </a:p>
          <a:p>
            <a:pPr lvl="1"/>
            <a:r>
              <a:rPr lang="en-CA" smtClean="0"/>
              <a:t>Provide configurable surface</a:t>
            </a:r>
          </a:p>
          <a:p>
            <a:pPr lvl="1"/>
            <a:r>
              <a:rPr lang="en-CA" smtClean="0"/>
              <a:t>Manage fusion between icicles</a:t>
            </a:r>
          </a:p>
          <a:p>
            <a:pPr lvl="1"/>
            <a:r>
              <a:rPr lang="en-CA" smtClean="0"/>
              <a:t>Attach the icicle to the surface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40</a:t>
            </a:fld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Surface creation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Methodology</a:t>
            </a:r>
          </a:p>
          <a:p>
            <a:pPr lvl="1"/>
            <a:r>
              <a:rPr lang="en-CA" smtClean="0"/>
              <a:t>Profile function</a:t>
            </a:r>
          </a:p>
          <a:p>
            <a:pPr lvl="1"/>
            <a:r>
              <a:rPr lang="en-CA" smtClean="0"/>
              <a:t>Icicle’s base function</a:t>
            </a:r>
          </a:p>
          <a:p>
            <a:pPr lvl="1"/>
            <a:r>
              <a:rPr lang="en-CA" smtClean="0"/>
              <a:t>Glaze ice function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41</a:t>
            </a:fld>
            <a:endParaRPr lang="en-C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Surface creation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Methodology</a:t>
            </a:r>
          </a:p>
          <a:p>
            <a:pPr lvl="1"/>
            <a:r>
              <a:rPr lang="en-CA" b="1" dirty="0" smtClean="0"/>
              <a:t>Profile function</a:t>
            </a:r>
          </a:p>
          <a:p>
            <a:pPr lvl="1"/>
            <a:r>
              <a:rPr lang="en-CA" dirty="0" smtClean="0"/>
              <a:t>Icicle’s base function</a:t>
            </a:r>
          </a:p>
          <a:p>
            <a:pPr lvl="1"/>
            <a:r>
              <a:rPr lang="en-CA" dirty="0" smtClean="0"/>
              <a:t>Glaze ice function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42</a:t>
            </a:fld>
            <a:endParaRPr lang="en-C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vers la droite 13"/>
          <p:cNvSpPr/>
          <p:nvPr/>
        </p:nvSpPr>
        <p:spPr>
          <a:xfrm rot="10800000">
            <a:off x="3744696" y="2316537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function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662858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317" y="2362200"/>
            <a:ext cx="45252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function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662858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6317" y="2362200"/>
            <a:ext cx="45252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676400" y="2209800"/>
          <a:ext cx="838200" cy="282575"/>
        </p:xfrm>
        <a:graphic>
          <a:graphicData uri="http://schemas.openxmlformats.org/presentationml/2006/ole">
            <p:oleObj spid="_x0000_s18434" name="Visio" r:id="rId6" imgW="1028700" imgH="279400" progId="Visio.Drawing.11">
              <p:link updateAutomatic="1"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400800" y="6248400"/>
          <a:ext cx="1143000" cy="282575"/>
        </p:xfrm>
        <a:graphic>
          <a:graphicData uri="http://schemas.openxmlformats.org/presentationml/2006/ole">
            <p:oleObj spid="_x0000_s18435" name="Visio" r:id="rId6" imgW="1028700" imgH="279400" progId="Visio.Drawing.11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{</a:t>
            </a:r>
            <a:endParaRPr lang="fr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662858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6317" y="2362200"/>
            <a:ext cx="45252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590800" y="2209800"/>
          <a:ext cx="1981200" cy="228600"/>
        </p:xfrm>
        <a:graphic>
          <a:graphicData uri="http://schemas.openxmlformats.org/presentationml/2006/ole">
            <p:oleObj spid="_x0000_s19461" name="Visio" r:id="rId6" imgW="1028700" imgH="279400" progId="Visio.Drawing.11">
              <p:link updateAutomatic="1"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10200" y="2514600"/>
            <a:ext cx="68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{</a:t>
            </a:r>
            <a:endParaRPr lang="en-US" sz="1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function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662858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343400" y="2209800"/>
          <a:ext cx="3048000" cy="282575"/>
        </p:xfrm>
        <a:graphic>
          <a:graphicData uri="http://schemas.openxmlformats.org/presentationml/2006/ole">
            <p:oleObj spid="_x0000_s20482" name="Visio" r:id="rId5" imgW="1028700" imgH="279400" progId="Visio.Drawing.11">
              <p:link updateAutomatic="1"/>
            </p:oleObj>
          </a:graphicData>
        </a:graphic>
      </p:graphicFrame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5595" y="2438400"/>
            <a:ext cx="381740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781925" y="2209800"/>
          <a:ext cx="1057275" cy="282575"/>
        </p:xfrm>
        <a:graphic>
          <a:graphicData uri="http://schemas.openxmlformats.org/presentationml/2006/ole">
            <p:oleObj spid="_x0000_s20485" name="Visio" r:id="rId7" imgW="1028700" imgH="279400" progId="Visio.Drawing.11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Implicit surface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Using metaballs</a:t>
            </a:r>
          </a:p>
          <a:p>
            <a:r>
              <a:rPr lang="en-CA" smtClean="0"/>
              <a:t>Radius is defined by the profile function</a:t>
            </a:r>
          </a:p>
          <a:p>
            <a:r>
              <a:rPr lang="en-CA" smtClean="0"/>
              <a:t>Positionned along the trajectory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47</a:t>
            </a:fld>
            <a:endParaRPr lang="en-C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21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creation: results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599"/>
            <a:ext cx="5943600" cy="48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 err="1" smtClean="0"/>
              <a:t>vs</a:t>
            </a:r>
            <a:r>
              <a:rPr lang="en-US" dirty="0" smtClean="0"/>
              <a:t> generated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20888"/>
            <a:ext cx="4267200" cy="518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Previous work: Frost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mtClean="0"/>
              <a:t>Microdroplets</a:t>
            </a:r>
          </a:p>
          <a:p>
            <a:r>
              <a:rPr lang="en-CA" smtClean="0"/>
              <a:t>Kim et al . 2003</a:t>
            </a:r>
          </a:p>
          <a:p>
            <a:pPr lvl="1"/>
            <a:r>
              <a:rPr lang="en-CA" smtClean="0"/>
              <a:t>Phase field</a:t>
            </a:r>
          </a:p>
          <a:p>
            <a:r>
              <a:rPr lang="en-CA" smtClean="0"/>
              <a:t>Kim et al. 2004a</a:t>
            </a:r>
          </a:p>
          <a:p>
            <a:pPr lvl="1"/>
            <a:r>
              <a:rPr lang="en-CA" smtClean="0"/>
              <a:t>Phase field, DLA,</a:t>
            </a:r>
            <a:br>
              <a:rPr lang="en-CA" smtClean="0"/>
            </a:br>
            <a:r>
              <a:rPr lang="en-CA" smtClean="0"/>
              <a:t>fluid simulation</a:t>
            </a:r>
          </a:p>
          <a:p>
            <a:pPr lvl="1"/>
            <a:r>
              <a:rPr lang="en-CA" smtClean="0"/>
              <a:t>Realistic</a:t>
            </a:r>
          </a:p>
          <a:p>
            <a:pPr lvl="1"/>
            <a:r>
              <a:rPr lang="en-CA" smtClean="0"/>
              <a:t>No volume</a:t>
            </a:r>
          </a:p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62400"/>
            <a:ext cx="3267074" cy="231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3200400" cy="256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Surface creation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Methodology</a:t>
            </a:r>
          </a:p>
          <a:p>
            <a:pPr lvl="1"/>
            <a:r>
              <a:rPr lang="en-CA" dirty="0" smtClean="0"/>
              <a:t>Profile function</a:t>
            </a:r>
          </a:p>
          <a:p>
            <a:pPr lvl="1"/>
            <a:r>
              <a:rPr lang="en-CA" b="1" dirty="0" smtClean="0"/>
              <a:t>Icicle’s base function</a:t>
            </a:r>
          </a:p>
          <a:p>
            <a:pPr lvl="1"/>
            <a:r>
              <a:rPr lang="en-CA" dirty="0" smtClean="0"/>
              <a:t>Glaze ice function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50</a:t>
            </a:fld>
            <a:endParaRPr lang="en-C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vers la droite 13"/>
          <p:cNvSpPr/>
          <p:nvPr/>
        </p:nvSpPr>
        <p:spPr>
          <a:xfrm rot="10800000">
            <a:off x="4359189" y="2821756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Icicle’s</a:t>
            </a:r>
            <a:r>
              <a:rPr lang="fr-CA" dirty="0" smtClean="0"/>
              <a:t> base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5126548" y="1524000"/>
            <a:ext cx="378113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Icicle’s</a:t>
            </a:r>
            <a:r>
              <a:rPr lang="fr-CA" dirty="0" smtClean="0"/>
              <a:t> base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4724400" y="1524000"/>
            <a:ext cx="4196482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Icicle’s base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Modeled with metaballs</a:t>
            </a:r>
          </a:p>
          <a:p>
            <a:r>
              <a:rPr lang="en-CA" smtClean="0"/>
              <a:t>Radius function</a:t>
            </a:r>
          </a:p>
          <a:p>
            <a:pPr lvl="2"/>
            <a:endParaRPr lang="en-CA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53</a:t>
            </a:fld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00355"/>
            <a:ext cx="4267200" cy="490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3581400" cy="10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Icicle’s</a:t>
            </a:r>
            <a:r>
              <a:rPr lang="fr-CA" dirty="0" smtClean="0"/>
              <a:t> base: </a:t>
            </a:r>
            <a:r>
              <a:rPr lang="fr-CA" dirty="0" err="1" smtClean="0"/>
              <a:t>Results</a:t>
            </a:r>
            <a:endParaRPr lang="fr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199"/>
            <a:ext cx="5791200" cy="45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Surface creation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Methodology</a:t>
            </a:r>
          </a:p>
          <a:p>
            <a:pPr lvl="1"/>
            <a:r>
              <a:rPr lang="en-CA" dirty="0" smtClean="0"/>
              <a:t>Profile function</a:t>
            </a:r>
          </a:p>
          <a:p>
            <a:pPr lvl="1"/>
            <a:r>
              <a:rPr lang="en-CA" dirty="0" smtClean="0"/>
              <a:t>Icicle’s base function</a:t>
            </a:r>
          </a:p>
          <a:p>
            <a:pPr lvl="1"/>
            <a:r>
              <a:rPr lang="en-CA" b="1" dirty="0" smtClean="0"/>
              <a:t>Glaze ice function</a:t>
            </a:r>
            <a:endParaRPr lang="en-CA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55</a:t>
            </a:fld>
            <a:endParaRPr lang="en-C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vers la droite 13"/>
          <p:cNvSpPr/>
          <p:nvPr/>
        </p:nvSpPr>
        <p:spPr>
          <a:xfrm rot="10800000">
            <a:off x="4004149" y="3354283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Three type of solidification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56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70294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Glaze ice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239000" cy="9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Glaze</a:t>
            </a:r>
            <a:r>
              <a:rPr lang="fr-CA" dirty="0" smtClean="0"/>
              <a:t> </a:t>
            </a:r>
            <a:r>
              <a:rPr lang="fr-CA" dirty="0" err="1" smtClean="0"/>
              <a:t>ice</a:t>
            </a:r>
            <a:endParaRPr lang="fr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3276600" cy="406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Glaze</a:t>
            </a:r>
            <a:r>
              <a:rPr lang="fr-CA" dirty="0" smtClean="0"/>
              <a:t> </a:t>
            </a:r>
            <a:r>
              <a:rPr lang="fr-CA" dirty="0" err="1" smtClean="0"/>
              <a:t>ice</a:t>
            </a:r>
            <a:r>
              <a:rPr lang="fr-CA" dirty="0" smtClean="0"/>
              <a:t>: </a:t>
            </a:r>
            <a:r>
              <a:rPr lang="fr-CA" dirty="0" err="1" smtClean="0"/>
              <a:t>Results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7915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Overview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08" y="1600200"/>
            <a:ext cx="755939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Previous work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Proposed </a:t>
            </a:r>
            <a:r>
              <a:rPr lang="en-CA" dirty="0" smtClean="0"/>
              <a:t>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Limitations &amp; Conclusion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CA" smtClean="0"/>
              <a:pPr/>
              <a:t>59</a:t>
            </a:fld>
            <a:endParaRPr lang="en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15" name="Flèche vers la droite 14"/>
          <p:cNvSpPr/>
          <p:nvPr/>
        </p:nvSpPr>
        <p:spPr>
          <a:xfrm>
            <a:off x="207340" y="2928502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mtClean="0"/>
              <a:t>Previous work: Glaciology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Makkonen 1988</a:t>
            </a:r>
          </a:p>
          <a:p>
            <a:pPr lvl="1"/>
            <a:r>
              <a:rPr lang="en-CA" smtClean="0"/>
              <a:t>Growth vectors</a:t>
            </a:r>
          </a:p>
          <a:p>
            <a:pPr lvl="1"/>
            <a:r>
              <a:rPr lang="en-CA" smtClean="0"/>
              <a:t>Convection and conduction</a:t>
            </a:r>
          </a:p>
          <a:p>
            <a:r>
              <a:rPr lang="en-CA" smtClean="0"/>
              <a:t>Maneo et al. 1994</a:t>
            </a:r>
          </a:p>
          <a:p>
            <a:pPr lvl="1"/>
            <a:r>
              <a:rPr lang="en-CA" smtClean="0"/>
              <a:t>Dentritic growth</a:t>
            </a:r>
          </a:p>
          <a:p>
            <a:r>
              <a:rPr lang="en-CA" smtClean="0"/>
              <a:t>Szilder et Lozowski 1994</a:t>
            </a:r>
          </a:p>
          <a:p>
            <a:pPr lvl="1"/>
            <a:r>
              <a:rPr lang="en-CA" smtClean="0"/>
              <a:t>Predict the form 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Video</a:t>
            </a:r>
            <a:endParaRPr lang="en-US"/>
          </a:p>
        </p:txBody>
      </p:sp>
      <p:pic>
        <p:nvPicPr>
          <p:cNvPr id="10" name="glac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42937"/>
            <a:ext cx="9144000" cy="557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L. Leblanc, J. Houle and P. Poulin</a:t>
            </a:r>
            <a:br>
              <a:rPr lang="fr-FR" dirty="0" smtClean="0"/>
            </a:br>
            <a:r>
              <a:rPr lang="fr-FR" dirty="0" err="1" smtClean="0"/>
              <a:t>Modeling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Blocks, CGI 2011.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4818" name="Picture 2" descr="D:\Article-Gagnon-Stalactites-2011\Presentation\Maison_rendu_cl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429374" cy="481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Results statistics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62</a:t>
            </a:fld>
            <a:endParaRPr lang="en-CA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51229"/>
        </p:xfrm>
        <a:graphic>
          <a:graphicData uri="http://schemas.openxmlformats.org/drawingml/2006/table">
            <a:tbl>
              <a:tblPr/>
              <a:tblGrid>
                <a:gridCol w="2133600"/>
                <a:gridCol w="914400"/>
                <a:gridCol w="914400"/>
                <a:gridCol w="838200"/>
                <a:gridCol w="762000"/>
                <a:gridCol w="1078178"/>
                <a:gridCol w="794411"/>
                <a:gridCol w="794411"/>
              </a:tblGrid>
              <a:tr h="474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Figures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Teapot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Fountain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Buddha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Bunny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Armadillo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Dragon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icicles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3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Computation times (seconds)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 coefficients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Drip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Trajectories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modeling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9" name="Grouper 18"/>
          <p:cNvGrpSpPr/>
          <p:nvPr/>
        </p:nvGrpSpPr>
        <p:grpSpPr>
          <a:xfrm>
            <a:off x="2924498" y="1058079"/>
            <a:ext cx="5869582" cy="1696614"/>
            <a:chOff x="2924498" y="1058079"/>
            <a:chExt cx="5869582" cy="1696614"/>
          </a:xfrm>
        </p:grpSpPr>
        <p:sp>
          <p:nvSpPr>
            <p:cNvPr id="10" name="Flèche vers la droite 9"/>
            <p:cNvSpPr/>
            <p:nvPr/>
          </p:nvSpPr>
          <p:spPr>
            <a:xfrm rot="2700000">
              <a:off x="2665314" y="1317263"/>
              <a:ext cx="842317" cy="3239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8" name="Grouper 17"/>
            <p:cNvGrpSpPr/>
            <p:nvPr/>
          </p:nvGrpSpPr>
          <p:grpSpPr>
            <a:xfrm>
              <a:off x="3554788" y="2153892"/>
              <a:ext cx="5239292" cy="600801"/>
              <a:chOff x="3554788" y="2153892"/>
              <a:chExt cx="5239292" cy="600801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6160778" y="2153892"/>
                <a:ext cx="2633302" cy="600801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3554788" y="2153892"/>
                <a:ext cx="842253" cy="600801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6" name="Grouper 25"/>
          <p:cNvGrpSpPr/>
          <p:nvPr/>
        </p:nvGrpSpPr>
        <p:grpSpPr>
          <a:xfrm>
            <a:off x="2189297" y="4719699"/>
            <a:ext cx="4793001" cy="1425726"/>
            <a:chOff x="2189297" y="4719699"/>
            <a:chExt cx="4793001" cy="1425726"/>
          </a:xfrm>
        </p:grpSpPr>
        <p:sp>
          <p:nvSpPr>
            <p:cNvPr id="21" name="Flèche vers la droite 20"/>
            <p:cNvSpPr/>
            <p:nvPr/>
          </p:nvSpPr>
          <p:spPr>
            <a:xfrm rot="2700000">
              <a:off x="1930113" y="4978883"/>
              <a:ext cx="842317" cy="3239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2655726" y="5528770"/>
              <a:ext cx="842253" cy="600801"/>
            </a:xfrm>
            <a:prstGeom prst="roundRect">
              <a:avLst/>
            </a:prstGeom>
            <a:noFill/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6140045" y="5544624"/>
              <a:ext cx="842253" cy="600801"/>
            </a:xfrm>
            <a:prstGeom prst="roundRect">
              <a:avLst/>
            </a:prstGeom>
            <a:noFill/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2259767" y="2851216"/>
            <a:ext cx="6520658" cy="2337515"/>
            <a:chOff x="2259767" y="2851216"/>
            <a:chExt cx="6520658" cy="2337515"/>
          </a:xfrm>
        </p:grpSpPr>
        <p:sp>
          <p:nvSpPr>
            <p:cNvPr id="28" name="Flèche vers la droite 27"/>
            <p:cNvSpPr/>
            <p:nvPr/>
          </p:nvSpPr>
          <p:spPr>
            <a:xfrm rot="2700000">
              <a:off x="2000583" y="3110400"/>
              <a:ext cx="842317" cy="3239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2726196" y="3660287"/>
              <a:ext cx="6054229" cy="1528444"/>
            </a:xfrm>
            <a:prstGeom prst="roundRect">
              <a:avLst/>
            </a:prstGeom>
            <a:noFill/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2163400" y="4313016"/>
            <a:ext cx="6612309" cy="1224525"/>
            <a:chOff x="2163400" y="4313016"/>
            <a:chExt cx="6612309" cy="1224525"/>
          </a:xfrm>
        </p:grpSpPr>
        <p:sp>
          <p:nvSpPr>
            <p:cNvPr id="22" name="Flèche vers la droite 21"/>
            <p:cNvSpPr/>
            <p:nvPr/>
          </p:nvSpPr>
          <p:spPr>
            <a:xfrm rot="2700000">
              <a:off x="1904216" y="4572200"/>
              <a:ext cx="842317" cy="3239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2721480" y="5106673"/>
              <a:ext cx="6054229" cy="430868"/>
            </a:xfrm>
            <a:prstGeom prst="roundRect">
              <a:avLst/>
            </a:prstGeom>
            <a:noFill/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Overview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08" y="1600200"/>
            <a:ext cx="755939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mtClean="0"/>
              <a:t>Previous work</a:t>
            </a:r>
          </a:p>
          <a:p>
            <a:pPr marL="514350" indent="-514350">
              <a:buFont typeface="+mj-lt"/>
              <a:buAutoNum type="arabicPeriod"/>
            </a:pPr>
            <a:r>
              <a:rPr lang="en-CA" smtClean="0"/>
              <a:t>Proposed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CA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smtClean="0"/>
              <a:t>Limitations &amp; Conclusion</a:t>
            </a:r>
            <a:endParaRPr lang="en-CA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CA" smtClean="0"/>
              <a:pPr/>
              <a:t>63</a:t>
            </a:fld>
            <a:endParaRPr lang="en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</a:t>
            </a:r>
            <a:r>
              <a:rPr lang="en-CA" smtClean="0"/>
              <a:t>. </a:t>
            </a:r>
            <a:r>
              <a:rPr lang="en-CA" smtClean="0"/>
              <a:t>Paquette</a:t>
            </a:r>
            <a:endParaRPr lang="en-CA"/>
          </a:p>
        </p:txBody>
      </p:sp>
      <p:sp>
        <p:nvSpPr>
          <p:cNvPr id="15" name="Flèche vers la droite 14"/>
          <p:cNvSpPr/>
          <p:nvPr/>
        </p:nvSpPr>
        <p:spPr>
          <a:xfrm>
            <a:off x="207340" y="3524570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 physically accurate</a:t>
            </a:r>
          </a:p>
          <a:p>
            <a:r>
              <a:rPr lang="en-CA" dirty="0" smtClean="0"/>
              <a:t>Implicit surface modeling is slow</a:t>
            </a:r>
          </a:p>
          <a:p>
            <a:r>
              <a:rPr lang="en-CA" dirty="0" smtClean="0"/>
              <a:t>Rendering is </a:t>
            </a:r>
            <a:r>
              <a:rPr lang="en-CA" dirty="0" smtClean="0"/>
              <a:t>slow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Conclusion</a:t>
            </a:r>
            <a:endParaRPr lang="en-CA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65</a:t>
            </a:fld>
            <a:endParaRPr lang="en-CA"/>
          </a:p>
        </p:txBody>
      </p:sp>
      <p:pic>
        <p:nvPicPr>
          <p:cNvPr id="7" name="Picture 2" descr="U:\Memoire-Gagnon-Stalactites-2011\figures\zoomIce.png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228600" y="1285876"/>
            <a:ext cx="8686800" cy="4886324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3200" dirty="0" smtClean="0"/>
              <a:t>Control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L-System to generate several icicle types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3200" dirty="0" smtClean="0"/>
              <a:t>Functions for ice thickness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3200" dirty="0" smtClean="0"/>
              <a:t>Interactivity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3200" dirty="0" smtClean="0"/>
              <a:t>Computation rearranged in four phases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3200" dirty="0" smtClean="0"/>
              <a:t>Fast computation of flow and trajectories</a:t>
            </a:r>
            <a:endParaRPr lang="en-CA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098" name="Picture 2" descr="V:\jgagnon\publication\videoQuestion\question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16" y="1143000"/>
            <a:ext cx="8323384" cy="507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angle </a:t>
            </a:r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61438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95399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angle </a:t>
            </a:r>
            <a:r>
              <a:rPr lang="en-US" i="1" dirty="0" smtClean="0"/>
              <a:t>au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800099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05400" y="1981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= au x 137.5˚/360 ˚</a:t>
            </a:r>
            <a:endParaRPr 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95399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mtClean="0"/>
              <a:t>Previous work: Computer Graphics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Kharitonsky</a:t>
            </a:r>
            <a:r>
              <a:rPr lang="en-CA" dirty="0" smtClean="0"/>
              <a:t> et </a:t>
            </a:r>
            <a:r>
              <a:rPr lang="en-CA" dirty="0" err="1" smtClean="0"/>
              <a:t>Gonczarowski</a:t>
            </a:r>
            <a:r>
              <a:rPr lang="en-CA" dirty="0" smtClean="0"/>
              <a:t> 1993</a:t>
            </a:r>
          </a:p>
          <a:p>
            <a:pPr lvl="1"/>
            <a:r>
              <a:rPr lang="en-CA" dirty="0" smtClean="0"/>
              <a:t>Surface tension, tendency of water drop to follow a wet path.</a:t>
            </a:r>
          </a:p>
          <a:p>
            <a:r>
              <a:rPr lang="en-CA" dirty="0" smtClean="0"/>
              <a:t>Kim et al. 2006</a:t>
            </a:r>
          </a:p>
          <a:p>
            <a:pPr lvl="1"/>
            <a:r>
              <a:rPr lang="en-CA" dirty="0" smtClean="0"/>
              <a:t>Stephan </a:t>
            </a:r>
            <a:r>
              <a:rPr lang="en-CA" dirty="0" smtClean="0"/>
              <a:t>problem</a:t>
            </a:r>
          </a:p>
          <a:p>
            <a:r>
              <a:rPr lang="en-CA" dirty="0" smtClean="0"/>
              <a:t>Problems</a:t>
            </a:r>
          </a:p>
          <a:p>
            <a:pPr lvl="1"/>
            <a:r>
              <a:rPr lang="en-CA" dirty="0" smtClean="0"/>
              <a:t>Control</a:t>
            </a:r>
          </a:p>
          <a:p>
            <a:pPr lvl="1"/>
            <a:r>
              <a:rPr lang="en-CA" dirty="0" smtClean="0"/>
              <a:t>Computation time</a:t>
            </a:r>
          </a:p>
          <a:p>
            <a:pPr lvl="2"/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2050" name="Picture 2" descr="E:\Mokko\Memoire-Gagnon-Stalactites-2011\Presentation\roof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3733800" cy="2800350"/>
          </a:xfrm>
          <a:prstGeom prst="rect">
            <a:avLst/>
          </a:prstGeom>
          <a:noFill/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Overview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08" y="1600200"/>
            <a:ext cx="755939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Previous work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Proposed </a:t>
            </a:r>
            <a:r>
              <a:rPr lang="en-CA" b="1" dirty="0" smtClean="0"/>
              <a:t>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Limitations &amp; Conclusion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J. Gagnon &amp; E. Paquette</a:t>
            </a:r>
            <a:endParaRPr lang="en-CA"/>
          </a:p>
        </p:txBody>
      </p:sp>
      <p:sp>
        <p:nvSpPr>
          <p:cNvPr id="15" name="Flèche vers la droite 14"/>
          <p:cNvSpPr/>
          <p:nvPr/>
        </p:nvSpPr>
        <p:spPr>
          <a:xfrm>
            <a:off x="207340" y="2345392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Procedural icicle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5052"/>
            <a:ext cx="7515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Gagnon &amp; E. Paquette</a:t>
            </a:r>
            <a:endParaRPr lang="en-US"/>
          </a:p>
        </p:txBody>
      </p:sp>
      <p:sp>
        <p:nvSpPr>
          <p:cNvPr id="14" name="Flèche vers la droite 13"/>
          <p:cNvSpPr/>
          <p:nvPr/>
        </p:nvSpPr>
        <p:spPr>
          <a:xfrm rot="16200000">
            <a:off x="1398826" y="5252267"/>
            <a:ext cx="842317" cy="32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216E-6 -1.13836E-6 L 0.2107 -1.13836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59 -3.33333E-6 L 0.41094 0.0020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93 0.00209 L 0.60086 0.00209 " pathEditMode="relative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5727</TotalTime>
  <Words>1160</Words>
  <Application>Microsoft Macintosh PowerPoint</Application>
  <PresentationFormat>Présentation à l'écran (4:3)</PresentationFormat>
  <Paragraphs>391</Paragraphs>
  <Slides>68</Slides>
  <Notes>5</Notes>
  <HiddenSlides>2</HiddenSlides>
  <MMClips>2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5</vt:i4>
      </vt:variant>
      <vt:variant>
        <vt:lpstr>Titres des diapositives</vt:lpstr>
      </vt:variant>
      <vt:variant>
        <vt:i4>68</vt:i4>
      </vt:variant>
    </vt:vector>
  </HeadingPairs>
  <TitlesOfParts>
    <vt:vector size="74" baseType="lpstr">
      <vt:lpstr>Office Theme</vt:lpstr>
      <vt:lpstr>D:\Article-Gagnon-Stalactites-2011\Presentation\fonctionProfile.vsd\Drawing\~Page-3\Sheet.19</vt:lpstr>
      <vt:lpstr>D:\Article-Gagnon-Stalactites-2011\Presentation\fonctionProfile.vsd\Drawing\~Page-3\Sheet.19</vt:lpstr>
      <vt:lpstr>D:\Article-Gagnon-Stalactites-2011\Presentation\fonctionProfile.vsd\Drawing\~Page-3\Sheet.19</vt:lpstr>
      <vt:lpstr>D:\Article-Gagnon-Stalactites-2011\Presentation\fonctionProfile.vsd\Drawing\~Page-3\Sheet.19</vt:lpstr>
      <vt:lpstr>D:\Article-Gagnon-Stalactites-2011\Presentation\fonctionProfile.vsd\Drawing\~Page-1\Sheet.32</vt:lpstr>
      <vt:lpstr>Procedural and interactive icicle modeling</vt:lpstr>
      <vt:lpstr>Icy challenges</vt:lpstr>
      <vt:lpstr>Overview</vt:lpstr>
      <vt:lpstr>Overview</vt:lpstr>
      <vt:lpstr>Previous work: Frost</vt:lpstr>
      <vt:lpstr>Previous work: Glaciology</vt:lpstr>
      <vt:lpstr>Previous work: Computer Graphics</vt:lpstr>
      <vt:lpstr>Overview</vt:lpstr>
      <vt:lpstr>Procedural icicle modeling</vt:lpstr>
      <vt:lpstr>Procedural icicle modeling</vt:lpstr>
      <vt:lpstr>Water Coefficients</vt:lpstr>
      <vt:lpstr>Water Supply</vt:lpstr>
      <vt:lpstr> Water Supply</vt:lpstr>
      <vt:lpstr>Water Flow</vt:lpstr>
      <vt:lpstr>Water Flow</vt:lpstr>
      <vt:lpstr>Water Flow</vt:lpstr>
      <vt:lpstr>Water Flow</vt:lpstr>
      <vt:lpstr>Water Flow</vt:lpstr>
      <vt:lpstr>Water Flow</vt:lpstr>
      <vt:lpstr>Water Flow</vt:lpstr>
      <vt:lpstr>Water Flow</vt:lpstr>
      <vt:lpstr>Water Flow</vt:lpstr>
      <vt:lpstr>Water Flow</vt:lpstr>
      <vt:lpstr>Water Flow</vt:lpstr>
      <vt:lpstr>Diapositive 25</vt:lpstr>
      <vt:lpstr>Water Coefficients</vt:lpstr>
      <vt:lpstr>Water Coefficients</vt:lpstr>
      <vt:lpstr>Procedural icicle modeling</vt:lpstr>
      <vt:lpstr>Drip points identification</vt:lpstr>
      <vt:lpstr>Drip Criterion</vt:lpstr>
      <vt:lpstr>Drip region</vt:lpstr>
      <vt:lpstr>Drip points</vt:lpstr>
      <vt:lpstr>Procedural icicle modeling</vt:lpstr>
      <vt:lpstr>Icicles’ trajectories</vt:lpstr>
      <vt:lpstr>Icicles’ trajectories</vt:lpstr>
      <vt:lpstr>L-System</vt:lpstr>
      <vt:lpstr>Broad range of results</vt:lpstr>
      <vt:lpstr>Collision handling</vt:lpstr>
      <vt:lpstr>Procedural icicle modeling</vt:lpstr>
      <vt:lpstr>Surface creation</vt:lpstr>
      <vt:lpstr>Surface creation</vt:lpstr>
      <vt:lpstr>Surface creation</vt:lpstr>
      <vt:lpstr>Profile function</vt:lpstr>
      <vt:lpstr>Profile function</vt:lpstr>
      <vt:lpstr>Profile function</vt:lpstr>
      <vt:lpstr>Profile function</vt:lpstr>
      <vt:lpstr>Implicit surface modeling</vt:lpstr>
      <vt:lpstr>Surface creation: results</vt:lpstr>
      <vt:lpstr>Real vs generated</vt:lpstr>
      <vt:lpstr>Surface creation</vt:lpstr>
      <vt:lpstr>Icicle’s base</vt:lpstr>
      <vt:lpstr>Icicle’s base</vt:lpstr>
      <vt:lpstr>Icicle’s base</vt:lpstr>
      <vt:lpstr>Icicle’s base: Results</vt:lpstr>
      <vt:lpstr>Surface creation</vt:lpstr>
      <vt:lpstr>Diapositive 56</vt:lpstr>
      <vt:lpstr>Glaze ice</vt:lpstr>
      <vt:lpstr>Glaze ice: Results</vt:lpstr>
      <vt:lpstr>Overview</vt:lpstr>
      <vt:lpstr>Results</vt:lpstr>
      <vt:lpstr>L. Leblanc, J. Houle and P. Poulin Modeling with Blocks, CGI 2011.</vt:lpstr>
      <vt:lpstr>Results statistics</vt:lpstr>
      <vt:lpstr>Overview</vt:lpstr>
      <vt:lpstr>Limitations</vt:lpstr>
      <vt:lpstr>Conclusion</vt:lpstr>
      <vt:lpstr>Questions</vt:lpstr>
      <vt:lpstr>Curvature angle c</vt:lpstr>
      <vt:lpstr>Dispersion angle au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interactive de stalactite de glace</dc:title>
  <dc:creator/>
  <cp:lastModifiedBy>Eric Paquette</cp:lastModifiedBy>
  <cp:revision>530</cp:revision>
  <dcterms:created xsi:type="dcterms:W3CDTF">2011-06-12T12:36:57Z</dcterms:created>
  <dcterms:modified xsi:type="dcterms:W3CDTF">2011-06-13T12:22:07Z</dcterms:modified>
</cp:coreProperties>
</file>