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null)" ContentType="image/x-emf"/>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1" r:id="rId1"/>
  </p:sldMasterIdLst>
  <p:notesMasterIdLst>
    <p:notesMasterId r:id="rId84"/>
  </p:notesMasterIdLst>
  <p:handoutMasterIdLst>
    <p:handoutMasterId r:id="rId85"/>
  </p:handoutMasterIdLst>
  <p:sldIdLst>
    <p:sldId id="335" r:id="rId2"/>
    <p:sldId id="395" r:id="rId3"/>
    <p:sldId id="341" r:id="rId4"/>
    <p:sldId id="342" r:id="rId5"/>
    <p:sldId id="441" r:id="rId6"/>
    <p:sldId id="442" r:id="rId7"/>
    <p:sldId id="443" r:id="rId8"/>
    <p:sldId id="444" r:id="rId9"/>
    <p:sldId id="343" r:id="rId10"/>
    <p:sldId id="345" r:id="rId11"/>
    <p:sldId id="393" r:id="rId12"/>
    <p:sldId id="394" r:id="rId13"/>
    <p:sldId id="346" r:id="rId14"/>
    <p:sldId id="347" r:id="rId15"/>
    <p:sldId id="349" r:id="rId16"/>
    <p:sldId id="396" r:id="rId17"/>
    <p:sldId id="397" r:id="rId18"/>
    <p:sldId id="398" r:id="rId19"/>
    <p:sldId id="399" r:id="rId20"/>
    <p:sldId id="400" r:id="rId21"/>
    <p:sldId id="403" r:id="rId22"/>
    <p:sldId id="435" r:id="rId23"/>
    <p:sldId id="436" r:id="rId24"/>
    <p:sldId id="437" r:id="rId25"/>
    <p:sldId id="356" r:id="rId26"/>
    <p:sldId id="355" r:id="rId27"/>
    <p:sldId id="344" r:id="rId28"/>
    <p:sldId id="357" r:id="rId29"/>
    <p:sldId id="358" r:id="rId30"/>
    <p:sldId id="430" r:id="rId31"/>
    <p:sldId id="431" r:id="rId32"/>
    <p:sldId id="432" r:id="rId33"/>
    <p:sldId id="433" r:id="rId34"/>
    <p:sldId id="434" r:id="rId35"/>
    <p:sldId id="334" r:id="rId36"/>
    <p:sldId id="365" r:id="rId37"/>
    <p:sldId id="366" r:id="rId38"/>
    <p:sldId id="367" r:id="rId39"/>
    <p:sldId id="404" r:id="rId40"/>
    <p:sldId id="405" r:id="rId41"/>
    <p:sldId id="406" r:id="rId42"/>
    <p:sldId id="407" r:id="rId43"/>
    <p:sldId id="408" r:id="rId44"/>
    <p:sldId id="409" r:id="rId45"/>
    <p:sldId id="410" r:id="rId46"/>
    <p:sldId id="371" r:id="rId47"/>
    <p:sldId id="372" r:id="rId48"/>
    <p:sldId id="411" r:id="rId49"/>
    <p:sldId id="412" r:id="rId50"/>
    <p:sldId id="374" r:id="rId51"/>
    <p:sldId id="445" r:id="rId52"/>
    <p:sldId id="375" r:id="rId53"/>
    <p:sldId id="413" r:id="rId54"/>
    <p:sldId id="414" r:id="rId55"/>
    <p:sldId id="415" r:id="rId56"/>
    <p:sldId id="416" r:id="rId57"/>
    <p:sldId id="417" r:id="rId58"/>
    <p:sldId id="418" r:id="rId59"/>
    <p:sldId id="419" r:id="rId60"/>
    <p:sldId id="420" r:id="rId61"/>
    <p:sldId id="421" r:id="rId62"/>
    <p:sldId id="422" r:id="rId63"/>
    <p:sldId id="382" r:id="rId64"/>
    <p:sldId id="383" r:id="rId65"/>
    <p:sldId id="376" r:id="rId66"/>
    <p:sldId id="439" r:id="rId67"/>
    <p:sldId id="423" r:id="rId68"/>
    <p:sldId id="425" r:id="rId69"/>
    <p:sldId id="426" r:id="rId70"/>
    <p:sldId id="440" r:id="rId71"/>
    <p:sldId id="424" r:id="rId72"/>
    <p:sldId id="385" r:id="rId73"/>
    <p:sldId id="386" r:id="rId74"/>
    <p:sldId id="387" r:id="rId75"/>
    <p:sldId id="388" r:id="rId76"/>
    <p:sldId id="389" r:id="rId77"/>
    <p:sldId id="390" r:id="rId78"/>
    <p:sldId id="391" r:id="rId79"/>
    <p:sldId id="438" r:id="rId80"/>
    <p:sldId id="368" r:id="rId81"/>
    <p:sldId id="427" r:id="rId82"/>
    <p:sldId id="364" r:id="rId83"/>
  </p:sldIdLst>
  <p:sldSz cx="9144000" cy="5143500" type="screen16x9"/>
  <p:notesSz cx="9117013" cy="6858000"/>
  <p:defaultTextStyle>
    <a:defPPr>
      <a:defRPr lang="fr-CA"/>
    </a:defPPr>
    <a:lvl1pPr algn="l" rtl="0" eaLnBrk="0" fontAlgn="base" hangingPunct="0">
      <a:spcBef>
        <a:spcPct val="0"/>
      </a:spcBef>
      <a:spcAft>
        <a:spcPct val="0"/>
      </a:spcAft>
      <a:defRPr sz="2400" kern="1200">
        <a:solidFill>
          <a:schemeClr val="tx1"/>
        </a:solidFill>
        <a:latin typeface="Tahoma" panose="020B060403050404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ahoma" panose="020B060403050404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ahoma" panose="020B060403050404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ahoma" panose="020B060403050404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ahoma" panose="020B060403050404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ahoma" panose="020B060403050404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ahoma" panose="020B060403050404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ahoma" panose="020B060403050404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ahoma" panose="020B060403050404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7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7201"/>
    <a:srgbClr val="FF8A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57"/>
    <p:restoredTop sz="85430" autoAdjust="0"/>
  </p:normalViewPr>
  <p:slideViewPr>
    <p:cSldViewPr snapToGrid="0">
      <p:cViewPr varScale="1">
        <p:scale>
          <a:sx n="103" d="100"/>
          <a:sy n="103" d="100"/>
        </p:scale>
        <p:origin x="176" y="480"/>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p:scale>
          <a:sx n="100" d="100"/>
          <a:sy n="100" d="100"/>
        </p:scale>
        <p:origin x="2118" y="354"/>
      </p:cViewPr>
      <p:guideLst>
        <p:guide orient="horz" pos="2160"/>
        <p:guide pos="287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m12030\Documents\Phd\EricMeeting\OSSim\Regresion\RegresionTabl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m12030\Documents\Phd\EricMeeting\OSSim\Regresion\RegresionTable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12700" cap="rnd">
              <a:solidFill>
                <a:schemeClr val="accent2"/>
              </a:solidFill>
              <a:round/>
            </a:ln>
            <a:effectLst/>
          </c:spPr>
          <c:marker>
            <c:symbol val="none"/>
          </c:marker>
          <c:cat>
            <c:numRef>
              <c:f>[viscosity_graphs.xlsx]H!$A$1:$A$501</c:f>
              <c:numCache>
                <c:formatCode>General</c:formatCode>
                <c:ptCount val="501"/>
                <c:pt idx="0">
                  <c:v>0</c:v>
                </c:pt>
                <c:pt idx="1">
                  <c:v>1.0000000000000001E-5</c:v>
                </c:pt>
                <c:pt idx="2">
                  <c:v>2.0000000000000002E-5</c:v>
                </c:pt>
                <c:pt idx="3">
                  <c:v>3.0000000000000001E-5</c:v>
                </c:pt>
                <c:pt idx="4">
                  <c:v>4.0000000000000003E-5</c:v>
                </c:pt>
                <c:pt idx="5">
                  <c:v>5.0000000000000002E-5</c:v>
                </c:pt>
                <c:pt idx="6">
                  <c:v>6.0000000000000002E-5</c:v>
                </c:pt>
                <c:pt idx="7">
                  <c:v>6.9999999999999994E-5</c:v>
                </c:pt>
                <c:pt idx="8">
                  <c:v>8.0000000000000007E-5</c:v>
                </c:pt>
                <c:pt idx="9">
                  <c:v>9.0000000000000006E-5</c:v>
                </c:pt>
                <c:pt idx="10">
                  <c:v>1E-4</c:v>
                </c:pt>
                <c:pt idx="11">
                  <c:v>1.1E-4</c:v>
                </c:pt>
                <c:pt idx="12">
                  <c:v>1.2E-4</c:v>
                </c:pt>
                <c:pt idx="13">
                  <c:v>1.2999999999999999E-4</c:v>
                </c:pt>
                <c:pt idx="14">
                  <c:v>1.3999999999999999E-4</c:v>
                </c:pt>
                <c:pt idx="15">
                  <c:v>1.4999999999999999E-4</c:v>
                </c:pt>
                <c:pt idx="16">
                  <c:v>1.6000000000000001E-4</c:v>
                </c:pt>
                <c:pt idx="17">
                  <c:v>1.7000000000000001E-4</c:v>
                </c:pt>
                <c:pt idx="18">
                  <c:v>1.8000000000000001E-4</c:v>
                </c:pt>
                <c:pt idx="19">
                  <c:v>1.9000000000000001E-4</c:v>
                </c:pt>
                <c:pt idx="20">
                  <c:v>2.0000000000000001E-4</c:v>
                </c:pt>
                <c:pt idx="21">
                  <c:v>2.1000000000000001E-4</c:v>
                </c:pt>
                <c:pt idx="22">
                  <c:v>2.2000000000000001E-4</c:v>
                </c:pt>
                <c:pt idx="23">
                  <c:v>2.3000000000000001E-4</c:v>
                </c:pt>
                <c:pt idx="24">
                  <c:v>2.4000000000000001E-4</c:v>
                </c:pt>
                <c:pt idx="25">
                  <c:v>2.5000000000000001E-4</c:v>
                </c:pt>
                <c:pt idx="26">
                  <c:v>2.5999999999999998E-4</c:v>
                </c:pt>
                <c:pt idx="27">
                  <c:v>2.7E-4</c:v>
                </c:pt>
                <c:pt idx="28">
                  <c:v>2.7999999999999998E-4</c:v>
                </c:pt>
                <c:pt idx="29">
                  <c:v>2.9E-4</c:v>
                </c:pt>
                <c:pt idx="30">
                  <c:v>2.9999999999999997E-4</c:v>
                </c:pt>
                <c:pt idx="31">
                  <c:v>3.1E-4</c:v>
                </c:pt>
                <c:pt idx="32">
                  <c:v>3.2000000000000003E-4</c:v>
                </c:pt>
                <c:pt idx="33">
                  <c:v>3.3E-4</c:v>
                </c:pt>
                <c:pt idx="34">
                  <c:v>3.4000000000000002E-4</c:v>
                </c:pt>
                <c:pt idx="35">
                  <c:v>3.5E-4</c:v>
                </c:pt>
                <c:pt idx="36">
                  <c:v>3.6000000000000002E-4</c:v>
                </c:pt>
                <c:pt idx="37">
                  <c:v>3.6999999999999999E-4</c:v>
                </c:pt>
                <c:pt idx="38">
                  <c:v>3.8000000000000002E-4</c:v>
                </c:pt>
                <c:pt idx="39">
                  <c:v>3.8999999999999999E-4</c:v>
                </c:pt>
                <c:pt idx="40">
                  <c:v>4.0000000000000002E-4</c:v>
                </c:pt>
                <c:pt idx="41">
                  <c:v>4.0999999999999999E-4</c:v>
                </c:pt>
                <c:pt idx="42">
                  <c:v>4.2000000000000099E-4</c:v>
                </c:pt>
                <c:pt idx="43">
                  <c:v>4.3000000000000102E-4</c:v>
                </c:pt>
                <c:pt idx="44">
                  <c:v>4.4000000000000099E-4</c:v>
                </c:pt>
                <c:pt idx="45">
                  <c:v>4.5000000000000102E-4</c:v>
                </c:pt>
                <c:pt idx="46">
                  <c:v>4.6000000000000099E-4</c:v>
                </c:pt>
                <c:pt idx="47">
                  <c:v>4.7000000000000102E-4</c:v>
                </c:pt>
                <c:pt idx="48">
                  <c:v>4.8000000000000099E-4</c:v>
                </c:pt>
                <c:pt idx="49">
                  <c:v>4.9000000000000096E-4</c:v>
                </c:pt>
                <c:pt idx="50">
                  <c:v>5.0000000000000099E-4</c:v>
                </c:pt>
                <c:pt idx="51">
                  <c:v>5.1000000000000101E-4</c:v>
                </c:pt>
                <c:pt idx="52">
                  <c:v>5.2000000000000104E-4</c:v>
                </c:pt>
                <c:pt idx="53">
                  <c:v>5.3000000000000096E-4</c:v>
                </c:pt>
                <c:pt idx="54">
                  <c:v>5.4000000000000098E-4</c:v>
                </c:pt>
                <c:pt idx="55">
                  <c:v>5.5000000000000101E-4</c:v>
                </c:pt>
                <c:pt idx="56">
                  <c:v>5.6000000000000104E-4</c:v>
                </c:pt>
                <c:pt idx="57">
                  <c:v>5.7000000000000095E-4</c:v>
                </c:pt>
                <c:pt idx="58">
                  <c:v>5.8000000000000098E-4</c:v>
                </c:pt>
                <c:pt idx="59">
                  <c:v>5.9000000000000101E-4</c:v>
                </c:pt>
                <c:pt idx="60">
                  <c:v>6.0000000000000103E-4</c:v>
                </c:pt>
                <c:pt idx="61">
                  <c:v>6.1000000000000095E-4</c:v>
                </c:pt>
                <c:pt idx="62">
                  <c:v>6.2000000000000098E-4</c:v>
                </c:pt>
                <c:pt idx="63">
                  <c:v>6.30000000000001E-4</c:v>
                </c:pt>
                <c:pt idx="64">
                  <c:v>6.4000000000000103E-4</c:v>
                </c:pt>
                <c:pt idx="65">
                  <c:v>6.5000000000000095E-4</c:v>
                </c:pt>
                <c:pt idx="66">
                  <c:v>6.6000000000000097E-4</c:v>
                </c:pt>
                <c:pt idx="67">
                  <c:v>6.70000000000001E-4</c:v>
                </c:pt>
                <c:pt idx="68">
                  <c:v>6.8000000000000102E-4</c:v>
                </c:pt>
                <c:pt idx="69">
                  <c:v>6.9000000000000105E-4</c:v>
                </c:pt>
                <c:pt idx="70">
                  <c:v>7.0000000000000097E-4</c:v>
                </c:pt>
                <c:pt idx="71">
                  <c:v>7.1000000000000099E-4</c:v>
                </c:pt>
                <c:pt idx="72">
                  <c:v>7.2000000000000102E-4</c:v>
                </c:pt>
                <c:pt idx="73">
                  <c:v>7.3000000000000105E-4</c:v>
                </c:pt>
                <c:pt idx="74">
                  <c:v>7.4000000000000097E-4</c:v>
                </c:pt>
                <c:pt idx="75">
                  <c:v>7.5000000000000099E-4</c:v>
                </c:pt>
                <c:pt idx="76">
                  <c:v>7.6000000000000102E-4</c:v>
                </c:pt>
                <c:pt idx="77">
                  <c:v>7.7000000000000104E-4</c:v>
                </c:pt>
                <c:pt idx="78">
                  <c:v>7.8000000000000096E-4</c:v>
                </c:pt>
                <c:pt idx="79">
                  <c:v>7.9000000000000196E-4</c:v>
                </c:pt>
                <c:pt idx="80">
                  <c:v>8.0000000000000101E-4</c:v>
                </c:pt>
                <c:pt idx="81">
                  <c:v>8.1000000000000104E-4</c:v>
                </c:pt>
                <c:pt idx="82">
                  <c:v>8.2000000000000204E-4</c:v>
                </c:pt>
                <c:pt idx="83">
                  <c:v>8.3000000000000196E-4</c:v>
                </c:pt>
                <c:pt idx="84">
                  <c:v>8.4000000000000199E-4</c:v>
                </c:pt>
                <c:pt idx="85">
                  <c:v>8.5000000000000201E-4</c:v>
                </c:pt>
                <c:pt idx="86">
                  <c:v>8.6000000000000204E-4</c:v>
                </c:pt>
                <c:pt idx="87">
                  <c:v>8.7000000000000196E-4</c:v>
                </c:pt>
                <c:pt idx="88">
                  <c:v>8.8000000000000198E-4</c:v>
                </c:pt>
                <c:pt idx="89">
                  <c:v>8.9000000000000201E-4</c:v>
                </c:pt>
                <c:pt idx="90">
                  <c:v>9.0000000000000204E-4</c:v>
                </c:pt>
                <c:pt idx="91">
                  <c:v>9.1000000000000195E-4</c:v>
                </c:pt>
                <c:pt idx="92">
                  <c:v>9.2000000000000198E-4</c:v>
                </c:pt>
                <c:pt idx="93">
                  <c:v>9.3000000000000201E-4</c:v>
                </c:pt>
                <c:pt idx="94">
                  <c:v>9.4000000000000203E-4</c:v>
                </c:pt>
                <c:pt idx="95">
                  <c:v>9.5000000000000195E-4</c:v>
                </c:pt>
                <c:pt idx="96">
                  <c:v>9.6000000000000198E-4</c:v>
                </c:pt>
                <c:pt idx="97">
                  <c:v>9.70000000000002E-4</c:v>
                </c:pt>
                <c:pt idx="98">
                  <c:v>9.8000000000000192E-4</c:v>
                </c:pt>
                <c:pt idx="99">
                  <c:v>9.9000000000000195E-4</c:v>
                </c:pt>
                <c:pt idx="100">
                  <c:v>1E-3</c:v>
                </c:pt>
                <c:pt idx="101">
                  <c:v>1.01E-3</c:v>
                </c:pt>
                <c:pt idx="102">
                  <c:v>1.0200000000000001E-3</c:v>
                </c:pt>
                <c:pt idx="103">
                  <c:v>1.0300000000000001E-3</c:v>
                </c:pt>
                <c:pt idx="104">
                  <c:v>1.0399999999999999E-3</c:v>
                </c:pt>
                <c:pt idx="105">
                  <c:v>1.0499999999999999E-3</c:v>
                </c:pt>
                <c:pt idx="106">
                  <c:v>1.06E-3</c:v>
                </c:pt>
                <c:pt idx="107">
                  <c:v>1.07E-3</c:v>
                </c:pt>
                <c:pt idx="108">
                  <c:v>1.08E-3</c:v>
                </c:pt>
                <c:pt idx="109">
                  <c:v>1.09E-3</c:v>
                </c:pt>
                <c:pt idx="110">
                  <c:v>1.1000000000000001E-3</c:v>
                </c:pt>
                <c:pt idx="111">
                  <c:v>1.1100000000000001E-3</c:v>
                </c:pt>
                <c:pt idx="112">
                  <c:v>1.1199999999999999E-3</c:v>
                </c:pt>
                <c:pt idx="113">
                  <c:v>1.1299999999999999E-3</c:v>
                </c:pt>
                <c:pt idx="114">
                  <c:v>1.14E-3</c:v>
                </c:pt>
                <c:pt idx="115">
                  <c:v>1.15E-3</c:v>
                </c:pt>
                <c:pt idx="116">
                  <c:v>1.16E-3</c:v>
                </c:pt>
                <c:pt idx="117">
                  <c:v>1.17E-3</c:v>
                </c:pt>
                <c:pt idx="118">
                  <c:v>1.1800000000000001E-3</c:v>
                </c:pt>
                <c:pt idx="119">
                  <c:v>1.1900000000000001E-3</c:v>
                </c:pt>
                <c:pt idx="120">
                  <c:v>1.1999999999999999E-3</c:v>
                </c:pt>
                <c:pt idx="121">
                  <c:v>1.2099999999999999E-3</c:v>
                </c:pt>
                <c:pt idx="122">
                  <c:v>1.2199999999999999E-3</c:v>
                </c:pt>
                <c:pt idx="123">
                  <c:v>1.23E-3</c:v>
                </c:pt>
                <c:pt idx="124">
                  <c:v>1.24E-3</c:v>
                </c:pt>
                <c:pt idx="125">
                  <c:v>1.25E-3</c:v>
                </c:pt>
                <c:pt idx="126">
                  <c:v>1.2600000000000001E-3</c:v>
                </c:pt>
                <c:pt idx="127">
                  <c:v>1.2700000000000001E-3</c:v>
                </c:pt>
                <c:pt idx="128">
                  <c:v>1.2800000000000001E-3</c:v>
                </c:pt>
                <c:pt idx="129">
                  <c:v>1.2899999999999999E-3</c:v>
                </c:pt>
                <c:pt idx="130">
                  <c:v>1.2999999999999999E-3</c:v>
                </c:pt>
                <c:pt idx="131">
                  <c:v>1.31E-3</c:v>
                </c:pt>
                <c:pt idx="132">
                  <c:v>1.32E-3</c:v>
                </c:pt>
                <c:pt idx="133">
                  <c:v>1.33E-3</c:v>
                </c:pt>
                <c:pt idx="134">
                  <c:v>1.34E-3</c:v>
                </c:pt>
                <c:pt idx="135">
                  <c:v>1.3500000000000001E-3</c:v>
                </c:pt>
                <c:pt idx="136">
                  <c:v>1.3600000000000001E-3</c:v>
                </c:pt>
                <c:pt idx="137">
                  <c:v>1.3699999999999999E-3</c:v>
                </c:pt>
                <c:pt idx="138">
                  <c:v>1.3799999999999999E-3</c:v>
                </c:pt>
                <c:pt idx="139">
                  <c:v>1.39E-3</c:v>
                </c:pt>
                <c:pt idx="140">
                  <c:v>1.4E-3</c:v>
                </c:pt>
                <c:pt idx="141">
                  <c:v>1.41E-3</c:v>
                </c:pt>
                <c:pt idx="142">
                  <c:v>1.42E-3</c:v>
                </c:pt>
                <c:pt idx="143">
                  <c:v>1.4300000000000001E-3</c:v>
                </c:pt>
                <c:pt idx="144">
                  <c:v>1.4400000000000001E-3</c:v>
                </c:pt>
                <c:pt idx="145">
                  <c:v>1.4499999999999999E-3</c:v>
                </c:pt>
                <c:pt idx="146">
                  <c:v>1.4599999999999999E-3</c:v>
                </c:pt>
                <c:pt idx="147">
                  <c:v>1.47E-3</c:v>
                </c:pt>
                <c:pt idx="148">
                  <c:v>1.48E-3</c:v>
                </c:pt>
                <c:pt idx="149">
                  <c:v>1.49E-3</c:v>
                </c:pt>
                <c:pt idx="150">
                  <c:v>1.5E-3</c:v>
                </c:pt>
                <c:pt idx="151">
                  <c:v>1.5100000000000001E-3</c:v>
                </c:pt>
                <c:pt idx="152">
                  <c:v>1.5200000000000001E-3</c:v>
                </c:pt>
                <c:pt idx="153">
                  <c:v>1.5299999999999999E-3</c:v>
                </c:pt>
                <c:pt idx="154">
                  <c:v>1.5399999999999999E-3</c:v>
                </c:pt>
                <c:pt idx="155">
                  <c:v>1.5499999999999999E-3</c:v>
                </c:pt>
                <c:pt idx="156">
                  <c:v>1.56E-3</c:v>
                </c:pt>
                <c:pt idx="157">
                  <c:v>1.57E-3</c:v>
                </c:pt>
                <c:pt idx="158">
                  <c:v>1.58E-3</c:v>
                </c:pt>
                <c:pt idx="159">
                  <c:v>1.5900000000000001E-3</c:v>
                </c:pt>
                <c:pt idx="160">
                  <c:v>1.6000000000000001E-3</c:v>
                </c:pt>
                <c:pt idx="161">
                  <c:v>1.6100000000000001E-3</c:v>
                </c:pt>
                <c:pt idx="162">
                  <c:v>1.6199999999999999E-3</c:v>
                </c:pt>
                <c:pt idx="163">
                  <c:v>1.6299999999999999E-3</c:v>
                </c:pt>
                <c:pt idx="164">
                  <c:v>1.64E-3</c:v>
                </c:pt>
                <c:pt idx="165">
                  <c:v>1.65E-3</c:v>
                </c:pt>
                <c:pt idx="166">
                  <c:v>1.66E-3</c:v>
                </c:pt>
                <c:pt idx="167">
                  <c:v>1.67E-3</c:v>
                </c:pt>
                <c:pt idx="168">
                  <c:v>1.6800000000000001E-3</c:v>
                </c:pt>
                <c:pt idx="169">
                  <c:v>1.6900000000000001E-3</c:v>
                </c:pt>
                <c:pt idx="170">
                  <c:v>1.6999999999999999E-3</c:v>
                </c:pt>
                <c:pt idx="171">
                  <c:v>1.7099999999999999E-3</c:v>
                </c:pt>
                <c:pt idx="172">
                  <c:v>1.72E-3</c:v>
                </c:pt>
                <c:pt idx="173">
                  <c:v>1.73E-3</c:v>
                </c:pt>
                <c:pt idx="174">
                  <c:v>1.74E-3</c:v>
                </c:pt>
                <c:pt idx="175">
                  <c:v>1.75E-3</c:v>
                </c:pt>
                <c:pt idx="176">
                  <c:v>1.7600000000000001E-3</c:v>
                </c:pt>
                <c:pt idx="177">
                  <c:v>1.7700000000000001E-3</c:v>
                </c:pt>
                <c:pt idx="178">
                  <c:v>1.7799999999999999E-3</c:v>
                </c:pt>
                <c:pt idx="179">
                  <c:v>1.7899999999999999E-3</c:v>
                </c:pt>
                <c:pt idx="180">
                  <c:v>1.8E-3</c:v>
                </c:pt>
                <c:pt idx="181">
                  <c:v>1.81E-3</c:v>
                </c:pt>
                <c:pt idx="182">
                  <c:v>1.82E-3</c:v>
                </c:pt>
                <c:pt idx="183">
                  <c:v>1.83E-3</c:v>
                </c:pt>
                <c:pt idx="184">
                  <c:v>1.8400000000000001E-3</c:v>
                </c:pt>
                <c:pt idx="185">
                  <c:v>1.8500000000000001E-3</c:v>
                </c:pt>
                <c:pt idx="186">
                  <c:v>1.8600000000000001E-3</c:v>
                </c:pt>
                <c:pt idx="187">
                  <c:v>1.8699999999999999E-3</c:v>
                </c:pt>
                <c:pt idx="188">
                  <c:v>1.8799999999999999E-3</c:v>
                </c:pt>
                <c:pt idx="189">
                  <c:v>1.89E-3</c:v>
                </c:pt>
                <c:pt idx="190">
                  <c:v>1.9E-3</c:v>
                </c:pt>
                <c:pt idx="191">
                  <c:v>1.91E-3</c:v>
                </c:pt>
                <c:pt idx="192">
                  <c:v>1.92E-3</c:v>
                </c:pt>
                <c:pt idx="193">
                  <c:v>1.9300000000000001E-3</c:v>
                </c:pt>
                <c:pt idx="194">
                  <c:v>1.9400000000000001E-3</c:v>
                </c:pt>
                <c:pt idx="195">
                  <c:v>1.9499999999999999E-3</c:v>
                </c:pt>
                <c:pt idx="196">
                  <c:v>1.9599999999999999E-3</c:v>
                </c:pt>
                <c:pt idx="197">
                  <c:v>1.97E-3</c:v>
                </c:pt>
                <c:pt idx="198">
                  <c:v>1.98E-3</c:v>
                </c:pt>
                <c:pt idx="199">
                  <c:v>1.99E-3</c:v>
                </c:pt>
                <c:pt idx="200">
                  <c:v>2E-3</c:v>
                </c:pt>
                <c:pt idx="201">
                  <c:v>2.0100000000000001E-3</c:v>
                </c:pt>
                <c:pt idx="202">
                  <c:v>2.0200000000000001E-3</c:v>
                </c:pt>
                <c:pt idx="203">
                  <c:v>2.0300000000000001E-3</c:v>
                </c:pt>
                <c:pt idx="204">
                  <c:v>2.0400000000000001E-3</c:v>
                </c:pt>
                <c:pt idx="205">
                  <c:v>2.0500000000000002E-3</c:v>
                </c:pt>
                <c:pt idx="206">
                  <c:v>2.0600000000000002E-3</c:v>
                </c:pt>
                <c:pt idx="207">
                  <c:v>2.0699999999999998E-3</c:v>
                </c:pt>
                <c:pt idx="208">
                  <c:v>2.0799999999999998E-3</c:v>
                </c:pt>
                <c:pt idx="209">
                  <c:v>2.0899999999999998E-3</c:v>
                </c:pt>
                <c:pt idx="210">
                  <c:v>2.0999999999999999E-3</c:v>
                </c:pt>
                <c:pt idx="211">
                  <c:v>2.1099999999999999E-3</c:v>
                </c:pt>
                <c:pt idx="212">
                  <c:v>2.1200000000000099E-3</c:v>
                </c:pt>
                <c:pt idx="213">
                  <c:v>2.1299999999999999E-3</c:v>
                </c:pt>
                <c:pt idx="214">
                  <c:v>2.1400000000000099E-3</c:v>
                </c:pt>
                <c:pt idx="215">
                  <c:v>2.15E-3</c:v>
                </c:pt>
                <c:pt idx="216">
                  <c:v>2.16000000000001E-3</c:v>
                </c:pt>
                <c:pt idx="217">
                  <c:v>2.1700000000000001E-3</c:v>
                </c:pt>
                <c:pt idx="218">
                  <c:v>2.1800000000000101E-3</c:v>
                </c:pt>
                <c:pt idx="219">
                  <c:v>2.1900000000000001E-3</c:v>
                </c:pt>
                <c:pt idx="220">
                  <c:v>2.2000000000000101E-3</c:v>
                </c:pt>
                <c:pt idx="221">
                  <c:v>2.2100000000000002E-3</c:v>
                </c:pt>
                <c:pt idx="222">
                  <c:v>2.2200000000000102E-3</c:v>
                </c:pt>
                <c:pt idx="223">
                  <c:v>2.2300000000000002E-3</c:v>
                </c:pt>
                <c:pt idx="224">
                  <c:v>2.2399999999999998E-3</c:v>
                </c:pt>
                <c:pt idx="225">
                  <c:v>2.2499999999999998E-3</c:v>
                </c:pt>
                <c:pt idx="226">
                  <c:v>2.2599999999999999E-3</c:v>
                </c:pt>
                <c:pt idx="227">
                  <c:v>2.2699999999999999E-3</c:v>
                </c:pt>
                <c:pt idx="228">
                  <c:v>2.2799999999999999E-3</c:v>
                </c:pt>
                <c:pt idx="229">
                  <c:v>2.2900000000000099E-3</c:v>
                </c:pt>
                <c:pt idx="230">
                  <c:v>2.3E-3</c:v>
                </c:pt>
                <c:pt idx="231">
                  <c:v>2.31E-3</c:v>
                </c:pt>
                <c:pt idx="232">
                  <c:v>2.32E-3</c:v>
                </c:pt>
                <c:pt idx="233">
                  <c:v>2.33E-3</c:v>
                </c:pt>
                <c:pt idx="234">
                  <c:v>2.34000000000001E-3</c:v>
                </c:pt>
                <c:pt idx="235">
                  <c:v>2.3500000000000101E-3</c:v>
                </c:pt>
                <c:pt idx="236">
                  <c:v>2.3600000000000101E-3</c:v>
                </c:pt>
                <c:pt idx="237">
                  <c:v>2.3700000000000001E-3</c:v>
                </c:pt>
                <c:pt idx="238">
                  <c:v>2.3800000000000101E-3</c:v>
                </c:pt>
                <c:pt idx="239">
                  <c:v>2.3900000000000002E-3</c:v>
                </c:pt>
                <c:pt idx="240">
                  <c:v>2.4000000000000102E-3</c:v>
                </c:pt>
                <c:pt idx="241">
                  <c:v>2.4099999999999998E-3</c:v>
                </c:pt>
                <c:pt idx="242">
                  <c:v>2.4200000000000098E-3</c:v>
                </c:pt>
                <c:pt idx="243">
                  <c:v>2.4299999999999999E-3</c:v>
                </c:pt>
                <c:pt idx="244">
                  <c:v>2.4400000000000099E-3</c:v>
                </c:pt>
                <c:pt idx="245">
                  <c:v>2.4499999999999999E-3</c:v>
                </c:pt>
                <c:pt idx="246">
                  <c:v>2.4600000000000099E-3</c:v>
                </c:pt>
                <c:pt idx="247">
                  <c:v>2.47E-3</c:v>
                </c:pt>
                <c:pt idx="248">
                  <c:v>2.48000000000001E-3</c:v>
                </c:pt>
                <c:pt idx="249">
                  <c:v>2.49000000000001E-3</c:v>
                </c:pt>
                <c:pt idx="250">
                  <c:v>2.50000000000001E-3</c:v>
                </c:pt>
                <c:pt idx="251">
                  <c:v>2.5100000000000101E-3</c:v>
                </c:pt>
                <c:pt idx="252">
                  <c:v>2.5200000000000101E-3</c:v>
                </c:pt>
                <c:pt idx="253">
                  <c:v>2.5300000000000101E-3</c:v>
                </c:pt>
                <c:pt idx="254">
                  <c:v>2.5400000000000101E-3</c:v>
                </c:pt>
                <c:pt idx="255">
                  <c:v>2.5500000000000102E-3</c:v>
                </c:pt>
                <c:pt idx="256">
                  <c:v>2.5600000000000102E-3</c:v>
                </c:pt>
                <c:pt idx="257">
                  <c:v>2.5700000000000102E-3</c:v>
                </c:pt>
                <c:pt idx="258">
                  <c:v>2.5800000000000098E-3</c:v>
                </c:pt>
                <c:pt idx="259">
                  <c:v>2.5900000000000098E-3</c:v>
                </c:pt>
                <c:pt idx="260">
                  <c:v>2.6000000000000099E-3</c:v>
                </c:pt>
                <c:pt idx="261">
                  <c:v>2.6100000000000099E-3</c:v>
                </c:pt>
                <c:pt idx="262">
                  <c:v>2.6200000000000099E-3</c:v>
                </c:pt>
                <c:pt idx="263">
                  <c:v>2.6300000000000099E-3</c:v>
                </c:pt>
                <c:pt idx="264">
                  <c:v>2.64000000000001E-3</c:v>
                </c:pt>
                <c:pt idx="265">
                  <c:v>2.65000000000001E-3</c:v>
                </c:pt>
                <c:pt idx="266">
                  <c:v>2.66000000000001E-3</c:v>
                </c:pt>
                <c:pt idx="267">
                  <c:v>2.67000000000001E-3</c:v>
                </c:pt>
                <c:pt idx="268">
                  <c:v>2.6800000000000101E-3</c:v>
                </c:pt>
                <c:pt idx="269">
                  <c:v>2.6900000000000101E-3</c:v>
                </c:pt>
                <c:pt idx="270">
                  <c:v>2.7000000000000101E-3</c:v>
                </c:pt>
                <c:pt idx="271">
                  <c:v>2.7100000000000101E-3</c:v>
                </c:pt>
                <c:pt idx="272">
                  <c:v>2.7200000000000102E-3</c:v>
                </c:pt>
                <c:pt idx="273">
                  <c:v>2.7300000000000102E-3</c:v>
                </c:pt>
                <c:pt idx="274">
                  <c:v>2.7400000000000098E-3</c:v>
                </c:pt>
                <c:pt idx="275">
                  <c:v>2.7500000000000098E-3</c:v>
                </c:pt>
                <c:pt idx="276">
                  <c:v>2.7600000000000098E-3</c:v>
                </c:pt>
                <c:pt idx="277">
                  <c:v>2.7700000000000099E-3</c:v>
                </c:pt>
                <c:pt idx="278">
                  <c:v>2.7800000000000099E-3</c:v>
                </c:pt>
                <c:pt idx="279">
                  <c:v>2.7900000000000099E-3</c:v>
                </c:pt>
                <c:pt idx="280">
                  <c:v>2.8000000000000099E-3</c:v>
                </c:pt>
                <c:pt idx="281">
                  <c:v>2.81000000000001E-3</c:v>
                </c:pt>
                <c:pt idx="282">
                  <c:v>2.82000000000001E-3</c:v>
                </c:pt>
                <c:pt idx="283">
                  <c:v>2.83000000000001E-3</c:v>
                </c:pt>
                <c:pt idx="284">
                  <c:v>2.8400000000000101E-3</c:v>
                </c:pt>
                <c:pt idx="285">
                  <c:v>2.8500000000000101E-3</c:v>
                </c:pt>
                <c:pt idx="286">
                  <c:v>2.8600000000000101E-3</c:v>
                </c:pt>
                <c:pt idx="287">
                  <c:v>2.8700000000000101E-3</c:v>
                </c:pt>
                <c:pt idx="288">
                  <c:v>2.8800000000000102E-3</c:v>
                </c:pt>
                <c:pt idx="289">
                  <c:v>2.8900000000000102E-3</c:v>
                </c:pt>
                <c:pt idx="290">
                  <c:v>2.9000000000000102E-3</c:v>
                </c:pt>
                <c:pt idx="291">
                  <c:v>2.9100000000000098E-3</c:v>
                </c:pt>
                <c:pt idx="292">
                  <c:v>2.9200000000000098E-3</c:v>
                </c:pt>
                <c:pt idx="293">
                  <c:v>2.9300000000000099E-3</c:v>
                </c:pt>
                <c:pt idx="294">
                  <c:v>2.9400000000000099E-3</c:v>
                </c:pt>
                <c:pt idx="295">
                  <c:v>2.9500000000000099E-3</c:v>
                </c:pt>
                <c:pt idx="296">
                  <c:v>2.9600000000000099E-3</c:v>
                </c:pt>
                <c:pt idx="297">
                  <c:v>2.97000000000001E-3</c:v>
                </c:pt>
                <c:pt idx="298">
                  <c:v>2.98000000000001E-3</c:v>
                </c:pt>
                <c:pt idx="299">
                  <c:v>2.99000000000001E-3</c:v>
                </c:pt>
                <c:pt idx="300">
                  <c:v>3.00000000000001E-3</c:v>
                </c:pt>
                <c:pt idx="301">
                  <c:v>3.0100000000000101E-3</c:v>
                </c:pt>
                <c:pt idx="302">
                  <c:v>3.0200000000000101E-3</c:v>
                </c:pt>
                <c:pt idx="303">
                  <c:v>3.0300000000000101E-3</c:v>
                </c:pt>
                <c:pt idx="304">
                  <c:v>3.0400000000000101E-3</c:v>
                </c:pt>
                <c:pt idx="305">
                  <c:v>3.0500000000000102E-3</c:v>
                </c:pt>
                <c:pt idx="306">
                  <c:v>3.0600000000000102E-3</c:v>
                </c:pt>
                <c:pt idx="307">
                  <c:v>3.0700000000000098E-3</c:v>
                </c:pt>
                <c:pt idx="308">
                  <c:v>3.0800000000000098E-3</c:v>
                </c:pt>
                <c:pt idx="309">
                  <c:v>3.0900000000000098E-3</c:v>
                </c:pt>
                <c:pt idx="310">
                  <c:v>3.1000000000000099E-3</c:v>
                </c:pt>
                <c:pt idx="311">
                  <c:v>3.1100000000000099E-3</c:v>
                </c:pt>
                <c:pt idx="312">
                  <c:v>3.1200000000000099E-3</c:v>
                </c:pt>
                <c:pt idx="313">
                  <c:v>3.1300000000000099E-3</c:v>
                </c:pt>
                <c:pt idx="314">
                  <c:v>3.14000000000001E-3</c:v>
                </c:pt>
                <c:pt idx="315">
                  <c:v>3.15000000000001E-3</c:v>
                </c:pt>
                <c:pt idx="316">
                  <c:v>3.16000000000001E-3</c:v>
                </c:pt>
                <c:pt idx="317">
                  <c:v>3.17000000000001E-3</c:v>
                </c:pt>
                <c:pt idx="318">
                  <c:v>3.1800000000000101E-3</c:v>
                </c:pt>
                <c:pt idx="319">
                  <c:v>3.1900000000000101E-3</c:v>
                </c:pt>
                <c:pt idx="320">
                  <c:v>3.2000000000000101E-3</c:v>
                </c:pt>
                <c:pt idx="321">
                  <c:v>3.2100000000000102E-3</c:v>
                </c:pt>
                <c:pt idx="322">
                  <c:v>3.2200000000000102E-3</c:v>
                </c:pt>
                <c:pt idx="323">
                  <c:v>3.2300000000000102E-3</c:v>
                </c:pt>
                <c:pt idx="324">
                  <c:v>3.2400000000000098E-3</c:v>
                </c:pt>
                <c:pt idx="325">
                  <c:v>3.2500000000000098E-3</c:v>
                </c:pt>
                <c:pt idx="326">
                  <c:v>3.2600000000000099E-3</c:v>
                </c:pt>
                <c:pt idx="327">
                  <c:v>3.2700000000000099E-3</c:v>
                </c:pt>
                <c:pt idx="328">
                  <c:v>3.2800000000000099E-3</c:v>
                </c:pt>
                <c:pt idx="329">
                  <c:v>3.2900000000000099E-3</c:v>
                </c:pt>
                <c:pt idx="330">
                  <c:v>3.30000000000001E-3</c:v>
                </c:pt>
                <c:pt idx="331">
                  <c:v>3.31000000000001E-3</c:v>
                </c:pt>
                <c:pt idx="332">
                  <c:v>3.32000000000001E-3</c:v>
                </c:pt>
                <c:pt idx="333">
                  <c:v>3.33000000000001E-3</c:v>
                </c:pt>
                <c:pt idx="334">
                  <c:v>3.3400000000000101E-3</c:v>
                </c:pt>
                <c:pt idx="335">
                  <c:v>3.3500000000000101E-3</c:v>
                </c:pt>
                <c:pt idx="336">
                  <c:v>3.3600000000000101E-3</c:v>
                </c:pt>
                <c:pt idx="337">
                  <c:v>3.3700000000000101E-3</c:v>
                </c:pt>
                <c:pt idx="338">
                  <c:v>3.3800000000000102E-3</c:v>
                </c:pt>
                <c:pt idx="339">
                  <c:v>3.3900000000000102E-3</c:v>
                </c:pt>
                <c:pt idx="340">
                  <c:v>3.4000000000000098E-3</c:v>
                </c:pt>
                <c:pt idx="341">
                  <c:v>3.4100000000000098E-3</c:v>
                </c:pt>
                <c:pt idx="342">
                  <c:v>3.4200000000000098E-3</c:v>
                </c:pt>
                <c:pt idx="343">
                  <c:v>3.4300000000000099E-3</c:v>
                </c:pt>
                <c:pt idx="344">
                  <c:v>3.4400000000000099E-3</c:v>
                </c:pt>
                <c:pt idx="345">
                  <c:v>3.4500000000000099E-3</c:v>
                </c:pt>
                <c:pt idx="346">
                  <c:v>3.4600000000000099E-3</c:v>
                </c:pt>
                <c:pt idx="347">
                  <c:v>3.47000000000001E-3</c:v>
                </c:pt>
                <c:pt idx="348">
                  <c:v>3.48000000000001E-3</c:v>
                </c:pt>
                <c:pt idx="349">
                  <c:v>3.49000000000001E-3</c:v>
                </c:pt>
                <c:pt idx="350">
                  <c:v>3.50000000000001E-3</c:v>
                </c:pt>
                <c:pt idx="351">
                  <c:v>3.5100000000000101E-3</c:v>
                </c:pt>
                <c:pt idx="352">
                  <c:v>3.5200000000000101E-3</c:v>
                </c:pt>
                <c:pt idx="353">
                  <c:v>3.5300000000000101E-3</c:v>
                </c:pt>
                <c:pt idx="354">
                  <c:v>3.5400000000000102E-3</c:v>
                </c:pt>
                <c:pt idx="355">
                  <c:v>3.5500000000000102E-3</c:v>
                </c:pt>
                <c:pt idx="356">
                  <c:v>3.5600000000000102E-3</c:v>
                </c:pt>
                <c:pt idx="357">
                  <c:v>3.5700000000000098E-3</c:v>
                </c:pt>
                <c:pt idx="358">
                  <c:v>3.5800000000000098E-3</c:v>
                </c:pt>
                <c:pt idx="359">
                  <c:v>3.5900000000000098E-3</c:v>
                </c:pt>
                <c:pt idx="360">
                  <c:v>3.6000000000000099E-3</c:v>
                </c:pt>
                <c:pt idx="361">
                  <c:v>3.6100000000000099E-3</c:v>
                </c:pt>
                <c:pt idx="362">
                  <c:v>3.6200000000000099E-3</c:v>
                </c:pt>
                <c:pt idx="363">
                  <c:v>3.63000000000001E-3</c:v>
                </c:pt>
                <c:pt idx="364">
                  <c:v>3.64000000000001E-3</c:v>
                </c:pt>
                <c:pt idx="365">
                  <c:v>3.65000000000001E-3</c:v>
                </c:pt>
                <c:pt idx="366">
                  <c:v>3.66000000000001E-3</c:v>
                </c:pt>
                <c:pt idx="367">
                  <c:v>3.6700000000000101E-3</c:v>
                </c:pt>
                <c:pt idx="368">
                  <c:v>3.6800000000000101E-3</c:v>
                </c:pt>
                <c:pt idx="369">
                  <c:v>3.6900000000000101E-3</c:v>
                </c:pt>
                <c:pt idx="370">
                  <c:v>3.7000000000000101E-3</c:v>
                </c:pt>
                <c:pt idx="371">
                  <c:v>3.7100000000000102E-3</c:v>
                </c:pt>
                <c:pt idx="372">
                  <c:v>3.7200000000000102E-3</c:v>
                </c:pt>
                <c:pt idx="373">
                  <c:v>3.7300000000000098E-3</c:v>
                </c:pt>
                <c:pt idx="374">
                  <c:v>3.7400000000000098E-3</c:v>
                </c:pt>
                <c:pt idx="375">
                  <c:v>3.7500000000000098E-3</c:v>
                </c:pt>
                <c:pt idx="376">
                  <c:v>3.7600000000000099E-3</c:v>
                </c:pt>
                <c:pt idx="377">
                  <c:v>3.7700000000000099E-3</c:v>
                </c:pt>
                <c:pt idx="378">
                  <c:v>3.7800000000000099E-3</c:v>
                </c:pt>
                <c:pt idx="379">
                  <c:v>3.7900000000000099E-3</c:v>
                </c:pt>
                <c:pt idx="380">
                  <c:v>3.80000000000001E-3</c:v>
                </c:pt>
                <c:pt idx="381">
                  <c:v>3.81000000000001E-3</c:v>
                </c:pt>
                <c:pt idx="382">
                  <c:v>3.82000000000001E-3</c:v>
                </c:pt>
                <c:pt idx="383">
                  <c:v>3.83000000000001E-3</c:v>
                </c:pt>
                <c:pt idx="384">
                  <c:v>3.8400000000000101E-3</c:v>
                </c:pt>
                <c:pt idx="385">
                  <c:v>3.8500000000000101E-3</c:v>
                </c:pt>
                <c:pt idx="386">
                  <c:v>3.8600000000000101E-3</c:v>
                </c:pt>
                <c:pt idx="387">
                  <c:v>3.8700000000000102E-3</c:v>
                </c:pt>
                <c:pt idx="388">
                  <c:v>3.8800000000000102E-3</c:v>
                </c:pt>
                <c:pt idx="389">
                  <c:v>3.8900000000000102E-3</c:v>
                </c:pt>
                <c:pt idx="390">
                  <c:v>3.9000000000000098E-3</c:v>
                </c:pt>
                <c:pt idx="391">
                  <c:v>3.9100000000000098E-3</c:v>
                </c:pt>
                <c:pt idx="392">
                  <c:v>3.9200000000000103E-3</c:v>
                </c:pt>
                <c:pt idx="393">
                  <c:v>3.9300000000000099E-3</c:v>
                </c:pt>
                <c:pt idx="394">
                  <c:v>3.9400000000000103E-3</c:v>
                </c:pt>
                <c:pt idx="395">
                  <c:v>3.9500000000000099E-3</c:v>
                </c:pt>
                <c:pt idx="396">
                  <c:v>3.9600000000000104E-3</c:v>
                </c:pt>
                <c:pt idx="397">
                  <c:v>3.97000000000001E-3</c:v>
                </c:pt>
                <c:pt idx="398">
                  <c:v>3.9800000000000096E-3</c:v>
                </c:pt>
                <c:pt idx="399">
                  <c:v>3.99000000000001E-3</c:v>
                </c:pt>
                <c:pt idx="400">
                  <c:v>4.0000000000000096E-3</c:v>
                </c:pt>
                <c:pt idx="401">
                  <c:v>4.0099999999999997E-3</c:v>
                </c:pt>
                <c:pt idx="402">
                  <c:v>4.0200000000000097E-3</c:v>
                </c:pt>
                <c:pt idx="403">
                  <c:v>4.0299999999999997E-3</c:v>
                </c:pt>
                <c:pt idx="404">
                  <c:v>4.0400000000000002E-3</c:v>
                </c:pt>
                <c:pt idx="405">
                  <c:v>4.0499999999999998E-3</c:v>
                </c:pt>
                <c:pt idx="406">
                  <c:v>4.0600000000000002E-3</c:v>
                </c:pt>
                <c:pt idx="407">
                  <c:v>4.0699999999999998E-3</c:v>
                </c:pt>
                <c:pt idx="408">
                  <c:v>4.0800000000000003E-3</c:v>
                </c:pt>
                <c:pt idx="409">
                  <c:v>4.0899999999999999E-3</c:v>
                </c:pt>
                <c:pt idx="410">
                  <c:v>4.1000000000000003E-3</c:v>
                </c:pt>
                <c:pt idx="411">
                  <c:v>4.1099999999999999E-3</c:v>
                </c:pt>
                <c:pt idx="412">
                  <c:v>4.1200000000000004E-3</c:v>
                </c:pt>
                <c:pt idx="413">
                  <c:v>4.13E-3</c:v>
                </c:pt>
                <c:pt idx="414">
                  <c:v>4.1399999999999996E-3</c:v>
                </c:pt>
                <c:pt idx="415">
                  <c:v>4.15E-3</c:v>
                </c:pt>
                <c:pt idx="416">
                  <c:v>4.1599999999999996E-3</c:v>
                </c:pt>
                <c:pt idx="417">
                  <c:v>4.1700000000000001E-3</c:v>
                </c:pt>
                <c:pt idx="418">
                  <c:v>4.1799999999999997E-3</c:v>
                </c:pt>
                <c:pt idx="419">
                  <c:v>4.1900000000000001E-3</c:v>
                </c:pt>
                <c:pt idx="420">
                  <c:v>4.1999999999999997E-3</c:v>
                </c:pt>
                <c:pt idx="421">
                  <c:v>4.2100000000000002E-3</c:v>
                </c:pt>
                <c:pt idx="422">
                  <c:v>4.2199999999999998E-3</c:v>
                </c:pt>
                <c:pt idx="423">
                  <c:v>4.2300000000000003E-3</c:v>
                </c:pt>
                <c:pt idx="424">
                  <c:v>4.2399999999999998E-3</c:v>
                </c:pt>
                <c:pt idx="425">
                  <c:v>4.2500000000000003E-3</c:v>
                </c:pt>
                <c:pt idx="426">
                  <c:v>4.2599999999999999E-3</c:v>
                </c:pt>
                <c:pt idx="427">
                  <c:v>4.2699999999999899E-3</c:v>
                </c:pt>
                <c:pt idx="428">
                  <c:v>4.2799999999999904E-3</c:v>
                </c:pt>
                <c:pt idx="429">
                  <c:v>4.28999999999999E-3</c:v>
                </c:pt>
                <c:pt idx="430">
                  <c:v>4.2999999999999896E-3</c:v>
                </c:pt>
                <c:pt idx="431">
                  <c:v>4.3099999999999901E-3</c:v>
                </c:pt>
                <c:pt idx="432">
                  <c:v>4.3199999999999896E-3</c:v>
                </c:pt>
                <c:pt idx="433">
                  <c:v>4.3299999999999901E-3</c:v>
                </c:pt>
                <c:pt idx="434">
                  <c:v>4.3399999999999897E-3</c:v>
                </c:pt>
                <c:pt idx="435">
                  <c:v>4.3499999999999902E-3</c:v>
                </c:pt>
                <c:pt idx="436">
                  <c:v>4.3599999999999898E-3</c:v>
                </c:pt>
                <c:pt idx="437">
                  <c:v>4.3699999999999902E-3</c:v>
                </c:pt>
                <c:pt idx="438">
                  <c:v>4.3799999999999898E-3</c:v>
                </c:pt>
                <c:pt idx="439">
                  <c:v>4.3899999999999903E-3</c:v>
                </c:pt>
                <c:pt idx="440">
                  <c:v>4.3999999999999899E-3</c:v>
                </c:pt>
                <c:pt idx="441">
                  <c:v>4.4099999999999903E-3</c:v>
                </c:pt>
                <c:pt idx="442">
                  <c:v>4.4199999999999899E-3</c:v>
                </c:pt>
                <c:pt idx="443">
                  <c:v>4.4299999999999904E-3</c:v>
                </c:pt>
                <c:pt idx="444">
                  <c:v>4.43999999999999E-3</c:v>
                </c:pt>
                <c:pt idx="445">
                  <c:v>4.4499999999999904E-3</c:v>
                </c:pt>
                <c:pt idx="446">
                  <c:v>4.45999999999999E-3</c:v>
                </c:pt>
                <c:pt idx="447">
                  <c:v>4.4699999999999896E-3</c:v>
                </c:pt>
                <c:pt idx="448">
                  <c:v>4.4799999999999901E-3</c:v>
                </c:pt>
                <c:pt idx="449">
                  <c:v>4.4899999999999897E-3</c:v>
                </c:pt>
                <c:pt idx="450">
                  <c:v>4.4999999999999901E-3</c:v>
                </c:pt>
                <c:pt idx="451">
                  <c:v>4.5099999999999897E-3</c:v>
                </c:pt>
                <c:pt idx="452">
                  <c:v>4.5199999999999798E-3</c:v>
                </c:pt>
                <c:pt idx="453">
                  <c:v>4.5299999999999802E-3</c:v>
                </c:pt>
                <c:pt idx="454">
                  <c:v>4.5399999999999798E-3</c:v>
                </c:pt>
                <c:pt idx="455">
                  <c:v>4.5499999999999803E-3</c:v>
                </c:pt>
                <c:pt idx="456">
                  <c:v>4.5599999999999799E-3</c:v>
                </c:pt>
                <c:pt idx="457">
                  <c:v>4.5699999999999803E-3</c:v>
                </c:pt>
                <c:pt idx="458">
                  <c:v>4.5799999999999799E-3</c:v>
                </c:pt>
                <c:pt idx="459">
                  <c:v>4.5899999999999804E-3</c:v>
                </c:pt>
                <c:pt idx="460">
                  <c:v>4.59999999999998E-3</c:v>
                </c:pt>
                <c:pt idx="461">
                  <c:v>4.6099999999999804E-3</c:v>
                </c:pt>
                <c:pt idx="462">
                  <c:v>4.61999999999998E-3</c:v>
                </c:pt>
                <c:pt idx="463">
                  <c:v>4.6299999999999796E-3</c:v>
                </c:pt>
                <c:pt idx="464">
                  <c:v>4.6399999999999801E-3</c:v>
                </c:pt>
                <c:pt idx="465">
                  <c:v>4.6499999999999797E-3</c:v>
                </c:pt>
                <c:pt idx="466">
                  <c:v>4.6599999999999801E-3</c:v>
                </c:pt>
                <c:pt idx="467">
                  <c:v>4.6699999999999797E-3</c:v>
                </c:pt>
                <c:pt idx="468">
                  <c:v>4.6799999999999802E-3</c:v>
                </c:pt>
                <c:pt idx="469">
                  <c:v>4.6899999999999798E-3</c:v>
                </c:pt>
                <c:pt idx="470">
                  <c:v>4.6999999999999802E-3</c:v>
                </c:pt>
                <c:pt idx="471">
                  <c:v>4.7099999999999798E-3</c:v>
                </c:pt>
                <c:pt idx="472">
                  <c:v>4.7199999999999803E-3</c:v>
                </c:pt>
                <c:pt idx="473">
                  <c:v>4.7299999999999799E-3</c:v>
                </c:pt>
                <c:pt idx="474">
                  <c:v>4.7399999999999803E-3</c:v>
                </c:pt>
                <c:pt idx="475">
                  <c:v>4.7499999999999799E-3</c:v>
                </c:pt>
                <c:pt idx="476">
                  <c:v>4.75999999999997E-3</c:v>
                </c:pt>
                <c:pt idx="477">
                  <c:v>4.7699999999999696E-3</c:v>
                </c:pt>
                <c:pt idx="478">
                  <c:v>4.77999999999997E-3</c:v>
                </c:pt>
                <c:pt idx="479">
                  <c:v>4.7899999999999696E-3</c:v>
                </c:pt>
                <c:pt idx="480">
                  <c:v>4.7999999999999701E-3</c:v>
                </c:pt>
                <c:pt idx="481">
                  <c:v>4.8099999999999697E-3</c:v>
                </c:pt>
                <c:pt idx="482">
                  <c:v>4.8199999999999701E-3</c:v>
                </c:pt>
                <c:pt idx="483">
                  <c:v>4.8299999999999697E-3</c:v>
                </c:pt>
                <c:pt idx="484">
                  <c:v>4.8399999999999702E-3</c:v>
                </c:pt>
                <c:pt idx="485">
                  <c:v>4.8499999999999698E-3</c:v>
                </c:pt>
                <c:pt idx="486">
                  <c:v>4.8599999999999702E-3</c:v>
                </c:pt>
                <c:pt idx="487">
                  <c:v>4.8699999999999698E-3</c:v>
                </c:pt>
                <c:pt idx="488">
                  <c:v>4.8799999999999703E-3</c:v>
                </c:pt>
                <c:pt idx="489">
                  <c:v>4.8899999999999699E-3</c:v>
                </c:pt>
                <c:pt idx="490">
                  <c:v>4.8999999999999704E-3</c:v>
                </c:pt>
                <c:pt idx="491">
                  <c:v>4.9099999999999699E-3</c:v>
                </c:pt>
                <c:pt idx="492">
                  <c:v>4.9199999999999704E-3</c:v>
                </c:pt>
                <c:pt idx="493">
                  <c:v>4.92999999999997E-3</c:v>
                </c:pt>
                <c:pt idx="494">
                  <c:v>4.9399999999999696E-3</c:v>
                </c:pt>
                <c:pt idx="495">
                  <c:v>4.94999999999997E-3</c:v>
                </c:pt>
                <c:pt idx="496">
                  <c:v>4.9599999999999696E-3</c:v>
                </c:pt>
                <c:pt idx="497">
                  <c:v>4.9699999999999701E-3</c:v>
                </c:pt>
                <c:pt idx="498">
                  <c:v>4.9799999999999697E-3</c:v>
                </c:pt>
                <c:pt idx="499">
                  <c:v>4.9899999999999702E-3</c:v>
                </c:pt>
                <c:pt idx="500">
                  <c:v>4.9999999999999697E-3</c:v>
                </c:pt>
              </c:numCache>
            </c:numRef>
          </c:cat>
          <c:val>
            <c:numRef>
              <c:f>[viscosity_graphs.xlsx]H!$B$1:$B$501</c:f>
              <c:numCache>
                <c:formatCode>General</c:formatCode>
                <c:ptCount val="501"/>
                <c:pt idx="0">
                  <c:v>0</c:v>
                </c:pt>
                <c:pt idx="1">
                  <c:v>2.77700638711469E-4</c:v>
                </c:pt>
                <c:pt idx="2">
                  <c:v>1.10987791342952E-3</c:v>
                </c:pt>
                <c:pt idx="3">
                  <c:v>2.4937655860349101E-3</c:v>
                </c:pt>
                <c:pt idx="4">
                  <c:v>4.4247787610619503E-3</c:v>
                </c:pt>
                <c:pt idx="5">
                  <c:v>6.8965517241379301E-3</c:v>
                </c:pt>
                <c:pt idx="6">
                  <c:v>9.9009900990098994E-3</c:v>
                </c:pt>
                <c:pt idx="7">
                  <c:v>1.3428336530556299E-2</c:v>
                </c:pt>
                <c:pt idx="8">
                  <c:v>1.7467248908296901E-2</c:v>
                </c:pt>
                <c:pt idx="9">
                  <c:v>2.2004889975550099E-2</c:v>
                </c:pt>
                <c:pt idx="10">
                  <c:v>2.7027027027027001E-2</c:v>
                </c:pt>
                <c:pt idx="11">
                  <c:v>3.2518140284869698E-2</c:v>
                </c:pt>
                <c:pt idx="12">
                  <c:v>3.8461538461538498E-2</c:v>
                </c:pt>
                <c:pt idx="13">
                  <c:v>4.4839479968161303E-2</c:v>
                </c:pt>
                <c:pt idx="14">
                  <c:v>5.1633298208640703E-2</c:v>
                </c:pt>
                <c:pt idx="15">
                  <c:v>5.8823529411764698E-2</c:v>
                </c:pt>
                <c:pt idx="16">
                  <c:v>6.6390041493775906E-2</c:v>
                </c:pt>
                <c:pt idx="17">
                  <c:v>7.4312162509642593E-2</c:v>
                </c:pt>
                <c:pt idx="18">
                  <c:v>8.2568807339449601E-2</c:v>
                </c:pt>
                <c:pt idx="19">
                  <c:v>9.1138601363292104E-2</c:v>
                </c:pt>
                <c:pt idx="20">
                  <c:v>0.1</c:v>
                </c:pt>
                <c:pt idx="21">
                  <c:v>0.10913140311804</c:v>
                </c:pt>
                <c:pt idx="22">
                  <c:v>0.118511263467189</c:v>
                </c:pt>
                <c:pt idx="23">
                  <c:v>0.12811818842334699</c:v>
                </c:pt>
                <c:pt idx="24">
                  <c:v>0.13793103448275901</c:v>
                </c:pt>
                <c:pt idx="25">
                  <c:v>0.14792899408283999</c:v>
                </c:pt>
                <c:pt idx="26">
                  <c:v>0.158091674462114</c:v>
                </c:pt>
                <c:pt idx="27">
                  <c:v>0.16839916839916799</c:v>
                </c:pt>
                <c:pt idx="28">
                  <c:v>0.178832116788321</c:v>
                </c:pt>
                <c:pt idx="29">
                  <c:v>0.18937176311641499</c:v>
                </c:pt>
                <c:pt idx="30">
                  <c:v>0.2</c:v>
                </c:pt>
                <c:pt idx="31">
                  <c:v>0.210699408024556</c:v>
                </c:pt>
                <c:pt idx="32">
                  <c:v>0.22145328719723201</c:v>
                </c:pt>
                <c:pt idx="33">
                  <c:v>0.232245681381958</c:v>
                </c:pt>
                <c:pt idx="34">
                  <c:v>0.24306139613120301</c:v>
                </c:pt>
                <c:pt idx="35">
                  <c:v>0.25388601036269498</c:v>
                </c:pt>
                <c:pt idx="36">
                  <c:v>0.26470588235294101</c:v>
                </c:pt>
                <c:pt idx="37">
                  <c:v>0.27550815053330702</c:v>
                </c:pt>
                <c:pt idx="38">
                  <c:v>0.28628072957969902</c:v>
                </c:pt>
                <c:pt idx="39">
                  <c:v>0.29701230228470998</c:v>
                </c:pt>
                <c:pt idx="40">
                  <c:v>0.30769230769230799</c:v>
                </c:pt>
                <c:pt idx="41">
                  <c:v>0.31831092596099297</c:v>
                </c:pt>
                <c:pt idx="42">
                  <c:v>0.32885906040268498</c:v>
                </c:pt>
                <c:pt idx="43">
                  <c:v>0.33932831712240802</c:v>
                </c:pt>
                <c:pt idx="44">
                  <c:v>0.34971098265896</c:v>
                </c:pt>
                <c:pt idx="45">
                  <c:v>0.36</c:v>
                </c:pt>
                <c:pt idx="46">
                  <c:v>0.37018894331700503</c:v>
                </c:pt>
                <c:pt idx="47">
                  <c:v>0.38027199173696002</c:v>
                </c:pt>
                <c:pt idx="48">
                  <c:v>0.39024390243902501</c:v>
                </c:pt>
                <c:pt idx="49">
                  <c:v>0.40009998333611102</c:v>
                </c:pt>
                <c:pt idx="50">
                  <c:v>0.409836065573771</c:v>
                </c:pt>
                <c:pt idx="51">
                  <c:v>0.41944847605225</c:v>
                </c:pt>
                <c:pt idx="52">
                  <c:v>0.42893401015228499</c:v>
                </c:pt>
                <c:pt idx="53">
                  <c:v>0.438289904821346</c:v>
                </c:pt>
                <c:pt idx="54">
                  <c:v>0.44751381215469699</c:v>
                </c:pt>
                <c:pt idx="55">
                  <c:v>0.456603773584906</c:v>
                </c:pt>
                <c:pt idx="56">
                  <c:v>0.46555819477434701</c:v>
                </c:pt>
                <c:pt idx="57">
                  <c:v>0.47437582128778</c:v>
                </c:pt>
                <c:pt idx="58">
                  <c:v>0.483055715106262</c:v>
                </c:pt>
                <c:pt idx="59">
                  <c:v>0.491597232029375</c:v>
                </c:pt>
                <c:pt idx="60">
                  <c:v>0.500000000000001</c:v>
                </c:pt>
                <c:pt idx="61">
                  <c:v>0.50826389837454</c:v>
                </c:pt>
                <c:pt idx="62">
                  <c:v>0.51638903815153203</c:v>
                </c:pt>
                <c:pt idx="63">
                  <c:v>0.52437574316290203</c:v>
                </c:pt>
                <c:pt idx="64">
                  <c:v>0.53222453222453303</c:v>
                </c:pt>
                <c:pt idx="65">
                  <c:v>0.53993610223642297</c:v>
                </c:pt>
                <c:pt idx="66">
                  <c:v>0.54751131221719496</c:v>
                </c:pt>
                <c:pt idx="67">
                  <c:v>0.55495116825318402</c:v>
                </c:pt>
                <c:pt idx="68">
                  <c:v>0.56225680933852196</c:v>
                </c:pt>
                <c:pt idx="69">
                  <c:v>0.56942949407965604</c:v>
                </c:pt>
                <c:pt idx="70">
                  <c:v>0.57647058823529496</c:v>
                </c:pt>
                <c:pt idx="71">
                  <c:v>0.58338155306098904</c:v>
                </c:pt>
                <c:pt idx="72">
                  <c:v>0.59016393442623005</c:v>
                </c:pt>
                <c:pt idx="73">
                  <c:v>0.596819352671073</c:v>
                </c:pt>
                <c:pt idx="74">
                  <c:v>0.60334949316879805</c:v>
                </c:pt>
                <c:pt idx="75">
                  <c:v>0.60975609756097704</c:v>
                </c:pt>
                <c:pt idx="76">
                  <c:v>0.61604095563140004</c:v>
                </c:pt>
                <c:pt idx="77">
                  <c:v>0.62220589778570801</c:v>
                </c:pt>
                <c:pt idx="78">
                  <c:v>0.62825278810409002</c:v>
                </c:pt>
                <c:pt idx="79">
                  <c:v>0.63418351793517003</c:v>
                </c:pt>
                <c:pt idx="80">
                  <c:v>0.64000000000000101</c:v>
                </c:pt>
                <c:pt idx="81">
                  <c:v>0.64570416297608602</c:v>
                </c:pt>
                <c:pt idx="82">
                  <c:v>0.65129794653235296</c:v>
                </c:pt>
                <c:pt idx="83">
                  <c:v>0.656783296787111</c:v>
                </c:pt>
                <c:pt idx="84">
                  <c:v>0.66216216216216295</c:v>
                </c:pt>
                <c:pt idx="85">
                  <c:v>0.66743648960739099</c:v>
                </c:pt>
                <c:pt idx="86">
                  <c:v>0.67260822117133601</c:v>
                </c:pt>
                <c:pt idx="87">
                  <c:v>0.67767929089444101</c:v>
                </c:pt>
                <c:pt idx="88">
                  <c:v>0.68265162200282203</c:v>
                </c:pt>
                <c:pt idx="89">
                  <c:v>0.68752712438156505</c:v>
                </c:pt>
                <c:pt idx="90">
                  <c:v>0.69230769230769296</c:v>
                </c:pt>
                <c:pt idx="91">
                  <c:v>0.69699520242403901</c:v>
                </c:pt>
                <c:pt idx="92">
                  <c:v>0.70159151193633995</c:v>
                </c:pt>
                <c:pt idx="93">
                  <c:v>0.70609845701689999</c:v>
                </c:pt>
                <c:pt idx="94">
                  <c:v>0.71051785139916401</c:v>
                </c:pt>
                <c:pt idx="95">
                  <c:v>0.71485148514851604</c:v>
                </c:pt>
                <c:pt idx="96">
                  <c:v>0.71910112359550704</c:v>
                </c:pt>
                <c:pt idx="97">
                  <c:v>0.72326850641863405</c:v>
                </c:pt>
                <c:pt idx="98">
                  <c:v>0.72735534686458703</c:v>
                </c:pt>
                <c:pt idx="99">
                  <c:v>0.73136333109469498</c:v>
                </c:pt>
                <c:pt idx="100">
                  <c:v>0.73529411764705999</c:v>
                </c:pt>
                <c:pt idx="101">
                  <c:v>0.73914933700456598</c:v>
                </c:pt>
                <c:pt idx="102">
                  <c:v>0.742930591259641</c:v>
                </c:pt>
                <c:pt idx="103">
                  <c:v>0.74663945386726804</c:v>
                </c:pt>
                <c:pt idx="104">
                  <c:v>0.75027746947835805</c:v>
                </c:pt>
                <c:pt idx="105">
                  <c:v>0.75384615384615505</c:v>
                </c:pt>
                <c:pt idx="106">
                  <c:v>0.75734699379886805</c:v>
                </c:pt>
                <c:pt idx="107">
                  <c:v>0.76078144727224495</c:v>
                </c:pt>
                <c:pt idx="108">
                  <c:v>0.76415094339622702</c:v>
                </c:pt>
                <c:pt idx="109">
                  <c:v>0.76745688263032197</c:v>
                </c:pt>
                <c:pt idx="110">
                  <c:v>0.77070063694267599</c:v>
                </c:pt>
                <c:pt idx="111">
                  <c:v>0.77388355002826503</c:v>
                </c:pt>
                <c:pt idx="112">
                  <c:v>0.77700693756194295</c:v>
                </c:pt>
                <c:pt idx="113">
                  <c:v>0.78007208748243695</c:v>
                </c:pt>
                <c:pt idx="114">
                  <c:v>0.78308026030368805</c:v>
                </c:pt>
                <c:pt idx="115">
                  <c:v>0.78603268945022298</c:v>
                </c:pt>
                <c:pt idx="116">
                  <c:v>0.78893058161350904</c:v>
                </c:pt>
                <c:pt idx="117">
                  <c:v>0.79177511712649695</c:v>
                </c:pt>
                <c:pt idx="118">
                  <c:v>0.79456745035380105</c:v>
                </c:pt>
                <c:pt idx="119">
                  <c:v>0.79730871009515303</c:v>
                </c:pt>
                <c:pt idx="120">
                  <c:v>0.80000000000000104</c:v>
                </c:pt>
                <c:pt idx="121">
                  <c:v>0.80264239899128398</c:v>
                </c:pt>
                <c:pt idx="122">
                  <c:v>0.80523696169660297</c:v>
                </c:pt>
                <c:pt idx="123">
                  <c:v>0.80778471888515202</c:v>
                </c:pt>
                <c:pt idx="124">
                  <c:v>0.81028667790893805</c:v>
                </c:pt>
                <c:pt idx="125">
                  <c:v>0.81274382314694504</c:v>
                </c:pt>
                <c:pt idx="126">
                  <c:v>0.81515711645101696</c:v>
                </c:pt>
                <c:pt idx="127">
                  <c:v>0.81752749759237697</c:v>
                </c:pt>
                <c:pt idx="128">
                  <c:v>0.81985588470776705</c:v>
                </c:pt>
                <c:pt idx="129">
                  <c:v>0.82214317474433096</c:v>
                </c:pt>
                <c:pt idx="130">
                  <c:v>0.82439024390243898</c:v>
                </c:pt>
                <c:pt idx="131">
                  <c:v>0.82659794807571896</c:v>
                </c:pt>
                <c:pt idx="132">
                  <c:v>0.82876712328767199</c:v>
                </c:pt>
                <c:pt idx="133">
                  <c:v>0.83089858612429002</c:v>
                </c:pt>
                <c:pt idx="134">
                  <c:v>0.83299313416218301</c:v>
                </c:pt>
                <c:pt idx="135">
                  <c:v>0.83505154639175305</c:v>
                </c:pt>
                <c:pt idx="136">
                  <c:v>0.83707458363504805</c:v>
                </c:pt>
                <c:pt idx="137">
                  <c:v>0.83906298895793296</c:v>
                </c:pt>
                <c:pt idx="138">
                  <c:v>0.84101748807631205</c:v>
                </c:pt>
                <c:pt idx="139">
                  <c:v>0.84293878975611902</c:v>
                </c:pt>
                <c:pt idx="140">
                  <c:v>0.84482758620689702</c:v>
                </c:pt>
                <c:pt idx="141">
                  <c:v>0.84668455346876303</c:v>
                </c:pt>
                <c:pt idx="142">
                  <c:v>0.84851035179262801</c:v>
                </c:pt>
                <c:pt idx="143">
                  <c:v>0.85030562601355597</c:v>
                </c:pt>
                <c:pt idx="144">
                  <c:v>0.85207100591716001</c:v>
                </c:pt>
                <c:pt idx="145">
                  <c:v>0.85380710659898496</c:v>
                </c:pt>
                <c:pt idx="146">
                  <c:v>0.85551452881682499</c:v>
                </c:pt>
                <c:pt idx="147">
                  <c:v>0.85719385933595205</c:v>
                </c:pt>
                <c:pt idx="148">
                  <c:v>0.85884567126725297</c:v>
                </c:pt>
                <c:pt idx="149">
                  <c:v>0.86047052439827998</c:v>
                </c:pt>
                <c:pt idx="150">
                  <c:v>0.86206896551724199</c:v>
                </c:pt>
                <c:pt idx="151">
                  <c:v>0.86364152872997302</c:v>
                </c:pt>
                <c:pt idx="152">
                  <c:v>0.86518873576992195</c:v>
                </c:pt>
                <c:pt idx="153">
                  <c:v>0.866711096301233</c:v>
                </c:pt>
                <c:pt idx="154">
                  <c:v>0.868209108214966</c:v>
                </c:pt>
                <c:pt idx="155">
                  <c:v>0.86968325791855305</c:v>
                </c:pt>
                <c:pt idx="156">
                  <c:v>0.87113402061855705</c:v>
                </c:pt>
                <c:pt idx="157">
                  <c:v>0.87256186059683605</c:v>
                </c:pt>
                <c:pt idx="158">
                  <c:v>0.87396723148018596</c:v>
                </c:pt>
                <c:pt idx="159">
                  <c:v>0.87535057650358405</c:v>
                </c:pt>
                <c:pt idx="160">
                  <c:v>0.87671232876712402</c:v>
                </c:pt>
                <c:pt idx="161">
                  <c:v>0.87805291148673903</c:v>
                </c:pt>
                <c:pt idx="162">
                  <c:v>0.87937273823884199</c:v>
                </c:pt>
                <c:pt idx="163">
                  <c:v>0.88067221319898004</c:v>
                </c:pt>
                <c:pt idx="164">
                  <c:v>0.88195173137460703</c:v>
                </c:pt>
                <c:pt idx="165">
                  <c:v>0.88321167883211704</c:v>
                </c:pt>
                <c:pt idx="166">
                  <c:v>0.88445243291821896</c:v>
                </c:pt>
                <c:pt idx="167">
                  <c:v>0.88567436247578601</c:v>
                </c:pt>
                <c:pt idx="168">
                  <c:v>0.88687782805429904</c:v>
                </c:pt>
                <c:pt idx="169">
                  <c:v>0.88806318211498503</c:v>
                </c:pt>
                <c:pt idx="170">
                  <c:v>0.88923076923077005</c:v>
                </c:pt>
                <c:pt idx="171">
                  <c:v>0.89038092628117405</c:v>
                </c:pt>
                <c:pt idx="172">
                  <c:v>0.89151398264223802</c:v>
                </c:pt>
                <c:pt idx="173">
                  <c:v>0.89263026037161897</c:v>
                </c:pt>
                <c:pt idx="174">
                  <c:v>0.89373007438894903</c:v>
                </c:pt>
                <c:pt idx="175">
                  <c:v>0.89481373265157105</c:v>
                </c:pt>
                <c:pt idx="176">
                  <c:v>0.89588153632577605</c:v>
                </c:pt>
                <c:pt idx="177">
                  <c:v>0.896933779953621</c:v>
                </c:pt>
                <c:pt idx="178">
                  <c:v>0.89797075161546402</c:v>
                </c:pt>
                <c:pt idx="179">
                  <c:v>0.89899273308829797</c:v>
                </c:pt>
                <c:pt idx="180">
                  <c:v>0.90000000000000102</c:v>
                </c:pt>
                <c:pt idx="181">
                  <c:v>0.90099282197959396</c:v>
                </c:pt>
                <c:pt idx="182">
                  <c:v>0.90197146280361695</c:v>
                </c:pt>
                <c:pt idx="183">
                  <c:v>0.90293618053870395</c:v>
                </c:pt>
                <c:pt idx="184">
                  <c:v>0.90388722768047902</c:v>
                </c:pt>
                <c:pt idx="185">
                  <c:v>0.90482485128883094</c:v>
                </c:pt>
                <c:pt idx="186">
                  <c:v>0.90574929311969898</c:v>
                </c:pt>
                <c:pt idx="187">
                  <c:v>0.90666078975342901</c:v>
                </c:pt>
                <c:pt idx="188">
                  <c:v>0.90755957271980303</c:v>
                </c:pt>
                <c:pt idx="189">
                  <c:v>0.90844586861982202</c:v>
                </c:pt>
                <c:pt idx="190">
                  <c:v>0.90931989924433299</c:v>
                </c:pt>
                <c:pt idx="191">
                  <c:v>0.91018188168957903</c:v>
                </c:pt>
                <c:pt idx="192">
                  <c:v>0.91103202846975095</c:v>
                </c:pt>
                <c:pt idx="193">
                  <c:v>0.91187054762662501</c:v>
                </c:pt>
                <c:pt idx="194">
                  <c:v>0.91269764283635701</c:v>
                </c:pt>
                <c:pt idx="195">
                  <c:v>0.91351351351351395</c:v>
                </c:pt>
                <c:pt idx="196">
                  <c:v>0.91431835491241398</c:v>
                </c:pt>
                <c:pt idx="197">
                  <c:v>0.91511235822584902</c:v>
                </c:pt>
                <c:pt idx="198">
                  <c:v>0.91589571068124498</c:v>
                </c:pt>
                <c:pt idx="199">
                  <c:v>0.91666859563436098</c:v>
                </c:pt>
                <c:pt idx="200">
                  <c:v>0.91743119266055095</c:v>
                </c:pt>
                <c:pt idx="201">
                  <c:v>0.91818367764369002</c:v>
                </c:pt>
                <c:pt idx="202">
                  <c:v>0.91892622286280501</c:v>
                </c:pt>
                <c:pt idx="203">
                  <c:v>0.91965899707648102</c:v>
                </c:pt>
                <c:pt idx="204">
                  <c:v>0.920382165605096</c:v>
                </c:pt>
                <c:pt idx="205">
                  <c:v>0.92109589041095896</c:v>
                </c:pt>
                <c:pt idx="206">
                  <c:v>0.92180033017638396</c:v>
                </c:pt>
                <c:pt idx="207">
                  <c:v>0.92249564037977205</c:v>
                </c:pt>
                <c:pt idx="208">
                  <c:v>0.92318197336975105</c:v>
                </c:pt>
                <c:pt idx="209">
                  <c:v>0.92385947843742799</c:v>
                </c:pt>
                <c:pt idx="210">
                  <c:v>0.92452830188679302</c:v>
                </c:pt>
                <c:pt idx="211">
                  <c:v>0.92518858710334395</c:v>
                </c:pt>
                <c:pt idx="212">
                  <c:v>0.92584047462096297</c:v>
                </c:pt>
                <c:pt idx="213">
                  <c:v>0.92648410218709798</c:v>
                </c:pt>
                <c:pt idx="214">
                  <c:v>0.92711960482630196</c:v>
                </c:pt>
                <c:pt idx="215">
                  <c:v>0.927747114902158</c:v>
                </c:pt>
                <c:pt idx="216">
                  <c:v>0.92836676217765102</c:v>
                </c:pt>
                <c:pt idx="217">
                  <c:v>0.928978673874016</c:v>
                </c:pt>
                <c:pt idx="218">
                  <c:v>0.92958297472811202</c:v>
                </c:pt>
                <c:pt idx="219">
                  <c:v>0.93017978704835103</c:v>
                </c:pt>
                <c:pt idx="220">
                  <c:v>0.93076923076923102</c:v>
                </c:pt>
                <c:pt idx="221">
                  <c:v>0.93135142350450995</c:v>
                </c:pt>
                <c:pt idx="222">
                  <c:v>0.93192648059904704</c:v>
                </c:pt>
                <c:pt idx="223">
                  <c:v>0.932494515179359</c:v>
                </c:pt>
                <c:pt idx="224">
                  <c:v>0.93305563820291604</c:v>
                </c:pt>
                <c:pt idx="225">
                  <c:v>0.93360995850622397</c:v>
                </c:pt>
                <c:pt idx="226">
                  <c:v>0.93415758285170902</c:v>
                </c:pt>
                <c:pt idx="227">
                  <c:v>0.93469861597344495</c:v>
                </c:pt>
                <c:pt idx="228">
                  <c:v>0.93523316062176198</c:v>
                </c:pt>
                <c:pt idx="229">
                  <c:v>0.93576131760675296</c:v>
                </c:pt>
                <c:pt idx="230">
                  <c:v>0.93628318584070802</c:v>
                </c:pt>
                <c:pt idx="231">
                  <c:v>0.93679886237952303</c:v>
                </c:pt>
                <c:pt idx="232">
                  <c:v>0.93730844246308198</c:v>
                </c:pt>
                <c:pt idx="233">
                  <c:v>0.93781201955466498</c:v>
                </c:pt>
                <c:pt idx="234">
                  <c:v>0.93830968537939596</c:v>
                </c:pt>
                <c:pt idx="235">
                  <c:v>0.93880152996175104</c:v>
                </c:pt>
                <c:pt idx="236">
                  <c:v>0.93928764166217005</c:v>
                </c:pt>
                <c:pt idx="237">
                  <c:v>0.93976810721276904</c:v>
                </c:pt>
                <c:pt idx="238">
                  <c:v>0.94024301175220804</c:v>
                </c:pt>
                <c:pt idx="239">
                  <c:v>0.94071243885970302</c:v>
                </c:pt>
                <c:pt idx="240">
                  <c:v>0.94117647058823595</c:v>
                </c:pt>
                <c:pt idx="241">
                  <c:v>0.94163518749695996</c:v>
                </c:pt>
                <c:pt idx="242">
                  <c:v>0.94208866868283903</c:v>
                </c:pt>
                <c:pt idx="243">
                  <c:v>0.94253699181152095</c:v>
                </c:pt>
                <c:pt idx="244">
                  <c:v>0.94298023314749102</c:v>
                </c:pt>
                <c:pt idx="245">
                  <c:v>0.94341846758349701</c:v>
                </c:pt>
                <c:pt idx="246">
                  <c:v>0.94385176866928699</c:v>
                </c:pt>
                <c:pt idx="247">
                  <c:v>0.944280208639663</c:v>
                </c:pt>
                <c:pt idx="248">
                  <c:v>0.94470385844187799</c:v>
                </c:pt>
                <c:pt idx="249">
                  <c:v>0.94512278776238201</c:v>
                </c:pt>
                <c:pt idx="250">
                  <c:v>0.94553706505294999</c:v>
                </c:pt>
                <c:pt idx="251">
                  <c:v>0.94594675755619295</c:v>
                </c:pt>
                <c:pt idx="252">
                  <c:v>0.94635193133047202</c:v>
                </c:pt>
                <c:pt idx="253">
                  <c:v>0.94675265127423902</c:v>
                </c:pt>
                <c:pt idx="254">
                  <c:v>0.94714898114980395</c:v>
                </c:pt>
                <c:pt idx="255">
                  <c:v>0.94754098360655803</c:v>
                </c:pt>
                <c:pt idx="256">
                  <c:v>0.94792872020365704</c:v>
                </c:pt>
                <c:pt idx="257">
                  <c:v>0.94831225143218201</c:v>
                </c:pt>
                <c:pt idx="258">
                  <c:v>0.94869163673678902</c:v>
                </c:pt>
                <c:pt idx="259">
                  <c:v>0.94906693453686297</c:v>
                </c:pt>
                <c:pt idx="260">
                  <c:v>0.949438202247191</c:v>
                </c:pt>
                <c:pt idx="261">
                  <c:v>0.94980549629815603</c:v>
                </c:pt>
                <c:pt idx="262">
                  <c:v>0.95016887215547297</c:v>
                </c:pt>
                <c:pt idx="263">
                  <c:v>0.95052838433948605</c:v>
                </c:pt>
                <c:pt idx="264">
                  <c:v>0.95088408644400801</c:v>
                </c:pt>
                <c:pt idx="265">
                  <c:v>0.95123603115475797</c:v>
                </c:pt>
                <c:pt idx="266">
                  <c:v>0.95158427026736303</c:v>
                </c:pt>
                <c:pt idx="267">
                  <c:v>0.95192885470496402</c:v>
                </c:pt>
                <c:pt idx="268">
                  <c:v>0.95226983453542702</c:v>
                </c:pt>
                <c:pt idx="269">
                  <c:v>0.95260725898816501</c:v>
                </c:pt>
                <c:pt idx="270">
                  <c:v>0.95294117647058896</c:v>
                </c:pt>
                <c:pt idx="271">
                  <c:v>0.95327163458418296</c:v>
                </c:pt>
                <c:pt idx="272">
                  <c:v>0.95359868014023497</c:v>
                </c:pt>
                <c:pt idx="273">
                  <c:v>0.95392235917520996</c:v>
                </c:pt>
                <c:pt idx="274">
                  <c:v>0.954242716965784</c:v>
                </c:pt>
                <c:pt idx="275">
                  <c:v>0.95455979804354696</c:v>
                </c:pt>
                <c:pt idx="276">
                  <c:v>0.95487364620938697</c:v>
                </c:pt>
                <c:pt idx="277">
                  <c:v>0.95518430454754799</c:v>
                </c:pt>
                <c:pt idx="278">
                  <c:v>0.95549181543939499</c:v>
                </c:pt>
                <c:pt idx="279">
                  <c:v>0.95579622057685998</c:v>
                </c:pt>
                <c:pt idx="280">
                  <c:v>0.95609756097561005</c:v>
                </c:pt>
                <c:pt idx="281">
                  <c:v>0.95639587698792405</c:v>
                </c:pt>
                <c:pt idx="282">
                  <c:v>0.95669120831528798</c:v>
                </c:pt>
                <c:pt idx="283">
                  <c:v>0.95698359402071997</c:v>
                </c:pt>
                <c:pt idx="284">
                  <c:v>0.95727307254082805</c:v>
                </c:pt>
                <c:pt idx="285">
                  <c:v>0.95755968169761296</c:v>
                </c:pt>
                <c:pt idx="286">
                  <c:v>0.95784345871000998</c:v>
                </c:pt>
                <c:pt idx="287">
                  <c:v>0.95812444020519105</c:v>
                </c:pt>
                <c:pt idx="288">
                  <c:v>0.95840266222961701</c:v>
                </c:pt>
                <c:pt idx="289">
                  <c:v>0.95867816025986896</c:v>
                </c:pt>
                <c:pt idx="290">
                  <c:v>0.95895096921322698</c:v>
                </c:pt>
                <c:pt idx="291">
                  <c:v>0.959221123458049</c:v>
                </c:pt>
                <c:pt idx="292">
                  <c:v>0.95948865682391105</c:v>
                </c:pt>
                <c:pt idx="293">
                  <c:v>0.95975360261154397</c:v>
                </c:pt>
                <c:pt idx="294">
                  <c:v>0.96001599360255896</c:v>
                </c:pt>
                <c:pt idx="295">
                  <c:v>0.96027586206896598</c:v>
                </c:pt>
                <c:pt idx="296">
                  <c:v>0.96053323978249405</c:v>
                </c:pt>
                <c:pt idx="297">
                  <c:v>0.96078815802372297</c:v>
                </c:pt>
                <c:pt idx="298">
                  <c:v>0.96104064759101404</c:v>
                </c:pt>
                <c:pt idx="299">
                  <c:v>0.96129073880925997</c:v>
                </c:pt>
                <c:pt idx="300">
                  <c:v>0.96153846153846201</c:v>
                </c:pt>
                <c:pt idx="301">
                  <c:v>0.96178384518211102</c:v>
                </c:pt>
                <c:pt idx="302">
                  <c:v>0.96202691869541401</c:v>
                </c:pt>
                <c:pt idx="303">
                  <c:v>0.96226771059334004</c:v>
                </c:pt>
                <c:pt idx="304">
                  <c:v>0.962506248958507</c:v>
                </c:pt>
                <c:pt idx="305">
                  <c:v>0.96274256144890102</c:v>
                </c:pt>
                <c:pt idx="306">
                  <c:v>0.96297667530544295</c:v>
                </c:pt>
                <c:pt idx="307">
                  <c:v>0.963208617359401</c:v>
                </c:pt>
                <c:pt idx="308">
                  <c:v>0.96343841403964903</c:v>
                </c:pt>
                <c:pt idx="309">
                  <c:v>0.96366609137977999</c:v>
                </c:pt>
                <c:pt idx="310">
                  <c:v>0.963891675025076</c:v>
                </c:pt>
                <c:pt idx="311">
                  <c:v>0.96411519023933201</c:v>
                </c:pt>
                <c:pt idx="312">
                  <c:v>0.96433666191155498</c:v>
                </c:pt>
                <c:pt idx="313">
                  <c:v>0.964556114562514</c:v>
                </c:pt>
                <c:pt idx="314">
                  <c:v>0.96477357235116901</c:v>
                </c:pt>
                <c:pt idx="315">
                  <c:v>0.964989059080963</c:v>
                </c:pt>
                <c:pt idx="316">
                  <c:v>0.96520259820600096</c:v>
                </c:pt>
                <c:pt idx="317">
                  <c:v>0.96541421283709195</c:v>
                </c:pt>
                <c:pt idx="318">
                  <c:v>0.96562392574767997</c:v>
                </c:pt>
                <c:pt idx="319">
                  <c:v>0.96583175937965704</c:v>
                </c:pt>
                <c:pt idx="320">
                  <c:v>0.96603773584905706</c:v>
                </c:pt>
                <c:pt idx="321">
                  <c:v>0.96624187695164199</c:v>
                </c:pt>
                <c:pt idx="322">
                  <c:v>0.96644420416837595</c:v>
                </c:pt>
                <c:pt idx="323">
                  <c:v>0.96664473867079304</c:v>
                </c:pt>
                <c:pt idx="324">
                  <c:v>0.96684350132625996</c:v>
                </c:pt>
                <c:pt idx="325">
                  <c:v>0.96704051270313596</c:v>
                </c:pt>
                <c:pt idx="326">
                  <c:v>0.96723579307583096</c:v>
                </c:pt>
                <c:pt idx="327">
                  <c:v>0.96742936242976996</c:v>
                </c:pt>
                <c:pt idx="328">
                  <c:v>0.96762124046625397</c:v>
                </c:pt>
                <c:pt idx="329">
                  <c:v>0.96781144660723695</c:v>
                </c:pt>
                <c:pt idx="330">
                  <c:v>0.96799999999999997</c:v>
                </c:pt>
                <c:pt idx="331">
                  <c:v>0.96818691952174296</c:v>
                </c:pt>
                <c:pt idx="332">
                  <c:v>0.96837222378408805</c:v>
                </c:pt>
                <c:pt idx="333">
                  <c:v>0.96855593113748895</c:v>
                </c:pt>
                <c:pt idx="334">
                  <c:v>0.96873805967557103</c:v>
                </c:pt>
                <c:pt idx="335">
                  <c:v>0.96891862723936995</c:v>
                </c:pt>
                <c:pt idx="336">
                  <c:v>0.96909765142150806</c:v>
                </c:pt>
                <c:pt idx="337">
                  <c:v>0.96927514957027905</c:v>
                </c:pt>
                <c:pt idx="338">
                  <c:v>0.96945113879365896</c:v>
                </c:pt>
                <c:pt idx="339">
                  <c:v>0.96962563596324702</c:v>
                </c:pt>
                <c:pt idx="340">
                  <c:v>0.96979865771812102</c:v>
                </c:pt>
                <c:pt idx="341">
                  <c:v>0.96997022046863202</c:v>
                </c:pt>
                <c:pt idx="342">
                  <c:v>0.97014034040011998</c:v>
                </c:pt>
                <c:pt idx="343">
                  <c:v>0.97030903347656505</c:v>
                </c:pt>
                <c:pt idx="344">
                  <c:v>0.97047631544416801</c:v>
                </c:pt>
                <c:pt idx="345">
                  <c:v>0.97064220183486205</c:v>
                </c:pt>
                <c:pt idx="346">
                  <c:v>0.97080670796976898</c:v>
                </c:pt>
                <c:pt idx="347">
                  <c:v>0.97096984896257499</c:v>
                </c:pt>
                <c:pt idx="348">
                  <c:v>0.97113163972286398</c:v>
                </c:pt>
                <c:pt idx="349">
                  <c:v>0.97129209495936997</c:v>
                </c:pt>
                <c:pt idx="350">
                  <c:v>0.97145122918318805</c:v>
                </c:pt>
                <c:pt idx="351">
                  <c:v>0.97160905671090902</c:v>
                </c:pt>
                <c:pt idx="352">
                  <c:v>0.97176559166771204</c:v>
                </c:pt>
                <c:pt idx="353">
                  <c:v>0.97192084799039102</c:v>
                </c:pt>
                <c:pt idx="354">
                  <c:v>0.97207483943032702</c:v>
                </c:pt>
                <c:pt idx="355">
                  <c:v>0.97222757955641304</c:v>
                </c:pt>
                <c:pt idx="356">
                  <c:v>0.97237908175791798</c:v>
                </c:pt>
                <c:pt idx="357">
                  <c:v>0.97252935924730399</c:v>
                </c:pt>
                <c:pt idx="358">
                  <c:v>0.97267842506299096</c:v>
                </c:pt>
                <c:pt idx="359">
                  <c:v>0.97282629207207105</c:v>
                </c:pt>
                <c:pt idx="360">
                  <c:v>0.97297297297297303</c:v>
                </c:pt>
                <c:pt idx="361">
                  <c:v>0.97311848029808601</c:v>
                </c:pt>
                <c:pt idx="362">
                  <c:v>0.973262826416328</c:v>
                </c:pt>
                <c:pt idx="363">
                  <c:v>0.97340602353566896</c:v>
                </c:pt>
                <c:pt idx="364">
                  <c:v>0.97354808370561896</c:v>
                </c:pt>
                <c:pt idx="365">
                  <c:v>0.97368901881965997</c:v>
                </c:pt>
                <c:pt idx="366">
                  <c:v>0.97382884061763897</c:v>
                </c:pt>
                <c:pt idx="367">
                  <c:v>0.97396756068812396</c:v>
                </c:pt>
                <c:pt idx="368">
                  <c:v>0.97410519047070998</c:v>
                </c:pt>
                <c:pt idx="369">
                  <c:v>0.97424174125829099</c:v>
                </c:pt>
                <c:pt idx="370">
                  <c:v>0.97437722419928796</c:v>
                </c:pt>
                <c:pt idx="371">
                  <c:v>0.97451165029984199</c:v>
                </c:pt>
                <c:pt idx="372">
                  <c:v>0.97464503042596395</c:v>
                </c:pt>
                <c:pt idx="373">
                  <c:v>0.97477737530564901</c:v>
                </c:pt>
                <c:pt idx="374">
                  <c:v>0.97490869553096005</c:v>
                </c:pt>
                <c:pt idx="375">
                  <c:v>0.97503900156006196</c:v>
                </c:pt>
                <c:pt idx="376">
                  <c:v>0.97516830371923602</c:v>
                </c:pt>
                <c:pt idx="377">
                  <c:v>0.97529661220484598</c:v>
                </c:pt>
                <c:pt idx="378">
                  <c:v>0.97542393708527897</c:v>
                </c:pt>
                <c:pt idx="379">
                  <c:v>0.97555028830284996</c:v>
                </c:pt>
                <c:pt idx="380">
                  <c:v>0.97567567567567604</c:v>
                </c:pt>
                <c:pt idx="381">
                  <c:v>0.97580010889950997</c:v>
                </c:pt>
                <c:pt idx="382">
                  <c:v>0.97592359754955704</c:v>
                </c:pt>
                <c:pt idx="383">
                  <c:v>0.97604615108224801</c:v>
                </c:pt>
                <c:pt idx="384">
                  <c:v>0.97616777883698702</c:v>
                </c:pt>
                <c:pt idx="385">
                  <c:v>0.97628849003787299</c:v>
                </c:pt>
                <c:pt idx="386">
                  <c:v>0.97640829379538097</c:v>
                </c:pt>
                <c:pt idx="387">
                  <c:v>0.97652719910803298</c:v>
                </c:pt>
                <c:pt idx="388">
                  <c:v>0.976645214864023</c:v>
                </c:pt>
                <c:pt idx="389">
                  <c:v>0.97676234984282295</c:v>
                </c:pt>
                <c:pt idx="390">
                  <c:v>0.97687861271676302</c:v>
                </c:pt>
                <c:pt idx="391">
                  <c:v>0.97699401205258196</c:v>
                </c:pt>
                <c:pt idx="392">
                  <c:v>0.97710855631295201</c:v>
                </c:pt>
                <c:pt idx="393">
                  <c:v>0.977222253857981</c:v>
                </c:pt>
                <c:pt idx="394">
                  <c:v>0.97733511294668696</c:v>
                </c:pt>
                <c:pt idx="395">
                  <c:v>0.97744714173844904</c:v>
                </c:pt>
                <c:pt idx="396">
                  <c:v>0.977558348294434</c:v>
                </c:pt>
                <c:pt idx="397">
                  <c:v>0.977668740579</c:v>
                </c:pt>
                <c:pt idx="398">
                  <c:v>0.97777832646107499</c:v>
                </c:pt>
                <c:pt idx="399">
                  <c:v>0.97788711371551795</c:v>
                </c:pt>
                <c:pt idx="400">
                  <c:v>0.97799511002445005</c:v>
                </c:pt>
                <c:pt idx="401">
                  <c:v>0.97810232297857103</c:v>
                </c:pt>
                <c:pt idx="402">
                  <c:v>0.97820876007844804</c:v>
                </c:pt>
                <c:pt idx="403">
                  <c:v>0.978314428735791</c:v>
                </c:pt>
                <c:pt idx="404">
                  <c:v>0.97841933627469801</c:v>
                </c:pt>
                <c:pt idx="405">
                  <c:v>0.97852348993288596</c:v>
                </c:pt>
                <c:pt idx="406">
                  <c:v>0.97862689686290305</c:v>
                </c:pt>
                <c:pt idx="407">
                  <c:v>0.97872956413331802</c:v>
                </c:pt>
                <c:pt idx="408">
                  <c:v>0.97883149872988995</c:v>
                </c:pt>
                <c:pt idx="409">
                  <c:v>0.97893270755672102</c:v>
                </c:pt>
                <c:pt idx="410">
                  <c:v>0.97903319743739103</c:v>
                </c:pt>
                <c:pt idx="411">
                  <c:v>0.979132975116073</c:v>
                </c:pt>
                <c:pt idx="412">
                  <c:v>0.97923204725863</c:v>
                </c:pt>
                <c:pt idx="413">
                  <c:v>0.979330420453697</c:v>
                </c:pt>
                <c:pt idx="414">
                  <c:v>0.97942810121374202</c:v>
                </c:pt>
                <c:pt idx="415">
                  <c:v>0.97952509597611304</c:v>
                </c:pt>
                <c:pt idx="416">
                  <c:v>0.97962141110406697</c:v>
                </c:pt>
                <c:pt idx="417">
                  <c:v>0.97971705288778499</c:v>
                </c:pt>
                <c:pt idx="418">
                  <c:v>0.979812027545367</c:v>
                </c:pt>
                <c:pt idx="419">
                  <c:v>0.97990634122381504</c:v>
                </c:pt>
                <c:pt idx="420">
                  <c:v>0.98</c:v>
                </c:pt>
                <c:pt idx="421">
                  <c:v>0.98009300988160797</c:v>
                </c:pt>
                <c:pt idx="422">
                  <c:v>0.98018537680808404</c:v>
                </c:pt>
                <c:pt idx="423">
                  <c:v>0.98027710665154599</c:v>
                </c:pt>
                <c:pt idx="424">
                  <c:v>0.98036820521769397</c:v>
                </c:pt>
                <c:pt idx="425">
                  <c:v>0.98045867824670896</c:v>
                </c:pt>
                <c:pt idx="426">
                  <c:v>0.98054853141412202</c:v>
                </c:pt>
                <c:pt idx="427">
                  <c:v>0.98063777033168598</c:v>
                </c:pt>
                <c:pt idx="428">
                  <c:v>0.98072640054822702</c:v>
                </c:pt>
                <c:pt idx="429">
                  <c:v>0.98081442755048198</c:v>
                </c:pt>
                <c:pt idx="430">
                  <c:v>0.98090185676392605</c:v>
                </c:pt>
                <c:pt idx="431">
                  <c:v>0.98098869355358298</c:v>
                </c:pt>
                <c:pt idx="432">
                  <c:v>0.98107494322483002</c:v>
                </c:pt>
                <c:pt idx="433">
                  <c:v>0.98116061102418195</c:v>
                </c:pt>
                <c:pt idx="434">
                  <c:v>0.98124570214007401</c:v>
                </c:pt>
                <c:pt idx="435">
                  <c:v>0.98133022170361695</c:v>
                </c:pt>
                <c:pt idx="436">
                  <c:v>0.98141417478935999</c:v>
                </c:pt>
                <c:pt idx="437">
                  <c:v>0.98149756641602703</c:v>
                </c:pt>
                <c:pt idx="438">
                  <c:v>0.98158040154724602</c:v>
                </c:pt>
                <c:pt idx="439">
                  <c:v>0.98166268509227195</c:v>
                </c:pt>
                <c:pt idx="440">
                  <c:v>0.98174442190669298</c:v>
                </c:pt>
                <c:pt idx="441">
                  <c:v>0.98182561679312996</c:v>
                </c:pt>
                <c:pt idx="442">
                  <c:v>0.98190627450192003</c:v>
                </c:pt>
                <c:pt idx="443">
                  <c:v>0.98198639973179702</c:v>
                </c:pt>
                <c:pt idx="444">
                  <c:v>0.98206599713055898</c:v>
                </c:pt>
                <c:pt idx="445">
                  <c:v>0.98214507129572204</c:v>
                </c:pt>
                <c:pt idx="446">
                  <c:v>0.98222362677516795</c:v>
                </c:pt>
                <c:pt idx="447">
                  <c:v>0.98230166806778396</c:v>
                </c:pt>
                <c:pt idx="448">
                  <c:v>0.98237919962409004</c:v>
                </c:pt>
                <c:pt idx="449">
                  <c:v>0.98245622584685199</c:v>
                </c:pt>
                <c:pt idx="450">
                  <c:v>0.98253275109170302</c:v>
                </c:pt>
                <c:pt idx="451">
                  <c:v>0.98260877966773097</c:v>
                </c:pt>
                <c:pt idx="452">
                  <c:v>0.98268431583807903</c:v>
                </c:pt>
                <c:pt idx="453">
                  <c:v>0.98275936382052498</c:v>
                </c:pt>
                <c:pt idx="454">
                  <c:v>0.98283392778805601</c:v>
                </c:pt>
                <c:pt idx="455">
                  <c:v>0.98290801186943599</c:v>
                </c:pt>
                <c:pt idx="456">
                  <c:v>0.98298162014976098</c:v>
                </c:pt>
                <c:pt idx="457">
                  <c:v>0.98305475667101305</c:v>
                </c:pt>
                <c:pt idx="458">
                  <c:v>0.98312742543259402</c:v>
                </c:pt>
                <c:pt idx="459">
                  <c:v>0.98319963039186897</c:v>
                </c:pt>
                <c:pt idx="460">
                  <c:v>0.98327137546468402</c:v>
                </c:pt>
                <c:pt idx="461">
                  <c:v>0.98334266452589103</c:v>
                </c:pt>
                <c:pt idx="462">
                  <c:v>0.98341350140985195</c:v>
                </c:pt>
                <c:pt idx="463">
                  <c:v>0.98348388991095004</c:v>
                </c:pt>
                <c:pt idx="464">
                  <c:v>0.98355383378408001</c:v>
                </c:pt>
                <c:pt idx="465">
                  <c:v>0.98362333674513802</c:v>
                </c:pt>
                <c:pt idx="466">
                  <c:v>0.98369240247150702</c:v>
                </c:pt>
                <c:pt idx="467">
                  <c:v>0.98376103460252895</c:v>
                </c:pt>
                <c:pt idx="468">
                  <c:v>0.98382923673997402</c:v>
                </c:pt>
                <c:pt idx="469">
                  <c:v>0.98389701244850403</c:v>
                </c:pt>
                <c:pt idx="470">
                  <c:v>0.98396436525612396</c:v>
                </c:pt>
                <c:pt idx="471">
                  <c:v>0.98403129865463701</c:v>
                </c:pt>
                <c:pt idx="472">
                  <c:v>0.98409781610007796</c:v>
                </c:pt>
                <c:pt idx="473">
                  <c:v>0.98416392101315697</c:v>
                </c:pt>
                <c:pt idx="474">
                  <c:v>0.98422961677968801</c:v>
                </c:pt>
                <c:pt idx="475">
                  <c:v>0.98429490675100895</c:v>
                </c:pt>
                <c:pt idx="476">
                  <c:v>0.98435979424440401</c:v>
                </c:pt>
                <c:pt idx="477">
                  <c:v>0.98442428254351499</c:v>
                </c:pt>
                <c:pt idx="478">
                  <c:v>0.98448837489874297</c:v>
                </c:pt>
                <c:pt idx="479">
                  <c:v>0.98455207452765803</c:v>
                </c:pt>
                <c:pt idx="480">
                  <c:v>0.984615384615384</c:v>
                </c:pt>
                <c:pt idx="481">
                  <c:v>0.98467830831499703</c:v>
                </c:pt>
                <c:pt idx="482">
                  <c:v>0.98474084874790202</c:v>
                </c:pt>
                <c:pt idx="483">
                  <c:v>0.98480300900421702</c:v>
                </c:pt>
                <c:pt idx="484">
                  <c:v>0.98486479214314504</c:v>
                </c:pt>
                <c:pt idx="485">
                  <c:v>0.98492620119334195</c:v>
                </c:pt>
                <c:pt idx="486">
                  <c:v>0.98498723915328001</c:v>
                </c:pt>
                <c:pt idx="487">
                  <c:v>0.98504790899160599</c:v>
                </c:pt>
                <c:pt idx="488">
                  <c:v>0.98510821364749501</c:v>
                </c:pt>
                <c:pt idx="489">
                  <c:v>0.98516815603099805</c:v>
                </c:pt>
                <c:pt idx="490">
                  <c:v>0.985227739023389</c:v>
                </c:pt>
                <c:pt idx="491">
                  <c:v>0.98528696547749905</c:v>
                </c:pt>
                <c:pt idx="492">
                  <c:v>0.98534583821805399</c:v>
                </c:pt>
                <c:pt idx="493">
                  <c:v>0.98540436004200305</c:v>
                </c:pt>
                <c:pt idx="494">
                  <c:v>0.98546253371884496</c:v>
                </c:pt>
                <c:pt idx="495">
                  <c:v>0.98552036199094994</c:v>
                </c:pt>
                <c:pt idx="496">
                  <c:v>0.98557784757387301</c:v>
                </c:pt>
                <c:pt idx="497">
                  <c:v>0.98563499315667003</c:v>
                </c:pt>
                <c:pt idx="498">
                  <c:v>0.98569180140220303</c:v>
                </c:pt>
                <c:pt idx="499">
                  <c:v>0.98574827494744699</c:v>
                </c:pt>
                <c:pt idx="500">
                  <c:v>0.98580441640378502</c:v>
                </c:pt>
              </c:numCache>
            </c:numRef>
          </c:val>
          <c:smooth val="1"/>
          <c:extLst>
            <c:ext xmlns:c16="http://schemas.microsoft.com/office/drawing/2014/chart" uri="{C3380CC4-5D6E-409C-BE32-E72D297353CC}">
              <c16:uniqueId val="{00000000-F061-4FF4-B1B2-5FDE9C288ED0}"/>
            </c:ext>
          </c:extLst>
        </c:ser>
        <c:dLbls>
          <c:showLegendKey val="0"/>
          <c:showVal val="0"/>
          <c:showCatName val="0"/>
          <c:showSerName val="0"/>
          <c:showPercent val="0"/>
          <c:showBubbleSize val="0"/>
        </c:dLbls>
        <c:smooth val="0"/>
        <c:axId val="163478560"/>
        <c:axId val="163480768"/>
      </c:lineChart>
      <c:catAx>
        <c:axId val="1634785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480768"/>
        <c:crosses val="autoZero"/>
        <c:auto val="1"/>
        <c:lblAlgn val="ctr"/>
        <c:lblOffset val="100"/>
        <c:tickLblSkip val="50"/>
        <c:tickMarkSkip val="50"/>
        <c:noMultiLvlLbl val="0"/>
      </c:catAx>
      <c:valAx>
        <c:axId val="163480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478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222083625685401E-2"/>
          <c:y val="5.7572568280450098E-2"/>
          <c:w val="0.86930686789151401"/>
          <c:h val="0.84088728492271803"/>
        </c:manualLayout>
      </c:layout>
      <c:lineChart>
        <c:grouping val="standard"/>
        <c:varyColors val="0"/>
        <c:ser>
          <c:idx val="1"/>
          <c:order val="0"/>
          <c:spPr>
            <a:ln w="12700" cap="rnd">
              <a:solidFill>
                <a:schemeClr val="accent2"/>
              </a:solidFill>
              <a:round/>
            </a:ln>
            <a:effectLst/>
          </c:spPr>
          <c:marker>
            <c:symbol val="none"/>
          </c:marker>
          <c:cat>
            <c:numRef>
              <c:f>[viscosity_graphs.xlsx]nu!$A$1:$A$1001</c:f>
              <c:numCache>
                <c:formatCode>General</c:formatCode>
                <c:ptCount val="1001"/>
                <c:pt idx="0">
                  <c:v>0</c:v>
                </c:pt>
                <c:pt idx="1">
                  <c:v>1.0000000000000001E-5</c:v>
                </c:pt>
                <c:pt idx="2">
                  <c:v>2.0000000000000002E-5</c:v>
                </c:pt>
                <c:pt idx="3">
                  <c:v>3.0000000000000001E-5</c:v>
                </c:pt>
                <c:pt idx="4">
                  <c:v>4.0000000000000003E-5</c:v>
                </c:pt>
                <c:pt idx="5">
                  <c:v>5.0000000000000002E-5</c:v>
                </c:pt>
                <c:pt idx="6">
                  <c:v>6.0000000000000002E-5</c:v>
                </c:pt>
                <c:pt idx="7">
                  <c:v>6.9999999999999994E-5</c:v>
                </c:pt>
                <c:pt idx="8">
                  <c:v>8.0000000000000007E-5</c:v>
                </c:pt>
                <c:pt idx="9">
                  <c:v>9.0000000000000006E-5</c:v>
                </c:pt>
                <c:pt idx="10">
                  <c:v>1E-4</c:v>
                </c:pt>
                <c:pt idx="11">
                  <c:v>1.1E-4</c:v>
                </c:pt>
                <c:pt idx="12">
                  <c:v>1.2E-4</c:v>
                </c:pt>
                <c:pt idx="13">
                  <c:v>1.2999999999999999E-4</c:v>
                </c:pt>
                <c:pt idx="14">
                  <c:v>1.3999999999999999E-4</c:v>
                </c:pt>
                <c:pt idx="15">
                  <c:v>1.4999999999999999E-4</c:v>
                </c:pt>
                <c:pt idx="16">
                  <c:v>1.6000000000000001E-4</c:v>
                </c:pt>
                <c:pt idx="17">
                  <c:v>1.7000000000000001E-4</c:v>
                </c:pt>
                <c:pt idx="18">
                  <c:v>1.8000000000000001E-4</c:v>
                </c:pt>
                <c:pt idx="19">
                  <c:v>1.9000000000000001E-4</c:v>
                </c:pt>
                <c:pt idx="20">
                  <c:v>2.0000000000000001E-4</c:v>
                </c:pt>
                <c:pt idx="21">
                  <c:v>2.1000000000000001E-4</c:v>
                </c:pt>
                <c:pt idx="22">
                  <c:v>2.2000000000000001E-4</c:v>
                </c:pt>
                <c:pt idx="23">
                  <c:v>2.3000000000000001E-4</c:v>
                </c:pt>
                <c:pt idx="24">
                  <c:v>2.4000000000000001E-4</c:v>
                </c:pt>
                <c:pt idx="25">
                  <c:v>2.5000000000000001E-4</c:v>
                </c:pt>
                <c:pt idx="26">
                  <c:v>2.5999999999999998E-4</c:v>
                </c:pt>
                <c:pt idx="27">
                  <c:v>2.7E-4</c:v>
                </c:pt>
                <c:pt idx="28">
                  <c:v>2.7999999999999998E-4</c:v>
                </c:pt>
                <c:pt idx="29">
                  <c:v>2.9E-4</c:v>
                </c:pt>
                <c:pt idx="30">
                  <c:v>2.9999999999999997E-4</c:v>
                </c:pt>
                <c:pt idx="31">
                  <c:v>3.1E-4</c:v>
                </c:pt>
                <c:pt idx="32">
                  <c:v>3.2000000000000003E-4</c:v>
                </c:pt>
                <c:pt idx="33">
                  <c:v>3.3E-4</c:v>
                </c:pt>
                <c:pt idx="34">
                  <c:v>3.4000000000000002E-4</c:v>
                </c:pt>
                <c:pt idx="35">
                  <c:v>3.5E-4</c:v>
                </c:pt>
                <c:pt idx="36">
                  <c:v>3.6000000000000002E-4</c:v>
                </c:pt>
                <c:pt idx="37">
                  <c:v>3.6999999999999999E-4</c:v>
                </c:pt>
                <c:pt idx="38">
                  <c:v>3.8000000000000002E-4</c:v>
                </c:pt>
                <c:pt idx="39">
                  <c:v>3.8999999999999999E-4</c:v>
                </c:pt>
                <c:pt idx="40">
                  <c:v>4.0000000000000002E-4</c:v>
                </c:pt>
                <c:pt idx="41">
                  <c:v>4.0999999999999999E-4</c:v>
                </c:pt>
                <c:pt idx="42">
                  <c:v>4.2000000000000099E-4</c:v>
                </c:pt>
                <c:pt idx="43">
                  <c:v>4.3000000000000102E-4</c:v>
                </c:pt>
                <c:pt idx="44">
                  <c:v>4.4000000000000099E-4</c:v>
                </c:pt>
                <c:pt idx="45">
                  <c:v>4.5000000000000102E-4</c:v>
                </c:pt>
                <c:pt idx="46">
                  <c:v>4.6000000000000099E-4</c:v>
                </c:pt>
                <c:pt idx="47">
                  <c:v>4.7000000000000102E-4</c:v>
                </c:pt>
                <c:pt idx="48">
                  <c:v>4.8000000000000099E-4</c:v>
                </c:pt>
                <c:pt idx="49">
                  <c:v>4.9000000000000096E-4</c:v>
                </c:pt>
                <c:pt idx="50">
                  <c:v>5.0000000000000099E-4</c:v>
                </c:pt>
                <c:pt idx="51">
                  <c:v>5.1000000000000101E-4</c:v>
                </c:pt>
                <c:pt idx="52">
                  <c:v>5.2000000000000104E-4</c:v>
                </c:pt>
                <c:pt idx="53">
                  <c:v>5.3000000000000096E-4</c:v>
                </c:pt>
                <c:pt idx="54">
                  <c:v>5.4000000000000098E-4</c:v>
                </c:pt>
                <c:pt idx="55">
                  <c:v>5.5000000000000101E-4</c:v>
                </c:pt>
                <c:pt idx="56">
                  <c:v>5.6000000000000104E-4</c:v>
                </c:pt>
                <c:pt idx="57">
                  <c:v>5.7000000000000095E-4</c:v>
                </c:pt>
                <c:pt idx="58">
                  <c:v>5.8000000000000098E-4</c:v>
                </c:pt>
                <c:pt idx="59">
                  <c:v>5.9000000000000101E-4</c:v>
                </c:pt>
                <c:pt idx="60">
                  <c:v>6.0000000000000103E-4</c:v>
                </c:pt>
                <c:pt idx="61">
                  <c:v>6.1000000000000095E-4</c:v>
                </c:pt>
                <c:pt idx="62">
                  <c:v>6.2000000000000098E-4</c:v>
                </c:pt>
                <c:pt idx="63">
                  <c:v>6.30000000000001E-4</c:v>
                </c:pt>
                <c:pt idx="64">
                  <c:v>6.4000000000000103E-4</c:v>
                </c:pt>
                <c:pt idx="65">
                  <c:v>6.5000000000000095E-4</c:v>
                </c:pt>
                <c:pt idx="66">
                  <c:v>6.6000000000000097E-4</c:v>
                </c:pt>
                <c:pt idx="67">
                  <c:v>6.70000000000001E-4</c:v>
                </c:pt>
                <c:pt idx="68">
                  <c:v>6.8000000000000102E-4</c:v>
                </c:pt>
                <c:pt idx="69">
                  <c:v>6.9000000000000105E-4</c:v>
                </c:pt>
                <c:pt idx="70">
                  <c:v>7.0000000000000097E-4</c:v>
                </c:pt>
                <c:pt idx="71">
                  <c:v>7.1000000000000099E-4</c:v>
                </c:pt>
                <c:pt idx="72">
                  <c:v>7.2000000000000102E-4</c:v>
                </c:pt>
                <c:pt idx="73">
                  <c:v>7.3000000000000105E-4</c:v>
                </c:pt>
                <c:pt idx="74">
                  <c:v>7.4000000000000097E-4</c:v>
                </c:pt>
                <c:pt idx="75">
                  <c:v>7.5000000000000099E-4</c:v>
                </c:pt>
                <c:pt idx="76">
                  <c:v>7.6000000000000102E-4</c:v>
                </c:pt>
                <c:pt idx="77">
                  <c:v>7.7000000000000104E-4</c:v>
                </c:pt>
                <c:pt idx="78">
                  <c:v>7.8000000000000096E-4</c:v>
                </c:pt>
                <c:pt idx="79">
                  <c:v>7.9000000000000196E-4</c:v>
                </c:pt>
                <c:pt idx="80">
                  <c:v>8.0000000000000101E-4</c:v>
                </c:pt>
                <c:pt idx="81">
                  <c:v>8.1000000000000104E-4</c:v>
                </c:pt>
                <c:pt idx="82">
                  <c:v>8.2000000000000204E-4</c:v>
                </c:pt>
                <c:pt idx="83">
                  <c:v>8.3000000000000196E-4</c:v>
                </c:pt>
                <c:pt idx="84">
                  <c:v>8.4000000000000199E-4</c:v>
                </c:pt>
                <c:pt idx="85">
                  <c:v>8.5000000000000201E-4</c:v>
                </c:pt>
                <c:pt idx="86">
                  <c:v>8.6000000000000204E-4</c:v>
                </c:pt>
                <c:pt idx="87">
                  <c:v>8.7000000000000196E-4</c:v>
                </c:pt>
                <c:pt idx="88">
                  <c:v>8.8000000000000198E-4</c:v>
                </c:pt>
                <c:pt idx="89">
                  <c:v>8.9000000000000201E-4</c:v>
                </c:pt>
                <c:pt idx="90">
                  <c:v>9.0000000000000204E-4</c:v>
                </c:pt>
                <c:pt idx="91">
                  <c:v>9.1000000000000195E-4</c:v>
                </c:pt>
                <c:pt idx="92">
                  <c:v>9.2000000000000198E-4</c:v>
                </c:pt>
                <c:pt idx="93">
                  <c:v>9.3000000000000201E-4</c:v>
                </c:pt>
                <c:pt idx="94">
                  <c:v>9.4000000000000203E-4</c:v>
                </c:pt>
                <c:pt idx="95">
                  <c:v>9.5000000000000195E-4</c:v>
                </c:pt>
                <c:pt idx="96">
                  <c:v>9.6000000000000198E-4</c:v>
                </c:pt>
                <c:pt idx="97">
                  <c:v>9.70000000000002E-4</c:v>
                </c:pt>
                <c:pt idx="98">
                  <c:v>9.8000000000000192E-4</c:v>
                </c:pt>
                <c:pt idx="99">
                  <c:v>9.9000000000000195E-4</c:v>
                </c:pt>
                <c:pt idx="100">
                  <c:v>1E-3</c:v>
                </c:pt>
                <c:pt idx="101">
                  <c:v>1.01E-3</c:v>
                </c:pt>
                <c:pt idx="102">
                  <c:v>1.0200000000000001E-3</c:v>
                </c:pt>
                <c:pt idx="103">
                  <c:v>1.0300000000000001E-3</c:v>
                </c:pt>
                <c:pt idx="104">
                  <c:v>1.0399999999999999E-3</c:v>
                </c:pt>
                <c:pt idx="105">
                  <c:v>1.0499999999999999E-3</c:v>
                </c:pt>
                <c:pt idx="106">
                  <c:v>1.06E-3</c:v>
                </c:pt>
                <c:pt idx="107">
                  <c:v>1.07E-3</c:v>
                </c:pt>
                <c:pt idx="108">
                  <c:v>1.08E-3</c:v>
                </c:pt>
                <c:pt idx="109">
                  <c:v>1.09E-3</c:v>
                </c:pt>
                <c:pt idx="110">
                  <c:v>1.1000000000000001E-3</c:v>
                </c:pt>
                <c:pt idx="111">
                  <c:v>1.1100000000000001E-3</c:v>
                </c:pt>
                <c:pt idx="112">
                  <c:v>1.1199999999999999E-3</c:v>
                </c:pt>
                <c:pt idx="113">
                  <c:v>1.1299999999999999E-3</c:v>
                </c:pt>
                <c:pt idx="114">
                  <c:v>1.14E-3</c:v>
                </c:pt>
                <c:pt idx="115">
                  <c:v>1.15E-3</c:v>
                </c:pt>
                <c:pt idx="116">
                  <c:v>1.16E-3</c:v>
                </c:pt>
                <c:pt idx="117">
                  <c:v>1.17E-3</c:v>
                </c:pt>
                <c:pt idx="118">
                  <c:v>1.1800000000000001E-3</c:v>
                </c:pt>
                <c:pt idx="119">
                  <c:v>1.1900000000000001E-3</c:v>
                </c:pt>
                <c:pt idx="120">
                  <c:v>1.1999999999999999E-3</c:v>
                </c:pt>
                <c:pt idx="121">
                  <c:v>1.2099999999999999E-3</c:v>
                </c:pt>
                <c:pt idx="122">
                  <c:v>1.2199999999999999E-3</c:v>
                </c:pt>
                <c:pt idx="123">
                  <c:v>1.23E-3</c:v>
                </c:pt>
                <c:pt idx="124">
                  <c:v>1.24E-3</c:v>
                </c:pt>
                <c:pt idx="125">
                  <c:v>1.25E-3</c:v>
                </c:pt>
                <c:pt idx="126">
                  <c:v>1.2600000000000001E-3</c:v>
                </c:pt>
                <c:pt idx="127">
                  <c:v>1.2700000000000001E-3</c:v>
                </c:pt>
                <c:pt idx="128">
                  <c:v>1.2800000000000001E-3</c:v>
                </c:pt>
                <c:pt idx="129">
                  <c:v>1.2899999999999999E-3</c:v>
                </c:pt>
                <c:pt idx="130">
                  <c:v>1.2999999999999999E-3</c:v>
                </c:pt>
                <c:pt idx="131">
                  <c:v>1.31E-3</c:v>
                </c:pt>
                <c:pt idx="132">
                  <c:v>1.32E-3</c:v>
                </c:pt>
                <c:pt idx="133">
                  <c:v>1.33E-3</c:v>
                </c:pt>
                <c:pt idx="134">
                  <c:v>1.34E-3</c:v>
                </c:pt>
                <c:pt idx="135">
                  <c:v>1.3500000000000001E-3</c:v>
                </c:pt>
                <c:pt idx="136">
                  <c:v>1.3600000000000001E-3</c:v>
                </c:pt>
                <c:pt idx="137">
                  <c:v>1.3699999999999999E-3</c:v>
                </c:pt>
                <c:pt idx="138">
                  <c:v>1.3799999999999999E-3</c:v>
                </c:pt>
                <c:pt idx="139">
                  <c:v>1.39E-3</c:v>
                </c:pt>
                <c:pt idx="140">
                  <c:v>1.4E-3</c:v>
                </c:pt>
                <c:pt idx="141">
                  <c:v>1.41E-3</c:v>
                </c:pt>
                <c:pt idx="142">
                  <c:v>1.42E-3</c:v>
                </c:pt>
                <c:pt idx="143">
                  <c:v>1.4300000000000001E-3</c:v>
                </c:pt>
                <c:pt idx="144">
                  <c:v>1.4400000000000001E-3</c:v>
                </c:pt>
                <c:pt idx="145">
                  <c:v>1.4499999999999999E-3</c:v>
                </c:pt>
                <c:pt idx="146">
                  <c:v>1.4599999999999999E-3</c:v>
                </c:pt>
                <c:pt idx="147">
                  <c:v>1.47E-3</c:v>
                </c:pt>
                <c:pt idx="148">
                  <c:v>1.48E-3</c:v>
                </c:pt>
                <c:pt idx="149">
                  <c:v>1.49E-3</c:v>
                </c:pt>
                <c:pt idx="150">
                  <c:v>1.5E-3</c:v>
                </c:pt>
                <c:pt idx="151">
                  <c:v>1.5100000000000001E-3</c:v>
                </c:pt>
                <c:pt idx="152">
                  <c:v>1.5200000000000001E-3</c:v>
                </c:pt>
                <c:pt idx="153">
                  <c:v>1.5299999999999999E-3</c:v>
                </c:pt>
                <c:pt idx="154">
                  <c:v>1.5399999999999999E-3</c:v>
                </c:pt>
                <c:pt idx="155">
                  <c:v>1.5499999999999999E-3</c:v>
                </c:pt>
                <c:pt idx="156">
                  <c:v>1.56E-3</c:v>
                </c:pt>
                <c:pt idx="157">
                  <c:v>1.57E-3</c:v>
                </c:pt>
                <c:pt idx="158">
                  <c:v>1.58E-3</c:v>
                </c:pt>
                <c:pt idx="159">
                  <c:v>1.5900000000000001E-3</c:v>
                </c:pt>
                <c:pt idx="160">
                  <c:v>1.6000000000000001E-3</c:v>
                </c:pt>
                <c:pt idx="161">
                  <c:v>1.6100000000000001E-3</c:v>
                </c:pt>
                <c:pt idx="162">
                  <c:v>1.6199999999999999E-3</c:v>
                </c:pt>
                <c:pt idx="163">
                  <c:v>1.6299999999999999E-3</c:v>
                </c:pt>
                <c:pt idx="164">
                  <c:v>1.64E-3</c:v>
                </c:pt>
                <c:pt idx="165">
                  <c:v>1.65E-3</c:v>
                </c:pt>
                <c:pt idx="166">
                  <c:v>1.66E-3</c:v>
                </c:pt>
                <c:pt idx="167">
                  <c:v>1.67E-3</c:v>
                </c:pt>
                <c:pt idx="168">
                  <c:v>1.6800000000000001E-3</c:v>
                </c:pt>
                <c:pt idx="169">
                  <c:v>1.6900000000000001E-3</c:v>
                </c:pt>
                <c:pt idx="170">
                  <c:v>1.6999999999999999E-3</c:v>
                </c:pt>
                <c:pt idx="171">
                  <c:v>1.7099999999999999E-3</c:v>
                </c:pt>
                <c:pt idx="172">
                  <c:v>1.72E-3</c:v>
                </c:pt>
                <c:pt idx="173">
                  <c:v>1.73E-3</c:v>
                </c:pt>
                <c:pt idx="174">
                  <c:v>1.74E-3</c:v>
                </c:pt>
                <c:pt idx="175">
                  <c:v>1.75E-3</c:v>
                </c:pt>
                <c:pt idx="176">
                  <c:v>1.7600000000000001E-3</c:v>
                </c:pt>
                <c:pt idx="177">
                  <c:v>1.7700000000000001E-3</c:v>
                </c:pt>
                <c:pt idx="178">
                  <c:v>1.7799999999999999E-3</c:v>
                </c:pt>
                <c:pt idx="179">
                  <c:v>1.7899999999999999E-3</c:v>
                </c:pt>
                <c:pt idx="180">
                  <c:v>1.8E-3</c:v>
                </c:pt>
                <c:pt idx="181">
                  <c:v>1.81E-3</c:v>
                </c:pt>
                <c:pt idx="182">
                  <c:v>1.82E-3</c:v>
                </c:pt>
                <c:pt idx="183">
                  <c:v>1.83E-3</c:v>
                </c:pt>
                <c:pt idx="184">
                  <c:v>1.8400000000000001E-3</c:v>
                </c:pt>
                <c:pt idx="185">
                  <c:v>1.8500000000000001E-3</c:v>
                </c:pt>
                <c:pt idx="186">
                  <c:v>1.8600000000000001E-3</c:v>
                </c:pt>
                <c:pt idx="187">
                  <c:v>1.8699999999999999E-3</c:v>
                </c:pt>
                <c:pt idx="188">
                  <c:v>1.8799999999999999E-3</c:v>
                </c:pt>
                <c:pt idx="189">
                  <c:v>1.89E-3</c:v>
                </c:pt>
                <c:pt idx="190">
                  <c:v>1.9E-3</c:v>
                </c:pt>
                <c:pt idx="191">
                  <c:v>1.91E-3</c:v>
                </c:pt>
                <c:pt idx="192">
                  <c:v>1.92E-3</c:v>
                </c:pt>
                <c:pt idx="193">
                  <c:v>1.9300000000000001E-3</c:v>
                </c:pt>
                <c:pt idx="194">
                  <c:v>1.9400000000000001E-3</c:v>
                </c:pt>
                <c:pt idx="195">
                  <c:v>1.9499999999999999E-3</c:v>
                </c:pt>
                <c:pt idx="196">
                  <c:v>1.9599999999999999E-3</c:v>
                </c:pt>
                <c:pt idx="197">
                  <c:v>1.97E-3</c:v>
                </c:pt>
                <c:pt idx="198">
                  <c:v>1.98E-3</c:v>
                </c:pt>
                <c:pt idx="199">
                  <c:v>1.99E-3</c:v>
                </c:pt>
                <c:pt idx="200">
                  <c:v>2E-3</c:v>
                </c:pt>
                <c:pt idx="201">
                  <c:v>2.0100000000000001E-3</c:v>
                </c:pt>
                <c:pt idx="202">
                  <c:v>2.0200000000000001E-3</c:v>
                </c:pt>
                <c:pt idx="203">
                  <c:v>2.0300000000000001E-3</c:v>
                </c:pt>
                <c:pt idx="204">
                  <c:v>2.0400000000000001E-3</c:v>
                </c:pt>
                <c:pt idx="205">
                  <c:v>2.0500000000000002E-3</c:v>
                </c:pt>
                <c:pt idx="206">
                  <c:v>2.0600000000000002E-3</c:v>
                </c:pt>
                <c:pt idx="207">
                  <c:v>2.0699999999999998E-3</c:v>
                </c:pt>
                <c:pt idx="208">
                  <c:v>2.0799999999999998E-3</c:v>
                </c:pt>
                <c:pt idx="209">
                  <c:v>2.0899999999999998E-3</c:v>
                </c:pt>
                <c:pt idx="210">
                  <c:v>2.0999999999999999E-3</c:v>
                </c:pt>
                <c:pt idx="211">
                  <c:v>2.1099999999999999E-3</c:v>
                </c:pt>
                <c:pt idx="212">
                  <c:v>2.1200000000000099E-3</c:v>
                </c:pt>
                <c:pt idx="213">
                  <c:v>2.1299999999999999E-3</c:v>
                </c:pt>
                <c:pt idx="214">
                  <c:v>2.1400000000000099E-3</c:v>
                </c:pt>
                <c:pt idx="215">
                  <c:v>2.15E-3</c:v>
                </c:pt>
                <c:pt idx="216">
                  <c:v>2.16000000000001E-3</c:v>
                </c:pt>
                <c:pt idx="217">
                  <c:v>2.1700000000000001E-3</c:v>
                </c:pt>
                <c:pt idx="218">
                  <c:v>2.1800000000000101E-3</c:v>
                </c:pt>
                <c:pt idx="219">
                  <c:v>2.1900000000000001E-3</c:v>
                </c:pt>
                <c:pt idx="220">
                  <c:v>2.2000000000000101E-3</c:v>
                </c:pt>
                <c:pt idx="221">
                  <c:v>2.2100000000000002E-3</c:v>
                </c:pt>
                <c:pt idx="222">
                  <c:v>2.2200000000000102E-3</c:v>
                </c:pt>
                <c:pt idx="223">
                  <c:v>2.2300000000000002E-3</c:v>
                </c:pt>
                <c:pt idx="224">
                  <c:v>2.2399999999999998E-3</c:v>
                </c:pt>
                <c:pt idx="225">
                  <c:v>2.2499999999999998E-3</c:v>
                </c:pt>
                <c:pt idx="226">
                  <c:v>2.2599999999999999E-3</c:v>
                </c:pt>
                <c:pt idx="227">
                  <c:v>2.2699999999999999E-3</c:v>
                </c:pt>
                <c:pt idx="228">
                  <c:v>2.2799999999999999E-3</c:v>
                </c:pt>
                <c:pt idx="229">
                  <c:v>2.2900000000000099E-3</c:v>
                </c:pt>
                <c:pt idx="230">
                  <c:v>2.3E-3</c:v>
                </c:pt>
                <c:pt idx="231">
                  <c:v>2.31E-3</c:v>
                </c:pt>
                <c:pt idx="232">
                  <c:v>2.32E-3</c:v>
                </c:pt>
                <c:pt idx="233">
                  <c:v>2.33E-3</c:v>
                </c:pt>
                <c:pt idx="234">
                  <c:v>2.34000000000001E-3</c:v>
                </c:pt>
                <c:pt idx="235">
                  <c:v>2.3500000000000101E-3</c:v>
                </c:pt>
                <c:pt idx="236">
                  <c:v>2.3600000000000101E-3</c:v>
                </c:pt>
                <c:pt idx="237">
                  <c:v>2.3700000000000001E-3</c:v>
                </c:pt>
                <c:pt idx="238">
                  <c:v>2.3800000000000101E-3</c:v>
                </c:pt>
                <c:pt idx="239">
                  <c:v>2.3900000000000002E-3</c:v>
                </c:pt>
                <c:pt idx="240">
                  <c:v>2.4000000000000102E-3</c:v>
                </c:pt>
                <c:pt idx="241">
                  <c:v>2.4099999999999998E-3</c:v>
                </c:pt>
                <c:pt idx="242">
                  <c:v>2.4200000000000098E-3</c:v>
                </c:pt>
                <c:pt idx="243">
                  <c:v>2.4299999999999999E-3</c:v>
                </c:pt>
                <c:pt idx="244">
                  <c:v>2.4400000000000099E-3</c:v>
                </c:pt>
                <c:pt idx="245">
                  <c:v>2.4499999999999999E-3</c:v>
                </c:pt>
                <c:pt idx="246">
                  <c:v>2.4600000000000099E-3</c:v>
                </c:pt>
                <c:pt idx="247">
                  <c:v>2.47E-3</c:v>
                </c:pt>
                <c:pt idx="248">
                  <c:v>2.48000000000001E-3</c:v>
                </c:pt>
                <c:pt idx="249">
                  <c:v>2.49000000000001E-3</c:v>
                </c:pt>
                <c:pt idx="250">
                  <c:v>2.50000000000001E-3</c:v>
                </c:pt>
                <c:pt idx="251">
                  <c:v>2.5100000000000101E-3</c:v>
                </c:pt>
                <c:pt idx="252">
                  <c:v>2.5200000000000101E-3</c:v>
                </c:pt>
                <c:pt idx="253">
                  <c:v>2.5300000000000101E-3</c:v>
                </c:pt>
                <c:pt idx="254">
                  <c:v>2.5400000000000101E-3</c:v>
                </c:pt>
                <c:pt idx="255">
                  <c:v>2.5500000000000102E-3</c:v>
                </c:pt>
                <c:pt idx="256">
                  <c:v>2.5600000000000102E-3</c:v>
                </c:pt>
                <c:pt idx="257">
                  <c:v>2.5700000000000102E-3</c:v>
                </c:pt>
                <c:pt idx="258">
                  <c:v>2.5800000000000098E-3</c:v>
                </c:pt>
                <c:pt idx="259">
                  <c:v>2.5900000000000098E-3</c:v>
                </c:pt>
                <c:pt idx="260">
                  <c:v>2.6000000000000099E-3</c:v>
                </c:pt>
                <c:pt idx="261">
                  <c:v>2.6100000000000099E-3</c:v>
                </c:pt>
                <c:pt idx="262">
                  <c:v>2.6200000000000099E-3</c:v>
                </c:pt>
                <c:pt idx="263">
                  <c:v>2.6300000000000099E-3</c:v>
                </c:pt>
                <c:pt idx="264">
                  <c:v>2.64000000000001E-3</c:v>
                </c:pt>
                <c:pt idx="265">
                  <c:v>2.65000000000001E-3</c:v>
                </c:pt>
                <c:pt idx="266">
                  <c:v>2.66000000000001E-3</c:v>
                </c:pt>
                <c:pt idx="267">
                  <c:v>2.67000000000001E-3</c:v>
                </c:pt>
                <c:pt idx="268">
                  <c:v>2.6800000000000101E-3</c:v>
                </c:pt>
                <c:pt idx="269">
                  <c:v>2.6900000000000101E-3</c:v>
                </c:pt>
                <c:pt idx="270">
                  <c:v>2.7000000000000101E-3</c:v>
                </c:pt>
                <c:pt idx="271">
                  <c:v>2.7100000000000101E-3</c:v>
                </c:pt>
                <c:pt idx="272">
                  <c:v>2.7200000000000102E-3</c:v>
                </c:pt>
                <c:pt idx="273">
                  <c:v>2.7300000000000102E-3</c:v>
                </c:pt>
                <c:pt idx="274">
                  <c:v>2.7400000000000098E-3</c:v>
                </c:pt>
                <c:pt idx="275">
                  <c:v>2.7500000000000098E-3</c:v>
                </c:pt>
                <c:pt idx="276">
                  <c:v>2.7600000000000098E-3</c:v>
                </c:pt>
                <c:pt idx="277">
                  <c:v>2.7700000000000099E-3</c:v>
                </c:pt>
                <c:pt idx="278">
                  <c:v>2.7800000000000099E-3</c:v>
                </c:pt>
                <c:pt idx="279">
                  <c:v>2.7900000000000099E-3</c:v>
                </c:pt>
                <c:pt idx="280">
                  <c:v>2.8000000000000099E-3</c:v>
                </c:pt>
                <c:pt idx="281">
                  <c:v>2.81000000000001E-3</c:v>
                </c:pt>
                <c:pt idx="282">
                  <c:v>2.82000000000001E-3</c:v>
                </c:pt>
                <c:pt idx="283">
                  <c:v>2.83000000000001E-3</c:v>
                </c:pt>
                <c:pt idx="284">
                  <c:v>2.8400000000000101E-3</c:v>
                </c:pt>
                <c:pt idx="285">
                  <c:v>2.8500000000000101E-3</c:v>
                </c:pt>
                <c:pt idx="286">
                  <c:v>2.8600000000000101E-3</c:v>
                </c:pt>
                <c:pt idx="287">
                  <c:v>2.8700000000000101E-3</c:v>
                </c:pt>
                <c:pt idx="288">
                  <c:v>2.8800000000000102E-3</c:v>
                </c:pt>
                <c:pt idx="289">
                  <c:v>2.8900000000000102E-3</c:v>
                </c:pt>
                <c:pt idx="290">
                  <c:v>2.9000000000000102E-3</c:v>
                </c:pt>
                <c:pt idx="291">
                  <c:v>2.9100000000000098E-3</c:v>
                </c:pt>
                <c:pt idx="292">
                  <c:v>2.9200000000000098E-3</c:v>
                </c:pt>
                <c:pt idx="293">
                  <c:v>2.9300000000000099E-3</c:v>
                </c:pt>
                <c:pt idx="294">
                  <c:v>2.9400000000000099E-3</c:v>
                </c:pt>
                <c:pt idx="295">
                  <c:v>2.9500000000000099E-3</c:v>
                </c:pt>
                <c:pt idx="296">
                  <c:v>2.9600000000000099E-3</c:v>
                </c:pt>
                <c:pt idx="297">
                  <c:v>2.97000000000001E-3</c:v>
                </c:pt>
                <c:pt idx="298">
                  <c:v>2.98000000000001E-3</c:v>
                </c:pt>
                <c:pt idx="299">
                  <c:v>2.99000000000001E-3</c:v>
                </c:pt>
                <c:pt idx="300">
                  <c:v>3.00000000000001E-3</c:v>
                </c:pt>
                <c:pt idx="301">
                  <c:v>3.0100000000000101E-3</c:v>
                </c:pt>
                <c:pt idx="302">
                  <c:v>3.0200000000000101E-3</c:v>
                </c:pt>
                <c:pt idx="303">
                  <c:v>3.0300000000000101E-3</c:v>
                </c:pt>
                <c:pt idx="304">
                  <c:v>3.0400000000000101E-3</c:v>
                </c:pt>
                <c:pt idx="305">
                  <c:v>3.0500000000000102E-3</c:v>
                </c:pt>
                <c:pt idx="306">
                  <c:v>3.0600000000000102E-3</c:v>
                </c:pt>
                <c:pt idx="307">
                  <c:v>3.0700000000000098E-3</c:v>
                </c:pt>
                <c:pt idx="308">
                  <c:v>3.0800000000000098E-3</c:v>
                </c:pt>
                <c:pt idx="309">
                  <c:v>3.0900000000000098E-3</c:v>
                </c:pt>
                <c:pt idx="310">
                  <c:v>3.1000000000000099E-3</c:v>
                </c:pt>
                <c:pt idx="311">
                  <c:v>3.1100000000000099E-3</c:v>
                </c:pt>
                <c:pt idx="312">
                  <c:v>3.1200000000000099E-3</c:v>
                </c:pt>
                <c:pt idx="313">
                  <c:v>3.1300000000000099E-3</c:v>
                </c:pt>
                <c:pt idx="314">
                  <c:v>3.14000000000001E-3</c:v>
                </c:pt>
                <c:pt idx="315">
                  <c:v>3.15000000000001E-3</c:v>
                </c:pt>
                <c:pt idx="316">
                  <c:v>3.16000000000001E-3</c:v>
                </c:pt>
                <c:pt idx="317">
                  <c:v>3.17000000000001E-3</c:v>
                </c:pt>
                <c:pt idx="318">
                  <c:v>3.1800000000000101E-3</c:v>
                </c:pt>
                <c:pt idx="319">
                  <c:v>3.1900000000000101E-3</c:v>
                </c:pt>
                <c:pt idx="320">
                  <c:v>3.2000000000000101E-3</c:v>
                </c:pt>
                <c:pt idx="321">
                  <c:v>3.2100000000000102E-3</c:v>
                </c:pt>
                <c:pt idx="322">
                  <c:v>3.2200000000000102E-3</c:v>
                </c:pt>
                <c:pt idx="323">
                  <c:v>3.2300000000000102E-3</c:v>
                </c:pt>
                <c:pt idx="324">
                  <c:v>3.2400000000000098E-3</c:v>
                </c:pt>
                <c:pt idx="325">
                  <c:v>3.2500000000000098E-3</c:v>
                </c:pt>
                <c:pt idx="326">
                  <c:v>3.2600000000000099E-3</c:v>
                </c:pt>
                <c:pt idx="327">
                  <c:v>3.2700000000000099E-3</c:v>
                </c:pt>
                <c:pt idx="328">
                  <c:v>3.2800000000000099E-3</c:v>
                </c:pt>
                <c:pt idx="329">
                  <c:v>3.2900000000000099E-3</c:v>
                </c:pt>
                <c:pt idx="330">
                  <c:v>3.30000000000001E-3</c:v>
                </c:pt>
                <c:pt idx="331">
                  <c:v>3.31000000000001E-3</c:v>
                </c:pt>
                <c:pt idx="332">
                  <c:v>3.32000000000001E-3</c:v>
                </c:pt>
                <c:pt idx="333">
                  <c:v>3.33000000000001E-3</c:v>
                </c:pt>
                <c:pt idx="334">
                  <c:v>3.3400000000000101E-3</c:v>
                </c:pt>
                <c:pt idx="335">
                  <c:v>3.3500000000000101E-3</c:v>
                </c:pt>
                <c:pt idx="336">
                  <c:v>3.3600000000000101E-3</c:v>
                </c:pt>
                <c:pt idx="337">
                  <c:v>3.3700000000000101E-3</c:v>
                </c:pt>
                <c:pt idx="338">
                  <c:v>3.3800000000000102E-3</c:v>
                </c:pt>
                <c:pt idx="339">
                  <c:v>3.3900000000000102E-3</c:v>
                </c:pt>
                <c:pt idx="340">
                  <c:v>3.4000000000000098E-3</c:v>
                </c:pt>
                <c:pt idx="341">
                  <c:v>3.4100000000000098E-3</c:v>
                </c:pt>
                <c:pt idx="342">
                  <c:v>3.4200000000000098E-3</c:v>
                </c:pt>
                <c:pt idx="343">
                  <c:v>3.4300000000000099E-3</c:v>
                </c:pt>
                <c:pt idx="344">
                  <c:v>3.4400000000000099E-3</c:v>
                </c:pt>
                <c:pt idx="345">
                  <c:v>3.4500000000000099E-3</c:v>
                </c:pt>
                <c:pt idx="346">
                  <c:v>3.4600000000000099E-3</c:v>
                </c:pt>
                <c:pt idx="347">
                  <c:v>3.47000000000001E-3</c:v>
                </c:pt>
                <c:pt idx="348">
                  <c:v>3.48000000000001E-3</c:v>
                </c:pt>
                <c:pt idx="349">
                  <c:v>3.49000000000001E-3</c:v>
                </c:pt>
                <c:pt idx="350">
                  <c:v>3.50000000000001E-3</c:v>
                </c:pt>
                <c:pt idx="351">
                  <c:v>3.5100000000000101E-3</c:v>
                </c:pt>
                <c:pt idx="352">
                  <c:v>3.5200000000000101E-3</c:v>
                </c:pt>
                <c:pt idx="353">
                  <c:v>3.5300000000000101E-3</c:v>
                </c:pt>
                <c:pt idx="354">
                  <c:v>3.5400000000000102E-3</c:v>
                </c:pt>
                <c:pt idx="355">
                  <c:v>3.5500000000000102E-3</c:v>
                </c:pt>
                <c:pt idx="356">
                  <c:v>3.5600000000000102E-3</c:v>
                </c:pt>
                <c:pt idx="357">
                  <c:v>3.5700000000000098E-3</c:v>
                </c:pt>
                <c:pt idx="358">
                  <c:v>3.5800000000000098E-3</c:v>
                </c:pt>
                <c:pt idx="359">
                  <c:v>3.5900000000000098E-3</c:v>
                </c:pt>
                <c:pt idx="360">
                  <c:v>3.6000000000000099E-3</c:v>
                </c:pt>
                <c:pt idx="361">
                  <c:v>3.6100000000000099E-3</c:v>
                </c:pt>
                <c:pt idx="362">
                  <c:v>3.6200000000000099E-3</c:v>
                </c:pt>
                <c:pt idx="363">
                  <c:v>3.63000000000001E-3</c:v>
                </c:pt>
                <c:pt idx="364">
                  <c:v>3.64000000000001E-3</c:v>
                </c:pt>
                <c:pt idx="365">
                  <c:v>3.65000000000001E-3</c:v>
                </c:pt>
                <c:pt idx="366">
                  <c:v>3.66000000000001E-3</c:v>
                </c:pt>
                <c:pt idx="367">
                  <c:v>3.6700000000000101E-3</c:v>
                </c:pt>
                <c:pt idx="368">
                  <c:v>3.6800000000000101E-3</c:v>
                </c:pt>
                <c:pt idx="369">
                  <c:v>3.6900000000000101E-3</c:v>
                </c:pt>
                <c:pt idx="370">
                  <c:v>3.7000000000000101E-3</c:v>
                </c:pt>
                <c:pt idx="371">
                  <c:v>3.7100000000000102E-3</c:v>
                </c:pt>
                <c:pt idx="372">
                  <c:v>3.7200000000000102E-3</c:v>
                </c:pt>
                <c:pt idx="373">
                  <c:v>3.7300000000000098E-3</c:v>
                </c:pt>
                <c:pt idx="374">
                  <c:v>3.7400000000000098E-3</c:v>
                </c:pt>
                <c:pt idx="375">
                  <c:v>3.7500000000000098E-3</c:v>
                </c:pt>
                <c:pt idx="376">
                  <c:v>3.7600000000000099E-3</c:v>
                </c:pt>
                <c:pt idx="377">
                  <c:v>3.7700000000000099E-3</c:v>
                </c:pt>
                <c:pt idx="378">
                  <c:v>3.7800000000000099E-3</c:v>
                </c:pt>
                <c:pt idx="379">
                  <c:v>3.7900000000000099E-3</c:v>
                </c:pt>
                <c:pt idx="380">
                  <c:v>3.80000000000001E-3</c:v>
                </c:pt>
                <c:pt idx="381">
                  <c:v>3.81000000000001E-3</c:v>
                </c:pt>
                <c:pt idx="382">
                  <c:v>3.82000000000001E-3</c:v>
                </c:pt>
                <c:pt idx="383">
                  <c:v>3.83000000000001E-3</c:v>
                </c:pt>
                <c:pt idx="384">
                  <c:v>3.8400000000000101E-3</c:v>
                </c:pt>
                <c:pt idx="385">
                  <c:v>3.8500000000000101E-3</c:v>
                </c:pt>
                <c:pt idx="386">
                  <c:v>3.8600000000000101E-3</c:v>
                </c:pt>
                <c:pt idx="387">
                  <c:v>3.8700000000000102E-3</c:v>
                </c:pt>
                <c:pt idx="388">
                  <c:v>3.8800000000000102E-3</c:v>
                </c:pt>
                <c:pt idx="389">
                  <c:v>3.8900000000000102E-3</c:v>
                </c:pt>
                <c:pt idx="390">
                  <c:v>3.9000000000000098E-3</c:v>
                </c:pt>
                <c:pt idx="391">
                  <c:v>3.9100000000000098E-3</c:v>
                </c:pt>
                <c:pt idx="392">
                  <c:v>3.9200000000000103E-3</c:v>
                </c:pt>
                <c:pt idx="393">
                  <c:v>3.9300000000000099E-3</c:v>
                </c:pt>
                <c:pt idx="394">
                  <c:v>3.9400000000000103E-3</c:v>
                </c:pt>
                <c:pt idx="395">
                  <c:v>3.9500000000000099E-3</c:v>
                </c:pt>
                <c:pt idx="396">
                  <c:v>3.9600000000000104E-3</c:v>
                </c:pt>
                <c:pt idx="397">
                  <c:v>3.97000000000001E-3</c:v>
                </c:pt>
                <c:pt idx="398">
                  <c:v>3.9800000000000096E-3</c:v>
                </c:pt>
                <c:pt idx="399">
                  <c:v>3.99000000000001E-3</c:v>
                </c:pt>
                <c:pt idx="400">
                  <c:v>4.0000000000000096E-3</c:v>
                </c:pt>
                <c:pt idx="401">
                  <c:v>4.0099999999999997E-3</c:v>
                </c:pt>
                <c:pt idx="402">
                  <c:v>4.0200000000000097E-3</c:v>
                </c:pt>
                <c:pt idx="403">
                  <c:v>4.0299999999999997E-3</c:v>
                </c:pt>
                <c:pt idx="404">
                  <c:v>4.0400000000000002E-3</c:v>
                </c:pt>
                <c:pt idx="405">
                  <c:v>4.0499999999999998E-3</c:v>
                </c:pt>
                <c:pt idx="406">
                  <c:v>4.0600000000000002E-3</c:v>
                </c:pt>
                <c:pt idx="407">
                  <c:v>4.0699999999999998E-3</c:v>
                </c:pt>
                <c:pt idx="408">
                  <c:v>4.0800000000000003E-3</c:v>
                </c:pt>
                <c:pt idx="409">
                  <c:v>4.0899999999999999E-3</c:v>
                </c:pt>
                <c:pt idx="410">
                  <c:v>4.1000000000000003E-3</c:v>
                </c:pt>
                <c:pt idx="411">
                  <c:v>4.1099999999999999E-3</c:v>
                </c:pt>
                <c:pt idx="412">
                  <c:v>4.1200000000000004E-3</c:v>
                </c:pt>
                <c:pt idx="413">
                  <c:v>4.13E-3</c:v>
                </c:pt>
                <c:pt idx="414">
                  <c:v>4.1399999999999996E-3</c:v>
                </c:pt>
                <c:pt idx="415">
                  <c:v>4.15E-3</c:v>
                </c:pt>
                <c:pt idx="416">
                  <c:v>4.1599999999999996E-3</c:v>
                </c:pt>
                <c:pt idx="417">
                  <c:v>4.1700000000000001E-3</c:v>
                </c:pt>
                <c:pt idx="418">
                  <c:v>4.1799999999999997E-3</c:v>
                </c:pt>
                <c:pt idx="419">
                  <c:v>4.1900000000000001E-3</c:v>
                </c:pt>
                <c:pt idx="420">
                  <c:v>4.1999999999999997E-3</c:v>
                </c:pt>
                <c:pt idx="421">
                  <c:v>4.2100000000000002E-3</c:v>
                </c:pt>
                <c:pt idx="422">
                  <c:v>4.2199999999999998E-3</c:v>
                </c:pt>
                <c:pt idx="423">
                  <c:v>4.2300000000000003E-3</c:v>
                </c:pt>
                <c:pt idx="424">
                  <c:v>4.2399999999999998E-3</c:v>
                </c:pt>
                <c:pt idx="425">
                  <c:v>4.2500000000000003E-3</c:v>
                </c:pt>
                <c:pt idx="426">
                  <c:v>4.2599999999999999E-3</c:v>
                </c:pt>
                <c:pt idx="427">
                  <c:v>4.2699999999999899E-3</c:v>
                </c:pt>
                <c:pt idx="428">
                  <c:v>4.2799999999999904E-3</c:v>
                </c:pt>
                <c:pt idx="429">
                  <c:v>4.28999999999999E-3</c:v>
                </c:pt>
                <c:pt idx="430">
                  <c:v>4.2999999999999896E-3</c:v>
                </c:pt>
                <c:pt idx="431">
                  <c:v>4.3099999999999901E-3</c:v>
                </c:pt>
                <c:pt idx="432">
                  <c:v>4.3199999999999896E-3</c:v>
                </c:pt>
                <c:pt idx="433">
                  <c:v>4.3299999999999901E-3</c:v>
                </c:pt>
                <c:pt idx="434">
                  <c:v>4.3399999999999897E-3</c:v>
                </c:pt>
                <c:pt idx="435">
                  <c:v>4.3499999999999902E-3</c:v>
                </c:pt>
                <c:pt idx="436">
                  <c:v>4.3599999999999898E-3</c:v>
                </c:pt>
                <c:pt idx="437">
                  <c:v>4.3699999999999902E-3</c:v>
                </c:pt>
                <c:pt idx="438">
                  <c:v>4.3799999999999898E-3</c:v>
                </c:pt>
                <c:pt idx="439">
                  <c:v>4.3899999999999903E-3</c:v>
                </c:pt>
                <c:pt idx="440">
                  <c:v>4.3999999999999899E-3</c:v>
                </c:pt>
                <c:pt idx="441">
                  <c:v>4.4099999999999903E-3</c:v>
                </c:pt>
                <c:pt idx="442">
                  <c:v>4.4199999999999899E-3</c:v>
                </c:pt>
                <c:pt idx="443">
                  <c:v>4.4299999999999904E-3</c:v>
                </c:pt>
                <c:pt idx="444">
                  <c:v>4.43999999999999E-3</c:v>
                </c:pt>
                <c:pt idx="445">
                  <c:v>4.4499999999999904E-3</c:v>
                </c:pt>
                <c:pt idx="446">
                  <c:v>4.45999999999999E-3</c:v>
                </c:pt>
                <c:pt idx="447">
                  <c:v>4.4699999999999896E-3</c:v>
                </c:pt>
                <c:pt idx="448">
                  <c:v>4.4799999999999901E-3</c:v>
                </c:pt>
                <c:pt idx="449">
                  <c:v>4.4899999999999897E-3</c:v>
                </c:pt>
                <c:pt idx="450">
                  <c:v>4.4999999999999901E-3</c:v>
                </c:pt>
                <c:pt idx="451">
                  <c:v>4.5099999999999897E-3</c:v>
                </c:pt>
                <c:pt idx="452">
                  <c:v>4.5199999999999798E-3</c:v>
                </c:pt>
                <c:pt idx="453">
                  <c:v>4.5299999999999802E-3</c:v>
                </c:pt>
                <c:pt idx="454">
                  <c:v>4.5399999999999798E-3</c:v>
                </c:pt>
                <c:pt idx="455">
                  <c:v>4.5499999999999803E-3</c:v>
                </c:pt>
                <c:pt idx="456">
                  <c:v>4.5599999999999799E-3</c:v>
                </c:pt>
                <c:pt idx="457">
                  <c:v>4.5699999999999803E-3</c:v>
                </c:pt>
                <c:pt idx="458">
                  <c:v>4.5799999999999799E-3</c:v>
                </c:pt>
                <c:pt idx="459">
                  <c:v>4.5899999999999804E-3</c:v>
                </c:pt>
                <c:pt idx="460">
                  <c:v>4.59999999999998E-3</c:v>
                </c:pt>
                <c:pt idx="461">
                  <c:v>4.6099999999999804E-3</c:v>
                </c:pt>
                <c:pt idx="462">
                  <c:v>4.61999999999998E-3</c:v>
                </c:pt>
                <c:pt idx="463">
                  <c:v>4.6299999999999796E-3</c:v>
                </c:pt>
                <c:pt idx="464">
                  <c:v>4.6399999999999801E-3</c:v>
                </c:pt>
                <c:pt idx="465">
                  <c:v>4.6499999999999797E-3</c:v>
                </c:pt>
                <c:pt idx="466">
                  <c:v>4.6599999999999801E-3</c:v>
                </c:pt>
                <c:pt idx="467">
                  <c:v>4.6699999999999797E-3</c:v>
                </c:pt>
                <c:pt idx="468">
                  <c:v>4.6799999999999802E-3</c:v>
                </c:pt>
                <c:pt idx="469">
                  <c:v>4.6899999999999798E-3</c:v>
                </c:pt>
                <c:pt idx="470">
                  <c:v>4.6999999999999802E-3</c:v>
                </c:pt>
                <c:pt idx="471">
                  <c:v>4.7099999999999798E-3</c:v>
                </c:pt>
                <c:pt idx="472">
                  <c:v>4.7199999999999803E-3</c:v>
                </c:pt>
                <c:pt idx="473">
                  <c:v>4.7299999999999799E-3</c:v>
                </c:pt>
                <c:pt idx="474">
                  <c:v>4.7399999999999803E-3</c:v>
                </c:pt>
                <c:pt idx="475">
                  <c:v>4.7499999999999799E-3</c:v>
                </c:pt>
                <c:pt idx="476">
                  <c:v>4.75999999999997E-3</c:v>
                </c:pt>
                <c:pt idx="477">
                  <c:v>4.7699999999999696E-3</c:v>
                </c:pt>
                <c:pt idx="478">
                  <c:v>4.77999999999997E-3</c:v>
                </c:pt>
                <c:pt idx="479">
                  <c:v>4.7899999999999696E-3</c:v>
                </c:pt>
                <c:pt idx="480">
                  <c:v>4.7999999999999701E-3</c:v>
                </c:pt>
                <c:pt idx="481">
                  <c:v>4.8099999999999697E-3</c:v>
                </c:pt>
                <c:pt idx="482">
                  <c:v>4.8199999999999701E-3</c:v>
                </c:pt>
                <c:pt idx="483">
                  <c:v>4.8299999999999697E-3</c:v>
                </c:pt>
                <c:pt idx="484">
                  <c:v>4.8399999999999702E-3</c:v>
                </c:pt>
                <c:pt idx="485">
                  <c:v>4.8499999999999698E-3</c:v>
                </c:pt>
                <c:pt idx="486">
                  <c:v>4.8599999999999702E-3</c:v>
                </c:pt>
                <c:pt idx="487">
                  <c:v>4.8699999999999698E-3</c:v>
                </c:pt>
                <c:pt idx="488">
                  <c:v>4.8799999999999703E-3</c:v>
                </c:pt>
                <c:pt idx="489">
                  <c:v>4.8899999999999699E-3</c:v>
                </c:pt>
                <c:pt idx="490">
                  <c:v>4.8999999999999704E-3</c:v>
                </c:pt>
                <c:pt idx="491">
                  <c:v>4.9099999999999699E-3</c:v>
                </c:pt>
                <c:pt idx="492">
                  <c:v>4.9199999999999704E-3</c:v>
                </c:pt>
                <c:pt idx="493">
                  <c:v>4.92999999999997E-3</c:v>
                </c:pt>
                <c:pt idx="494">
                  <c:v>4.9399999999999696E-3</c:v>
                </c:pt>
                <c:pt idx="495">
                  <c:v>4.94999999999997E-3</c:v>
                </c:pt>
                <c:pt idx="496">
                  <c:v>4.9599999999999696E-3</c:v>
                </c:pt>
                <c:pt idx="497">
                  <c:v>4.9699999999999701E-3</c:v>
                </c:pt>
                <c:pt idx="498">
                  <c:v>4.9799999999999697E-3</c:v>
                </c:pt>
                <c:pt idx="499">
                  <c:v>4.9899999999999702E-3</c:v>
                </c:pt>
                <c:pt idx="500">
                  <c:v>4.9999999999999697E-3</c:v>
                </c:pt>
                <c:pt idx="501">
                  <c:v>5.0099999999999702E-3</c:v>
                </c:pt>
                <c:pt idx="502">
                  <c:v>5.0199999999999603E-3</c:v>
                </c:pt>
                <c:pt idx="503">
                  <c:v>5.0299999999999599E-3</c:v>
                </c:pt>
                <c:pt idx="504">
                  <c:v>5.0399999999999603E-3</c:v>
                </c:pt>
                <c:pt idx="505">
                  <c:v>5.0499999999999599E-3</c:v>
                </c:pt>
                <c:pt idx="506">
                  <c:v>5.0599999999999604E-3</c:v>
                </c:pt>
                <c:pt idx="507">
                  <c:v>5.06999999999996E-3</c:v>
                </c:pt>
                <c:pt idx="508">
                  <c:v>5.0799999999999604E-3</c:v>
                </c:pt>
                <c:pt idx="509">
                  <c:v>5.08999999999996E-3</c:v>
                </c:pt>
                <c:pt idx="510">
                  <c:v>5.0999999999999596E-3</c:v>
                </c:pt>
                <c:pt idx="511">
                  <c:v>5.1099999999999601E-3</c:v>
                </c:pt>
                <c:pt idx="512">
                  <c:v>5.1199999999999597E-3</c:v>
                </c:pt>
                <c:pt idx="513">
                  <c:v>5.1299999999999601E-3</c:v>
                </c:pt>
                <c:pt idx="514">
                  <c:v>5.1399999999999597E-3</c:v>
                </c:pt>
                <c:pt idx="515">
                  <c:v>5.1499999999999602E-3</c:v>
                </c:pt>
                <c:pt idx="516">
                  <c:v>5.1599999999999598E-3</c:v>
                </c:pt>
                <c:pt idx="517">
                  <c:v>5.1699999999999602E-3</c:v>
                </c:pt>
                <c:pt idx="518">
                  <c:v>5.1799999999999598E-3</c:v>
                </c:pt>
                <c:pt idx="519">
                  <c:v>5.1899999999999603E-3</c:v>
                </c:pt>
                <c:pt idx="520">
                  <c:v>5.1999999999999599E-3</c:v>
                </c:pt>
                <c:pt idx="521">
                  <c:v>5.2099999999999603E-3</c:v>
                </c:pt>
                <c:pt idx="522">
                  <c:v>5.2199999999999599E-3</c:v>
                </c:pt>
                <c:pt idx="523">
                  <c:v>5.22999999999995E-3</c:v>
                </c:pt>
                <c:pt idx="524">
                  <c:v>5.23999999999996E-3</c:v>
                </c:pt>
                <c:pt idx="525">
                  <c:v>5.2499999999999604E-3</c:v>
                </c:pt>
                <c:pt idx="526">
                  <c:v>5.2599999999999496E-3</c:v>
                </c:pt>
                <c:pt idx="527">
                  <c:v>5.2699999999999501E-3</c:v>
                </c:pt>
                <c:pt idx="528">
                  <c:v>5.2799999999999497E-3</c:v>
                </c:pt>
                <c:pt idx="529">
                  <c:v>5.2899999999999501E-3</c:v>
                </c:pt>
                <c:pt idx="530">
                  <c:v>5.2999999999999497E-3</c:v>
                </c:pt>
                <c:pt idx="531">
                  <c:v>5.3099999999999502E-3</c:v>
                </c:pt>
                <c:pt idx="532">
                  <c:v>5.3199999999999498E-3</c:v>
                </c:pt>
                <c:pt idx="533">
                  <c:v>5.3299999999999502E-3</c:v>
                </c:pt>
                <c:pt idx="534">
                  <c:v>5.3399999999999498E-3</c:v>
                </c:pt>
                <c:pt idx="535">
                  <c:v>5.3499999999999503E-3</c:v>
                </c:pt>
                <c:pt idx="536">
                  <c:v>5.3599999999999499E-3</c:v>
                </c:pt>
                <c:pt idx="537">
                  <c:v>5.3699999999999503E-3</c:v>
                </c:pt>
                <c:pt idx="538">
                  <c:v>5.3799999999999499E-3</c:v>
                </c:pt>
                <c:pt idx="539">
                  <c:v>5.3899999999999504E-3</c:v>
                </c:pt>
                <c:pt idx="540">
                  <c:v>5.39999999999995E-3</c:v>
                </c:pt>
                <c:pt idx="541">
                  <c:v>5.4099999999999496E-3</c:v>
                </c:pt>
                <c:pt idx="542">
                  <c:v>5.41999999999995E-3</c:v>
                </c:pt>
                <c:pt idx="543">
                  <c:v>5.4299999999999496E-3</c:v>
                </c:pt>
                <c:pt idx="544">
                  <c:v>5.4399999999999501E-3</c:v>
                </c:pt>
                <c:pt idx="545">
                  <c:v>5.4499999999999497E-3</c:v>
                </c:pt>
                <c:pt idx="546">
                  <c:v>5.4599999999999501E-3</c:v>
                </c:pt>
                <c:pt idx="547">
                  <c:v>5.4699999999999497E-3</c:v>
                </c:pt>
                <c:pt idx="548">
                  <c:v>5.4799999999999502E-3</c:v>
                </c:pt>
                <c:pt idx="549">
                  <c:v>5.4899999999999498E-3</c:v>
                </c:pt>
                <c:pt idx="550">
                  <c:v>5.4999999999999398E-3</c:v>
                </c:pt>
                <c:pt idx="551">
                  <c:v>5.5099999999999403E-3</c:v>
                </c:pt>
                <c:pt idx="552">
                  <c:v>5.5199999999999399E-3</c:v>
                </c:pt>
                <c:pt idx="553">
                  <c:v>5.5299999999999403E-3</c:v>
                </c:pt>
                <c:pt idx="554">
                  <c:v>5.5399999999999399E-3</c:v>
                </c:pt>
                <c:pt idx="555">
                  <c:v>5.5499999999999404E-3</c:v>
                </c:pt>
                <c:pt idx="556">
                  <c:v>5.55999999999994E-3</c:v>
                </c:pt>
                <c:pt idx="557">
                  <c:v>5.5699999999999396E-3</c:v>
                </c:pt>
                <c:pt idx="558">
                  <c:v>5.57999999999994E-3</c:v>
                </c:pt>
                <c:pt idx="559">
                  <c:v>5.5899999999999396E-3</c:v>
                </c:pt>
                <c:pt idx="560">
                  <c:v>5.5999999999999401E-3</c:v>
                </c:pt>
                <c:pt idx="561">
                  <c:v>5.6099999999999397E-3</c:v>
                </c:pt>
                <c:pt idx="562">
                  <c:v>5.6199999999999401E-3</c:v>
                </c:pt>
                <c:pt idx="563">
                  <c:v>5.6299999999999397E-3</c:v>
                </c:pt>
                <c:pt idx="564">
                  <c:v>5.6399999999999402E-3</c:v>
                </c:pt>
                <c:pt idx="565">
                  <c:v>5.6499999999999398E-3</c:v>
                </c:pt>
                <c:pt idx="566">
                  <c:v>5.6599999999999403E-3</c:v>
                </c:pt>
                <c:pt idx="567">
                  <c:v>5.6699999999999398E-3</c:v>
                </c:pt>
                <c:pt idx="568">
                  <c:v>5.6799999999999403E-3</c:v>
                </c:pt>
                <c:pt idx="569">
                  <c:v>5.6899999999999399E-3</c:v>
                </c:pt>
                <c:pt idx="570">
                  <c:v>5.6999999999999404E-3</c:v>
                </c:pt>
                <c:pt idx="571">
                  <c:v>5.7099999999999399E-3</c:v>
                </c:pt>
                <c:pt idx="572">
                  <c:v>5.7199999999999404E-3</c:v>
                </c:pt>
                <c:pt idx="573">
                  <c:v>5.72999999999994E-3</c:v>
                </c:pt>
                <c:pt idx="574">
                  <c:v>5.7399999999999396E-3</c:v>
                </c:pt>
                <c:pt idx="575">
                  <c:v>5.7499999999999401E-3</c:v>
                </c:pt>
                <c:pt idx="576">
                  <c:v>5.7599999999999301E-3</c:v>
                </c:pt>
                <c:pt idx="577">
                  <c:v>5.7699999999999297E-3</c:v>
                </c:pt>
                <c:pt idx="578">
                  <c:v>5.7799999999999302E-3</c:v>
                </c:pt>
                <c:pt idx="579">
                  <c:v>5.7899999999999298E-3</c:v>
                </c:pt>
                <c:pt idx="580">
                  <c:v>5.7999999999999302E-3</c:v>
                </c:pt>
                <c:pt idx="581">
                  <c:v>5.8099999999999298E-3</c:v>
                </c:pt>
                <c:pt idx="582">
                  <c:v>5.8199999999999303E-3</c:v>
                </c:pt>
                <c:pt idx="583">
                  <c:v>5.8299999999999299E-3</c:v>
                </c:pt>
                <c:pt idx="584">
                  <c:v>5.8399999999999303E-3</c:v>
                </c:pt>
                <c:pt idx="585">
                  <c:v>5.8499999999999299E-3</c:v>
                </c:pt>
                <c:pt idx="586">
                  <c:v>5.8599999999999304E-3</c:v>
                </c:pt>
                <c:pt idx="587">
                  <c:v>5.86999999999993E-3</c:v>
                </c:pt>
                <c:pt idx="588">
                  <c:v>5.8799999999999304E-3</c:v>
                </c:pt>
                <c:pt idx="589">
                  <c:v>5.88999999999993E-3</c:v>
                </c:pt>
                <c:pt idx="590">
                  <c:v>5.8999999999999296E-3</c:v>
                </c:pt>
                <c:pt idx="591">
                  <c:v>5.9099999999999301E-3</c:v>
                </c:pt>
                <c:pt idx="592">
                  <c:v>5.9199999999999297E-3</c:v>
                </c:pt>
                <c:pt idx="593">
                  <c:v>5.9299999999999301E-3</c:v>
                </c:pt>
                <c:pt idx="594">
                  <c:v>5.9399999999999297E-3</c:v>
                </c:pt>
                <c:pt idx="595">
                  <c:v>5.9499999999999302E-3</c:v>
                </c:pt>
                <c:pt idx="596">
                  <c:v>5.9599999999999298E-3</c:v>
                </c:pt>
                <c:pt idx="597">
                  <c:v>5.9699999999999302E-3</c:v>
                </c:pt>
                <c:pt idx="598">
                  <c:v>5.9799999999999298E-3</c:v>
                </c:pt>
                <c:pt idx="599">
                  <c:v>5.9899999999999303E-3</c:v>
                </c:pt>
                <c:pt idx="600">
                  <c:v>5.9999999999999203E-3</c:v>
                </c:pt>
                <c:pt idx="601">
                  <c:v>6.0099999999999199E-3</c:v>
                </c:pt>
                <c:pt idx="602">
                  <c:v>6.0199999999999204E-3</c:v>
                </c:pt>
                <c:pt idx="603">
                  <c:v>6.02999999999992E-3</c:v>
                </c:pt>
                <c:pt idx="604">
                  <c:v>6.0399999999999204E-3</c:v>
                </c:pt>
                <c:pt idx="605">
                  <c:v>6.04999999999992E-3</c:v>
                </c:pt>
                <c:pt idx="606">
                  <c:v>6.0599999999999196E-3</c:v>
                </c:pt>
                <c:pt idx="607">
                  <c:v>6.0699999999999201E-3</c:v>
                </c:pt>
                <c:pt idx="608">
                  <c:v>6.0799999999999197E-3</c:v>
                </c:pt>
                <c:pt idx="609">
                  <c:v>6.0899999999999201E-3</c:v>
                </c:pt>
                <c:pt idx="610">
                  <c:v>6.0999999999999197E-3</c:v>
                </c:pt>
                <c:pt idx="611">
                  <c:v>6.1099999999999202E-3</c:v>
                </c:pt>
                <c:pt idx="612">
                  <c:v>6.1199999999999198E-3</c:v>
                </c:pt>
                <c:pt idx="613">
                  <c:v>6.1299999999999202E-3</c:v>
                </c:pt>
                <c:pt idx="614">
                  <c:v>6.1399999999999198E-3</c:v>
                </c:pt>
                <c:pt idx="615">
                  <c:v>6.1499999999999203E-3</c:v>
                </c:pt>
                <c:pt idx="616">
                  <c:v>6.1599999999999199E-3</c:v>
                </c:pt>
                <c:pt idx="617">
                  <c:v>6.1699999999999203E-3</c:v>
                </c:pt>
                <c:pt idx="618">
                  <c:v>6.1799999999999199E-3</c:v>
                </c:pt>
                <c:pt idx="619">
                  <c:v>6.1899999999999204E-3</c:v>
                </c:pt>
                <c:pt idx="620">
                  <c:v>6.19999999999992E-3</c:v>
                </c:pt>
                <c:pt idx="621">
                  <c:v>6.2099999999999196E-3</c:v>
                </c:pt>
                <c:pt idx="622">
                  <c:v>6.2199999999999096E-3</c:v>
                </c:pt>
                <c:pt idx="623">
                  <c:v>6.2299999999999101E-3</c:v>
                </c:pt>
                <c:pt idx="624">
                  <c:v>6.2399999999999097E-3</c:v>
                </c:pt>
                <c:pt idx="625">
                  <c:v>6.2499999999999101E-3</c:v>
                </c:pt>
                <c:pt idx="626">
                  <c:v>6.2599999999999097E-3</c:v>
                </c:pt>
                <c:pt idx="627">
                  <c:v>6.2699999999999102E-3</c:v>
                </c:pt>
                <c:pt idx="628">
                  <c:v>6.2799999999999098E-3</c:v>
                </c:pt>
                <c:pt idx="629">
                  <c:v>6.2899999999999102E-3</c:v>
                </c:pt>
                <c:pt idx="630">
                  <c:v>6.2999999999999098E-3</c:v>
                </c:pt>
                <c:pt idx="631">
                  <c:v>6.3099999999999103E-3</c:v>
                </c:pt>
                <c:pt idx="632">
                  <c:v>6.3199999999999099E-3</c:v>
                </c:pt>
                <c:pt idx="633">
                  <c:v>6.3299999999999104E-3</c:v>
                </c:pt>
                <c:pt idx="634">
                  <c:v>6.3399999999999099E-3</c:v>
                </c:pt>
                <c:pt idx="635">
                  <c:v>6.3499999999999104E-3</c:v>
                </c:pt>
                <c:pt idx="636">
                  <c:v>6.35999999999991E-3</c:v>
                </c:pt>
                <c:pt idx="637">
                  <c:v>6.3699999999999096E-3</c:v>
                </c:pt>
                <c:pt idx="638">
                  <c:v>6.37999999999991E-3</c:v>
                </c:pt>
                <c:pt idx="639">
                  <c:v>6.3899999999999096E-3</c:v>
                </c:pt>
                <c:pt idx="640">
                  <c:v>6.3999999999999101E-3</c:v>
                </c:pt>
                <c:pt idx="641">
                  <c:v>6.4099999999999097E-3</c:v>
                </c:pt>
                <c:pt idx="642">
                  <c:v>6.4199999999999102E-3</c:v>
                </c:pt>
                <c:pt idx="643">
                  <c:v>6.4299999999999097E-3</c:v>
                </c:pt>
                <c:pt idx="644">
                  <c:v>6.4399999999999102E-3</c:v>
                </c:pt>
                <c:pt idx="645">
                  <c:v>6.4499999999999098E-3</c:v>
                </c:pt>
                <c:pt idx="646">
                  <c:v>6.4599999999999103E-3</c:v>
                </c:pt>
                <c:pt idx="647">
                  <c:v>6.4699999999999099E-3</c:v>
                </c:pt>
                <c:pt idx="648">
                  <c:v>6.4799999999998999E-3</c:v>
                </c:pt>
                <c:pt idx="649">
                  <c:v>6.4899999999999004E-3</c:v>
                </c:pt>
                <c:pt idx="650">
                  <c:v>6.4999999999999E-3</c:v>
                </c:pt>
                <c:pt idx="651">
                  <c:v>6.5099999999999004E-3</c:v>
                </c:pt>
                <c:pt idx="652">
                  <c:v>6.5199999999999E-3</c:v>
                </c:pt>
                <c:pt idx="653">
                  <c:v>6.5299999999998996E-3</c:v>
                </c:pt>
                <c:pt idx="654">
                  <c:v>6.5399999999999001E-3</c:v>
                </c:pt>
                <c:pt idx="655">
                  <c:v>6.5499999999998997E-3</c:v>
                </c:pt>
                <c:pt idx="656">
                  <c:v>6.5599999999999001E-3</c:v>
                </c:pt>
                <c:pt idx="657">
                  <c:v>6.5699999999998997E-3</c:v>
                </c:pt>
                <c:pt idx="658">
                  <c:v>6.5799999999999002E-3</c:v>
                </c:pt>
                <c:pt idx="659">
                  <c:v>6.5899999999998998E-3</c:v>
                </c:pt>
                <c:pt idx="660">
                  <c:v>6.5999999999999002E-3</c:v>
                </c:pt>
                <c:pt idx="661">
                  <c:v>6.6099999999998998E-3</c:v>
                </c:pt>
                <c:pt idx="662">
                  <c:v>6.6199999999999003E-3</c:v>
                </c:pt>
                <c:pt idx="663">
                  <c:v>6.6299999999998999E-3</c:v>
                </c:pt>
                <c:pt idx="664">
                  <c:v>6.6399999999999003E-3</c:v>
                </c:pt>
                <c:pt idx="665">
                  <c:v>6.6499999999998999E-3</c:v>
                </c:pt>
                <c:pt idx="666">
                  <c:v>6.6599999999999004E-3</c:v>
                </c:pt>
                <c:pt idx="667">
                  <c:v>6.6699999999999E-3</c:v>
                </c:pt>
                <c:pt idx="668">
                  <c:v>6.6799999999999004E-3</c:v>
                </c:pt>
                <c:pt idx="669">
                  <c:v>6.6899999999999E-3</c:v>
                </c:pt>
                <c:pt idx="670">
                  <c:v>6.6999999999998901E-3</c:v>
                </c:pt>
                <c:pt idx="671">
                  <c:v>6.7099999999999001E-3</c:v>
                </c:pt>
                <c:pt idx="672">
                  <c:v>6.7199999999998901E-3</c:v>
                </c:pt>
                <c:pt idx="673">
                  <c:v>6.7299999999998897E-3</c:v>
                </c:pt>
                <c:pt idx="674">
                  <c:v>6.7399999999998902E-3</c:v>
                </c:pt>
                <c:pt idx="675">
                  <c:v>6.7499999999998898E-3</c:v>
                </c:pt>
                <c:pt idx="676">
                  <c:v>6.7599999999998902E-3</c:v>
                </c:pt>
                <c:pt idx="677">
                  <c:v>6.7699999999998898E-3</c:v>
                </c:pt>
                <c:pt idx="678">
                  <c:v>6.7799999999998903E-3</c:v>
                </c:pt>
                <c:pt idx="679">
                  <c:v>6.7899999999998899E-3</c:v>
                </c:pt>
                <c:pt idx="680">
                  <c:v>6.7999999999998903E-3</c:v>
                </c:pt>
                <c:pt idx="681">
                  <c:v>6.8099999999998899E-3</c:v>
                </c:pt>
                <c:pt idx="682">
                  <c:v>6.8199999999998904E-3</c:v>
                </c:pt>
                <c:pt idx="683">
                  <c:v>6.82999999999989E-3</c:v>
                </c:pt>
                <c:pt idx="684">
                  <c:v>6.8399999999998896E-3</c:v>
                </c:pt>
                <c:pt idx="685">
                  <c:v>6.84999999999989E-3</c:v>
                </c:pt>
                <c:pt idx="686">
                  <c:v>6.8599999999998896E-3</c:v>
                </c:pt>
                <c:pt idx="687">
                  <c:v>6.8699999999998901E-3</c:v>
                </c:pt>
                <c:pt idx="688">
                  <c:v>6.8799999999998897E-3</c:v>
                </c:pt>
                <c:pt idx="689">
                  <c:v>6.8899999999998901E-3</c:v>
                </c:pt>
                <c:pt idx="690">
                  <c:v>6.8999999999998897E-3</c:v>
                </c:pt>
                <c:pt idx="691">
                  <c:v>6.9099999999998902E-3</c:v>
                </c:pt>
                <c:pt idx="692">
                  <c:v>6.9199999999998898E-3</c:v>
                </c:pt>
                <c:pt idx="693">
                  <c:v>6.9299999999998902E-3</c:v>
                </c:pt>
                <c:pt idx="694">
                  <c:v>6.9399999999998898E-3</c:v>
                </c:pt>
                <c:pt idx="695">
                  <c:v>6.9499999999998903E-3</c:v>
                </c:pt>
                <c:pt idx="696">
                  <c:v>6.9599999999998899E-3</c:v>
                </c:pt>
                <c:pt idx="697">
                  <c:v>6.9699999999998799E-3</c:v>
                </c:pt>
                <c:pt idx="698">
                  <c:v>6.9799999999998804E-3</c:v>
                </c:pt>
                <c:pt idx="699">
                  <c:v>6.98999999999988E-3</c:v>
                </c:pt>
                <c:pt idx="700">
                  <c:v>6.9999999999998796E-3</c:v>
                </c:pt>
                <c:pt idx="701">
                  <c:v>7.00999999999988E-3</c:v>
                </c:pt>
                <c:pt idx="702">
                  <c:v>7.0199999999998796E-3</c:v>
                </c:pt>
                <c:pt idx="703">
                  <c:v>7.0299999999998801E-3</c:v>
                </c:pt>
                <c:pt idx="704">
                  <c:v>7.0399999999998797E-3</c:v>
                </c:pt>
                <c:pt idx="705">
                  <c:v>7.0499999999998801E-3</c:v>
                </c:pt>
                <c:pt idx="706">
                  <c:v>7.0599999999998797E-3</c:v>
                </c:pt>
                <c:pt idx="707">
                  <c:v>7.0699999999998802E-3</c:v>
                </c:pt>
                <c:pt idx="708">
                  <c:v>7.0799999999998798E-3</c:v>
                </c:pt>
                <c:pt idx="709">
                  <c:v>7.0899999999998803E-3</c:v>
                </c:pt>
                <c:pt idx="710">
                  <c:v>7.0999999999998798E-3</c:v>
                </c:pt>
                <c:pt idx="711">
                  <c:v>7.1099999999998803E-3</c:v>
                </c:pt>
                <c:pt idx="712">
                  <c:v>7.1199999999998799E-3</c:v>
                </c:pt>
                <c:pt idx="713">
                  <c:v>7.1299999999998804E-3</c:v>
                </c:pt>
                <c:pt idx="714">
                  <c:v>7.1399999999998799E-3</c:v>
                </c:pt>
                <c:pt idx="715">
                  <c:v>7.1499999999998804E-3</c:v>
                </c:pt>
                <c:pt idx="716">
                  <c:v>7.15999999999988E-3</c:v>
                </c:pt>
                <c:pt idx="717">
                  <c:v>7.1699999999998796E-3</c:v>
                </c:pt>
                <c:pt idx="718">
                  <c:v>7.1799999999998801E-3</c:v>
                </c:pt>
                <c:pt idx="719">
                  <c:v>7.1899999999998796E-3</c:v>
                </c:pt>
                <c:pt idx="720">
                  <c:v>7.1999999999998801E-3</c:v>
                </c:pt>
                <c:pt idx="721">
                  <c:v>7.2099999999998797E-3</c:v>
                </c:pt>
                <c:pt idx="722">
                  <c:v>7.2199999999998698E-3</c:v>
                </c:pt>
                <c:pt idx="723">
                  <c:v>7.2299999999998702E-3</c:v>
                </c:pt>
                <c:pt idx="724">
                  <c:v>7.2399999999998698E-3</c:v>
                </c:pt>
                <c:pt idx="725">
                  <c:v>7.2499999999998703E-3</c:v>
                </c:pt>
                <c:pt idx="726">
                  <c:v>7.2599999999998699E-3</c:v>
                </c:pt>
                <c:pt idx="727">
                  <c:v>7.2699999999998703E-3</c:v>
                </c:pt>
                <c:pt idx="728">
                  <c:v>7.2799999999998699E-3</c:v>
                </c:pt>
                <c:pt idx="729">
                  <c:v>7.2899999999998704E-3</c:v>
                </c:pt>
                <c:pt idx="730">
                  <c:v>7.29999999999987E-3</c:v>
                </c:pt>
                <c:pt idx="731">
                  <c:v>7.3099999999998704E-3</c:v>
                </c:pt>
                <c:pt idx="732">
                  <c:v>7.31999999999987E-3</c:v>
                </c:pt>
                <c:pt idx="733">
                  <c:v>7.3299999999998696E-3</c:v>
                </c:pt>
                <c:pt idx="734">
                  <c:v>7.3399999999998701E-3</c:v>
                </c:pt>
                <c:pt idx="735">
                  <c:v>7.3499999999998697E-3</c:v>
                </c:pt>
                <c:pt idx="736">
                  <c:v>7.3599999999998701E-3</c:v>
                </c:pt>
                <c:pt idx="737">
                  <c:v>7.3699999999998697E-3</c:v>
                </c:pt>
                <c:pt idx="738">
                  <c:v>7.3799999999998702E-3</c:v>
                </c:pt>
                <c:pt idx="739">
                  <c:v>7.3899999999998698E-3</c:v>
                </c:pt>
                <c:pt idx="740">
                  <c:v>7.3999999999998702E-3</c:v>
                </c:pt>
                <c:pt idx="741">
                  <c:v>7.4099999999998698E-3</c:v>
                </c:pt>
                <c:pt idx="742">
                  <c:v>7.4199999999998703E-3</c:v>
                </c:pt>
                <c:pt idx="743">
                  <c:v>7.4299999999998699E-3</c:v>
                </c:pt>
                <c:pt idx="744">
                  <c:v>7.4399999999998703E-3</c:v>
                </c:pt>
                <c:pt idx="745">
                  <c:v>7.4499999999998699E-3</c:v>
                </c:pt>
                <c:pt idx="746">
                  <c:v>7.4599999999998704E-3</c:v>
                </c:pt>
                <c:pt idx="747">
                  <c:v>7.4699999999998604E-3</c:v>
                </c:pt>
                <c:pt idx="748">
                  <c:v>7.47999999999986E-3</c:v>
                </c:pt>
                <c:pt idx="749">
                  <c:v>7.4899999999998596E-3</c:v>
                </c:pt>
                <c:pt idx="750">
                  <c:v>7.4999999999998601E-3</c:v>
                </c:pt>
                <c:pt idx="751">
                  <c:v>7.5099999999998597E-3</c:v>
                </c:pt>
                <c:pt idx="752">
                  <c:v>7.5199999999998601E-3</c:v>
                </c:pt>
                <c:pt idx="753">
                  <c:v>7.5299999999998597E-3</c:v>
                </c:pt>
                <c:pt idx="754">
                  <c:v>7.5399999999998602E-3</c:v>
                </c:pt>
                <c:pt idx="755">
                  <c:v>7.5499999999998598E-3</c:v>
                </c:pt>
                <c:pt idx="756">
                  <c:v>7.5599999999998602E-3</c:v>
                </c:pt>
                <c:pt idx="757">
                  <c:v>7.5699999999998598E-3</c:v>
                </c:pt>
                <c:pt idx="758">
                  <c:v>7.5799999999998603E-3</c:v>
                </c:pt>
                <c:pt idx="759">
                  <c:v>7.5899999999998599E-3</c:v>
                </c:pt>
                <c:pt idx="760">
                  <c:v>7.5999999999998603E-3</c:v>
                </c:pt>
                <c:pt idx="761">
                  <c:v>7.6099999999998599E-3</c:v>
                </c:pt>
                <c:pt idx="762">
                  <c:v>7.6199999999998604E-3</c:v>
                </c:pt>
                <c:pt idx="763">
                  <c:v>7.62999999999986E-3</c:v>
                </c:pt>
                <c:pt idx="764">
                  <c:v>7.6399999999998596E-3</c:v>
                </c:pt>
                <c:pt idx="765">
                  <c:v>7.64999999999986E-3</c:v>
                </c:pt>
                <c:pt idx="766">
                  <c:v>7.6599999999998596E-3</c:v>
                </c:pt>
                <c:pt idx="767">
                  <c:v>7.6699999999998601E-3</c:v>
                </c:pt>
                <c:pt idx="768">
                  <c:v>7.6799999999998597E-3</c:v>
                </c:pt>
                <c:pt idx="769">
                  <c:v>7.6899999999998601E-3</c:v>
                </c:pt>
                <c:pt idx="770">
                  <c:v>7.6999999999998597E-3</c:v>
                </c:pt>
                <c:pt idx="771">
                  <c:v>7.7099999999998498E-3</c:v>
                </c:pt>
                <c:pt idx="772">
                  <c:v>7.7199999999998502E-3</c:v>
                </c:pt>
                <c:pt idx="773">
                  <c:v>7.7299999999998498E-3</c:v>
                </c:pt>
                <c:pt idx="774">
                  <c:v>7.7399999999998503E-3</c:v>
                </c:pt>
                <c:pt idx="775">
                  <c:v>7.7499999999998499E-3</c:v>
                </c:pt>
                <c:pt idx="776">
                  <c:v>7.7599999999998504E-3</c:v>
                </c:pt>
                <c:pt idx="777">
                  <c:v>7.7699999999998499E-3</c:v>
                </c:pt>
                <c:pt idx="778">
                  <c:v>7.7799999999998504E-3</c:v>
                </c:pt>
                <c:pt idx="779">
                  <c:v>7.78999999999985E-3</c:v>
                </c:pt>
                <c:pt idx="780">
                  <c:v>7.7999999999998496E-3</c:v>
                </c:pt>
                <c:pt idx="781">
                  <c:v>7.80999999999985E-3</c:v>
                </c:pt>
                <c:pt idx="782">
                  <c:v>7.8199999999998496E-3</c:v>
                </c:pt>
                <c:pt idx="783">
                  <c:v>7.8299999999998492E-3</c:v>
                </c:pt>
                <c:pt idx="784">
                  <c:v>7.8399999999998506E-3</c:v>
                </c:pt>
                <c:pt idx="785">
                  <c:v>7.8499999999998502E-3</c:v>
                </c:pt>
                <c:pt idx="786">
                  <c:v>7.8599999999998497E-3</c:v>
                </c:pt>
                <c:pt idx="787">
                  <c:v>7.8699999999998493E-3</c:v>
                </c:pt>
                <c:pt idx="788">
                  <c:v>7.8799999999998507E-3</c:v>
                </c:pt>
                <c:pt idx="789">
                  <c:v>7.8899999999998503E-3</c:v>
                </c:pt>
                <c:pt idx="790">
                  <c:v>7.8999999999998499E-3</c:v>
                </c:pt>
                <c:pt idx="791">
                  <c:v>7.9099999999998494E-3</c:v>
                </c:pt>
                <c:pt idx="792">
                  <c:v>7.9199999999998508E-3</c:v>
                </c:pt>
                <c:pt idx="793">
                  <c:v>7.9299999999998504E-3</c:v>
                </c:pt>
                <c:pt idx="794">
                  <c:v>7.93999999999985E-3</c:v>
                </c:pt>
                <c:pt idx="795">
                  <c:v>7.9499999999998495E-3</c:v>
                </c:pt>
                <c:pt idx="796">
                  <c:v>7.9599999999998405E-3</c:v>
                </c:pt>
                <c:pt idx="797">
                  <c:v>7.9699999999998401E-3</c:v>
                </c:pt>
                <c:pt idx="798">
                  <c:v>7.9799999999998397E-3</c:v>
                </c:pt>
                <c:pt idx="799">
                  <c:v>7.9899999999998392E-3</c:v>
                </c:pt>
                <c:pt idx="800">
                  <c:v>7.9999999999998406E-3</c:v>
                </c:pt>
                <c:pt idx="801">
                  <c:v>8.0099999999998506E-3</c:v>
                </c:pt>
                <c:pt idx="802">
                  <c:v>8.0199999999998398E-3</c:v>
                </c:pt>
                <c:pt idx="803">
                  <c:v>8.0299999999998393E-3</c:v>
                </c:pt>
                <c:pt idx="804">
                  <c:v>8.0399999999998407E-3</c:v>
                </c:pt>
                <c:pt idx="805">
                  <c:v>8.0499999999998403E-3</c:v>
                </c:pt>
                <c:pt idx="806">
                  <c:v>8.0599999999998399E-3</c:v>
                </c:pt>
                <c:pt idx="807">
                  <c:v>8.0699999999998395E-3</c:v>
                </c:pt>
                <c:pt idx="808">
                  <c:v>8.0799999999998408E-3</c:v>
                </c:pt>
                <c:pt idx="809">
                  <c:v>8.0899999999998404E-3</c:v>
                </c:pt>
                <c:pt idx="810">
                  <c:v>8.09999999999984E-3</c:v>
                </c:pt>
                <c:pt idx="811">
                  <c:v>8.1099999999998396E-3</c:v>
                </c:pt>
                <c:pt idx="812">
                  <c:v>8.1199999999998392E-3</c:v>
                </c:pt>
                <c:pt idx="813">
                  <c:v>8.1299999999998405E-3</c:v>
                </c:pt>
                <c:pt idx="814">
                  <c:v>8.1399999999998297E-3</c:v>
                </c:pt>
                <c:pt idx="815">
                  <c:v>8.1499999999998397E-3</c:v>
                </c:pt>
                <c:pt idx="816">
                  <c:v>8.1599999999998393E-3</c:v>
                </c:pt>
                <c:pt idx="817">
                  <c:v>8.1699999999998406E-3</c:v>
                </c:pt>
                <c:pt idx="818">
                  <c:v>8.1799999999998402E-3</c:v>
                </c:pt>
                <c:pt idx="819">
                  <c:v>8.1899999999998294E-3</c:v>
                </c:pt>
                <c:pt idx="820">
                  <c:v>8.1999999999998307E-3</c:v>
                </c:pt>
                <c:pt idx="821">
                  <c:v>8.2099999999998303E-3</c:v>
                </c:pt>
                <c:pt idx="822">
                  <c:v>8.2199999999998299E-3</c:v>
                </c:pt>
                <c:pt idx="823">
                  <c:v>8.2299999999998295E-3</c:v>
                </c:pt>
                <c:pt idx="824">
                  <c:v>8.2399999999998308E-3</c:v>
                </c:pt>
                <c:pt idx="825">
                  <c:v>8.2499999999998304E-3</c:v>
                </c:pt>
                <c:pt idx="826">
                  <c:v>8.25999999999983E-3</c:v>
                </c:pt>
                <c:pt idx="827">
                  <c:v>8.2699999999998296E-3</c:v>
                </c:pt>
                <c:pt idx="828">
                  <c:v>8.2799999999998292E-3</c:v>
                </c:pt>
                <c:pt idx="829">
                  <c:v>8.2899999999998305E-3</c:v>
                </c:pt>
                <c:pt idx="830">
                  <c:v>8.2999999999998301E-3</c:v>
                </c:pt>
                <c:pt idx="831">
                  <c:v>8.3099999999998297E-3</c:v>
                </c:pt>
                <c:pt idx="832">
                  <c:v>8.3199999999998293E-3</c:v>
                </c:pt>
                <c:pt idx="833">
                  <c:v>8.3299999999998306E-3</c:v>
                </c:pt>
                <c:pt idx="834">
                  <c:v>8.3399999999998302E-3</c:v>
                </c:pt>
                <c:pt idx="835">
                  <c:v>8.3499999999998298E-3</c:v>
                </c:pt>
                <c:pt idx="836">
                  <c:v>8.3599999999998294E-3</c:v>
                </c:pt>
                <c:pt idx="837">
                  <c:v>8.3699999999998307E-3</c:v>
                </c:pt>
                <c:pt idx="838">
                  <c:v>8.3799999999998303E-3</c:v>
                </c:pt>
                <c:pt idx="839">
                  <c:v>8.3899999999998299E-3</c:v>
                </c:pt>
                <c:pt idx="840">
                  <c:v>8.3999999999998295E-3</c:v>
                </c:pt>
                <c:pt idx="841">
                  <c:v>8.4099999999998308E-3</c:v>
                </c:pt>
                <c:pt idx="842">
                  <c:v>8.4199999999998304E-3</c:v>
                </c:pt>
                <c:pt idx="843">
                  <c:v>8.4299999999998196E-3</c:v>
                </c:pt>
                <c:pt idx="844">
                  <c:v>8.4399999999998192E-3</c:v>
                </c:pt>
                <c:pt idx="845">
                  <c:v>8.4499999999998205E-3</c:v>
                </c:pt>
                <c:pt idx="846">
                  <c:v>8.4599999999998201E-3</c:v>
                </c:pt>
                <c:pt idx="847">
                  <c:v>8.4699999999998197E-3</c:v>
                </c:pt>
                <c:pt idx="848">
                  <c:v>8.4799999999998193E-3</c:v>
                </c:pt>
                <c:pt idx="849">
                  <c:v>8.4899999999998206E-3</c:v>
                </c:pt>
                <c:pt idx="850">
                  <c:v>8.4999999999998202E-3</c:v>
                </c:pt>
                <c:pt idx="851">
                  <c:v>8.5099999999998198E-3</c:v>
                </c:pt>
                <c:pt idx="852">
                  <c:v>8.5199999999998194E-3</c:v>
                </c:pt>
                <c:pt idx="853">
                  <c:v>8.5299999999998207E-3</c:v>
                </c:pt>
                <c:pt idx="854">
                  <c:v>8.5399999999998203E-3</c:v>
                </c:pt>
                <c:pt idx="855">
                  <c:v>8.5499999999998199E-3</c:v>
                </c:pt>
                <c:pt idx="856">
                  <c:v>8.5599999999998195E-3</c:v>
                </c:pt>
                <c:pt idx="857">
                  <c:v>8.5699999999998208E-3</c:v>
                </c:pt>
                <c:pt idx="858">
                  <c:v>8.5799999999998204E-3</c:v>
                </c:pt>
                <c:pt idx="859">
                  <c:v>8.58999999999982E-3</c:v>
                </c:pt>
                <c:pt idx="860">
                  <c:v>8.5999999999998196E-3</c:v>
                </c:pt>
                <c:pt idx="861">
                  <c:v>8.6099999999998192E-3</c:v>
                </c:pt>
                <c:pt idx="862">
                  <c:v>8.6199999999998205E-3</c:v>
                </c:pt>
                <c:pt idx="863">
                  <c:v>8.6299999999998201E-3</c:v>
                </c:pt>
                <c:pt idx="864">
                  <c:v>8.6399999999998197E-3</c:v>
                </c:pt>
                <c:pt idx="865">
                  <c:v>8.6499999999998193E-3</c:v>
                </c:pt>
                <c:pt idx="866">
                  <c:v>8.6599999999998206E-3</c:v>
                </c:pt>
                <c:pt idx="867">
                  <c:v>8.6699999999998202E-3</c:v>
                </c:pt>
                <c:pt idx="868">
                  <c:v>8.6799999999998094E-3</c:v>
                </c:pt>
                <c:pt idx="869">
                  <c:v>8.6899999999998194E-3</c:v>
                </c:pt>
                <c:pt idx="870">
                  <c:v>8.6999999999998207E-3</c:v>
                </c:pt>
                <c:pt idx="871">
                  <c:v>8.7099999999998099E-3</c:v>
                </c:pt>
                <c:pt idx="872">
                  <c:v>8.7199999999998095E-3</c:v>
                </c:pt>
                <c:pt idx="873">
                  <c:v>8.7299999999998108E-3</c:v>
                </c:pt>
                <c:pt idx="874">
                  <c:v>8.7399999999998104E-3</c:v>
                </c:pt>
                <c:pt idx="875">
                  <c:v>8.74999999999981E-3</c:v>
                </c:pt>
                <c:pt idx="876">
                  <c:v>8.7599999999998096E-3</c:v>
                </c:pt>
                <c:pt idx="877">
                  <c:v>8.7699999999998092E-3</c:v>
                </c:pt>
                <c:pt idx="878">
                  <c:v>8.7799999999998105E-3</c:v>
                </c:pt>
                <c:pt idx="879">
                  <c:v>8.7899999999998101E-3</c:v>
                </c:pt>
                <c:pt idx="880">
                  <c:v>8.7999999999998097E-3</c:v>
                </c:pt>
                <c:pt idx="881">
                  <c:v>8.8099999999998093E-3</c:v>
                </c:pt>
                <c:pt idx="882">
                  <c:v>8.8199999999998106E-3</c:v>
                </c:pt>
                <c:pt idx="883">
                  <c:v>8.8299999999998102E-3</c:v>
                </c:pt>
                <c:pt idx="884">
                  <c:v>8.8399999999998098E-3</c:v>
                </c:pt>
                <c:pt idx="885">
                  <c:v>8.8499999999998094E-3</c:v>
                </c:pt>
                <c:pt idx="886">
                  <c:v>8.8599999999998107E-3</c:v>
                </c:pt>
                <c:pt idx="887">
                  <c:v>8.8699999999998103E-3</c:v>
                </c:pt>
                <c:pt idx="888">
                  <c:v>8.8799999999998099E-3</c:v>
                </c:pt>
                <c:pt idx="889">
                  <c:v>8.8899999999998095E-3</c:v>
                </c:pt>
                <c:pt idx="890">
                  <c:v>8.8999999999998108E-3</c:v>
                </c:pt>
                <c:pt idx="891">
                  <c:v>8.9099999999998104E-3</c:v>
                </c:pt>
                <c:pt idx="892">
                  <c:v>8.9199999999997996E-3</c:v>
                </c:pt>
                <c:pt idx="893">
                  <c:v>8.9299999999997992E-3</c:v>
                </c:pt>
                <c:pt idx="894">
                  <c:v>8.9399999999998005E-3</c:v>
                </c:pt>
                <c:pt idx="895">
                  <c:v>8.9499999999998001E-3</c:v>
                </c:pt>
                <c:pt idx="896">
                  <c:v>8.9599999999998101E-3</c:v>
                </c:pt>
                <c:pt idx="897">
                  <c:v>8.9699999999997993E-3</c:v>
                </c:pt>
                <c:pt idx="898">
                  <c:v>8.9799999999998006E-3</c:v>
                </c:pt>
                <c:pt idx="899">
                  <c:v>8.9899999999998002E-3</c:v>
                </c:pt>
                <c:pt idx="900">
                  <c:v>8.9999999999997998E-3</c:v>
                </c:pt>
                <c:pt idx="901">
                  <c:v>9.0099999999997994E-3</c:v>
                </c:pt>
                <c:pt idx="902">
                  <c:v>9.0199999999998007E-3</c:v>
                </c:pt>
                <c:pt idx="903">
                  <c:v>9.0299999999998003E-3</c:v>
                </c:pt>
                <c:pt idx="904">
                  <c:v>9.0399999999997999E-3</c:v>
                </c:pt>
                <c:pt idx="905">
                  <c:v>9.0499999999997995E-3</c:v>
                </c:pt>
                <c:pt idx="906">
                  <c:v>9.0599999999998009E-3</c:v>
                </c:pt>
                <c:pt idx="907">
                  <c:v>9.0699999999998004E-3</c:v>
                </c:pt>
                <c:pt idx="908">
                  <c:v>9.0799999999998E-3</c:v>
                </c:pt>
                <c:pt idx="909">
                  <c:v>9.0899999999997996E-3</c:v>
                </c:pt>
                <c:pt idx="910">
                  <c:v>9.0999999999997992E-3</c:v>
                </c:pt>
                <c:pt idx="911">
                  <c:v>9.1099999999998005E-3</c:v>
                </c:pt>
                <c:pt idx="912">
                  <c:v>9.1199999999998001E-3</c:v>
                </c:pt>
                <c:pt idx="913">
                  <c:v>9.1299999999997997E-3</c:v>
                </c:pt>
                <c:pt idx="914">
                  <c:v>9.1399999999997993E-3</c:v>
                </c:pt>
                <c:pt idx="915">
                  <c:v>9.1499999999998007E-3</c:v>
                </c:pt>
                <c:pt idx="916">
                  <c:v>9.1599999999998002E-3</c:v>
                </c:pt>
                <c:pt idx="917">
                  <c:v>9.1699999999997998E-3</c:v>
                </c:pt>
                <c:pt idx="918">
                  <c:v>9.1799999999997908E-3</c:v>
                </c:pt>
                <c:pt idx="919">
                  <c:v>9.1899999999997904E-3</c:v>
                </c:pt>
                <c:pt idx="920">
                  <c:v>9.1999999999997899E-3</c:v>
                </c:pt>
                <c:pt idx="921">
                  <c:v>9.2099999999997895E-3</c:v>
                </c:pt>
                <c:pt idx="922">
                  <c:v>9.2199999999997909E-3</c:v>
                </c:pt>
                <c:pt idx="923">
                  <c:v>9.2299999999997905E-3</c:v>
                </c:pt>
                <c:pt idx="924">
                  <c:v>9.23999999999979E-3</c:v>
                </c:pt>
                <c:pt idx="925">
                  <c:v>9.2499999999997896E-3</c:v>
                </c:pt>
                <c:pt idx="926">
                  <c:v>9.2599999999997892E-3</c:v>
                </c:pt>
                <c:pt idx="927">
                  <c:v>9.2699999999997906E-3</c:v>
                </c:pt>
                <c:pt idx="928">
                  <c:v>9.2799999999997902E-3</c:v>
                </c:pt>
                <c:pt idx="929">
                  <c:v>9.2899999999997897E-3</c:v>
                </c:pt>
                <c:pt idx="930">
                  <c:v>9.2999999999997893E-3</c:v>
                </c:pt>
                <c:pt idx="931">
                  <c:v>9.3099999999997907E-3</c:v>
                </c:pt>
                <c:pt idx="932">
                  <c:v>9.3199999999997903E-3</c:v>
                </c:pt>
                <c:pt idx="933">
                  <c:v>9.3299999999997899E-3</c:v>
                </c:pt>
                <c:pt idx="934">
                  <c:v>9.3399999999997894E-3</c:v>
                </c:pt>
                <c:pt idx="935">
                  <c:v>9.3499999999997908E-3</c:v>
                </c:pt>
                <c:pt idx="936">
                  <c:v>9.3599999999997904E-3</c:v>
                </c:pt>
                <c:pt idx="937">
                  <c:v>9.36999999999979E-3</c:v>
                </c:pt>
                <c:pt idx="938">
                  <c:v>9.3799999999997895E-3</c:v>
                </c:pt>
                <c:pt idx="939">
                  <c:v>9.3899999999997891E-3</c:v>
                </c:pt>
                <c:pt idx="940">
                  <c:v>9.3999999999997905E-3</c:v>
                </c:pt>
                <c:pt idx="941">
                  <c:v>9.4099999999997901E-3</c:v>
                </c:pt>
                <c:pt idx="942">
                  <c:v>9.4199999999997792E-3</c:v>
                </c:pt>
                <c:pt idx="943">
                  <c:v>9.4299999999997806E-3</c:v>
                </c:pt>
                <c:pt idx="944">
                  <c:v>9.4399999999997802E-3</c:v>
                </c:pt>
                <c:pt idx="945">
                  <c:v>9.4499999999997798E-3</c:v>
                </c:pt>
                <c:pt idx="946">
                  <c:v>9.4599999999997793E-3</c:v>
                </c:pt>
                <c:pt idx="947">
                  <c:v>9.4699999999997807E-3</c:v>
                </c:pt>
                <c:pt idx="948">
                  <c:v>9.4799999999997803E-3</c:v>
                </c:pt>
                <c:pt idx="949">
                  <c:v>9.4899999999997799E-3</c:v>
                </c:pt>
                <c:pt idx="950">
                  <c:v>9.4999999999997795E-3</c:v>
                </c:pt>
                <c:pt idx="951">
                  <c:v>9.5099999999997808E-3</c:v>
                </c:pt>
                <c:pt idx="952">
                  <c:v>9.5199999999997804E-3</c:v>
                </c:pt>
                <c:pt idx="953">
                  <c:v>9.52999999999978E-3</c:v>
                </c:pt>
                <c:pt idx="954">
                  <c:v>9.5399999999997796E-3</c:v>
                </c:pt>
                <c:pt idx="955">
                  <c:v>9.5499999999997792E-3</c:v>
                </c:pt>
                <c:pt idx="956">
                  <c:v>9.5599999999997805E-3</c:v>
                </c:pt>
                <c:pt idx="957">
                  <c:v>9.5699999999997801E-3</c:v>
                </c:pt>
                <c:pt idx="958">
                  <c:v>9.5799999999997797E-3</c:v>
                </c:pt>
                <c:pt idx="959">
                  <c:v>9.5899999999997793E-3</c:v>
                </c:pt>
                <c:pt idx="960">
                  <c:v>9.5999999999997806E-3</c:v>
                </c:pt>
                <c:pt idx="961">
                  <c:v>9.6099999999997802E-3</c:v>
                </c:pt>
                <c:pt idx="962">
                  <c:v>9.6199999999997798E-3</c:v>
                </c:pt>
                <c:pt idx="963">
                  <c:v>9.6299999999997794E-3</c:v>
                </c:pt>
                <c:pt idx="964">
                  <c:v>9.6399999999997703E-3</c:v>
                </c:pt>
                <c:pt idx="965">
                  <c:v>9.6499999999997699E-3</c:v>
                </c:pt>
                <c:pt idx="966">
                  <c:v>9.6599999999997695E-3</c:v>
                </c:pt>
                <c:pt idx="967">
                  <c:v>9.6699999999997708E-3</c:v>
                </c:pt>
                <c:pt idx="968">
                  <c:v>9.6799999999997808E-3</c:v>
                </c:pt>
                <c:pt idx="969">
                  <c:v>9.68999999999977E-3</c:v>
                </c:pt>
                <c:pt idx="970">
                  <c:v>9.6999999999997696E-3</c:v>
                </c:pt>
                <c:pt idx="971">
                  <c:v>9.7099999999997692E-3</c:v>
                </c:pt>
                <c:pt idx="972">
                  <c:v>9.7199999999997705E-3</c:v>
                </c:pt>
                <c:pt idx="973">
                  <c:v>9.7299999999997701E-3</c:v>
                </c:pt>
                <c:pt idx="974">
                  <c:v>9.7399999999997697E-3</c:v>
                </c:pt>
                <c:pt idx="975">
                  <c:v>9.7499999999997693E-3</c:v>
                </c:pt>
                <c:pt idx="976">
                  <c:v>9.7599999999997706E-3</c:v>
                </c:pt>
                <c:pt idx="977">
                  <c:v>9.7699999999997702E-3</c:v>
                </c:pt>
                <c:pt idx="978">
                  <c:v>9.7799999999997698E-3</c:v>
                </c:pt>
                <c:pt idx="979">
                  <c:v>9.7899999999997694E-3</c:v>
                </c:pt>
                <c:pt idx="980">
                  <c:v>9.7999999999997707E-3</c:v>
                </c:pt>
                <c:pt idx="981">
                  <c:v>9.8099999999997703E-3</c:v>
                </c:pt>
                <c:pt idx="982">
                  <c:v>9.8199999999997699E-3</c:v>
                </c:pt>
                <c:pt idx="983">
                  <c:v>9.8299999999997695E-3</c:v>
                </c:pt>
                <c:pt idx="984">
                  <c:v>9.8399999999997708E-3</c:v>
                </c:pt>
                <c:pt idx="985">
                  <c:v>9.8499999999997704E-3</c:v>
                </c:pt>
                <c:pt idx="986">
                  <c:v>9.85999999999977E-3</c:v>
                </c:pt>
                <c:pt idx="987">
                  <c:v>9.8699999999997696E-3</c:v>
                </c:pt>
                <c:pt idx="988">
                  <c:v>9.8799999999997692E-3</c:v>
                </c:pt>
                <c:pt idx="989">
                  <c:v>9.8899999999997705E-3</c:v>
                </c:pt>
                <c:pt idx="990">
                  <c:v>9.8999999999997701E-3</c:v>
                </c:pt>
                <c:pt idx="991">
                  <c:v>9.9099999999997593E-3</c:v>
                </c:pt>
                <c:pt idx="992">
                  <c:v>9.9199999999997606E-3</c:v>
                </c:pt>
                <c:pt idx="993">
                  <c:v>9.9299999999997602E-3</c:v>
                </c:pt>
                <c:pt idx="994">
                  <c:v>9.9399999999997598E-3</c:v>
                </c:pt>
                <c:pt idx="995">
                  <c:v>9.9499999999997594E-3</c:v>
                </c:pt>
                <c:pt idx="996">
                  <c:v>9.9599999999997607E-3</c:v>
                </c:pt>
                <c:pt idx="997">
                  <c:v>9.9699999999997603E-3</c:v>
                </c:pt>
                <c:pt idx="998">
                  <c:v>9.9799999999997599E-3</c:v>
                </c:pt>
                <c:pt idx="999">
                  <c:v>9.9899999999997595E-3</c:v>
                </c:pt>
                <c:pt idx="1000">
                  <c:v>9.9999999999997608E-3</c:v>
                </c:pt>
              </c:numCache>
            </c:numRef>
          </c:cat>
          <c:val>
            <c:numRef>
              <c:f>[viscosity_graphs.xlsx]nu!$B$1:$B$1001</c:f>
              <c:numCache>
                <c:formatCode>General</c:formatCode>
                <c:ptCount val="1001"/>
                <c:pt idx="0">
                  <c:v>1</c:v>
                </c:pt>
                <c:pt idx="1">
                  <c:v>0.91743119266055095</c:v>
                </c:pt>
                <c:pt idx="2">
                  <c:v>0.84745762711864403</c:v>
                </c:pt>
                <c:pt idx="3">
                  <c:v>0.78740157480314898</c:v>
                </c:pt>
                <c:pt idx="4">
                  <c:v>0.73529411764705899</c:v>
                </c:pt>
                <c:pt idx="5">
                  <c:v>0.68965517241379304</c:v>
                </c:pt>
                <c:pt idx="6">
                  <c:v>0.64935064935064901</c:v>
                </c:pt>
                <c:pt idx="7">
                  <c:v>0.61349693251533699</c:v>
                </c:pt>
                <c:pt idx="8">
                  <c:v>0.581395348837209</c:v>
                </c:pt>
                <c:pt idx="9">
                  <c:v>0.55248618784530401</c:v>
                </c:pt>
                <c:pt idx="10">
                  <c:v>0.52631578947368396</c:v>
                </c:pt>
                <c:pt idx="11">
                  <c:v>0.50251256281406997</c:v>
                </c:pt>
                <c:pt idx="12">
                  <c:v>0.480769230769231</c:v>
                </c:pt>
                <c:pt idx="13">
                  <c:v>0.460829493087558</c:v>
                </c:pt>
                <c:pt idx="14">
                  <c:v>0.44247787610619499</c:v>
                </c:pt>
                <c:pt idx="15">
                  <c:v>0.42553191489361702</c:v>
                </c:pt>
                <c:pt idx="16">
                  <c:v>0.40983606557377</c:v>
                </c:pt>
                <c:pt idx="17">
                  <c:v>0.39525691699604698</c:v>
                </c:pt>
                <c:pt idx="18">
                  <c:v>0.38167938931297701</c:v>
                </c:pt>
                <c:pt idx="19">
                  <c:v>0.36900369003689998</c:v>
                </c:pt>
                <c:pt idx="20">
                  <c:v>0.35714285714285698</c:v>
                </c:pt>
                <c:pt idx="21">
                  <c:v>0.34602076124567499</c:v>
                </c:pt>
                <c:pt idx="22">
                  <c:v>0.33557046979865801</c:v>
                </c:pt>
                <c:pt idx="23">
                  <c:v>0.325732899022801</c:v>
                </c:pt>
                <c:pt idx="24">
                  <c:v>0.316455696202532</c:v>
                </c:pt>
                <c:pt idx="25">
                  <c:v>0.30769230769230799</c:v>
                </c:pt>
                <c:pt idx="26">
                  <c:v>0.29940119760479</c:v>
                </c:pt>
                <c:pt idx="27">
                  <c:v>0.29154518950437303</c:v>
                </c:pt>
                <c:pt idx="28">
                  <c:v>0.28409090909090901</c:v>
                </c:pt>
                <c:pt idx="29">
                  <c:v>0.277008310249307</c:v>
                </c:pt>
                <c:pt idx="30">
                  <c:v>0.27027027027027001</c:v>
                </c:pt>
                <c:pt idx="31">
                  <c:v>0.26385224274406299</c:v>
                </c:pt>
                <c:pt idx="32">
                  <c:v>0.25773195876288602</c:v>
                </c:pt>
                <c:pt idx="33">
                  <c:v>0.25188916876574302</c:v>
                </c:pt>
                <c:pt idx="34">
                  <c:v>0.24630541871921199</c:v>
                </c:pt>
                <c:pt idx="35">
                  <c:v>0.240963855421687</c:v>
                </c:pt>
                <c:pt idx="36">
                  <c:v>0.23584905660377301</c:v>
                </c:pt>
                <c:pt idx="37">
                  <c:v>0.23094688221709</c:v>
                </c:pt>
                <c:pt idx="38">
                  <c:v>0.22624434389140299</c:v>
                </c:pt>
                <c:pt idx="39">
                  <c:v>0.22172949002217299</c:v>
                </c:pt>
                <c:pt idx="40">
                  <c:v>0.217391304347826</c:v>
                </c:pt>
                <c:pt idx="41">
                  <c:v>0.21321961620469099</c:v>
                </c:pt>
                <c:pt idx="42">
                  <c:v>0.209205020920502</c:v>
                </c:pt>
                <c:pt idx="43">
                  <c:v>0.205338809034907</c:v>
                </c:pt>
                <c:pt idx="44">
                  <c:v>0.20161290322580599</c:v>
                </c:pt>
                <c:pt idx="45">
                  <c:v>0.198019801980198</c:v>
                </c:pt>
                <c:pt idx="46">
                  <c:v>0.19455252918287899</c:v>
                </c:pt>
                <c:pt idx="47">
                  <c:v>0.191204588910134</c:v>
                </c:pt>
                <c:pt idx="48">
                  <c:v>0.18796992481203001</c:v>
                </c:pt>
                <c:pt idx="49">
                  <c:v>0.18484288354898301</c:v>
                </c:pt>
                <c:pt idx="50">
                  <c:v>0.18181818181818199</c:v>
                </c:pt>
                <c:pt idx="51">
                  <c:v>0.17889087656529501</c:v>
                </c:pt>
                <c:pt idx="52">
                  <c:v>0.176056338028169</c:v>
                </c:pt>
                <c:pt idx="53">
                  <c:v>0.17331022530329299</c:v>
                </c:pt>
                <c:pt idx="54">
                  <c:v>0.17064846416382201</c:v>
                </c:pt>
                <c:pt idx="55">
                  <c:v>0.16806722689075601</c:v>
                </c:pt>
                <c:pt idx="56">
                  <c:v>0.165562913907285</c:v>
                </c:pt>
                <c:pt idx="57">
                  <c:v>0.16313213703099499</c:v>
                </c:pt>
                <c:pt idx="58">
                  <c:v>0.16077170418006401</c:v>
                </c:pt>
                <c:pt idx="59">
                  <c:v>0.15847860538827199</c:v>
                </c:pt>
                <c:pt idx="60">
                  <c:v>0.15625</c:v>
                </c:pt>
                <c:pt idx="61">
                  <c:v>0.15408320493066199</c:v>
                </c:pt>
                <c:pt idx="62">
                  <c:v>0.151975683890577</c:v>
                </c:pt>
                <c:pt idx="63">
                  <c:v>0.14992503748125899</c:v>
                </c:pt>
                <c:pt idx="64">
                  <c:v>0.14792899408283999</c:v>
                </c:pt>
                <c:pt idx="65">
                  <c:v>0.145985401459854</c:v>
                </c:pt>
                <c:pt idx="66">
                  <c:v>0.144092219020173</c:v>
                </c:pt>
                <c:pt idx="67">
                  <c:v>0.142247510668563</c:v>
                </c:pt>
                <c:pt idx="68">
                  <c:v>0.14044943820224701</c:v>
                </c:pt>
                <c:pt idx="69">
                  <c:v>0.13869625520110901</c:v>
                </c:pt>
                <c:pt idx="70">
                  <c:v>0.13698630136986301</c:v>
                </c:pt>
                <c:pt idx="71">
                  <c:v>0.13531799729364</c:v>
                </c:pt>
                <c:pt idx="72">
                  <c:v>0.13368983957219199</c:v>
                </c:pt>
                <c:pt idx="73">
                  <c:v>0.132100396301189</c:v>
                </c:pt>
                <c:pt idx="74">
                  <c:v>0.13054830287206201</c:v>
                </c:pt>
                <c:pt idx="75">
                  <c:v>0.12903225806451599</c:v>
                </c:pt>
                <c:pt idx="76">
                  <c:v>0.12755102040816299</c:v>
                </c:pt>
                <c:pt idx="77">
                  <c:v>0.126103404791929</c:v>
                </c:pt>
                <c:pt idx="78">
                  <c:v>0.124688279301745</c:v>
                </c:pt>
                <c:pt idx="79">
                  <c:v>0.123304562268804</c:v>
                </c:pt>
                <c:pt idx="80">
                  <c:v>0.12195121951219499</c:v>
                </c:pt>
                <c:pt idx="81">
                  <c:v>0.120627261761158</c:v>
                </c:pt>
                <c:pt idx="82">
                  <c:v>0.119331742243437</c:v>
                </c:pt>
                <c:pt idx="83">
                  <c:v>0.118063754427391</c:v>
                </c:pt>
                <c:pt idx="84">
                  <c:v>0.116822429906542</c:v>
                </c:pt>
                <c:pt idx="85">
                  <c:v>0.115606936416185</c:v>
                </c:pt>
                <c:pt idx="86">
                  <c:v>0.11441647597254</c:v>
                </c:pt>
                <c:pt idx="87">
                  <c:v>0.11325028312570801</c:v>
                </c:pt>
                <c:pt idx="88">
                  <c:v>0.112107623318385</c:v>
                </c:pt>
                <c:pt idx="89">
                  <c:v>0.110987791342952</c:v>
                </c:pt>
                <c:pt idx="90">
                  <c:v>0.10989010989011</c:v>
                </c:pt>
                <c:pt idx="91">
                  <c:v>0.108813928182807</c:v>
                </c:pt>
                <c:pt idx="92">
                  <c:v>0.107758620689655</c:v>
                </c:pt>
                <c:pt idx="93">
                  <c:v>0.106723585912486</c:v>
                </c:pt>
                <c:pt idx="94">
                  <c:v>0.105708245243129</c:v>
                </c:pt>
                <c:pt idx="95">
                  <c:v>0.104712041884817</c:v>
                </c:pt>
                <c:pt idx="96">
                  <c:v>0.103734439834025</c:v>
                </c:pt>
                <c:pt idx="97">
                  <c:v>0.10277492291880801</c:v>
                </c:pt>
                <c:pt idx="98">
                  <c:v>0.10183299389002</c:v>
                </c:pt>
                <c:pt idx="99">
                  <c:v>0.100908173562058</c:v>
                </c:pt>
                <c:pt idx="100">
                  <c:v>9.9999999999999797E-2</c:v>
                </c:pt>
                <c:pt idx="101">
                  <c:v>9.9108027750247504E-2</c:v>
                </c:pt>
                <c:pt idx="102">
                  <c:v>9.8231827111984096E-2</c:v>
                </c:pt>
                <c:pt idx="103">
                  <c:v>9.7370983446932596E-2</c:v>
                </c:pt>
                <c:pt idx="104">
                  <c:v>9.6525096525096304E-2</c:v>
                </c:pt>
                <c:pt idx="105">
                  <c:v>9.5693779904305998E-2</c:v>
                </c:pt>
                <c:pt idx="106">
                  <c:v>9.4876660341555799E-2</c:v>
                </c:pt>
                <c:pt idx="107">
                  <c:v>9.40733772342425E-2</c:v>
                </c:pt>
                <c:pt idx="108">
                  <c:v>9.3283582089551995E-2</c:v>
                </c:pt>
                <c:pt idx="109">
                  <c:v>9.2506938020351301E-2</c:v>
                </c:pt>
                <c:pt idx="110">
                  <c:v>9.1743119266054801E-2</c:v>
                </c:pt>
                <c:pt idx="111">
                  <c:v>9.0991810737033496E-2</c:v>
                </c:pt>
                <c:pt idx="112">
                  <c:v>9.0252707581227207E-2</c:v>
                </c:pt>
                <c:pt idx="113">
                  <c:v>8.9525514771709794E-2</c:v>
                </c:pt>
                <c:pt idx="114">
                  <c:v>8.8809946714031807E-2</c:v>
                </c:pt>
                <c:pt idx="115">
                  <c:v>8.8105726872246506E-2</c:v>
                </c:pt>
                <c:pt idx="116">
                  <c:v>8.74125874125872E-2</c:v>
                </c:pt>
                <c:pt idx="117">
                  <c:v>8.6730268863833296E-2</c:v>
                </c:pt>
                <c:pt idx="118">
                  <c:v>8.6058519793459395E-2</c:v>
                </c:pt>
                <c:pt idx="119">
                  <c:v>8.5397096498718794E-2</c:v>
                </c:pt>
                <c:pt idx="120">
                  <c:v>8.4745762711864195E-2</c:v>
                </c:pt>
                <c:pt idx="121">
                  <c:v>8.4104289318755104E-2</c:v>
                </c:pt>
                <c:pt idx="122">
                  <c:v>8.3472454090150097E-2</c:v>
                </c:pt>
                <c:pt idx="123">
                  <c:v>8.2850041425020504E-2</c:v>
                </c:pt>
                <c:pt idx="124">
                  <c:v>8.2236842105262997E-2</c:v>
                </c:pt>
                <c:pt idx="125">
                  <c:v>8.1632653061224303E-2</c:v>
                </c:pt>
                <c:pt idx="126">
                  <c:v>8.1037277147487694E-2</c:v>
                </c:pt>
                <c:pt idx="127">
                  <c:v>8.0450522928398896E-2</c:v>
                </c:pt>
                <c:pt idx="128">
                  <c:v>7.9872204472843294E-2</c:v>
                </c:pt>
                <c:pt idx="129">
                  <c:v>7.9302141157811104E-2</c:v>
                </c:pt>
                <c:pt idx="130">
                  <c:v>7.8740157480314807E-2</c:v>
                </c:pt>
                <c:pt idx="131">
                  <c:v>7.8186082877247695E-2</c:v>
                </c:pt>
                <c:pt idx="132">
                  <c:v>7.76397515527949E-2</c:v>
                </c:pt>
                <c:pt idx="133">
                  <c:v>7.7101002313029895E-2</c:v>
                </c:pt>
                <c:pt idx="134">
                  <c:v>7.6569678407350503E-2</c:v>
                </c:pt>
                <c:pt idx="135">
                  <c:v>7.6045627376425701E-2</c:v>
                </c:pt>
                <c:pt idx="136">
                  <c:v>7.5528700906344295E-2</c:v>
                </c:pt>
                <c:pt idx="137">
                  <c:v>7.5018754688672001E-2</c:v>
                </c:pt>
                <c:pt idx="138">
                  <c:v>7.4515648286139893E-2</c:v>
                </c:pt>
                <c:pt idx="139">
                  <c:v>7.4019245003700801E-2</c:v>
                </c:pt>
                <c:pt idx="140">
                  <c:v>7.3529411764705704E-2</c:v>
                </c:pt>
                <c:pt idx="141">
                  <c:v>7.3046018991964806E-2</c:v>
                </c:pt>
                <c:pt idx="142">
                  <c:v>7.2568940493468598E-2</c:v>
                </c:pt>
                <c:pt idx="143">
                  <c:v>7.2098053352559296E-2</c:v>
                </c:pt>
                <c:pt idx="144">
                  <c:v>7.1633237822349399E-2</c:v>
                </c:pt>
                <c:pt idx="145">
                  <c:v>7.1174377224199101E-2</c:v>
                </c:pt>
                <c:pt idx="146">
                  <c:v>7.0721357850070596E-2</c:v>
                </c:pt>
                <c:pt idx="147">
                  <c:v>7.0274068868587294E-2</c:v>
                </c:pt>
                <c:pt idx="148">
                  <c:v>6.9832402234636701E-2</c:v>
                </c:pt>
                <c:pt idx="149">
                  <c:v>6.9396252602359307E-2</c:v>
                </c:pt>
                <c:pt idx="150">
                  <c:v>6.8965517241379198E-2</c:v>
                </c:pt>
                <c:pt idx="151">
                  <c:v>6.8540095956134195E-2</c:v>
                </c:pt>
                <c:pt idx="152">
                  <c:v>6.8119891008174199E-2</c:v>
                </c:pt>
                <c:pt idx="153">
                  <c:v>6.7704807041299803E-2</c:v>
                </c:pt>
                <c:pt idx="154">
                  <c:v>6.7294751009421103E-2</c:v>
                </c:pt>
                <c:pt idx="155">
                  <c:v>6.6889632107023297E-2</c:v>
                </c:pt>
                <c:pt idx="156">
                  <c:v>6.6489361702127506E-2</c:v>
                </c:pt>
                <c:pt idx="157">
                  <c:v>6.6093853271645603E-2</c:v>
                </c:pt>
                <c:pt idx="158">
                  <c:v>6.57030223390275E-2</c:v>
                </c:pt>
                <c:pt idx="159">
                  <c:v>6.5316786414108305E-2</c:v>
                </c:pt>
                <c:pt idx="160">
                  <c:v>6.4935064935064804E-2</c:v>
                </c:pt>
                <c:pt idx="161">
                  <c:v>6.4557779212395E-2</c:v>
                </c:pt>
                <c:pt idx="162">
                  <c:v>6.4184852374839396E-2</c:v>
                </c:pt>
                <c:pt idx="163">
                  <c:v>6.3816209317166403E-2</c:v>
                </c:pt>
                <c:pt idx="164">
                  <c:v>6.3451776649746106E-2</c:v>
                </c:pt>
                <c:pt idx="165">
                  <c:v>6.3091482649842101E-2</c:v>
                </c:pt>
                <c:pt idx="166">
                  <c:v>6.2735257214554405E-2</c:v>
                </c:pt>
                <c:pt idx="167">
                  <c:v>6.2383031815346102E-2</c:v>
                </c:pt>
                <c:pt idx="168">
                  <c:v>6.2034739454094198E-2</c:v>
                </c:pt>
                <c:pt idx="169">
                  <c:v>6.1690314620604397E-2</c:v>
                </c:pt>
                <c:pt idx="170">
                  <c:v>6.1349693251533603E-2</c:v>
                </c:pt>
                <c:pt idx="171">
                  <c:v>6.10128126906649E-2</c:v>
                </c:pt>
                <c:pt idx="172">
                  <c:v>6.0679611650485299E-2</c:v>
                </c:pt>
                <c:pt idx="173">
                  <c:v>6.0350030175014897E-2</c:v>
                </c:pt>
                <c:pt idx="174">
                  <c:v>6.0024009603841397E-2</c:v>
                </c:pt>
                <c:pt idx="175">
                  <c:v>5.97014925373133E-2</c:v>
                </c:pt>
                <c:pt idx="176">
                  <c:v>5.93824228028502E-2</c:v>
                </c:pt>
                <c:pt idx="177">
                  <c:v>5.9066745422327101E-2</c:v>
                </c:pt>
                <c:pt idx="178">
                  <c:v>5.8754406580493398E-2</c:v>
                </c:pt>
                <c:pt idx="179">
                  <c:v>5.8445353594389099E-2</c:v>
                </c:pt>
                <c:pt idx="180">
                  <c:v>5.8139534883720798E-2</c:v>
                </c:pt>
                <c:pt idx="181">
                  <c:v>5.7836899942162998E-2</c:v>
                </c:pt>
                <c:pt idx="182">
                  <c:v>5.7537399309551103E-2</c:v>
                </c:pt>
                <c:pt idx="183">
                  <c:v>5.7240984544934002E-2</c:v>
                </c:pt>
                <c:pt idx="184">
                  <c:v>5.6947608200455399E-2</c:v>
                </c:pt>
                <c:pt idx="185">
                  <c:v>5.6657223796033898E-2</c:v>
                </c:pt>
                <c:pt idx="186">
                  <c:v>5.6369785794813797E-2</c:v>
                </c:pt>
                <c:pt idx="187">
                  <c:v>5.6085249579360501E-2</c:v>
                </c:pt>
                <c:pt idx="188">
                  <c:v>5.58035714285713E-2</c:v>
                </c:pt>
                <c:pt idx="189">
                  <c:v>5.5524708495280302E-2</c:v>
                </c:pt>
                <c:pt idx="190">
                  <c:v>5.5248618784530301E-2</c:v>
                </c:pt>
                <c:pt idx="191">
                  <c:v>5.4975261132490301E-2</c:v>
                </c:pt>
                <c:pt idx="192">
                  <c:v>5.4704595185995498E-2</c:v>
                </c:pt>
                <c:pt idx="193">
                  <c:v>5.4436581382689003E-2</c:v>
                </c:pt>
                <c:pt idx="194">
                  <c:v>5.4171180931744202E-2</c:v>
                </c:pt>
                <c:pt idx="195">
                  <c:v>5.3908355795148098E-2</c:v>
                </c:pt>
                <c:pt idx="196">
                  <c:v>5.3648068669527697E-2</c:v>
                </c:pt>
                <c:pt idx="197">
                  <c:v>5.3390282968499597E-2</c:v>
                </c:pt>
                <c:pt idx="198">
                  <c:v>5.3134962805525897E-2</c:v>
                </c:pt>
                <c:pt idx="199">
                  <c:v>5.2882072977260601E-2</c:v>
                </c:pt>
                <c:pt idx="200">
                  <c:v>5.26315789473683E-2</c:v>
                </c:pt>
                <c:pt idx="201">
                  <c:v>5.23834468308014E-2</c:v>
                </c:pt>
                <c:pt idx="202">
                  <c:v>5.2137643378519199E-2</c:v>
                </c:pt>
                <c:pt idx="203">
                  <c:v>5.1894135962636097E-2</c:v>
                </c:pt>
                <c:pt idx="204">
                  <c:v>5.1652892561983403E-2</c:v>
                </c:pt>
                <c:pt idx="205">
                  <c:v>5.1413881748071898E-2</c:v>
                </c:pt>
                <c:pt idx="206">
                  <c:v>5.11770726714431E-2</c:v>
                </c:pt>
                <c:pt idx="207">
                  <c:v>5.0942435048395199E-2</c:v>
                </c:pt>
                <c:pt idx="208">
                  <c:v>5.0709939148072897E-2</c:v>
                </c:pt>
                <c:pt idx="209">
                  <c:v>5.0479555779909001E-2</c:v>
                </c:pt>
                <c:pt idx="210">
                  <c:v>5.0251256281406899E-2</c:v>
                </c:pt>
                <c:pt idx="211">
                  <c:v>5.0025012506252999E-2</c:v>
                </c:pt>
                <c:pt idx="212">
                  <c:v>4.9800796812748897E-2</c:v>
                </c:pt>
                <c:pt idx="213">
                  <c:v>4.9578582052553201E-2</c:v>
                </c:pt>
                <c:pt idx="214">
                  <c:v>4.9358341559723497E-2</c:v>
                </c:pt>
                <c:pt idx="215">
                  <c:v>4.9140049140048998E-2</c:v>
                </c:pt>
                <c:pt idx="216">
                  <c:v>4.8923679060665297E-2</c:v>
                </c:pt>
                <c:pt idx="217">
                  <c:v>4.8709206039941402E-2</c:v>
                </c:pt>
                <c:pt idx="218">
                  <c:v>4.84966052376333E-2</c:v>
                </c:pt>
                <c:pt idx="219">
                  <c:v>4.8285852245291999E-2</c:v>
                </c:pt>
                <c:pt idx="220">
                  <c:v>4.8076923076923003E-2</c:v>
                </c:pt>
                <c:pt idx="221">
                  <c:v>4.7869794159885001E-2</c:v>
                </c:pt>
                <c:pt idx="222">
                  <c:v>4.7664442326024702E-2</c:v>
                </c:pt>
                <c:pt idx="223">
                  <c:v>4.7460844803037402E-2</c:v>
                </c:pt>
                <c:pt idx="224">
                  <c:v>4.7258979206048997E-2</c:v>
                </c:pt>
                <c:pt idx="225">
                  <c:v>4.7058823529411702E-2</c:v>
                </c:pt>
                <c:pt idx="226">
                  <c:v>4.6860356138706503E-2</c:v>
                </c:pt>
                <c:pt idx="227">
                  <c:v>4.6663555762948998E-2</c:v>
                </c:pt>
                <c:pt idx="228">
                  <c:v>4.6468401486988699E-2</c:v>
                </c:pt>
                <c:pt idx="229">
                  <c:v>4.6274872744099797E-2</c:v>
                </c:pt>
                <c:pt idx="230">
                  <c:v>4.6082949308755602E-2</c:v>
                </c:pt>
                <c:pt idx="231">
                  <c:v>4.5892611289582302E-2</c:v>
                </c:pt>
                <c:pt idx="232">
                  <c:v>4.5703839122486198E-2</c:v>
                </c:pt>
                <c:pt idx="233">
                  <c:v>4.5516613563950703E-2</c:v>
                </c:pt>
                <c:pt idx="234">
                  <c:v>4.5330915684496702E-2</c:v>
                </c:pt>
                <c:pt idx="235">
                  <c:v>4.5146726862302401E-2</c:v>
                </c:pt>
                <c:pt idx="236">
                  <c:v>4.4964028776978297E-2</c:v>
                </c:pt>
                <c:pt idx="237">
                  <c:v>4.4782803403492999E-2</c:v>
                </c:pt>
                <c:pt idx="238">
                  <c:v>4.4603033006244297E-2</c:v>
                </c:pt>
                <c:pt idx="239">
                  <c:v>4.4424700133274E-2</c:v>
                </c:pt>
                <c:pt idx="240">
                  <c:v>4.4247787610619399E-2</c:v>
                </c:pt>
                <c:pt idx="241">
                  <c:v>4.4072278536800298E-2</c:v>
                </c:pt>
                <c:pt idx="242">
                  <c:v>4.38981562774362E-2</c:v>
                </c:pt>
                <c:pt idx="243">
                  <c:v>4.37254044599912E-2</c:v>
                </c:pt>
                <c:pt idx="244">
                  <c:v>4.3554006968641E-2</c:v>
                </c:pt>
                <c:pt idx="245">
                  <c:v>4.3383947939262403E-2</c:v>
                </c:pt>
                <c:pt idx="246">
                  <c:v>4.3215211754537498E-2</c:v>
                </c:pt>
                <c:pt idx="247">
                  <c:v>4.30477830391734E-2</c:v>
                </c:pt>
                <c:pt idx="248">
                  <c:v>4.2881646655231503E-2</c:v>
                </c:pt>
                <c:pt idx="249">
                  <c:v>4.2716787697565102E-2</c:v>
                </c:pt>
                <c:pt idx="250">
                  <c:v>4.2553191489361597E-2</c:v>
                </c:pt>
                <c:pt idx="251">
                  <c:v>4.23908435777871E-2</c:v>
                </c:pt>
                <c:pt idx="252">
                  <c:v>4.2229729729729597E-2</c:v>
                </c:pt>
                <c:pt idx="253">
                  <c:v>4.2069835927639798E-2</c:v>
                </c:pt>
                <c:pt idx="254">
                  <c:v>4.1911148365465098E-2</c:v>
                </c:pt>
                <c:pt idx="255">
                  <c:v>4.1753653444676297E-2</c:v>
                </c:pt>
                <c:pt idx="256">
                  <c:v>4.1597337770382603E-2</c:v>
                </c:pt>
                <c:pt idx="257">
                  <c:v>4.1442188147534101E-2</c:v>
                </c:pt>
                <c:pt idx="258">
                  <c:v>4.1288191577208803E-2</c:v>
                </c:pt>
                <c:pt idx="259">
                  <c:v>4.11353352529822E-2</c:v>
                </c:pt>
                <c:pt idx="260">
                  <c:v>4.0983606557376998E-2</c:v>
                </c:pt>
                <c:pt idx="261">
                  <c:v>4.0832993058391102E-2</c:v>
                </c:pt>
                <c:pt idx="262">
                  <c:v>4.0683482506102403E-2</c:v>
                </c:pt>
                <c:pt idx="263">
                  <c:v>4.0535062829347303E-2</c:v>
                </c:pt>
                <c:pt idx="264">
                  <c:v>4.0387722132471597E-2</c:v>
                </c:pt>
                <c:pt idx="265">
                  <c:v>4.0241448692152799E-2</c:v>
                </c:pt>
                <c:pt idx="266">
                  <c:v>4.0096230954290199E-2</c:v>
                </c:pt>
                <c:pt idx="267">
                  <c:v>3.9952057530962697E-2</c:v>
                </c:pt>
                <c:pt idx="268">
                  <c:v>3.9808917197452102E-2</c:v>
                </c:pt>
                <c:pt idx="269">
                  <c:v>3.9666798889329502E-2</c:v>
                </c:pt>
                <c:pt idx="270">
                  <c:v>3.9525691699604598E-2</c:v>
                </c:pt>
                <c:pt idx="271">
                  <c:v>3.9385584875935298E-2</c:v>
                </c:pt>
                <c:pt idx="272">
                  <c:v>3.9246467817896299E-2</c:v>
                </c:pt>
                <c:pt idx="273">
                  <c:v>3.9108330074305697E-2</c:v>
                </c:pt>
                <c:pt idx="274">
                  <c:v>3.89711613406079E-2</c:v>
                </c:pt>
                <c:pt idx="275">
                  <c:v>3.88349514563106E-2</c:v>
                </c:pt>
                <c:pt idx="276">
                  <c:v>3.86996904024767E-2</c:v>
                </c:pt>
                <c:pt idx="277">
                  <c:v>3.8565368299267197E-2</c:v>
                </c:pt>
                <c:pt idx="278">
                  <c:v>3.8431975403535698E-2</c:v>
                </c:pt>
                <c:pt idx="279">
                  <c:v>3.8299502106472497E-2</c:v>
                </c:pt>
                <c:pt idx="280">
                  <c:v>3.81679389312976E-2</c:v>
                </c:pt>
                <c:pt idx="281">
                  <c:v>3.8037276531000301E-2</c:v>
                </c:pt>
                <c:pt idx="282">
                  <c:v>3.7907505686125803E-2</c:v>
                </c:pt>
                <c:pt idx="283">
                  <c:v>3.77786173026066E-2</c:v>
                </c:pt>
                <c:pt idx="284">
                  <c:v>3.7650602409638502E-2</c:v>
                </c:pt>
                <c:pt idx="285">
                  <c:v>3.7523452157598398E-2</c:v>
                </c:pt>
                <c:pt idx="286">
                  <c:v>3.7397157816005902E-2</c:v>
                </c:pt>
                <c:pt idx="287">
                  <c:v>3.7271710771524302E-2</c:v>
                </c:pt>
                <c:pt idx="288">
                  <c:v>3.7147102526002902E-2</c:v>
                </c:pt>
                <c:pt idx="289">
                  <c:v>3.7023324694557498E-2</c:v>
                </c:pt>
                <c:pt idx="290">
                  <c:v>3.6900369003689898E-2</c:v>
                </c:pt>
                <c:pt idx="291">
                  <c:v>3.6778227289444597E-2</c:v>
                </c:pt>
                <c:pt idx="292">
                  <c:v>3.6656891495601099E-2</c:v>
                </c:pt>
                <c:pt idx="293">
                  <c:v>3.6536353671903499E-2</c:v>
                </c:pt>
                <c:pt idx="294">
                  <c:v>3.6416605972323303E-2</c:v>
                </c:pt>
                <c:pt idx="295">
                  <c:v>3.6297640653357402E-2</c:v>
                </c:pt>
                <c:pt idx="296">
                  <c:v>3.6179450072358801E-2</c:v>
                </c:pt>
                <c:pt idx="297">
                  <c:v>3.6062026685899702E-2</c:v>
                </c:pt>
                <c:pt idx="298">
                  <c:v>3.5945363048166701E-2</c:v>
                </c:pt>
                <c:pt idx="299">
                  <c:v>3.5829451809387201E-2</c:v>
                </c:pt>
                <c:pt idx="300">
                  <c:v>3.5714285714285601E-2</c:v>
                </c:pt>
                <c:pt idx="301">
                  <c:v>3.5599857600569502E-2</c:v>
                </c:pt>
                <c:pt idx="302">
                  <c:v>3.5486160397444899E-2</c:v>
                </c:pt>
                <c:pt idx="303">
                  <c:v>3.5373187124159801E-2</c:v>
                </c:pt>
                <c:pt idx="304">
                  <c:v>3.5260930888575397E-2</c:v>
                </c:pt>
                <c:pt idx="305">
                  <c:v>3.5149384885764398E-2</c:v>
                </c:pt>
                <c:pt idx="306">
                  <c:v>3.5038542396636202E-2</c:v>
                </c:pt>
                <c:pt idx="307">
                  <c:v>3.49283967865874E-2</c:v>
                </c:pt>
                <c:pt idx="308">
                  <c:v>3.4818941504178198E-2</c:v>
                </c:pt>
                <c:pt idx="309">
                  <c:v>3.4710170079833298E-2</c:v>
                </c:pt>
                <c:pt idx="310">
                  <c:v>3.4602076124567401E-2</c:v>
                </c:pt>
                <c:pt idx="311">
                  <c:v>3.4494653328733998E-2</c:v>
                </c:pt>
                <c:pt idx="312">
                  <c:v>3.43878954607977E-2</c:v>
                </c:pt>
                <c:pt idx="313">
                  <c:v>3.4281796366129498E-2</c:v>
                </c:pt>
                <c:pt idx="314">
                  <c:v>3.4176349965823603E-2</c:v>
                </c:pt>
                <c:pt idx="315">
                  <c:v>3.4071550255536501E-2</c:v>
                </c:pt>
                <c:pt idx="316">
                  <c:v>3.3967391304347699E-2</c:v>
                </c:pt>
                <c:pt idx="317">
                  <c:v>3.3863867253640302E-2</c:v>
                </c:pt>
                <c:pt idx="318">
                  <c:v>3.3760972316002599E-2</c:v>
                </c:pt>
                <c:pt idx="319">
                  <c:v>3.3658700774150001E-2</c:v>
                </c:pt>
                <c:pt idx="320">
                  <c:v>3.3557046979865703E-2</c:v>
                </c:pt>
                <c:pt idx="321">
                  <c:v>3.3456005352960803E-2</c:v>
                </c:pt>
                <c:pt idx="322">
                  <c:v>3.3355570380253399E-2</c:v>
                </c:pt>
                <c:pt idx="323">
                  <c:v>3.3255736614565899E-2</c:v>
                </c:pt>
                <c:pt idx="324">
                  <c:v>3.3156498673740001E-2</c:v>
                </c:pt>
                <c:pt idx="325">
                  <c:v>3.3057851239669298E-2</c:v>
                </c:pt>
                <c:pt idx="326">
                  <c:v>3.2959789057350003E-2</c:v>
                </c:pt>
                <c:pt idx="327">
                  <c:v>3.2862306933946699E-2</c:v>
                </c:pt>
                <c:pt idx="328">
                  <c:v>3.2765399737876698E-2</c:v>
                </c:pt>
                <c:pt idx="329">
                  <c:v>3.26690623979091E-2</c:v>
                </c:pt>
                <c:pt idx="330">
                  <c:v>3.2573289902279999E-2</c:v>
                </c:pt>
                <c:pt idx="331">
                  <c:v>3.2478077297823899E-2</c:v>
                </c:pt>
                <c:pt idx="332">
                  <c:v>3.2383419689119099E-2</c:v>
                </c:pt>
                <c:pt idx="333">
                  <c:v>3.2289312237649297E-2</c:v>
                </c:pt>
                <c:pt idx="334">
                  <c:v>3.2195750160978698E-2</c:v>
                </c:pt>
                <c:pt idx="335">
                  <c:v>3.2102728731942101E-2</c:v>
                </c:pt>
                <c:pt idx="336">
                  <c:v>3.20102432778488E-2</c:v>
                </c:pt>
                <c:pt idx="337">
                  <c:v>3.1918289179699903E-2</c:v>
                </c:pt>
                <c:pt idx="338">
                  <c:v>3.18268618714194E-2</c:v>
                </c:pt>
                <c:pt idx="339">
                  <c:v>3.1735956839098599E-2</c:v>
                </c:pt>
                <c:pt idx="340">
                  <c:v>3.1645569620253097E-2</c:v>
                </c:pt>
                <c:pt idx="341">
                  <c:v>3.15556958030924E-2</c:v>
                </c:pt>
                <c:pt idx="342">
                  <c:v>3.1466331025802298E-2</c:v>
                </c:pt>
                <c:pt idx="343">
                  <c:v>3.1377470975839303E-2</c:v>
                </c:pt>
                <c:pt idx="344">
                  <c:v>3.1289111389236499E-2</c:v>
                </c:pt>
                <c:pt idx="345">
                  <c:v>3.1201248049921901E-2</c:v>
                </c:pt>
                <c:pt idx="346">
                  <c:v>3.1113876789047801E-2</c:v>
                </c:pt>
                <c:pt idx="347">
                  <c:v>3.10269934843313E-2</c:v>
                </c:pt>
                <c:pt idx="348">
                  <c:v>3.0940594059405899E-2</c:v>
                </c:pt>
                <c:pt idx="349">
                  <c:v>3.0854674483184099E-2</c:v>
                </c:pt>
                <c:pt idx="350">
                  <c:v>3.0769230769230702E-2</c:v>
                </c:pt>
                <c:pt idx="351">
                  <c:v>3.0684258975145699E-2</c:v>
                </c:pt>
                <c:pt idx="352">
                  <c:v>3.05997552019583E-2</c:v>
                </c:pt>
                <c:pt idx="353">
                  <c:v>3.0515715593530598E-2</c:v>
                </c:pt>
                <c:pt idx="354">
                  <c:v>3.0432136335970701E-2</c:v>
                </c:pt>
                <c:pt idx="355">
                  <c:v>3.0349013657056102E-2</c:v>
                </c:pt>
                <c:pt idx="356">
                  <c:v>3.0266343825665801E-2</c:v>
                </c:pt>
                <c:pt idx="357">
                  <c:v>3.0184123151222399E-2</c:v>
                </c:pt>
                <c:pt idx="358">
                  <c:v>3.01023479831426E-2</c:v>
                </c:pt>
                <c:pt idx="359">
                  <c:v>3.0021014710297101E-2</c:v>
                </c:pt>
                <c:pt idx="360">
                  <c:v>2.9940119760479E-2</c:v>
                </c:pt>
                <c:pt idx="361">
                  <c:v>2.98596595998805E-2</c:v>
                </c:pt>
                <c:pt idx="362">
                  <c:v>2.9779630732578801E-2</c:v>
                </c:pt>
                <c:pt idx="363">
                  <c:v>2.97000297000296E-2</c:v>
                </c:pt>
                <c:pt idx="364">
                  <c:v>2.9620853080568599E-2</c:v>
                </c:pt>
                <c:pt idx="365">
                  <c:v>2.9542097488921601E-2</c:v>
                </c:pt>
                <c:pt idx="366">
                  <c:v>2.9463759575721799E-2</c:v>
                </c:pt>
                <c:pt idx="367">
                  <c:v>2.9385836027034901E-2</c:v>
                </c:pt>
                <c:pt idx="368">
                  <c:v>2.93083235638921E-2</c:v>
                </c:pt>
                <c:pt idx="369">
                  <c:v>2.9231218941829801E-2</c:v>
                </c:pt>
                <c:pt idx="370">
                  <c:v>2.9154518950437198E-2</c:v>
                </c:pt>
                <c:pt idx="371">
                  <c:v>2.9078220412910701E-2</c:v>
                </c:pt>
                <c:pt idx="372">
                  <c:v>2.9002320185614799E-2</c:v>
                </c:pt>
                <c:pt idx="373">
                  <c:v>2.8926815157651099E-2</c:v>
                </c:pt>
                <c:pt idx="374">
                  <c:v>2.8851702250432699E-2</c:v>
                </c:pt>
                <c:pt idx="375">
                  <c:v>2.8776978417266098E-2</c:v>
                </c:pt>
                <c:pt idx="376">
                  <c:v>2.8702640642939099E-2</c:v>
                </c:pt>
                <c:pt idx="377">
                  <c:v>2.8628685943315101E-2</c:v>
                </c:pt>
                <c:pt idx="378">
                  <c:v>2.8555111364934199E-2</c:v>
                </c:pt>
                <c:pt idx="379">
                  <c:v>2.8481913984619699E-2</c:v>
                </c:pt>
                <c:pt idx="380">
                  <c:v>2.8409090909090801E-2</c:v>
                </c:pt>
                <c:pt idx="381">
                  <c:v>2.8336639274582E-2</c:v>
                </c:pt>
                <c:pt idx="382">
                  <c:v>2.8264556246466899E-2</c:v>
                </c:pt>
                <c:pt idx="383">
                  <c:v>2.8192839018889099E-2</c:v>
                </c:pt>
                <c:pt idx="384">
                  <c:v>2.81214848143981E-2</c:v>
                </c:pt>
                <c:pt idx="385">
                  <c:v>2.80504908835904E-2</c:v>
                </c:pt>
                <c:pt idx="386">
                  <c:v>2.7979854504756499E-2</c:v>
                </c:pt>
                <c:pt idx="387">
                  <c:v>2.79095729835333E-2</c:v>
                </c:pt>
                <c:pt idx="388">
                  <c:v>2.78396436525612E-2</c:v>
                </c:pt>
                <c:pt idx="389">
                  <c:v>2.7770063871146802E-2</c:v>
                </c:pt>
                <c:pt idx="390">
                  <c:v>2.7700831024930699E-2</c:v>
                </c:pt>
                <c:pt idx="391">
                  <c:v>2.7631942525559498E-2</c:v>
                </c:pt>
                <c:pt idx="392">
                  <c:v>2.7563395810363801E-2</c:v>
                </c:pt>
                <c:pt idx="393">
                  <c:v>2.7495188342040101E-2</c:v>
                </c:pt>
                <c:pt idx="394">
                  <c:v>2.7427317608337901E-2</c:v>
                </c:pt>
                <c:pt idx="395">
                  <c:v>2.7359781121751001E-2</c:v>
                </c:pt>
                <c:pt idx="396">
                  <c:v>2.7292576419213899E-2</c:v>
                </c:pt>
                <c:pt idx="397">
                  <c:v>2.7225701061802301E-2</c:v>
                </c:pt>
                <c:pt idx="398">
                  <c:v>2.71591526344378E-2</c:v>
                </c:pt>
                <c:pt idx="399">
                  <c:v>2.7092928745597399E-2</c:v>
                </c:pt>
                <c:pt idx="400">
                  <c:v>2.7027027027027001E-2</c:v>
                </c:pt>
                <c:pt idx="401">
                  <c:v>2.6961445133459098E-2</c:v>
                </c:pt>
                <c:pt idx="402">
                  <c:v>2.6896180742334599E-2</c:v>
                </c:pt>
                <c:pt idx="403">
                  <c:v>2.68312315535283E-2</c:v>
                </c:pt>
                <c:pt idx="404">
                  <c:v>2.6766595289079199E-2</c:v>
                </c:pt>
                <c:pt idx="405">
                  <c:v>2.67022696929239E-2</c:v>
                </c:pt>
                <c:pt idx="406">
                  <c:v>2.6638252530634E-2</c:v>
                </c:pt>
                <c:pt idx="407">
                  <c:v>2.6574541589157601E-2</c:v>
                </c:pt>
                <c:pt idx="408">
                  <c:v>2.6511134676564099E-2</c:v>
                </c:pt>
                <c:pt idx="409">
                  <c:v>2.6448029621793202E-2</c:v>
                </c:pt>
                <c:pt idx="410">
                  <c:v>2.6385224274406299E-2</c:v>
                </c:pt>
                <c:pt idx="411">
                  <c:v>2.6322716504343199E-2</c:v>
                </c:pt>
                <c:pt idx="412">
                  <c:v>2.62605042016807E-2</c:v>
                </c:pt>
                <c:pt idx="413">
                  <c:v>2.6198585276395101E-2</c:v>
                </c:pt>
                <c:pt idx="414">
                  <c:v>2.6136957658128599E-2</c:v>
                </c:pt>
                <c:pt idx="415">
                  <c:v>2.6075619295958301E-2</c:v>
                </c:pt>
                <c:pt idx="416">
                  <c:v>2.6014568158168602E-2</c:v>
                </c:pt>
                <c:pt idx="417">
                  <c:v>2.5953802232027E-2</c:v>
                </c:pt>
                <c:pt idx="418">
                  <c:v>2.5893319523562899E-2</c:v>
                </c:pt>
                <c:pt idx="419">
                  <c:v>2.5833118057349499E-2</c:v>
                </c:pt>
                <c:pt idx="420">
                  <c:v>2.57731958762887E-2</c:v>
                </c:pt>
                <c:pt idx="421">
                  <c:v>2.5713551041398799E-2</c:v>
                </c:pt>
                <c:pt idx="422">
                  <c:v>2.5654181631606002E-2</c:v>
                </c:pt>
                <c:pt idx="423">
                  <c:v>2.5595085743537301E-2</c:v>
                </c:pt>
                <c:pt idx="424">
                  <c:v>2.5536261491317699E-2</c:v>
                </c:pt>
                <c:pt idx="425">
                  <c:v>2.5477707006369501E-2</c:v>
                </c:pt>
                <c:pt idx="426">
                  <c:v>2.54194204372141E-2</c:v>
                </c:pt>
                <c:pt idx="427">
                  <c:v>2.5361399949277202E-2</c:v>
                </c:pt>
                <c:pt idx="428">
                  <c:v>2.5303643724696401E-2</c:v>
                </c:pt>
                <c:pt idx="429">
                  <c:v>2.5246149962130801E-2</c:v>
                </c:pt>
                <c:pt idx="430">
                  <c:v>2.5188916876574301E-2</c:v>
                </c:pt>
                <c:pt idx="431">
                  <c:v>2.5131942699170701E-2</c:v>
                </c:pt>
                <c:pt idx="432">
                  <c:v>2.5075225677031101E-2</c:v>
                </c:pt>
                <c:pt idx="433">
                  <c:v>2.5018764073054801E-2</c:v>
                </c:pt>
                <c:pt idx="434">
                  <c:v>2.4962556165751399E-2</c:v>
                </c:pt>
                <c:pt idx="435">
                  <c:v>2.4906600249066001E-2</c:v>
                </c:pt>
                <c:pt idx="436">
                  <c:v>2.4850894632206799E-2</c:v>
                </c:pt>
                <c:pt idx="437">
                  <c:v>2.4795437639474401E-2</c:v>
                </c:pt>
                <c:pt idx="438">
                  <c:v>2.47402276100941E-2</c:v>
                </c:pt>
                <c:pt idx="439">
                  <c:v>2.4685262898049901E-2</c:v>
                </c:pt>
                <c:pt idx="440">
                  <c:v>2.4630541871921201E-2</c:v>
                </c:pt>
                <c:pt idx="441">
                  <c:v>2.45760629147211E-2</c:v>
                </c:pt>
                <c:pt idx="442">
                  <c:v>2.4521824423737199E-2</c:v>
                </c:pt>
                <c:pt idx="443">
                  <c:v>2.4467824810374399E-2</c:v>
                </c:pt>
                <c:pt idx="444">
                  <c:v>2.4414062500000101E-2</c:v>
                </c:pt>
                <c:pt idx="445">
                  <c:v>2.4360535931790599E-2</c:v>
                </c:pt>
                <c:pt idx="446">
                  <c:v>2.4307243558580501E-2</c:v>
                </c:pt>
                <c:pt idx="447">
                  <c:v>2.4254183846713601E-2</c:v>
                </c:pt>
                <c:pt idx="448">
                  <c:v>2.4201355275895502E-2</c:v>
                </c:pt>
                <c:pt idx="449">
                  <c:v>2.4148756339048599E-2</c:v>
                </c:pt>
                <c:pt idx="450">
                  <c:v>2.40963855421687E-2</c:v>
                </c:pt>
                <c:pt idx="451">
                  <c:v>2.4044241404183798E-2</c:v>
                </c:pt>
                <c:pt idx="452">
                  <c:v>2.3992322456813899E-2</c:v>
                </c:pt>
                <c:pt idx="453">
                  <c:v>2.3940627244433899E-2</c:v>
                </c:pt>
                <c:pt idx="454">
                  <c:v>2.3889154323937001E-2</c:v>
                </c:pt>
                <c:pt idx="455">
                  <c:v>2.3837902264600801E-2</c:v>
                </c:pt>
                <c:pt idx="456">
                  <c:v>2.3786869647954401E-2</c:v>
                </c:pt>
                <c:pt idx="457">
                  <c:v>2.37360550676478E-2</c:v>
                </c:pt>
                <c:pt idx="458">
                  <c:v>2.3685457129322698E-2</c:v>
                </c:pt>
                <c:pt idx="459">
                  <c:v>2.36350744504846E-2</c:v>
                </c:pt>
                <c:pt idx="460">
                  <c:v>2.3584905660377398E-2</c:v>
                </c:pt>
                <c:pt idx="461">
                  <c:v>2.3534949399858899E-2</c:v>
                </c:pt>
                <c:pt idx="462">
                  <c:v>2.3485204321277701E-2</c:v>
                </c:pt>
                <c:pt idx="463">
                  <c:v>2.3435669088352599E-2</c:v>
                </c:pt>
                <c:pt idx="464">
                  <c:v>2.3386342376052499E-2</c:v>
                </c:pt>
                <c:pt idx="465">
                  <c:v>2.33372228704785E-2</c:v>
                </c:pt>
                <c:pt idx="466">
                  <c:v>2.3288309268747202E-2</c:v>
                </c:pt>
                <c:pt idx="467">
                  <c:v>2.32396002788753E-2</c:v>
                </c:pt>
                <c:pt idx="468">
                  <c:v>2.3191094619666199E-2</c:v>
                </c:pt>
                <c:pt idx="469">
                  <c:v>2.31427910205972E-2</c:v>
                </c:pt>
                <c:pt idx="470">
                  <c:v>2.3094688221709101E-2</c:v>
                </c:pt>
                <c:pt idx="471">
                  <c:v>2.3046784973496302E-2</c:v>
                </c:pt>
                <c:pt idx="472">
                  <c:v>2.29990800367986E-2</c:v>
                </c:pt>
                <c:pt idx="473">
                  <c:v>2.2951572182694599E-2</c:v>
                </c:pt>
                <c:pt idx="474">
                  <c:v>2.29042601923959E-2</c:v>
                </c:pt>
                <c:pt idx="475">
                  <c:v>2.2857142857142999E-2</c:v>
                </c:pt>
                <c:pt idx="476">
                  <c:v>2.2810218978102301E-2</c:v>
                </c:pt>
                <c:pt idx="477">
                  <c:v>2.2763487366264601E-2</c:v>
                </c:pt>
                <c:pt idx="478">
                  <c:v>2.2716946842344501E-2</c:v>
                </c:pt>
                <c:pt idx="479">
                  <c:v>2.26705962366811E-2</c:v>
                </c:pt>
                <c:pt idx="480">
                  <c:v>2.2624434389140399E-2</c:v>
                </c:pt>
                <c:pt idx="481">
                  <c:v>2.2578460149018001E-2</c:v>
                </c:pt>
                <c:pt idx="482">
                  <c:v>2.2532672374943798E-2</c:v>
                </c:pt>
                <c:pt idx="483">
                  <c:v>2.24870699347876E-2</c:v>
                </c:pt>
                <c:pt idx="484">
                  <c:v>2.24416517055657E-2</c:v>
                </c:pt>
                <c:pt idx="485">
                  <c:v>2.2396416573348399E-2</c:v>
                </c:pt>
                <c:pt idx="486">
                  <c:v>2.23513634331696E-2</c:v>
                </c:pt>
                <c:pt idx="487">
                  <c:v>2.2306491188936101E-2</c:v>
                </c:pt>
                <c:pt idx="488">
                  <c:v>2.2261798753339401E-2</c:v>
                </c:pt>
                <c:pt idx="489">
                  <c:v>2.22172850477673E-2</c:v>
                </c:pt>
                <c:pt idx="490">
                  <c:v>2.2172949002217401E-2</c:v>
                </c:pt>
                <c:pt idx="491">
                  <c:v>2.2128789555211501E-2</c:v>
                </c:pt>
                <c:pt idx="492">
                  <c:v>2.2084805653710401E-2</c:v>
                </c:pt>
                <c:pt idx="493">
                  <c:v>2.2040996253030801E-2</c:v>
                </c:pt>
                <c:pt idx="494">
                  <c:v>2.19973603167621E-2</c:v>
                </c:pt>
                <c:pt idx="495">
                  <c:v>2.1953896816685099E-2</c:v>
                </c:pt>
                <c:pt idx="496">
                  <c:v>2.1910604732690801E-2</c:v>
                </c:pt>
                <c:pt idx="497">
                  <c:v>2.1867483052700799E-2</c:v>
                </c:pt>
                <c:pt idx="498">
                  <c:v>2.1824530772588498E-2</c:v>
                </c:pt>
                <c:pt idx="499">
                  <c:v>2.1781746896101201E-2</c:v>
                </c:pt>
                <c:pt idx="500">
                  <c:v>2.1739130434782799E-2</c:v>
                </c:pt>
                <c:pt idx="501">
                  <c:v>2.1696680407897701E-2</c:v>
                </c:pt>
                <c:pt idx="502">
                  <c:v>2.1654395842356199E-2</c:v>
                </c:pt>
                <c:pt idx="503">
                  <c:v>2.1612275772639002E-2</c:v>
                </c:pt>
                <c:pt idx="504">
                  <c:v>2.1570319240724899E-2</c:v>
                </c:pt>
                <c:pt idx="505">
                  <c:v>2.1528525296017401E-2</c:v>
                </c:pt>
                <c:pt idx="506">
                  <c:v>2.1486892995273E-2</c:v>
                </c:pt>
                <c:pt idx="507">
                  <c:v>2.1445421402530699E-2</c:v>
                </c:pt>
                <c:pt idx="508">
                  <c:v>2.1404109589041299E-2</c:v>
                </c:pt>
                <c:pt idx="509">
                  <c:v>2.1362956633198201E-2</c:v>
                </c:pt>
                <c:pt idx="510">
                  <c:v>2.1321961620469201E-2</c:v>
                </c:pt>
                <c:pt idx="511">
                  <c:v>2.1281123643328501E-2</c:v>
                </c:pt>
                <c:pt idx="512">
                  <c:v>2.12404418011896E-2</c:v>
                </c:pt>
                <c:pt idx="513">
                  <c:v>2.1199915200339401E-2</c:v>
                </c:pt>
                <c:pt idx="514">
                  <c:v>2.1159542953872401E-2</c:v>
                </c:pt>
                <c:pt idx="515">
                  <c:v>2.11193241816264E-2</c:v>
                </c:pt>
                <c:pt idx="516">
                  <c:v>2.1079258010118201E-2</c:v>
                </c:pt>
                <c:pt idx="517">
                  <c:v>2.10393435724807E-2</c:v>
                </c:pt>
                <c:pt idx="518">
                  <c:v>2.09995800084E-2</c:v>
                </c:pt>
                <c:pt idx="519">
                  <c:v>2.0959966464053799E-2</c:v>
                </c:pt>
                <c:pt idx="520">
                  <c:v>2.0920502092050399E-2</c:v>
                </c:pt>
                <c:pt idx="521">
                  <c:v>2.0881186051367899E-2</c:v>
                </c:pt>
                <c:pt idx="522">
                  <c:v>2.0842017507294901E-2</c:v>
                </c:pt>
                <c:pt idx="523">
                  <c:v>2.0802995631371099E-2</c:v>
                </c:pt>
                <c:pt idx="524">
                  <c:v>2.0764119601329099E-2</c:v>
                </c:pt>
                <c:pt idx="525">
                  <c:v>2.0725388601036399E-2</c:v>
                </c:pt>
                <c:pt idx="526">
                  <c:v>2.0686801820438701E-2</c:v>
                </c:pt>
                <c:pt idx="527">
                  <c:v>2.0648358455502999E-2</c:v>
                </c:pt>
                <c:pt idx="528">
                  <c:v>2.0610057708161801E-2</c:v>
                </c:pt>
                <c:pt idx="529">
                  <c:v>2.0571898786258199E-2</c:v>
                </c:pt>
                <c:pt idx="530">
                  <c:v>2.0533880903490901E-2</c:v>
                </c:pt>
                <c:pt idx="531">
                  <c:v>2.04960032793607E-2</c:v>
                </c:pt>
                <c:pt idx="532">
                  <c:v>2.0458265139116399E-2</c:v>
                </c:pt>
                <c:pt idx="533">
                  <c:v>2.04206657137024E-2</c:v>
                </c:pt>
                <c:pt idx="534">
                  <c:v>2.0383204239706701E-2</c:v>
                </c:pt>
                <c:pt idx="535">
                  <c:v>2.0345879959308401E-2</c:v>
                </c:pt>
                <c:pt idx="536">
                  <c:v>2.0308692120227598E-2</c:v>
                </c:pt>
                <c:pt idx="537">
                  <c:v>2.0271639975674199E-2</c:v>
                </c:pt>
                <c:pt idx="538">
                  <c:v>2.0234722784298002E-2</c:v>
                </c:pt>
                <c:pt idx="539">
                  <c:v>2.0197939810139599E-2</c:v>
                </c:pt>
                <c:pt idx="540">
                  <c:v>2.0161290322580801E-2</c:v>
                </c:pt>
                <c:pt idx="541">
                  <c:v>2.0124773596297201E-2</c:v>
                </c:pt>
                <c:pt idx="542">
                  <c:v>2.0088388911209499E-2</c:v>
                </c:pt>
                <c:pt idx="543">
                  <c:v>2.0052135552436502E-2</c:v>
                </c:pt>
                <c:pt idx="544">
                  <c:v>2.0016012810248399E-2</c:v>
                </c:pt>
                <c:pt idx="545">
                  <c:v>1.9980019980020199E-2</c:v>
                </c:pt>
                <c:pt idx="546">
                  <c:v>1.9944156362186102E-2</c:v>
                </c:pt>
                <c:pt idx="547">
                  <c:v>1.9908421262194099E-2</c:v>
                </c:pt>
                <c:pt idx="548">
                  <c:v>1.9872813990461199E-2</c:v>
                </c:pt>
                <c:pt idx="549">
                  <c:v>1.9837333862329099E-2</c:v>
                </c:pt>
                <c:pt idx="550">
                  <c:v>1.980198019802E-2</c:v>
                </c:pt>
                <c:pt idx="551">
                  <c:v>1.97667523225936E-2</c:v>
                </c:pt>
                <c:pt idx="552">
                  <c:v>1.9731649565903901E-2</c:v>
                </c:pt>
                <c:pt idx="553">
                  <c:v>1.9696671262556802E-2</c:v>
                </c:pt>
                <c:pt idx="554">
                  <c:v>1.9661816751868101E-2</c:v>
                </c:pt>
                <c:pt idx="555">
                  <c:v>1.9627085377821599E-2</c:v>
                </c:pt>
                <c:pt idx="556">
                  <c:v>1.9592476489028399E-2</c:v>
                </c:pt>
                <c:pt idx="557">
                  <c:v>1.9557989438685901E-2</c:v>
                </c:pt>
                <c:pt idx="558">
                  <c:v>1.9523623584537499E-2</c:v>
                </c:pt>
                <c:pt idx="559">
                  <c:v>1.94893782888328E-2</c:v>
                </c:pt>
                <c:pt idx="560">
                  <c:v>1.9455252918288101E-2</c:v>
                </c:pt>
                <c:pt idx="561">
                  <c:v>1.9421246844047599E-2</c:v>
                </c:pt>
                <c:pt idx="562">
                  <c:v>1.9387359441644301E-2</c:v>
                </c:pt>
                <c:pt idx="563">
                  <c:v>1.9353590090962099E-2</c:v>
                </c:pt>
                <c:pt idx="564">
                  <c:v>1.9319938176197999E-2</c:v>
                </c:pt>
                <c:pt idx="565">
                  <c:v>1.9286403085824699E-2</c:v>
                </c:pt>
                <c:pt idx="566">
                  <c:v>1.9252984212553101E-2</c:v>
                </c:pt>
                <c:pt idx="567">
                  <c:v>1.92196809532964E-2</c:v>
                </c:pt>
                <c:pt idx="568">
                  <c:v>1.9186492709132998E-2</c:v>
                </c:pt>
                <c:pt idx="569">
                  <c:v>1.9153418885271199E-2</c:v>
                </c:pt>
                <c:pt idx="570">
                  <c:v>1.91204588910136E-2</c:v>
                </c:pt>
                <c:pt idx="571">
                  <c:v>1.9087612139721499E-2</c:v>
                </c:pt>
                <c:pt idx="572">
                  <c:v>1.9054878048780699E-2</c:v>
                </c:pt>
                <c:pt idx="573">
                  <c:v>1.9022256039566501E-2</c:v>
                </c:pt>
                <c:pt idx="574">
                  <c:v>1.8989745537410001E-2</c:v>
                </c:pt>
                <c:pt idx="575">
                  <c:v>1.8957345971564201E-2</c:v>
                </c:pt>
                <c:pt idx="576">
                  <c:v>1.89250567751705E-2</c:v>
                </c:pt>
                <c:pt idx="577">
                  <c:v>1.8892877385225999E-2</c:v>
                </c:pt>
                <c:pt idx="578">
                  <c:v>1.8860807242550199E-2</c:v>
                </c:pt>
                <c:pt idx="579">
                  <c:v>1.8828845791753201E-2</c:v>
                </c:pt>
                <c:pt idx="580">
                  <c:v>1.8796992481203201E-2</c:v>
                </c:pt>
                <c:pt idx="581">
                  <c:v>1.87652467629951E-2</c:v>
                </c:pt>
                <c:pt idx="582">
                  <c:v>1.8733608092918901E-2</c:v>
                </c:pt>
                <c:pt idx="583">
                  <c:v>1.87020759304285E-2</c:v>
                </c:pt>
                <c:pt idx="584">
                  <c:v>1.86706497386111E-2</c:v>
                </c:pt>
                <c:pt idx="585">
                  <c:v>1.8639328984156801E-2</c:v>
                </c:pt>
                <c:pt idx="586">
                  <c:v>1.8608113137328099E-2</c:v>
                </c:pt>
                <c:pt idx="587">
                  <c:v>1.8577001671930399E-2</c:v>
                </c:pt>
                <c:pt idx="588">
                  <c:v>1.8545994065282099E-2</c:v>
                </c:pt>
                <c:pt idx="589">
                  <c:v>1.85150897981857E-2</c:v>
                </c:pt>
                <c:pt idx="590">
                  <c:v>1.8484288354898602E-2</c:v>
                </c:pt>
                <c:pt idx="591">
                  <c:v>1.8453589223104101E-2</c:v>
                </c:pt>
                <c:pt idx="592">
                  <c:v>1.84229918938838E-2</c:v>
                </c:pt>
                <c:pt idx="593">
                  <c:v>1.8392495861688701E-2</c:v>
                </c:pt>
                <c:pt idx="594">
                  <c:v>1.8362100624311602E-2</c:v>
                </c:pt>
                <c:pt idx="595">
                  <c:v>1.8331805682860001E-2</c:v>
                </c:pt>
                <c:pt idx="596">
                  <c:v>1.8301610541727902E-2</c:v>
                </c:pt>
                <c:pt idx="597">
                  <c:v>1.8271514708569601E-2</c:v>
                </c:pt>
                <c:pt idx="598">
                  <c:v>1.8241517694272399E-2</c:v>
                </c:pt>
                <c:pt idx="599">
                  <c:v>1.8211619012930499E-2</c:v>
                </c:pt>
                <c:pt idx="600">
                  <c:v>1.81818181818184E-2</c:v>
                </c:pt>
                <c:pt idx="601">
                  <c:v>1.8152114721365301E-2</c:v>
                </c:pt>
                <c:pt idx="602">
                  <c:v>1.8122508155128898E-2</c:v>
                </c:pt>
                <c:pt idx="603">
                  <c:v>1.8092998009770399E-2</c:v>
                </c:pt>
                <c:pt idx="604">
                  <c:v>1.8063583815029101E-2</c:v>
                </c:pt>
                <c:pt idx="605">
                  <c:v>1.8034265103697201E-2</c:v>
                </c:pt>
                <c:pt idx="606">
                  <c:v>1.80050414115955E-2</c:v>
                </c:pt>
                <c:pt idx="607">
                  <c:v>1.79759122775483E-2</c:v>
                </c:pt>
                <c:pt idx="608">
                  <c:v>1.7946877243359902E-2</c:v>
                </c:pt>
                <c:pt idx="609">
                  <c:v>1.7917935853789899E-2</c:v>
                </c:pt>
                <c:pt idx="610">
                  <c:v>1.78890876565297E-2</c:v>
                </c:pt>
                <c:pt idx="611">
                  <c:v>1.78603322021792E-2</c:v>
                </c:pt>
                <c:pt idx="612">
                  <c:v>1.78316690442228E-2</c:v>
                </c:pt>
                <c:pt idx="613">
                  <c:v>1.7803097739006801E-2</c:v>
                </c:pt>
                <c:pt idx="614">
                  <c:v>1.77746178457165E-2</c:v>
                </c:pt>
                <c:pt idx="615">
                  <c:v>1.77462289263534E-2</c:v>
                </c:pt>
                <c:pt idx="616">
                  <c:v>1.7717930545712499E-2</c:v>
                </c:pt>
                <c:pt idx="617">
                  <c:v>1.7689722271360599E-2</c:v>
                </c:pt>
                <c:pt idx="618">
                  <c:v>1.7661603673613802E-2</c:v>
                </c:pt>
                <c:pt idx="619">
                  <c:v>1.7633574325515999E-2</c:v>
                </c:pt>
                <c:pt idx="620">
                  <c:v>1.76056338028171E-2</c:v>
                </c:pt>
                <c:pt idx="621">
                  <c:v>1.7577781683951701E-2</c:v>
                </c:pt>
                <c:pt idx="622">
                  <c:v>1.75500175500178E-2</c:v>
                </c:pt>
                <c:pt idx="623">
                  <c:v>1.7522340984755799E-2</c:v>
                </c:pt>
                <c:pt idx="624">
                  <c:v>1.74947515745279E-2</c:v>
                </c:pt>
                <c:pt idx="625">
                  <c:v>1.7467248908297199E-2</c:v>
                </c:pt>
                <c:pt idx="626">
                  <c:v>1.7439832577607499E-2</c:v>
                </c:pt>
                <c:pt idx="627">
                  <c:v>1.7412502176563E-2</c:v>
                </c:pt>
                <c:pt idx="628">
                  <c:v>1.7385257301808298E-2</c:v>
                </c:pt>
                <c:pt idx="629">
                  <c:v>1.73580975525085E-2</c:v>
                </c:pt>
                <c:pt idx="630">
                  <c:v>1.7331022530329501E-2</c:v>
                </c:pt>
                <c:pt idx="631">
                  <c:v>1.7304031839418799E-2</c:v>
                </c:pt>
                <c:pt idx="632">
                  <c:v>1.7277125086385899E-2</c:v>
                </c:pt>
                <c:pt idx="633">
                  <c:v>1.7250301880283099E-2</c:v>
                </c:pt>
                <c:pt idx="634">
                  <c:v>1.7223561832587199E-2</c:v>
                </c:pt>
                <c:pt idx="635">
                  <c:v>1.7196904557179898E-2</c:v>
                </c:pt>
                <c:pt idx="636">
                  <c:v>1.7170329670329901E-2</c:v>
                </c:pt>
                <c:pt idx="637">
                  <c:v>1.7143836790674001E-2</c:v>
                </c:pt>
                <c:pt idx="638">
                  <c:v>1.7117425539199101E-2</c:v>
                </c:pt>
                <c:pt idx="639">
                  <c:v>1.7091095539224301E-2</c:v>
                </c:pt>
                <c:pt idx="640">
                  <c:v>1.7064846416382499E-2</c:v>
                </c:pt>
                <c:pt idx="641">
                  <c:v>1.7038677798603099E-2</c:v>
                </c:pt>
                <c:pt idx="642">
                  <c:v>1.7012589316094201E-2</c:v>
                </c:pt>
                <c:pt idx="643">
                  <c:v>1.6986580601325199E-2</c:v>
                </c:pt>
                <c:pt idx="644">
                  <c:v>1.6960651289009698E-2</c:v>
                </c:pt>
                <c:pt idx="645">
                  <c:v>1.69348010160883E-2</c:v>
                </c:pt>
                <c:pt idx="646">
                  <c:v>1.6909029421711401E-2</c:v>
                </c:pt>
                <c:pt idx="647">
                  <c:v>1.6883336147222899E-2</c:v>
                </c:pt>
                <c:pt idx="648">
                  <c:v>1.6857720836143199E-2</c:v>
                </c:pt>
                <c:pt idx="649">
                  <c:v>1.68321831341527E-2</c:v>
                </c:pt>
                <c:pt idx="650">
                  <c:v>1.68067226890759E-2</c:v>
                </c:pt>
                <c:pt idx="651">
                  <c:v>1.6781339150864501E-2</c:v>
                </c:pt>
                <c:pt idx="652">
                  <c:v>1.6756032171581999E-2</c:v>
                </c:pt>
                <c:pt idx="653">
                  <c:v>1.6730801405387598E-2</c:v>
                </c:pt>
                <c:pt idx="654">
                  <c:v>1.6705646508520099E-2</c:v>
                </c:pt>
                <c:pt idx="655">
                  <c:v>1.6680567139282999E-2</c:v>
                </c:pt>
                <c:pt idx="656">
                  <c:v>1.6655562958028201E-2</c:v>
                </c:pt>
                <c:pt idx="657">
                  <c:v>1.66306336271414E-2</c:v>
                </c:pt>
                <c:pt idx="658">
                  <c:v>1.6605778811026501E-2</c:v>
                </c:pt>
                <c:pt idx="659">
                  <c:v>1.6580998176090399E-2</c:v>
                </c:pt>
                <c:pt idx="660">
                  <c:v>1.65562913907287E-2</c:v>
                </c:pt>
                <c:pt idx="661">
                  <c:v>1.6531658125310201E-2</c:v>
                </c:pt>
                <c:pt idx="662">
                  <c:v>1.6507098052162699E-2</c:v>
                </c:pt>
                <c:pt idx="663">
                  <c:v>1.6482610845558202E-2</c:v>
                </c:pt>
                <c:pt idx="664">
                  <c:v>1.6458196181698699E-2</c:v>
                </c:pt>
                <c:pt idx="665">
                  <c:v>1.6433853738702001E-2</c:v>
                </c:pt>
                <c:pt idx="666">
                  <c:v>1.6409583196587099E-2</c:v>
                </c:pt>
                <c:pt idx="667">
                  <c:v>1.6385384237260599E-2</c:v>
                </c:pt>
                <c:pt idx="668">
                  <c:v>1.6361256544502899E-2</c:v>
                </c:pt>
                <c:pt idx="669">
                  <c:v>1.63371998039538E-2</c:v>
                </c:pt>
                <c:pt idx="670">
                  <c:v>1.6313213703099801E-2</c:v>
                </c:pt>
                <c:pt idx="671">
                  <c:v>1.6289297931259401E-2</c:v>
                </c:pt>
                <c:pt idx="672">
                  <c:v>1.6265452179570799E-2</c:v>
                </c:pt>
                <c:pt idx="673">
                  <c:v>1.6241676140978E-2</c:v>
                </c:pt>
                <c:pt idx="674">
                  <c:v>1.62179695102176E-2</c:v>
                </c:pt>
                <c:pt idx="675">
                  <c:v>1.6194331983805901E-2</c:v>
                </c:pt>
                <c:pt idx="676">
                  <c:v>1.6170763260026099E-2</c:v>
                </c:pt>
                <c:pt idx="677">
                  <c:v>1.6147263038915199E-2</c:v>
                </c:pt>
                <c:pt idx="678">
                  <c:v>1.6123831022251098E-2</c:v>
                </c:pt>
                <c:pt idx="679">
                  <c:v>1.6100466913540699E-2</c:v>
                </c:pt>
                <c:pt idx="680">
                  <c:v>1.60771704180067E-2</c:v>
                </c:pt>
                <c:pt idx="681">
                  <c:v>1.6053941242575299E-2</c:v>
                </c:pt>
                <c:pt idx="682">
                  <c:v>1.6030779095864301E-2</c:v>
                </c:pt>
                <c:pt idx="683">
                  <c:v>1.6007683688170599E-2</c:v>
                </c:pt>
                <c:pt idx="684">
                  <c:v>1.59846547314581E-2</c:v>
                </c:pt>
                <c:pt idx="685">
                  <c:v>1.5961691939345799E-2</c:v>
                </c:pt>
                <c:pt idx="686">
                  <c:v>1.5938795027096199E-2</c:v>
                </c:pt>
                <c:pt idx="687">
                  <c:v>1.5915963711603E-2</c:v>
                </c:pt>
                <c:pt idx="688">
                  <c:v>1.58931977113798E-2</c:v>
                </c:pt>
                <c:pt idx="689">
                  <c:v>1.5870496746548401E-2</c:v>
                </c:pt>
                <c:pt idx="690">
                  <c:v>1.5847860538827498E-2</c:v>
                </c:pt>
                <c:pt idx="691">
                  <c:v>1.58252888115211E-2</c:v>
                </c:pt>
                <c:pt idx="692">
                  <c:v>1.5802781289507201E-2</c:v>
                </c:pt>
                <c:pt idx="693">
                  <c:v>1.5780337699227001E-2</c:v>
                </c:pt>
                <c:pt idx="694">
                  <c:v>1.5757957768673399E-2</c:v>
                </c:pt>
                <c:pt idx="695">
                  <c:v>1.57356412273803E-2</c:v>
                </c:pt>
                <c:pt idx="696">
                  <c:v>1.5713387806411301E-2</c:v>
                </c:pt>
                <c:pt idx="697">
                  <c:v>1.56911972383495E-2</c:v>
                </c:pt>
                <c:pt idx="698">
                  <c:v>1.5669069257286401E-2</c:v>
                </c:pt>
                <c:pt idx="699">
                  <c:v>1.5647003598811101E-2</c:v>
                </c:pt>
                <c:pt idx="700">
                  <c:v>1.5625000000000298E-2</c:v>
                </c:pt>
                <c:pt idx="701">
                  <c:v>1.5603058199407299E-2</c:v>
                </c:pt>
                <c:pt idx="702">
                  <c:v>1.55811779370523E-2</c:v>
                </c:pt>
                <c:pt idx="703">
                  <c:v>1.5559358954411301E-2</c:v>
                </c:pt>
                <c:pt idx="704">
                  <c:v>1.55376009944067E-2</c:v>
                </c:pt>
                <c:pt idx="705">
                  <c:v>1.55159038013967E-2</c:v>
                </c:pt>
                <c:pt idx="706">
                  <c:v>1.54942671211654E-2</c:v>
                </c:pt>
                <c:pt idx="707">
                  <c:v>1.5472690700913099E-2</c:v>
                </c:pt>
                <c:pt idx="708">
                  <c:v>1.54511742892462E-2</c:v>
                </c:pt>
                <c:pt idx="709">
                  <c:v>1.54297176361675E-2</c:v>
                </c:pt>
                <c:pt idx="710">
                  <c:v>1.54083204930665E-2</c:v>
                </c:pt>
                <c:pt idx="711">
                  <c:v>1.5386982612709901E-2</c:v>
                </c:pt>
                <c:pt idx="712">
                  <c:v>1.5365703749232001E-2</c:v>
                </c:pt>
                <c:pt idx="713">
                  <c:v>1.5344483658125199E-2</c:v>
                </c:pt>
                <c:pt idx="714">
                  <c:v>1.5323322096230701E-2</c:v>
                </c:pt>
                <c:pt idx="715">
                  <c:v>1.5302218821729399E-2</c:v>
                </c:pt>
                <c:pt idx="716">
                  <c:v>1.5281173594132299E-2</c:v>
                </c:pt>
                <c:pt idx="717">
                  <c:v>1.5260186174271601E-2</c:v>
                </c:pt>
                <c:pt idx="718">
                  <c:v>1.52392563242916E-2</c:v>
                </c:pt>
                <c:pt idx="719">
                  <c:v>1.52183838076399E-2</c:v>
                </c:pt>
                <c:pt idx="720">
                  <c:v>1.5197568389057999E-2</c:v>
                </c:pt>
                <c:pt idx="721">
                  <c:v>1.5176809834573E-2</c:v>
                </c:pt>
                <c:pt idx="722">
                  <c:v>1.51561079114886E-2</c:v>
                </c:pt>
                <c:pt idx="723">
                  <c:v>1.51354623883762E-2</c:v>
                </c:pt>
                <c:pt idx="724">
                  <c:v>1.5114873035066799E-2</c:v>
                </c:pt>
                <c:pt idx="725">
                  <c:v>1.5094339622641799E-2</c:v>
                </c:pt>
                <c:pt idx="726">
                  <c:v>1.5073861923425001E-2</c:v>
                </c:pt>
                <c:pt idx="727">
                  <c:v>1.50534397109742E-2</c:v>
                </c:pt>
                <c:pt idx="728">
                  <c:v>1.5033072760072401E-2</c:v>
                </c:pt>
                <c:pt idx="729">
                  <c:v>1.501276084672E-2</c:v>
                </c:pt>
                <c:pt idx="730">
                  <c:v>1.4992503748126201E-2</c:v>
                </c:pt>
                <c:pt idx="731">
                  <c:v>1.49723012427013E-2</c:v>
                </c:pt>
                <c:pt idx="732">
                  <c:v>1.49521531100481E-2</c:v>
                </c:pt>
                <c:pt idx="733">
                  <c:v>1.4932059130954399E-2</c:v>
                </c:pt>
                <c:pt idx="734">
                  <c:v>1.49120190873847E-2</c:v>
                </c:pt>
                <c:pt idx="735">
                  <c:v>1.48920327624723E-2</c:v>
                </c:pt>
                <c:pt idx="736">
                  <c:v>1.4872099940511901E-2</c:v>
                </c:pt>
                <c:pt idx="737">
                  <c:v>1.4852220406951101E-2</c:v>
                </c:pt>
                <c:pt idx="738">
                  <c:v>1.4832393948383499E-2</c:v>
                </c:pt>
                <c:pt idx="739">
                  <c:v>1.4812620352540599E-2</c:v>
                </c:pt>
                <c:pt idx="740">
                  <c:v>1.47928994082843E-2</c:v>
                </c:pt>
                <c:pt idx="741">
                  <c:v>1.47732309055993E-2</c:v>
                </c:pt>
                <c:pt idx="742">
                  <c:v>1.4753614635586E-2</c:v>
                </c:pt>
                <c:pt idx="743">
                  <c:v>1.4734050390452599E-2</c:v>
                </c:pt>
                <c:pt idx="744">
                  <c:v>1.47145379635082E-2</c:v>
                </c:pt>
                <c:pt idx="745">
                  <c:v>1.46950771491553E-2</c:v>
                </c:pt>
                <c:pt idx="746">
                  <c:v>1.4675667742882601E-2</c:v>
                </c:pt>
                <c:pt idx="747">
                  <c:v>1.46563095412578E-2</c:v>
                </c:pt>
                <c:pt idx="748">
                  <c:v>1.4637002341920601E-2</c:v>
                </c:pt>
                <c:pt idx="749">
                  <c:v>1.4617745943575801E-2</c:v>
                </c:pt>
                <c:pt idx="750">
                  <c:v>1.4598540145985699E-2</c:v>
                </c:pt>
                <c:pt idx="751">
                  <c:v>1.45793847499638E-2</c:v>
                </c:pt>
                <c:pt idx="752">
                  <c:v>1.45602795573678E-2</c:v>
                </c:pt>
                <c:pt idx="753">
                  <c:v>1.4541224371092299E-2</c:v>
                </c:pt>
                <c:pt idx="754">
                  <c:v>1.4522218995062701E-2</c:v>
                </c:pt>
                <c:pt idx="755">
                  <c:v>1.4503263234228E-2</c:v>
                </c:pt>
                <c:pt idx="756">
                  <c:v>1.44843568945541E-2</c:v>
                </c:pt>
                <c:pt idx="757">
                  <c:v>1.44654997830178E-2</c:v>
                </c:pt>
                <c:pt idx="758">
                  <c:v>1.4446691707599201E-2</c:v>
                </c:pt>
                <c:pt idx="759">
                  <c:v>1.4427932477276299E-2</c:v>
                </c:pt>
                <c:pt idx="760">
                  <c:v>1.4409221902017599E-2</c:v>
                </c:pt>
                <c:pt idx="761">
                  <c:v>1.43905597927762E-2</c:v>
                </c:pt>
                <c:pt idx="762">
                  <c:v>1.43719459614834E-2</c:v>
                </c:pt>
                <c:pt idx="763">
                  <c:v>1.43533802210423E-2</c:v>
                </c:pt>
                <c:pt idx="764">
                  <c:v>1.43348623853214E-2</c:v>
                </c:pt>
                <c:pt idx="765">
                  <c:v>1.43163922691484E-2</c:v>
                </c:pt>
                <c:pt idx="766">
                  <c:v>1.4297969688304501E-2</c:v>
                </c:pt>
                <c:pt idx="767">
                  <c:v>1.4279594459517601E-2</c:v>
                </c:pt>
                <c:pt idx="768">
                  <c:v>1.42612664004566E-2</c:v>
                </c:pt>
                <c:pt idx="769">
                  <c:v>1.4242985329725399E-2</c:v>
                </c:pt>
                <c:pt idx="770">
                  <c:v>1.4224751066856599E-2</c:v>
                </c:pt>
                <c:pt idx="771">
                  <c:v>1.4206563432306E-2</c:v>
                </c:pt>
                <c:pt idx="772">
                  <c:v>1.41884222474463E-2</c:v>
                </c:pt>
                <c:pt idx="773">
                  <c:v>1.4170327334561699E-2</c:v>
                </c:pt>
                <c:pt idx="774">
                  <c:v>1.4152278516841499E-2</c:v>
                </c:pt>
                <c:pt idx="775">
                  <c:v>1.4134275618374799E-2</c:v>
                </c:pt>
                <c:pt idx="776">
                  <c:v>1.41163184641448E-2</c:v>
                </c:pt>
                <c:pt idx="777">
                  <c:v>1.40984068800228E-2</c:v>
                </c:pt>
                <c:pt idx="778">
                  <c:v>1.40805406927629E-2</c:v>
                </c:pt>
                <c:pt idx="779">
                  <c:v>1.4062719729996001E-2</c:v>
                </c:pt>
                <c:pt idx="780">
                  <c:v>1.4044943820225E-2</c:v>
                </c:pt>
                <c:pt idx="781">
                  <c:v>1.40272127928183E-2</c:v>
                </c:pt>
                <c:pt idx="782">
                  <c:v>1.40095264780053E-2</c:v>
                </c:pt>
                <c:pt idx="783">
                  <c:v>1.39918847068703E-2</c:v>
                </c:pt>
                <c:pt idx="784">
                  <c:v>1.3974287311347399E-2</c:v>
                </c:pt>
                <c:pt idx="785">
                  <c:v>1.3956734124215201E-2</c:v>
                </c:pt>
                <c:pt idx="786">
                  <c:v>1.39392249790914E-2</c:v>
                </c:pt>
                <c:pt idx="787">
                  <c:v>1.39217597104277E-2</c:v>
                </c:pt>
                <c:pt idx="788">
                  <c:v>1.3904338153504199E-2</c:v>
                </c:pt>
                <c:pt idx="789">
                  <c:v>1.3886960144424599E-2</c:v>
                </c:pt>
                <c:pt idx="790">
                  <c:v>1.3869625520111201E-2</c:v>
                </c:pt>
                <c:pt idx="791">
                  <c:v>1.3852334118299199E-2</c:v>
                </c:pt>
                <c:pt idx="792">
                  <c:v>1.38350857775321E-2</c:v>
                </c:pt>
                <c:pt idx="793">
                  <c:v>1.38178803371565E-2</c:v>
                </c:pt>
                <c:pt idx="794">
                  <c:v>1.3800717637317401E-2</c:v>
                </c:pt>
                <c:pt idx="795">
                  <c:v>1.37835975189527E-2</c:v>
                </c:pt>
                <c:pt idx="796">
                  <c:v>1.3766519823788801E-2</c:v>
                </c:pt>
                <c:pt idx="797">
                  <c:v>1.3749484394335499E-2</c:v>
                </c:pt>
                <c:pt idx="798">
                  <c:v>1.37324910738811E-2</c:v>
                </c:pt>
                <c:pt idx="799">
                  <c:v>1.37155397064877E-2</c:v>
                </c:pt>
                <c:pt idx="800">
                  <c:v>1.3698630136986601E-2</c:v>
                </c:pt>
                <c:pt idx="801">
                  <c:v>1.3681762210973E-2</c:v>
                </c:pt>
                <c:pt idx="802">
                  <c:v>1.3664935774802101E-2</c:v>
                </c:pt>
                <c:pt idx="803">
                  <c:v>1.36481506755837E-2</c:v>
                </c:pt>
                <c:pt idx="804">
                  <c:v>1.3631406761178E-2</c:v>
                </c:pt>
                <c:pt idx="805">
                  <c:v>1.36147038801909E-2</c:v>
                </c:pt>
                <c:pt idx="806">
                  <c:v>1.35980418819693E-2</c:v>
                </c:pt>
                <c:pt idx="807">
                  <c:v>1.35814206165968E-2</c:v>
                </c:pt>
                <c:pt idx="808">
                  <c:v>1.3564839934889E-2</c:v>
                </c:pt>
                <c:pt idx="809">
                  <c:v>1.3548299688389401E-2</c:v>
                </c:pt>
                <c:pt idx="810">
                  <c:v>1.35317997293643E-2</c:v>
                </c:pt>
                <c:pt idx="811">
                  <c:v>1.3515339910799E-2</c:v>
                </c:pt>
                <c:pt idx="812">
                  <c:v>1.34989200863934E-2</c:v>
                </c:pt>
                <c:pt idx="813">
                  <c:v>1.3482540110557099E-2</c:v>
                </c:pt>
                <c:pt idx="814">
                  <c:v>1.34661998384059E-2</c:v>
                </c:pt>
                <c:pt idx="815">
                  <c:v>1.34498991257568E-2</c:v>
                </c:pt>
                <c:pt idx="816">
                  <c:v>1.3433637829124399E-2</c:v>
                </c:pt>
                <c:pt idx="817">
                  <c:v>1.34174158057161E-2</c:v>
                </c:pt>
                <c:pt idx="818">
                  <c:v>1.3401232913428301E-2</c:v>
                </c:pt>
                <c:pt idx="819">
                  <c:v>1.33850890108422E-2</c:v>
                </c:pt>
                <c:pt idx="820">
                  <c:v>1.3368983957219501E-2</c:v>
                </c:pt>
                <c:pt idx="821">
                  <c:v>1.3352917612498599E-2</c:v>
                </c:pt>
                <c:pt idx="822">
                  <c:v>1.33368898372902E-2</c:v>
                </c:pt>
                <c:pt idx="823">
                  <c:v>1.33209004928736E-2</c:v>
                </c:pt>
                <c:pt idx="824">
                  <c:v>1.33049494411924E-2</c:v>
                </c:pt>
                <c:pt idx="825">
                  <c:v>1.32890365448508E-2</c:v>
                </c:pt>
                <c:pt idx="826">
                  <c:v>1.3273161667109399E-2</c:v>
                </c:pt>
                <c:pt idx="827">
                  <c:v>1.3257324671881499E-2</c:v>
                </c:pt>
                <c:pt idx="828">
                  <c:v>1.3241525423729099E-2</c:v>
                </c:pt>
                <c:pt idx="829">
                  <c:v>1.3225763787859E-2</c:v>
                </c:pt>
                <c:pt idx="830">
                  <c:v>1.32100396301192E-2</c:v>
                </c:pt>
                <c:pt idx="831">
                  <c:v>1.31943528169946E-2</c:v>
                </c:pt>
                <c:pt idx="832">
                  <c:v>1.3178703215603899E-2</c:v>
                </c:pt>
                <c:pt idx="833">
                  <c:v>1.31630906936951E-2</c:v>
                </c:pt>
                <c:pt idx="834">
                  <c:v>1.3147515119642701E-2</c:v>
                </c:pt>
                <c:pt idx="835">
                  <c:v>1.31319763624428E-2</c:v>
                </c:pt>
                <c:pt idx="836">
                  <c:v>1.31164742917107E-2</c:v>
                </c:pt>
                <c:pt idx="837">
                  <c:v>1.31010087776761E-2</c:v>
                </c:pt>
                <c:pt idx="838">
                  <c:v>1.3085579691180601E-2</c:v>
                </c:pt>
                <c:pt idx="839">
                  <c:v>1.3070186903673E-2</c:v>
                </c:pt>
                <c:pt idx="840">
                  <c:v>1.30548302872065E-2</c:v>
                </c:pt>
                <c:pt idx="841">
                  <c:v>1.3039509714435E-2</c:v>
                </c:pt>
                <c:pt idx="842">
                  <c:v>1.30242250586093E-2</c:v>
                </c:pt>
                <c:pt idx="843">
                  <c:v>1.30089761935738E-2</c:v>
                </c:pt>
                <c:pt idx="844">
                  <c:v>1.29937629937633E-2</c:v>
                </c:pt>
                <c:pt idx="845">
                  <c:v>1.29785853341988E-2</c:v>
                </c:pt>
                <c:pt idx="846">
                  <c:v>1.29634430904851E-2</c:v>
                </c:pt>
                <c:pt idx="847">
                  <c:v>1.29483361388064E-2</c:v>
                </c:pt>
                <c:pt idx="848">
                  <c:v>1.29332643559237E-2</c:v>
                </c:pt>
                <c:pt idx="849">
                  <c:v>1.2918227619170899E-2</c:v>
                </c:pt>
                <c:pt idx="850">
                  <c:v>1.2903225806451901E-2</c:v>
                </c:pt>
                <c:pt idx="851">
                  <c:v>1.2888258796236901E-2</c:v>
                </c:pt>
                <c:pt idx="852">
                  <c:v>1.2873326467559501E-2</c:v>
                </c:pt>
                <c:pt idx="853">
                  <c:v>1.2858428700013099E-2</c:v>
                </c:pt>
                <c:pt idx="854">
                  <c:v>1.2843565373748001E-2</c:v>
                </c:pt>
                <c:pt idx="855">
                  <c:v>1.2828736369467899E-2</c:v>
                </c:pt>
                <c:pt idx="856">
                  <c:v>1.28139415684267E-2</c:v>
                </c:pt>
                <c:pt idx="857">
                  <c:v>1.27991808524257E-2</c:v>
                </c:pt>
                <c:pt idx="858">
                  <c:v>1.2784454103809999E-2</c:v>
                </c:pt>
                <c:pt idx="859">
                  <c:v>1.2769761205465699E-2</c:v>
                </c:pt>
                <c:pt idx="860">
                  <c:v>1.2755102040816599E-2</c:v>
                </c:pt>
                <c:pt idx="861">
                  <c:v>1.2740476493821099E-2</c:v>
                </c:pt>
                <c:pt idx="862">
                  <c:v>1.27258844489695E-2</c:v>
                </c:pt>
                <c:pt idx="863">
                  <c:v>1.2711325791280301E-2</c:v>
                </c:pt>
                <c:pt idx="864">
                  <c:v>1.2696800406297899E-2</c:v>
                </c:pt>
                <c:pt idx="865">
                  <c:v>1.2682308180089001E-2</c:v>
                </c:pt>
                <c:pt idx="866">
                  <c:v>1.26678489992402E-2</c:v>
                </c:pt>
                <c:pt idx="867">
                  <c:v>1.26534227508544E-2</c:v>
                </c:pt>
                <c:pt idx="868">
                  <c:v>1.26390293225483E-2</c:v>
                </c:pt>
                <c:pt idx="869">
                  <c:v>1.26246686024495E-2</c:v>
                </c:pt>
                <c:pt idx="870">
                  <c:v>1.26103404791932E-2</c:v>
                </c:pt>
                <c:pt idx="871">
                  <c:v>1.2596044841919901E-2</c:v>
                </c:pt>
                <c:pt idx="872">
                  <c:v>1.2581781580272001E-2</c:v>
                </c:pt>
                <c:pt idx="873">
                  <c:v>1.25675505843914E-2</c:v>
                </c:pt>
                <c:pt idx="874">
                  <c:v>1.2553351744916201E-2</c:v>
                </c:pt>
                <c:pt idx="875">
                  <c:v>1.2539184952978301E-2</c:v>
                </c:pt>
                <c:pt idx="876">
                  <c:v>1.25250501002007E-2</c:v>
                </c:pt>
                <c:pt idx="877">
                  <c:v>1.25109470786941E-2</c:v>
                </c:pt>
                <c:pt idx="878">
                  <c:v>1.2496875781054999E-2</c:v>
                </c:pt>
                <c:pt idx="879">
                  <c:v>1.2482836100362301E-2</c:v>
                </c:pt>
                <c:pt idx="880">
                  <c:v>1.24688279301748E-2</c:v>
                </c:pt>
                <c:pt idx="881">
                  <c:v>1.24548511645289E-2</c:v>
                </c:pt>
                <c:pt idx="882">
                  <c:v>1.2440905697935101E-2</c:v>
                </c:pt>
                <c:pt idx="883">
                  <c:v>1.24269914253762E-2</c:v>
                </c:pt>
                <c:pt idx="884">
                  <c:v>1.2413108242304099E-2</c:v>
                </c:pt>
                <c:pt idx="885">
                  <c:v>1.23992560446376E-2</c:v>
                </c:pt>
                <c:pt idx="886">
                  <c:v>1.23854347287592E-2</c:v>
                </c:pt>
                <c:pt idx="887">
                  <c:v>1.2371644191513299E-2</c:v>
                </c:pt>
                <c:pt idx="888">
                  <c:v>1.2357884330202899E-2</c:v>
                </c:pt>
                <c:pt idx="889">
                  <c:v>1.2344155042587601E-2</c:v>
                </c:pt>
                <c:pt idx="890">
                  <c:v>1.23304562268807E-2</c:v>
                </c:pt>
                <c:pt idx="891">
                  <c:v>1.23167877817468E-2</c:v>
                </c:pt>
                <c:pt idx="892">
                  <c:v>1.23031496062995E-2</c:v>
                </c:pt>
                <c:pt idx="893">
                  <c:v>1.22895416000986E-2</c:v>
                </c:pt>
                <c:pt idx="894">
                  <c:v>1.22759636631478E-2</c:v>
                </c:pt>
                <c:pt idx="895">
                  <c:v>1.22624156958924E-2</c:v>
                </c:pt>
                <c:pt idx="896">
                  <c:v>1.22488975992163E-2</c:v>
                </c:pt>
                <c:pt idx="897">
                  <c:v>1.2235409274440501E-2</c:v>
                </c:pt>
                <c:pt idx="898">
                  <c:v>1.22219506233197E-2</c:v>
                </c:pt>
                <c:pt idx="899">
                  <c:v>1.22085215480408E-2</c:v>
                </c:pt>
                <c:pt idx="900">
                  <c:v>1.2195121951219801E-2</c:v>
                </c:pt>
                <c:pt idx="901">
                  <c:v>1.2181751735899899E-2</c:v>
                </c:pt>
                <c:pt idx="902">
                  <c:v>1.2168410805549101E-2</c:v>
                </c:pt>
                <c:pt idx="903">
                  <c:v>1.21550990640576E-2</c:v>
                </c:pt>
                <c:pt idx="904">
                  <c:v>1.21418164157361E-2</c:v>
                </c:pt>
                <c:pt idx="905">
                  <c:v>1.21285627653126E-2</c:v>
                </c:pt>
                <c:pt idx="906">
                  <c:v>1.2115338017931E-2</c:v>
                </c:pt>
                <c:pt idx="907">
                  <c:v>1.2102142079148301E-2</c:v>
                </c:pt>
                <c:pt idx="908">
                  <c:v>1.2088974854932599E-2</c:v>
                </c:pt>
                <c:pt idx="909">
                  <c:v>1.20758362516607E-2</c:v>
                </c:pt>
                <c:pt idx="910">
                  <c:v>1.20627261761161E-2</c:v>
                </c:pt>
                <c:pt idx="911">
                  <c:v>1.2049644535486501E-2</c:v>
                </c:pt>
                <c:pt idx="912">
                  <c:v>1.20365912373618E-2</c:v>
                </c:pt>
                <c:pt idx="913">
                  <c:v>1.2023566189732099E-2</c:v>
                </c:pt>
                <c:pt idx="914">
                  <c:v>1.20105693009851E-2</c:v>
                </c:pt>
                <c:pt idx="915">
                  <c:v>1.1997600479904299E-2</c:v>
                </c:pt>
                <c:pt idx="916">
                  <c:v>1.1984659635666599E-2</c:v>
                </c:pt>
                <c:pt idx="917">
                  <c:v>1.19717466778406E-2</c:v>
                </c:pt>
                <c:pt idx="918">
                  <c:v>1.19588615163839E-2</c:v>
                </c:pt>
                <c:pt idx="919">
                  <c:v>1.1946004061641599E-2</c:v>
                </c:pt>
                <c:pt idx="920">
                  <c:v>1.1933174224343901E-2</c:v>
                </c:pt>
                <c:pt idx="921">
                  <c:v>1.1920371915604E-2</c:v>
                </c:pt>
                <c:pt idx="922">
                  <c:v>1.1907597046916201E-2</c:v>
                </c:pt>
                <c:pt idx="923">
                  <c:v>1.1894849530153699E-2</c:v>
                </c:pt>
                <c:pt idx="924">
                  <c:v>1.1882129277566799E-2</c:v>
                </c:pt>
                <c:pt idx="925">
                  <c:v>1.18694362017807E-2</c:v>
                </c:pt>
                <c:pt idx="926">
                  <c:v>1.18567702157935E-2</c:v>
                </c:pt>
                <c:pt idx="927">
                  <c:v>1.18441312329743E-2</c:v>
                </c:pt>
                <c:pt idx="928">
                  <c:v>1.1831519167061299E-2</c:v>
                </c:pt>
                <c:pt idx="929">
                  <c:v>1.18189339321596E-2</c:v>
                </c:pt>
                <c:pt idx="930">
                  <c:v>1.1806375442739299E-2</c:v>
                </c:pt>
                <c:pt idx="931">
                  <c:v>1.1793843613633901E-2</c:v>
                </c:pt>
                <c:pt idx="932">
                  <c:v>1.1781338360038E-2</c:v>
                </c:pt>
                <c:pt idx="933">
                  <c:v>1.17688595975053E-2</c:v>
                </c:pt>
                <c:pt idx="934">
                  <c:v>1.1756407241947099E-2</c:v>
                </c:pt>
                <c:pt idx="935">
                  <c:v>1.17439812096303E-2</c:v>
                </c:pt>
                <c:pt idx="936">
                  <c:v>1.1731581417175301E-2</c:v>
                </c:pt>
                <c:pt idx="937">
                  <c:v>1.17192077815542E-2</c:v>
                </c:pt>
                <c:pt idx="938">
                  <c:v>1.17068602200892E-2</c:v>
                </c:pt>
                <c:pt idx="939">
                  <c:v>1.16945386504505E-2</c:v>
                </c:pt>
                <c:pt idx="940">
                  <c:v>1.16822429906545E-2</c:v>
                </c:pt>
                <c:pt idx="941">
                  <c:v>1.1669973159062E-2</c:v>
                </c:pt>
                <c:pt idx="942">
                  <c:v>1.1657729074376601E-2</c:v>
                </c:pt>
                <c:pt idx="943">
                  <c:v>1.16455106556425E-2</c:v>
                </c:pt>
                <c:pt idx="944">
                  <c:v>1.16333178222432E-2</c:v>
                </c:pt>
                <c:pt idx="945">
                  <c:v>1.16211504938992E-2</c:v>
                </c:pt>
                <c:pt idx="946">
                  <c:v>1.1609008590666599E-2</c:v>
                </c:pt>
                <c:pt idx="947">
                  <c:v>1.15968920329354E-2</c:v>
                </c:pt>
                <c:pt idx="948">
                  <c:v>1.15848007414275E-2</c:v>
                </c:pt>
                <c:pt idx="949">
                  <c:v>1.1572734637194999E-2</c:v>
                </c:pt>
                <c:pt idx="950">
                  <c:v>1.15606936416188E-2</c:v>
                </c:pt>
                <c:pt idx="951">
                  <c:v>1.1548677676406299E-2</c:v>
                </c:pt>
                <c:pt idx="952">
                  <c:v>1.1536686663590499E-2</c:v>
                </c:pt>
                <c:pt idx="953">
                  <c:v>1.15247205255275E-2</c:v>
                </c:pt>
                <c:pt idx="954">
                  <c:v>1.1512779184895501E-2</c:v>
                </c:pt>
                <c:pt idx="955">
                  <c:v>1.1500862564692601E-2</c:v>
                </c:pt>
                <c:pt idx="956">
                  <c:v>1.14889705882356E-2</c:v>
                </c:pt>
                <c:pt idx="957">
                  <c:v>1.14771031791578E-2</c:v>
                </c:pt>
                <c:pt idx="958">
                  <c:v>1.14652602614082E-2</c:v>
                </c:pt>
                <c:pt idx="959">
                  <c:v>1.14534417592489E-2</c:v>
                </c:pt>
                <c:pt idx="960">
                  <c:v>1.1441647597254301E-2</c:v>
                </c:pt>
                <c:pt idx="961">
                  <c:v>1.1429877700308899E-2</c:v>
                </c:pt>
                <c:pt idx="962">
                  <c:v>1.14181319936061E-2</c:v>
                </c:pt>
                <c:pt idx="963">
                  <c:v>1.14064104026465E-2</c:v>
                </c:pt>
                <c:pt idx="964">
                  <c:v>1.1394712853236399E-2</c:v>
                </c:pt>
                <c:pt idx="965">
                  <c:v>1.13830392714857E-2</c:v>
                </c:pt>
                <c:pt idx="966">
                  <c:v>1.1371389583807401E-2</c:v>
                </c:pt>
                <c:pt idx="967">
                  <c:v>1.1359763716914901E-2</c:v>
                </c:pt>
                <c:pt idx="968">
                  <c:v>1.1348161597821401E-2</c:v>
                </c:pt>
                <c:pt idx="969">
                  <c:v>1.13365831538377E-2</c:v>
                </c:pt>
                <c:pt idx="970">
                  <c:v>1.1325028312570999E-2</c:v>
                </c:pt>
                <c:pt idx="971">
                  <c:v>1.1313497001923601E-2</c:v>
                </c:pt>
                <c:pt idx="972">
                  <c:v>1.13019891500907E-2</c:v>
                </c:pt>
                <c:pt idx="973">
                  <c:v>1.1290504685559701E-2</c:v>
                </c:pt>
                <c:pt idx="974">
                  <c:v>1.12790435371083E-2</c:v>
                </c:pt>
                <c:pt idx="975">
                  <c:v>1.12676056338031E-2</c:v>
                </c:pt>
                <c:pt idx="976">
                  <c:v>1.1256190904997999E-2</c:v>
                </c:pt>
                <c:pt idx="977">
                  <c:v>1.12447992803331E-2</c:v>
                </c:pt>
                <c:pt idx="978">
                  <c:v>1.12334306897329E-2</c:v>
                </c:pt>
                <c:pt idx="979">
                  <c:v>1.1222085063405E-2</c:v>
                </c:pt>
                <c:pt idx="980">
                  <c:v>1.12107623318388E-2</c:v>
                </c:pt>
                <c:pt idx="981">
                  <c:v>1.1199462425803801E-2</c:v>
                </c:pt>
                <c:pt idx="982">
                  <c:v>1.1188185276348401E-2</c:v>
                </c:pt>
                <c:pt idx="983">
                  <c:v>1.1176930814798499E-2</c:v>
                </c:pt>
                <c:pt idx="984">
                  <c:v>1.1165698972756001E-2</c:v>
                </c:pt>
                <c:pt idx="985">
                  <c:v>1.1154489682097301E-2</c:v>
                </c:pt>
                <c:pt idx="986">
                  <c:v>1.1143302874972401E-2</c:v>
                </c:pt>
                <c:pt idx="987">
                  <c:v>1.1132138483802999E-2</c:v>
                </c:pt>
                <c:pt idx="988">
                  <c:v>1.11209964412814E-2</c:v>
                </c:pt>
                <c:pt idx="989">
                  <c:v>1.1109876680369101E-2</c:v>
                </c:pt>
                <c:pt idx="990">
                  <c:v>1.10987791342955E-2</c:v>
                </c:pt>
                <c:pt idx="991">
                  <c:v>1.10877037365564E-2</c:v>
                </c:pt>
                <c:pt idx="992">
                  <c:v>1.1076650420912999E-2</c:v>
                </c:pt>
                <c:pt idx="993">
                  <c:v>1.10656191213901E-2</c:v>
                </c:pt>
                <c:pt idx="994">
                  <c:v>1.1054609772275299E-2</c:v>
                </c:pt>
                <c:pt idx="995">
                  <c:v>1.10436223081173E-2</c:v>
                </c:pt>
                <c:pt idx="996">
                  <c:v>1.10326566637249E-2</c:v>
                </c:pt>
                <c:pt idx="997">
                  <c:v>1.10217127741654E-2</c:v>
                </c:pt>
                <c:pt idx="998">
                  <c:v>1.10107905747635E-2</c:v>
                </c:pt>
                <c:pt idx="999">
                  <c:v>1.09998900011002E-2</c:v>
                </c:pt>
                <c:pt idx="1000">
                  <c:v>1.09890109890112E-2</c:v>
                </c:pt>
              </c:numCache>
            </c:numRef>
          </c:val>
          <c:smooth val="1"/>
          <c:extLst>
            <c:ext xmlns:c16="http://schemas.microsoft.com/office/drawing/2014/chart" uri="{C3380CC4-5D6E-409C-BE32-E72D297353CC}">
              <c16:uniqueId val="{00000000-FF3F-47DA-9001-334E02FB184F}"/>
            </c:ext>
          </c:extLst>
        </c:ser>
        <c:dLbls>
          <c:showLegendKey val="0"/>
          <c:showVal val="0"/>
          <c:showCatName val="0"/>
          <c:showSerName val="0"/>
          <c:showPercent val="0"/>
          <c:showBubbleSize val="0"/>
        </c:dLbls>
        <c:smooth val="0"/>
        <c:axId val="544288272"/>
        <c:axId val="392886880"/>
      </c:lineChart>
      <c:catAx>
        <c:axId val="5442882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2886880"/>
        <c:crosses val="autoZero"/>
        <c:auto val="1"/>
        <c:lblAlgn val="ctr"/>
        <c:lblOffset val="100"/>
        <c:tickLblSkip val="100"/>
        <c:tickMarkSkip val="100"/>
        <c:noMultiLvlLbl val="0"/>
      </c:catAx>
      <c:valAx>
        <c:axId val="392886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4288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1238629417898E-2"/>
          <c:y val="2.1377349113276801E-2"/>
          <c:w val="0.90964979194376805"/>
          <c:h val="0.91270216097426504"/>
        </c:manualLayout>
      </c:layout>
      <c:scatterChart>
        <c:scatterStyle val="lineMarker"/>
        <c:varyColors val="0"/>
        <c:ser>
          <c:idx val="1"/>
          <c:order val="1"/>
          <c:tx>
            <c:strRef>
              <c:f>InvReg_CellsVsTS_milliseconds!$C$2</c:f>
              <c:strCache>
                <c:ptCount val="1"/>
                <c:pt idx="0">
                  <c:v>Time Step milliseconds</c:v>
                </c:pt>
              </c:strCache>
            </c:strRef>
          </c:tx>
          <c:spPr>
            <a:ln w="25400" cap="rnd">
              <a:noFill/>
              <a:round/>
            </a:ln>
            <a:effectLst/>
          </c:spPr>
          <c:marker>
            <c:symbol val="circle"/>
            <c:size val="5"/>
            <c:spPr>
              <a:solidFill>
                <a:srgbClr val="FF0000"/>
              </a:solidFill>
              <a:ln w="9525">
                <a:solidFill>
                  <a:schemeClr val="accent2"/>
                </a:solidFill>
              </a:ln>
              <a:effectLst/>
            </c:spPr>
          </c:marker>
          <c:xVal>
            <c:numRef>
              <c:f>InvReg_CellsVsTS_milliseconds!$B$3:$B$6</c:f>
              <c:numCache>
                <c:formatCode>General</c:formatCode>
                <c:ptCount val="4"/>
                <c:pt idx="0">
                  <c:v>2500</c:v>
                </c:pt>
                <c:pt idx="1">
                  <c:v>10000</c:v>
                </c:pt>
                <c:pt idx="2">
                  <c:v>40000</c:v>
                </c:pt>
                <c:pt idx="3">
                  <c:v>160000</c:v>
                </c:pt>
              </c:numCache>
            </c:numRef>
          </c:xVal>
          <c:yVal>
            <c:numRef>
              <c:f>InvReg_CellsVsTS_milliseconds!$C$3:$C$6</c:f>
              <c:numCache>
                <c:formatCode>General</c:formatCode>
                <c:ptCount val="4"/>
                <c:pt idx="0">
                  <c:v>34</c:v>
                </c:pt>
                <c:pt idx="1">
                  <c:v>11</c:v>
                </c:pt>
                <c:pt idx="2">
                  <c:v>4.1000000000000014</c:v>
                </c:pt>
                <c:pt idx="3">
                  <c:v>1.4</c:v>
                </c:pt>
              </c:numCache>
            </c:numRef>
          </c:yVal>
          <c:smooth val="0"/>
          <c:extLst>
            <c:ext xmlns:c16="http://schemas.microsoft.com/office/drawing/2014/chart" uri="{C3380CC4-5D6E-409C-BE32-E72D297353CC}">
              <c16:uniqueId val="{00000000-DF2D-4483-9098-AC2EB6B07D21}"/>
            </c:ext>
          </c:extLst>
        </c:ser>
        <c:dLbls>
          <c:showLegendKey val="0"/>
          <c:showVal val="0"/>
          <c:showCatName val="0"/>
          <c:showSerName val="0"/>
          <c:showPercent val="0"/>
          <c:showBubbleSize val="0"/>
        </c:dLbls>
        <c:axId val="544456752"/>
        <c:axId val="545156816"/>
      </c:scatterChart>
      <c:scatterChart>
        <c:scatterStyle val="smoothMarker"/>
        <c:varyColors val="0"/>
        <c:ser>
          <c:idx val="0"/>
          <c:order val="0"/>
          <c:tx>
            <c:strRef>
              <c:f>InvReg_CellsVsTS_milliseconds!$B$11</c:f>
              <c:strCache>
                <c:ptCount val="1"/>
                <c:pt idx="0">
                  <c:v>Inverse Regresion</c:v>
                </c:pt>
              </c:strCache>
            </c:strRef>
          </c:tx>
          <c:spPr>
            <a:ln w="28575" cap="rnd">
              <a:solidFill>
                <a:schemeClr val="accent2"/>
              </a:solidFill>
              <a:round/>
            </a:ln>
            <a:effectLst/>
          </c:spPr>
          <c:marker>
            <c:symbol val="none"/>
          </c:marker>
          <c:xVal>
            <c:numRef>
              <c:f>InvReg_CellsVsTS_milliseconds!$A$12:$A$429</c:f>
              <c:numCache>
                <c:formatCode>General</c:formatCode>
                <c:ptCount val="418"/>
                <c:pt idx="0">
                  <c:v>100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18000</c:v>
                </c:pt>
                <c:pt idx="19">
                  <c:v>19000</c:v>
                </c:pt>
                <c:pt idx="20">
                  <c:v>20000</c:v>
                </c:pt>
                <c:pt idx="21">
                  <c:v>21000</c:v>
                </c:pt>
                <c:pt idx="22">
                  <c:v>22000</c:v>
                </c:pt>
                <c:pt idx="23">
                  <c:v>23000</c:v>
                </c:pt>
                <c:pt idx="24">
                  <c:v>24000</c:v>
                </c:pt>
                <c:pt idx="25">
                  <c:v>25000</c:v>
                </c:pt>
                <c:pt idx="26">
                  <c:v>26000</c:v>
                </c:pt>
                <c:pt idx="27">
                  <c:v>27000</c:v>
                </c:pt>
                <c:pt idx="28">
                  <c:v>28000</c:v>
                </c:pt>
                <c:pt idx="29">
                  <c:v>29000</c:v>
                </c:pt>
                <c:pt idx="30">
                  <c:v>30000</c:v>
                </c:pt>
                <c:pt idx="31">
                  <c:v>31000</c:v>
                </c:pt>
                <c:pt idx="32">
                  <c:v>32000</c:v>
                </c:pt>
                <c:pt idx="33">
                  <c:v>33000</c:v>
                </c:pt>
                <c:pt idx="34">
                  <c:v>34000</c:v>
                </c:pt>
                <c:pt idx="35">
                  <c:v>35000</c:v>
                </c:pt>
                <c:pt idx="36">
                  <c:v>36000</c:v>
                </c:pt>
                <c:pt idx="37">
                  <c:v>37000</c:v>
                </c:pt>
                <c:pt idx="38">
                  <c:v>38000</c:v>
                </c:pt>
                <c:pt idx="39">
                  <c:v>39000</c:v>
                </c:pt>
                <c:pt idx="40">
                  <c:v>40000</c:v>
                </c:pt>
                <c:pt idx="41">
                  <c:v>41000</c:v>
                </c:pt>
                <c:pt idx="42">
                  <c:v>42000</c:v>
                </c:pt>
                <c:pt idx="43">
                  <c:v>43000</c:v>
                </c:pt>
                <c:pt idx="44">
                  <c:v>44000</c:v>
                </c:pt>
                <c:pt idx="45">
                  <c:v>45000</c:v>
                </c:pt>
                <c:pt idx="46">
                  <c:v>46000</c:v>
                </c:pt>
                <c:pt idx="47">
                  <c:v>47000</c:v>
                </c:pt>
                <c:pt idx="48">
                  <c:v>48000</c:v>
                </c:pt>
                <c:pt idx="49">
                  <c:v>49000</c:v>
                </c:pt>
                <c:pt idx="50">
                  <c:v>50000</c:v>
                </c:pt>
                <c:pt idx="51">
                  <c:v>51000</c:v>
                </c:pt>
                <c:pt idx="52">
                  <c:v>52000</c:v>
                </c:pt>
                <c:pt idx="53">
                  <c:v>53000</c:v>
                </c:pt>
                <c:pt idx="54">
                  <c:v>54000</c:v>
                </c:pt>
                <c:pt idx="55">
                  <c:v>55000</c:v>
                </c:pt>
                <c:pt idx="56">
                  <c:v>56000</c:v>
                </c:pt>
                <c:pt idx="57">
                  <c:v>57000</c:v>
                </c:pt>
                <c:pt idx="58">
                  <c:v>58000</c:v>
                </c:pt>
                <c:pt idx="59">
                  <c:v>59000</c:v>
                </c:pt>
                <c:pt idx="60">
                  <c:v>60000</c:v>
                </c:pt>
                <c:pt idx="61">
                  <c:v>61000</c:v>
                </c:pt>
                <c:pt idx="62">
                  <c:v>62000</c:v>
                </c:pt>
                <c:pt idx="63">
                  <c:v>63000</c:v>
                </c:pt>
                <c:pt idx="64">
                  <c:v>64000</c:v>
                </c:pt>
                <c:pt idx="65">
                  <c:v>65000</c:v>
                </c:pt>
                <c:pt idx="66">
                  <c:v>66000</c:v>
                </c:pt>
                <c:pt idx="67">
                  <c:v>67000</c:v>
                </c:pt>
                <c:pt idx="68">
                  <c:v>68000</c:v>
                </c:pt>
                <c:pt idx="69">
                  <c:v>69000</c:v>
                </c:pt>
                <c:pt idx="70">
                  <c:v>70000</c:v>
                </c:pt>
                <c:pt idx="71">
                  <c:v>71000</c:v>
                </c:pt>
                <c:pt idx="72">
                  <c:v>72000</c:v>
                </c:pt>
                <c:pt idx="73">
                  <c:v>73000</c:v>
                </c:pt>
                <c:pt idx="74">
                  <c:v>74000</c:v>
                </c:pt>
                <c:pt idx="75">
                  <c:v>75000</c:v>
                </c:pt>
                <c:pt idx="76">
                  <c:v>76000</c:v>
                </c:pt>
                <c:pt idx="77">
                  <c:v>77000</c:v>
                </c:pt>
                <c:pt idx="78">
                  <c:v>78000</c:v>
                </c:pt>
                <c:pt idx="79">
                  <c:v>79000</c:v>
                </c:pt>
                <c:pt idx="80">
                  <c:v>80000</c:v>
                </c:pt>
                <c:pt idx="81">
                  <c:v>81000</c:v>
                </c:pt>
                <c:pt idx="82">
                  <c:v>82000</c:v>
                </c:pt>
                <c:pt idx="83">
                  <c:v>83000</c:v>
                </c:pt>
                <c:pt idx="84">
                  <c:v>84000</c:v>
                </c:pt>
                <c:pt idx="85">
                  <c:v>85000</c:v>
                </c:pt>
                <c:pt idx="86">
                  <c:v>86000</c:v>
                </c:pt>
                <c:pt idx="87">
                  <c:v>87000</c:v>
                </c:pt>
                <c:pt idx="88">
                  <c:v>88000</c:v>
                </c:pt>
                <c:pt idx="89">
                  <c:v>89000</c:v>
                </c:pt>
                <c:pt idx="90">
                  <c:v>90000</c:v>
                </c:pt>
                <c:pt idx="91">
                  <c:v>91000</c:v>
                </c:pt>
                <c:pt idx="92">
                  <c:v>92000</c:v>
                </c:pt>
                <c:pt idx="93">
                  <c:v>93000</c:v>
                </c:pt>
                <c:pt idx="94">
                  <c:v>94000</c:v>
                </c:pt>
                <c:pt idx="95">
                  <c:v>95000</c:v>
                </c:pt>
                <c:pt idx="96">
                  <c:v>96000</c:v>
                </c:pt>
                <c:pt idx="97">
                  <c:v>97000</c:v>
                </c:pt>
                <c:pt idx="98">
                  <c:v>98000</c:v>
                </c:pt>
                <c:pt idx="99">
                  <c:v>99000</c:v>
                </c:pt>
                <c:pt idx="100">
                  <c:v>100000</c:v>
                </c:pt>
                <c:pt idx="101">
                  <c:v>101000</c:v>
                </c:pt>
                <c:pt idx="102">
                  <c:v>102000</c:v>
                </c:pt>
                <c:pt idx="103">
                  <c:v>103000</c:v>
                </c:pt>
                <c:pt idx="104">
                  <c:v>104000</c:v>
                </c:pt>
                <c:pt idx="105">
                  <c:v>105000</c:v>
                </c:pt>
                <c:pt idx="106">
                  <c:v>106000</c:v>
                </c:pt>
                <c:pt idx="107">
                  <c:v>107000</c:v>
                </c:pt>
                <c:pt idx="108">
                  <c:v>108000</c:v>
                </c:pt>
                <c:pt idx="109">
                  <c:v>109000</c:v>
                </c:pt>
                <c:pt idx="110">
                  <c:v>110000</c:v>
                </c:pt>
                <c:pt idx="111">
                  <c:v>111000</c:v>
                </c:pt>
                <c:pt idx="112">
                  <c:v>112000</c:v>
                </c:pt>
                <c:pt idx="113">
                  <c:v>113000</c:v>
                </c:pt>
                <c:pt idx="114">
                  <c:v>114000</c:v>
                </c:pt>
                <c:pt idx="115">
                  <c:v>115000</c:v>
                </c:pt>
                <c:pt idx="116">
                  <c:v>116000</c:v>
                </c:pt>
                <c:pt idx="117">
                  <c:v>117000</c:v>
                </c:pt>
                <c:pt idx="118">
                  <c:v>118000</c:v>
                </c:pt>
                <c:pt idx="119">
                  <c:v>119000</c:v>
                </c:pt>
                <c:pt idx="120">
                  <c:v>120000</c:v>
                </c:pt>
                <c:pt idx="121">
                  <c:v>121000</c:v>
                </c:pt>
                <c:pt idx="122">
                  <c:v>122000</c:v>
                </c:pt>
                <c:pt idx="123">
                  <c:v>123000</c:v>
                </c:pt>
                <c:pt idx="124">
                  <c:v>124000</c:v>
                </c:pt>
                <c:pt idx="125">
                  <c:v>125000</c:v>
                </c:pt>
                <c:pt idx="126">
                  <c:v>126000</c:v>
                </c:pt>
                <c:pt idx="127">
                  <c:v>127000</c:v>
                </c:pt>
                <c:pt idx="128">
                  <c:v>128000</c:v>
                </c:pt>
                <c:pt idx="129">
                  <c:v>129000</c:v>
                </c:pt>
                <c:pt idx="130">
                  <c:v>130000</c:v>
                </c:pt>
                <c:pt idx="131">
                  <c:v>131000</c:v>
                </c:pt>
                <c:pt idx="132">
                  <c:v>132000</c:v>
                </c:pt>
                <c:pt idx="133">
                  <c:v>133000</c:v>
                </c:pt>
                <c:pt idx="134">
                  <c:v>134000</c:v>
                </c:pt>
                <c:pt idx="135">
                  <c:v>135000</c:v>
                </c:pt>
                <c:pt idx="136">
                  <c:v>136000</c:v>
                </c:pt>
                <c:pt idx="137">
                  <c:v>137000</c:v>
                </c:pt>
                <c:pt idx="138">
                  <c:v>138000</c:v>
                </c:pt>
                <c:pt idx="139">
                  <c:v>139000</c:v>
                </c:pt>
                <c:pt idx="140">
                  <c:v>140000</c:v>
                </c:pt>
                <c:pt idx="141">
                  <c:v>141000</c:v>
                </c:pt>
                <c:pt idx="142">
                  <c:v>142000</c:v>
                </c:pt>
                <c:pt idx="143">
                  <c:v>143000</c:v>
                </c:pt>
                <c:pt idx="144">
                  <c:v>144000</c:v>
                </c:pt>
                <c:pt idx="145">
                  <c:v>145000</c:v>
                </c:pt>
                <c:pt idx="146">
                  <c:v>146000</c:v>
                </c:pt>
                <c:pt idx="147">
                  <c:v>147000</c:v>
                </c:pt>
                <c:pt idx="148">
                  <c:v>148000</c:v>
                </c:pt>
                <c:pt idx="149">
                  <c:v>149000</c:v>
                </c:pt>
                <c:pt idx="150">
                  <c:v>150000</c:v>
                </c:pt>
                <c:pt idx="151">
                  <c:v>151000</c:v>
                </c:pt>
                <c:pt idx="152">
                  <c:v>152000</c:v>
                </c:pt>
                <c:pt idx="153">
                  <c:v>153000</c:v>
                </c:pt>
                <c:pt idx="154">
                  <c:v>154000</c:v>
                </c:pt>
                <c:pt idx="155">
                  <c:v>155000</c:v>
                </c:pt>
                <c:pt idx="156">
                  <c:v>156000</c:v>
                </c:pt>
                <c:pt idx="157">
                  <c:v>157000</c:v>
                </c:pt>
                <c:pt idx="158">
                  <c:v>158000</c:v>
                </c:pt>
                <c:pt idx="159">
                  <c:v>159000</c:v>
                </c:pt>
                <c:pt idx="160">
                  <c:v>160000</c:v>
                </c:pt>
                <c:pt idx="161">
                  <c:v>161000</c:v>
                </c:pt>
                <c:pt idx="162">
                  <c:v>162000</c:v>
                </c:pt>
                <c:pt idx="163">
                  <c:v>163000</c:v>
                </c:pt>
                <c:pt idx="164">
                  <c:v>164000</c:v>
                </c:pt>
                <c:pt idx="165">
                  <c:v>165000</c:v>
                </c:pt>
                <c:pt idx="166">
                  <c:v>166000</c:v>
                </c:pt>
                <c:pt idx="167">
                  <c:v>167000</c:v>
                </c:pt>
                <c:pt idx="168">
                  <c:v>168000</c:v>
                </c:pt>
                <c:pt idx="169">
                  <c:v>169000</c:v>
                </c:pt>
                <c:pt idx="170">
                  <c:v>170000</c:v>
                </c:pt>
                <c:pt idx="171">
                  <c:v>171000</c:v>
                </c:pt>
                <c:pt idx="172">
                  <c:v>172000</c:v>
                </c:pt>
                <c:pt idx="173">
                  <c:v>173000</c:v>
                </c:pt>
                <c:pt idx="174">
                  <c:v>174000</c:v>
                </c:pt>
                <c:pt idx="175">
                  <c:v>175000</c:v>
                </c:pt>
                <c:pt idx="176">
                  <c:v>176000</c:v>
                </c:pt>
                <c:pt idx="177">
                  <c:v>177000</c:v>
                </c:pt>
                <c:pt idx="178">
                  <c:v>178000</c:v>
                </c:pt>
                <c:pt idx="179">
                  <c:v>179000</c:v>
                </c:pt>
                <c:pt idx="180">
                  <c:v>180000</c:v>
                </c:pt>
                <c:pt idx="181">
                  <c:v>181000</c:v>
                </c:pt>
                <c:pt idx="182">
                  <c:v>182000</c:v>
                </c:pt>
                <c:pt idx="183">
                  <c:v>183000</c:v>
                </c:pt>
                <c:pt idx="184">
                  <c:v>184000</c:v>
                </c:pt>
                <c:pt idx="185">
                  <c:v>185000</c:v>
                </c:pt>
                <c:pt idx="186">
                  <c:v>186000</c:v>
                </c:pt>
                <c:pt idx="187">
                  <c:v>187000</c:v>
                </c:pt>
                <c:pt idx="188">
                  <c:v>188000</c:v>
                </c:pt>
                <c:pt idx="189">
                  <c:v>189000</c:v>
                </c:pt>
                <c:pt idx="190">
                  <c:v>190000</c:v>
                </c:pt>
                <c:pt idx="191">
                  <c:v>191000</c:v>
                </c:pt>
                <c:pt idx="192">
                  <c:v>192000</c:v>
                </c:pt>
                <c:pt idx="193">
                  <c:v>193000</c:v>
                </c:pt>
                <c:pt idx="194">
                  <c:v>194000</c:v>
                </c:pt>
                <c:pt idx="195">
                  <c:v>195000</c:v>
                </c:pt>
                <c:pt idx="196">
                  <c:v>196000</c:v>
                </c:pt>
                <c:pt idx="197">
                  <c:v>197000</c:v>
                </c:pt>
                <c:pt idx="198">
                  <c:v>198000</c:v>
                </c:pt>
                <c:pt idx="199">
                  <c:v>199000</c:v>
                </c:pt>
                <c:pt idx="200">
                  <c:v>200000</c:v>
                </c:pt>
              </c:numCache>
            </c:numRef>
          </c:xVal>
          <c:yVal>
            <c:numRef>
              <c:f>InvReg_CellsVsTS_milliseconds!$B$12:$B$429</c:f>
              <c:numCache>
                <c:formatCode>0.0000000000</c:formatCode>
                <c:ptCount val="418"/>
                <c:pt idx="0">
                  <c:v>811.42537312800005</c:v>
                </c:pt>
                <c:pt idx="1">
                  <c:v>82.828358207999983</c:v>
                </c:pt>
                <c:pt idx="2">
                  <c:v>42.350746267999988</c:v>
                </c:pt>
                <c:pt idx="3">
                  <c:v>28.858208954666669</c:v>
                </c:pt>
                <c:pt idx="4">
                  <c:v>22.111940298</c:v>
                </c:pt>
                <c:pt idx="5">
                  <c:v>18.064179104000001</c:v>
                </c:pt>
                <c:pt idx="6">
                  <c:v>15.365671641333339</c:v>
                </c:pt>
                <c:pt idx="7">
                  <c:v>13.438166310857151</c:v>
                </c:pt>
                <c:pt idx="8">
                  <c:v>11.992537313</c:v>
                </c:pt>
                <c:pt idx="9">
                  <c:v>10.86815920355556</c:v>
                </c:pt>
                <c:pt idx="10">
                  <c:v>9.9686567160000052</c:v>
                </c:pt>
                <c:pt idx="11">
                  <c:v>9.232700135272724</c:v>
                </c:pt>
                <c:pt idx="12">
                  <c:v>8.6194029846666709</c:v>
                </c:pt>
                <c:pt idx="13">
                  <c:v>8.1004592418461545</c:v>
                </c:pt>
                <c:pt idx="14">
                  <c:v>7.6556503194285703</c:v>
                </c:pt>
                <c:pt idx="15">
                  <c:v>7.2701492533333347</c:v>
                </c:pt>
                <c:pt idx="16">
                  <c:v>6.9328358204999976</c:v>
                </c:pt>
                <c:pt idx="17">
                  <c:v>6.6352063209411769</c:v>
                </c:pt>
                <c:pt idx="18">
                  <c:v>6.3706467657777779</c:v>
                </c:pt>
                <c:pt idx="19">
                  <c:v>6.1339355848421064</c:v>
                </c:pt>
                <c:pt idx="20">
                  <c:v>5.9208955219999977</c:v>
                </c:pt>
                <c:pt idx="21">
                  <c:v>5.7281449889523817</c:v>
                </c:pt>
                <c:pt idx="22">
                  <c:v>5.5529172316363624</c:v>
                </c:pt>
                <c:pt idx="23">
                  <c:v>5.392926670608694</c:v>
                </c:pt>
                <c:pt idx="24">
                  <c:v>5.2462686563333349</c:v>
                </c:pt>
                <c:pt idx="25">
                  <c:v>5.1113432832000001</c:v>
                </c:pt>
                <c:pt idx="26">
                  <c:v>4.9867967849230803</c:v>
                </c:pt>
                <c:pt idx="27">
                  <c:v>4.8714759531851852</c:v>
                </c:pt>
                <c:pt idx="28">
                  <c:v>4.7643923237142856</c:v>
                </c:pt>
                <c:pt idx="29">
                  <c:v>4.6646937721379294</c:v>
                </c:pt>
                <c:pt idx="30">
                  <c:v>4.5716417906666704</c:v>
                </c:pt>
                <c:pt idx="31">
                  <c:v>4.4845931628387099</c:v>
                </c:pt>
                <c:pt idx="32">
                  <c:v>4.4029850742499974</c:v>
                </c:pt>
                <c:pt idx="33">
                  <c:v>4.3263229304242419</c:v>
                </c:pt>
                <c:pt idx="34">
                  <c:v>4.2541703244705866</c:v>
                </c:pt>
                <c:pt idx="35">
                  <c:v>4.1861407245714304</c:v>
                </c:pt>
                <c:pt idx="36">
                  <c:v>4.1218905468888867</c:v>
                </c:pt>
                <c:pt idx="37">
                  <c:v>4.0611133517837814</c:v>
                </c:pt>
                <c:pt idx="38">
                  <c:v>4.0035349564210492</c:v>
                </c:pt>
                <c:pt idx="39">
                  <c:v>3.9489092992820511</c:v>
                </c:pt>
                <c:pt idx="40">
                  <c:v>3.8970149250000001</c:v>
                </c:pt>
                <c:pt idx="41">
                  <c:v>3.8476519836097558</c:v>
                </c:pt>
                <c:pt idx="42">
                  <c:v>3.8006396584761908</c:v>
                </c:pt>
                <c:pt idx="43">
                  <c:v>3.7558139531162791</c:v>
                </c:pt>
                <c:pt idx="44">
                  <c:v>3.7130257798181812</c:v>
                </c:pt>
                <c:pt idx="45">
                  <c:v>3.6721393031111109</c:v>
                </c:pt>
                <c:pt idx="46">
                  <c:v>3.6330304993043478</c:v>
                </c:pt>
                <c:pt idx="47">
                  <c:v>3.5955858999148931</c:v>
                </c:pt>
                <c:pt idx="48">
                  <c:v>3.559701492166667</c:v>
                </c:pt>
                <c:pt idx="49">
                  <c:v>3.5252817541224499</c:v>
                </c:pt>
                <c:pt idx="50">
                  <c:v>3.4922388056</c:v>
                </c:pt>
                <c:pt idx="51">
                  <c:v>3.4604916589803931</c:v>
                </c:pt>
                <c:pt idx="52">
                  <c:v>3.4299655564615401</c:v>
                </c:pt>
                <c:pt idx="53">
                  <c:v>3.400591382339623</c:v>
                </c:pt>
                <c:pt idx="54">
                  <c:v>3.372305140592593</c:v>
                </c:pt>
                <c:pt idx="55">
                  <c:v>3.3450474894545441</c:v>
                </c:pt>
                <c:pt idx="56">
                  <c:v>3.3187633258571432</c:v>
                </c:pt>
                <c:pt idx="57">
                  <c:v>3.2934014136140348</c:v>
                </c:pt>
                <c:pt idx="58">
                  <c:v>3.268914050068966</c:v>
                </c:pt>
                <c:pt idx="59">
                  <c:v>3.2452567666440681</c:v>
                </c:pt>
                <c:pt idx="60">
                  <c:v>3.2223880593333338</c:v>
                </c:pt>
                <c:pt idx="61">
                  <c:v>3.2002691457049179</c:v>
                </c:pt>
                <c:pt idx="62">
                  <c:v>3.1788637454193549</c:v>
                </c:pt>
                <c:pt idx="63">
                  <c:v>3.1581378816507941</c:v>
                </c:pt>
                <c:pt idx="64">
                  <c:v>3.138059701125</c:v>
                </c:pt>
                <c:pt idx="65">
                  <c:v>3.11859931076923</c:v>
                </c:pt>
                <c:pt idx="66">
                  <c:v>3.09972862921212</c:v>
                </c:pt>
                <c:pt idx="67">
                  <c:v>3.08142125158209</c:v>
                </c:pt>
                <c:pt idx="68">
                  <c:v>3.0636523262352942</c:v>
                </c:pt>
                <c:pt idx="69">
                  <c:v>3.0463984422028978</c:v>
                </c:pt>
                <c:pt idx="70">
                  <c:v>3.0296375262857151</c:v>
                </c:pt>
                <c:pt idx="71">
                  <c:v>3.0133487488450701</c:v>
                </c:pt>
                <c:pt idx="72">
                  <c:v>2.9975124374444442</c:v>
                </c:pt>
                <c:pt idx="73">
                  <c:v>2.9821099975890411</c:v>
                </c:pt>
                <c:pt idx="74">
                  <c:v>2.967123839891892</c:v>
                </c:pt>
                <c:pt idx="75">
                  <c:v>2.9525373130666659</c:v>
                </c:pt>
                <c:pt idx="76">
                  <c:v>2.9383346422105272</c:v>
                </c:pt>
                <c:pt idx="77">
                  <c:v>2.9245008718961039</c:v>
                </c:pt>
                <c:pt idx="78">
                  <c:v>2.9110218136410251</c:v>
                </c:pt>
                <c:pt idx="79">
                  <c:v>2.8978839973670891</c:v>
                </c:pt>
                <c:pt idx="80">
                  <c:v>2.8850746264999998</c:v>
                </c:pt>
                <c:pt idx="81">
                  <c:v>2.8725815363950611</c:v>
                </c:pt>
                <c:pt idx="82">
                  <c:v>2.8603931558048781</c:v>
                </c:pt>
                <c:pt idx="83">
                  <c:v>2.8484984711325301</c:v>
                </c:pt>
                <c:pt idx="84">
                  <c:v>2.8368869932380929</c:v>
                </c:pt>
                <c:pt idx="85">
                  <c:v>2.825548726588234</c:v>
                </c:pt>
                <c:pt idx="86">
                  <c:v>2.814474140558139</c:v>
                </c:pt>
                <c:pt idx="87">
                  <c:v>2.8036541427126438</c:v>
                </c:pt>
                <c:pt idx="88">
                  <c:v>2.7930800539090912</c:v>
                </c:pt>
                <c:pt idx="89">
                  <c:v>2.7827435850786522</c:v>
                </c:pt>
                <c:pt idx="90">
                  <c:v>2.772636815555555</c:v>
                </c:pt>
                <c:pt idx="91">
                  <c:v>2.7627521728351652</c:v>
                </c:pt>
                <c:pt idx="92">
                  <c:v>2.7530824136521739</c:v>
                </c:pt>
                <c:pt idx="93">
                  <c:v>2.7436206062795701</c:v>
                </c:pt>
                <c:pt idx="94">
                  <c:v>2.7343601139574472</c:v>
                </c:pt>
                <c:pt idx="95">
                  <c:v>2.7252945793684211</c:v>
                </c:pt>
                <c:pt idx="96">
                  <c:v>2.716417910083333</c:v>
                </c:pt>
                <c:pt idx="97">
                  <c:v>2.7077242649072182</c:v>
                </c:pt>
                <c:pt idx="98">
                  <c:v>2.6992080410612238</c:v>
                </c:pt>
                <c:pt idx="99">
                  <c:v>2.690863862141414</c:v>
                </c:pt>
                <c:pt idx="100">
                  <c:v>2.6826865668000002</c:v>
                </c:pt>
                <c:pt idx="101">
                  <c:v>2.6746711980990101</c:v>
                </c:pt>
                <c:pt idx="102">
                  <c:v>2.6668129934901961</c:v>
                </c:pt>
                <c:pt idx="103">
                  <c:v>2.6591073753786412</c:v>
                </c:pt>
                <c:pt idx="104">
                  <c:v>2.6515499422307691</c:v>
                </c:pt>
                <c:pt idx="105">
                  <c:v>2.644136460190476</c:v>
                </c:pt>
                <c:pt idx="106">
                  <c:v>2.636862855169809</c:v>
                </c:pt>
                <c:pt idx="107">
                  <c:v>2.6297252053831781</c:v>
                </c:pt>
                <c:pt idx="108">
                  <c:v>2.6227197342962958</c:v>
                </c:pt>
                <c:pt idx="109">
                  <c:v>2.615842803963301</c:v>
                </c:pt>
                <c:pt idx="110">
                  <c:v>2.6090909087272731</c:v>
                </c:pt>
                <c:pt idx="111">
                  <c:v>2.60246066926126</c:v>
                </c:pt>
                <c:pt idx="112">
                  <c:v>2.59594882692857</c:v>
                </c:pt>
                <c:pt idx="113">
                  <c:v>2.5895522384424781</c:v>
                </c:pt>
                <c:pt idx="114">
                  <c:v>2.5832678708070178</c:v>
                </c:pt>
                <c:pt idx="115">
                  <c:v>2.5770927965217401</c:v>
                </c:pt>
                <c:pt idx="116">
                  <c:v>2.5710241890344832</c:v>
                </c:pt>
                <c:pt idx="117">
                  <c:v>2.5650593184273509</c:v>
                </c:pt>
                <c:pt idx="118">
                  <c:v>2.5591955473220338</c:v>
                </c:pt>
                <c:pt idx="119">
                  <c:v>2.553430326991597</c:v>
                </c:pt>
                <c:pt idx="120">
                  <c:v>2.5477611936666671</c:v>
                </c:pt>
                <c:pt idx="121">
                  <c:v>2.5421857650247932</c:v>
                </c:pt>
                <c:pt idx="122">
                  <c:v>2.5367017368524598</c:v>
                </c:pt>
                <c:pt idx="123">
                  <c:v>2.531306879869919</c:v>
                </c:pt>
                <c:pt idx="124">
                  <c:v>2.5259990367096781</c:v>
                </c:pt>
                <c:pt idx="125">
                  <c:v>2.5207761190400002</c:v>
                </c:pt>
                <c:pt idx="126">
                  <c:v>2.515636104825397</c:v>
                </c:pt>
                <c:pt idx="127">
                  <c:v>2.5105770357165351</c:v>
                </c:pt>
                <c:pt idx="128">
                  <c:v>2.5055970145624999</c:v>
                </c:pt>
                <c:pt idx="129">
                  <c:v>2.5006942030387602</c:v>
                </c:pt>
                <c:pt idx="130">
                  <c:v>2.495866819384613</c:v>
                </c:pt>
                <c:pt idx="131">
                  <c:v>2.491113136244274</c:v>
                </c:pt>
                <c:pt idx="132">
                  <c:v>2.4864314786060611</c:v>
                </c:pt>
                <c:pt idx="133">
                  <c:v>2.4818202218345862</c:v>
                </c:pt>
                <c:pt idx="134">
                  <c:v>2.477277789791045</c:v>
                </c:pt>
                <c:pt idx="135">
                  <c:v>2.4728026530370371</c:v>
                </c:pt>
                <c:pt idx="136">
                  <c:v>2.468393327117647</c:v>
                </c:pt>
                <c:pt idx="137">
                  <c:v>2.4640483709197061</c:v>
                </c:pt>
                <c:pt idx="138">
                  <c:v>2.4597663851014491</c:v>
                </c:pt>
                <c:pt idx="139">
                  <c:v>2.4555460105899281</c:v>
                </c:pt>
                <c:pt idx="140">
                  <c:v>2.4513859271428569</c:v>
                </c:pt>
                <c:pt idx="141">
                  <c:v>2.447284851971633</c:v>
                </c:pt>
                <c:pt idx="142">
                  <c:v>2.443241538422535</c:v>
                </c:pt>
                <c:pt idx="143">
                  <c:v>2.439254774713286</c:v>
                </c:pt>
                <c:pt idx="144">
                  <c:v>2.4353233827222232</c:v>
                </c:pt>
                <c:pt idx="145">
                  <c:v>2.4314462168275859</c:v>
                </c:pt>
                <c:pt idx="146">
                  <c:v>2.42762216279452</c:v>
                </c:pt>
                <c:pt idx="147">
                  <c:v>2.4238501367074829</c:v>
                </c:pt>
                <c:pt idx="148">
                  <c:v>2.4201290839459459</c:v>
                </c:pt>
                <c:pt idx="149">
                  <c:v>2.416457978201342</c:v>
                </c:pt>
                <c:pt idx="150">
                  <c:v>2.4128358205333331</c:v>
                </c:pt>
                <c:pt idx="151">
                  <c:v>2.4092616384635761</c:v>
                </c:pt>
                <c:pt idx="152">
                  <c:v>2.4057344851052629</c:v>
                </c:pt>
                <c:pt idx="153">
                  <c:v>2.4022534383267971</c:v>
                </c:pt>
                <c:pt idx="154">
                  <c:v>2.3988175999480501</c:v>
                </c:pt>
                <c:pt idx="155">
                  <c:v>2.3954260949677399</c:v>
                </c:pt>
                <c:pt idx="156">
                  <c:v>2.3920780708205132</c:v>
                </c:pt>
                <c:pt idx="157">
                  <c:v>2.3887726966624201</c:v>
                </c:pt>
                <c:pt idx="158">
                  <c:v>2.3855091626835438</c:v>
                </c:pt>
                <c:pt idx="159">
                  <c:v>2.38228667944654</c:v>
                </c:pt>
                <c:pt idx="160">
                  <c:v>2.3791044772499998</c:v>
                </c:pt>
                <c:pt idx="161">
                  <c:v>2.3759618055155278</c:v>
                </c:pt>
                <c:pt idx="162">
                  <c:v>2.3728579321975301</c:v>
                </c:pt>
                <c:pt idx="163">
                  <c:v>2.3697921432147231</c:v>
                </c:pt>
                <c:pt idx="164">
                  <c:v>2.3667637419024401</c:v>
                </c:pt>
                <c:pt idx="165">
                  <c:v>2.363772048484849</c:v>
                </c:pt>
                <c:pt idx="166">
                  <c:v>2.360816399566263</c:v>
                </c:pt>
                <c:pt idx="167">
                  <c:v>2.3578961476407181</c:v>
                </c:pt>
                <c:pt idx="168">
                  <c:v>2.3550106606190471</c:v>
                </c:pt>
                <c:pt idx="169">
                  <c:v>2.3521593213727789</c:v>
                </c:pt>
                <c:pt idx="170">
                  <c:v>2.349341527294118</c:v>
                </c:pt>
                <c:pt idx="171">
                  <c:v>2.346556689871345</c:v>
                </c:pt>
                <c:pt idx="172">
                  <c:v>2.343804234279069</c:v>
                </c:pt>
                <c:pt idx="173">
                  <c:v>2.3410835989826602</c:v>
                </c:pt>
                <c:pt idx="174">
                  <c:v>2.3383942353563221</c:v>
                </c:pt>
                <c:pt idx="175">
                  <c:v>2.3357356073142839</c:v>
                </c:pt>
                <c:pt idx="176">
                  <c:v>2.3331071909545451</c:v>
                </c:pt>
                <c:pt idx="177">
                  <c:v>2.3305084742146871</c:v>
                </c:pt>
                <c:pt idx="178">
                  <c:v>2.327938956539326</c:v>
                </c:pt>
                <c:pt idx="179">
                  <c:v>2.325398148558659</c:v>
                </c:pt>
                <c:pt idx="180">
                  <c:v>2.3228855717777779</c:v>
                </c:pt>
                <c:pt idx="181">
                  <c:v>2.3204007582762429</c:v>
                </c:pt>
                <c:pt idx="182">
                  <c:v>2.3179432504175832</c:v>
                </c:pt>
                <c:pt idx="183">
                  <c:v>2.315512600568304</c:v>
                </c:pt>
                <c:pt idx="184">
                  <c:v>2.3131083708260869</c:v>
                </c:pt>
                <c:pt idx="185">
                  <c:v>2.3107301327567571</c:v>
                </c:pt>
                <c:pt idx="186">
                  <c:v>2.3083774671397852</c:v>
                </c:pt>
                <c:pt idx="187">
                  <c:v>2.3060499637219229</c:v>
                </c:pt>
                <c:pt idx="188">
                  <c:v>2.3037472209787229</c:v>
                </c:pt>
                <c:pt idx="189">
                  <c:v>2.3014688458835981</c:v>
                </c:pt>
                <c:pt idx="190">
                  <c:v>2.2992144536842098</c:v>
                </c:pt>
                <c:pt idx="191">
                  <c:v>2.2969836676858639</c:v>
                </c:pt>
                <c:pt idx="192">
                  <c:v>2.294776119041666</c:v>
                </c:pt>
                <c:pt idx="193">
                  <c:v>2.2925914465492232</c:v>
                </c:pt>
                <c:pt idx="194">
                  <c:v>2.2904292964536079</c:v>
                </c:pt>
                <c:pt idx="195">
                  <c:v>2.2882893222564098</c:v>
                </c:pt>
                <c:pt idx="196">
                  <c:v>2.2861711845306121</c:v>
                </c:pt>
                <c:pt idx="197">
                  <c:v>2.2840745507411171</c:v>
                </c:pt>
                <c:pt idx="198">
                  <c:v>2.2819990950707072</c:v>
                </c:pt>
                <c:pt idx="199">
                  <c:v>2.2799444982512558</c:v>
                </c:pt>
                <c:pt idx="200">
                  <c:v>2.2779104474</c:v>
                </c:pt>
              </c:numCache>
            </c:numRef>
          </c:yVal>
          <c:smooth val="1"/>
          <c:extLst>
            <c:ext xmlns:c16="http://schemas.microsoft.com/office/drawing/2014/chart" uri="{C3380CC4-5D6E-409C-BE32-E72D297353CC}">
              <c16:uniqueId val="{00000001-DF2D-4483-9098-AC2EB6B07D21}"/>
            </c:ext>
          </c:extLst>
        </c:ser>
        <c:dLbls>
          <c:showLegendKey val="0"/>
          <c:showVal val="0"/>
          <c:showCatName val="0"/>
          <c:showSerName val="0"/>
          <c:showPercent val="0"/>
          <c:showBubbleSize val="0"/>
        </c:dLbls>
        <c:axId val="544456752"/>
        <c:axId val="545156816"/>
      </c:scatterChart>
      <c:valAx>
        <c:axId val="544456752"/>
        <c:scaling>
          <c:orientation val="minMax"/>
          <c:max val="200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5156816"/>
        <c:crosses val="autoZero"/>
        <c:crossBetween val="midCat"/>
      </c:valAx>
      <c:valAx>
        <c:axId val="545156816"/>
        <c:scaling>
          <c:orientation val="minMax"/>
          <c:max val="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4456752"/>
        <c:crosses val="autoZero"/>
        <c:crossBetween val="midCat"/>
        <c:majorUnit val="1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895495300177398E-2"/>
          <c:y val="3.0287127994319301E-2"/>
          <c:w val="0.90712990518650005"/>
          <c:h val="0.93880657451750704"/>
        </c:manualLayout>
      </c:layout>
      <c:scatterChart>
        <c:scatterStyle val="lineMarker"/>
        <c:varyColors val="0"/>
        <c:ser>
          <c:idx val="1"/>
          <c:order val="1"/>
          <c:tx>
            <c:strRef>
              <c:f>QuadRegresion_CellsVsCompTime!$C$2</c:f>
              <c:strCache>
                <c:ptCount val="1"/>
                <c:pt idx="0">
                  <c:v>Average Time/frame</c:v>
                </c:pt>
              </c:strCache>
            </c:strRef>
          </c:tx>
          <c:spPr>
            <a:ln w="25400" cap="rnd">
              <a:noFill/>
              <a:round/>
            </a:ln>
            <a:effectLst/>
          </c:spPr>
          <c:marker>
            <c:symbol val="circle"/>
            <c:size val="5"/>
            <c:spPr>
              <a:solidFill>
                <a:srgbClr val="FF0000"/>
              </a:solidFill>
              <a:ln w="9525">
                <a:solidFill>
                  <a:schemeClr val="accent2"/>
                </a:solidFill>
              </a:ln>
              <a:effectLst/>
            </c:spPr>
          </c:marker>
          <c:xVal>
            <c:numRef>
              <c:f>QuadRegresion_CellsVsCompTime!$B$3:$B$6</c:f>
              <c:numCache>
                <c:formatCode>General</c:formatCode>
                <c:ptCount val="4"/>
                <c:pt idx="0">
                  <c:v>2500</c:v>
                </c:pt>
                <c:pt idx="1">
                  <c:v>10000</c:v>
                </c:pt>
                <c:pt idx="2">
                  <c:v>40000</c:v>
                </c:pt>
                <c:pt idx="3">
                  <c:v>160000</c:v>
                </c:pt>
              </c:numCache>
            </c:numRef>
          </c:xVal>
          <c:yVal>
            <c:numRef>
              <c:f>QuadRegresion_CellsVsCompTime!$C$3:$C$6</c:f>
              <c:numCache>
                <c:formatCode>General</c:formatCode>
                <c:ptCount val="4"/>
                <c:pt idx="0">
                  <c:v>0.31379099999999999</c:v>
                </c:pt>
                <c:pt idx="1">
                  <c:v>1.9465399999999999</c:v>
                </c:pt>
                <c:pt idx="2">
                  <c:v>15.6953</c:v>
                </c:pt>
                <c:pt idx="3">
                  <c:v>124.06699999999999</c:v>
                </c:pt>
              </c:numCache>
            </c:numRef>
          </c:yVal>
          <c:smooth val="0"/>
          <c:extLst>
            <c:ext xmlns:c16="http://schemas.microsoft.com/office/drawing/2014/chart" uri="{C3380CC4-5D6E-409C-BE32-E72D297353CC}">
              <c16:uniqueId val="{00000000-E5AC-457E-812C-C579529F4EF2}"/>
            </c:ext>
          </c:extLst>
        </c:ser>
        <c:dLbls>
          <c:showLegendKey val="0"/>
          <c:showVal val="0"/>
          <c:showCatName val="0"/>
          <c:showSerName val="0"/>
          <c:showPercent val="0"/>
          <c:showBubbleSize val="0"/>
        </c:dLbls>
        <c:axId val="544963168"/>
        <c:axId val="544964944"/>
      </c:scatterChart>
      <c:scatterChart>
        <c:scatterStyle val="smoothMarker"/>
        <c:varyColors val="0"/>
        <c:ser>
          <c:idx val="0"/>
          <c:order val="0"/>
          <c:tx>
            <c:strRef>
              <c:f>QuadRegresion_CellsVsCompTime!$B$11</c:f>
              <c:strCache>
                <c:ptCount val="1"/>
                <c:pt idx="0">
                  <c:v>Quadratic Regresion</c:v>
                </c:pt>
              </c:strCache>
            </c:strRef>
          </c:tx>
          <c:spPr>
            <a:ln w="28575" cap="rnd">
              <a:solidFill>
                <a:schemeClr val="accent2"/>
              </a:solidFill>
              <a:round/>
            </a:ln>
            <a:effectLst/>
          </c:spPr>
          <c:marker>
            <c:symbol val="none"/>
          </c:marker>
          <c:xVal>
            <c:numRef>
              <c:f>QuadRegresion_CellsVsCompTime!$A$12:$A$212</c:f>
              <c:numCache>
                <c:formatCode>General</c:formatCode>
                <c:ptCount val="201"/>
                <c:pt idx="0">
                  <c:v>100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18000</c:v>
                </c:pt>
                <c:pt idx="19">
                  <c:v>19000</c:v>
                </c:pt>
                <c:pt idx="20">
                  <c:v>20000</c:v>
                </c:pt>
                <c:pt idx="21">
                  <c:v>21000</c:v>
                </c:pt>
                <c:pt idx="22">
                  <c:v>22000</c:v>
                </c:pt>
                <c:pt idx="23">
                  <c:v>23000</c:v>
                </c:pt>
                <c:pt idx="24">
                  <c:v>24000</c:v>
                </c:pt>
                <c:pt idx="25">
                  <c:v>25000</c:v>
                </c:pt>
                <c:pt idx="26">
                  <c:v>26000</c:v>
                </c:pt>
                <c:pt idx="27">
                  <c:v>27000</c:v>
                </c:pt>
                <c:pt idx="28">
                  <c:v>28000</c:v>
                </c:pt>
                <c:pt idx="29">
                  <c:v>29000</c:v>
                </c:pt>
                <c:pt idx="30">
                  <c:v>30000</c:v>
                </c:pt>
                <c:pt idx="31">
                  <c:v>31000</c:v>
                </c:pt>
                <c:pt idx="32">
                  <c:v>32000</c:v>
                </c:pt>
                <c:pt idx="33">
                  <c:v>33000</c:v>
                </c:pt>
                <c:pt idx="34">
                  <c:v>34000</c:v>
                </c:pt>
                <c:pt idx="35">
                  <c:v>35000</c:v>
                </c:pt>
                <c:pt idx="36">
                  <c:v>36000</c:v>
                </c:pt>
                <c:pt idx="37">
                  <c:v>37000</c:v>
                </c:pt>
                <c:pt idx="38">
                  <c:v>38000</c:v>
                </c:pt>
                <c:pt idx="39">
                  <c:v>39000</c:v>
                </c:pt>
                <c:pt idx="40">
                  <c:v>40000</c:v>
                </c:pt>
                <c:pt idx="41">
                  <c:v>41000</c:v>
                </c:pt>
                <c:pt idx="42">
                  <c:v>42000</c:v>
                </c:pt>
                <c:pt idx="43">
                  <c:v>43000</c:v>
                </c:pt>
                <c:pt idx="44">
                  <c:v>44000</c:v>
                </c:pt>
                <c:pt idx="45">
                  <c:v>45000</c:v>
                </c:pt>
                <c:pt idx="46">
                  <c:v>46000</c:v>
                </c:pt>
                <c:pt idx="47">
                  <c:v>47000</c:v>
                </c:pt>
                <c:pt idx="48">
                  <c:v>48000</c:v>
                </c:pt>
                <c:pt idx="49">
                  <c:v>49000</c:v>
                </c:pt>
                <c:pt idx="50">
                  <c:v>50000</c:v>
                </c:pt>
                <c:pt idx="51">
                  <c:v>51000</c:v>
                </c:pt>
                <c:pt idx="52">
                  <c:v>52000</c:v>
                </c:pt>
                <c:pt idx="53">
                  <c:v>53000</c:v>
                </c:pt>
                <c:pt idx="54">
                  <c:v>54000</c:v>
                </c:pt>
                <c:pt idx="55">
                  <c:v>55000</c:v>
                </c:pt>
                <c:pt idx="56">
                  <c:v>56000</c:v>
                </c:pt>
                <c:pt idx="57">
                  <c:v>57000</c:v>
                </c:pt>
                <c:pt idx="58">
                  <c:v>58000</c:v>
                </c:pt>
                <c:pt idx="59">
                  <c:v>59000</c:v>
                </c:pt>
                <c:pt idx="60">
                  <c:v>60000</c:v>
                </c:pt>
                <c:pt idx="61">
                  <c:v>61000</c:v>
                </c:pt>
                <c:pt idx="62">
                  <c:v>62000</c:v>
                </c:pt>
                <c:pt idx="63">
                  <c:v>63000</c:v>
                </c:pt>
                <c:pt idx="64">
                  <c:v>64000</c:v>
                </c:pt>
                <c:pt idx="65">
                  <c:v>65000</c:v>
                </c:pt>
                <c:pt idx="66">
                  <c:v>66000</c:v>
                </c:pt>
                <c:pt idx="67">
                  <c:v>67000</c:v>
                </c:pt>
                <c:pt idx="68">
                  <c:v>68000</c:v>
                </c:pt>
                <c:pt idx="69">
                  <c:v>69000</c:v>
                </c:pt>
                <c:pt idx="70">
                  <c:v>70000</c:v>
                </c:pt>
                <c:pt idx="71">
                  <c:v>71000</c:v>
                </c:pt>
                <c:pt idx="72">
                  <c:v>72000</c:v>
                </c:pt>
                <c:pt idx="73">
                  <c:v>73000</c:v>
                </c:pt>
                <c:pt idx="74">
                  <c:v>74000</c:v>
                </c:pt>
                <c:pt idx="75">
                  <c:v>75000</c:v>
                </c:pt>
                <c:pt idx="76">
                  <c:v>76000</c:v>
                </c:pt>
                <c:pt idx="77">
                  <c:v>77000</c:v>
                </c:pt>
                <c:pt idx="78">
                  <c:v>78000</c:v>
                </c:pt>
                <c:pt idx="79">
                  <c:v>79000</c:v>
                </c:pt>
                <c:pt idx="80">
                  <c:v>80000</c:v>
                </c:pt>
                <c:pt idx="81">
                  <c:v>81000</c:v>
                </c:pt>
                <c:pt idx="82">
                  <c:v>82000</c:v>
                </c:pt>
                <c:pt idx="83">
                  <c:v>83000</c:v>
                </c:pt>
                <c:pt idx="84">
                  <c:v>84000</c:v>
                </c:pt>
                <c:pt idx="85">
                  <c:v>85000</c:v>
                </c:pt>
                <c:pt idx="86">
                  <c:v>86000</c:v>
                </c:pt>
                <c:pt idx="87">
                  <c:v>87000</c:v>
                </c:pt>
                <c:pt idx="88">
                  <c:v>88000</c:v>
                </c:pt>
                <c:pt idx="89">
                  <c:v>89000</c:v>
                </c:pt>
                <c:pt idx="90">
                  <c:v>90000</c:v>
                </c:pt>
                <c:pt idx="91">
                  <c:v>91000</c:v>
                </c:pt>
                <c:pt idx="92">
                  <c:v>92000</c:v>
                </c:pt>
                <c:pt idx="93">
                  <c:v>93000</c:v>
                </c:pt>
                <c:pt idx="94">
                  <c:v>94000</c:v>
                </c:pt>
                <c:pt idx="95">
                  <c:v>95000</c:v>
                </c:pt>
                <c:pt idx="96">
                  <c:v>96000</c:v>
                </c:pt>
                <c:pt idx="97">
                  <c:v>97000</c:v>
                </c:pt>
                <c:pt idx="98">
                  <c:v>98000</c:v>
                </c:pt>
                <c:pt idx="99">
                  <c:v>99000</c:v>
                </c:pt>
                <c:pt idx="100">
                  <c:v>100000</c:v>
                </c:pt>
                <c:pt idx="101">
                  <c:v>101000</c:v>
                </c:pt>
                <c:pt idx="102">
                  <c:v>102000</c:v>
                </c:pt>
                <c:pt idx="103">
                  <c:v>103000</c:v>
                </c:pt>
                <c:pt idx="104">
                  <c:v>104000</c:v>
                </c:pt>
                <c:pt idx="105">
                  <c:v>105000</c:v>
                </c:pt>
                <c:pt idx="106">
                  <c:v>106000</c:v>
                </c:pt>
                <c:pt idx="107">
                  <c:v>107000</c:v>
                </c:pt>
                <c:pt idx="108">
                  <c:v>108000</c:v>
                </c:pt>
                <c:pt idx="109">
                  <c:v>109000</c:v>
                </c:pt>
                <c:pt idx="110">
                  <c:v>110000</c:v>
                </c:pt>
                <c:pt idx="111">
                  <c:v>111000</c:v>
                </c:pt>
                <c:pt idx="112">
                  <c:v>112000</c:v>
                </c:pt>
                <c:pt idx="113">
                  <c:v>113000</c:v>
                </c:pt>
                <c:pt idx="114">
                  <c:v>114000</c:v>
                </c:pt>
                <c:pt idx="115">
                  <c:v>115000</c:v>
                </c:pt>
                <c:pt idx="116">
                  <c:v>116000</c:v>
                </c:pt>
                <c:pt idx="117">
                  <c:v>117000</c:v>
                </c:pt>
                <c:pt idx="118">
                  <c:v>118000</c:v>
                </c:pt>
                <c:pt idx="119">
                  <c:v>119000</c:v>
                </c:pt>
                <c:pt idx="120">
                  <c:v>120000</c:v>
                </c:pt>
                <c:pt idx="121">
                  <c:v>121000</c:v>
                </c:pt>
                <c:pt idx="122">
                  <c:v>122000</c:v>
                </c:pt>
                <c:pt idx="123">
                  <c:v>123000</c:v>
                </c:pt>
                <c:pt idx="124">
                  <c:v>124000</c:v>
                </c:pt>
                <c:pt idx="125">
                  <c:v>125000</c:v>
                </c:pt>
                <c:pt idx="126">
                  <c:v>126000</c:v>
                </c:pt>
                <c:pt idx="127">
                  <c:v>127000</c:v>
                </c:pt>
                <c:pt idx="128">
                  <c:v>128000</c:v>
                </c:pt>
                <c:pt idx="129">
                  <c:v>129000</c:v>
                </c:pt>
                <c:pt idx="130">
                  <c:v>130000</c:v>
                </c:pt>
                <c:pt idx="131">
                  <c:v>131000</c:v>
                </c:pt>
                <c:pt idx="132">
                  <c:v>132000</c:v>
                </c:pt>
                <c:pt idx="133">
                  <c:v>133000</c:v>
                </c:pt>
                <c:pt idx="134">
                  <c:v>134000</c:v>
                </c:pt>
                <c:pt idx="135">
                  <c:v>135000</c:v>
                </c:pt>
                <c:pt idx="136">
                  <c:v>136000</c:v>
                </c:pt>
                <c:pt idx="137">
                  <c:v>137000</c:v>
                </c:pt>
                <c:pt idx="138">
                  <c:v>138000</c:v>
                </c:pt>
                <c:pt idx="139">
                  <c:v>139000</c:v>
                </c:pt>
                <c:pt idx="140">
                  <c:v>140000</c:v>
                </c:pt>
                <c:pt idx="141">
                  <c:v>141000</c:v>
                </c:pt>
                <c:pt idx="142">
                  <c:v>142000</c:v>
                </c:pt>
                <c:pt idx="143">
                  <c:v>143000</c:v>
                </c:pt>
                <c:pt idx="144">
                  <c:v>144000</c:v>
                </c:pt>
                <c:pt idx="145">
                  <c:v>145000</c:v>
                </c:pt>
                <c:pt idx="146">
                  <c:v>146000</c:v>
                </c:pt>
                <c:pt idx="147">
                  <c:v>147000</c:v>
                </c:pt>
                <c:pt idx="148">
                  <c:v>148000</c:v>
                </c:pt>
                <c:pt idx="149">
                  <c:v>149000</c:v>
                </c:pt>
                <c:pt idx="150">
                  <c:v>150000</c:v>
                </c:pt>
                <c:pt idx="151">
                  <c:v>151000</c:v>
                </c:pt>
                <c:pt idx="152">
                  <c:v>152000</c:v>
                </c:pt>
                <c:pt idx="153">
                  <c:v>153000</c:v>
                </c:pt>
                <c:pt idx="154">
                  <c:v>154000</c:v>
                </c:pt>
                <c:pt idx="155">
                  <c:v>155000</c:v>
                </c:pt>
                <c:pt idx="156">
                  <c:v>156000</c:v>
                </c:pt>
                <c:pt idx="157">
                  <c:v>157000</c:v>
                </c:pt>
                <c:pt idx="158">
                  <c:v>158000</c:v>
                </c:pt>
                <c:pt idx="159">
                  <c:v>159000</c:v>
                </c:pt>
                <c:pt idx="160">
                  <c:v>160000</c:v>
                </c:pt>
                <c:pt idx="161">
                  <c:v>161000</c:v>
                </c:pt>
                <c:pt idx="162">
                  <c:v>162000</c:v>
                </c:pt>
                <c:pt idx="163">
                  <c:v>163000</c:v>
                </c:pt>
                <c:pt idx="164">
                  <c:v>164000</c:v>
                </c:pt>
                <c:pt idx="165">
                  <c:v>165000</c:v>
                </c:pt>
                <c:pt idx="166">
                  <c:v>166000</c:v>
                </c:pt>
                <c:pt idx="167">
                  <c:v>167000</c:v>
                </c:pt>
                <c:pt idx="168">
                  <c:v>168000</c:v>
                </c:pt>
                <c:pt idx="169">
                  <c:v>169000</c:v>
                </c:pt>
                <c:pt idx="170">
                  <c:v>170000</c:v>
                </c:pt>
                <c:pt idx="171">
                  <c:v>171000</c:v>
                </c:pt>
                <c:pt idx="172">
                  <c:v>172000</c:v>
                </c:pt>
                <c:pt idx="173">
                  <c:v>173000</c:v>
                </c:pt>
                <c:pt idx="174">
                  <c:v>174000</c:v>
                </c:pt>
                <c:pt idx="175">
                  <c:v>175000</c:v>
                </c:pt>
                <c:pt idx="176">
                  <c:v>176000</c:v>
                </c:pt>
                <c:pt idx="177">
                  <c:v>177000</c:v>
                </c:pt>
                <c:pt idx="178">
                  <c:v>178000</c:v>
                </c:pt>
                <c:pt idx="179">
                  <c:v>179000</c:v>
                </c:pt>
                <c:pt idx="180">
                  <c:v>180000</c:v>
                </c:pt>
                <c:pt idx="181">
                  <c:v>181000</c:v>
                </c:pt>
                <c:pt idx="182">
                  <c:v>182000</c:v>
                </c:pt>
                <c:pt idx="183">
                  <c:v>183000</c:v>
                </c:pt>
                <c:pt idx="184">
                  <c:v>184000</c:v>
                </c:pt>
                <c:pt idx="185">
                  <c:v>185000</c:v>
                </c:pt>
                <c:pt idx="186">
                  <c:v>186000</c:v>
                </c:pt>
                <c:pt idx="187">
                  <c:v>187000</c:v>
                </c:pt>
                <c:pt idx="188">
                  <c:v>188000</c:v>
                </c:pt>
                <c:pt idx="189">
                  <c:v>189000</c:v>
                </c:pt>
                <c:pt idx="190">
                  <c:v>190000</c:v>
                </c:pt>
                <c:pt idx="191">
                  <c:v>191000</c:v>
                </c:pt>
                <c:pt idx="192">
                  <c:v>192000</c:v>
                </c:pt>
                <c:pt idx="193">
                  <c:v>193000</c:v>
                </c:pt>
                <c:pt idx="194">
                  <c:v>194000</c:v>
                </c:pt>
                <c:pt idx="195">
                  <c:v>195000</c:v>
                </c:pt>
                <c:pt idx="196">
                  <c:v>196000</c:v>
                </c:pt>
                <c:pt idx="197">
                  <c:v>197000</c:v>
                </c:pt>
                <c:pt idx="198">
                  <c:v>198000</c:v>
                </c:pt>
                <c:pt idx="199">
                  <c:v>199000</c:v>
                </c:pt>
                <c:pt idx="200">
                  <c:v>200000</c:v>
                </c:pt>
              </c:numCache>
            </c:numRef>
          </c:xVal>
          <c:yVal>
            <c:numRef>
              <c:f>QuadRegresion_CellsVsCompTime!$B$12:$B$212</c:f>
              <c:numCache>
                <c:formatCode>0.0000000000</c:formatCode>
                <c:ptCount val="201"/>
                <c:pt idx="0">
                  <c:v>-0.73164729052050004</c:v>
                </c:pt>
                <c:pt idx="1">
                  <c:v>-0.47235368535</c:v>
                </c:pt>
                <c:pt idx="2">
                  <c:v>-0.1783655488</c:v>
                </c:pt>
                <c:pt idx="3">
                  <c:v>0.12181640965</c:v>
                </c:pt>
                <c:pt idx="4">
                  <c:v>0.42819218999999997</c:v>
                </c:pt>
                <c:pt idx="5">
                  <c:v>0.74076179225000005</c:v>
                </c:pt>
                <c:pt idx="6">
                  <c:v>1.0595252164</c:v>
                </c:pt>
                <c:pt idx="7">
                  <c:v>1.3844824624500001</c:v>
                </c:pt>
                <c:pt idx="8">
                  <c:v>1.7156335304000001</c:v>
                </c:pt>
                <c:pt idx="9">
                  <c:v>2.052978420249997</c:v>
                </c:pt>
                <c:pt idx="10">
                  <c:v>2.396517132</c:v>
                </c:pt>
                <c:pt idx="11">
                  <c:v>2.7462496656500002</c:v>
                </c:pt>
                <c:pt idx="12">
                  <c:v>3.1021760212</c:v>
                </c:pt>
                <c:pt idx="13">
                  <c:v>3.46429619865</c:v>
                </c:pt>
                <c:pt idx="14">
                  <c:v>3.832610197999998</c:v>
                </c:pt>
                <c:pt idx="15">
                  <c:v>4.2071180192499957</c:v>
                </c:pt>
                <c:pt idx="16">
                  <c:v>4.5878196623999967</c:v>
                </c:pt>
                <c:pt idx="17">
                  <c:v>4.9747151274500014</c:v>
                </c:pt>
                <c:pt idx="18">
                  <c:v>5.3678044143999957</c:v>
                </c:pt>
                <c:pt idx="19">
                  <c:v>5.7670875232499963</c:v>
                </c:pt>
                <c:pt idx="20">
                  <c:v>6.1725644540000006</c:v>
                </c:pt>
                <c:pt idx="21">
                  <c:v>6.5842352066499963</c:v>
                </c:pt>
                <c:pt idx="22">
                  <c:v>7.0020997812000001</c:v>
                </c:pt>
                <c:pt idx="23">
                  <c:v>7.426158177649997</c:v>
                </c:pt>
                <c:pt idx="24">
                  <c:v>7.8564103959999976</c:v>
                </c:pt>
                <c:pt idx="25">
                  <c:v>8.2928564362500001</c:v>
                </c:pt>
                <c:pt idx="26">
                  <c:v>8.7354962984000082</c:v>
                </c:pt>
                <c:pt idx="27">
                  <c:v>9.1843299824499969</c:v>
                </c:pt>
                <c:pt idx="28">
                  <c:v>9.6393574883999982</c:v>
                </c:pt>
                <c:pt idx="29">
                  <c:v>10.10057881625</c:v>
                </c:pt>
                <c:pt idx="30">
                  <c:v>10.567993966</c:v>
                </c:pt>
                <c:pt idx="31">
                  <c:v>11.04160293765</c:v>
                </c:pt>
                <c:pt idx="32">
                  <c:v>11.5214057312</c:v>
                </c:pt>
                <c:pt idx="33">
                  <c:v>12.00740234665</c:v>
                </c:pt>
                <c:pt idx="34">
                  <c:v>12.499592784000001</c:v>
                </c:pt>
                <c:pt idx="35">
                  <c:v>12.99797704325</c:v>
                </c:pt>
                <c:pt idx="36">
                  <c:v>13.502555124400001</c:v>
                </c:pt>
                <c:pt idx="37">
                  <c:v>14.01332702745</c:v>
                </c:pt>
                <c:pt idx="38">
                  <c:v>14.530292752399999</c:v>
                </c:pt>
                <c:pt idx="39">
                  <c:v>15.053452299250001</c:v>
                </c:pt>
                <c:pt idx="40">
                  <c:v>15.582805668000001</c:v>
                </c:pt>
                <c:pt idx="41">
                  <c:v>16.118352858649999</c:v>
                </c:pt>
                <c:pt idx="42">
                  <c:v>16.660093871200001</c:v>
                </c:pt>
                <c:pt idx="43">
                  <c:v>17.208028705650001</c:v>
                </c:pt>
                <c:pt idx="44">
                  <c:v>17.762157362</c:v>
                </c:pt>
                <c:pt idx="45">
                  <c:v>18.322479840250001</c:v>
                </c:pt>
                <c:pt idx="46">
                  <c:v>18.8889961404</c:v>
                </c:pt>
                <c:pt idx="47">
                  <c:v>19.461706262450001</c:v>
                </c:pt>
                <c:pt idx="48">
                  <c:v>20.0406102064</c:v>
                </c:pt>
                <c:pt idx="49">
                  <c:v>20.62570797224998</c:v>
                </c:pt>
                <c:pt idx="50">
                  <c:v>21.216999560000001</c:v>
                </c:pt>
                <c:pt idx="51">
                  <c:v>21.81448496965001</c:v>
                </c:pt>
                <c:pt idx="52">
                  <c:v>22.4181642012</c:v>
                </c:pt>
                <c:pt idx="53">
                  <c:v>23.028037254649981</c:v>
                </c:pt>
                <c:pt idx="54">
                  <c:v>23.644104130000009</c:v>
                </c:pt>
                <c:pt idx="55">
                  <c:v>24.266364827250001</c:v>
                </c:pt>
                <c:pt idx="56">
                  <c:v>24.894819346399991</c:v>
                </c:pt>
                <c:pt idx="57">
                  <c:v>25.529467687450001</c:v>
                </c:pt>
                <c:pt idx="58">
                  <c:v>26.170309850399999</c:v>
                </c:pt>
                <c:pt idx="59">
                  <c:v>26.817345835249991</c:v>
                </c:pt>
                <c:pt idx="60">
                  <c:v>27.470575642</c:v>
                </c:pt>
                <c:pt idx="61">
                  <c:v>28.12999927065</c:v>
                </c:pt>
                <c:pt idx="62">
                  <c:v>28.795616721199981</c:v>
                </c:pt>
                <c:pt idx="63">
                  <c:v>29.467427993649981</c:v>
                </c:pt>
                <c:pt idx="64">
                  <c:v>30.145433088000001</c:v>
                </c:pt>
                <c:pt idx="65">
                  <c:v>30.829632004250001</c:v>
                </c:pt>
                <c:pt idx="66">
                  <c:v>31.52002474239999</c:v>
                </c:pt>
                <c:pt idx="67">
                  <c:v>32.216611302449998</c:v>
                </c:pt>
                <c:pt idx="68">
                  <c:v>32.919391684399997</c:v>
                </c:pt>
                <c:pt idx="69">
                  <c:v>33.628365888250002</c:v>
                </c:pt>
                <c:pt idx="70">
                  <c:v>34.343533913999998</c:v>
                </c:pt>
                <c:pt idx="71">
                  <c:v>35.064895761649993</c:v>
                </c:pt>
                <c:pt idx="72">
                  <c:v>35.7924514312</c:v>
                </c:pt>
                <c:pt idx="73">
                  <c:v>36.526200922649998</c:v>
                </c:pt>
                <c:pt idx="74">
                  <c:v>37.266144236000002</c:v>
                </c:pt>
                <c:pt idx="75">
                  <c:v>38.012281371249969</c:v>
                </c:pt>
                <c:pt idx="76">
                  <c:v>38.764612328400013</c:v>
                </c:pt>
                <c:pt idx="77">
                  <c:v>39.523137107449998</c:v>
                </c:pt>
                <c:pt idx="78">
                  <c:v>40.287855708400002</c:v>
                </c:pt>
                <c:pt idx="79">
                  <c:v>41.058768131250012</c:v>
                </c:pt>
                <c:pt idx="80">
                  <c:v>41.835874376000007</c:v>
                </c:pt>
                <c:pt idx="81">
                  <c:v>42.619174442649999</c:v>
                </c:pt>
                <c:pt idx="82">
                  <c:v>43.408668331199998</c:v>
                </c:pt>
                <c:pt idx="83">
                  <c:v>44.204356041650001</c:v>
                </c:pt>
                <c:pt idx="84">
                  <c:v>45.006237573999996</c:v>
                </c:pt>
                <c:pt idx="85">
                  <c:v>45.814312928250011</c:v>
                </c:pt>
                <c:pt idx="86">
                  <c:v>46.628582104400003</c:v>
                </c:pt>
                <c:pt idx="87">
                  <c:v>47.44904510245</c:v>
                </c:pt>
                <c:pt idx="88">
                  <c:v>48.275701922400003</c:v>
                </c:pt>
                <c:pt idx="89">
                  <c:v>49.108552564250012</c:v>
                </c:pt>
                <c:pt idx="90">
                  <c:v>49.947597027999997</c:v>
                </c:pt>
                <c:pt idx="91">
                  <c:v>50.792835313650002</c:v>
                </c:pt>
                <c:pt idx="92">
                  <c:v>51.64426742119997</c:v>
                </c:pt>
                <c:pt idx="93">
                  <c:v>52.501893350649993</c:v>
                </c:pt>
                <c:pt idx="94">
                  <c:v>53.365713102000001</c:v>
                </c:pt>
                <c:pt idx="95">
                  <c:v>54.235726675250007</c:v>
                </c:pt>
                <c:pt idx="96">
                  <c:v>55.111934070399997</c:v>
                </c:pt>
                <c:pt idx="97">
                  <c:v>55.994335287449999</c:v>
                </c:pt>
                <c:pt idx="98">
                  <c:v>56.8829303264</c:v>
                </c:pt>
                <c:pt idx="99">
                  <c:v>57.77771918725</c:v>
                </c:pt>
                <c:pt idx="100">
                  <c:v>58.678701869999998</c:v>
                </c:pt>
                <c:pt idx="101">
                  <c:v>59.585878374650001</c:v>
                </c:pt>
                <c:pt idx="102">
                  <c:v>60.499248701200003</c:v>
                </c:pt>
                <c:pt idx="103">
                  <c:v>61.418812849650003</c:v>
                </c:pt>
                <c:pt idx="104">
                  <c:v>62.344570820000001</c:v>
                </c:pt>
                <c:pt idx="105">
                  <c:v>63.276522612249998</c:v>
                </c:pt>
                <c:pt idx="106">
                  <c:v>64.214668226399994</c:v>
                </c:pt>
                <c:pt idx="107">
                  <c:v>65.159007662449923</c:v>
                </c:pt>
                <c:pt idx="108">
                  <c:v>66.109540920400008</c:v>
                </c:pt>
                <c:pt idx="109">
                  <c:v>67.066268000250005</c:v>
                </c:pt>
                <c:pt idx="110">
                  <c:v>68.029188901999959</c:v>
                </c:pt>
                <c:pt idx="111">
                  <c:v>68.998303625650024</c:v>
                </c:pt>
                <c:pt idx="112">
                  <c:v>69.973612171200003</c:v>
                </c:pt>
                <c:pt idx="113">
                  <c:v>70.955114538650008</c:v>
                </c:pt>
                <c:pt idx="114">
                  <c:v>71.942810728000026</c:v>
                </c:pt>
                <c:pt idx="115">
                  <c:v>72.93670073925</c:v>
                </c:pt>
                <c:pt idx="116">
                  <c:v>73.936784572399958</c:v>
                </c:pt>
                <c:pt idx="117">
                  <c:v>74.94306222745</c:v>
                </c:pt>
                <c:pt idx="118">
                  <c:v>75.955533704399983</c:v>
                </c:pt>
                <c:pt idx="119">
                  <c:v>76.974199003250007</c:v>
                </c:pt>
                <c:pt idx="120">
                  <c:v>77.999058124000001</c:v>
                </c:pt>
                <c:pt idx="121">
                  <c:v>79.03011106664998</c:v>
                </c:pt>
                <c:pt idx="122">
                  <c:v>80.067357831200013</c:v>
                </c:pt>
                <c:pt idx="123">
                  <c:v>81.110798417649931</c:v>
                </c:pt>
                <c:pt idx="124">
                  <c:v>82.160432825999933</c:v>
                </c:pt>
                <c:pt idx="125">
                  <c:v>83.216261056250005</c:v>
                </c:pt>
                <c:pt idx="126">
                  <c:v>84.278283108399975</c:v>
                </c:pt>
                <c:pt idx="127">
                  <c:v>85.346498982449958</c:v>
                </c:pt>
                <c:pt idx="128">
                  <c:v>86.420908678399982</c:v>
                </c:pt>
                <c:pt idx="129">
                  <c:v>87.501512196249976</c:v>
                </c:pt>
                <c:pt idx="130">
                  <c:v>88.58830953599994</c:v>
                </c:pt>
                <c:pt idx="131">
                  <c:v>89.681300697649974</c:v>
                </c:pt>
                <c:pt idx="132">
                  <c:v>90.780485681200005</c:v>
                </c:pt>
                <c:pt idx="133">
                  <c:v>91.885864486649979</c:v>
                </c:pt>
                <c:pt idx="134">
                  <c:v>92.997437113999936</c:v>
                </c:pt>
                <c:pt idx="135">
                  <c:v>94.115203563250006</c:v>
                </c:pt>
                <c:pt idx="136">
                  <c:v>95.239163834400003</c:v>
                </c:pt>
                <c:pt idx="137">
                  <c:v>96.369317927449956</c:v>
                </c:pt>
                <c:pt idx="138">
                  <c:v>97.505665842399978</c:v>
                </c:pt>
                <c:pt idx="139">
                  <c:v>98.648207579249998</c:v>
                </c:pt>
                <c:pt idx="140">
                  <c:v>99.796943138000003</c:v>
                </c:pt>
                <c:pt idx="141">
                  <c:v>100.95187251865001</c:v>
                </c:pt>
                <c:pt idx="142">
                  <c:v>102.11299572119999</c:v>
                </c:pt>
                <c:pt idx="143">
                  <c:v>103.28031274564999</c:v>
                </c:pt>
                <c:pt idx="144">
                  <c:v>104.45382359200001</c:v>
                </c:pt>
                <c:pt idx="145">
                  <c:v>105.63352826025</c:v>
                </c:pt>
                <c:pt idx="146">
                  <c:v>106.8194267504</c:v>
                </c:pt>
                <c:pt idx="147">
                  <c:v>108.01151906245001</c:v>
                </c:pt>
                <c:pt idx="148">
                  <c:v>109.2098051964</c:v>
                </c:pt>
                <c:pt idx="149">
                  <c:v>110.41428515225</c:v>
                </c:pt>
                <c:pt idx="150">
                  <c:v>111.62495893000001</c:v>
                </c:pt>
                <c:pt idx="151">
                  <c:v>112.84182652965001</c:v>
                </c:pt>
                <c:pt idx="152">
                  <c:v>114.06488795120001</c:v>
                </c:pt>
                <c:pt idx="153">
                  <c:v>115.29414319465</c:v>
                </c:pt>
                <c:pt idx="154">
                  <c:v>116.52959226</c:v>
                </c:pt>
                <c:pt idx="155">
                  <c:v>117.77123514725</c:v>
                </c:pt>
                <c:pt idx="156">
                  <c:v>119.0190718564</c:v>
                </c:pt>
                <c:pt idx="157">
                  <c:v>120.27310238745</c:v>
                </c:pt>
                <c:pt idx="158">
                  <c:v>121.5333267404</c:v>
                </c:pt>
                <c:pt idx="159">
                  <c:v>122.79974491525</c:v>
                </c:pt>
                <c:pt idx="160">
                  <c:v>124.072356912</c:v>
                </c:pt>
                <c:pt idx="161">
                  <c:v>125.35116273065</c:v>
                </c:pt>
                <c:pt idx="162">
                  <c:v>126.6361623712</c:v>
                </c:pt>
                <c:pt idx="163">
                  <c:v>127.92735583365</c:v>
                </c:pt>
                <c:pt idx="164">
                  <c:v>129.22474311799999</c:v>
                </c:pt>
                <c:pt idx="165">
                  <c:v>130.52832422425001</c:v>
                </c:pt>
                <c:pt idx="166">
                  <c:v>131.83809915239999</c:v>
                </c:pt>
                <c:pt idx="167">
                  <c:v>133.15406790245001</c:v>
                </c:pt>
                <c:pt idx="168">
                  <c:v>134.47623047440001</c:v>
                </c:pt>
                <c:pt idx="169">
                  <c:v>135.80458686825</c:v>
                </c:pt>
                <c:pt idx="170">
                  <c:v>137.139137084</c:v>
                </c:pt>
                <c:pt idx="171">
                  <c:v>138.47988112165001</c:v>
                </c:pt>
                <c:pt idx="172">
                  <c:v>139.82681898120001</c:v>
                </c:pt>
                <c:pt idx="173">
                  <c:v>141.17995066264999</c:v>
                </c:pt>
                <c:pt idx="174">
                  <c:v>142.53927616600001</c:v>
                </c:pt>
                <c:pt idx="175">
                  <c:v>143.90479549125001</c:v>
                </c:pt>
                <c:pt idx="176">
                  <c:v>145.2765086384</c:v>
                </c:pt>
                <c:pt idx="177">
                  <c:v>146.65441560745001</c:v>
                </c:pt>
                <c:pt idx="178">
                  <c:v>148.03851639839999</c:v>
                </c:pt>
                <c:pt idx="179">
                  <c:v>149.42881101124999</c:v>
                </c:pt>
                <c:pt idx="180">
                  <c:v>150.825299446</c:v>
                </c:pt>
                <c:pt idx="181">
                  <c:v>152.22798170265</c:v>
                </c:pt>
                <c:pt idx="182">
                  <c:v>153.63685778120001</c:v>
                </c:pt>
                <c:pt idx="183">
                  <c:v>155.05192768165</c:v>
                </c:pt>
                <c:pt idx="184">
                  <c:v>156.473191404</c:v>
                </c:pt>
                <c:pt idx="185">
                  <c:v>157.90064894825011</c:v>
                </c:pt>
                <c:pt idx="186">
                  <c:v>159.3343003144</c:v>
                </c:pt>
                <c:pt idx="187">
                  <c:v>160.77414550245001</c:v>
                </c:pt>
                <c:pt idx="188">
                  <c:v>162.22018451240001</c:v>
                </c:pt>
                <c:pt idx="189">
                  <c:v>163.67241734424999</c:v>
                </c:pt>
                <c:pt idx="190">
                  <c:v>165.13084399799999</c:v>
                </c:pt>
                <c:pt idx="191">
                  <c:v>166.59546447365</c:v>
                </c:pt>
                <c:pt idx="192">
                  <c:v>168.06627877119999</c:v>
                </c:pt>
                <c:pt idx="193">
                  <c:v>169.54328689064999</c:v>
                </c:pt>
                <c:pt idx="194">
                  <c:v>171.02648883200001</c:v>
                </c:pt>
                <c:pt idx="195">
                  <c:v>172.51588459524999</c:v>
                </c:pt>
                <c:pt idx="196">
                  <c:v>174.0114741804</c:v>
                </c:pt>
                <c:pt idx="197">
                  <c:v>175.51325758745</c:v>
                </c:pt>
                <c:pt idx="198">
                  <c:v>177.02123481640001</c:v>
                </c:pt>
                <c:pt idx="199">
                  <c:v>178.53540586725001</c:v>
                </c:pt>
                <c:pt idx="200">
                  <c:v>180.05577074000001</c:v>
                </c:pt>
              </c:numCache>
            </c:numRef>
          </c:yVal>
          <c:smooth val="1"/>
          <c:extLst>
            <c:ext xmlns:c16="http://schemas.microsoft.com/office/drawing/2014/chart" uri="{C3380CC4-5D6E-409C-BE32-E72D297353CC}">
              <c16:uniqueId val="{00000001-E5AC-457E-812C-C579529F4EF2}"/>
            </c:ext>
          </c:extLst>
        </c:ser>
        <c:dLbls>
          <c:showLegendKey val="0"/>
          <c:showVal val="0"/>
          <c:showCatName val="0"/>
          <c:showSerName val="0"/>
          <c:showPercent val="0"/>
          <c:showBubbleSize val="0"/>
        </c:dLbls>
        <c:axId val="544963168"/>
        <c:axId val="544964944"/>
      </c:scatterChart>
      <c:valAx>
        <c:axId val="544963168"/>
        <c:scaling>
          <c:orientation val="minMax"/>
          <c:max val="200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4964944"/>
        <c:crosses val="autoZero"/>
        <c:crossBetween val="midCat"/>
      </c:valAx>
      <c:valAx>
        <c:axId val="544964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4963168"/>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152B885E-F8A7-254C-B1EB-0308FCDF1969}"/>
              </a:ext>
            </a:extLst>
          </p:cNvPr>
          <p:cNvSpPr>
            <a:spLocks noGrp="1" noChangeArrowheads="1"/>
          </p:cNvSpPr>
          <p:nvPr>
            <p:ph type="hdr" sz="quarter"/>
          </p:nvPr>
        </p:nvSpPr>
        <p:spPr bwMode="auto">
          <a:xfrm>
            <a:off x="0" y="0"/>
            <a:ext cx="3951288" cy="342900"/>
          </a:xfrm>
          <a:prstGeom prst="rect">
            <a:avLst/>
          </a:prstGeom>
          <a:noFill/>
          <a:ln>
            <a:noFill/>
          </a:ln>
          <a:effectLst/>
          <a:extLst/>
        </p:spPr>
        <p:txBody>
          <a:bodyPr vert="horz" wrap="square" lIns="91276" tIns="45639" rIns="91276" bIns="45639" numCol="1" anchor="t" anchorCtr="0" compatLnSpc="1">
            <a:prstTxWarp prst="textNoShape">
              <a:avLst/>
            </a:prstTxWarp>
          </a:bodyPr>
          <a:lstStyle>
            <a:lvl1pPr defTabSz="912813">
              <a:defRPr sz="1200">
                <a:latin typeface="Times New Roman" charset="0"/>
                <a:ea typeface="ＭＳ Ｐゴシック" charset="0"/>
                <a:cs typeface="ＭＳ Ｐゴシック" charset="0"/>
              </a:defRPr>
            </a:lvl1pPr>
          </a:lstStyle>
          <a:p>
            <a:pPr>
              <a:defRPr/>
            </a:pPr>
            <a:endParaRPr lang="fr-FR"/>
          </a:p>
        </p:txBody>
      </p:sp>
      <p:sp>
        <p:nvSpPr>
          <p:cNvPr id="106499" name="Rectangle 3">
            <a:extLst>
              <a:ext uri="{FF2B5EF4-FFF2-40B4-BE49-F238E27FC236}">
                <a16:creationId xmlns:a16="http://schemas.microsoft.com/office/drawing/2014/main" id="{21CE6FA7-6955-DA4B-9450-2BD6F110B68C}"/>
              </a:ext>
            </a:extLst>
          </p:cNvPr>
          <p:cNvSpPr>
            <a:spLocks noGrp="1" noChangeArrowheads="1"/>
          </p:cNvSpPr>
          <p:nvPr>
            <p:ph type="dt" sz="quarter" idx="1"/>
          </p:nvPr>
        </p:nvSpPr>
        <p:spPr bwMode="auto">
          <a:xfrm>
            <a:off x="5165725" y="0"/>
            <a:ext cx="3951288" cy="342900"/>
          </a:xfrm>
          <a:prstGeom prst="rect">
            <a:avLst/>
          </a:prstGeom>
          <a:noFill/>
          <a:ln>
            <a:noFill/>
          </a:ln>
          <a:effectLst/>
          <a:extLst/>
        </p:spPr>
        <p:txBody>
          <a:bodyPr vert="horz" wrap="square" lIns="91276" tIns="45639" rIns="91276" bIns="45639" numCol="1" anchor="t" anchorCtr="0" compatLnSpc="1">
            <a:prstTxWarp prst="textNoShape">
              <a:avLst/>
            </a:prstTxWarp>
          </a:bodyPr>
          <a:lstStyle>
            <a:lvl1pPr algn="r" defTabSz="912813">
              <a:defRPr sz="1200">
                <a:latin typeface="Times New Roman" charset="0"/>
                <a:ea typeface="ＭＳ Ｐゴシック" charset="0"/>
                <a:cs typeface="ＭＳ Ｐゴシック" charset="0"/>
              </a:defRPr>
            </a:lvl1pPr>
          </a:lstStyle>
          <a:p>
            <a:pPr>
              <a:defRPr/>
            </a:pPr>
            <a:endParaRPr lang="fr-FR"/>
          </a:p>
        </p:txBody>
      </p:sp>
      <p:sp>
        <p:nvSpPr>
          <p:cNvPr id="106500" name="Rectangle 4">
            <a:extLst>
              <a:ext uri="{FF2B5EF4-FFF2-40B4-BE49-F238E27FC236}">
                <a16:creationId xmlns:a16="http://schemas.microsoft.com/office/drawing/2014/main" id="{E9B4A9D4-946C-F84D-9BF2-BB9BF5C61B5D}"/>
              </a:ext>
            </a:extLst>
          </p:cNvPr>
          <p:cNvSpPr>
            <a:spLocks noGrp="1" noChangeArrowheads="1"/>
          </p:cNvSpPr>
          <p:nvPr>
            <p:ph type="ftr" sz="quarter" idx="2"/>
          </p:nvPr>
        </p:nvSpPr>
        <p:spPr bwMode="auto">
          <a:xfrm>
            <a:off x="0" y="6515100"/>
            <a:ext cx="3951288" cy="342900"/>
          </a:xfrm>
          <a:prstGeom prst="rect">
            <a:avLst/>
          </a:prstGeom>
          <a:noFill/>
          <a:ln>
            <a:noFill/>
          </a:ln>
          <a:effectLst/>
          <a:extLst/>
        </p:spPr>
        <p:txBody>
          <a:bodyPr vert="horz" wrap="square" lIns="91276" tIns="45639" rIns="91276" bIns="45639" numCol="1" anchor="b" anchorCtr="0" compatLnSpc="1">
            <a:prstTxWarp prst="textNoShape">
              <a:avLst/>
            </a:prstTxWarp>
          </a:bodyPr>
          <a:lstStyle>
            <a:lvl1pPr defTabSz="912813">
              <a:defRPr sz="1200">
                <a:latin typeface="Times New Roman" charset="0"/>
                <a:ea typeface="ＭＳ Ｐゴシック" charset="0"/>
                <a:cs typeface="ＭＳ Ｐゴシック" charset="0"/>
              </a:defRPr>
            </a:lvl1pPr>
          </a:lstStyle>
          <a:p>
            <a:pPr>
              <a:defRPr/>
            </a:pPr>
            <a:endParaRPr lang="fr-FR"/>
          </a:p>
        </p:txBody>
      </p:sp>
      <p:sp>
        <p:nvSpPr>
          <p:cNvPr id="106501" name="Rectangle 5">
            <a:extLst>
              <a:ext uri="{FF2B5EF4-FFF2-40B4-BE49-F238E27FC236}">
                <a16:creationId xmlns:a16="http://schemas.microsoft.com/office/drawing/2014/main" id="{1C2F5939-08DF-B94E-8FB1-4BE636090C45}"/>
              </a:ext>
            </a:extLst>
          </p:cNvPr>
          <p:cNvSpPr>
            <a:spLocks noGrp="1" noChangeArrowheads="1"/>
          </p:cNvSpPr>
          <p:nvPr>
            <p:ph type="sldNum" sz="quarter" idx="3"/>
          </p:nvPr>
        </p:nvSpPr>
        <p:spPr bwMode="auto">
          <a:xfrm>
            <a:off x="5165725" y="6515100"/>
            <a:ext cx="3951288" cy="342900"/>
          </a:xfrm>
          <a:prstGeom prst="rect">
            <a:avLst/>
          </a:prstGeom>
          <a:noFill/>
          <a:ln>
            <a:noFill/>
          </a:ln>
          <a:effectLst/>
          <a:extLst/>
        </p:spPr>
        <p:txBody>
          <a:bodyPr vert="horz" wrap="square" lIns="91276" tIns="45639" rIns="91276" bIns="45639" numCol="1" anchor="b" anchorCtr="0" compatLnSpc="1">
            <a:prstTxWarp prst="textNoShape">
              <a:avLst/>
            </a:prstTxWarp>
          </a:bodyPr>
          <a:lstStyle>
            <a:lvl1pPr algn="r" defTabSz="912813">
              <a:defRPr sz="1200">
                <a:latin typeface="Times New Roman" charset="0"/>
                <a:ea typeface="ＭＳ Ｐゴシック" charset="-128"/>
              </a:defRPr>
            </a:lvl1pPr>
          </a:lstStyle>
          <a:p>
            <a:pPr>
              <a:defRPr/>
            </a:pPr>
            <a:fld id="{12C4763B-44C7-B041-A4B0-EBBB94D098EB}" type="slidenum">
              <a:rPr lang="fr-CA" altLang="x-none"/>
              <a:pPr>
                <a:defRPr/>
              </a:pPr>
              <a:t>‹#›</a:t>
            </a:fld>
            <a:endParaRPr lang="fr-CA" altLang="x-none"/>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8CD14910-D26B-B641-B0E3-2334CBAD05E9}"/>
              </a:ext>
            </a:extLst>
          </p:cNvPr>
          <p:cNvSpPr>
            <a:spLocks noGrp="1" noChangeArrowheads="1"/>
          </p:cNvSpPr>
          <p:nvPr>
            <p:ph type="hdr" sz="quarter"/>
          </p:nvPr>
        </p:nvSpPr>
        <p:spPr bwMode="auto">
          <a:xfrm>
            <a:off x="0" y="0"/>
            <a:ext cx="3951288" cy="342900"/>
          </a:xfrm>
          <a:prstGeom prst="rect">
            <a:avLst/>
          </a:prstGeom>
          <a:noFill/>
          <a:ln>
            <a:noFill/>
          </a:ln>
          <a:effectLst/>
          <a:extLst/>
        </p:spPr>
        <p:txBody>
          <a:bodyPr vert="horz" wrap="square" lIns="91276" tIns="45639" rIns="91276" bIns="45639" numCol="1" anchor="t" anchorCtr="0" compatLnSpc="1">
            <a:prstTxWarp prst="textNoShape">
              <a:avLst/>
            </a:prstTxWarp>
          </a:bodyPr>
          <a:lstStyle>
            <a:lvl1pPr defTabSz="912813">
              <a:defRPr sz="1200">
                <a:latin typeface="Times New Roman" charset="0"/>
                <a:ea typeface="ＭＳ Ｐゴシック" charset="0"/>
                <a:cs typeface="ＭＳ Ｐゴシック" charset="0"/>
              </a:defRPr>
            </a:lvl1pPr>
          </a:lstStyle>
          <a:p>
            <a:pPr>
              <a:defRPr/>
            </a:pPr>
            <a:endParaRPr lang="fr-FR"/>
          </a:p>
        </p:txBody>
      </p:sp>
      <p:sp>
        <p:nvSpPr>
          <p:cNvPr id="44035" name="Rectangle 3">
            <a:extLst>
              <a:ext uri="{FF2B5EF4-FFF2-40B4-BE49-F238E27FC236}">
                <a16:creationId xmlns:a16="http://schemas.microsoft.com/office/drawing/2014/main" id="{FA16C1CA-4C84-AB4B-979E-A4C833FDEF34}"/>
              </a:ext>
            </a:extLst>
          </p:cNvPr>
          <p:cNvSpPr>
            <a:spLocks noGrp="1" noChangeArrowheads="1"/>
          </p:cNvSpPr>
          <p:nvPr>
            <p:ph type="dt" idx="1"/>
          </p:nvPr>
        </p:nvSpPr>
        <p:spPr bwMode="auto">
          <a:xfrm>
            <a:off x="5165725" y="0"/>
            <a:ext cx="3951288" cy="342900"/>
          </a:xfrm>
          <a:prstGeom prst="rect">
            <a:avLst/>
          </a:prstGeom>
          <a:noFill/>
          <a:ln>
            <a:noFill/>
          </a:ln>
          <a:effectLst/>
          <a:extLst/>
        </p:spPr>
        <p:txBody>
          <a:bodyPr vert="horz" wrap="square" lIns="91276" tIns="45639" rIns="91276" bIns="45639" numCol="1" anchor="t" anchorCtr="0" compatLnSpc="1">
            <a:prstTxWarp prst="textNoShape">
              <a:avLst/>
            </a:prstTxWarp>
          </a:bodyPr>
          <a:lstStyle>
            <a:lvl1pPr algn="r" defTabSz="912813">
              <a:defRPr sz="1200">
                <a:latin typeface="Times New Roman" charset="0"/>
                <a:ea typeface="ＭＳ Ｐゴシック" charset="0"/>
                <a:cs typeface="ＭＳ Ｐゴシック" charset="0"/>
              </a:defRPr>
            </a:lvl1pPr>
          </a:lstStyle>
          <a:p>
            <a:pPr>
              <a:defRPr/>
            </a:pPr>
            <a:endParaRPr lang="fr-FR"/>
          </a:p>
        </p:txBody>
      </p:sp>
      <p:sp>
        <p:nvSpPr>
          <p:cNvPr id="14340" name="Rectangle 4">
            <a:extLst>
              <a:ext uri="{FF2B5EF4-FFF2-40B4-BE49-F238E27FC236}">
                <a16:creationId xmlns:a16="http://schemas.microsoft.com/office/drawing/2014/main" id="{AAB5636C-8C85-D240-850A-676EF6FA55BD}"/>
              </a:ext>
            </a:extLst>
          </p:cNvPr>
          <p:cNvSpPr>
            <a:spLocks noGrp="1" noRot="1" noChangeAspect="1" noChangeArrowheads="1" noTextEdit="1"/>
          </p:cNvSpPr>
          <p:nvPr>
            <p:ph type="sldImg" idx="2"/>
          </p:nvPr>
        </p:nvSpPr>
        <p:spPr bwMode="auto">
          <a:xfrm>
            <a:off x="2270125" y="514350"/>
            <a:ext cx="4572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7" name="Rectangle 5">
            <a:extLst>
              <a:ext uri="{FF2B5EF4-FFF2-40B4-BE49-F238E27FC236}">
                <a16:creationId xmlns:a16="http://schemas.microsoft.com/office/drawing/2014/main" id="{C46CE3DD-140F-F64E-A048-F47F07644444}"/>
              </a:ext>
            </a:extLst>
          </p:cNvPr>
          <p:cNvSpPr>
            <a:spLocks noGrp="1" noChangeArrowheads="1"/>
          </p:cNvSpPr>
          <p:nvPr>
            <p:ph type="body" sz="quarter" idx="3"/>
          </p:nvPr>
        </p:nvSpPr>
        <p:spPr bwMode="auto">
          <a:xfrm>
            <a:off x="1216025" y="3257550"/>
            <a:ext cx="6684963" cy="3086100"/>
          </a:xfrm>
          <a:prstGeom prst="rect">
            <a:avLst/>
          </a:prstGeom>
          <a:noFill/>
          <a:ln>
            <a:noFill/>
          </a:ln>
          <a:effectLst/>
          <a:extLst/>
        </p:spPr>
        <p:txBody>
          <a:bodyPr vert="horz" wrap="square" lIns="91276" tIns="45639" rIns="91276" bIns="45639" numCol="1" anchor="t" anchorCtr="0" compatLnSpc="1">
            <a:prstTxWarp prst="textNoShape">
              <a:avLst/>
            </a:prstTxWarp>
          </a:bodyPr>
          <a:lstStyle/>
          <a:p>
            <a:pPr lvl="0"/>
            <a:r>
              <a:rPr lang="fr-CA" noProof="0"/>
              <a:t>Click to edit Master text styles</a:t>
            </a:r>
          </a:p>
          <a:p>
            <a:pPr lvl="1"/>
            <a:r>
              <a:rPr lang="fr-CA" noProof="0"/>
              <a:t>Second level</a:t>
            </a:r>
          </a:p>
          <a:p>
            <a:pPr lvl="2"/>
            <a:r>
              <a:rPr lang="fr-CA" noProof="0"/>
              <a:t>Third level</a:t>
            </a:r>
          </a:p>
          <a:p>
            <a:pPr lvl="3"/>
            <a:r>
              <a:rPr lang="fr-CA" noProof="0"/>
              <a:t>Fourth level</a:t>
            </a:r>
          </a:p>
          <a:p>
            <a:pPr lvl="4"/>
            <a:r>
              <a:rPr lang="fr-CA" noProof="0"/>
              <a:t>Fifth level</a:t>
            </a:r>
          </a:p>
        </p:txBody>
      </p:sp>
      <p:sp>
        <p:nvSpPr>
          <p:cNvPr id="44038" name="Rectangle 6">
            <a:extLst>
              <a:ext uri="{FF2B5EF4-FFF2-40B4-BE49-F238E27FC236}">
                <a16:creationId xmlns:a16="http://schemas.microsoft.com/office/drawing/2014/main" id="{E15F73CC-92AA-0547-B12F-FEC9DC4D9BFC}"/>
              </a:ext>
            </a:extLst>
          </p:cNvPr>
          <p:cNvSpPr>
            <a:spLocks noGrp="1" noChangeArrowheads="1"/>
          </p:cNvSpPr>
          <p:nvPr>
            <p:ph type="ftr" sz="quarter" idx="4"/>
          </p:nvPr>
        </p:nvSpPr>
        <p:spPr bwMode="auto">
          <a:xfrm>
            <a:off x="0" y="6515100"/>
            <a:ext cx="3951288" cy="342900"/>
          </a:xfrm>
          <a:prstGeom prst="rect">
            <a:avLst/>
          </a:prstGeom>
          <a:noFill/>
          <a:ln>
            <a:noFill/>
          </a:ln>
          <a:effectLst/>
          <a:extLst/>
        </p:spPr>
        <p:txBody>
          <a:bodyPr vert="horz" wrap="square" lIns="91276" tIns="45639" rIns="91276" bIns="45639" numCol="1" anchor="b" anchorCtr="0" compatLnSpc="1">
            <a:prstTxWarp prst="textNoShape">
              <a:avLst/>
            </a:prstTxWarp>
          </a:bodyPr>
          <a:lstStyle>
            <a:lvl1pPr defTabSz="912813">
              <a:defRPr sz="1200">
                <a:latin typeface="Times New Roman" charset="0"/>
                <a:ea typeface="ＭＳ Ｐゴシック" charset="0"/>
                <a:cs typeface="ＭＳ Ｐゴシック" charset="0"/>
              </a:defRPr>
            </a:lvl1pPr>
          </a:lstStyle>
          <a:p>
            <a:pPr>
              <a:defRPr/>
            </a:pPr>
            <a:endParaRPr lang="fr-FR"/>
          </a:p>
        </p:txBody>
      </p:sp>
      <p:sp>
        <p:nvSpPr>
          <p:cNvPr id="44039" name="Rectangle 7">
            <a:extLst>
              <a:ext uri="{FF2B5EF4-FFF2-40B4-BE49-F238E27FC236}">
                <a16:creationId xmlns:a16="http://schemas.microsoft.com/office/drawing/2014/main" id="{D71F22F6-021D-514C-8C4F-F15AAAAE2FFF}"/>
              </a:ext>
            </a:extLst>
          </p:cNvPr>
          <p:cNvSpPr>
            <a:spLocks noGrp="1" noChangeArrowheads="1"/>
          </p:cNvSpPr>
          <p:nvPr>
            <p:ph type="sldNum" sz="quarter" idx="5"/>
          </p:nvPr>
        </p:nvSpPr>
        <p:spPr bwMode="auto">
          <a:xfrm>
            <a:off x="5165725" y="6515100"/>
            <a:ext cx="3951288" cy="342900"/>
          </a:xfrm>
          <a:prstGeom prst="rect">
            <a:avLst/>
          </a:prstGeom>
          <a:noFill/>
          <a:ln>
            <a:noFill/>
          </a:ln>
          <a:effectLst/>
          <a:extLst/>
        </p:spPr>
        <p:txBody>
          <a:bodyPr vert="horz" wrap="square" lIns="91276" tIns="45639" rIns="91276" bIns="45639" numCol="1" anchor="b" anchorCtr="0" compatLnSpc="1">
            <a:prstTxWarp prst="textNoShape">
              <a:avLst/>
            </a:prstTxWarp>
          </a:bodyPr>
          <a:lstStyle>
            <a:lvl1pPr algn="r" defTabSz="912813">
              <a:defRPr sz="1200">
                <a:latin typeface="Times New Roman" charset="0"/>
                <a:ea typeface="ＭＳ Ｐゴシック" charset="-128"/>
              </a:defRPr>
            </a:lvl1pPr>
          </a:lstStyle>
          <a:p>
            <a:pPr>
              <a:defRPr/>
            </a:pPr>
            <a:fld id="{0E4D4E85-CB16-644D-A3D3-4D3D26534498}" type="slidenum">
              <a:rPr lang="fr-CA" altLang="x-none"/>
              <a:pPr>
                <a:defRPr/>
              </a:pPr>
              <a:t>‹#›</a:t>
            </a:fld>
            <a:endParaRPr lang="fr-CA" altLang="x-none"/>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buChar char="•"/>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buChar char="•"/>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buChar char="•"/>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buChar char="•"/>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buChar char="•"/>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1</a:t>
            </a:fld>
            <a:endParaRPr lang="fr-CA" altLang="x-none"/>
          </a:p>
        </p:txBody>
      </p:sp>
    </p:spTree>
    <p:extLst>
      <p:ext uri="{BB962C8B-B14F-4D97-AF65-F5344CB8AC3E}">
        <p14:creationId xmlns:p14="http://schemas.microsoft.com/office/powerpoint/2010/main" val="1000266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31</a:t>
            </a:fld>
            <a:endParaRPr lang="fr-CA" altLang="x-none"/>
          </a:p>
        </p:txBody>
      </p:sp>
    </p:spTree>
    <p:extLst>
      <p:ext uri="{BB962C8B-B14F-4D97-AF65-F5344CB8AC3E}">
        <p14:creationId xmlns:p14="http://schemas.microsoft.com/office/powerpoint/2010/main" val="1100086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32</a:t>
            </a:fld>
            <a:endParaRPr lang="fr-CA" altLang="x-none"/>
          </a:p>
        </p:txBody>
      </p:sp>
    </p:spTree>
    <p:extLst>
      <p:ext uri="{BB962C8B-B14F-4D97-AF65-F5344CB8AC3E}">
        <p14:creationId xmlns:p14="http://schemas.microsoft.com/office/powerpoint/2010/main" val="1227963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33</a:t>
            </a:fld>
            <a:endParaRPr lang="fr-CA" altLang="x-none"/>
          </a:p>
        </p:txBody>
      </p:sp>
    </p:spTree>
    <p:extLst>
      <p:ext uri="{BB962C8B-B14F-4D97-AF65-F5344CB8AC3E}">
        <p14:creationId xmlns:p14="http://schemas.microsoft.com/office/powerpoint/2010/main" val="301188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34</a:t>
            </a:fld>
            <a:endParaRPr lang="fr-CA" altLang="x-none"/>
          </a:p>
        </p:txBody>
      </p:sp>
    </p:spTree>
    <p:extLst>
      <p:ext uri="{BB962C8B-B14F-4D97-AF65-F5344CB8AC3E}">
        <p14:creationId xmlns:p14="http://schemas.microsoft.com/office/powerpoint/2010/main" val="71054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35</a:t>
            </a:fld>
            <a:endParaRPr lang="fr-CA" altLang="x-none"/>
          </a:p>
        </p:txBody>
      </p:sp>
    </p:spTree>
    <p:extLst>
      <p:ext uri="{BB962C8B-B14F-4D97-AF65-F5344CB8AC3E}">
        <p14:creationId xmlns:p14="http://schemas.microsoft.com/office/powerpoint/2010/main" val="1946338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36</a:t>
            </a:fld>
            <a:endParaRPr lang="fr-CA" altLang="x-none"/>
          </a:p>
        </p:txBody>
      </p:sp>
    </p:spTree>
    <p:extLst>
      <p:ext uri="{BB962C8B-B14F-4D97-AF65-F5344CB8AC3E}">
        <p14:creationId xmlns:p14="http://schemas.microsoft.com/office/powerpoint/2010/main" val="2415431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37</a:t>
            </a:fld>
            <a:endParaRPr lang="fr-CA" altLang="x-none"/>
          </a:p>
        </p:txBody>
      </p:sp>
    </p:spTree>
    <p:extLst>
      <p:ext uri="{BB962C8B-B14F-4D97-AF65-F5344CB8AC3E}">
        <p14:creationId xmlns:p14="http://schemas.microsoft.com/office/powerpoint/2010/main" val="828270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39</a:t>
            </a:fld>
            <a:endParaRPr lang="fr-CA" altLang="x-none"/>
          </a:p>
        </p:txBody>
      </p:sp>
    </p:spTree>
    <p:extLst>
      <p:ext uri="{BB962C8B-B14F-4D97-AF65-F5344CB8AC3E}">
        <p14:creationId xmlns:p14="http://schemas.microsoft.com/office/powerpoint/2010/main" val="150690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40</a:t>
            </a:fld>
            <a:endParaRPr lang="fr-CA" altLang="x-none"/>
          </a:p>
        </p:txBody>
      </p:sp>
    </p:spTree>
    <p:extLst>
      <p:ext uri="{BB962C8B-B14F-4D97-AF65-F5344CB8AC3E}">
        <p14:creationId xmlns:p14="http://schemas.microsoft.com/office/powerpoint/2010/main" val="4178173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41</a:t>
            </a:fld>
            <a:endParaRPr lang="fr-CA" altLang="x-none"/>
          </a:p>
        </p:txBody>
      </p:sp>
    </p:spTree>
    <p:extLst>
      <p:ext uri="{BB962C8B-B14F-4D97-AF65-F5344CB8AC3E}">
        <p14:creationId xmlns:p14="http://schemas.microsoft.com/office/powerpoint/2010/main" val="4101375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2</a:t>
            </a:fld>
            <a:endParaRPr lang="fr-CA" altLang="x-none"/>
          </a:p>
        </p:txBody>
      </p:sp>
    </p:spTree>
    <p:extLst>
      <p:ext uri="{BB962C8B-B14F-4D97-AF65-F5344CB8AC3E}">
        <p14:creationId xmlns:p14="http://schemas.microsoft.com/office/powerpoint/2010/main" val="3831174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42</a:t>
            </a:fld>
            <a:endParaRPr lang="fr-CA" altLang="x-none"/>
          </a:p>
        </p:txBody>
      </p:sp>
    </p:spTree>
    <p:extLst>
      <p:ext uri="{BB962C8B-B14F-4D97-AF65-F5344CB8AC3E}">
        <p14:creationId xmlns:p14="http://schemas.microsoft.com/office/powerpoint/2010/main" val="2291345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43</a:t>
            </a:fld>
            <a:endParaRPr lang="fr-CA" altLang="x-none"/>
          </a:p>
        </p:txBody>
      </p:sp>
    </p:spTree>
    <p:extLst>
      <p:ext uri="{BB962C8B-B14F-4D97-AF65-F5344CB8AC3E}">
        <p14:creationId xmlns:p14="http://schemas.microsoft.com/office/powerpoint/2010/main" val="3703796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44</a:t>
            </a:fld>
            <a:endParaRPr lang="fr-CA" altLang="x-none"/>
          </a:p>
        </p:txBody>
      </p:sp>
    </p:spTree>
    <p:extLst>
      <p:ext uri="{BB962C8B-B14F-4D97-AF65-F5344CB8AC3E}">
        <p14:creationId xmlns:p14="http://schemas.microsoft.com/office/powerpoint/2010/main" val="4004036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45</a:t>
            </a:fld>
            <a:endParaRPr lang="fr-CA" altLang="x-none"/>
          </a:p>
        </p:txBody>
      </p:sp>
    </p:spTree>
    <p:extLst>
      <p:ext uri="{BB962C8B-B14F-4D97-AF65-F5344CB8AC3E}">
        <p14:creationId xmlns:p14="http://schemas.microsoft.com/office/powerpoint/2010/main" val="3937538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46</a:t>
            </a:fld>
            <a:endParaRPr lang="fr-CA" altLang="x-none"/>
          </a:p>
        </p:txBody>
      </p:sp>
    </p:spTree>
    <p:extLst>
      <p:ext uri="{BB962C8B-B14F-4D97-AF65-F5344CB8AC3E}">
        <p14:creationId xmlns:p14="http://schemas.microsoft.com/office/powerpoint/2010/main" val="2148935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48</a:t>
            </a:fld>
            <a:endParaRPr lang="fr-CA" altLang="x-none"/>
          </a:p>
        </p:txBody>
      </p:sp>
    </p:spTree>
    <p:extLst>
      <p:ext uri="{BB962C8B-B14F-4D97-AF65-F5344CB8AC3E}">
        <p14:creationId xmlns:p14="http://schemas.microsoft.com/office/powerpoint/2010/main" val="1798220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49</a:t>
            </a:fld>
            <a:endParaRPr lang="fr-CA" altLang="x-none"/>
          </a:p>
        </p:txBody>
      </p:sp>
    </p:spTree>
    <p:extLst>
      <p:ext uri="{BB962C8B-B14F-4D97-AF65-F5344CB8AC3E}">
        <p14:creationId xmlns:p14="http://schemas.microsoft.com/office/powerpoint/2010/main" val="978542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0E4D4E85-CB16-644D-A3D3-4D3D26534498}" type="slidenum">
              <a:rPr lang="fr-CA" altLang="x-none" smtClean="0"/>
              <a:pPr>
                <a:defRPr/>
              </a:pPr>
              <a:t>50</a:t>
            </a:fld>
            <a:endParaRPr lang="fr-CA" altLang="x-none"/>
          </a:p>
        </p:txBody>
      </p:sp>
    </p:spTree>
    <p:extLst>
      <p:ext uri="{BB962C8B-B14F-4D97-AF65-F5344CB8AC3E}">
        <p14:creationId xmlns:p14="http://schemas.microsoft.com/office/powerpoint/2010/main" val="1292574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53</a:t>
            </a:fld>
            <a:endParaRPr lang="fr-CA" altLang="x-none"/>
          </a:p>
        </p:txBody>
      </p:sp>
    </p:spTree>
    <p:extLst>
      <p:ext uri="{BB962C8B-B14F-4D97-AF65-F5344CB8AC3E}">
        <p14:creationId xmlns:p14="http://schemas.microsoft.com/office/powerpoint/2010/main" val="668782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54</a:t>
            </a:fld>
            <a:endParaRPr lang="fr-CA" altLang="x-none"/>
          </a:p>
        </p:txBody>
      </p:sp>
    </p:spTree>
    <p:extLst>
      <p:ext uri="{BB962C8B-B14F-4D97-AF65-F5344CB8AC3E}">
        <p14:creationId xmlns:p14="http://schemas.microsoft.com/office/powerpoint/2010/main" val="3014652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a:t>
            </a:r>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22</a:t>
            </a:fld>
            <a:endParaRPr lang="fr-CA" altLang="x-none"/>
          </a:p>
        </p:txBody>
      </p:sp>
    </p:spTree>
    <p:extLst>
      <p:ext uri="{BB962C8B-B14F-4D97-AF65-F5344CB8AC3E}">
        <p14:creationId xmlns:p14="http://schemas.microsoft.com/office/powerpoint/2010/main" val="1243942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55</a:t>
            </a:fld>
            <a:endParaRPr lang="fr-CA" altLang="x-none"/>
          </a:p>
        </p:txBody>
      </p:sp>
    </p:spTree>
    <p:extLst>
      <p:ext uri="{BB962C8B-B14F-4D97-AF65-F5344CB8AC3E}">
        <p14:creationId xmlns:p14="http://schemas.microsoft.com/office/powerpoint/2010/main" val="34658034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56</a:t>
            </a:fld>
            <a:endParaRPr lang="fr-CA" altLang="x-none"/>
          </a:p>
        </p:txBody>
      </p:sp>
    </p:spTree>
    <p:extLst>
      <p:ext uri="{BB962C8B-B14F-4D97-AF65-F5344CB8AC3E}">
        <p14:creationId xmlns:p14="http://schemas.microsoft.com/office/powerpoint/2010/main" val="20066496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57</a:t>
            </a:fld>
            <a:endParaRPr lang="fr-CA" altLang="x-none"/>
          </a:p>
        </p:txBody>
      </p:sp>
    </p:spTree>
    <p:extLst>
      <p:ext uri="{BB962C8B-B14F-4D97-AF65-F5344CB8AC3E}">
        <p14:creationId xmlns:p14="http://schemas.microsoft.com/office/powerpoint/2010/main" val="32017043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58</a:t>
            </a:fld>
            <a:endParaRPr lang="fr-CA" altLang="x-none"/>
          </a:p>
        </p:txBody>
      </p:sp>
    </p:spTree>
    <p:extLst>
      <p:ext uri="{BB962C8B-B14F-4D97-AF65-F5344CB8AC3E}">
        <p14:creationId xmlns:p14="http://schemas.microsoft.com/office/powerpoint/2010/main" val="857872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59</a:t>
            </a:fld>
            <a:endParaRPr lang="fr-CA" altLang="x-none"/>
          </a:p>
        </p:txBody>
      </p:sp>
    </p:spTree>
    <p:extLst>
      <p:ext uri="{BB962C8B-B14F-4D97-AF65-F5344CB8AC3E}">
        <p14:creationId xmlns:p14="http://schemas.microsoft.com/office/powerpoint/2010/main" val="3234694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60</a:t>
            </a:fld>
            <a:endParaRPr lang="fr-CA" altLang="x-none"/>
          </a:p>
        </p:txBody>
      </p:sp>
    </p:spTree>
    <p:extLst>
      <p:ext uri="{BB962C8B-B14F-4D97-AF65-F5344CB8AC3E}">
        <p14:creationId xmlns:p14="http://schemas.microsoft.com/office/powerpoint/2010/main" val="26465572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61</a:t>
            </a:fld>
            <a:endParaRPr lang="fr-CA" altLang="x-none"/>
          </a:p>
        </p:txBody>
      </p:sp>
    </p:spTree>
    <p:extLst>
      <p:ext uri="{BB962C8B-B14F-4D97-AF65-F5344CB8AC3E}">
        <p14:creationId xmlns:p14="http://schemas.microsoft.com/office/powerpoint/2010/main" val="35816169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62</a:t>
            </a:fld>
            <a:endParaRPr lang="fr-CA" altLang="x-none"/>
          </a:p>
        </p:txBody>
      </p:sp>
    </p:spTree>
    <p:extLst>
      <p:ext uri="{BB962C8B-B14F-4D97-AF65-F5344CB8AC3E}">
        <p14:creationId xmlns:p14="http://schemas.microsoft.com/office/powerpoint/2010/main" val="23490892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Char char="•"/>
              <a:tabLst/>
              <a:defRPr/>
            </a:pPr>
            <a:r>
              <a:rPr lang="en-CA" sz="1200" dirty="0">
                <a:solidFill>
                  <a:srgbClr val="FFC000"/>
                </a:solidFill>
              </a:rPr>
              <a:t>Add the part of the video where we show the different types of meniscus</a:t>
            </a:r>
          </a:p>
          <a:p>
            <a:endParaRPr lang="en-CA"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64</a:t>
            </a:fld>
            <a:endParaRPr lang="fr-CA" altLang="x-none"/>
          </a:p>
        </p:txBody>
      </p:sp>
    </p:spTree>
    <p:extLst>
      <p:ext uri="{BB962C8B-B14F-4D97-AF65-F5344CB8AC3E}">
        <p14:creationId xmlns:p14="http://schemas.microsoft.com/office/powerpoint/2010/main" val="9249840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65</a:t>
            </a:fld>
            <a:endParaRPr lang="fr-CA" altLang="x-none"/>
          </a:p>
        </p:txBody>
      </p:sp>
    </p:spTree>
    <p:extLst>
      <p:ext uri="{BB962C8B-B14F-4D97-AF65-F5344CB8AC3E}">
        <p14:creationId xmlns:p14="http://schemas.microsoft.com/office/powerpoint/2010/main" val="2392360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a:t>
            </a:r>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23</a:t>
            </a:fld>
            <a:endParaRPr lang="fr-CA" altLang="x-none"/>
          </a:p>
        </p:txBody>
      </p:sp>
    </p:spTree>
    <p:extLst>
      <p:ext uri="{BB962C8B-B14F-4D97-AF65-F5344CB8AC3E}">
        <p14:creationId xmlns:p14="http://schemas.microsoft.com/office/powerpoint/2010/main" val="3544949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 Viscosity does not affect timestep nor computation times</a:t>
            </a:r>
          </a:p>
        </p:txBody>
      </p:sp>
      <p:sp>
        <p:nvSpPr>
          <p:cNvPr id="4" name="Espace réservé du numéro de diapositive 3"/>
          <p:cNvSpPr>
            <a:spLocks noGrp="1"/>
          </p:cNvSpPr>
          <p:nvPr>
            <p:ph type="sldNum" sz="quarter" idx="10"/>
          </p:nvPr>
        </p:nvSpPr>
        <p:spPr/>
        <p:txBody>
          <a:bodyPr/>
          <a:lstStyle/>
          <a:p>
            <a:pPr>
              <a:defRPr/>
            </a:pPr>
            <a:fld id="{0E4D4E85-CB16-644D-A3D3-4D3D26534498}" type="slidenum">
              <a:rPr lang="fr-CA" altLang="x-none" smtClean="0"/>
              <a:pPr>
                <a:defRPr/>
              </a:pPr>
              <a:t>68</a:t>
            </a:fld>
            <a:endParaRPr lang="fr-CA" altLang="x-none"/>
          </a:p>
        </p:txBody>
      </p:sp>
    </p:spTree>
    <p:extLst>
      <p:ext uri="{BB962C8B-B14F-4D97-AF65-F5344CB8AC3E}">
        <p14:creationId xmlns:p14="http://schemas.microsoft.com/office/powerpoint/2010/main" val="32886742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 Most time consuming: Simulation</a:t>
            </a:r>
          </a:p>
          <a:p>
            <a:r>
              <a:rPr lang="en-US" dirty="0"/>
              <a:t> </a:t>
            </a:r>
          </a:p>
        </p:txBody>
      </p:sp>
      <p:sp>
        <p:nvSpPr>
          <p:cNvPr id="4" name="Espace réservé du numéro de diapositive 3"/>
          <p:cNvSpPr>
            <a:spLocks noGrp="1"/>
          </p:cNvSpPr>
          <p:nvPr>
            <p:ph type="sldNum" sz="quarter" idx="10"/>
          </p:nvPr>
        </p:nvSpPr>
        <p:spPr/>
        <p:txBody>
          <a:bodyPr/>
          <a:lstStyle/>
          <a:p>
            <a:pPr>
              <a:defRPr/>
            </a:pPr>
            <a:fld id="{0E4D4E85-CB16-644D-A3D3-4D3D26534498}" type="slidenum">
              <a:rPr lang="fr-CA" altLang="x-none" smtClean="0"/>
              <a:pPr>
                <a:defRPr/>
              </a:pPr>
              <a:t>69</a:t>
            </a:fld>
            <a:endParaRPr lang="fr-CA" altLang="x-none"/>
          </a:p>
        </p:txBody>
      </p:sp>
    </p:spTree>
    <p:extLst>
      <p:ext uri="{BB962C8B-B14F-4D97-AF65-F5344CB8AC3E}">
        <p14:creationId xmlns:p14="http://schemas.microsoft.com/office/powerpoint/2010/main" val="33291507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Avg</a:t>
            </a:r>
            <a:r>
              <a:rPr lang="en-US" dirty="0"/>
              <a:t>/Max are close, and much lower than 16.6666</a:t>
            </a:r>
          </a:p>
        </p:txBody>
      </p:sp>
      <p:sp>
        <p:nvSpPr>
          <p:cNvPr id="4" name="Espace réservé du numéro de diapositive 3"/>
          <p:cNvSpPr>
            <a:spLocks noGrp="1"/>
          </p:cNvSpPr>
          <p:nvPr>
            <p:ph type="sldNum" sz="quarter" idx="10"/>
          </p:nvPr>
        </p:nvSpPr>
        <p:spPr/>
        <p:txBody>
          <a:bodyPr/>
          <a:lstStyle/>
          <a:p>
            <a:pPr>
              <a:defRPr/>
            </a:pPr>
            <a:fld id="{0E4D4E85-CB16-644D-A3D3-4D3D26534498}" type="slidenum">
              <a:rPr lang="fr-CA" altLang="x-none" smtClean="0"/>
              <a:pPr>
                <a:defRPr/>
              </a:pPr>
              <a:t>70</a:t>
            </a:fld>
            <a:endParaRPr lang="fr-CA" altLang="x-none"/>
          </a:p>
        </p:txBody>
      </p:sp>
    </p:spTree>
    <p:extLst>
      <p:ext uri="{BB962C8B-B14F-4D97-AF65-F5344CB8AC3E}">
        <p14:creationId xmlns:p14="http://schemas.microsoft.com/office/powerpoint/2010/main" val="4621668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Timestep inversely proportional to the resolution</a:t>
            </a:r>
          </a:p>
        </p:txBody>
      </p:sp>
      <p:sp>
        <p:nvSpPr>
          <p:cNvPr id="4" name="Espace réservé du numéro de diapositive 3"/>
          <p:cNvSpPr>
            <a:spLocks noGrp="1"/>
          </p:cNvSpPr>
          <p:nvPr>
            <p:ph type="sldNum" sz="quarter" idx="10"/>
          </p:nvPr>
        </p:nvSpPr>
        <p:spPr/>
        <p:txBody>
          <a:bodyPr/>
          <a:lstStyle/>
          <a:p>
            <a:pPr>
              <a:defRPr/>
            </a:pPr>
            <a:fld id="{0E4D4E85-CB16-644D-A3D3-4D3D26534498}" type="slidenum">
              <a:rPr lang="fr-CA" altLang="x-none" smtClean="0"/>
              <a:pPr>
                <a:defRPr/>
              </a:pPr>
              <a:t>71</a:t>
            </a:fld>
            <a:endParaRPr lang="fr-CA" altLang="x-none"/>
          </a:p>
        </p:txBody>
      </p:sp>
    </p:spTree>
    <p:extLst>
      <p:ext uri="{BB962C8B-B14F-4D97-AF65-F5344CB8AC3E}">
        <p14:creationId xmlns:p14="http://schemas.microsoft.com/office/powerpoint/2010/main" val="12698922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endParaRPr lang="en-US" dirty="0"/>
          </a:p>
        </p:txBody>
      </p:sp>
      <p:sp>
        <p:nvSpPr>
          <p:cNvPr id="4" name="Espace réservé du numéro de diapositive 3"/>
          <p:cNvSpPr>
            <a:spLocks noGrp="1"/>
          </p:cNvSpPr>
          <p:nvPr>
            <p:ph type="sldNum" sz="quarter" idx="10"/>
          </p:nvPr>
        </p:nvSpPr>
        <p:spPr/>
        <p:txBody>
          <a:bodyPr/>
          <a:lstStyle/>
          <a:p>
            <a:pPr>
              <a:defRPr/>
            </a:pPr>
            <a:fld id="{0E4D4E85-CB16-644D-A3D3-4D3D26534498}" type="slidenum">
              <a:rPr lang="fr-CA" altLang="x-none" smtClean="0"/>
              <a:pPr>
                <a:defRPr/>
              </a:pPr>
              <a:t>73</a:t>
            </a:fld>
            <a:endParaRPr lang="fr-CA" altLang="x-none"/>
          </a:p>
        </p:txBody>
      </p:sp>
    </p:spTree>
    <p:extLst>
      <p:ext uri="{BB962C8B-B14F-4D97-AF65-F5344CB8AC3E}">
        <p14:creationId xmlns:p14="http://schemas.microsoft.com/office/powerpoint/2010/main" val="40000807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solidFill>
                  <a:srgbClr val="00B0F0"/>
                </a:solidFill>
              </a:rPr>
              <a:t>Note that this is not real-time</a:t>
            </a:r>
          </a:p>
          <a:p>
            <a:endParaRPr lang="en-CA"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76</a:t>
            </a:fld>
            <a:endParaRPr lang="fr-CA" altLang="x-none"/>
          </a:p>
        </p:txBody>
      </p:sp>
    </p:spTree>
    <p:extLst>
      <p:ext uri="{BB962C8B-B14F-4D97-AF65-F5344CB8AC3E}">
        <p14:creationId xmlns:p14="http://schemas.microsoft.com/office/powerpoint/2010/main" val="1210773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UPDATED</a:t>
            </a:r>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79</a:t>
            </a:fld>
            <a:endParaRPr lang="fr-CA" altLang="x-none"/>
          </a:p>
        </p:txBody>
      </p:sp>
    </p:spTree>
    <p:extLst>
      <p:ext uri="{BB962C8B-B14F-4D97-AF65-F5344CB8AC3E}">
        <p14:creationId xmlns:p14="http://schemas.microsoft.com/office/powerpoint/2010/main" val="13449158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Seams </a:t>
            </a:r>
          </a:p>
          <a:p>
            <a:r>
              <a:rPr lang="en-CA" dirty="0"/>
              <a:t> Boundary adopts underlying geometry (we see small popping has the surface propagates)</a:t>
            </a:r>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80</a:t>
            </a:fld>
            <a:endParaRPr lang="fr-CA" altLang="x-none"/>
          </a:p>
        </p:txBody>
      </p:sp>
    </p:spTree>
    <p:extLst>
      <p:ext uri="{BB962C8B-B14F-4D97-AF65-F5344CB8AC3E}">
        <p14:creationId xmlns:p14="http://schemas.microsoft.com/office/powerpoint/2010/main" val="22381298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 Computation times increase with the number of layers</a:t>
            </a:r>
          </a:p>
          <a:p>
            <a:pPr lvl="1"/>
            <a:r>
              <a:rPr lang="en-US" dirty="0"/>
              <a:t> </a:t>
            </a:r>
          </a:p>
        </p:txBody>
      </p:sp>
      <p:sp>
        <p:nvSpPr>
          <p:cNvPr id="4" name="Espace réservé du numéro de diapositive 3"/>
          <p:cNvSpPr>
            <a:spLocks noGrp="1"/>
          </p:cNvSpPr>
          <p:nvPr>
            <p:ph type="sldNum" sz="quarter" idx="10"/>
          </p:nvPr>
        </p:nvSpPr>
        <p:spPr/>
        <p:txBody>
          <a:bodyPr/>
          <a:lstStyle/>
          <a:p>
            <a:pPr>
              <a:defRPr/>
            </a:pPr>
            <a:fld id="{0E4D4E85-CB16-644D-A3D3-4D3D26534498}" type="slidenum">
              <a:rPr lang="fr-CA" altLang="x-none" smtClean="0"/>
              <a:pPr>
                <a:defRPr/>
              </a:pPr>
              <a:t>81</a:t>
            </a:fld>
            <a:endParaRPr lang="fr-CA" altLang="x-none"/>
          </a:p>
        </p:txBody>
      </p:sp>
    </p:spTree>
    <p:extLst>
      <p:ext uri="{BB962C8B-B14F-4D97-AF65-F5344CB8AC3E}">
        <p14:creationId xmlns:p14="http://schemas.microsoft.com/office/powerpoint/2010/main" val="7742226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solidFill>
                  <a:srgbClr val="FFC000"/>
                </a:solidFill>
              </a:rPr>
              <a:t>For the extended pipes, would it be possible to have a top view of the simulation grid, with color codes for the cells (possibly white = normal, mid-grey = obstacle, light-red = full, light-blue = extended pipes extremities) and with lines (black) connecting end points of extended pipes?</a:t>
            </a:r>
          </a:p>
          <a:p>
            <a:r>
              <a:rPr lang="en-CA" sz="1200" dirty="0">
                <a:solidFill>
                  <a:srgbClr val="FFC000"/>
                </a:solidFill>
              </a:rPr>
              <a:t>In the ideal scenario, we would have an animation of this, but to begin with, it would be great to see an example of this grid for the circular access when extended pipes are connected. I would do this just for the first layer. </a:t>
            </a:r>
          </a:p>
          <a:p>
            <a:endParaRPr lang="en-CA"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82</a:t>
            </a:fld>
            <a:endParaRPr lang="fr-CA" altLang="x-none"/>
          </a:p>
        </p:txBody>
      </p:sp>
    </p:spTree>
    <p:extLst>
      <p:ext uri="{BB962C8B-B14F-4D97-AF65-F5344CB8AC3E}">
        <p14:creationId xmlns:p14="http://schemas.microsoft.com/office/powerpoint/2010/main" val="482963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24</a:t>
            </a:fld>
            <a:endParaRPr lang="fr-CA" altLang="x-none"/>
          </a:p>
        </p:txBody>
      </p:sp>
    </p:spTree>
    <p:extLst>
      <p:ext uri="{BB962C8B-B14F-4D97-AF65-F5344CB8AC3E}">
        <p14:creationId xmlns:p14="http://schemas.microsoft.com/office/powerpoint/2010/main" val="1017940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0E4D4E85-CB16-644D-A3D3-4D3D26534498}" type="slidenum">
              <a:rPr lang="fr-CA" altLang="x-none" smtClean="0"/>
              <a:pPr>
                <a:defRPr/>
              </a:pPr>
              <a:t>26</a:t>
            </a:fld>
            <a:endParaRPr lang="fr-CA" altLang="x-none"/>
          </a:p>
        </p:txBody>
      </p:sp>
    </p:spTree>
    <p:extLst>
      <p:ext uri="{BB962C8B-B14F-4D97-AF65-F5344CB8AC3E}">
        <p14:creationId xmlns:p14="http://schemas.microsoft.com/office/powerpoint/2010/main" val="2385211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NOTE: nu = kinematic viscosity</a:t>
            </a:r>
          </a:p>
        </p:txBody>
      </p:sp>
      <p:sp>
        <p:nvSpPr>
          <p:cNvPr id="4" name="Espace réservé du numéro de diapositive 3"/>
          <p:cNvSpPr>
            <a:spLocks noGrp="1"/>
          </p:cNvSpPr>
          <p:nvPr>
            <p:ph type="sldNum" sz="quarter" idx="10"/>
          </p:nvPr>
        </p:nvSpPr>
        <p:spPr/>
        <p:txBody>
          <a:bodyPr/>
          <a:lstStyle/>
          <a:p>
            <a:pPr>
              <a:defRPr/>
            </a:pPr>
            <a:fld id="{0E4D4E85-CB16-644D-A3D3-4D3D26534498}" type="slidenum">
              <a:rPr lang="fr-CA" altLang="x-none" smtClean="0"/>
              <a:pPr>
                <a:defRPr/>
              </a:pPr>
              <a:t>27</a:t>
            </a:fld>
            <a:endParaRPr lang="fr-CA" altLang="x-none"/>
          </a:p>
        </p:txBody>
      </p:sp>
    </p:spTree>
    <p:extLst>
      <p:ext uri="{BB962C8B-B14F-4D97-AF65-F5344CB8AC3E}">
        <p14:creationId xmlns:p14="http://schemas.microsoft.com/office/powerpoint/2010/main" val="879830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29</a:t>
            </a:fld>
            <a:endParaRPr lang="fr-CA" altLang="x-none"/>
          </a:p>
        </p:txBody>
      </p:sp>
    </p:spTree>
    <p:extLst>
      <p:ext uri="{BB962C8B-B14F-4D97-AF65-F5344CB8AC3E}">
        <p14:creationId xmlns:p14="http://schemas.microsoft.com/office/powerpoint/2010/main" val="2023926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4D4E85-CB16-644D-A3D3-4D3D26534498}" type="slidenum">
              <a:rPr lang="fr-CA" altLang="x-none" smtClean="0"/>
              <a:pPr>
                <a:defRPr/>
              </a:pPr>
              <a:t>30</a:t>
            </a:fld>
            <a:endParaRPr lang="fr-CA" altLang="x-none"/>
          </a:p>
        </p:txBody>
      </p:sp>
    </p:spTree>
    <p:extLst>
      <p:ext uri="{BB962C8B-B14F-4D97-AF65-F5344CB8AC3E}">
        <p14:creationId xmlns:p14="http://schemas.microsoft.com/office/powerpoint/2010/main" val="278077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1026">
            <a:extLst>
              <a:ext uri="{FF2B5EF4-FFF2-40B4-BE49-F238E27FC236}">
                <a16:creationId xmlns:a16="http://schemas.microsoft.com/office/drawing/2014/main" id="{E9DBF70D-07BA-B043-A37F-0D4A263F4ED9}"/>
              </a:ext>
            </a:extLst>
          </p:cNvPr>
          <p:cNvSpPr txBox="1">
            <a:spLocks noChangeArrowheads="1"/>
          </p:cNvSpPr>
          <p:nvPr userDrawn="1"/>
        </p:nvSpPr>
        <p:spPr bwMode="auto">
          <a:xfrm>
            <a:off x="609600" y="4608513"/>
            <a:ext cx="2878138" cy="554037"/>
          </a:xfrm>
          <a:prstGeom prst="rect">
            <a:avLst/>
          </a:prstGeom>
          <a:noFill/>
          <a:ln>
            <a:noFill/>
          </a:ln>
          <a:effectLst/>
          <a:extLst/>
        </p:spPr>
        <p:txBody>
          <a:bodyPr wrap="none">
            <a:spAutoFit/>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defRPr/>
            </a:pPr>
            <a:r>
              <a:rPr lang="fr-CA" altLang="x-none" sz="700"/>
              <a:t>Université du Québec</a:t>
            </a:r>
          </a:p>
          <a:p>
            <a:pPr>
              <a:defRPr/>
            </a:pPr>
            <a:r>
              <a:rPr lang="fr-CA" altLang="x-none" sz="1100" dirty="0"/>
              <a:t>École de technologie supérieure</a:t>
            </a:r>
          </a:p>
          <a:p>
            <a:pPr>
              <a:defRPr/>
            </a:pPr>
            <a:r>
              <a:rPr lang="fr-CA" altLang="x-none" sz="1200" dirty="0"/>
              <a:t>D</a:t>
            </a:r>
            <a:r>
              <a:rPr lang="fr-CH" altLang="x-none" sz="1200" dirty="0" err="1"/>
              <a:t>épartement</a:t>
            </a:r>
            <a:r>
              <a:rPr lang="fr-CH" altLang="x-none" sz="1200" dirty="0"/>
              <a:t> de génie logiciel et des TI</a:t>
            </a:r>
            <a:endParaRPr lang="fr-CA" altLang="x-none" sz="700" dirty="0"/>
          </a:p>
        </p:txBody>
      </p:sp>
      <p:sp>
        <p:nvSpPr>
          <p:cNvPr id="136194" name="Rectangle 1026"/>
          <p:cNvSpPr>
            <a:spLocks noGrp="1" noChangeArrowheads="1"/>
          </p:cNvSpPr>
          <p:nvPr>
            <p:ph type="ctrTitle"/>
          </p:nvPr>
        </p:nvSpPr>
        <p:spPr>
          <a:xfrm>
            <a:off x="685800" y="1714500"/>
            <a:ext cx="7772400" cy="857250"/>
          </a:xfrm>
        </p:spPr>
        <p:txBody>
          <a:bodyPr/>
          <a:lstStyle>
            <a:lvl1pPr>
              <a:defRPr/>
            </a:lvl1pPr>
          </a:lstStyle>
          <a:p>
            <a:pPr lvl="0"/>
            <a:r>
              <a:rPr lang="en-US" noProof="0" dirty="0"/>
              <a:t>Click to edit Master title style</a:t>
            </a:r>
          </a:p>
        </p:txBody>
      </p:sp>
      <p:sp>
        <p:nvSpPr>
          <p:cNvPr id="136195" name="Rectangle 1027"/>
          <p:cNvSpPr>
            <a:spLocks noGrp="1" noChangeArrowheads="1"/>
          </p:cNvSpPr>
          <p:nvPr>
            <p:ph type="subTitle" idx="1"/>
          </p:nvPr>
        </p:nvSpPr>
        <p:spPr>
          <a:xfrm>
            <a:off x="1371600" y="2914650"/>
            <a:ext cx="6400800" cy="1314450"/>
          </a:xfrm>
        </p:spPr>
        <p:txBody>
          <a:bodyPr/>
          <a:lstStyle>
            <a:lvl1pPr marL="0" indent="0" algn="ctr">
              <a:buFontTx/>
              <a:buNone/>
              <a:defRPr/>
            </a:lvl1pPr>
          </a:lstStyle>
          <a:p>
            <a:pPr lvl="0"/>
            <a:r>
              <a:rPr lang="en-US" noProof="0"/>
              <a:t>Click to edit Master subtitle style</a:t>
            </a:r>
          </a:p>
        </p:txBody>
      </p:sp>
      <p:sp>
        <p:nvSpPr>
          <p:cNvPr id="5" name="Rectangle 1029">
            <a:extLst>
              <a:ext uri="{FF2B5EF4-FFF2-40B4-BE49-F238E27FC236}">
                <a16:creationId xmlns:a16="http://schemas.microsoft.com/office/drawing/2014/main" id="{2A729BBF-B8A7-FD40-80EB-8C17F5AF4CA3}"/>
              </a:ext>
            </a:extLst>
          </p:cNvPr>
          <p:cNvSpPr>
            <a:spLocks noGrp="1" noChangeArrowheads="1"/>
          </p:cNvSpPr>
          <p:nvPr>
            <p:ph type="ftr" sz="quarter" idx="10"/>
          </p:nvPr>
        </p:nvSpPr>
        <p:spPr>
          <a:xfrm>
            <a:off x="3124200" y="4686300"/>
            <a:ext cx="2895600" cy="342900"/>
          </a:xfrm>
        </p:spPr>
        <p:txBody>
          <a:bodyPr anchor="t"/>
          <a:lstStyle>
            <a:lvl1pPr>
              <a:defRPr>
                <a:latin typeface="Times New Roman" charset="0"/>
                <a:ea typeface="ＭＳ Ｐゴシック" charset="0"/>
                <a:cs typeface="ＭＳ Ｐゴシック" charset="0"/>
              </a:defRPr>
            </a:lvl1pPr>
          </a:lstStyle>
          <a:p>
            <a:pPr>
              <a:defRPr/>
            </a:pPr>
            <a:r>
              <a:rPr lang="uk-UA"/>
              <a:t>‹#›</a:t>
            </a:r>
            <a:endParaRPr lang="en-US"/>
          </a:p>
        </p:txBody>
      </p:sp>
      <p:sp>
        <p:nvSpPr>
          <p:cNvPr id="6" name="Rectangle 1030">
            <a:extLst>
              <a:ext uri="{FF2B5EF4-FFF2-40B4-BE49-F238E27FC236}">
                <a16:creationId xmlns:a16="http://schemas.microsoft.com/office/drawing/2014/main" id="{B9416295-B9CB-FC40-B994-1242FF002BBB}"/>
              </a:ext>
            </a:extLst>
          </p:cNvPr>
          <p:cNvSpPr>
            <a:spLocks noGrp="1" noChangeArrowheads="1"/>
          </p:cNvSpPr>
          <p:nvPr>
            <p:ph type="sldNum" sz="quarter" idx="11"/>
          </p:nvPr>
        </p:nvSpPr>
        <p:spPr bwMode="auto">
          <a:xfrm>
            <a:off x="6553200" y="4686300"/>
            <a:ext cx="1905000" cy="342900"/>
          </a:xfrm>
          <a:prstGeom prst="rect">
            <a:avLst/>
          </a:prstGeom>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ea typeface="ＭＳ Ｐゴシック" charset="-128"/>
              </a:defRPr>
            </a:lvl1pPr>
          </a:lstStyle>
          <a:p>
            <a:pPr>
              <a:defRPr/>
            </a:pPr>
            <a:fld id="{EF87C3A6-CF2E-9240-BE52-82AF17BD006B}" type="slidenum">
              <a:rPr lang="en-US" altLang="x-none"/>
              <a:pPr>
                <a:defRPr/>
              </a:pPr>
              <a:t>‹#›</a:t>
            </a:fld>
            <a:endParaRPr lang="en-US" altLang="x-none"/>
          </a:p>
        </p:txBody>
      </p:sp>
    </p:spTree>
    <p:extLst>
      <p:ext uri="{BB962C8B-B14F-4D97-AF65-F5344CB8AC3E}">
        <p14:creationId xmlns:p14="http://schemas.microsoft.com/office/powerpoint/2010/main" val="1665927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x-none"/>
              <a:t>Click to edit Master title style</a:t>
            </a:r>
            <a:endParaRPr lang="fr-CA"/>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Rectangle 1029">
            <a:extLst>
              <a:ext uri="{FF2B5EF4-FFF2-40B4-BE49-F238E27FC236}">
                <a16:creationId xmlns:a16="http://schemas.microsoft.com/office/drawing/2014/main" id="{34E4DF35-0249-EF48-857E-E311CBB537DB}"/>
              </a:ext>
            </a:extLst>
          </p:cNvPr>
          <p:cNvSpPr>
            <a:spLocks noGrp="1" noChangeArrowheads="1"/>
          </p:cNvSpPr>
          <p:nvPr>
            <p:ph type="ftr" sz="quarter" idx="10"/>
          </p:nvPr>
        </p:nvSpPr>
        <p:spPr>
          <a:ln/>
        </p:spPr>
        <p:txBody>
          <a:bodyPr/>
          <a:lstStyle>
            <a:lvl1pPr>
              <a:defRPr/>
            </a:lvl1pPr>
          </a:lstStyle>
          <a:p>
            <a:pPr>
              <a:defRPr/>
            </a:pPr>
            <a:fld id="{19EEB41F-F2AD-DA4B-89A8-0F6637E601D7}" type="slidenum">
              <a:rPr lang="en-US" altLang="x-none"/>
              <a:pPr>
                <a:defRPr/>
              </a:pPr>
              <a:t>‹#›</a:t>
            </a:fld>
            <a:endParaRPr lang="en-US" altLang="x-none"/>
          </a:p>
        </p:txBody>
      </p:sp>
    </p:spTree>
    <p:extLst>
      <p:ext uri="{BB962C8B-B14F-4D97-AF65-F5344CB8AC3E}">
        <p14:creationId xmlns:p14="http://schemas.microsoft.com/office/powerpoint/2010/main" val="1263588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fr-CA"/>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fr-CA"/>
          </a:p>
        </p:txBody>
      </p:sp>
      <p:sp>
        <p:nvSpPr>
          <p:cNvPr id="4" name="Rectangle 1029">
            <a:extLst>
              <a:ext uri="{FF2B5EF4-FFF2-40B4-BE49-F238E27FC236}">
                <a16:creationId xmlns:a16="http://schemas.microsoft.com/office/drawing/2014/main" id="{BA3E9CA1-6FD4-1044-8046-50EF59E0127B}"/>
              </a:ext>
            </a:extLst>
          </p:cNvPr>
          <p:cNvSpPr>
            <a:spLocks noGrp="1" noChangeArrowheads="1"/>
          </p:cNvSpPr>
          <p:nvPr>
            <p:ph type="ftr" sz="quarter" idx="10"/>
          </p:nvPr>
        </p:nvSpPr>
        <p:spPr>
          <a:ln/>
        </p:spPr>
        <p:txBody>
          <a:bodyPr/>
          <a:lstStyle>
            <a:lvl1pPr>
              <a:defRPr/>
            </a:lvl1pPr>
          </a:lstStyle>
          <a:p>
            <a:pPr>
              <a:defRPr/>
            </a:pPr>
            <a:fld id="{D87887E2-3C39-964B-8C67-74484D761913}" type="slidenum">
              <a:rPr lang="en-US" altLang="x-none"/>
              <a:pPr>
                <a:defRPr/>
              </a:pPr>
              <a:t>‹#›</a:t>
            </a:fld>
            <a:endParaRPr lang="en-US" altLang="x-none"/>
          </a:p>
        </p:txBody>
      </p:sp>
    </p:spTree>
    <p:extLst>
      <p:ext uri="{BB962C8B-B14F-4D97-AF65-F5344CB8AC3E}">
        <p14:creationId xmlns:p14="http://schemas.microsoft.com/office/powerpoint/2010/main" val="3386653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0"/>
            <a:ext cx="1962150" cy="4572000"/>
          </a:xfrm>
        </p:spPr>
        <p:txBody>
          <a:bodyPr vert="eaVert"/>
          <a:lstStyle/>
          <a:p>
            <a:r>
              <a:rPr lang="x-none"/>
              <a:t>Click to edit Master title style</a:t>
            </a:r>
            <a:endParaRPr lang="fr-CA"/>
          </a:p>
        </p:txBody>
      </p:sp>
      <p:sp>
        <p:nvSpPr>
          <p:cNvPr id="3" name="Vertical Text Placeholder 2"/>
          <p:cNvSpPr>
            <a:spLocks noGrp="1"/>
          </p:cNvSpPr>
          <p:nvPr>
            <p:ph type="body" orient="vert" idx="1"/>
          </p:nvPr>
        </p:nvSpPr>
        <p:spPr>
          <a:xfrm>
            <a:off x="609600" y="0"/>
            <a:ext cx="5734050" cy="4572000"/>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fr-CA"/>
          </a:p>
        </p:txBody>
      </p:sp>
      <p:sp>
        <p:nvSpPr>
          <p:cNvPr id="4" name="Rectangle 1029">
            <a:extLst>
              <a:ext uri="{FF2B5EF4-FFF2-40B4-BE49-F238E27FC236}">
                <a16:creationId xmlns:a16="http://schemas.microsoft.com/office/drawing/2014/main" id="{C9946B1A-C63E-844E-9B21-BE160290B4D0}"/>
              </a:ext>
            </a:extLst>
          </p:cNvPr>
          <p:cNvSpPr>
            <a:spLocks noGrp="1" noChangeArrowheads="1"/>
          </p:cNvSpPr>
          <p:nvPr>
            <p:ph type="ftr" sz="quarter" idx="10"/>
          </p:nvPr>
        </p:nvSpPr>
        <p:spPr>
          <a:ln/>
        </p:spPr>
        <p:txBody>
          <a:bodyPr/>
          <a:lstStyle>
            <a:lvl1pPr>
              <a:defRPr/>
            </a:lvl1pPr>
          </a:lstStyle>
          <a:p>
            <a:pPr>
              <a:defRPr/>
            </a:pPr>
            <a:fld id="{A9080C6B-AC73-9D4E-8CA7-0547A9476CBE}" type="slidenum">
              <a:rPr lang="en-US" altLang="x-none"/>
              <a:pPr>
                <a:defRPr/>
              </a:pPr>
              <a:t>‹#›</a:t>
            </a:fld>
            <a:endParaRPr lang="en-US" altLang="x-none"/>
          </a:p>
        </p:txBody>
      </p:sp>
    </p:spTree>
    <p:extLst>
      <p:ext uri="{BB962C8B-B14F-4D97-AF65-F5344CB8AC3E}">
        <p14:creationId xmlns:p14="http://schemas.microsoft.com/office/powerpoint/2010/main" val="790169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6" name="Text Box 1026">
            <a:extLst>
              <a:ext uri="{FF2B5EF4-FFF2-40B4-BE49-F238E27FC236}">
                <a16:creationId xmlns:a16="http://schemas.microsoft.com/office/drawing/2014/main" id="{569FE239-0D0A-4044-924C-92DE3A936A15}"/>
              </a:ext>
            </a:extLst>
          </p:cNvPr>
          <p:cNvSpPr txBox="1">
            <a:spLocks noChangeArrowheads="1"/>
          </p:cNvSpPr>
          <p:nvPr/>
        </p:nvSpPr>
        <p:spPr bwMode="auto">
          <a:xfrm>
            <a:off x="609600" y="4687888"/>
            <a:ext cx="2786063" cy="508000"/>
          </a:xfrm>
          <a:prstGeom prst="rect">
            <a:avLst/>
          </a:prstGeom>
          <a:noFill/>
          <a:ln>
            <a:noFill/>
          </a:ln>
          <a:effectLst/>
          <a:extLst/>
        </p:spPr>
        <p:txBody>
          <a:bodyPr wrap="none" lIns="0" tIns="0">
            <a:spAutoFit/>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defRPr/>
            </a:pPr>
            <a:r>
              <a:rPr lang="fr-CA" altLang="x-none" sz="700"/>
              <a:t>Université du Québec</a:t>
            </a:r>
          </a:p>
          <a:p>
            <a:pPr>
              <a:defRPr/>
            </a:pPr>
            <a:r>
              <a:rPr lang="fr-CA" altLang="x-none" sz="1100"/>
              <a:t>École de technologie supérieure</a:t>
            </a:r>
          </a:p>
          <a:p>
            <a:pPr>
              <a:defRPr/>
            </a:pPr>
            <a:r>
              <a:rPr lang="fr-CA" altLang="x-none" sz="1200"/>
              <a:t>D</a:t>
            </a:r>
            <a:r>
              <a:rPr lang="fr-CH" altLang="x-none" sz="1200"/>
              <a:t>épartement de génie logiciel et des TI</a:t>
            </a:r>
            <a:endParaRPr lang="fr-CA" altLang="x-none" sz="700"/>
          </a:p>
        </p:txBody>
      </p:sp>
      <p:sp>
        <p:nvSpPr>
          <p:cNvPr id="7" name="Line 1030">
            <a:extLst>
              <a:ext uri="{FF2B5EF4-FFF2-40B4-BE49-F238E27FC236}">
                <a16:creationId xmlns:a16="http://schemas.microsoft.com/office/drawing/2014/main" id="{2E15184E-3B7F-0144-9C95-2A67C78D0969}"/>
              </a:ext>
            </a:extLst>
          </p:cNvPr>
          <p:cNvSpPr>
            <a:spLocks noChangeShapeType="1"/>
          </p:cNvSpPr>
          <p:nvPr/>
        </p:nvSpPr>
        <p:spPr bwMode="auto">
          <a:xfrm>
            <a:off x="609600" y="571500"/>
            <a:ext cx="8001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1031">
            <a:extLst>
              <a:ext uri="{FF2B5EF4-FFF2-40B4-BE49-F238E27FC236}">
                <a16:creationId xmlns:a16="http://schemas.microsoft.com/office/drawing/2014/main" id="{59F3EA11-2197-9C46-83E2-AB94BAFF830F}"/>
              </a:ext>
            </a:extLst>
          </p:cNvPr>
          <p:cNvSpPr>
            <a:spLocks noChangeShapeType="1"/>
          </p:cNvSpPr>
          <p:nvPr/>
        </p:nvSpPr>
        <p:spPr bwMode="auto">
          <a:xfrm>
            <a:off x="609600" y="4629150"/>
            <a:ext cx="8001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Text Box 1032">
            <a:extLst>
              <a:ext uri="{FF2B5EF4-FFF2-40B4-BE49-F238E27FC236}">
                <a16:creationId xmlns:a16="http://schemas.microsoft.com/office/drawing/2014/main" id="{4F53B496-59D5-B041-9169-72FC005BCBF5}"/>
              </a:ext>
            </a:extLst>
          </p:cNvPr>
          <p:cNvSpPr txBox="1">
            <a:spLocks noChangeArrowheads="1"/>
          </p:cNvSpPr>
          <p:nvPr/>
        </p:nvSpPr>
        <p:spPr bwMode="auto">
          <a:xfrm>
            <a:off x="3641725" y="4660900"/>
            <a:ext cx="184150" cy="460375"/>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defRPr/>
            </a:pPr>
            <a:endParaRPr lang="en-US">
              <a:latin typeface="Times New Roman" charset="0"/>
            </a:endParaRPr>
          </a:p>
        </p:txBody>
      </p:sp>
      <p:sp>
        <p:nvSpPr>
          <p:cNvPr id="2" name="Title 1"/>
          <p:cNvSpPr>
            <a:spLocks noGrp="1"/>
          </p:cNvSpPr>
          <p:nvPr>
            <p:ph type="title"/>
          </p:nvPr>
        </p:nvSpPr>
        <p:spPr>
          <a:xfrm>
            <a:off x="685800" y="228600"/>
            <a:ext cx="7772400" cy="742950"/>
          </a:xfrm>
        </p:spPr>
        <p:txBody>
          <a:bodyPr/>
          <a:lstStyle/>
          <a:p>
            <a:r>
              <a:rPr lang="fr-FR"/>
              <a:t>Click to edit Master title style</a:t>
            </a:r>
            <a:endParaRPr lang="en-US"/>
          </a:p>
        </p:txBody>
      </p:sp>
      <p:sp>
        <p:nvSpPr>
          <p:cNvPr id="3" name="Content Placeholder 2"/>
          <p:cNvSpPr>
            <a:spLocks noGrp="1"/>
          </p:cNvSpPr>
          <p:nvPr>
            <p:ph sz="quarter" idx="1"/>
          </p:nvPr>
        </p:nvSpPr>
        <p:spPr>
          <a:xfrm>
            <a:off x="685800" y="1143000"/>
            <a:ext cx="3810000" cy="1657350"/>
          </a:xfrm>
        </p:spPr>
        <p:txBody>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4" name="Content Placeholder 3"/>
          <p:cNvSpPr>
            <a:spLocks noGrp="1"/>
          </p:cNvSpPr>
          <p:nvPr>
            <p:ph sz="quarter" idx="2"/>
          </p:nvPr>
        </p:nvSpPr>
        <p:spPr>
          <a:xfrm>
            <a:off x="685800" y="2914650"/>
            <a:ext cx="3810000" cy="1657350"/>
          </a:xfrm>
        </p:spPr>
        <p:txBody>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5" name="Text Placeholder 4"/>
          <p:cNvSpPr>
            <a:spLocks noGrp="1"/>
          </p:cNvSpPr>
          <p:nvPr>
            <p:ph type="body" sz="half" idx="3"/>
          </p:nvPr>
        </p:nvSpPr>
        <p:spPr>
          <a:xfrm>
            <a:off x="4648200" y="1143000"/>
            <a:ext cx="3810000" cy="3429000"/>
          </a:xfrm>
        </p:spPr>
        <p:txBody>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10" name="Rectangle 6">
            <a:extLst>
              <a:ext uri="{FF2B5EF4-FFF2-40B4-BE49-F238E27FC236}">
                <a16:creationId xmlns:a16="http://schemas.microsoft.com/office/drawing/2014/main" id="{D951FE5B-B496-F945-9DB0-566630C897F9}"/>
              </a:ext>
            </a:extLst>
          </p:cNvPr>
          <p:cNvSpPr>
            <a:spLocks noGrp="1" noChangeArrowheads="1"/>
          </p:cNvSpPr>
          <p:nvPr>
            <p:ph type="sldNum" sz="quarter" idx="10"/>
          </p:nvPr>
        </p:nvSpPr>
        <p:spPr>
          <a:xfrm>
            <a:off x="7848600" y="4686300"/>
            <a:ext cx="609600" cy="3429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Tahoma" charset="0"/>
                <a:ea typeface="ＭＳ Ｐゴシック" charset="-128"/>
              </a:defRPr>
            </a:lvl1pPr>
          </a:lstStyle>
          <a:p>
            <a:pPr>
              <a:defRPr/>
            </a:pPr>
            <a:fld id="{9287339D-2672-5546-A6A7-C823F66C8C1B}" type="slidenum">
              <a:rPr lang="en-US" altLang="x-none"/>
              <a:pPr>
                <a:defRPr/>
              </a:pPr>
              <a:t>‹#›</a:t>
            </a:fld>
            <a:endParaRPr lang="en-US" altLang="x-none"/>
          </a:p>
        </p:txBody>
      </p:sp>
    </p:spTree>
    <p:extLst>
      <p:ext uri="{BB962C8B-B14F-4D97-AF65-F5344CB8AC3E}">
        <p14:creationId xmlns:p14="http://schemas.microsoft.com/office/powerpoint/2010/main" val="2588258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36194" name="Rectangle 1026"/>
          <p:cNvSpPr>
            <a:spLocks noGrp="1" noChangeArrowheads="1"/>
          </p:cNvSpPr>
          <p:nvPr>
            <p:ph type="ctrTitle"/>
          </p:nvPr>
        </p:nvSpPr>
        <p:spPr>
          <a:xfrm>
            <a:off x="685800" y="1714500"/>
            <a:ext cx="7772400" cy="857250"/>
          </a:xfrm>
        </p:spPr>
        <p:txBody>
          <a:bodyPr/>
          <a:lstStyle>
            <a:lvl1pPr>
              <a:defRPr/>
            </a:lvl1pPr>
          </a:lstStyle>
          <a:p>
            <a:pPr lvl="0"/>
            <a:r>
              <a:rPr lang="en-US" noProof="0" dirty="0"/>
              <a:t>Click to edit Master title style</a:t>
            </a:r>
          </a:p>
        </p:txBody>
      </p:sp>
      <p:sp>
        <p:nvSpPr>
          <p:cNvPr id="136195" name="Rectangle 1027"/>
          <p:cNvSpPr>
            <a:spLocks noGrp="1" noChangeArrowheads="1"/>
          </p:cNvSpPr>
          <p:nvPr>
            <p:ph type="subTitle" idx="1"/>
          </p:nvPr>
        </p:nvSpPr>
        <p:spPr>
          <a:xfrm>
            <a:off x="1371600" y="2914650"/>
            <a:ext cx="6400800" cy="1314450"/>
          </a:xfrm>
        </p:spPr>
        <p:txBody>
          <a:bodyPr/>
          <a:lstStyle>
            <a:lvl1pPr marL="0" indent="0" algn="ctr">
              <a:buFontTx/>
              <a:buNone/>
              <a:defRPr/>
            </a:lvl1pPr>
          </a:lstStyle>
          <a:p>
            <a:pPr lvl="0"/>
            <a:r>
              <a:rPr lang="en-US" noProof="0"/>
              <a:t>Click to edit Master subtitle style</a:t>
            </a:r>
          </a:p>
        </p:txBody>
      </p:sp>
    </p:spTree>
    <p:extLst>
      <p:ext uri="{BB962C8B-B14F-4D97-AF65-F5344CB8AC3E}">
        <p14:creationId xmlns:p14="http://schemas.microsoft.com/office/powerpoint/2010/main" val="4220786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dirty="0"/>
              <a:t>Click to edit Master title style</a:t>
            </a:r>
            <a:endParaRPr lang="fr-CA" dirty="0"/>
          </a:p>
        </p:txBody>
      </p:sp>
      <p:sp>
        <p:nvSpPr>
          <p:cNvPr id="3" name="Content Placeholder 2"/>
          <p:cNvSpPr>
            <a:spLocks noGrp="1"/>
          </p:cNvSpPr>
          <p:nvPr>
            <p:ph idx="1"/>
          </p:nvPr>
        </p:nvSpPr>
        <p:spPr/>
        <p:txBody>
          <a:body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fr-CA" dirty="0"/>
          </a:p>
        </p:txBody>
      </p:sp>
      <p:sp>
        <p:nvSpPr>
          <p:cNvPr id="4" name="Rectangle 1029">
            <a:extLst>
              <a:ext uri="{FF2B5EF4-FFF2-40B4-BE49-F238E27FC236}">
                <a16:creationId xmlns:a16="http://schemas.microsoft.com/office/drawing/2014/main" id="{E79EA636-A465-2741-B2EE-72004ADA0B03}"/>
              </a:ext>
            </a:extLst>
          </p:cNvPr>
          <p:cNvSpPr>
            <a:spLocks noGrp="1" noChangeArrowheads="1"/>
          </p:cNvSpPr>
          <p:nvPr>
            <p:ph type="ftr" sz="quarter" idx="10"/>
          </p:nvPr>
        </p:nvSpPr>
        <p:spPr>
          <a:ln/>
        </p:spPr>
        <p:txBody>
          <a:bodyPr/>
          <a:lstStyle>
            <a:lvl1pPr>
              <a:defRPr/>
            </a:lvl1pPr>
          </a:lstStyle>
          <a:p>
            <a:pPr>
              <a:defRPr/>
            </a:pPr>
            <a:fld id="{966F34BA-5DF2-BD44-82B5-3E4D869D09A4}" type="slidenum">
              <a:rPr lang="en-US" altLang="x-none"/>
              <a:pPr>
                <a:defRPr/>
              </a:pPr>
              <a:t>‹#›</a:t>
            </a:fld>
            <a:endParaRPr lang="en-US" altLang="x-none"/>
          </a:p>
        </p:txBody>
      </p:sp>
    </p:spTree>
    <p:extLst>
      <p:ext uri="{BB962C8B-B14F-4D97-AF65-F5344CB8AC3E}">
        <p14:creationId xmlns:p14="http://schemas.microsoft.com/office/powerpoint/2010/main" val="482367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7"/>
          </a:xfrm>
        </p:spPr>
        <p:txBody>
          <a:bodyPr anchor="t"/>
          <a:lstStyle>
            <a:lvl1pPr algn="l">
              <a:defRPr sz="4000" b="1" cap="all"/>
            </a:lvl1pPr>
          </a:lstStyle>
          <a:p>
            <a:r>
              <a:rPr lang="x-none"/>
              <a:t>Click to edit Master title style</a:t>
            </a:r>
            <a:endParaRPr lang="fr-CA"/>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a:t>Click to edit Master text styles</a:t>
            </a:r>
          </a:p>
        </p:txBody>
      </p:sp>
      <p:sp>
        <p:nvSpPr>
          <p:cNvPr id="4" name="Rectangle 1029">
            <a:extLst>
              <a:ext uri="{FF2B5EF4-FFF2-40B4-BE49-F238E27FC236}">
                <a16:creationId xmlns:a16="http://schemas.microsoft.com/office/drawing/2014/main" id="{9EF3E4B2-FC14-9B4D-AC4B-65D340488BB2}"/>
              </a:ext>
            </a:extLst>
          </p:cNvPr>
          <p:cNvSpPr>
            <a:spLocks noGrp="1" noChangeArrowheads="1"/>
          </p:cNvSpPr>
          <p:nvPr>
            <p:ph type="ftr" sz="quarter" idx="10"/>
          </p:nvPr>
        </p:nvSpPr>
        <p:spPr>
          <a:ln/>
        </p:spPr>
        <p:txBody>
          <a:bodyPr/>
          <a:lstStyle>
            <a:lvl1pPr>
              <a:defRPr/>
            </a:lvl1pPr>
          </a:lstStyle>
          <a:p>
            <a:pPr>
              <a:defRPr/>
            </a:pPr>
            <a:fld id="{A9B43E2C-5481-F64B-9920-B9A4FD052A4D}" type="slidenum">
              <a:rPr lang="en-US" altLang="x-none"/>
              <a:pPr>
                <a:defRPr/>
              </a:pPr>
              <a:t>‹#›</a:t>
            </a:fld>
            <a:endParaRPr lang="en-US" altLang="x-none"/>
          </a:p>
        </p:txBody>
      </p:sp>
    </p:spTree>
    <p:extLst>
      <p:ext uri="{BB962C8B-B14F-4D97-AF65-F5344CB8AC3E}">
        <p14:creationId xmlns:p14="http://schemas.microsoft.com/office/powerpoint/2010/main" val="2658706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fr-CA"/>
          </a:p>
        </p:txBody>
      </p:sp>
      <p:sp>
        <p:nvSpPr>
          <p:cNvPr id="3" name="Content Placeholder 2"/>
          <p:cNvSpPr>
            <a:spLocks noGrp="1"/>
          </p:cNvSpPr>
          <p:nvPr>
            <p:ph sz="half" idx="1"/>
          </p:nvPr>
        </p:nvSpPr>
        <p:spPr>
          <a:xfrm>
            <a:off x="685800" y="628650"/>
            <a:ext cx="3810000" cy="3943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fr-CA"/>
          </a:p>
        </p:txBody>
      </p:sp>
      <p:sp>
        <p:nvSpPr>
          <p:cNvPr id="4" name="Content Placeholder 3"/>
          <p:cNvSpPr>
            <a:spLocks noGrp="1"/>
          </p:cNvSpPr>
          <p:nvPr>
            <p:ph sz="half" idx="2"/>
          </p:nvPr>
        </p:nvSpPr>
        <p:spPr>
          <a:xfrm>
            <a:off x="4648200" y="628650"/>
            <a:ext cx="3810000" cy="3943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fr-CA"/>
          </a:p>
        </p:txBody>
      </p:sp>
      <p:sp>
        <p:nvSpPr>
          <p:cNvPr id="5" name="Rectangle 1029">
            <a:extLst>
              <a:ext uri="{FF2B5EF4-FFF2-40B4-BE49-F238E27FC236}">
                <a16:creationId xmlns:a16="http://schemas.microsoft.com/office/drawing/2014/main" id="{6499BAD2-9F02-4F4C-A28F-C1FAA6BA31F2}"/>
              </a:ext>
            </a:extLst>
          </p:cNvPr>
          <p:cNvSpPr>
            <a:spLocks noGrp="1" noChangeArrowheads="1"/>
          </p:cNvSpPr>
          <p:nvPr>
            <p:ph type="ftr" sz="quarter" idx="10"/>
          </p:nvPr>
        </p:nvSpPr>
        <p:spPr>
          <a:ln/>
        </p:spPr>
        <p:txBody>
          <a:bodyPr/>
          <a:lstStyle>
            <a:lvl1pPr>
              <a:defRPr/>
            </a:lvl1pPr>
          </a:lstStyle>
          <a:p>
            <a:pPr>
              <a:defRPr/>
            </a:pPr>
            <a:fld id="{C8400B2F-1C67-F048-85D3-220FADD36DDE}" type="slidenum">
              <a:rPr lang="en-US" altLang="x-none"/>
              <a:pPr>
                <a:defRPr/>
              </a:pPr>
              <a:t>‹#›</a:t>
            </a:fld>
            <a:endParaRPr lang="en-US" altLang="x-none"/>
          </a:p>
        </p:txBody>
      </p:sp>
    </p:spTree>
    <p:extLst>
      <p:ext uri="{BB962C8B-B14F-4D97-AF65-F5344CB8AC3E}">
        <p14:creationId xmlns:p14="http://schemas.microsoft.com/office/powerpoint/2010/main" val="958833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580159"/>
          </a:xfrm>
        </p:spPr>
        <p:txBody>
          <a:bodyPr/>
          <a:lstStyle>
            <a:lvl1pPr>
              <a:defRPr/>
            </a:lvl1pPr>
          </a:lstStyle>
          <a:p>
            <a:r>
              <a:rPr lang="x-none"/>
              <a:t>Click to edit Master title style</a:t>
            </a:r>
            <a:endParaRPr lang="fr-CA"/>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fr-CA"/>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fr-CA"/>
          </a:p>
        </p:txBody>
      </p:sp>
      <p:sp>
        <p:nvSpPr>
          <p:cNvPr id="7" name="Rectangle 1029">
            <a:extLst>
              <a:ext uri="{FF2B5EF4-FFF2-40B4-BE49-F238E27FC236}">
                <a16:creationId xmlns:a16="http://schemas.microsoft.com/office/drawing/2014/main" id="{7F98C993-B2FF-2747-8FA3-1759809002F3}"/>
              </a:ext>
            </a:extLst>
          </p:cNvPr>
          <p:cNvSpPr>
            <a:spLocks noGrp="1" noChangeArrowheads="1"/>
          </p:cNvSpPr>
          <p:nvPr>
            <p:ph type="ftr" sz="quarter" idx="10"/>
          </p:nvPr>
        </p:nvSpPr>
        <p:spPr>
          <a:ln/>
        </p:spPr>
        <p:txBody>
          <a:bodyPr/>
          <a:lstStyle>
            <a:lvl1pPr>
              <a:defRPr/>
            </a:lvl1pPr>
          </a:lstStyle>
          <a:p>
            <a:pPr>
              <a:defRPr/>
            </a:pPr>
            <a:fld id="{380C9312-747A-3B48-8389-E26DAA73F577}" type="slidenum">
              <a:rPr lang="en-US" altLang="x-none"/>
              <a:pPr>
                <a:defRPr/>
              </a:pPr>
              <a:t>‹#›</a:t>
            </a:fld>
            <a:endParaRPr lang="en-US" altLang="x-none"/>
          </a:p>
        </p:txBody>
      </p:sp>
    </p:spTree>
    <p:extLst>
      <p:ext uri="{BB962C8B-B14F-4D97-AF65-F5344CB8AC3E}">
        <p14:creationId xmlns:p14="http://schemas.microsoft.com/office/powerpoint/2010/main" val="453844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fr-CA"/>
          </a:p>
        </p:txBody>
      </p:sp>
      <p:sp>
        <p:nvSpPr>
          <p:cNvPr id="3" name="Rectangle 1029">
            <a:extLst>
              <a:ext uri="{FF2B5EF4-FFF2-40B4-BE49-F238E27FC236}">
                <a16:creationId xmlns:a16="http://schemas.microsoft.com/office/drawing/2014/main" id="{C4D4F852-A103-744C-972C-E6DB98BDCBE4}"/>
              </a:ext>
            </a:extLst>
          </p:cNvPr>
          <p:cNvSpPr>
            <a:spLocks noGrp="1" noChangeArrowheads="1"/>
          </p:cNvSpPr>
          <p:nvPr>
            <p:ph type="ftr" sz="quarter" idx="10"/>
          </p:nvPr>
        </p:nvSpPr>
        <p:spPr>
          <a:ln/>
        </p:spPr>
        <p:txBody>
          <a:bodyPr/>
          <a:lstStyle>
            <a:lvl1pPr>
              <a:defRPr/>
            </a:lvl1pPr>
          </a:lstStyle>
          <a:p>
            <a:pPr>
              <a:defRPr/>
            </a:pPr>
            <a:fld id="{964C3C59-940F-0E48-86B4-23F7317C186A}" type="slidenum">
              <a:rPr lang="en-US" altLang="x-none"/>
              <a:pPr>
                <a:defRPr/>
              </a:pPr>
              <a:t>‹#›</a:t>
            </a:fld>
            <a:endParaRPr lang="en-US" altLang="x-none"/>
          </a:p>
        </p:txBody>
      </p:sp>
    </p:spTree>
    <p:extLst>
      <p:ext uri="{BB962C8B-B14F-4D97-AF65-F5344CB8AC3E}">
        <p14:creationId xmlns:p14="http://schemas.microsoft.com/office/powerpoint/2010/main" val="3162209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8C7DC84-F768-1940-B8C1-C0BE1D61D444}"/>
              </a:ext>
            </a:extLst>
          </p:cNvPr>
          <p:cNvSpPr>
            <a:spLocks noGrp="1" noChangeArrowheads="1"/>
          </p:cNvSpPr>
          <p:nvPr>
            <p:ph type="ftr" sz="quarter" idx="10"/>
          </p:nvPr>
        </p:nvSpPr>
        <p:spPr>
          <a:ln/>
        </p:spPr>
        <p:txBody>
          <a:bodyPr/>
          <a:lstStyle>
            <a:lvl1pPr>
              <a:defRPr/>
            </a:lvl1pPr>
          </a:lstStyle>
          <a:p>
            <a:pPr>
              <a:defRPr/>
            </a:pPr>
            <a:fld id="{CB0D1DEB-3334-5947-A09C-EC2AD27C0C50}" type="slidenum">
              <a:rPr lang="en-US" altLang="x-none"/>
              <a:pPr>
                <a:defRPr/>
              </a:pPr>
              <a:t>‹#›</a:t>
            </a:fld>
            <a:endParaRPr lang="en-US" altLang="x-none"/>
          </a:p>
        </p:txBody>
      </p:sp>
    </p:spTree>
    <p:extLst>
      <p:ext uri="{BB962C8B-B14F-4D97-AF65-F5344CB8AC3E}">
        <p14:creationId xmlns:p14="http://schemas.microsoft.com/office/powerpoint/2010/main" val="2944871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8"/>
            <a:ext cx="3008313" cy="871538"/>
          </a:xfrm>
        </p:spPr>
        <p:txBody>
          <a:bodyPr anchor="b"/>
          <a:lstStyle>
            <a:lvl1pPr algn="l">
              <a:defRPr sz="2000" b="1"/>
            </a:lvl1pPr>
          </a:lstStyle>
          <a:p>
            <a:r>
              <a:rPr lang="x-none"/>
              <a:t>Click to edit Master title style</a:t>
            </a:r>
            <a:endParaRPr lang="fr-CA"/>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fr-CA"/>
          </a:p>
        </p:txBody>
      </p:sp>
      <p:sp>
        <p:nvSpPr>
          <p:cNvPr id="4" name="Text Placeholder 3"/>
          <p:cNvSpPr>
            <a:spLocks noGrp="1"/>
          </p:cNvSpPr>
          <p:nvPr>
            <p:ph type="body" sz="half" idx="2"/>
          </p:nvPr>
        </p:nvSpPr>
        <p:spPr>
          <a:xfrm>
            <a:off x="457203"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Rectangle 1029">
            <a:extLst>
              <a:ext uri="{FF2B5EF4-FFF2-40B4-BE49-F238E27FC236}">
                <a16:creationId xmlns:a16="http://schemas.microsoft.com/office/drawing/2014/main" id="{E8489292-1C0E-7845-BA67-9FDEE433BD3D}"/>
              </a:ext>
            </a:extLst>
          </p:cNvPr>
          <p:cNvSpPr>
            <a:spLocks noGrp="1" noChangeArrowheads="1"/>
          </p:cNvSpPr>
          <p:nvPr>
            <p:ph type="ftr" sz="quarter" idx="10"/>
          </p:nvPr>
        </p:nvSpPr>
        <p:spPr>
          <a:ln/>
        </p:spPr>
        <p:txBody>
          <a:bodyPr/>
          <a:lstStyle>
            <a:lvl1pPr>
              <a:defRPr/>
            </a:lvl1pPr>
          </a:lstStyle>
          <a:p>
            <a:pPr>
              <a:defRPr/>
            </a:pPr>
            <a:fld id="{BE748695-757E-5643-9FAD-3FD940CD5FBE}" type="slidenum">
              <a:rPr lang="en-US" altLang="x-none"/>
              <a:pPr>
                <a:defRPr/>
              </a:pPr>
              <a:t>‹#›</a:t>
            </a:fld>
            <a:endParaRPr lang="en-US" altLang="x-none"/>
          </a:p>
        </p:txBody>
      </p:sp>
    </p:spTree>
    <p:extLst>
      <p:ext uri="{BB962C8B-B14F-4D97-AF65-F5344CB8AC3E}">
        <p14:creationId xmlns:p14="http://schemas.microsoft.com/office/powerpoint/2010/main" val="2554772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1027">
            <a:extLst>
              <a:ext uri="{FF2B5EF4-FFF2-40B4-BE49-F238E27FC236}">
                <a16:creationId xmlns:a16="http://schemas.microsoft.com/office/drawing/2014/main" id="{2CF2FDFA-B88F-644C-89D4-2192D74D19B7}"/>
              </a:ext>
            </a:extLst>
          </p:cNvPr>
          <p:cNvSpPr>
            <a:spLocks noGrp="1" noChangeArrowheads="1"/>
          </p:cNvSpPr>
          <p:nvPr>
            <p:ph type="title"/>
          </p:nvPr>
        </p:nvSpPr>
        <p:spPr bwMode="auto">
          <a:xfrm>
            <a:off x="609600" y="0"/>
            <a:ext cx="8001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1028">
            <a:extLst>
              <a:ext uri="{FF2B5EF4-FFF2-40B4-BE49-F238E27FC236}">
                <a16:creationId xmlns:a16="http://schemas.microsoft.com/office/drawing/2014/main" id="{21FDC586-88FC-D040-A164-F60D5F11586D}"/>
              </a:ext>
            </a:extLst>
          </p:cNvPr>
          <p:cNvSpPr>
            <a:spLocks noGrp="1" noChangeArrowheads="1"/>
          </p:cNvSpPr>
          <p:nvPr>
            <p:ph type="body" idx="1"/>
          </p:nvPr>
        </p:nvSpPr>
        <p:spPr bwMode="auto">
          <a:xfrm>
            <a:off x="609600" y="628650"/>
            <a:ext cx="80010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5173" name="Rectangle 1029">
            <a:extLst>
              <a:ext uri="{FF2B5EF4-FFF2-40B4-BE49-F238E27FC236}">
                <a16:creationId xmlns:a16="http://schemas.microsoft.com/office/drawing/2014/main" id="{E5D569DB-0C28-F841-9ED9-E79290BF6928}"/>
              </a:ext>
            </a:extLst>
          </p:cNvPr>
          <p:cNvSpPr>
            <a:spLocks noGrp="1" noChangeArrowheads="1"/>
          </p:cNvSpPr>
          <p:nvPr>
            <p:ph type="ftr" sz="quarter" idx="3"/>
          </p:nvPr>
        </p:nvSpPr>
        <p:spPr bwMode="auto">
          <a:xfrm>
            <a:off x="6553200" y="4697413"/>
            <a:ext cx="2062163" cy="342900"/>
          </a:xfrm>
          <a:prstGeom prst="rect">
            <a:avLst/>
          </a:prstGeom>
          <a:noFill/>
          <a:ln>
            <a:noFill/>
          </a:ln>
          <a:effectLst/>
          <a:extLst/>
        </p:spPr>
        <p:txBody>
          <a:bodyPr vert="horz" wrap="square" lIns="91440" tIns="45720" rIns="0" bIns="45720" numCol="1" anchor="ctr" anchorCtr="0" compatLnSpc="1">
            <a:prstTxWarp prst="textNoShape">
              <a:avLst/>
            </a:prstTxWarp>
          </a:bodyPr>
          <a:lstStyle>
            <a:lvl1pPr algn="r" eaLnBrk="1" hangingPunct="1">
              <a:defRPr sz="1400">
                <a:latin typeface="Tahoma" charset="0"/>
                <a:ea typeface="ＭＳ Ｐゴシック" charset="-128"/>
              </a:defRPr>
            </a:lvl1pPr>
          </a:lstStyle>
          <a:p>
            <a:pPr>
              <a:defRPr/>
            </a:pPr>
            <a:fld id="{2C8FD2AE-61A9-3A49-BF9C-EDFCB76EA282}" type="slidenum">
              <a:rPr lang="en-US" altLang="x-none"/>
              <a:pPr>
                <a:defRPr/>
              </a:pPr>
              <a:t>‹#›</a:t>
            </a:fld>
            <a:endParaRPr lang="en-US" altLang="x-none"/>
          </a:p>
        </p:txBody>
      </p:sp>
      <p:sp>
        <p:nvSpPr>
          <p:cNvPr id="1030" name="Line 1030">
            <a:extLst>
              <a:ext uri="{FF2B5EF4-FFF2-40B4-BE49-F238E27FC236}">
                <a16:creationId xmlns:a16="http://schemas.microsoft.com/office/drawing/2014/main" id="{C4EFF477-3150-DD4A-8AC6-43245DB87057}"/>
              </a:ext>
            </a:extLst>
          </p:cNvPr>
          <p:cNvSpPr>
            <a:spLocks noChangeShapeType="1"/>
          </p:cNvSpPr>
          <p:nvPr/>
        </p:nvSpPr>
        <p:spPr bwMode="auto">
          <a:xfrm>
            <a:off x="609600" y="666750"/>
            <a:ext cx="8001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1">
            <a:extLst>
              <a:ext uri="{FF2B5EF4-FFF2-40B4-BE49-F238E27FC236}">
                <a16:creationId xmlns:a16="http://schemas.microsoft.com/office/drawing/2014/main" id="{67809E08-24BC-1B47-84B6-374F331C71AA}"/>
              </a:ext>
            </a:extLst>
          </p:cNvPr>
          <p:cNvSpPr>
            <a:spLocks noChangeShapeType="1"/>
          </p:cNvSpPr>
          <p:nvPr/>
        </p:nvSpPr>
        <p:spPr bwMode="auto">
          <a:xfrm>
            <a:off x="609600" y="4629150"/>
            <a:ext cx="8001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Subtitle 2"/>
          <p:cNvSpPr txBox="1">
            <a:spLocks/>
          </p:cNvSpPr>
          <p:nvPr userDrawn="1"/>
        </p:nvSpPr>
        <p:spPr bwMode="auto">
          <a:xfrm>
            <a:off x="5669588" y="4669477"/>
            <a:ext cx="833351" cy="31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FontTx/>
              <a:buNone/>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90000"/>
              <a:buFont typeface="Wingdings" pitchFamily="2" charset="2"/>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SzPct val="80000"/>
              <a:buFont typeface="Wingdings" pitchFamily="2" charset="2"/>
              <a:buChar char="§"/>
              <a:defRPr>
                <a:solidFill>
                  <a:schemeClr val="tx1"/>
                </a:solidFill>
                <a:latin typeface="+mn-lt"/>
                <a:ea typeface="+mn-ea"/>
              </a:defRPr>
            </a:lvl4pPr>
            <a:lvl5pPr marL="2057400" indent="-228600" algn="l" rtl="0" eaLnBrk="0" fontAlgn="base" hangingPunct="0">
              <a:spcBef>
                <a:spcPct val="20000"/>
              </a:spcBef>
              <a:spcAft>
                <a:spcPct val="0"/>
              </a:spcAft>
              <a:buSzPct val="80000"/>
              <a:buChar char="•"/>
              <a:defRPr>
                <a:solidFill>
                  <a:schemeClr val="tx1"/>
                </a:solidFill>
                <a:latin typeface="+mn-lt"/>
                <a:ea typeface="+mn-ea"/>
              </a:defRPr>
            </a:lvl5pPr>
            <a:lvl6pPr marL="2514600" indent="-228600" algn="l" rtl="0" fontAlgn="base">
              <a:spcBef>
                <a:spcPct val="20000"/>
              </a:spcBef>
              <a:spcAft>
                <a:spcPct val="0"/>
              </a:spcAft>
              <a:buSzPct val="80000"/>
              <a:buChar char="•"/>
              <a:defRPr sz="2000">
                <a:solidFill>
                  <a:schemeClr val="tx1"/>
                </a:solidFill>
                <a:latin typeface="+mn-lt"/>
                <a:ea typeface="+mn-ea"/>
              </a:defRPr>
            </a:lvl6pPr>
            <a:lvl7pPr marL="2971800" indent="-228600" algn="l" rtl="0" fontAlgn="base">
              <a:spcBef>
                <a:spcPct val="20000"/>
              </a:spcBef>
              <a:spcAft>
                <a:spcPct val="0"/>
              </a:spcAft>
              <a:buSzPct val="80000"/>
              <a:buChar char="•"/>
              <a:defRPr sz="2000">
                <a:solidFill>
                  <a:schemeClr val="tx1"/>
                </a:solidFill>
                <a:latin typeface="+mn-lt"/>
                <a:ea typeface="+mn-ea"/>
              </a:defRPr>
            </a:lvl7pPr>
            <a:lvl8pPr marL="3429000" indent="-228600" algn="l" rtl="0" fontAlgn="base">
              <a:spcBef>
                <a:spcPct val="20000"/>
              </a:spcBef>
              <a:spcAft>
                <a:spcPct val="0"/>
              </a:spcAft>
              <a:buSzPct val="80000"/>
              <a:buChar char="•"/>
              <a:defRPr sz="2000">
                <a:solidFill>
                  <a:schemeClr val="tx1"/>
                </a:solidFill>
                <a:latin typeface="+mn-lt"/>
                <a:ea typeface="+mn-ea"/>
              </a:defRPr>
            </a:lvl8pPr>
            <a:lvl9pPr marL="3886200" indent="-228600" algn="l" rtl="0" fontAlgn="base">
              <a:spcBef>
                <a:spcPct val="20000"/>
              </a:spcBef>
              <a:spcAft>
                <a:spcPct val="0"/>
              </a:spcAft>
              <a:buSzPct val="80000"/>
              <a:buChar char="•"/>
              <a:defRPr sz="2000">
                <a:solidFill>
                  <a:schemeClr val="tx1"/>
                </a:solidFill>
                <a:latin typeface="+mn-lt"/>
                <a:ea typeface="+mn-ea"/>
              </a:defRPr>
            </a:lvl9pPr>
          </a:lstStyle>
          <a:p>
            <a:r>
              <a:rPr lang="en-CA" sz="1800" kern="0" dirty="0">
                <a:solidFill>
                  <a:schemeClr val="bg2"/>
                </a:solidFill>
              </a:rPr>
              <a:t>2018</a:t>
            </a:r>
          </a:p>
        </p:txBody>
      </p:sp>
      <p:pic>
        <p:nvPicPr>
          <p:cNvPr id="10" name="Picture 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09600" y="4663147"/>
            <a:ext cx="563142" cy="324000"/>
          </a:xfrm>
          <a:prstGeom prst="rect">
            <a:avLst/>
          </a:prstGeom>
        </p:spPr>
      </p:pic>
      <p:pic>
        <p:nvPicPr>
          <p:cNvPr id="11" name="Picture 10"/>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50728" y="4717147"/>
            <a:ext cx="871561" cy="216000"/>
          </a:xfrm>
          <a:prstGeom prst="rect">
            <a:avLst/>
          </a:prstGeom>
        </p:spPr>
      </p:pic>
      <p:pic>
        <p:nvPicPr>
          <p:cNvPr id="12" name="Picture 11"/>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200274" y="4681147"/>
            <a:ext cx="1371427" cy="288000"/>
          </a:xfrm>
          <a:prstGeom prst="rect">
            <a:avLst/>
          </a:prstGeom>
        </p:spPr>
      </p:pic>
      <p:pic>
        <p:nvPicPr>
          <p:cNvPr id="2" name="Picture 1"/>
          <p:cNvPicPr>
            <a:picLocks noChangeAspect="1"/>
          </p:cNvPicPr>
          <p:nvPr userDrawn="1"/>
        </p:nvPicPr>
        <p:blipFill>
          <a:blip r:embed="rId18"/>
          <a:stretch>
            <a:fillRect/>
          </a:stretch>
        </p:blipFill>
        <p:spPr>
          <a:xfrm>
            <a:off x="4759793" y="4719409"/>
            <a:ext cx="965200" cy="211476"/>
          </a:xfrm>
          <a:prstGeom prst="rect">
            <a:avLst/>
          </a:prstGeom>
        </p:spPr>
      </p:pic>
    </p:spTree>
  </p:cSld>
  <p:clrMap bg1="lt1" tx1="dk1" bg2="lt2" tx2="dk2" accent1="accent1" accent2="accent2" accent3="accent3" accent4="accent4" accent5="accent5" accent6="accent6" hlink="hlink" folHlink="folHlink"/>
  <p:sldLayoutIdLst>
    <p:sldLayoutId id="2147483846" r:id="rId1"/>
    <p:sldLayoutId id="2147483848"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7" r:id="rId13"/>
  </p:sldLayoutIdLst>
  <p:hf hdr="0" dt="0"/>
  <p:txStyles>
    <p:titleStyle>
      <a:lvl1pPr algn="ctr" rtl="0" eaLnBrk="0" fontAlgn="base" hangingPunct="0">
        <a:spcBef>
          <a:spcPct val="0"/>
        </a:spcBef>
        <a:spcAft>
          <a:spcPct val="0"/>
        </a:spcAft>
        <a:defRPr sz="4000">
          <a:solidFill>
            <a:schemeClr val="tx2"/>
          </a:solidFill>
          <a:latin typeface="+mj-lt"/>
          <a:ea typeface="+mj-ea"/>
          <a:cs typeface="ＭＳ Ｐゴシック" charset="0"/>
        </a:defRPr>
      </a:lvl1pPr>
      <a:lvl2pPr algn="ctr" rtl="0" eaLnBrk="0" fontAlgn="base" hangingPunct="0">
        <a:spcBef>
          <a:spcPct val="0"/>
        </a:spcBef>
        <a:spcAft>
          <a:spcPct val="0"/>
        </a:spcAft>
        <a:defRPr sz="4000">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000">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000">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000">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ahoma" charset="0"/>
          <a:ea typeface="ＭＳ Ｐゴシック" charset="0"/>
        </a:defRPr>
      </a:lvl6pPr>
      <a:lvl7pPr marL="914400" algn="ctr" rtl="0" fontAlgn="base">
        <a:spcBef>
          <a:spcPct val="0"/>
        </a:spcBef>
        <a:spcAft>
          <a:spcPct val="0"/>
        </a:spcAft>
        <a:defRPr sz="4400">
          <a:solidFill>
            <a:schemeClr val="tx2"/>
          </a:solidFill>
          <a:latin typeface="Tahoma" charset="0"/>
          <a:ea typeface="ＭＳ Ｐゴシック" charset="0"/>
        </a:defRPr>
      </a:lvl7pPr>
      <a:lvl8pPr marL="1371600" algn="ctr" rtl="0" fontAlgn="base">
        <a:spcBef>
          <a:spcPct val="0"/>
        </a:spcBef>
        <a:spcAft>
          <a:spcPct val="0"/>
        </a:spcAft>
        <a:defRPr sz="4400">
          <a:solidFill>
            <a:schemeClr val="tx2"/>
          </a:solidFill>
          <a:latin typeface="Tahoma" charset="0"/>
          <a:ea typeface="ＭＳ Ｐゴシック" charset="0"/>
        </a:defRPr>
      </a:lvl8pPr>
      <a:lvl9pPr marL="1828800" algn="ctr" rtl="0" fontAlgn="base">
        <a:spcBef>
          <a:spcPct val="0"/>
        </a:spcBef>
        <a:spcAft>
          <a:spcPct val="0"/>
        </a:spcAft>
        <a:defRPr sz="4400">
          <a:solidFill>
            <a:schemeClr val="tx2"/>
          </a:solidFill>
          <a:latin typeface="Tahoma" charset="0"/>
          <a:ea typeface="ＭＳ Ｐゴシック"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90000"/>
        <a:buFont typeface="Wingdings" pitchFamily="2" charset="2"/>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SzPct val="80000"/>
        <a:buFont typeface="Wingdings" pitchFamily="2" charset="2"/>
        <a:buChar char="§"/>
        <a:defRPr>
          <a:solidFill>
            <a:schemeClr val="tx1"/>
          </a:solidFill>
          <a:latin typeface="+mn-lt"/>
          <a:ea typeface="+mn-ea"/>
        </a:defRPr>
      </a:lvl4pPr>
      <a:lvl5pPr marL="2057400" indent="-228600" algn="l" rtl="0" eaLnBrk="0" fontAlgn="base" hangingPunct="0">
        <a:spcBef>
          <a:spcPct val="20000"/>
        </a:spcBef>
        <a:spcAft>
          <a:spcPct val="0"/>
        </a:spcAft>
        <a:buSzPct val="80000"/>
        <a:buChar char="•"/>
        <a:defRPr>
          <a:solidFill>
            <a:schemeClr val="tx1"/>
          </a:solidFill>
          <a:latin typeface="+mn-lt"/>
          <a:ea typeface="+mn-ea"/>
        </a:defRPr>
      </a:lvl5pPr>
      <a:lvl6pPr marL="2514600" indent="-228600" algn="l" rtl="0" fontAlgn="base">
        <a:spcBef>
          <a:spcPct val="20000"/>
        </a:spcBef>
        <a:spcAft>
          <a:spcPct val="0"/>
        </a:spcAft>
        <a:buSzPct val="80000"/>
        <a:buChar char="•"/>
        <a:defRPr sz="2000">
          <a:solidFill>
            <a:schemeClr val="tx1"/>
          </a:solidFill>
          <a:latin typeface="+mn-lt"/>
          <a:ea typeface="+mn-ea"/>
        </a:defRPr>
      </a:lvl6pPr>
      <a:lvl7pPr marL="2971800" indent="-228600" algn="l" rtl="0" fontAlgn="base">
        <a:spcBef>
          <a:spcPct val="20000"/>
        </a:spcBef>
        <a:spcAft>
          <a:spcPct val="0"/>
        </a:spcAft>
        <a:buSzPct val="80000"/>
        <a:buChar char="•"/>
        <a:defRPr sz="2000">
          <a:solidFill>
            <a:schemeClr val="tx1"/>
          </a:solidFill>
          <a:latin typeface="+mn-lt"/>
          <a:ea typeface="+mn-ea"/>
        </a:defRPr>
      </a:lvl7pPr>
      <a:lvl8pPr marL="3429000" indent="-228600" algn="l" rtl="0" fontAlgn="base">
        <a:spcBef>
          <a:spcPct val="20000"/>
        </a:spcBef>
        <a:spcAft>
          <a:spcPct val="0"/>
        </a:spcAft>
        <a:buSzPct val="80000"/>
        <a:buChar char="•"/>
        <a:defRPr sz="2000">
          <a:solidFill>
            <a:schemeClr val="tx1"/>
          </a:solidFill>
          <a:latin typeface="+mn-lt"/>
          <a:ea typeface="+mn-ea"/>
        </a:defRPr>
      </a:lvl8pPr>
      <a:lvl9pPr marL="3886200" indent="-228600" algn="l" rtl="0" fontAlgn="base">
        <a:spcBef>
          <a:spcPct val="20000"/>
        </a:spcBef>
        <a:spcAft>
          <a:spcPct val="0"/>
        </a:spcAft>
        <a:buSzPct val="8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nul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nul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nul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4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8" Type="http://schemas.openxmlformats.org/officeDocument/2006/relationships/video" Target="../media/media5.mp4"/><Relationship Id="rId13" Type="http://schemas.openxmlformats.org/officeDocument/2006/relationships/image" Target="../media/image24.png"/><Relationship Id="rId3" Type="http://schemas.microsoft.com/office/2007/relationships/media" Target="../media/media3.mp4"/><Relationship Id="rId7" Type="http://schemas.microsoft.com/office/2007/relationships/media" Target="../media/media5.mp4"/><Relationship Id="rId12" Type="http://schemas.openxmlformats.org/officeDocument/2006/relationships/image" Target="../media/image2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22.png"/><Relationship Id="rId5" Type="http://schemas.microsoft.com/office/2007/relationships/media" Target="../media/media4.mp4"/><Relationship Id="rId10" Type="http://schemas.openxmlformats.org/officeDocument/2006/relationships/notesSlide" Target="../notesSlides/notesSlide7.xml"/><Relationship Id="rId4" Type="http://schemas.openxmlformats.org/officeDocument/2006/relationships/video" Target="../media/media3.mp4"/><Relationship Id="rId9" Type="http://schemas.openxmlformats.org/officeDocument/2006/relationships/slideLayout" Target="../slideLayouts/slideLayout5.xml"/><Relationship Id="rId14"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6.png"/><Relationship Id="rId4"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7.(nul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8.(nul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microsoft.com/office/2007/relationships/media" Target="../media/media7.mp4"/><Relationship Id="rId7" Type="http://schemas.openxmlformats.org/officeDocument/2006/relationships/image" Target="../media/image31.png"/><Relationship Id="rId2" Type="http://schemas.microsoft.com/office/2007/relationships/media" Target="../media/media6.mp4"/><Relationship Id="rId1" Type="http://schemas.openxmlformats.org/officeDocument/2006/relationships/video" Target="NULL" TargetMode="External"/><Relationship Id="rId6" Type="http://schemas.openxmlformats.org/officeDocument/2006/relationships/image" Target="../media/image26.png"/><Relationship Id="rId5" Type="http://schemas.openxmlformats.org/officeDocument/2006/relationships/notesSlide" Target="../notesSlides/notesSlide14.xml"/><Relationship Id="rId4"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microsoft.com/office/2007/relationships/media" Target="../media/media9.mp4"/><Relationship Id="rId7" Type="http://schemas.openxmlformats.org/officeDocument/2006/relationships/image" Target="../media/image34.png"/><Relationship Id="rId2" Type="http://schemas.microsoft.com/office/2007/relationships/media" Target="../media/media8.mp4"/><Relationship Id="rId1" Type="http://schemas.openxmlformats.org/officeDocument/2006/relationships/video" Target="NULL" TargetMode="External"/><Relationship Id="rId6" Type="http://schemas.openxmlformats.org/officeDocument/2006/relationships/image" Target="../media/image33.png"/><Relationship Id="rId5" Type="http://schemas.openxmlformats.org/officeDocument/2006/relationships/notesSlide" Target="../notesSlides/notesSlide16.xml"/><Relationship Id="rId4"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5.(nul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6.(nul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6.(nul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nul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6.(nul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6.(nul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6.(nul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8.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41.png"/><Relationship Id="rId4" Type="http://schemas.openxmlformats.org/officeDocument/2006/relationships/notesSlide" Target="../notesSlides/notesSlide27.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2.(nul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3.(nul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4.(nul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5.(nul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6.(nul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7.(null)"/><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8.(null)"/><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49.(null)"/><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9.(null)"/><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49.(null)"/><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1.mp4"/><Relationship Id="rId1" Type="http://schemas.openxmlformats.org/officeDocument/2006/relationships/video" Target="NULL" TargetMode="External"/><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51.png"/><Relationship Id="rId4" Type="http://schemas.openxmlformats.org/officeDocument/2006/relationships/notesSlide" Target="../notesSlides/notesSlide38.xml"/></Relationships>
</file>

<file path=ppt/slides/_rels/slide65.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53.png"/><Relationship Id="rId2" Type="http://schemas.microsoft.com/office/2007/relationships/media" Target="../media/media13.mp4"/><Relationship Id="rId1" Type="http://schemas.openxmlformats.org/officeDocument/2006/relationships/video" Target="NULL" TargetMode="External"/><Relationship Id="rId6" Type="http://schemas.openxmlformats.org/officeDocument/2006/relationships/image" Target="../media/image52.png"/><Relationship Id="rId5" Type="http://schemas.openxmlformats.org/officeDocument/2006/relationships/notesSlide" Target="../notesSlides/notesSlide39.xml"/><Relationship Id="rId4"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8" Type="http://schemas.openxmlformats.org/officeDocument/2006/relationships/slideLayout" Target="../slideLayouts/slideLayout5.xml"/><Relationship Id="rId13" Type="http://schemas.openxmlformats.org/officeDocument/2006/relationships/image" Target="../media/image55.png"/><Relationship Id="rId3" Type="http://schemas.microsoft.com/office/2007/relationships/media" Target="../media/media5.mp4"/><Relationship Id="rId7" Type="http://schemas.microsoft.com/office/2007/relationships/media" Target="../media/media16.mp4"/><Relationship Id="rId12" Type="http://schemas.openxmlformats.org/officeDocument/2006/relationships/image" Target="../media/image54.png"/><Relationship Id="rId2" Type="http://schemas.microsoft.com/office/2007/relationships/media" Target="../media/media3.mp4"/><Relationship Id="rId1" Type="http://schemas.openxmlformats.org/officeDocument/2006/relationships/video" Target="NULL" TargetMode="External"/><Relationship Id="rId6" Type="http://schemas.microsoft.com/office/2007/relationships/media" Target="../media/media15.mp4"/><Relationship Id="rId11" Type="http://schemas.openxmlformats.org/officeDocument/2006/relationships/image" Target="../media/image24.png"/><Relationship Id="rId5" Type="http://schemas.microsoft.com/office/2007/relationships/media" Target="../media/media14.mp4"/><Relationship Id="rId10" Type="http://schemas.openxmlformats.org/officeDocument/2006/relationships/image" Target="../media/image25.png"/><Relationship Id="rId4" Type="http://schemas.microsoft.com/office/2007/relationships/media" Target="../media/media4.mp4"/><Relationship Id="rId9" Type="http://schemas.openxmlformats.org/officeDocument/2006/relationships/image" Target="../media/image23.png"/><Relationship Id="rId14" Type="http://schemas.openxmlformats.org/officeDocument/2006/relationships/image" Target="../media/image56.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7.mp4"/><Relationship Id="rId1" Type="http://schemas.openxmlformats.org/officeDocument/2006/relationships/video" Target="NULL" TargetMode="External"/><Relationship Id="rId5" Type="http://schemas.openxmlformats.org/officeDocument/2006/relationships/image" Target="../media/image57.png"/><Relationship Id="rId4" Type="http://schemas.openxmlformats.org/officeDocument/2006/relationships/notesSlide" Target="../notesSlides/notesSlide4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1.png"/><Relationship Id="rId7" Type="http://schemas.openxmlformats.org/officeDocument/2006/relationships/image" Target="../media/image59.tiff"/><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microsoft.com/office/2007/relationships/media" Target="../media/media19.mp4"/><Relationship Id="rId7" Type="http://schemas.openxmlformats.org/officeDocument/2006/relationships/image" Target="../media/image63.png"/><Relationship Id="rId2" Type="http://schemas.microsoft.com/office/2007/relationships/media" Target="../media/media18.mp4"/><Relationship Id="rId1" Type="http://schemas.openxmlformats.org/officeDocument/2006/relationships/video" Target="NULL" TargetMode="External"/><Relationship Id="rId6" Type="http://schemas.openxmlformats.org/officeDocument/2006/relationships/image" Target="../media/image62.png"/><Relationship Id="rId5" Type="http://schemas.openxmlformats.org/officeDocument/2006/relationships/notesSlide" Target="../notesSlides/notesSlide47.xml"/><Relationship Id="rId4"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3350"/>
            <a:ext cx="7772400" cy="1524000"/>
          </a:xfrm>
        </p:spPr>
        <p:txBody>
          <a:bodyPr/>
          <a:lstStyle/>
          <a:p>
            <a:r>
              <a:rPr lang="en-CA" dirty="0">
                <a:latin typeface="Arial" panose="020B0604020202020204" pitchFamily="34" charset="0"/>
                <a:cs typeface="Arial" panose="020B0604020202020204" pitchFamily="34" charset="0"/>
              </a:rPr>
              <a:t>Real-Time Virtual Pipes Simulation and Modeling for Small-Scale Shallow Water</a:t>
            </a:r>
            <a:endParaRPr lang="en-CA" dirty="0"/>
          </a:p>
        </p:txBody>
      </p:sp>
      <p:sp>
        <p:nvSpPr>
          <p:cNvPr id="3" name="Subtitle 2"/>
          <p:cNvSpPr>
            <a:spLocks noGrp="1"/>
          </p:cNvSpPr>
          <p:nvPr>
            <p:ph type="subTitle" idx="1"/>
          </p:nvPr>
        </p:nvSpPr>
        <p:spPr>
          <a:xfrm>
            <a:off x="685800" y="2038350"/>
            <a:ext cx="7772400" cy="1314450"/>
          </a:xfrm>
        </p:spPr>
        <p:txBody>
          <a:bodyPr/>
          <a:lstStyle/>
          <a:p>
            <a:r>
              <a:rPr lang="en-CA" dirty="0">
                <a:solidFill>
                  <a:schemeClr val="bg2"/>
                </a:solidFill>
              </a:rPr>
              <a:t>François </a:t>
            </a:r>
            <a:r>
              <a:rPr lang="en-CA" dirty="0" err="1">
                <a:solidFill>
                  <a:schemeClr val="bg2"/>
                </a:solidFill>
              </a:rPr>
              <a:t>Dagenais</a:t>
            </a:r>
            <a:r>
              <a:rPr lang="en-CA" dirty="0">
                <a:solidFill>
                  <a:schemeClr val="bg2"/>
                </a:solidFill>
              </a:rPr>
              <a:t>, Julián </a:t>
            </a:r>
            <a:r>
              <a:rPr lang="en-CA" dirty="0" err="1">
                <a:solidFill>
                  <a:schemeClr val="bg2"/>
                </a:solidFill>
              </a:rPr>
              <a:t>Guzmán</a:t>
            </a:r>
            <a:r>
              <a:rPr lang="en-CA" dirty="0">
                <a:solidFill>
                  <a:schemeClr val="bg2"/>
                </a:solidFill>
              </a:rPr>
              <a:t>, Valentin </a:t>
            </a:r>
            <a:r>
              <a:rPr lang="en-CA" dirty="0" err="1">
                <a:solidFill>
                  <a:schemeClr val="bg2"/>
                </a:solidFill>
              </a:rPr>
              <a:t>Vervondel</a:t>
            </a:r>
            <a:r>
              <a:rPr lang="en-CA" dirty="0">
                <a:solidFill>
                  <a:schemeClr val="bg2"/>
                </a:solidFill>
              </a:rPr>
              <a:t>, Alexander Hay, </a:t>
            </a:r>
            <a:r>
              <a:rPr lang="en-CA" dirty="0" err="1">
                <a:solidFill>
                  <a:schemeClr val="bg2"/>
                </a:solidFill>
              </a:rPr>
              <a:t>Sébastien</a:t>
            </a:r>
            <a:r>
              <a:rPr lang="en-CA" dirty="0">
                <a:solidFill>
                  <a:schemeClr val="bg2"/>
                </a:solidFill>
              </a:rPr>
              <a:t> Delorme, David Mould, and Eric Paquette</a:t>
            </a:r>
          </a:p>
          <a:p>
            <a:endParaRPr lang="en-CA" dirty="0"/>
          </a:p>
        </p:txBody>
      </p:sp>
      <p:sp>
        <p:nvSpPr>
          <p:cNvPr id="4" name="Subtitle 2"/>
          <p:cNvSpPr txBox="1">
            <a:spLocks/>
          </p:cNvSpPr>
          <p:nvPr/>
        </p:nvSpPr>
        <p:spPr bwMode="auto">
          <a:xfrm>
            <a:off x="685800" y="3486150"/>
            <a:ext cx="7772400" cy="49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90000"/>
              <a:buFont typeface="Wingdings" pitchFamily="2" charset="2"/>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SzPct val="80000"/>
              <a:buFont typeface="Wingdings" pitchFamily="2" charset="2"/>
              <a:buChar char="§"/>
              <a:defRPr>
                <a:solidFill>
                  <a:schemeClr val="tx1"/>
                </a:solidFill>
                <a:latin typeface="+mn-lt"/>
                <a:ea typeface="+mn-ea"/>
              </a:defRPr>
            </a:lvl4pPr>
            <a:lvl5pPr marL="2057400" indent="-228600" algn="l" rtl="0" eaLnBrk="0" fontAlgn="base" hangingPunct="0">
              <a:spcBef>
                <a:spcPct val="20000"/>
              </a:spcBef>
              <a:spcAft>
                <a:spcPct val="0"/>
              </a:spcAft>
              <a:buSzPct val="80000"/>
              <a:buChar char="•"/>
              <a:defRPr>
                <a:solidFill>
                  <a:schemeClr val="tx1"/>
                </a:solidFill>
                <a:latin typeface="+mn-lt"/>
                <a:ea typeface="+mn-ea"/>
              </a:defRPr>
            </a:lvl5pPr>
            <a:lvl6pPr marL="2514600" indent="-228600" algn="l" rtl="0" fontAlgn="base">
              <a:spcBef>
                <a:spcPct val="20000"/>
              </a:spcBef>
              <a:spcAft>
                <a:spcPct val="0"/>
              </a:spcAft>
              <a:buSzPct val="80000"/>
              <a:buChar char="•"/>
              <a:defRPr sz="2000">
                <a:solidFill>
                  <a:schemeClr val="tx1"/>
                </a:solidFill>
                <a:latin typeface="+mn-lt"/>
                <a:ea typeface="+mn-ea"/>
              </a:defRPr>
            </a:lvl6pPr>
            <a:lvl7pPr marL="2971800" indent="-228600" algn="l" rtl="0" fontAlgn="base">
              <a:spcBef>
                <a:spcPct val="20000"/>
              </a:spcBef>
              <a:spcAft>
                <a:spcPct val="0"/>
              </a:spcAft>
              <a:buSzPct val="80000"/>
              <a:buChar char="•"/>
              <a:defRPr sz="2000">
                <a:solidFill>
                  <a:schemeClr val="tx1"/>
                </a:solidFill>
                <a:latin typeface="+mn-lt"/>
                <a:ea typeface="+mn-ea"/>
              </a:defRPr>
            </a:lvl7pPr>
            <a:lvl8pPr marL="3429000" indent="-228600" algn="l" rtl="0" fontAlgn="base">
              <a:spcBef>
                <a:spcPct val="20000"/>
              </a:spcBef>
              <a:spcAft>
                <a:spcPct val="0"/>
              </a:spcAft>
              <a:buSzPct val="80000"/>
              <a:buChar char="•"/>
              <a:defRPr sz="2000">
                <a:solidFill>
                  <a:schemeClr val="tx1"/>
                </a:solidFill>
                <a:latin typeface="+mn-lt"/>
                <a:ea typeface="+mn-ea"/>
              </a:defRPr>
            </a:lvl8pPr>
            <a:lvl9pPr marL="3886200" indent="-228600" algn="l" rtl="0" fontAlgn="base">
              <a:spcBef>
                <a:spcPct val="20000"/>
              </a:spcBef>
              <a:spcAft>
                <a:spcPct val="0"/>
              </a:spcAft>
              <a:buSzPct val="80000"/>
              <a:buChar char="•"/>
              <a:defRPr sz="2000">
                <a:solidFill>
                  <a:schemeClr val="tx1"/>
                </a:solidFill>
                <a:latin typeface="+mn-lt"/>
                <a:ea typeface="+mn-ea"/>
              </a:defRPr>
            </a:lvl9pPr>
          </a:lstStyle>
          <a:p>
            <a:r>
              <a:rPr lang="en-CA" kern="0" dirty="0">
                <a:solidFill>
                  <a:schemeClr val="bg2"/>
                </a:solidFill>
              </a:rPr>
              <a:t>VRIPHYS 2018</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297292"/>
            <a:ext cx="1179990" cy="67889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4436073"/>
            <a:ext cx="2121921" cy="52587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4225" y="4437884"/>
            <a:ext cx="2495550" cy="524066"/>
          </a:xfrm>
          <a:prstGeom prst="rect">
            <a:avLst/>
          </a:prstGeom>
        </p:spPr>
      </p:pic>
    </p:spTree>
    <p:extLst>
      <p:ext uri="{BB962C8B-B14F-4D97-AF65-F5344CB8AC3E}">
        <p14:creationId xmlns:p14="http://schemas.microsoft.com/office/powerpoint/2010/main" val="3113516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Virtual Pipes</a:t>
            </a:r>
            <a:endParaRPr lang="en-CA" dirty="0"/>
          </a:p>
        </p:txBody>
      </p:sp>
      <p:sp>
        <p:nvSpPr>
          <p:cNvPr id="3" name="Content Placeholder 2"/>
          <p:cNvSpPr>
            <a:spLocks noGrp="1"/>
          </p:cNvSpPr>
          <p:nvPr>
            <p:ph idx="1"/>
          </p:nvPr>
        </p:nvSpPr>
        <p:spPr/>
        <p:txBody>
          <a:bodyPr/>
          <a:lstStyle/>
          <a:p>
            <a:endParaRPr lang="en-CA" dirty="0"/>
          </a:p>
          <a:p>
            <a:endParaRPr lang="en-CA" dirty="0"/>
          </a:p>
        </p:txBody>
      </p:sp>
      <p:sp>
        <p:nvSpPr>
          <p:cNvPr id="9" name="Footer Placeholder 8"/>
          <p:cNvSpPr>
            <a:spLocks noGrp="1"/>
          </p:cNvSpPr>
          <p:nvPr>
            <p:ph type="ftr" sz="quarter" idx="10"/>
          </p:nvPr>
        </p:nvSpPr>
        <p:spPr/>
        <p:txBody>
          <a:bodyPr/>
          <a:lstStyle/>
          <a:p>
            <a:fld id="{E2772229-4108-4226-A3B1-7AC9AC171EC3}" type="slidenum">
              <a:rPr lang="en-US" altLang="x-none" smtClean="0"/>
              <a:pPr/>
              <a:t>10</a:t>
            </a:fld>
            <a:endParaRPr lang="en-US" altLang="x-none" dirty="0"/>
          </a:p>
        </p:txBody>
      </p:sp>
      <p:pic>
        <p:nvPicPr>
          <p:cNvPr id="12" name="Picture 11">
            <a:extLst>
              <a:ext uri="{FF2B5EF4-FFF2-40B4-BE49-F238E27FC236}">
                <a16:creationId xmlns:a16="http://schemas.microsoft.com/office/drawing/2014/main" id="{00DF082C-5A44-274B-A075-699025BD0CDB}"/>
              </a:ext>
            </a:extLst>
          </p:cNvPr>
          <p:cNvPicPr>
            <a:picLocks noChangeAspect="1"/>
          </p:cNvPicPr>
          <p:nvPr/>
        </p:nvPicPr>
        <p:blipFill>
          <a:blip r:embed="rId2"/>
          <a:stretch>
            <a:fillRect/>
          </a:stretch>
        </p:blipFill>
        <p:spPr>
          <a:xfrm>
            <a:off x="612000" y="742949"/>
            <a:ext cx="7920000" cy="3873914"/>
          </a:xfrm>
          <a:prstGeom prst="rect">
            <a:avLst/>
          </a:prstGeom>
        </p:spPr>
      </p:pic>
    </p:spTree>
    <p:extLst>
      <p:ext uri="{BB962C8B-B14F-4D97-AF65-F5344CB8AC3E}">
        <p14:creationId xmlns:p14="http://schemas.microsoft.com/office/powerpoint/2010/main" val="1673856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75382E-10AB-C649-9FE2-4EA03F348AB2}"/>
              </a:ext>
            </a:extLst>
          </p:cNvPr>
          <p:cNvPicPr>
            <a:picLocks noChangeAspect="1"/>
          </p:cNvPicPr>
          <p:nvPr/>
        </p:nvPicPr>
        <p:blipFill>
          <a:blip r:embed="rId2"/>
          <a:stretch>
            <a:fillRect/>
          </a:stretch>
        </p:blipFill>
        <p:spPr>
          <a:xfrm>
            <a:off x="612000" y="742949"/>
            <a:ext cx="7920000" cy="3873913"/>
          </a:xfrm>
          <a:prstGeom prst="rect">
            <a:avLst/>
          </a:prstGeom>
        </p:spPr>
      </p:pic>
      <p:sp>
        <p:nvSpPr>
          <p:cNvPr id="2" name="Title 1"/>
          <p:cNvSpPr>
            <a:spLocks noGrp="1"/>
          </p:cNvSpPr>
          <p:nvPr>
            <p:ph type="title"/>
          </p:nvPr>
        </p:nvSpPr>
        <p:spPr/>
        <p:txBody>
          <a:bodyPr/>
          <a:lstStyle/>
          <a:p>
            <a:r>
              <a:rPr lang="en-CA"/>
              <a:t>Virtual Pipes</a:t>
            </a:r>
            <a:endParaRPr lang="en-CA" dirty="0"/>
          </a:p>
        </p:txBody>
      </p:sp>
      <p:sp>
        <p:nvSpPr>
          <p:cNvPr id="3" name="Content Placeholder 2"/>
          <p:cNvSpPr>
            <a:spLocks noGrp="1"/>
          </p:cNvSpPr>
          <p:nvPr>
            <p:ph idx="1"/>
          </p:nvPr>
        </p:nvSpPr>
        <p:spPr/>
        <p:txBody>
          <a:bodyPr/>
          <a:lstStyle/>
          <a:p>
            <a:endParaRPr lang="en-CA" dirty="0"/>
          </a:p>
          <a:p>
            <a:endParaRPr lang="en-CA" dirty="0"/>
          </a:p>
        </p:txBody>
      </p:sp>
      <p:sp>
        <p:nvSpPr>
          <p:cNvPr id="9" name="Footer Placeholder 8"/>
          <p:cNvSpPr>
            <a:spLocks noGrp="1"/>
          </p:cNvSpPr>
          <p:nvPr>
            <p:ph type="ftr" sz="quarter" idx="10"/>
          </p:nvPr>
        </p:nvSpPr>
        <p:spPr/>
        <p:txBody>
          <a:bodyPr/>
          <a:lstStyle/>
          <a:p>
            <a:fld id="{E2772229-4108-4226-A3B1-7AC9AC171EC3}" type="slidenum">
              <a:rPr lang="en-US" altLang="x-none" smtClean="0"/>
              <a:pPr/>
              <a:t>11</a:t>
            </a:fld>
            <a:endParaRPr lang="en-US" altLang="x-none" dirty="0"/>
          </a:p>
        </p:txBody>
      </p:sp>
    </p:spTree>
    <p:extLst>
      <p:ext uri="{BB962C8B-B14F-4D97-AF65-F5344CB8AC3E}">
        <p14:creationId xmlns:p14="http://schemas.microsoft.com/office/powerpoint/2010/main" val="2650511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31D279-8E96-D043-B150-C54A40A01C0E}"/>
              </a:ext>
            </a:extLst>
          </p:cNvPr>
          <p:cNvPicPr>
            <a:picLocks noChangeAspect="1"/>
          </p:cNvPicPr>
          <p:nvPr/>
        </p:nvPicPr>
        <p:blipFill>
          <a:blip r:embed="rId2"/>
          <a:stretch>
            <a:fillRect/>
          </a:stretch>
        </p:blipFill>
        <p:spPr>
          <a:xfrm>
            <a:off x="612000" y="742949"/>
            <a:ext cx="7920000" cy="3873913"/>
          </a:xfrm>
          <a:prstGeom prst="rect">
            <a:avLst/>
          </a:prstGeom>
        </p:spPr>
      </p:pic>
      <p:sp>
        <p:nvSpPr>
          <p:cNvPr id="2" name="Title 1"/>
          <p:cNvSpPr>
            <a:spLocks noGrp="1"/>
          </p:cNvSpPr>
          <p:nvPr>
            <p:ph type="title"/>
          </p:nvPr>
        </p:nvSpPr>
        <p:spPr/>
        <p:txBody>
          <a:bodyPr/>
          <a:lstStyle/>
          <a:p>
            <a:r>
              <a:rPr lang="en-CA"/>
              <a:t>Virtual Pipes</a:t>
            </a:r>
            <a:endParaRPr lang="en-CA" dirty="0"/>
          </a:p>
        </p:txBody>
      </p:sp>
      <p:sp>
        <p:nvSpPr>
          <p:cNvPr id="3" name="Content Placeholder 2"/>
          <p:cNvSpPr>
            <a:spLocks noGrp="1"/>
          </p:cNvSpPr>
          <p:nvPr>
            <p:ph idx="1"/>
          </p:nvPr>
        </p:nvSpPr>
        <p:spPr/>
        <p:txBody>
          <a:bodyPr/>
          <a:lstStyle/>
          <a:p>
            <a:endParaRPr lang="en-CA" dirty="0"/>
          </a:p>
          <a:p>
            <a:endParaRPr lang="en-CA" dirty="0"/>
          </a:p>
        </p:txBody>
      </p:sp>
      <p:sp>
        <p:nvSpPr>
          <p:cNvPr id="9" name="Footer Placeholder 8"/>
          <p:cNvSpPr>
            <a:spLocks noGrp="1"/>
          </p:cNvSpPr>
          <p:nvPr>
            <p:ph type="ftr" sz="quarter" idx="10"/>
          </p:nvPr>
        </p:nvSpPr>
        <p:spPr/>
        <p:txBody>
          <a:bodyPr/>
          <a:lstStyle/>
          <a:p>
            <a:fld id="{E2772229-4108-4226-A3B1-7AC9AC171EC3}" type="slidenum">
              <a:rPr lang="en-US" altLang="x-none" smtClean="0"/>
              <a:pPr/>
              <a:t>12</a:t>
            </a:fld>
            <a:endParaRPr lang="en-US" altLang="x-none" dirty="0"/>
          </a:p>
        </p:txBody>
      </p:sp>
    </p:spTree>
    <p:extLst>
      <p:ext uri="{BB962C8B-B14F-4D97-AF65-F5344CB8AC3E}">
        <p14:creationId xmlns:p14="http://schemas.microsoft.com/office/powerpoint/2010/main" val="1137358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Virtual Pipes</a:t>
            </a:r>
          </a:p>
        </p:txBody>
      </p:sp>
      <p:sp>
        <p:nvSpPr>
          <p:cNvPr id="3" name="Content Placeholder 2"/>
          <p:cNvSpPr>
            <a:spLocks noGrp="1"/>
          </p:cNvSpPr>
          <p:nvPr>
            <p:ph sz="half" idx="1"/>
          </p:nvPr>
        </p:nvSpPr>
        <p:spPr>
          <a:xfrm>
            <a:off x="609600" y="628650"/>
            <a:ext cx="8001000" cy="4000500"/>
          </a:xfrm>
        </p:spPr>
        <p:txBody>
          <a:bodyPr/>
          <a:lstStyle/>
          <a:p>
            <a:endParaRPr lang="en-CA" sz="2000" dirty="0"/>
          </a:p>
          <a:p>
            <a:pPr marL="0" indent="0">
              <a:buNone/>
            </a:pPr>
            <a:r>
              <a:rPr lang="en-CA" sz="2000" dirty="0"/>
              <a:t> Typical simulation loop:</a:t>
            </a:r>
          </a:p>
          <a:p>
            <a:pPr marL="0" indent="0">
              <a:buNone/>
            </a:pPr>
            <a:endParaRPr lang="en-CA" sz="2000" dirty="0"/>
          </a:p>
          <a:p>
            <a:pPr marL="457200" indent="-457200">
              <a:buFont typeface="+mj-lt"/>
              <a:buAutoNum type="arabicPeriod"/>
            </a:pPr>
            <a:r>
              <a:rPr lang="en-CA" sz="2000" dirty="0"/>
              <a:t>Update liquid fluxes</a:t>
            </a:r>
          </a:p>
          <a:p>
            <a:pPr marL="457200" indent="-457200">
              <a:buFont typeface="+mj-lt"/>
              <a:buAutoNum type="arabicPeriod"/>
            </a:pPr>
            <a:r>
              <a:rPr lang="en-CA" sz="2000" dirty="0"/>
              <a:t>Scale liquid fluxes</a:t>
            </a:r>
          </a:p>
          <a:p>
            <a:pPr marL="457200" indent="-457200">
              <a:buFont typeface="+mj-lt"/>
              <a:buAutoNum type="arabicPeriod"/>
            </a:pPr>
            <a:r>
              <a:rPr lang="en-CA" sz="2000" dirty="0"/>
              <a:t>Update liquid heights</a:t>
            </a:r>
          </a:p>
          <a:p>
            <a:pPr marL="457200" indent="-457200">
              <a:buFont typeface="+mj-lt"/>
              <a:buAutoNum type="arabicPeriod"/>
            </a:pPr>
            <a:r>
              <a:rPr lang="en-CA" sz="2000" dirty="0"/>
              <a:t>Source liquid in the simulation</a:t>
            </a:r>
          </a:p>
          <a:p>
            <a:endParaRPr lang="en-CA" sz="2000" dirty="0"/>
          </a:p>
          <a:p>
            <a:endParaRPr lang="en-CA" dirty="0"/>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13</a:t>
            </a:fld>
            <a:endParaRPr lang="en-US" altLang="x-none" dirty="0"/>
          </a:p>
        </p:txBody>
      </p:sp>
    </p:spTree>
    <p:extLst>
      <p:ext uri="{BB962C8B-B14F-4D97-AF65-F5344CB8AC3E}">
        <p14:creationId xmlns:p14="http://schemas.microsoft.com/office/powerpoint/2010/main" val="3156696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Virtual Pipes</a:t>
            </a:r>
          </a:p>
        </p:txBody>
      </p:sp>
      <p:sp>
        <p:nvSpPr>
          <p:cNvPr id="3" name="Content Placeholder 2"/>
          <p:cNvSpPr>
            <a:spLocks noGrp="1"/>
          </p:cNvSpPr>
          <p:nvPr>
            <p:ph sz="half" idx="1"/>
          </p:nvPr>
        </p:nvSpPr>
        <p:spPr>
          <a:xfrm>
            <a:off x="609600" y="628650"/>
            <a:ext cx="8001000" cy="4000500"/>
          </a:xfrm>
        </p:spPr>
        <p:txBody>
          <a:bodyPr/>
          <a:lstStyle/>
          <a:p>
            <a:endParaRPr lang="en-CA" sz="2000" dirty="0"/>
          </a:p>
          <a:p>
            <a:pPr marL="0" indent="0">
              <a:buNone/>
            </a:pPr>
            <a:r>
              <a:rPr lang="en-CA" sz="2000" dirty="0"/>
              <a:t>Our simulation loop:</a:t>
            </a:r>
          </a:p>
          <a:p>
            <a:pPr marL="457200" indent="-457200">
              <a:buFont typeface="+mj-lt"/>
              <a:buAutoNum type="arabicPeriod"/>
            </a:pPr>
            <a:r>
              <a:rPr lang="en-CA" sz="2000" b="1" dirty="0"/>
              <a:t>Update extended pipes connections</a:t>
            </a:r>
          </a:p>
          <a:p>
            <a:pPr marL="457200" indent="-457200">
              <a:buFont typeface="+mj-lt"/>
              <a:buAutoNum type="arabicPeriod"/>
            </a:pPr>
            <a:r>
              <a:rPr lang="en-CA" sz="2000" dirty="0"/>
              <a:t>Update liquid fluxes</a:t>
            </a:r>
          </a:p>
          <a:p>
            <a:pPr marL="457200" indent="-457200">
              <a:buFont typeface="+mj-lt"/>
              <a:buAutoNum type="arabicPeriod"/>
            </a:pPr>
            <a:r>
              <a:rPr lang="en-CA" sz="2000" b="1" dirty="0"/>
              <a:t>Apply viscosity</a:t>
            </a:r>
          </a:p>
          <a:p>
            <a:pPr marL="457200" indent="-457200">
              <a:buFont typeface="+mj-lt"/>
              <a:buAutoNum type="arabicPeriod"/>
            </a:pPr>
            <a:r>
              <a:rPr lang="en-CA" sz="2000" dirty="0"/>
              <a:t>Scale liquid fluxes</a:t>
            </a:r>
          </a:p>
          <a:p>
            <a:pPr marL="457200" indent="-457200">
              <a:buFont typeface="+mj-lt"/>
              <a:buAutoNum type="arabicPeriod"/>
            </a:pPr>
            <a:r>
              <a:rPr lang="en-CA" sz="2000" dirty="0"/>
              <a:t>Update liquid heights</a:t>
            </a:r>
          </a:p>
          <a:p>
            <a:pPr marL="457200" indent="-457200">
              <a:buFont typeface="+mj-lt"/>
              <a:buAutoNum type="arabicPeriod"/>
            </a:pPr>
            <a:r>
              <a:rPr lang="en-CA" sz="2000" dirty="0"/>
              <a:t>Source liquid in the simulation</a:t>
            </a:r>
          </a:p>
          <a:p>
            <a:pPr marL="0" indent="0">
              <a:buNone/>
            </a:pPr>
            <a:endParaRPr lang="en-CA" sz="2000" dirty="0"/>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14</a:t>
            </a:fld>
            <a:endParaRPr lang="en-US" altLang="x-none" dirty="0"/>
          </a:p>
        </p:txBody>
      </p:sp>
    </p:spTree>
    <p:extLst>
      <p:ext uri="{BB962C8B-B14F-4D97-AF65-F5344CB8AC3E}">
        <p14:creationId xmlns:p14="http://schemas.microsoft.com/office/powerpoint/2010/main" val="1379026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Overview</a:t>
            </a:r>
          </a:p>
        </p:txBody>
      </p:sp>
      <p:sp>
        <p:nvSpPr>
          <p:cNvPr id="3" name="Content Placeholder 2"/>
          <p:cNvSpPr>
            <a:spLocks noGrp="1"/>
          </p:cNvSpPr>
          <p:nvPr>
            <p:ph sz="half" idx="1"/>
          </p:nvPr>
        </p:nvSpPr>
        <p:spPr>
          <a:xfrm>
            <a:off x="609600" y="628650"/>
            <a:ext cx="8001000" cy="4000500"/>
          </a:xfrm>
        </p:spPr>
        <p:txBody>
          <a:bodyPr/>
          <a:lstStyle/>
          <a:p>
            <a:endParaRPr lang="en-CA" sz="2000" dirty="0"/>
          </a:p>
          <a:p>
            <a:r>
              <a:rPr lang="en-CA" sz="2000" dirty="0"/>
              <a:t>Virtual pipes</a:t>
            </a:r>
          </a:p>
          <a:p>
            <a:r>
              <a:rPr lang="en-CA" sz="2000" b="1" dirty="0"/>
              <a:t>Viscosity model</a:t>
            </a:r>
          </a:p>
          <a:p>
            <a:r>
              <a:rPr lang="en-CA" sz="2000" dirty="0"/>
              <a:t>Extended pipes</a:t>
            </a:r>
          </a:p>
          <a:p>
            <a:r>
              <a:rPr lang="en-CA" sz="2000" dirty="0"/>
              <a:t>Surface </a:t>
            </a:r>
          </a:p>
          <a:p>
            <a:pPr lvl="1"/>
            <a:r>
              <a:rPr lang="en-CA" sz="1600" dirty="0"/>
              <a:t>Creation</a:t>
            </a:r>
          </a:p>
          <a:p>
            <a:pPr lvl="1"/>
            <a:r>
              <a:rPr lang="en-CA" sz="1600" dirty="0"/>
              <a:t>Optimization</a:t>
            </a:r>
          </a:p>
          <a:p>
            <a:r>
              <a:rPr lang="en-CA" sz="2000" dirty="0"/>
              <a:t>Meniscus</a:t>
            </a:r>
          </a:p>
          <a:p>
            <a:r>
              <a:rPr lang="en-CA" sz="2000" dirty="0"/>
              <a:t>Discussion</a:t>
            </a:r>
          </a:p>
          <a:p>
            <a:endParaRPr lang="en-CA" sz="2000" dirty="0"/>
          </a:p>
          <a:p>
            <a:pPr marL="0" indent="0">
              <a:buNone/>
            </a:pPr>
            <a:endParaRPr lang="en-CA" dirty="0"/>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15</a:t>
            </a:fld>
            <a:endParaRPr lang="en-US" altLang="x-none" dirty="0"/>
          </a:p>
        </p:txBody>
      </p:sp>
    </p:spTree>
    <p:extLst>
      <p:ext uri="{BB962C8B-B14F-4D97-AF65-F5344CB8AC3E}">
        <p14:creationId xmlns:p14="http://schemas.microsoft.com/office/powerpoint/2010/main" val="1109058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Viscosity</a:t>
            </a:r>
            <a:endParaRPr lang="en-CA" dirty="0"/>
          </a:p>
        </p:txBody>
      </p:sp>
      <p:sp>
        <p:nvSpPr>
          <p:cNvPr id="3" name="Content Placeholder 2"/>
          <p:cNvSpPr>
            <a:spLocks noGrp="1"/>
          </p:cNvSpPr>
          <p:nvPr>
            <p:ph idx="1"/>
          </p:nvPr>
        </p:nvSpPr>
        <p:spPr/>
        <p:txBody>
          <a:bodyPr/>
          <a:lstStyle/>
          <a:p>
            <a:endParaRPr lang="en-CA" sz="2400" dirty="0"/>
          </a:p>
        </p:txBody>
      </p:sp>
      <p:sp>
        <p:nvSpPr>
          <p:cNvPr id="9" name="Footer Placeholder 8"/>
          <p:cNvSpPr>
            <a:spLocks noGrp="1"/>
          </p:cNvSpPr>
          <p:nvPr>
            <p:ph type="ftr" sz="quarter" idx="10"/>
          </p:nvPr>
        </p:nvSpPr>
        <p:spPr/>
        <p:txBody>
          <a:bodyPr/>
          <a:lstStyle/>
          <a:p>
            <a:fld id="{E2772229-4108-4226-A3B1-7AC9AC171EC3}" type="slidenum">
              <a:rPr lang="en-US" altLang="x-none" smtClean="0"/>
              <a:pPr/>
              <a:t>16</a:t>
            </a:fld>
            <a:endParaRPr lang="en-US" altLang="x-none" dirty="0"/>
          </a:p>
        </p:txBody>
      </p:sp>
      <p:grpSp>
        <p:nvGrpSpPr>
          <p:cNvPr id="12" name="Group 11">
            <a:extLst>
              <a:ext uri="{FF2B5EF4-FFF2-40B4-BE49-F238E27FC236}">
                <a16:creationId xmlns:a16="http://schemas.microsoft.com/office/drawing/2014/main" id="{AF0FBA34-8CDB-DF4A-835D-5EB08E498DE5}"/>
              </a:ext>
            </a:extLst>
          </p:cNvPr>
          <p:cNvGrpSpPr/>
          <p:nvPr/>
        </p:nvGrpSpPr>
        <p:grpSpPr>
          <a:xfrm>
            <a:off x="1847360" y="1605721"/>
            <a:ext cx="5449280" cy="445903"/>
            <a:chOff x="1066800" y="2600324"/>
            <a:chExt cx="4399479" cy="360000"/>
          </a:xfrm>
        </p:grpSpPr>
        <p:grpSp>
          <p:nvGrpSpPr>
            <p:cNvPr id="10" name="Group 9">
              <a:extLst>
                <a:ext uri="{FF2B5EF4-FFF2-40B4-BE49-F238E27FC236}">
                  <a16:creationId xmlns:a16="http://schemas.microsoft.com/office/drawing/2014/main" id="{23867A4C-E89E-8743-8723-4F1D0D2869F5}"/>
                </a:ext>
              </a:extLst>
            </p:cNvPr>
            <p:cNvGrpSpPr/>
            <p:nvPr/>
          </p:nvGrpSpPr>
          <p:grpSpPr>
            <a:xfrm>
              <a:off x="1066800" y="2600324"/>
              <a:ext cx="1457662" cy="360000"/>
              <a:chOff x="1066800" y="2600324"/>
              <a:chExt cx="1457662" cy="360000"/>
            </a:xfrm>
          </p:grpSpPr>
          <p:sp>
            <p:nvSpPr>
              <p:cNvPr id="8" name="Arc 7">
                <a:extLst>
                  <a:ext uri="{FF2B5EF4-FFF2-40B4-BE49-F238E27FC236}">
                    <a16:creationId xmlns:a16="http://schemas.microsoft.com/office/drawing/2014/main" id="{CD64784C-F1AF-2E44-A8F5-DB73B1E5F2A4}"/>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11" name="Arc 10">
                <a:extLst>
                  <a:ext uri="{FF2B5EF4-FFF2-40B4-BE49-F238E27FC236}">
                    <a16:creationId xmlns:a16="http://schemas.microsoft.com/office/drawing/2014/main" id="{D82F79A0-576B-AD44-880E-6FA839E7543D}"/>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nvGrpSpPr>
            <p:cNvPr id="13" name="Group 12">
              <a:extLst>
                <a:ext uri="{FF2B5EF4-FFF2-40B4-BE49-F238E27FC236}">
                  <a16:creationId xmlns:a16="http://schemas.microsoft.com/office/drawing/2014/main" id="{29EF0C8D-1C4E-1342-A1AD-45EE34B1B0B1}"/>
                </a:ext>
              </a:extLst>
            </p:cNvPr>
            <p:cNvGrpSpPr/>
            <p:nvPr/>
          </p:nvGrpSpPr>
          <p:grpSpPr>
            <a:xfrm>
              <a:off x="1804462" y="2600324"/>
              <a:ext cx="1457662" cy="360000"/>
              <a:chOff x="1066800" y="2600324"/>
              <a:chExt cx="1457662" cy="360000"/>
            </a:xfrm>
          </p:grpSpPr>
          <p:sp>
            <p:nvSpPr>
              <p:cNvPr id="14" name="Arc 13">
                <a:extLst>
                  <a:ext uri="{FF2B5EF4-FFF2-40B4-BE49-F238E27FC236}">
                    <a16:creationId xmlns:a16="http://schemas.microsoft.com/office/drawing/2014/main" id="{18F15A81-7545-D840-8CE1-4C7687D9DBE6}"/>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15" name="Arc 14">
                <a:extLst>
                  <a:ext uri="{FF2B5EF4-FFF2-40B4-BE49-F238E27FC236}">
                    <a16:creationId xmlns:a16="http://schemas.microsoft.com/office/drawing/2014/main" id="{6BC9EA3A-99BA-5245-B99D-ACB9E5EA0FBA}"/>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nvGrpSpPr>
            <p:cNvPr id="16" name="Group 15">
              <a:extLst>
                <a:ext uri="{FF2B5EF4-FFF2-40B4-BE49-F238E27FC236}">
                  <a16:creationId xmlns:a16="http://schemas.microsoft.com/office/drawing/2014/main" id="{55CBC02A-E8FF-294F-8EC6-283B9085FCDB}"/>
                </a:ext>
              </a:extLst>
            </p:cNvPr>
            <p:cNvGrpSpPr/>
            <p:nvPr/>
          </p:nvGrpSpPr>
          <p:grpSpPr>
            <a:xfrm>
              <a:off x="2542124" y="2600324"/>
              <a:ext cx="1457662" cy="360000"/>
              <a:chOff x="1066800" y="2600324"/>
              <a:chExt cx="1457662" cy="360000"/>
            </a:xfrm>
          </p:grpSpPr>
          <p:sp>
            <p:nvSpPr>
              <p:cNvPr id="17" name="Arc 16">
                <a:extLst>
                  <a:ext uri="{FF2B5EF4-FFF2-40B4-BE49-F238E27FC236}">
                    <a16:creationId xmlns:a16="http://schemas.microsoft.com/office/drawing/2014/main" id="{679AFEF5-174F-2A4C-B717-FC4C2F1A4031}"/>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18" name="Arc 17">
                <a:extLst>
                  <a:ext uri="{FF2B5EF4-FFF2-40B4-BE49-F238E27FC236}">
                    <a16:creationId xmlns:a16="http://schemas.microsoft.com/office/drawing/2014/main" id="{65BC5941-6090-D04A-A663-A770E97E60DF}"/>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nvGrpSpPr>
            <p:cNvPr id="19" name="Group 18">
              <a:extLst>
                <a:ext uri="{FF2B5EF4-FFF2-40B4-BE49-F238E27FC236}">
                  <a16:creationId xmlns:a16="http://schemas.microsoft.com/office/drawing/2014/main" id="{25413A18-47C2-494F-AFFC-CA15139568A1}"/>
                </a:ext>
              </a:extLst>
            </p:cNvPr>
            <p:cNvGrpSpPr/>
            <p:nvPr/>
          </p:nvGrpSpPr>
          <p:grpSpPr>
            <a:xfrm>
              <a:off x="3279786" y="2600324"/>
              <a:ext cx="1457662" cy="360000"/>
              <a:chOff x="1066800" y="2600324"/>
              <a:chExt cx="1457662" cy="360000"/>
            </a:xfrm>
          </p:grpSpPr>
          <p:sp>
            <p:nvSpPr>
              <p:cNvPr id="20" name="Arc 19">
                <a:extLst>
                  <a:ext uri="{FF2B5EF4-FFF2-40B4-BE49-F238E27FC236}">
                    <a16:creationId xmlns:a16="http://schemas.microsoft.com/office/drawing/2014/main" id="{88CD6CC4-3E65-6542-9836-15470F75B63D}"/>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21" name="Arc 20">
                <a:extLst>
                  <a:ext uri="{FF2B5EF4-FFF2-40B4-BE49-F238E27FC236}">
                    <a16:creationId xmlns:a16="http://schemas.microsoft.com/office/drawing/2014/main" id="{DDE0C3F1-CF34-2840-97A3-600A987CEAB2}"/>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nvGrpSpPr>
            <p:cNvPr id="22" name="Group 21">
              <a:extLst>
                <a:ext uri="{FF2B5EF4-FFF2-40B4-BE49-F238E27FC236}">
                  <a16:creationId xmlns:a16="http://schemas.microsoft.com/office/drawing/2014/main" id="{C1864BAF-01EE-674D-A78D-3F81310D4931}"/>
                </a:ext>
              </a:extLst>
            </p:cNvPr>
            <p:cNvGrpSpPr/>
            <p:nvPr/>
          </p:nvGrpSpPr>
          <p:grpSpPr>
            <a:xfrm>
              <a:off x="4008617" y="2600324"/>
              <a:ext cx="1457662" cy="360000"/>
              <a:chOff x="1066800" y="2600324"/>
              <a:chExt cx="1457662" cy="360000"/>
            </a:xfrm>
          </p:grpSpPr>
          <p:sp>
            <p:nvSpPr>
              <p:cNvPr id="23" name="Arc 22">
                <a:extLst>
                  <a:ext uri="{FF2B5EF4-FFF2-40B4-BE49-F238E27FC236}">
                    <a16:creationId xmlns:a16="http://schemas.microsoft.com/office/drawing/2014/main" id="{03454232-646D-A64C-A654-2C43440CBD39}"/>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24" name="Arc 23">
                <a:extLst>
                  <a:ext uri="{FF2B5EF4-FFF2-40B4-BE49-F238E27FC236}">
                    <a16:creationId xmlns:a16="http://schemas.microsoft.com/office/drawing/2014/main" id="{97A3E12F-19D5-2548-B9EB-D6E3305937B6}"/>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cxnSp>
        <p:nvCxnSpPr>
          <p:cNvPr id="29" name="Straight Connector 28">
            <a:extLst>
              <a:ext uri="{FF2B5EF4-FFF2-40B4-BE49-F238E27FC236}">
                <a16:creationId xmlns:a16="http://schemas.microsoft.com/office/drawing/2014/main" id="{0FC823CD-3B6B-A84F-8A24-438F88F9CF89}"/>
              </a:ext>
            </a:extLst>
          </p:cNvPr>
          <p:cNvCxnSpPr/>
          <p:nvPr/>
        </p:nvCxnSpPr>
        <p:spPr bwMode="auto">
          <a:xfrm>
            <a:off x="2293263" y="3844413"/>
            <a:ext cx="4557474"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5" name="Straight Connector 34">
            <a:extLst>
              <a:ext uri="{FF2B5EF4-FFF2-40B4-BE49-F238E27FC236}">
                <a16:creationId xmlns:a16="http://schemas.microsoft.com/office/drawing/2014/main" id="{27CBE926-2100-F049-8765-88E48D3A32F5}"/>
              </a:ext>
            </a:extLst>
          </p:cNvPr>
          <p:cNvCxnSpPr>
            <a:cxnSpLocks/>
          </p:cNvCxnSpPr>
          <p:nvPr/>
        </p:nvCxnSpPr>
        <p:spPr bwMode="auto">
          <a:xfrm flipH="1">
            <a:off x="6135329"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8" name="Straight Connector 37">
            <a:extLst>
              <a:ext uri="{FF2B5EF4-FFF2-40B4-BE49-F238E27FC236}">
                <a16:creationId xmlns:a16="http://schemas.microsoft.com/office/drawing/2014/main" id="{03C36882-4261-7641-8C24-735A8D4B8D08}"/>
              </a:ext>
            </a:extLst>
          </p:cNvPr>
          <p:cNvCxnSpPr>
            <a:cxnSpLocks/>
          </p:cNvCxnSpPr>
          <p:nvPr/>
        </p:nvCxnSpPr>
        <p:spPr bwMode="auto">
          <a:xfrm flipH="1">
            <a:off x="5590321"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9" name="Straight Connector 38">
            <a:extLst>
              <a:ext uri="{FF2B5EF4-FFF2-40B4-BE49-F238E27FC236}">
                <a16:creationId xmlns:a16="http://schemas.microsoft.com/office/drawing/2014/main" id="{DC668212-C4C4-9D49-B759-28F2189425DC}"/>
              </a:ext>
            </a:extLst>
          </p:cNvPr>
          <p:cNvCxnSpPr>
            <a:cxnSpLocks/>
          </p:cNvCxnSpPr>
          <p:nvPr/>
        </p:nvCxnSpPr>
        <p:spPr bwMode="auto">
          <a:xfrm flipH="1">
            <a:off x="5045312"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0" name="Straight Connector 39">
            <a:extLst>
              <a:ext uri="{FF2B5EF4-FFF2-40B4-BE49-F238E27FC236}">
                <a16:creationId xmlns:a16="http://schemas.microsoft.com/office/drawing/2014/main" id="{6C2458C1-EBF1-394B-9C20-A446AF6C37E8}"/>
              </a:ext>
            </a:extLst>
          </p:cNvPr>
          <p:cNvCxnSpPr>
            <a:cxnSpLocks/>
          </p:cNvCxnSpPr>
          <p:nvPr/>
        </p:nvCxnSpPr>
        <p:spPr bwMode="auto">
          <a:xfrm flipH="1">
            <a:off x="4500303"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1" name="Straight Connector 40">
            <a:extLst>
              <a:ext uri="{FF2B5EF4-FFF2-40B4-BE49-F238E27FC236}">
                <a16:creationId xmlns:a16="http://schemas.microsoft.com/office/drawing/2014/main" id="{0BE4947B-F0D2-DE46-BBC7-8661B37FBAA3}"/>
              </a:ext>
            </a:extLst>
          </p:cNvPr>
          <p:cNvCxnSpPr>
            <a:cxnSpLocks/>
          </p:cNvCxnSpPr>
          <p:nvPr/>
        </p:nvCxnSpPr>
        <p:spPr bwMode="auto">
          <a:xfrm flipH="1">
            <a:off x="3955294"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2" name="Straight Connector 41">
            <a:extLst>
              <a:ext uri="{FF2B5EF4-FFF2-40B4-BE49-F238E27FC236}">
                <a16:creationId xmlns:a16="http://schemas.microsoft.com/office/drawing/2014/main" id="{A6E2D69D-9550-BE4B-B583-916CE54FC93E}"/>
              </a:ext>
            </a:extLst>
          </p:cNvPr>
          <p:cNvCxnSpPr>
            <a:cxnSpLocks/>
          </p:cNvCxnSpPr>
          <p:nvPr/>
        </p:nvCxnSpPr>
        <p:spPr bwMode="auto">
          <a:xfrm flipH="1">
            <a:off x="3410285"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3" name="Straight Connector 42">
            <a:extLst>
              <a:ext uri="{FF2B5EF4-FFF2-40B4-BE49-F238E27FC236}">
                <a16:creationId xmlns:a16="http://schemas.microsoft.com/office/drawing/2014/main" id="{BB4B56B8-43B7-AA41-AE4D-601337DB265E}"/>
              </a:ext>
            </a:extLst>
          </p:cNvPr>
          <p:cNvCxnSpPr>
            <a:cxnSpLocks/>
          </p:cNvCxnSpPr>
          <p:nvPr/>
        </p:nvCxnSpPr>
        <p:spPr bwMode="auto">
          <a:xfrm flipH="1">
            <a:off x="2865276"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4" name="Straight Connector 43">
            <a:extLst>
              <a:ext uri="{FF2B5EF4-FFF2-40B4-BE49-F238E27FC236}">
                <a16:creationId xmlns:a16="http://schemas.microsoft.com/office/drawing/2014/main" id="{2515B834-35D5-034C-A758-152BAC3DA6E9}"/>
              </a:ext>
            </a:extLst>
          </p:cNvPr>
          <p:cNvCxnSpPr>
            <a:cxnSpLocks/>
          </p:cNvCxnSpPr>
          <p:nvPr/>
        </p:nvCxnSpPr>
        <p:spPr bwMode="auto">
          <a:xfrm flipH="1">
            <a:off x="2320267"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nvGrpSpPr>
          <p:cNvPr id="59" name="Group 58">
            <a:extLst>
              <a:ext uri="{FF2B5EF4-FFF2-40B4-BE49-F238E27FC236}">
                <a16:creationId xmlns:a16="http://schemas.microsoft.com/office/drawing/2014/main" id="{58C292F2-1E12-664D-A77A-AA2D6FE77F28}"/>
              </a:ext>
            </a:extLst>
          </p:cNvPr>
          <p:cNvGrpSpPr/>
          <p:nvPr/>
        </p:nvGrpSpPr>
        <p:grpSpPr>
          <a:xfrm>
            <a:off x="2576052" y="2281083"/>
            <a:ext cx="4008890" cy="0"/>
            <a:chOff x="2576052" y="2281083"/>
            <a:chExt cx="4008890" cy="0"/>
          </a:xfrm>
        </p:grpSpPr>
        <p:cxnSp>
          <p:nvCxnSpPr>
            <p:cNvPr id="45" name="Straight Arrow Connector 44">
              <a:extLst>
                <a:ext uri="{FF2B5EF4-FFF2-40B4-BE49-F238E27FC236}">
                  <a16:creationId xmlns:a16="http://schemas.microsoft.com/office/drawing/2014/main" id="{AE2ECC7B-F7FA-6D4B-958F-26AE5DAD3EC8}"/>
                </a:ext>
              </a:extLst>
            </p:cNvPr>
            <p:cNvCxnSpPr/>
            <p:nvPr/>
          </p:nvCxnSpPr>
          <p:spPr bwMode="auto">
            <a:xfrm>
              <a:off x="2576052" y="2281083"/>
              <a:ext cx="72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7" name="Straight Arrow Connector 46">
              <a:extLst>
                <a:ext uri="{FF2B5EF4-FFF2-40B4-BE49-F238E27FC236}">
                  <a16:creationId xmlns:a16="http://schemas.microsoft.com/office/drawing/2014/main" id="{4E687847-5DED-824C-82CF-CE6E430B9A06}"/>
                </a:ext>
              </a:extLst>
            </p:cNvPr>
            <p:cNvCxnSpPr/>
            <p:nvPr/>
          </p:nvCxnSpPr>
          <p:spPr bwMode="auto">
            <a:xfrm>
              <a:off x="3672349" y="2281083"/>
              <a:ext cx="72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8" name="Straight Arrow Connector 47">
              <a:extLst>
                <a:ext uri="{FF2B5EF4-FFF2-40B4-BE49-F238E27FC236}">
                  <a16:creationId xmlns:a16="http://schemas.microsoft.com/office/drawing/2014/main" id="{DA99A7C6-C308-D746-9B3B-0667A1102FB8}"/>
                </a:ext>
              </a:extLst>
            </p:cNvPr>
            <p:cNvCxnSpPr/>
            <p:nvPr/>
          </p:nvCxnSpPr>
          <p:spPr bwMode="auto">
            <a:xfrm>
              <a:off x="4768646" y="2281083"/>
              <a:ext cx="72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9" name="Straight Arrow Connector 48">
              <a:extLst>
                <a:ext uri="{FF2B5EF4-FFF2-40B4-BE49-F238E27FC236}">
                  <a16:creationId xmlns:a16="http://schemas.microsoft.com/office/drawing/2014/main" id="{2944C275-7C19-9447-8BDB-1837EA81E526}"/>
                </a:ext>
              </a:extLst>
            </p:cNvPr>
            <p:cNvCxnSpPr/>
            <p:nvPr/>
          </p:nvCxnSpPr>
          <p:spPr bwMode="auto">
            <a:xfrm>
              <a:off x="5864942" y="2281083"/>
              <a:ext cx="72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2185149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Viscosity</a:t>
            </a:r>
            <a:endParaRPr lang="en-CA" dirty="0"/>
          </a:p>
        </p:txBody>
      </p:sp>
      <p:sp>
        <p:nvSpPr>
          <p:cNvPr id="3" name="Content Placeholder 2"/>
          <p:cNvSpPr>
            <a:spLocks noGrp="1"/>
          </p:cNvSpPr>
          <p:nvPr>
            <p:ph idx="1"/>
          </p:nvPr>
        </p:nvSpPr>
        <p:spPr/>
        <p:txBody>
          <a:bodyPr/>
          <a:lstStyle/>
          <a:p>
            <a:r>
              <a:rPr lang="en-CA" sz="2400" dirty="0"/>
              <a:t>Close to the boundary between the liquid and terrain</a:t>
            </a:r>
          </a:p>
          <a:p>
            <a:pPr lvl="1"/>
            <a:r>
              <a:rPr lang="en-CA" sz="2000" dirty="0"/>
              <a:t>Interaction with the terrain slows down the liquid</a:t>
            </a:r>
          </a:p>
          <a:p>
            <a:endParaRPr lang="en-CA" sz="2400" dirty="0"/>
          </a:p>
        </p:txBody>
      </p:sp>
      <p:sp>
        <p:nvSpPr>
          <p:cNvPr id="9" name="Footer Placeholder 8"/>
          <p:cNvSpPr>
            <a:spLocks noGrp="1"/>
          </p:cNvSpPr>
          <p:nvPr>
            <p:ph type="ftr" sz="quarter" idx="10"/>
          </p:nvPr>
        </p:nvSpPr>
        <p:spPr/>
        <p:txBody>
          <a:bodyPr/>
          <a:lstStyle/>
          <a:p>
            <a:fld id="{E2772229-4108-4226-A3B1-7AC9AC171EC3}" type="slidenum">
              <a:rPr lang="en-US" altLang="x-none" smtClean="0"/>
              <a:pPr/>
              <a:t>17</a:t>
            </a:fld>
            <a:endParaRPr lang="en-US" altLang="x-none" dirty="0"/>
          </a:p>
        </p:txBody>
      </p:sp>
      <p:grpSp>
        <p:nvGrpSpPr>
          <p:cNvPr id="12" name="Group 11">
            <a:extLst>
              <a:ext uri="{FF2B5EF4-FFF2-40B4-BE49-F238E27FC236}">
                <a16:creationId xmlns:a16="http://schemas.microsoft.com/office/drawing/2014/main" id="{AF0FBA34-8CDB-DF4A-835D-5EB08E498DE5}"/>
              </a:ext>
            </a:extLst>
          </p:cNvPr>
          <p:cNvGrpSpPr/>
          <p:nvPr/>
        </p:nvGrpSpPr>
        <p:grpSpPr>
          <a:xfrm>
            <a:off x="1847360" y="1605721"/>
            <a:ext cx="5449280" cy="445903"/>
            <a:chOff x="1066800" y="2600324"/>
            <a:chExt cx="4399479" cy="360000"/>
          </a:xfrm>
        </p:grpSpPr>
        <p:grpSp>
          <p:nvGrpSpPr>
            <p:cNvPr id="10" name="Group 9">
              <a:extLst>
                <a:ext uri="{FF2B5EF4-FFF2-40B4-BE49-F238E27FC236}">
                  <a16:creationId xmlns:a16="http://schemas.microsoft.com/office/drawing/2014/main" id="{23867A4C-E89E-8743-8723-4F1D0D2869F5}"/>
                </a:ext>
              </a:extLst>
            </p:cNvPr>
            <p:cNvGrpSpPr/>
            <p:nvPr/>
          </p:nvGrpSpPr>
          <p:grpSpPr>
            <a:xfrm>
              <a:off x="1066800" y="2600324"/>
              <a:ext cx="1457662" cy="360000"/>
              <a:chOff x="1066800" y="2600324"/>
              <a:chExt cx="1457662" cy="360000"/>
            </a:xfrm>
          </p:grpSpPr>
          <p:sp>
            <p:nvSpPr>
              <p:cNvPr id="8" name="Arc 7">
                <a:extLst>
                  <a:ext uri="{FF2B5EF4-FFF2-40B4-BE49-F238E27FC236}">
                    <a16:creationId xmlns:a16="http://schemas.microsoft.com/office/drawing/2014/main" id="{CD64784C-F1AF-2E44-A8F5-DB73B1E5F2A4}"/>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11" name="Arc 10">
                <a:extLst>
                  <a:ext uri="{FF2B5EF4-FFF2-40B4-BE49-F238E27FC236}">
                    <a16:creationId xmlns:a16="http://schemas.microsoft.com/office/drawing/2014/main" id="{D82F79A0-576B-AD44-880E-6FA839E7543D}"/>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nvGrpSpPr>
            <p:cNvPr id="13" name="Group 12">
              <a:extLst>
                <a:ext uri="{FF2B5EF4-FFF2-40B4-BE49-F238E27FC236}">
                  <a16:creationId xmlns:a16="http://schemas.microsoft.com/office/drawing/2014/main" id="{29EF0C8D-1C4E-1342-A1AD-45EE34B1B0B1}"/>
                </a:ext>
              </a:extLst>
            </p:cNvPr>
            <p:cNvGrpSpPr/>
            <p:nvPr/>
          </p:nvGrpSpPr>
          <p:grpSpPr>
            <a:xfrm>
              <a:off x="1804462" y="2600324"/>
              <a:ext cx="1457662" cy="360000"/>
              <a:chOff x="1066800" y="2600324"/>
              <a:chExt cx="1457662" cy="360000"/>
            </a:xfrm>
          </p:grpSpPr>
          <p:sp>
            <p:nvSpPr>
              <p:cNvPr id="14" name="Arc 13">
                <a:extLst>
                  <a:ext uri="{FF2B5EF4-FFF2-40B4-BE49-F238E27FC236}">
                    <a16:creationId xmlns:a16="http://schemas.microsoft.com/office/drawing/2014/main" id="{18F15A81-7545-D840-8CE1-4C7687D9DBE6}"/>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15" name="Arc 14">
                <a:extLst>
                  <a:ext uri="{FF2B5EF4-FFF2-40B4-BE49-F238E27FC236}">
                    <a16:creationId xmlns:a16="http://schemas.microsoft.com/office/drawing/2014/main" id="{6BC9EA3A-99BA-5245-B99D-ACB9E5EA0FBA}"/>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nvGrpSpPr>
            <p:cNvPr id="16" name="Group 15">
              <a:extLst>
                <a:ext uri="{FF2B5EF4-FFF2-40B4-BE49-F238E27FC236}">
                  <a16:creationId xmlns:a16="http://schemas.microsoft.com/office/drawing/2014/main" id="{55CBC02A-E8FF-294F-8EC6-283B9085FCDB}"/>
                </a:ext>
              </a:extLst>
            </p:cNvPr>
            <p:cNvGrpSpPr/>
            <p:nvPr/>
          </p:nvGrpSpPr>
          <p:grpSpPr>
            <a:xfrm>
              <a:off x="2542124" y="2600324"/>
              <a:ext cx="1457662" cy="360000"/>
              <a:chOff x="1066800" y="2600324"/>
              <a:chExt cx="1457662" cy="360000"/>
            </a:xfrm>
          </p:grpSpPr>
          <p:sp>
            <p:nvSpPr>
              <p:cNvPr id="17" name="Arc 16">
                <a:extLst>
                  <a:ext uri="{FF2B5EF4-FFF2-40B4-BE49-F238E27FC236}">
                    <a16:creationId xmlns:a16="http://schemas.microsoft.com/office/drawing/2014/main" id="{679AFEF5-174F-2A4C-B717-FC4C2F1A4031}"/>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18" name="Arc 17">
                <a:extLst>
                  <a:ext uri="{FF2B5EF4-FFF2-40B4-BE49-F238E27FC236}">
                    <a16:creationId xmlns:a16="http://schemas.microsoft.com/office/drawing/2014/main" id="{65BC5941-6090-D04A-A663-A770E97E60DF}"/>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nvGrpSpPr>
            <p:cNvPr id="19" name="Group 18">
              <a:extLst>
                <a:ext uri="{FF2B5EF4-FFF2-40B4-BE49-F238E27FC236}">
                  <a16:creationId xmlns:a16="http://schemas.microsoft.com/office/drawing/2014/main" id="{25413A18-47C2-494F-AFFC-CA15139568A1}"/>
                </a:ext>
              </a:extLst>
            </p:cNvPr>
            <p:cNvGrpSpPr/>
            <p:nvPr/>
          </p:nvGrpSpPr>
          <p:grpSpPr>
            <a:xfrm>
              <a:off x="3279786" y="2600324"/>
              <a:ext cx="1457662" cy="360000"/>
              <a:chOff x="1066800" y="2600324"/>
              <a:chExt cx="1457662" cy="360000"/>
            </a:xfrm>
          </p:grpSpPr>
          <p:sp>
            <p:nvSpPr>
              <p:cNvPr id="20" name="Arc 19">
                <a:extLst>
                  <a:ext uri="{FF2B5EF4-FFF2-40B4-BE49-F238E27FC236}">
                    <a16:creationId xmlns:a16="http://schemas.microsoft.com/office/drawing/2014/main" id="{88CD6CC4-3E65-6542-9836-15470F75B63D}"/>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21" name="Arc 20">
                <a:extLst>
                  <a:ext uri="{FF2B5EF4-FFF2-40B4-BE49-F238E27FC236}">
                    <a16:creationId xmlns:a16="http://schemas.microsoft.com/office/drawing/2014/main" id="{DDE0C3F1-CF34-2840-97A3-600A987CEAB2}"/>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nvGrpSpPr>
            <p:cNvPr id="22" name="Group 21">
              <a:extLst>
                <a:ext uri="{FF2B5EF4-FFF2-40B4-BE49-F238E27FC236}">
                  <a16:creationId xmlns:a16="http://schemas.microsoft.com/office/drawing/2014/main" id="{C1864BAF-01EE-674D-A78D-3F81310D4931}"/>
                </a:ext>
              </a:extLst>
            </p:cNvPr>
            <p:cNvGrpSpPr/>
            <p:nvPr/>
          </p:nvGrpSpPr>
          <p:grpSpPr>
            <a:xfrm>
              <a:off x="4008617" y="2600324"/>
              <a:ext cx="1457662" cy="360000"/>
              <a:chOff x="1066800" y="2600324"/>
              <a:chExt cx="1457662" cy="360000"/>
            </a:xfrm>
          </p:grpSpPr>
          <p:sp>
            <p:nvSpPr>
              <p:cNvPr id="23" name="Arc 22">
                <a:extLst>
                  <a:ext uri="{FF2B5EF4-FFF2-40B4-BE49-F238E27FC236}">
                    <a16:creationId xmlns:a16="http://schemas.microsoft.com/office/drawing/2014/main" id="{03454232-646D-A64C-A654-2C43440CBD39}"/>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24" name="Arc 23">
                <a:extLst>
                  <a:ext uri="{FF2B5EF4-FFF2-40B4-BE49-F238E27FC236}">
                    <a16:creationId xmlns:a16="http://schemas.microsoft.com/office/drawing/2014/main" id="{97A3E12F-19D5-2548-B9EB-D6E3305937B6}"/>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cxnSp>
        <p:nvCxnSpPr>
          <p:cNvPr id="29" name="Straight Connector 28">
            <a:extLst>
              <a:ext uri="{FF2B5EF4-FFF2-40B4-BE49-F238E27FC236}">
                <a16:creationId xmlns:a16="http://schemas.microsoft.com/office/drawing/2014/main" id="{0FC823CD-3B6B-A84F-8A24-438F88F9CF89}"/>
              </a:ext>
            </a:extLst>
          </p:cNvPr>
          <p:cNvCxnSpPr/>
          <p:nvPr/>
        </p:nvCxnSpPr>
        <p:spPr bwMode="auto">
          <a:xfrm>
            <a:off x="2293263" y="3844413"/>
            <a:ext cx="4557474"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5" name="Straight Connector 34">
            <a:extLst>
              <a:ext uri="{FF2B5EF4-FFF2-40B4-BE49-F238E27FC236}">
                <a16:creationId xmlns:a16="http://schemas.microsoft.com/office/drawing/2014/main" id="{27CBE926-2100-F049-8765-88E48D3A32F5}"/>
              </a:ext>
            </a:extLst>
          </p:cNvPr>
          <p:cNvCxnSpPr>
            <a:cxnSpLocks/>
          </p:cNvCxnSpPr>
          <p:nvPr/>
        </p:nvCxnSpPr>
        <p:spPr bwMode="auto">
          <a:xfrm flipH="1">
            <a:off x="6135329"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8" name="Straight Connector 37">
            <a:extLst>
              <a:ext uri="{FF2B5EF4-FFF2-40B4-BE49-F238E27FC236}">
                <a16:creationId xmlns:a16="http://schemas.microsoft.com/office/drawing/2014/main" id="{03C36882-4261-7641-8C24-735A8D4B8D08}"/>
              </a:ext>
            </a:extLst>
          </p:cNvPr>
          <p:cNvCxnSpPr>
            <a:cxnSpLocks/>
          </p:cNvCxnSpPr>
          <p:nvPr/>
        </p:nvCxnSpPr>
        <p:spPr bwMode="auto">
          <a:xfrm flipH="1">
            <a:off x="5590321"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9" name="Straight Connector 38">
            <a:extLst>
              <a:ext uri="{FF2B5EF4-FFF2-40B4-BE49-F238E27FC236}">
                <a16:creationId xmlns:a16="http://schemas.microsoft.com/office/drawing/2014/main" id="{DC668212-C4C4-9D49-B759-28F2189425DC}"/>
              </a:ext>
            </a:extLst>
          </p:cNvPr>
          <p:cNvCxnSpPr>
            <a:cxnSpLocks/>
          </p:cNvCxnSpPr>
          <p:nvPr/>
        </p:nvCxnSpPr>
        <p:spPr bwMode="auto">
          <a:xfrm flipH="1">
            <a:off x="5045312"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0" name="Straight Connector 39">
            <a:extLst>
              <a:ext uri="{FF2B5EF4-FFF2-40B4-BE49-F238E27FC236}">
                <a16:creationId xmlns:a16="http://schemas.microsoft.com/office/drawing/2014/main" id="{6C2458C1-EBF1-394B-9C20-A446AF6C37E8}"/>
              </a:ext>
            </a:extLst>
          </p:cNvPr>
          <p:cNvCxnSpPr>
            <a:cxnSpLocks/>
          </p:cNvCxnSpPr>
          <p:nvPr/>
        </p:nvCxnSpPr>
        <p:spPr bwMode="auto">
          <a:xfrm flipH="1">
            <a:off x="4500303"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1" name="Straight Connector 40">
            <a:extLst>
              <a:ext uri="{FF2B5EF4-FFF2-40B4-BE49-F238E27FC236}">
                <a16:creationId xmlns:a16="http://schemas.microsoft.com/office/drawing/2014/main" id="{0BE4947B-F0D2-DE46-BBC7-8661B37FBAA3}"/>
              </a:ext>
            </a:extLst>
          </p:cNvPr>
          <p:cNvCxnSpPr>
            <a:cxnSpLocks/>
          </p:cNvCxnSpPr>
          <p:nvPr/>
        </p:nvCxnSpPr>
        <p:spPr bwMode="auto">
          <a:xfrm flipH="1">
            <a:off x="3955294"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2" name="Straight Connector 41">
            <a:extLst>
              <a:ext uri="{FF2B5EF4-FFF2-40B4-BE49-F238E27FC236}">
                <a16:creationId xmlns:a16="http://schemas.microsoft.com/office/drawing/2014/main" id="{A6E2D69D-9550-BE4B-B583-916CE54FC93E}"/>
              </a:ext>
            </a:extLst>
          </p:cNvPr>
          <p:cNvCxnSpPr>
            <a:cxnSpLocks/>
          </p:cNvCxnSpPr>
          <p:nvPr/>
        </p:nvCxnSpPr>
        <p:spPr bwMode="auto">
          <a:xfrm flipH="1">
            <a:off x="3410285"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3" name="Straight Connector 42">
            <a:extLst>
              <a:ext uri="{FF2B5EF4-FFF2-40B4-BE49-F238E27FC236}">
                <a16:creationId xmlns:a16="http://schemas.microsoft.com/office/drawing/2014/main" id="{BB4B56B8-43B7-AA41-AE4D-601337DB265E}"/>
              </a:ext>
            </a:extLst>
          </p:cNvPr>
          <p:cNvCxnSpPr>
            <a:cxnSpLocks/>
          </p:cNvCxnSpPr>
          <p:nvPr/>
        </p:nvCxnSpPr>
        <p:spPr bwMode="auto">
          <a:xfrm flipH="1">
            <a:off x="2865276"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4" name="Straight Connector 43">
            <a:extLst>
              <a:ext uri="{FF2B5EF4-FFF2-40B4-BE49-F238E27FC236}">
                <a16:creationId xmlns:a16="http://schemas.microsoft.com/office/drawing/2014/main" id="{2515B834-35D5-034C-A758-152BAC3DA6E9}"/>
              </a:ext>
            </a:extLst>
          </p:cNvPr>
          <p:cNvCxnSpPr>
            <a:cxnSpLocks/>
          </p:cNvCxnSpPr>
          <p:nvPr/>
        </p:nvCxnSpPr>
        <p:spPr bwMode="auto">
          <a:xfrm flipH="1">
            <a:off x="2320267"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nvGrpSpPr>
          <p:cNvPr id="59" name="Group 58">
            <a:extLst>
              <a:ext uri="{FF2B5EF4-FFF2-40B4-BE49-F238E27FC236}">
                <a16:creationId xmlns:a16="http://schemas.microsoft.com/office/drawing/2014/main" id="{58C292F2-1E12-664D-A77A-AA2D6FE77F28}"/>
              </a:ext>
            </a:extLst>
          </p:cNvPr>
          <p:cNvGrpSpPr/>
          <p:nvPr/>
        </p:nvGrpSpPr>
        <p:grpSpPr>
          <a:xfrm>
            <a:off x="2576052" y="2281083"/>
            <a:ext cx="4008890" cy="0"/>
            <a:chOff x="2576052" y="2281083"/>
            <a:chExt cx="4008890" cy="0"/>
          </a:xfrm>
        </p:grpSpPr>
        <p:cxnSp>
          <p:nvCxnSpPr>
            <p:cNvPr id="45" name="Straight Arrow Connector 44">
              <a:extLst>
                <a:ext uri="{FF2B5EF4-FFF2-40B4-BE49-F238E27FC236}">
                  <a16:creationId xmlns:a16="http://schemas.microsoft.com/office/drawing/2014/main" id="{AE2ECC7B-F7FA-6D4B-958F-26AE5DAD3EC8}"/>
                </a:ext>
              </a:extLst>
            </p:cNvPr>
            <p:cNvCxnSpPr/>
            <p:nvPr/>
          </p:nvCxnSpPr>
          <p:spPr bwMode="auto">
            <a:xfrm>
              <a:off x="2576052" y="2281083"/>
              <a:ext cx="72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7" name="Straight Arrow Connector 46">
              <a:extLst>
                <a:ext uri="{FF2B5EF4-FFF2-40B4-BE49-F238E27FC236}">
                  <a16:creationId xmlns:a16="http://schemas.microsoft.com/office/drawing/2014/main" id="{4E687847-5DED-824C-82CF-CE6E430B9A06}"/>
                </a:ext>
              </a:extLst>
            </p:cNvPr>
            <p:cNvCxnSpPr/>
            <p:nvPr/>
          </p:nvCxnSpPr>
          <p:spPr bwMode="auto">
            <a:xfrm>
              <a:off x="3672349" y="2281083"/>
              <a:ext cx="72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8" name="Straight Arrow Connector 47">
              <a:extLst>
                <a:ext uri="{FF2B5EF4-FFF2-40B4-BE49-F238E27FC236}">
                  <a16:creationId xmlns:a16="http://schemas.microsoft.com/office/drawing/2014/main" id="{DA99A7C6-C308-D746-9B3B-0667A1102FB8}"/>
                </a:ext>
              </a:extLst>
            </p:cNvPr>
            <p:cNvCxnSpPr/>
            <p:nvPr/>
          </p:nvCxnSpPr>
          <p:spPr bwMode="auto">
            <a:xfrm>
              <a:off x="4768646" y="2281083"/>
              <a:ext cx="72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9" name="Straight Arrow Connector 48">
              <a:extLst>
                <a:ext uri="{FF2B5EF4-FFF2-40B4-BE49-F238E27FC236}">
                  <a16:creationId xmlns:a16="http://schemas.microsoft.com/office/drawing/2014/main" id="{2944C275-7C19-9447-8BDB-1837EA81E526}"/>
                </a:ext>
              </a:extLst>
            </p:cNvPr>
            <p:cNvCxnSpPr/>
            <p:nvPr/>
          </p:nvCxnSpPr>
          <p:spPr bwMode="auto">
            <a:xfrm>
              <a:off x="5864942" y="2281083"/>
              <a:ext cx="72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grpSp>
        <p:nvGrpSpPr>
          <p:cNvPr id="70" name="Group 69">
            <a:extLst>
              <a:ext uri="{FF2B5EF4-FFF2-40B4-BE49-F238E27FC236}">
                <a16:creationId xmlns:a16="http://schemas.microsoft.com/office/drawing/2014/main" id="{74F00BD8-0F9C-7341-99A1-345D8506B8FD}"/>
              </a:ext>
            </a:extLst>
          </p:cNvPr>
          <p:cNvGrpSpPr/>
          <p:nvPr/>
        </p:nvGrpSpPr>
        <p:grpSpPr>
          <a:xfrm>
            <a:off x="2576052" y="3623186"/>
            <a:ext cx="3468890" cy="0"/>
            <a:chOff x="2576052" y="3623186"/>
            <a:chExt cx="3468890" cy="0"/>
          </a:xfrm>
        </p:grpSpPr>
        <p:cxnSp>
          <p:nvCxnSpPr>
            <p:cNvPr id="50" name="Straight Arrow Connector 49">
              <a:extLst>
                <a:ext uri="{FF2B5EF4-FFF2-40B4-BE49-F238E27FC236}">
                  <a16:creationId xmlns:a16="http://schemas.microsoft.com/office/drawing/2014/main" id="{54B51920-0EC2-9E4A-9108-F26BC73A6CDC}"/>
                </a:ext>
              </a:extLst>
            </p:cNvPr>
            <p:cNvCxnSpPr>
              <a:cxnSpLocks/>
            </p:cNvCxnSpPr>
            <p:nvPr/>
          </p:nvCxnSpPr>
          <p:spPr bwMode="auto">
            <a:xfrm>
              <a:off x="2576052" y="3623186"/>
              <a:ext cx="18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51" name="Straight Arrow Connector 50">
              <a:extLst>
                <a:ext uri="{FF2B5EF4-FFF2-40B4-BE49-F238E27FC236}">
                  <a16:creationId xmlns:a16="http://schemas.microsoft.com/office/drawing/2014/main" id="{FD20A67E-FDEA-EA49-A1A6-D9A132AB1F4A}"/>
                </a:ext>
              </a:extLst>
            </p:cNvPr>
            <p:cNvCxnSpPr>
              <a:cxnSpLocks/>
            </p:cNvCxnSpPr>
            <p:nvPr/>
          </p:nvCxnSpPr>
          <p:spPr bwMode="auto">
            <a:xfrm>
              <a:off x="3672349" y="3623186"/>
              <a:ext cx="18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52" name="Straight Arrow Connector 51">
              <a:extLst>
                <a:ext uri="{FF2B5EF4-FFF2-40B4-BE49-F238E27FC236}">
                  <a16:creationId xmlns:a16="http://schemas.microsoft.com/office/drawing/2014/main" id="{E529B74D-D6CA-DA49-AA75-D4440EC2F9BD}"/>
                </a:ext>
              </a:extLst>
            </p:cNvPr>
            <p:cNvCxnSpPr>
              <a:cxnSpLocks/>
            </p:cNvCxnSpPr>
            <p:nvPr/>
          </p:nvCxnSpPr>
          <p:spPr bwMode="auto">
            <a:xfrm>
              <a:off x="4768646" y="3623186"/>
              <a:ext cx="18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53" name="Straight Arrow Connector 52">
              <a:extLst>
                <a:ext uri="{FF2B5EF4-FFF2-40B4-BE49-F238E27FC236}">
                  <a16:creationId xmlns:a16="http://schemas.microsoft.com/office/drawing/2014/main" id="{7FCA5CEE-1FEB-9543-B6CC-D670972EE4F1}"/>
                </a:ext>
              </a:extLst>
            </p:cNvPr>
            <p:cNvCxnSpPr>
              <a:cxnSpLocks/>
            </p:cNvCxnSpPr>
            <p:nvPr/>
          </p:nvCxnSpPr>
          <p:spPr bwMode="auto">
            <a:xfrm>
              <a:off x="5864942" y="3623186"/>
              <a:ext cx="18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sp>
        <p:nvSpPr>
          <p:cNvPr id="71" name="TextBox 70">
            <a:extLst>
              <a:ext uri="{FF2B5EF4-FFF2-40B4-BE49-F238E27FC236}">
                <a16:creationId xmlns:a16="http://schemas.microsoft.com/office/drawing/2014/main" id="{FD74F6D0-AA63-EC46-BAF4-A4EA2C5F866A}"/>
              </a:ext>
            </a:extLst>
          </p:cNvPr>
          <p:cNvSpPr txBox="1"/>
          <p:nvPr/>
        </p:nvSpPr>
        <p:spPr>
          <a:xfrm>
            <a:off x="7116532" y="3422355"/>
            <a:ext cx="1845505" cy="830997"/>
          </a:xfrm>
          <a:prstGeom prst="rect">
            <a:avLst/>
          </a:prstGeom>
          <a:noFill/>
        </p:spPr>
        <p:txBody>
          <a:bodyPr wrap="none" rtlCol="0">
            <a:spAutoFit/>
          </a:bodyPr>
          <a:lstStyle/>
          <a:p>
            <a:r>
              <a:rPr lang="en-US" dirty="0"/>
              <a:t>Shear stress</a:t>
            </a:r>
          </a:p>
          <a:p>
            <a:r>
              <a:rPr lang="en-US" dirty="0"/>
              <a:t>force</a:t>
            </a:r>
          </a:p>
        </p:txBody>
      </p:sp>
      <p:sp>
        <p:nvSpPr>
          <p:cNvPr id="72" name="Right Brace 71">
            <a:extLst>
              <a:ext uri="{FF2B5EF4-FFF2-40B4-BE49-F238E27FC236}">
                <a16:creationId xmlns:a16="http://schemas.microsoft.com/office/drawing/2014/main" id="{9DBFD97C-214A-5542-8216-5FE3C6F2BC9E}"/>
              </a:ext>
            </a:extLst>
          </p:cNvPr>
          <p:cNvSpPr/>
          <p:nvPr/>
        </p:nvSpPr>
        <p:spPr bwMode="auto">
          <a:xfrm>
            <a:off x="6907888" y="3509511"/>
            <a:ext cx="116393" cy="334902"/>
          </a:xfrm>
          <a:prstGeom prst="rightBrace">
            <a:avLst/>
          </a:prstGeom>
          <a:no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Tree>
    <p:extLst>
      <p:ext uri="{BB962C8B-B14F-4D97-AF65-F5344CB8AC3E}">
        <p14:creationId xmlns:p14="http://schemas.microsoft.com/office/powerpoint/2010/main" val="3883219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Viscosity</a:t>
            </a:r>
            <a:endParaRPr lang="en-CA" dirty="0"/>
          </a:p>
        </p:txBody>
      </p:sp>
      <p:sp>
        <p:nvSpPr>
          <p:cNvPr id="3" name="Content Placeholder 2"/>
          <p:cNvSpPr>
            <a:spLocks noGrp="1"/>
          </p:cNvSpPr>
          <p:nvPr>
            <p:ph idx="1"/>
          </p:nvPr>
        </p:nvSpPr>
        <p:spPr/>
        <p:txBody>
          <a:bodyPr/>
          <a:lstStyle/>
          <a:p>
            <a:r>
              <a:rPr lang="en-CA" sz="2400" dirty="0"/>
              <a:t>Close to the boundary between the liquid and terrain</a:t>
            </a:r>
          </a:p>
          <a:p>
            <a:pPr lvl="1"/>
            <a:r>
              <a:rPr lang="en-CA" sz="2000" dirty="0"/>
              <a:t>Interaction with the terrain slows down the liquid</a:t>
            </a:r>
          </a:p>
          <a:p>
            <a:endParaRPr lang="en-CA" sz="2400" dirty="0"/>
          </a:p>
        </p:txBody>
      </p:sp>
      <p:sp>
        <p:nvSpPr>
          <p:cNvPr id="9" name="Footer Placeholder 8"/>
          <p:cNvSpPr>
            <a:spLocks noGrp="1"/>
          </p:cNvSpPr>
          <p:nvPr>
            <p:ph type="ftr" sz="quarter" idx="10"/>
          </p:nvPr>
        </p:nvSpPr>
        <p:spPr/>
        <p:txBody>
          <a:bodyPr/>
          <a:lstStyle/>
          <a:p>
            <a:fld id="{E2772229-4108-4226-A3B1-7AC9AC171EC3}" type="slidenum">
              <a:rPr lang="en-US" altLang="x-none" smtClean="0"/>
              <a:pPr/>
              <a:t>18</a:t>
            </a:fld>
            <a:endParaRPr lang="en-US" altLang="x-none" dirty="0"/>
          </a:p>
        </p:txBody>
      </p:sp>
      <p:grpSp>
        <p:nvGrpSpPr>
          <p:cNvPr id="12" name="Group 11">
            <a:extLst>
              <a:ext uri="{FF2B5EF4-FFF2-40B4-BE49-F238E27FC236}">
                <a16:creationId xmlns:a16="http://schemas.microsoft.com/office/drawing/2014/main" id="{AF0FBA34-8CDB-DF4A-835D-5EB08E498DE5}"/>
              </a:ext>
            </a:extLst>
          </p:cNvPr>
          <p:cNvGrpSpPr/>
          <p:nvPr/>
        </p:nvGrpSpPr>
        <p:grpSpPr>
          <a:xfrm>
            <a:off x="1847360" y="1605721"/>
            <a:ext cx="5449280" cy="445903"/>
            <a:chOff x="1066800" y="2600324"/>
            <a:chExt cx="4399479" cy="360000"/>
          </a:xfrm>
        </p:grpSpPr>
        <p:grpSp>
          <p:nvGrpSpPr>
            <p:cNvPr id="10" name="Group 9">
              <a:extLst>
                <a:ext uri="{FF2B5EF4-FFF2-40B4-BE49-F238E27FC236}">
                  <a16:creationId xmlns:a16="http://schemas.microsoft.com/office/drawing/2014/main" id="{23867A4C-E89E-8743-8723-4F1D0D2869F5}"/>
                </a:ext>
              </a:extLst>
            </p:cNvPr>
            <p:cNvGrpSpPr/>
            <p:nvPr/>
          </p:nvGrpSpPr>
          <p:grpSpPr>
            <a:xfrm>
              <a:off x="1066800" y="2600324"/>
              <a:ext cx="1457662" cy="360000"/>
              <a:chOff x="1066800" y="2600324"/>
              <a:chExt cx="1457662" cy="360000"/>
            </a:xfrm>
          </p:grpSpPr>
          <p:sp>
            <p:nvSpPr>
              <p:cNvPr id="8" name="Arc 7">
                <a:extLst>
                  <a:ext uri="{FF2B5EF4-FFF2-40B4-BE49-F238E27FC236}">
                    <a16:creationId xmlns:a16="http://schemas.microsoft.com/office/drawing/2014/main" id="{CD64784C-F1AF-2E44-A8F5-DB73B1E5F2A4}"/>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11" name="Arc 10">
                <a:extLst>
                  <a:ext uri="{FF2B5EF4-FFF2-40B4-BE49-F238E27FC236}">
                    <a16:creationId xmlns:a16="http://schemas.microsoft.com/office/drawing/2014/main" id="{D82F79A0-576B-AD44-880E-6FA839E7543D}"/>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nvGrpSpPr>
            <p:cNvPr id="13" name="Group 12">
              <a:extLst>
                <a:ext uri="{FF2B5EF4-FFF2-40B4-BE49-F238E27FC236}">
                  <a16:creationId xmlns:a16="http://schemas.microsoft.com/office/drawing/2014/main" id="{29EF0C8D-1C4E-1342-A1AD-45EE34B1B0B1}"/>
                </a:ext>
              </a:extLst>
            </p:cNvPr>
            <p:cNvGrpSpPr/>
            <p:nvPr/>
          </p:nvGrpSpPr>
          <p:grpSpPr>
            <a:xfrm>
              <a:off x="1804462" y="2600324"/>
              <a:ext cx="1457662" cy="360000"/>
              <a:chOff x="1066800" y="2600324"/>
              <a:chExt cx="1457662" cy="360000"/>
            </a:xfrm>
          </p:grpSpPr>
          <p:sp>
            <p:nvSpPr>
              <p:cNvPr id="14" name="Arc 13">
                <a:extLst>
                  <a:ext uri="{FF2B5EF4-FFF2-40B4-BE49-F238E27FC236}">
                    <a16:creationId xmlns:a16="http://schemas.microsoft.com/office/drawing/2014/main" id="{18F15A81-7545-D840-8CE1-4C7687D9DBE6}"/>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15" name="Arc 14">
                <a:extLst>
                  <a:ext uri="{FF2B5EF4-FFF2-40B4-BE49-F238E27FC236}">
                    <a16:creationId xmlns:a16="http://schemas.microsoft.com/office/drawing/2014/main" id="{6BC9EA3A-99BA-5245-B99D-ACB9E5EA0FBA}"/>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nvGrpSpPr>
            <p:cNvPr id="16" name="Group 15">
              <a:extLst>
                <a:ext uri="{FF2B5EF4-FFF2-40B4-BE49-F238E27FC236}">
                  <a16:creationId xmlns:a16="http://schemas.microsoft.com/office/drawing/2014/main" id="{55CBC02A-E8FF-294F-8EC6-283B9085FCDB}"/>
                </a:ext>
              </a:extLst>
            </p:cNvPr>
            <p:cNvGrpSpPr/>
            <p:nvPr/>
          </p:nvGrpSpPr>
          <p:grpSpPr>
            <a:xfrm>
              <a:off x="2542124" y="2600324"/>
              <a:ext cx="1457662" cy="360000"/>
              <a:chOff x="1066800" y="2600324"/>
              <a:chExt cx="1457662" cy="360000"/>
            </a:xfrm>
          </p:grpSpPr>
          <p:sp>
            <p:nvSpPr>
              <p:cNvPr id="17" name="Arc 16">
                <a:extLst>
                  <a:ext uri="{FF2B5EF4-FFF2-40B4-BE49-F238E27FC236}">
                    <a16:creationId xmlns:a16="http://schemas.microsoft.com/office/drawing/2014/main" id="{679AFEF5-174F-2A4C-B717-FC4C2F1A4031}"/>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18" name="Arc 17">
                <a:extLst>
                  <a:ext uri="{FF2B5EF4-FFF2-40B4-BE49-F238E27FC236}">
                    <a16:creationId xmlns:a16="http://schemas.microsoft.com/office/drawing/2014/main" id="{65BC5941-6090-D04A-A663-A770E97E60DF}"/>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nvGrpSpPr>
            <p:cNvPr id="19" name="Group 18">
              <a:extLst>
                <a:ext uri="{FF2B5EF4-FFF2-40B4-BE49-F238E27FC236}">
                  <a16:creationId xmlns:a16="http://schemas.microsoft.com/office/drawing/2014/main" id="{25413A18-47C2-494F-AFFC-CA15139568A1}"/>
                </a:ext>
              </a:extLst>
            </p:cNvPr>
            <p:cNvGrpSpPr/>
            <p:nvPr/>
          </p:nvGrpSpPr>
          <p:grpSpPr>
            <a:xfrm>
              <a:off x="3279786" y="2600324"/>
              <a:ext cx="1457662" cy="360000"/>
              <a:chOff x="1066800" y="2600324"/>
              <a:chExt cx="1457662" cy="360000"/>
            </a:xfrm>
          </p:grpSpPr>
          <p:sp>
            <p:nvSpPr>
              <p:cNvPr id="20" name="Arc 19">
                <a:extLst>
                  <a:ext uri="{FF2B5EF4-FFF2-40B4-BE49-F238E27FC236}">
                    <a16:creationId xmlns:a16="http://schemas.microsoft.com/office/drawing/2014/main" id="{88CD6CC4-3E65-6542-9836-15470F75B63D}"/>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21" name="Arc 20">
                <a:extLst>
                  <a:ext uri="{FF2B5EF4-FFF2-40B4-BE49-F238E27FC236}">
                    <a16:creationId xmlns:a16="http://schemas.microsoft.com/office/drawing/2014/main" id="{DDE0C3F1-CF34-2840-97A3-600A987CEAB2}"/>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nvGrpSpPr>
            <p:cNvPr id="22" name="Group 21">
              <a:extLst>
                <a:ext uri="{FF2B5EF4-FFF2-40B4-BE49-F238E27FC236}">
                  <a16:creationId xmlns:a16="http://schemas.microsoft.com/office/drawing/2014/main" id="{C1864BAF-01EE-674D-A78D-3F81310D4931}"/>
                </a:ext>
              </a:extLst>
            </p:cNvPr>
            <p:cNvGrpSpPr/>
            <p:nvPr/>
          </p:nvGrpSpPr>
          <p:grpSpPr>
            <a:xfrm>
              <a:off x="4008617" y="2600324"/>
              <a:ext cx="1457662" cy="360000"/>
              <a:chOff x="1066800" y="2600324"/>
              <a:chExt cx="1457662" cy="360000"/>
            </a:xfrm>
          </p:grpSpPr>
          <p:sp>
            <p:nvSpPr>
              <p:cNvPr id="23" name="Arc 22">
                <a:extLst>
                  <a:ext uri="{FF2B5EF4-FFF2-40B4-BE49-F238E27FC236}">
                    <a16:creationId xmlns:a16="http://schemas.microsoft.com/office/drawing/2014/main" id="{03454232-646D-A64C-A654-2C43440CBD39}"/>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24" name="Arc 23">
                <a:extLst>
                  <a:ext uri="{FF2B5EF4-FFF2-40B4-BE49-F238E27FC236}">
                    <a16:creationId xmlns:a16="http://schemas.microsoft.com/office/drawing/2014/main" id="{97A3E12F-19D5-2548-B9EB-D6E3305937B6}"/>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cxnSp>
        <p:nvCxnSpPr>
          <p:cNvPr id="29" name="Straight Connector 28">
            <a:extLst>
              <a:ext uri="{FF2B5EF4-FFF2-40B4-BE49-F238E27FC236}">
                <a16:creationId xmlns:a16="http://schemas.microsoft.com/office/drawing/2014/main" id="{0FC823CD-3B6B-A84F-8A24-438F88F9CF89}"/>
              </a:ext>
            </a:extLst>
          </p:cNvPr>
          <p:cNvCxnSpPr/>
          <p:nvPr/>
        </p:nvCxnSpPr>
        <p:spPr bwMode="auto">
          <a:xfrm>
            <a:off x="2293263" y="3844413"/>
            <a:ext cx="4557474"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5" name="Straight Connector 34">
            <a:extLst>
              <a:ext uri="{FF2B5EF4-FFF2-40B4-BE49-F238E27FC236}">
                <a16:creationId xmlns:a16="http://schemas.microsoft.com/office/drawing/2014/main" id="{27CBE926-2100-F049-8765-88E48D3A32F5}"/>
              </a:ext>
            </a:extLst>
          </p:cNvPr>
          <p:cNvCxnSpPr>
            <a:cxnSpLocks/>
          </p:cNvCxnSpPr>
          <p:nvPr/>
        </p:nvCxnSpPr>
        <p:spPr bwMode="auto">
          <a:xfrm flipH="1">
            <a:off x="6135329"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8" name="Straight Connector 37">
            <a:extLst>
              <a:ext uri="{FF2B5EF4-FFF2-40B4-BE49-F238E27FC236}">
                <a16:creationId xmlns:a16="http://schemas.microsoft.com/office/drawing/2014/main" id="{03C36882-4261-7641-8C24-735A8D4B8D08}"/>
              </a:ext>
            </a:extLst>
          </p:cNvPr>
          <p:cNvCxnSpPr>
            <a:cxnSpLocks/>
          </p:cNvCxnSpPr>
          <p:nvPr/>
        </p:nvCxnSpPr>
        <p:spPr bwMode="auto">
          <a:xfrm flipH="1">
            <a:off x="5590321"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9" name="Straight Connector 38">
            <a:extLst>
              <a:ext uri="{FF2B5EF4-FFF2-40B4-BE49-F238E27FC236}">
                <a16:creationId xmlns:a16="http://schemas.microsoft.com/office/drawing/2014/main" id="{DC668212-C4C4-9D49-B759-28F2189425DC}"/>
              </a:ext>
            </a:extLst>
          </p:cNvPr>
          <p:cNvCxnSpPr>
            <a:cxnSpLocks/>
          </p:cNvCxnSpPr>
          <p:nvPr/>
        </p:nvCxnSpPr>
        <p:spPr bwMode="auto">
          <a:xfrm flipH="1">
            <a:off x="5045312"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0" name="Straight Connector 39">
            <a:extLst>
              <a:ext uri="{FF2B5EF4-FFF2-40B4-BE49-F238E27FC236}">
                <a16:creationId xmlns:a16="http://schemas.microsoft.com/office/drawing/2014/main" id="{6C2458C1-EBF1-394B-9C20-A446AF6C37E8}"/>
              </a:ext>
            </a:extLst>
          </p:cNvPr>
          <p:cNvCxnSpPr>
            <a:cxnSpLocks/>
          </p:cNvCxnSpPr>
          <p:nvPr/>
        </p:nvCxnSpPr>
        <p:spPr bwMode="auto">
          <a:xfrm flipH="1">
            <a:off x="4500303"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1" name="Straight Connector 40">
            <a:extLst>
              <a:ext uri="{FF2B5EF4-FFF2-40B4-BE49-F238E27FC236}">
                <a16:creationId xmlns:a16="http://schemas.microsoft.com/office/drawing/2014/main" id="{0BE4947B-F0D2-DE46-BBC7-8661B37FBAA3}"/>
              </a:ext>
            </a:extLst>
          </p:cNvPr>
          <p:cNvCxnSpPr>
            <a:cxnSpLocks/>
          </p:cNvCxnSpPr>
          <p:nvPr/>
        </p:nvCxnSpPr>
        <p:spPr bwMode="auto">
          <a:xfrm flipH="1">
            <a:off x="3955294"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2" name="Straight Connector 41">
            <a:extLst>
              <a:ext uri="{FF2B5EF4-FFF2-40B4-BE49-F238E27FC236}">
                <a16:creationId xmlns:a16="http://schemas.microsoft.com/office/drawing/2014/main" id="{A6E2D69D-9550-BE4B-B583-916CE54FC93E}"/>
              </a:ext>
            </a:extLst>
          </p:cNvPr>
          <p:cNvCxnSpPr>
            <a:cxnSpLocks/>
          </p:cNvCxnSpPr>
          <p:nvPr/>
        </p:nvCxnSpPr>
        <p:spPr bwMode="auto">
          <a:xfrm flipH="1">
            <a:off x="3410285"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3" name="Straight Connector 42">
            <a:extLst>
              <a:ext uri="{FF2B5EF4-FFF2-40B4-BE49-F238E27FC236}">
                <a16:creationId xmlns:a16="http://schemas.microsoft.com/office/drawing/2014/main" id="{BB4B56B8-43B7-AA41-AE4D-601337DB265E}"/>
              </a:ext>
            </a:extLst>
          </p:cNvPr>
          <p:cNvCxnSpPr>
            <a:cxnSpLocks/>
          </p:cNvCxnSpPr>
          <p:nvPr/>
        </p:nvCxnSpPr>
        <p:spPr bwMode="auto">
          <a:xfrm flipH="1">
            <a:off x="2865276"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4" name="Straight Connector 43">
            <a:extLst>
              <a:ext uri="{FF2B5EF4-FFF2-40B4-BE49-F238E27FC236}">
                <a16:creationId xmlns:a16="http://schemas.microsoft.com/office/drawing/2014/main" id="{2515B834-35D5-034C-A758-152BAC3DA6E9}"/>
              </a:ext>
            </a:extLst>
          </p:cNvPr>
          <p:cNvCxnSpPr>
            <a:cxnSpLocks/>
          </p:cNvCxnSpPr>
          <p:nvPr/>
        </p:nvCxnSpPr>
        <p:spPr bwMode="auto">
          <a:xfrm flipH="1">
            <a:off x="2320267"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nvGrpSpPr>
          <p:cNvPr id="59" name="Group 58">
            <a:extLst>
              <a:ext uri="{FF2B5EF4-FFF2-40B4-BE49-F238E27FC236}">
                <a16:creationId xmlns:a16="http://schemas.microsoft.com/office/drawing/2014/main" id="{58C292F2-1E12-664D-A77A-AA2D6FE77F28}"/>
              </a:ext>
            </a:extLst>
          </p:cNvPr>
          <p:cNvGrpSpPr/>
          <p:nvPr/>
        </p:nvGrpSpPr>
        <p:grpSpPr>
          <a:xfrm>
            <a:off x="2576052" y="2281083"/>
            <a:ext cx="4008890" cy="0"/>
            <a:chOff x="2576052" y="2281083"/>
            <a:chExt cx="4008890" cy="0"/>
          </a:xfrm>
        </p:grpSpPr>
        <p:cxnSp>
          <p:nvCxnSpPr>
            <p:cNvPr id="45" name="Straight Arrow Connector 44">
              <a:extLst>
                <a:ext uri="{FF2B5EF4-FFF2-40B4-BE49-F238E27FC236}">
                  <a16:creationId xmlns:a16="http://schemas.microsoft.com/office/drawing/2014/main" id="{AE2ECC7B-F7FA-6D4B-958F-26AE5DAD3EC8}"/>
                </a:ext>
              </a:extLst>
            </p:cNvPr>
            <p:cNvCxnSpPr/>
            <p:nvPr/>
          </p:nvCxnSpPr>
          <p:spPr bwMode="auto">
            <a:xfrm>
              <a:off x="2576052" y="2281083"/>
              <a:ext cx="72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7" name="Straight Arrow Connector 46">
              <a:extLst>
                <a:ext uri="{FF2B5EF4-FFF2-40B4-BE49-F238E27FC236}">
                  <a16:creationId xmlns:a16="http://schemas.microsoft.com/office/drawing/2014/main" id="{4E687847-5DED-824C-82CF-CE6E430B9A06}"/>
                </a:ext>
              </a:extLst>
            </p:cNvPr>
            <p:cNvCxnSpPr/>
            <p:nvPr/>
          </p:nvCxnSpPr>
          <p:spPr bwMode="auto">
            <a:xfrm>
              <a:off x="3672349" y="2281083"/>
              <a:ext cx="72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8" name="Straight Arrow Connector 47">
              <a:extLst>
                <a:ext uri="{FF2B5EF4-FFF2-40B4-BE49-F238E27FC236}">
                  <a16:creationId xmlns:a16="http://schemas.microsoft.com/office/drawing/2014/main" id="{DA99A7C6-C308-D746-9B3B-0667A1102FB8}"/>
                </a:ext>
              </a:extLst>
            </p:cNvPr>
            <p:cNvCxnSpPr/>
            <p:nvPr/>
          </p:nvCxnSpPr>
          <p:spPr bwMode="auto">
            <a:xfrm>
              <a:off x="4768646" y="2281083"/>
              <a:ext cx="72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9" name="Straight Arrow Connector 48">
              <a:extLst>
                <a:ext uri="{FF2B5EF4-FFF2-40B4-BE49-F238E27FC236}">
                  <a16:creationId xmlns:a16="http://schemas.microsoft.com/office/drawing/2014/main" id="{2944C275-7C19-9447-8BDB-1837EA81E526}"/>
                </a:ext>
              </a:extLst>
            </p:cNvPr>
            <p:cNvCxnSpPr/>
            <p:nvPr/>
          </p:nvCxnSpPr>
          <p:spPr bwMode="auto">
            <a:xfrm>
              <a:off x="5864942" y="2281083"/>
              <a:ext cx="72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grpSp>
        <p:nvGrpSpPr>
          <p:cNvPr id="70" name="Group 69">
            <a:extLst>
              <a:ext uri="{FF2B5EF4-FFF2-40B4-BE49-F238E27FC236}">
                <a16:creationId xmlns:a16="http://schemas.microsoft.com/office/drawing/2014/main" id="{74F00BD8-0F9C-7341-99A1-345D8506B8FD}"/>
              </a:ext>
            </a:extLst>
          </p:cNvPr>
          <p:cNvGrpSpPr/>
          <p:nvPr/>
        </p:nvGrpSpPr>
        <p:grpSpPr>
          <a:xfrm>
            <a:off x="2576052" y="3623186"/>
            <a:ext cx="3468890" cy="0"/>
            <a:chOff x="2576052" y="3623186"/>
            <a:chExt cx="3468890" cy="0"/>
          </a:xfrm>
        </p:grpSpPr>
        <p:cxnSp>
          <p:nvCxnSpPr>
            <p:cNvPr id="50" name="Straight Arrow Connector 49">
              <a:extLst>
                <a:ext uri="{FF2B5EF4-FFF2-40B4-BE49-F238E27FC236}">
                  <a16:creationId xmlns:a16="http://schemas.microsoft.com/office/drawing/2014/main" id="{54B51920-0EC2-9E4A-9108-F26BC73A6CDC}"/>
                </a:ext>
              </a:extLst>
            </p:cNvPr>
            <p:cNvCxnSpPr>
              <a:cxnSpLocks/>
            </p:cNvCxnSpPr>
            <p:nvPr/>
          </p:nvCxnSpPr>
          <p:spPr bwMode="auto">
            <a:xfrm>
              <a:off x="2576052" y="3623186"/>
              <a:ext cx="18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51" name="Straight Arrow Connector 50">
              <a:extLst>
                <a:ext uri="{FF2B5EF4-FFF2-40B4-BE49-F238E27FC236}">
                  <a16:creationId xmlns:a16="http://schemas.microsoft.com/office/drawing/2014/main" id="{FD20A67E-FDEA-EA49-A1A6-D9A132AB1F4A}"/>
                </a:ext>
              </a:extLst>
            </p:cNvPr>
            <p:cNvCxnSpPr>
              <a:cxnSpLocks/>
            </p:cNvCxnSpPr>
            <p:nvPr/>
          </p:nvCxnSpPr>
          <p:spPr bwMode="auto">
            <a:xfrm>
              <a:off x="3672349" y="3623186"/>
              <a:ext cx="18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52" name="Straight Arrow Connector 51">
              <a:extLst>
                <a:ext uri="{FF2B5EF4-FFF2-40B4-BE49-F238E27FC236}">
                  <a16:creationId xmlns:a16="http://schemas.microsoft.com/office/drawing/2014/main" id="{E529B74D-D6CA-DA49-AA75-D4440EC2F9BD}"/>
                </a:ext>
              </a:extLst>
            </p:cNvPr>
            <p:cNvCxnSpPr>
              <a:cxnSpLocks/>
            </p:cNvCxnSpPr>
            <p:nvPr/>
          </p:nvCxnSpPr>
          <p:spPr bwMode="auto">
            <a:xfrm>
              <a:off x="4768646" y="3623186"/>
              <a:ext cx="18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53" name="Straight Arrow Connector 52">
              <a:extLst>
                <a:ext uri="{FF2B5EF4-FFF2-40B4-BE49-F238E27FC236}">
                  <a16:creationId xmlns:a16="http://schemas.microsoft.com/office/drawing/2014/main" id="{7FCA5CEE-1FEB-9543-B6CC-D670972EE4F1}"/>
                </a:ext>
              </a:extLst>
            </p:cNvPr>
            <p:cNvCxnSpPr>
              <a:cxnSpLocks/>
            </p:cNvCxnSpPr>
            <p:nvPr/>
          </p:nvCxnSpPr>
          <p:spPr bwMode="auto">
            <a:xfrm>
              <a:off x="5864942" y="3623186"/>
              <a:ext cx="18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grpSp>
        <p:nvGrpSpPr>
          <p:cNvPr id="69" name="Group 68">
            <a:extLst>
              <a:ext uri="{FF2B5EF4-FFF2-40B4-BE49-F238E27FC236}">
                <a16:creationId xmlns:a16="http://schemas.microsoft.com/office/drawing/2014/main" id="{E634F1EA-43AD-D94C-8A8E-D279892D3B65}"/>
              </a:ext>
            </a:extLst>
          </p:cNvPr>
          <p:cNvGrpSpPr/>
          <p:nvPr/>
        </p:nvGrpSpPr>
        <p:grpSpPr>
          <a:xfrm>
            <a:off x="2576052" y="3170902"/>
            <a:ext cx="3648890" cy="0"/>
            <a:chOff x="2576052" y="3170902"/>
            <a:chExt cx="3648890" cy="0"/>
          </a:xfrm>
        </p:grpSpPr>
        <p:cxnSp>
          <p:nvCxnSpPr>
            <p:cNvPr id="60" name="Straight Arrow Connector 59">
              <a:extLst>
                <a:ext uri="{FF2B5EF4-FFF2-40B4-BE49-F238E27FC236}">
                  <a16:creationId xmlns:a16="http://schemas.microsoft.com/office/drawing/2014/main" id="{0622A13E-C3A9-0C46-9311-E911F8C29DC7}"/>
                </a:ext>
              </a:extLst>
            </p:cNvPr>
            <p:cNvCxnSpPr/>
            <p:nvPr/>
          </p:nvCxnSpPr>
          <p:spPr bwMode="auto">
            <a:xfrm>
              <a:off x="2576052" y="3170902"/>
              <a:ext cx="36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61" name="Straight Arrow Connector 60">
              <a:extLst>
                <a:ext uri="{FF2B5EF4-FFF2-40B4-BE49-F238E27FC236}">
                  <a16:creationId xmlns:a16="http://schemas.microsoft.com/office/drawing/2014/main" id="{14006AA5-E22F-0A48-85CF-92274E877F51}"/>
                </a:ext>
              </a:extLst>
            </p:cNvPr>
            <p:cNvCxnSpPr/>
            <p:nvPr/>
          </p:nvCxnSpPr>
          <p:spPr bwMode="auto">
            <a:xfrm>
              <a:off x="3672349" y="3170902"/>
              <a:ext cx="36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62" name="Straight Arrow Connector 61">
              <a:extLst>
                <a:ext uri="{FF2B5EF4-FFF2-40B4-BE49-F238E27FC236}">
                  <a16:creationId xmlns:a16="http://schemas.microsoft.com/office/drawing/2014/main" id="{626777F5-D6C6-1444-BD30-01DB00815DAA}"/>
                </a:ext>
              </a:extLst>
            </p:cNvPr>
            <p:cNvCxnSpPr/>
            <p:nvPr/>
          </p:nvCxnSpPr>
          <p:spPr bwMode="auto">
            <a:xfrm>
              <a:off x="4768646" y="3170902"/>
              <a:ext cx="36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63" name="Straight Arrow Connector 62">
              <a:extLst>
                <a:ext uri="{FF2B5EF4-FFF2-40B4-BE49-F238E27FC236}">
                  <a16:creationId xmlns:a16="http://schemas.microsoft.com/office/drawing/2014/main" id="{93C6E289-74CC-3144-B9BE-FDCD6F1102A8}"/>
                </a:ext>
              </a:extLst>
            </p:cNvPr>
            <p:cNvCxnSpPr/>
            <p:nvPr/>
          </p:nvCxnSpPr>
          <p:spPr bwMode="auto">
            <a:xfrm>
              <a:off x="5864942" y="3170902"/>
              <a:ext cx="36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grpSp>
        <p:nvGrpSpPr>
          <p:cNvPr id="68" name="Group 67">
            <a:extLst>
              <a:ext uri="{FF2B5EF4-FFF2-40B4-BE49-F238E27FC236}">
                <a16:creationId xmlns:a16="http://schemas.microsoft.com/office/drawing/2014/main" id="{C789641E-A14D-484B-883B-F80E78B5693E}"/>
              </a:ext>
            </a:extLst>
          </p:cNvPr>
          <p:cNvGrpSpPr/>
          <p:nvPr/>
        </p:nvGrpSpPr>
        <p:grpSpPr>
          <a:xfrm>
            <a:off x="2576052" y="2728451"/>
            <a:ext cx="3828890" cy="0"/>
            <a:chOff x="2576052" y="2728451"/>
            <a:chExt cx="3828890" cy="0"/>
          </a:xfrm>
        </p:grpSpPr>
        <p:cxnSp>
          <p:nvCxnSpPr>
            <p:cNvPr id="64" name="Straight Arrow Connector 63">
              <a:extLst>
                <a:ext uri="{FF2B5EF4-FFF2-40B4-BE49-F238E27FC236}">
                  <a16:creationId xmlns:a16="http://schemas.microsoft.com/office/drawing/2014/main" id="{40D8381D-7CA0-5644-B11A-5E2A3E29C260}"/>
                </a:ext>
              </a:extLst>
            </p:cNvPr>
            <p:cNvCxnSpPr/>
            <p:nvPr/>
          </p:nvCxnSpPr>
          <p:spPr bwMode="auto">
            <a:xfrm>
              <a:off x="2576052" y="2728451"/>
              <a:ext cx="54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65" name="Straight Arrow Connector 64">
              <a:extLst>
                <a:ext uri="{FF2B5EF4-FFF2-40B4-BE49-F238E27FC236}">
                  <a16:creationId xmlns:a16="http://schemas.microsoft.com/office/drawing/2014/main" id="{597F1E55-CCE0-CB44-BDF4-8A4D5D8F877F}"/>
                </a:ext>
              </a:extLst>
            </p:cNvPr>
            <p:cNvCxnSpPr/>
            <p:nvPr/>
          </p:nvCxnSpPr>
          <p:spPr bwMode="auto">
            <a:xfrm>
              <a:off x="3672349" y="2728451"/>
              <a:ext cx="54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66" name="Straight Arrow Connector 65">
              <a:extLst>
                <a:ext uri="{FF2B5EF4-FFF2-40B4-BE49-F238E27FC236}">
                  <a16:creationId xmlns:a16="http://schemas.microsoft.com/office/drawing/2014/main" id="{ADA3819C-F646-8345-9DB7-24041796E1C8}"/>
                </a:ext>
              </a:extLst>
            </p:cNvPr>
            <p:cNvCxnSpPr/>
            <p:nvPr/>
          </p:nvCxnSpPr>
          <p:spPr bwMode="auto">
            <a:xfrm>
              <a:off x="4768646" y="2728451"/>
              <a:ext cx="54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67" name="Straight Arrow Connector 66">
              <a:extLst>
                <a:ext uri="{FF2B5EF4-FFF2-40B4-BE49-F238E27FC236}">
                  <a16:creationId xmlns:a16="http://schemas.microsoft.com/office/drawing/2014/main" id="{2A56D052-3D82-2042-9D31-DC689148A12C}"/>
                </a:ext>
              </a:extLst>
            </p:cNvPr>
            <p:cNvCxnSpPr/>
            <p:nvPr/>
          </p:nvCxnSpPr>
          <p:spPr bwMode="auto">
            <a:xfrm>
              <a:off x="5864942" y="2728451"/>
              <a:ext cx="54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sp>
        <p:nvSpPr>
          <p:cNvPr id="71" name="TextBox 70">
            <a:extLst>
              <a:ext uri="{FF2B5EF4-FFF2-40B4-BE49-F238E27FC236}">
                <a16:creationId xmlns:a16="http://schemas.microsoft.com/office/drawing/2014/main" id="{FD74F6D0-AA63-EC46-BAF4-A4EA2C5F866A}"/>
              </a:ext>
            </a:extLst>
          </p:cNvPr>
          <p:cNvSpPr txBox="1"/>
          <p:nvPr/>
        </p:nvSpPr>
        <p:spPr>
          <a:xfrm>
            <a:off x="7116532" y="3422355"/>
            <a:ext cx="1845505" cy="830997"/>
          </a:xfrm>
          <a:prstGeom prst="rect">
            <a:avLst/>
          </a:prstGeom>
          <a:noFill/>
        </p:spPr>
        <p:txBody>
          <a:bodyPr wrap="none" rtlCol="0">
            <a:spAutoFit/>
          </a:bodyPr>
          <a:lstStyle/>
          <a:p>
            <a:r>
              <a:rPr lang="en-US" dirty="0"/>
              <a:t>Shear stress</a:t>
            </a:r>
          </a:p>
          <a:p>
            <a:r>
              <a:rPr lang="en-US" dirty="0"/>
              <a:t>force</a:t>
            </a:r>
          </a:p>
        </p:txBody>
      </p:sp>
      <p:sp>
        <p:nvSpPr>
          <p:cNvPr id="72" name="Right Brace 71">
            <a:extLst>
              <a:ext uri="{FF2B5EF4-FFF2-40B4-BE49-F238E27FC236}">
                <a16:creationId xmlns:a16="http://schemas.microsoft.com/office/drawing/2014/main" id="{9DBFD97C-214A-5542-8216-5FE3C6F2BC9E}"/>
              </a:ext>
            </a:extLst>
          </p:cNvPr>
          <p:cNvSpPr/>
          <p:nvPr/>
        </p:nvSpPr>
        <p:spPr bwMode="auto">
          <a:xfrm>
            <a:off x="6907888" y="3509511"/>
            <a:ext cx="116393" cy="334902"/>
          </a:xfrm>
          <a:prstGeom prst="rightBrace">
            <a:avLst/>
          </a:prstGeom>
          <a:no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73" name="TextBox 72">
            <a:extLst>
              <a:ext uri="{FF2B5EF4-FFF2-40B4-BE49-F238E27FC236}">
                <a16:creationId xmlns:a16="http://schemas.microsoft.com/office/drawing/2014/main" id="{BD524841-21AE-C047-97AA-7907EF6198C2}"/>
              </a:ext>
            </a:extLst>
          </p:cNvPr>
          <p:cNvSpPr txBox="1"/>
          <p:nvPr/>
        </p:nvSpPr>
        <p:spPr>
          <a:xfrm>
            <a:off x="7119407" y="2548958"/>
            <a:ext cx="2039341" cy="830997"/>
          </a:xfrm>
          <a:prstGeom prst="rect">
            <a:avLst/>
          </a:prstGeom>
          <a:noFill/>
        </p:spPr>
        <p:txBody>
          <a:bodyPr wrap="none" rtlCol="0">
            <a:spAutoFit/>
          </a:bodyPr>
          <a:lstStyle/>
          <a:p>
            <a:r>
              <a:rPr lang="en-US" dirty="0"/>
              <a:t>Shear viscous</a:t>
            </a:r>
          </a:p>
          <a:p>
            <a:r>
              <a:rPr lang="en-US" dirty="0"/>
              <a:t>force</a:t>
            </a:r>
          </a:p>
        </p:txBody>
      </p:sp>
      <p:sp>
        <p:nvSpPr>
          <p:cNvPr id="75" name="Right Brace 74">
            <a:extLst>
              <a:ext uri="{FF2B5EF4-FFF2-40B4-BE49-F238E27FC236}">
                <a16:creationId xmlns:a16="http://schemas.microsoft.com/office/drawing/2014/main" id="{321EBB86-1936-7E4C-9995-73F447CCA362}"/>
              </a:ext>
            </a:extLst>
          </p:cNvPr>
          <p:cNvSpPr/>
          <p:nvPr/>
        </p:nvSpPr>
        <p:spPr bwMode="auto">
          <a:xfrm>
            <a:off x="6912320" y="2517237"/>
            <a:ext cx="111961" cy="862718"/>
          </a:xfrm>
          <a:prstGeom prst="rightBrace">
            <a:avLst/>
          </a:prstGeom>
          <a:no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Tree>
    <p:extLst>
      <p:ext uri="{BB962C8B-B14F-4D97-AF65-F5344CB8AC3E}">
        <p14:creationId xmlns:p14="http://schemas.microsoft.com/office/powerpoint/2010/main" val="2820496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Velocity - Virtual Pipes</a:t>
            </a:r>
          </a:p>
        </p:txBody>
      </p:sp>
      <p:sp>
        <p:nvSpPr>
          <p:cNvPr id="3" name="Content Placeholder 2"/>
          <p:cNvSpPr>
            <a:spLocks noGrp="1"/>
          </p:cNvSpPr>
          <p:nvPr>
            <p:ph idx="1"/>
          </p:nvPr>
        </p:nvSpPr>
        <p:spPr/>
        <p:txBody>
          <a:bodyPr/>
          <a:lstStyle/>
          <a:p>
            <a:r>
              <a:rPr lang="en-CA" sz="2400" dirty="0"/>
              <a:t>Velocity is the same at all depths</a:t>
            </a:r>
          </a:p>
        </p:txBody>
      </p:sp>
      <p:sp>
        <p:nvSpPr>
          <p:cNvPr id="9" name="Footer Placeholder 8"/>
          <p:cNvSpPr>
            <a:spLocks noGrp="1"/>
          </p:cNvSpPr>
          <p:nvPr>
            <p:ph type="ftr" sz="quarter" idx="10"/>
          </p:nvPr>
        </p:nvSpPr>
        <p:spPr/>
        <p:txBody>
          <a:bodyPr/>
          <a:lstStyle/>
          <a:p>
            <a:fld id="{E2772229-4108-4226-A3B1-7AC9AC171EC3}" type="slidenum">
              <a:rPr lang="en-US" altLang="x-none" smtClean="0"/>
              <a:pPr/>
              <a:t>19</a:t>
            </a:fld>
            <a:endParaRPr lang="en-US" altLang="x-none" dirty="0"/>
          </a:p>
        </p:txBody>
      </p:sp>
      <p:grpSp>
        <p:nvGrpSpPr>
          <p:cNvPr id="12" name="Group 11">
            <a:extLst>
              <a:ext uri="{FF2B5EF4-FFF2-40B4-BE49-F238E27FC236}">
                <a16:creationId xmlns:a16="http://schemas.microsoft.com/office/drawing/2014/main" id="{AF0FBA34-8CDB-DF4A-835D-5EB08E498DE5}"/>
              </a:ext>
            </a:extLst>
          </p:cNvPr>
          <p:cNvGrpSpPr/>
          <p:nvPr/>
        </p:nvGrpSpPr>
        <p:grpSpPr>
          <a:xfrm>
            <a:off x="1847360" y="1605721"/>
            <a:ext cx="5449280" cy="445903"/>
            <a:chOff x="1066800" y="2600324"/>
            <a:chExt cx="4399479" cy="360000"/>
          </a:xfrm>
        </p:grpSpPr>
        <p:grpSp>
          <p:nvGrpSpPr>
            <p:cNvPr id="10" name="Group 9">
              <a:extLst>
                <a:ext uri="{FF2B5EF4-FFF2-40B4-BE49-F238E27FC236}">
                  <a16:creationId xmlns:a16="http://schemas.microsoft.com/office/drawing/2014/main" id="{23867A4C-E89E-8743-8723-4F1D0D2869F5}"/>
                </a:ext>
              </a:extLst>
            </p:cNvPr>
            <p:cNvGrpSpPr/>
            <p:nvPr/>
          </p:nvGrpSpPr>
          <p:grpSpPr>
            <a:xfrm>
              <a:off x="1066800" y="2600324"/>
              <a:ext cx="1457662" cy="360000"/>
              <a:chOff x="1066800" y="2600324"/>
              <a:chExt cx="1457662" cy="360000"/>
            </a:xfrm>
          </p:grpSpPr>
          <p:sp>
            <p:nvSpPr>
              <p:cNvPr id="8" name="Arc 7">
                <a:extLst>
                  <a:ext uri="{FF2B5EF4-FFF2-40B4-BE49-F238E27FC236}">
                    <a16:creationId xmlns:a16="http://schemas.microsoft.com/office/drawing/2014/main" id="{CD64784C-F1AF-2E44-A8F5-DB73B1E5F2A4}"/>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11" name="Arc 10">
                <a:extLst>
                  <a:ext uri="{FF2B5EF4-FFF2-40B4-BE49-F238E27FC236}">
                    <a16:creationId xmlns:a16="http://schemas.microsoft.com/office/drawing/2014/main" id="{D82F79A0-576B-AD44-880E-6FA839E7543D}"/>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nvGrpSpPr>
            <p:cNvPr id="13" name="Group 12">
              <a:extLst>
                <a:ext uri="{FF2B5EF4-FFF2-40B4-BE49-F238E27FC236}">
                  <a16:creationId xmlns:a16="http://schemas.microsoft.com/office/drawing/2014/main" id="{29EF0C8D-1C4E-1342-A1AD-45EE34B1B0B1}"/>
                </a:ext>
              </a:extLst>
            </p:cNvPr>
            <p:cNvGrpSpPr/>
            <p:nvPr/>
          </p:nvGrpSpPr>
          <p:grpSpPr>
            <a:xfrm>
              <a:off x="1804462" y="2600324"/>
              <a:ext cx="1457662" cy="360000"/>
              <a:chOff x="1066800" y="2600324"/>
              <a:chExt cx="1457662" cy="360000"/>
            </a:xfrm>
          </p:grpSpPr>
          <p:sp>
            <p:nvSpPr>
              <p:cNvPr id="14" name="Arc 13">
                <a:extLst>
                  <a:ext uri="{FF2B5EF4-FFF2-40B4-BE49-F238E27FC236}">
                    <a16:creationId xmlns:a16="http://schemas.microsoft.com/office/drawing/2014/main" id="{18F15A81-7545-D840-8CE1-4C7687D9DBE6}"/>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15" name="Arc 14">
                <a:extLst>
                  <a:ext uri="{FF2B5EF4-FFF2-40B4-BE49-F238E27FC236}">
                    <a16:creationId xmlns:a16="http://schemas.microsoft.com/office/drawing/2014/main" id="{6BC9EA3A-99BA-5245-B99D-ACB9E5EA0FBA}"/>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nvGrpSpPr>
            <p:cNvPr id="16" name="Group 15">
              <a:extLst>
                <a:ext uri="{FF2B5EF4-FFF2-40B4-BE49-F238E27FC236}">
                  <a16:creationId xmlns:a16="http://schemas.microsoft.com/office/drawing/2014/main" id="{55CBC02A-E8FF-294F-8EC6-283B9085FCDB}"/>
                </a:ext>
              </a:extLst>
            </p:cNvPr>
            <p:cNvGrpSpPr/>
            <p:nvPr/>
          </p:nvGrpSpPr>
          <p:grpSpPr>
            <a:xfrm>
              <a:off x="2542124" y="2600324"/>
              <a:ext cx="1457662" cy="360000"/>
              <a:chOff x="1066800" y="2600324"/>
              <a:chExt cx="1457662" cy="360000"/>
            </a:xfrm>
          </p:grpSpPr>
          <p:sp>
            <p:nvSpPr>
              <p:cNvPr id="17" name="Arc 16">
                <a:extLst>
                  <a:ext uri="{FF2B5EF4-FFF2-40B4-BE49-F238E27FC236}">
                    <a16:creationId xmlns:a16="http://schemas.microsoft.com/office/drawing/2014/main" id="{679AFEF5-174F-2A4C-B717-FC4C2F1A4031}"/>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18" name="Arc 17">
                <a:extLst>
                  <a:ext uri="{FF2B5EF4-FFF2-40B4-BE49-F238E27FC236}">
                    <a16:creationId xmlns:a16="http://schemas.microsoft.com/office/drawing/2014/main" id="{65BC5941-6090-D04A-A663-A770E97E60DF}"/>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nvGrpSpPr>
            <p:cNvPr id="19" name="Group 18">
              <a:extLst>
                <a:ext uri="{FF2B5EF4-FFF2-40B4-BE49-F238E27FC236}">
                  <a16:creationId xmlns:a16="http://schemas.microsoft.com/office/drawing/2014/main" id="{25413A18-47C2-494F-AFFC-CA15139568A1}"/>
                </a:ext>
              </a:extLst>
            </p:cNvPr>
            <p:cNvGrpSpPr/>
            <p:nvPr/>
          </p:nvGrpSpPr>
          <p:grpSpPr>
            <a:xfrm>
              <a:off x="3279786" y="2600324"/>
              <a:ext cx="1457662" cy="360000"/>
              <a:chOff x="1066800" y="2600324"/>
              <a:chExt cx="1457662" cy="360000"/>
            </a:xfrm>
          </p:grpSpPr>
          <p:sp>
            <p:nvSpPr>
              <p:cNvPr id="20" name="Arc 19">
                <a:extLst>
                  <a:ext uri="{FF2B5EF4-FFF2-40B4-BE49-F238E27FC236}">
                    <a16:creationId xmlns:a16="http://schemas.microsoft.com/office/drawing/2014/main" id="{88CD6CC4-3E65-6542-9836-15470F75B63D}"/>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21" name="Arc 20">
                <a:extLst>
                  <a:ext uri="{FF2B5EF4-FFF2-40B4-BE49-F238E27FC236}">
                    <a16:creationId xmlns:a16="http://schemas.microsoft.com/office/drawing/2014/main" id="{DDE0C3F1-CF34-2840-97A3-600A987CEAB2}"/>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nvGrpSpPr>
            <p:cNvPr id="22" name="Group 21">
              <a:extLst>
                <a:ext uri="{FF2B5EF4-FFF2-40B4-BE49-F238E27FC236}">
                  <a16:creationId xmlns:a16="http://schemas.microsoft.com/office/drawing/2014/main" id="{C1864BAF-01EE-674D-A78D-3F81310D4931}"/>
                </a:ext>
              </a:extLst>
            </p:cNvPr>
            <p:cNvGrpSpPr/>
            <p:nvPr/>
          </p:nvGrpSpPr>
          <p:grpSpPr>
            <a:xfrm>
              <a:off x="4008617" y="2600324"/>
              <a:ext cx="1457662" cy="360000"/>
              <a:chOff x="1066800" y="2600324"/>
              <a:chExt cx="1457662" cy="360000"/>
            </a:xfrm>
          </p:grpSpPr>
          <p:sp>
            <p:nvSpPr>
              <p:cNvPr id="23" name="Arc 22">
                <a:extLst>
                  <a:ext uri="{FF2B5EF4-FFF2-40B4-BE49-F238E27FC236}">
                    <a16:creationId xmlns:a16="http://schemas.microsoft.com/office/drawing/2014/main" id="{03454232-646D-A64C-A654-2C43440CBD39}"/>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24" name="Arc 23">
                <a:extLst>
                  <a:ext uri="{FF2B5EF4-FFF2-40B4-BE49-F238E27FC236}">
                    <a16:creationId xmlns:a16="http://schemas.microsoft.com/office/drawing/2014/main" id="{97A3E12F-19D5-2548-B9EB-D6E3305937B6}"/>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cxnSp>
        <p:nvCxnSpPr>
          <p:cNvPr id="29" name="Straight Connector 28">
            <a:extLst>
              <a:ext uri="{FF2B5EF4-FFF2-40B4-BE49-F238E27FC236}">
                <a16:creationId xmlns:a16="http://schemas.microsoft.com/office/drawing/2014/main" id="{0FC823CD-3B6B-A84F-8A24-438F88F9CF89}"/>
              </a:ext>
            </a:extLst>
          </p:cNvPr>
          <p:cNvCxnSpPr/>
          <p:nvPr/>
        </p:nvCxnSpPr>
        <p:spPr bwMode="auto">
          <a:xfrm>
            <a:off x="2293263" y="3844413"/>
            <a:ext cx="4557474"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5" name="Straight Connector 34">
            <a:extLst>
              <a:ext uri="{FF2B5EF4-FFF2-40B4-BE49-F238E27FC236}">
                <a16:creationId xmlns:a16="http://schemas.microsoft.com/office/drawing/2014/main" id="{27CBE926-2100-F049-8765-88E48D3A32F5}"/>
              </a:ext>
            </a:extLst>
          </p:cNvPr>
          <p:cNvCxnSpPr>
            <a:cxnSpLocks/>
          </p:cNvCxnSpPr>
          <p:nvPr/>
        </p:nvCxnSpPr>
        <p:spPr bwMode="auto">
          <a:xfrm flipH="1">
            <a:off x="6135329"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8" name="Straight Connector 37">
            <a:extLst>
              <a:ext uri="{FF2B5EF4-FFF2-40B4-BE49-F238E27FC236}">
                <a16:creationId xmlns:a16="http://schemas.microsoft.com/office/drawing/2014/main" id="{03C36882-4261-7641-8C24-735A8D4B8D08}"/>
              </a:ext>
            </a:extLst>
          </p:cNvPr>
          <p:cNvCxnSpPr>
            <a:cxnSpLocks/>
          </p:cNvCxnSpPr>
          <p:nvPr/>
        </p:nvCxnSpPr>
        <p:spPr bwMode="auto">
          <a:xfrm flipH="1">
            <a:off x="5590321"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9" name="Straight Connector 38">
            <a:extLst>
              <a:ext uri="{FF2B5EF4-FFF2-40B4-BE49-F238E27FC236}">
                <a16:creationId xmlns:a16="http://schemas.microsoft.com/office/drawing/2014/main" id="{DC668212-C4C4-9D49-B759-28F2189425DC}"/>
              </a:ext>
            </a:extLst>
          </p:cNvPr>
          <p:cNvCxnSpPr>
            <a:cxnSpLocks/>
          </p:cNvCxnSpPr>
          <p:nvPr/>
        </p:nvCxnSpPr>
        <p:spPr bwMode="auto">
          <a:xfrm flipH="1">
            <a:off x="5045312"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0" name="Straight Connector 39">
            <a:extLst>
              <a:ext uri="{FF2B5EF4-FFF2-40B4-BE49-F238E27FC236}">
                <a16:creationId xmlns:a16="http://schemas.microsoft.com/office/drawing/2014/main" id="{6C2458C1-EBF1-394B-9C20-A446AF6C37E8}"/>
              </a:ext>
            </a:extLst>
          </p:cNvPr>
          <p:cNvCxnSpPr>
            <a:cxnSpLocks/>
          </p:cNvCxnSpPr>
          <p:nvPr/>
        </p:nvCxnSpPr>
        <p:spPr bwMode="auto">
          <a:xfrm flipH="1">
            <a:off x="4500303"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1" name="Straight Connector 40">
            <a:extLst>
              <a:ext uri="{FF2B5EF4-FFF2-40B4-BE49-F238E27FC236}">
                <a16:creationId xmlns:a16="http://schemas.microsoft.com/office/drawing/2014/main" id="{0BE4947B-F0D2-DE46-BBC7-8661B37FBAA3}"/>
              </a:ext>
            </a:extLst>
          </p:cNvPr>
          <p:cNvCxnSpPr>
            <a:cxnSpLocks/>
          </p:cNvCxnSpPr>
          <p:nvPr/>
        </p:nvCxnSpPr>
        <p:spPr bwMode="auto">
          <a:xfrm flipH="1">
            <a:off x="3955294"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2" name="Straight Connector 41">
            <a:extLst>
              <a:ext uri="{FF2B5EF4-FFF2-40B4-BE49-F238E27FC236}">
                <a16:creationId xmlns:a16="http://schemas.microsoft.com/office/drawing/2014/main" id="{A6E2D69D-9550-BE4B-B583-916CE54FC93E}"/>
              </a:ext>
            </a:extLst>
          </p:cNvPr>
          <p:cNvCxnSpPr>
            <a:cxnSpLocks/>
          </p:cNvCxnSpPr>
          <p:nvPr/>
        </p:nvCxnSpPr>
        <p:spPr bwMode="auto">
          <a:xfrm flipH="1">
            <a:off x="3410285"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3" name="Straight Connector 42">
            <a:extLst>
              <a:ext uri="{FF2B5EF4-FFF2-40B4-BE49-F238E27FC236}">
                <a16:creationId xmlns:a16="http://schemas.microsoft.com/office/drawing/2014/main" id="{BB4B56B8-43B7-AA41-AE4D-601337DB265E}"/>
              </a:ext>
            </a:extLst>
          </p:cNvPr>
          <p:cNvCxnSpPr>
            <a:cxnSpLocks/>
          </p:cNvCxnSpPr>
          <p:nvPr/>
        </p:nvCxnSpPr>
        <p:spPr bwMode="auto">
          <a:xfrm flipH="1">
            <a:off x="2865276"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4" name="Straight Connector 43">
            <a:extLst>
              <a:ext uri="{FF2B5EF4-FFF2-40B4-BE49-F238E27FC236}">
                <a16:creationId xmlns:a16="http://schemas.microsoft.com/office/drawing/2014/main" id="{2515B834-35D5-034C-A758-152BAC3DA6E9}"/>
              </a:ext>
            </a:extLst>
          </p:cNvPr>
          <p:cNvCxnSpPr>
            <a:cxnSpLocks/>
          </p:cNvCxnSpPr>
          <p:nvPr/>
        </p:nvCxnSpPr>
        <p:spPr bwMode="auto">
          <a:xfrm flipH="1">
            <a:off x="2320267"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64" name="Straight Arrow Connector 63">
            <a:extLst>
              <a:ext uri="{FF2B5EF4-FFF2-40B4-BE49-F238E27FC236}">
                <a16:creationId xmlns:a16="http://schemas.microsoft.com/office/drawing/2014/main" id="{40D8381D-7CA0-5644-B11A-5E2A3E29C260}"/>
              </a:ext>
            </a:extLst>
          </p:cNvPr>
          <p:cNvCxnSpPr/>
          <p:nvPr/>
        </p:nvCxnSpPr>
        <p:spPr bwMode="auto">
          <a:xfrm>
            <a:off x="2574948" y="2866099"/>
            <a:ext cx="54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65" name="Straight Arrow Connector 64">
            <a:extLst>
              <a:ext uri="{FF2B5EF4-FFF2-40B4-BE49-F238E27FC236}">
                <a16:creationId xmlns:a16="http://schemas.microsoft.com/office/drawing/2014/main" id="{597F1E55-CCE0-CB44-BDF4-8A4D5D8F877F}"/>
              </a:ext>
            </a:extLst>
          </p:cNvPr>
          <p:cNvCxnSpPr/>
          <p:nvPr/>
        </p:nvCxnSpPr>
        <p:spPr bwMode="auto">
          <a:xfrm>
            <a:off x="3672349" y="2866099"/>
            <a:ext cx="54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66" name="Straight Arrow Connector 65">
            <a:extLst>
              <a:ext uri="{FF2B5EF4-FFF2-40B4-BE49-F238E27FC236}">
                <a16:creationId xmlns:a16="http://schemas.microsoft.com/office/drawing/2014/main" id="{ADA3819C-F646-8345-9DB7-24041796E1C8}"/>
              </a:ext>
            </a:extLst>
          </p:cNvPr>
          <p:cNvCxnSpPr/>
          <p:nvPr/>
        </p:nvCxnSpPr>
        <p:spPr bwMode="auto">
          <a:xfrm>
            <a:off x="4768646" y="2866099"/>
            <a:ext cx="54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67" name="Straight Arrow Connector 66">
            <a:extLst>
              <a:ext uri="{FF2B5EF4-FFF2-40B4-BE49-F238E27FC236}">
                <a16:creationId xmlns:a16="http://schemas.microsoft.com/office/drawing/2014/main" id="{2A56D052-3D82-2042-9D31-DC689148A12C}"/>
              </a:ext>
            </a:extLst>
          </p:cNvPr>
          <p:cNvCxnSpPr/>
          <p:nvPr/>
        </p:nvCxnSpPr>
        <p:spPr bwMode="auto">
          <a:xfrm>
            <a:off x="5864942" y="2866099"/>
            <a:ext cx="54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4" name="TextBox 3">
            <a:extLst>
              <a:ext uri="{FF2B5EF4-FFF2-40B4-BE49-F238E27FC236}">
                <a16:creationId xmlns:a16="http://schemas.microsoft.com/office/drawing/2014/main" id="{B7601951-FCFE-EB43-AE6E-EF10F1E22DA0}"/>
              </a:ext>
            </a:extLst>
          </p:cNvPr>
          <p:cNvSpPr txBox="1"/>
          <p:nvPr/>
        </p:nvSpPr>
        <p:spPr>
          <a:xfrm>
            <a:off x="2614757" y="2374938"/>
            <a:ext cx="522900" cy="461665"/>
          </a:xfrm>
          <a:prstGeom prst="rect">
            <a:avLst/>
          </a:prstGeom>
          <a:noFill/>
        </p:spPr>
        <p:txBody>
          <a:bodyPr wrap="none" rtlCol="0">
            <a:spAutoFit/>
          </a:bodyPr>
          <a:lstStyle/>
          <a:p>
            <a:r>
              <a:rPr lang="en-US" i="1" dirty="0" err="1">
                <a:latin typeface="Cambria Math" panose="02040503050406030204" pitchFamily="18" charset="0"/>
                <a:ea typeface="Cambria Math" panose="02040503050406030204" pitchFamily="18" charset="0"/>
              </a:rPr>
              <a:t>u</a:t>
            </a:r>
            <a:r>
              <a:rPr lang="en-US" i="1" baseline="-25000" dirty="0" err="1">
                <a:latin typeface="Cambria Math" panose="02040503050406030204" pitchFamily="18" charset="0"/>
                <a:ea typeface="Cambria Math" panose="02040503050406030204" pitchFamily="18" charset="0"/>
              </a:rPr>
              <a:t>i,j</a:t>
            </a:r>
            <a:endParaRPr lang="en-US" i="1" dirty="0">
              <a:latin typeface="Cambria Math" panose="02040503050406030204" pitchFamily="18" charset="0"/>
              <a:ea typeface="Cambria Math" panose="02040503050406030204" pitchFamily="18" charset="0"/>
            </a:endParaRPr>
          </a:p>
        </p:txBody>
      </p:sp>
      <p:sp>
        <p:nvSpPr>
          <p:cNvPr id="56" name="TextBox 55">
            <a:extLst>
              <a:ext uri="{FF2B5EF4-FFF2-40B4-BE49-F238E27FC236}">
                <a16:creationId xmlns:a16="http://schemas.microsoft.com/office/drawing/2014/main" id="{51E0E5B3-C3AA-794A-8A1C-F2B6F8EEE094}"/>
              </a:ext>
            </a:extLst>
          </p:cNvPr>
          <p:cNvSpPr txBox="1"/>
          <p:nvPr/>
        </p:nvSpPr>
        <p:spPr>
          <a:xfrm>
            <a:off x="3712158" y="2374938"/>
            <a:ext cx="558166" cy="461665"/>
          </a:xfrm>
          <a:prstGeom prst="rect">
            <a:avLst/>
          </a:prstGeom>
          <a:noFill/>
        </p:spPr>
        <p:txBody>
          <a:bodyPr wrap="none" rtlCol="0">
            <a:spAutoFit/>
          </a:bodyPr>
          <a:lstStyle/>
          <a:p>
            <a:r>
              <a:rPr lang="en-US" i="1" dirty="0" err="1">
                <a:latin typeface="Cambria Math" panose="02040503050406030204" pitchFamily="18" charset="0"/>
                <a:ea typeface="Cambria Math" panose="02040503050406030204" pitchFamily="18" charset="0"/>
              </a:rPr>
              <a:t>u</a:t>
            </a:r>
            <a:r>
              <a:rPr lang="en-US" i="1" baseline="-25000" dirty="0" err="1">
                <a:latin typeface="Cambria Math" panose="02040503050406030204" pitchFamily="18" charset="0"/>
                <a:ea typeface="Cambria Math" panose="02040503050406030204" pitchFamily="18" charset="0"/>
              </a:rPr>
              <a:t>j,k</a:t>
            </a:r>
            <a:endParaRPr lang="en-US" i="1" dirty="0">
              <a:latin typeface="Cambria Math" panose="02040503050406030204" pitchFamily="18" charset="0"/>
              <a:ea typeface="Cambria Math" panose="02040503050406030204" pitchFamily="18" charset="0"/>
            </a:endParaRPr>
          </a:p>
        </p:txBody>
      </p:sp>
      <p:sp>
        <p:nvSpPr>
          <p:cNvPr id="57" name="TextBox 56">
            <a:extLst>
              <a:ext uri="{FF2B5EF4-FFF2-40B4-BE49-F238E27FC236}">
                <a16:creationId xmlns:a16="http://schemas.microsoft.com/office/drawing/2014/main" id="{5478EEBA-A0EA-8D43-BC4D-3BD9646B6FA0}"/>
              </a:ext>
            </a:extLst>
          </p:cNvPr>
          <p:cNvSpPr txBox="1"/>
          <p:nvPr/>
        </p:nvSpPr>
        <p:spPr>
          <a:xfrm>
            <a:off x="4804119" y="2374938"/>
            <a:ext cx="559769" cy="461665"/>
          </a:xfrm>
          <a:prstGeom prst="rect">
            <a:avLst/>
          </a:prstGeom>
          <a:noFill/>
        </p:spPr>
        <p:txBody>
          <a:bodyPr wrap="none" rtlCol="0">
            <a:spAutoFit/>
          </a:bodyPr>
          <a:lstStyle/>
          <a:p>
            <a:r>
              <a:rPr lang="en-US" i="1" dirty="0" err="1">
                <a:latin typeface="Cambria Math" panose="02040503050406030204" pitchFamily="18" charset="0"/>
                <a:ea typeface="Cambria Math" panose="02040503050406030204" pitchFamily="18" charset="0"/>
              </a:rPr>
              <a:t>u</a:t>
            </a:r>
            <a:r>
              <a:rPr lang="en-US" i="1" baseline="-25000" dirty="0" err="1">
                <a:latin typeface="Cambria Math" panose="02040503050406030204" pitchFamily="18" charset="0"/>
                <a:ea typeface="Cambria Math" panose="02040503050406030204" pitchFamily="18" charset="0"/>
              </a:rPr>
              <a:t>k,l</a:t>
            </a:r>
            <a:endParaRPr lang="en-US" i="1" dirty="0">
              <a:latin typeface="Cambria Math" panose="02040503050406030204" pitchFamily="18" charset="0"/>
              <a:ea typeface="Cambria Math" panose="02040503050406030204" pitchFamily="18" charset="0"/>
            </a:endParaRPr>
          </a:p>
        </p:txBody>
      </p:sp>
      <p:sp>
        <p:nvSpPr>
          <p:cNvPr id="58" name="TextBox 57">
            <a:extLst>
              <a:ext uri="{FF2B5EF4-FFF2-40B4-BE49-F238E27FC236}">
                <a16:creationId xmlns:a16="http://schemas.microsoft.com/office/drawing/2014/main" id="{70289F72-4D97-514D-AFF0-D4B18EDF1958}"/>
              </a:ext>
            </a:extLst>
          </p:cNvPr>
          <p:cNvSpPr txBox="1"/>
          <p:nvPr/>
        </p:nvSpPr>
        <p:spPr>
          <a:xfrm>
            <a:off x="5904751" y="2374938"/>
            <a:ext cx="623889" cy="461665"/>
          </a:xfrm>
          <a:prstGeom prst="rect">
            <a:avLst/>
          </a:prstGeom>
          <a:noFill/>
        </p:spPr>
        <p:txBody>
          <a:bodyPr wrap="none" rtlCol="0">
            <a:spAutoFit/>
          </a:bodyPr>
          <a:lstStyle/>
          <a:p>
            <a:r>
              <a:rPr lang="en-US" i="1" dirty="0" err="1">
                <a:latin typeface="Cambria Math" panose="02040503050406030204" pitchFamily="18" charset="0"/>
                <a:ea typeface="Cambria Math" panose="02040503050406030204" pitchFamily="18" charset="0"/>
              </a:rPr>
              <a:t>u</a:t>
            </a:r>
            <a:r>
              <a:rPr lang="en-US" i="1" baseline="-25000" dirty="0" err="1">
                <a:latin typeface="Cambria Math" panose="02040503050406030204" pitchFamily="18" charset="0"/>
                <a:ea typeface="Cambria Math" panose="02040503050406030204" pitchFamily="18" charset="0"/>
              </a:rPr>
              <a:t>l,m</a:t>
            </a:r>
            <a:endParaRPr lang="en-US" i="1"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676487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10"/>
          </p:nvPr>
        </p:nvSpPr>
        <p:spPr/>
        <p:txBody>
          <a:bodyPr/>
          <a:lstStyle/>
          <a:p>
            <a:pPr>
              <a:defRPr/>
            </a:pPr>
            <a:fld id="{E2772229-4108-4226-A3B1-7AC9AC171EC3}" type="slidenum">
              <a:rPr lang="en-US" altLang="x-none" smtClean="0"/>
              <a:t>2</a:t>
            </a:fld>
            <a:endParaRPr lang="en-US" altLang="x-none" dirty="0"/>
          </a:p>
        </p:txBody>
      </p:sp>
      <p:sp>
        <p:nvSpPr>
          <p:cNvPr id="3" name="Title 2"/>
          <p:cNvSpPr>
            <a:spLocks noGrp="1"/>
          </p:cNvSpPr>
          <p:nvPr>
            <p:ph type="title"/>
          </p:nvPr>
        </p:nvSpPr>
        <p:spPr/>
        <p:txBody>
          <a:bodyPr/>
          <a:lstStyle/>
          <a:p>
            <a:r>
              <a:rPr lang="en-CA" dirty="0">
                <a:latin typeface="Arial" panose="020B0604020202020204" pitchFamily="34" charset="0"/>
                <a:cs typeface="Arial" panose="020B0604020202020204" pitchFamily="34" charset="0"/>
              </a:rPr>
              <a:t>Real-Time Fluid Simulation</a:t>
            </a:r>
            <a:endParaRPr lang="en-CA" dirty="0"/>
          </a:p>
        </p:txBody>
      </p:sp>
      <p:pic>
        <p:nvPicPr>
          <p:cNvPr id="4" name="laminectomy">
            <a:hlinkClick r:id="" action="ppaction://media"/>
          </p:cNvPr>
          <p:cNvPicPr>
            <a:picLocks noChangeAspect="1"/>
          </p:cNvPicPr>
          <p:nvPr>
            <a:videoFile r:link="rId1"/>
            <p:extLst>
              <p:ext uri="{DAA4B4D4-6D71-4841-9C94-3DE7FCFB9230}">
                <p14:media xmlns:p14="http://schemas.microsoft.com/office/powerpoint/2010/main" r:embed="rId2">
                  <p14:trim end="11317"/>
                </p14:media>
              </p:ext>
            </p:extLst>
          </p:nvPr>
        </p:nvPicPr>
        <p:blipFill>
          <a:blip r:embed="rId5"/>
          <a:stretch>
            <a:fillRect/>
          </a:stretch>
        </p:blipFill>
        <p:spPr>
          <a:xfrm>
            <a:off x="990600" y="744150"/>
            <a:ext cx="6771200" cy="3808800"/>
          </a:xfrm>
          <a:prstGeom prst="rect">
            <a:avLst/>
          </a:prstGeom>
        </p:spPr>
      </p:pic>
    </p:spTree>
    <p:extLst>
      <p:ext uri="{BB962C8B-B14F-4D97-AF65-F5344CB8AC3E}">
        <p14:creationId xmlns:p14="http://schemas.microsoft.com/office/powerpoint/2010/main" val="335911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Viscosity - Our varying velocity</a:t>
            </a:r>
          </a:p>
        </p:txBody>
      </p:sp>
      <p:sp>
        <p:nvSpPr>
          <p:cNvPr id="3" name="Content Placeholder 2"/>
          <p:cNvSpPr>
            <a:spLocks noGrp="1"/>
          </p:cNvSpPr>
          <p:nvPr>
            <p:ph idx="1"/>
          </p:nvPr>
        </p:nvSpPr>
        <p:spPr/>
        <p:txBody>
          <a:bodyPr/>
          <a:lstStyle/>
          <a:p>
            <a:r>
              <a:rPr lang="en-CA" sz="2400" dirty="0"/>
              <a:t>Velocity as a function of depth</a:t>
            </a:r>
          </a:p>
        </p:txBody>
      </p:sp>
      <p:sp>
        <p:nvSpPr>
          <p:cNvPr id="9" name="Footer Placeholder 8"/>
          <p:cNvSpPr>
            <a:spLocks noGrp="1"/>
          </p:cNvSpPr>
          <p:nvPr>
            <p:ph type="ftr" sz="quarter" idx="10"/>
          </p:nvPr>
        </p:nvSpPr>
        <p:spPr/>
        <p:txBody>
          <a:bodyPr/>
          <a:lstStyle/>
          <a:p>
            <a:fld id="{E2772229-4108-4226-A3B1-7AC9AC171EC3}" type="slidenum">
              <a:rPr lang="en-US" altLang="x-none" smtClean="0"/>
              <a:pPr/>
              <a:t>20</a:t>
            </a:fld>
            <a:endParaRPr lang="en-US" altLang="x-none" dirty="0"/>
          </a:p>
        </p:txBody>
      </p:sp>
      <p:grpSp>
        <p:nvGrpSpPr>
          <p:cNvPr id="12" name="Group 11">
            <a:extLst>
              <a:ext uri="{FF2B5EF4-FFF2-40B4-BE49-F238E27FC236}">
                <a16:creationId xmlns:a16="http://schemas.microsoft.com/office/drawing/2014/main" id="{AF0FBA34-8CDB-DF4A-835D-5EB08E498DE5}"/>
              </a:ext>
            </a:extLst>
          </p:cNvPr>
          <p:cNvGrpSpPr/>
          <p:nvPr/>
        </p:nvGrpSpPr>
        <p:grpSpPr>
          <a:xfrm>
            <a:off x="1847360" y="1605721"/>
            <a:ext cx="5449280" cy="445903"/>
            <a:chOff x="1066800" y="2600324"/>
            <a:chExt cx="4399479" cy="360000"/>
          </a:xfrm>
        </p:grpSpPr>
        <p:grpSp>
          <p:nvGrpSpPr>
            <p:cNvPr id="10" name="Group 9">
              <a:extLst>
                <a:ext uri="{FF2B5EF4-FFF2-40B4-BE49-F238E27FC236}">
                  <a16:creationId xmlns:a16="http://schemas.microsoft.com/office/drawing/2014/main" id="{23867A4C-E89E-8743-8723-4F1D0D2869F5}"/>
                </a:ext>
              </a:extLst>
            </p:cNvPr>
            <p:cNvGrpSpPr/>
            <p:nvPr/>
          </p:nvGrpSpPr>
          <p:grpSpPr>
            <a:xfrm>
              <a:off x="1066800" y="2600324"/>
              <a:ext cx="1457662" cy="360000"/>
              <a:chOff x="1066800" y="2600324"/>
              <a:chExt cx="1457662" cy="360000"/>
            </a:xfrm>
          </p:grpSpPr>
          <p:sp>
            <p:nvSpPr>
              <p:cNvPr id="8" name="Arc 7">
                <a:extLst>
                  <a:ext uri="{FF2B5EF4-FFF2-40B4-BE49-F238E27FC236}">
                    <a16:creationId xmlns:a16="http://schemas.microsoft.com/office/drawing/2014/main" id="{CD64784C-F1AF-2E44-A8F5-DB73B1E5F2A4}"/>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11" name="Arc 10">
                <a:extLst>
                  <a:ext uri="{FF2B5EF4-FFF2-40B4-BE49-F238E27FC236}">
                    <a16:creationId xmlns:a16="http://schemas.microsoft.com/office/drawing/2014/main" id="{D82F79A0-576B-AD44-880E-6FA839E7543D}"/>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nvGrpSpPr>
            <p:cNvPr id="13" name="Group 12">
              <a:extLst>
                <a:ext uri="{FF2B5EF4-FFF2-40B4-BE49-F238E27FC236}">
                  <a16:creationId xmlns:a16="http://schemas.microsoft.com/office/drawing/2014/main" id="{29EF0C8D-1C4E-1342-A1AD-45EE34B1B0B1}"/>
                </a:ext>
              </a:extLst>
            </p:cNvPr>
            <p:cNvGrpSpPr/>
            <p:nvPr/>
          </p:nvGrpSpPr>
          <p:grpSpPr>
            <a:xfrm>
              <a:off x="1804462" y="2600324"/>
              <a:ext cx="1457662" cy="360000"/>
              <a:chOff x="1066800" y="2600324"/>
              <a:chExt cx="1457662" cy="360000"/>
            </a:xfrm>
          </p:grpSpPr>
          <p:sp>
            <p:nvSpPr>
              <p:cNvPr id="14" name="Arc 13">
                <a:extLst>
                  <a:ext uri="{FF2B5EF4-FFF2-40B4-BE49-F238E27FC236}">
                    <a16:creationId xmlns:a16="http://schemas.microsoft.com/office/drawing/2014/main" id="{18F15A81-7545-D840-8CE1-4C7687D9DBE6}"/>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15" name="Arc 14">
                <a:extLst>
                  <a:ext uri="{FF2B5EF4-FFF2-40B4-BE49-F238E27FC236}">
                    <a16:creationId xmlns:a16="http://schemas.microsoft.com/office/drawing/2014/main" id="{6BC9EA3A-99BA-5245-B99D-ACB9E5EA0FBA}"/>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nvGrpSpPr>
            <p:cNvPr id="16" name="Group 15">
              <a:extLst>
                <a:ext uri="{FF2B5EF4-FFF2-40B4-BE49-F238E27FC236}">
                  <a16:creationId xmlns:a16="http://schemas.microsoft.com/office/drawing/2014/main" id="{55CBC02A-E8FF-294F-8EC6-283B9085FCDB}"/>
                </a:ext>
              </a:extLst>
            </p:cNvPr>
            <p:cNvGrpSpPr/>
            <p:nvPr/>
          </p:nvGrpSpPr>
          <p:grpSpPr>
            <a:xfrm>
              <a:off x="2542124" y="2600324"/>
              <a:ext cx="1457662" cy="360000"/>
              <a:chOff x="1066800" y="2600324"/>
              <a:chExt cx="1457662" cy="360000"/>
            </a:xfrm>
          </p:grpSpPr>
          <p:sp>
            <p:nvSpPr>
              <p:cNvPr id="17" name="Arc 16">
                <a:extLst>
                  <a:ext uri="{FF2B5EF4-FFF2-40B4-BE49-F238E27FC236}">
                    <a16:creationId xmlns:a16="http://schemas.microsoft.com/office/drawing/2014/main" id="{679AFEF5-174F-2A4C-B717-FC4C2F1A4031}"/>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18" name="Arc 17">
                <a:extLst>
                  <a:ext uri="{FF2B5EF4-FFF2-40B4-BE49-F238E27FC236}">
                    <a16:creationId xmlns:a16="http://schemas.microsoft.com/office/drawing/2014/main" id="{65BC5941-6090-D04A-A663-A770E97E60DF}"/>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nvGrpSpPr>
            <p:cNvPr id="19" name="Group 18">
              <a:extLst>
                <a:ext uri="{FF2B5EF4-FFF2-40B4-BE49-F238E27FC236}">
                  <a16:creationId xmlns:a16="http://schemas.microsoft.com/office/drawing/2014/main" id="{25413A18-47C2-494F-AFFC-CA15139568A1}"/>
                </a:ext>
              </a:extLst>
            </p:cNvPr>
            <p:cNvGrpSpPr/>
            <p:nvPr/>
          </p:nvGrpSpPr>
          <p:grpSpPr>
            <a:xfrm>
              <a:off x="3279786" y="2600324"/>
              <a:ext cx="1457662" cy="360000"/>
              <a:chOff x="1066800" y="2600324"/>
              <a:chExt cx="1457662" cy="360000"/>
            </a:xfrm>
          </p:grpSpPr>
          <p:sp>
            <p:nvSpPr>
              <p:cNvPr id="20" name="Arc 19">
                <a:extLst>
                  <a:ext uri="{FF2B5EF4-FFF2-40B4-BE49-F238E27FC236}">
                    <a16:creationId xmlns:a16="http://schemas.microsoft.com/office/drawing/2014/main" id="{88CD6CC4-3E65-6542-9836-15470F75B63D}"/>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21" name="Arc 20">
                <a:extLst>
                  <a:ext uri="{FF2B5EF4-FFF2-40B4-BE49-F238E27FC236}">
                    <a16:creationId xmlns:a16="http://schemas.microsoft.com/office/drawing/2014/main" id="{DDE0C3F1-CF34-2840-97A3-600A987CEAB2}"/>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nvGrpSpPr>
            <p:cNvPr id="22" name="Group 21">
              <a:extLst>
                <a:ext uri="{FF2B5EF4-FFF2-40B4-BE49-F238E27FC236}">
                  <a16:creationId xmlns:a16="http://schemas.microsoft.com/office/drawing/2014/main" id="{C1864BAF-01EE-674D-A78D-3F81310D4931}"/>
                </a:ext>
              </a:extLst>
            </p:cNvPr>
            <p:cNvGrpSpPr/>
            <p:nvPr/>
          </p:nvGrpSpPr>
          <p:grpSpPr>
            <a:xfrm>
              <a:off x="4008617" y="2600324"/>
              <a:ext cx="1457662" cy="360000"/>
              <a:chOff x="1066800" y="2600324"/>
              <a:chExt cx="1457662" cy="360000"/>
            </a:xfrm>
          </p:grpSpPr>
          <p:sp>
            <p:nvSpPr>
              <p:cNvPr id="23" name="Arc 22">
                <a:extLst>
                  <a:ext uri="{FF2B5EF4-FFF2-40B4-BE49-F238E27FC236}">
                    <a16:creationId xmlns:a16="http://schemas.microsoft.com/office/drawing/2014/main" id="{03454232-646D-A64C-A654-2C43440CBD39}"/>
                  </a:ext>
                </a:extLst>
              </p:cNvPr>
              <p:cNvSpPr/>
              <p:nvPr/>
            </p:nvSpPr>
            <p:spPr bwMode="auto">
              <a:xfrm flipV="1">
                <a:off x="1066800"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24" name="Arc 23">
                <a:extLst>
                  <a:ext uri="{FF2B5EF4-FFF2-40B4-BE49-F238E27FC236}">
                    <a16:creationId xmlns:a16="http://schemas.microsoft.com/office/drawing/2014/main" id="{97A3E12F-19D5-2548-B9EB-D6E3305937B6}"/>
                  </a:ext>
                </a:extLst>
              </p:cNvPr>
              <p:cNvSpPr/>
              <p:nvPr/>
            </p:nvSpPr>
            <p:spPr bwMode="auto">
              <a:xfrm flipH="1" flipV="1">
                <a:off x="1804462" y="2600324"/>
                <a:ext cx="720000" cy="360000"/>
              </a:xfrm>
              <a:prstGeom prst="arc">
                <a:avLst/>
              </a:prstGeom>
              <a:noFill/>
              <a:ln w="19050" cap="flat" cmpd="sng" algn="ctr">
                <a:solidFill>
                  <a:srgbClr val="0070C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grpSp>
      </p:grpSp>
      <p:cxnSp>
        <p:nvCxnSpPr>
          <p:cNvPr id="29" name="Straight Connector 28">
            <a:extLst>
              <a:ext uri="{FF2B5EF4-FFF2-40B4-BE49-F238E27FC236}">
                <a16:creationId xmlns:a16="http://schemas.microsoft.com/office/drawing/2014/main" id="{0FC823CD-3B6B-A84F-8A24-438F88F9CF89}"/>
              </a:ext>
            </a:extLst>
          </p:cNvPr>
          <p:cNvCxnSpPr/>
          <p:nvPr/>
        </p:nvCxnSpPr>
        <p:spPr bwMode="auto">
          <a:xfrm>
            <a:off x="2293263" y="3844413"/>
            <a:ext cx="4557474"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5" name="Straight Connector 34">
            <a:extLst>
              <a:ext uri="{FF2B5EF4-FFF2-40B4-BE49-F238E27FC236}">
                <a16:creationId xmlns:a16="http://schemas.microsoft.com/office/drawing/2014/main" id="{27CBE926-2100-F049-8765-88E48D3A32F5}"/>
              </a:ext>
            </a:extLst>
          </p:cNvPr>
          <p:cNvCxnSpPr>
            <a:cxnSpLocks/>
          </p:cNvCxnSpPr>
          <p:nvPr/>
        </p:nvCxnSpPr>
        <p:spPr bwMode="auto">
          <a:xfrm flipH="1">
            <a:off x="6135329"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8" name="Straight Connector 37">
            <a:extLst>
              <a:ext uri="{FF2B5EF4-FFF2-40B4-BE49-F238E27FC236}">
                <a16:creationId xmlns:a16="http://schemas.microsoft.com/office/drawing/2014/main" id="{03C36882-4261-7641-8C24-735A8D4B8D08}"/>
              </a:ext>
            </a:extLst>
          </p:cNvPr>
          <p:cNvCxnSpPr>
            <a:cxnSpLocks/>
          </p:cNvCxnSpPr>
          <p:nvPr/>
        </p:nvCxnSpPr>
        <p:spPr bwMode="auto">
          <a:xfrm flipH="1">
            <a:off x="5590321"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9" name="Straight Connector 38">
            <a:extLst>
              <a:ext uri="{FF2B5EF4-FFF2-40B4-BE49-F238E27FC236}">
                <a16:creationId xmlns:a16="http://schemas.microsoft.com/office/drawing/2014/main" id="{DC668212-C4C4-9D49-B759-28F2189425DC}"/>
              </a:ext>
            </a:extLst>
          </p:cNvPr>
          <p:cNvCxnSpPr>
            <a:cxnSpLocks/>
          </p:cNvCxnSpPr>
          <p:nvPr/>
        </p:nvCxnSpPr>
        <p:spPr bwMode="auto">
          <a:xfrm flipH="1">
            <a:off x="5045312"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0" name="Straight Connector 39">
            <a:extLst>
              <a:ext uri="{FF2B5EF4-FFF2-40B4-BE49-F238E27FC236}">
                <a16:creationId xmlns:a16="http://schemas.microsoft.com/office/drawing/2014/main" id="{6C2458C1-EBF1-394B-9C20-A446AF6C37E8}"/>
              </a:ext>
            </a:extLst>
          </p:cNvPr>
          <p:cNvCxnSpPr>
            <a:cxnSpLocks/>
          </p:cNvCxnSpPr>
          <p:nvPr/>
        </p:nvCxnSpPr>
        <p:spPr bwMode="auto">
          <a:xfrm flipH="1">
            <a:off x="4500303"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1" name="Straight Connector 40">
            <a:extLst>
              <a:ext uri="{FF2B5EF4-FFF2-40B4-BE49-F238E27FC236}">
                <a16:creationId xmlns:a16="http://schemas.microsoft.com/office/drawing/2014/main" id="{0BE4947B-F0D2-DE46-BBC7-8661B37FBAA3}"/>
              </a:ext>
            </a:extLst>
          </p:cNvPr>
          <p:cNvCxnSpPr>
            <a:cxnSpLocks/>
          </p:cNvCxnSpPr>
          <p:nvPr/>
        </p:nvCxnSpPr>
        <p:spPr bwMode="auto">
          <a:xfrm flipH="1">
            <a:off x="3955294"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2" name="Straight Connector 41">
            <a:extLst>
              <a:ext uri="{FF2B5EF4-FFF2-40B4-BE49-F238E27FC236}">
                <a16:creationId xmlns:a16="http://schemas.microsoft.com/office/drawing/2014/main" id="{A6E2D69D-9550-BE4B-B583-916CE54FC93E}"/>
              </a:ext>
            </a:extLst>
          </p:cNvPr>
          <p:cNvCxnSpPr>
            <a:cxnSpLocks/>
          </p:cNvCxnSpPr>
          <p:nvPr/>
        </p:nvCxnSpPr>
        <p:spPr bwMode="auto">
          <a:xfrm flipH="1">
            <a:off x="3410285"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3" name="Straight Connector 42">
            <a:extLst>
              <a:ext uri="{FF2B5EF4-FFF2-40B4-BE49-F238E27FC236}">
                <a16:creationId xmlns:a16="http://schemas.microsoft.com/office/drawing/2014/main" id="{BB4B56B8-43B7-AA41-AE4D-601337DB265E}"/>
              </a:ext>
            </a:extLst>
          </p:cNvPr>
          <p:cNvCxnSpPr>
            <a:cxnSpLocks/>
          </p:cNvCxnSpPr>
          <p:nvPr/>
        </p:nvCxnSpPr>
        <p:spPr bwMode="auto">
          <a:xfrm flipH="1">
            <a:off x="2865276"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4" name="Straight Connector 43">
            <a:extLst>
              <a:ext uri="{FF2B5EF4-FFF2-40B4-BE49-F238E27FC236}">
                <a16:creationId xmlns:a16="http://schemas.microsoft.com/office/drawing/2014/main" id="{2515B834-35D5-034C-A758-152BAC3DA6E9}"/>
              </a:ext>
            </a:extLst>
          </p:cNvPr>
          <p:cNvCxnSpPr>
            <a:cxnSpLocks/>
          </p:cNvCxnSpPr>
          <p:nvPr/>
        </p:nvCxnSpPr>
        <p:spPr bwMode="auto">
          <a:xfrm flipH="1">
            <a:off x="2320267" y="3876285"/>
            <a:ext cx="658257" cy="65825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5" name="Straight Arrow Connector 44">
            <a:extLst>
              <a:ext uri="{FF2B5EF4-FFF2-40B4-BE49-F238E27FC236}">
                <a16:creationId xmlns:a16="http://schemas.microsoft.com/office/drawing/2014/main" id="{AE2ECC7B-F7FA-6D4B-958F-26AE5DAD3EC8}"/>
              </a:ext>
            </a:extLst>
          </p:cNvPr>
          <p:cNvCxnSpPr/>
          <p:nvPr/>
        </p:nvCxnSpPr>
        <p:spPr bwMode="auto">
          <a:xfrm>
            <a:off x="2576052" y="2281083"/>
            <a:ext cx="72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50" name="Straight Arrow Connector 49">
            <a:extLst>
              <a:ext uri="{FF2B5EF4-FFF2-40B4-BE49-F238E27FC236}">
                <a16:creationId xmlns:a16="http://schemas.microsoft.com/office/drawing/2014/main" id="{54B51920-0EC2-9E4A-9108-F26BC73A6CDC}"/>
              </a:ext>
            </a:extLst>
          </p:cNvPr>
          <p:cNvCxnSpPr>
            <a:cxnSpLocks/>
          </p:cNvCxnSpPr>
          <p:nvPr/>
        </p:nvCxnSpPr>
        <p:spPr bwMode="auto">
          <a:xfrm>
            <a:off x="2576052" y="3623186"/>
            <a:ext cx="18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60" name="Straight Arrow Connector 59">
            <a:extLst>
              <a:ext uri="{FF2B5EF4-FFF2-40B4-BE49-F238E27FC236}">
                <a16:creationId xmlns:a16="http://schemas.microsoft.com/office/drawing/2014/main" id="{0622A13E-C3A9-0C46-9311-E911F8C29DC7}"/>
              </a:ext>
            </a:extLst>
          </p:cNvPr>
          <p:cNvCxnSpPr/>
          <p:nvPr/>
        </p:nvCxnSpPr>
        <p:spPr bwMode="auto">
          <a:xfrm>
            <a:off x="2576052" y="3170902"/>
            <a:ext cx="36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64" name="Straight Arrow Connector 63">
            <a:extLst>
              <a:ext uri="{FF2B5EF4-FFF2-40B4-BE49-F238E27FC236}">
                <a16:creationId xmlns:a16="http://schemas.microsoft.com/office/drawing/2014/main" id="{40D8381D-7CA0-5644-B11A-5E2A3E29C260}"/>
              </a:ext>
            </a:extLst>
          </p:cNvPr>
          <p:cNvCxnSpPr/>
          <p:nvPr/>
        </p:nvCxnSpPr>
        <p:spPr bwMode="auto">
          <a:xfrm>
            <a:off x="2576052" y="2728451"/>
            <a:ext cx="540000"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73" name="TextBox 72">
            <a:extLst>
              <a:ext uri="{FF2B5EF4-FFF2-40B4-BE49-F238E27FC236}">
                <a16:creationId xmlns:a16="http://schemas.microsoft.com/office/drawing/2014/main" id="{BD524841-21AE-C047-97AA-7907EF6198C2}"/>
              </a:ext>
            </a:extLst>
          </p:cNvPr>
          <p:cNvSpPr txBox="1"/>
          <p:nvPr/>
        </p:nvSpPr>
        <p:spPr>
          <a:xfrm>
            <a:off x="7119407" y="2548958"/>
            <a:ext cx="1382173" cy="830997"/>
          </a:xfrm>
          <a:prstGeom prst="rect">
            <a:avLst/>
          </a:prstGeom>
          <a:noFill/>
        </p:spPr>
        <p:txBody>
          <a:bodyPr wrap="none" rtlCol="0">
            <a:spAutoFit/>
          </a:bodyPr>
          <a:lstStyle/>
          <a:p>
            <a:r>
              <a:rPr lang="en-US" dirty="0"/>
              <a:t>Varies </a:t>
            </a:r>
          </a:p>
          <a:p>
            <a:r>
              <a:rPr lang="en-US" dirty="0"/>
              <a:t>vertically</a:t>
            </a:r>
          </a:p>
        </p:txBody>
      </p:sp>
      <p:sp>
        <p:nvSpPr>
          <p:cNvPr id="75" name="Right Brace 74">
            <a:extLst>
              <a:ext uri="{FF2B5EF4-FFF2-40B4-BE49-F238E27FC236}">
                <a16:creationId xmlns:a16="http://schemas.microsoft.com/office/drawing/2014/main" id="{321EBB86-1936-7E4C-9995-73F447CCA362}"/>
              </a:ext>
            </a:extLst>
          </p:cNvPr>
          <p:cNvSpPr/>
          <p:nvPr/>
        </p:nvSpPr>
        <p:spPr bwMode="auto">
          <a:xfrm>
            <a:off x="6912320" y="2108774"/>
            <a:ext cx="98067" cy="1735639"/>
          </a:xfrm>
          <a:prstGeom prst="rightBrace">
            <a:avLst/>
          </a:prstGeom>
          <a:no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55" name="TextBox 54">
            <a:extLst>
              <a:ext uri="{FF2B5EF4-FFF2-40B4-BE49-F238E27FC236}">
                <a16:creationId xmlns:a16="http://schemas.microsoft.com/office/drawing/2014/main" id="{00ED9569-3192-9D42-A539-02190365FCBD}"/>
              </a:ext>
            </a:extLst>
          </p:cNvPr>
          <p:cNvSpPr txBox="1"/>
          <p:nvPr/>
        </p:nvSpPr>
        <p:spPr>
          <a:xfrm>
            <a:off x="3594535" y="2655162"/>
            <a:ext cx="1018227" cy="461665"/>
          </a:xfrm>
          <a:prstGeom prst="rect">
            <a:avLst/>
          </a:prstGeom>
          <a:noFill/>
        </p:spPr>
        <p:txBody>
          <a:bodyPr wrap="none" rtlCol="0">
            <a:spAutoFit/>
          </a:bodyPr>
          <a:lstStyle/>
          <a:p>
            <a:r>
              <a:rPr lang="en-US" i="1" dirty="0" err="1">
                <a:latin typeface="Cambria Math" panose="02040503050406030204" pitchFamily="18" charset="0"/>
                <a:ea typeface="Cambria Math" panose="02040503050406030204" pitchFamily="18" charset="0"/>
              </a:rPr>
              <a:t>u</a:t>
            </a:r>
            <a:r>
              <a:rPr lang="en-US" i="1" baseline="30000" dirty="0" err="1">
                <a:latin typeface="Cambria Math" panose="02040503050406030204" pitchFamily="18" charset="0"/>
                <a:ea typeface="Cambria Math" panose="02040503050406030204" pitchFamily="18" charset="0"/>
              </a:rPr>
              <a:t>p</a:t>
            </a:r>
            <a:r>
              <a:rPr lang="en-US" i="1" baseline="-25000" dirty="0" err="1">
                <a:latin typeface="Cambria Math" panose="02040503050406030204" pitchFamily="18" charset="0"/>
                <a:ea typeface="Cambria Math" panose="02040503050406030204" pitchFamily="18" charset="0"/>
              </a:rPr>
              <a:t>i,j</a:t>
            </a:r>
            <a:r>
              <a:rPr lang="en-US" i="1" dirty="0">
                <a:latin typeface="Cambria Math" panose="02040503050406030204" pitchFamily="18" charset="0"/>
                <a:ea typeface="Cambria Math" panose="02040503050406030204" pitchFamily="18" charset="0"/>
              </a:rPr>
              <a:t>(z)</a:t>
            </a:r>
          </a:p>
        </p:txBody>
      </p:sp>
    </p:spTree>
    <p:extLst>
      <p:ext uri="{BB962C8B-B14F-4D97-AF65-F5344CB8AC3E}">
        <p14:creationId xmlns:p14="http://schemas.microsoft.com/office/powerpoint/2010/main" val="3486192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Viscosity - Our varying velocity</a:t>
            </a:r>
            <a:endParaRPr lang="en-CA"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CA" dirty="0"/>
                  <a:t>Velocity as a function of depth</a:t>
                </a:r>
                <a:br>
                  <a:rPr lang="en-CA" dirty="0"/>
                </a:br>
                <a:endParaRPr lang="en-CA" dirty="0"/>
              </a:p>
              <a:p>
                <a:pPr marL="0" indent="0" algn="ctr">
                  <a:buNone/>
                </a:pPr>
                <a14:m>
                  <m:oMath xmlns:m="http://schemas.openxmlformats.org/officeDocument/2006/math">
                    <m:sSubSup>
                      <m:sSubSupPr>
                        <m:ctrlPr>
                          <a:rPr lang="en-CA" i="1" smtClean="0">
                            <a:latin typeface="Cambria Math" panose="02040503050406030204" pitchFamily="18" charset="0"/>
                          </a:rPr>
                        </m:ctrlPr>
                      </m:sSubSupPr>
                      <m:e>
                        <m:r>
                          <a:rPr lang="en-CA" smtClean="0">
                            <a:latin typeface="Cambria Math" panose="02040503050406030204" pitchFamily="18" charset="0"/>
                          </a:rPr>
                          <m:t>𝑢</m:t>
                        </m:r>
                      </m:e>
                      <m:sub>
                        <m:r>
                          <a:rPr lang="en-CA" smtClean="0">
                            <a:latin typeface="Cambria Math" panose="02040503050406030204" pitchFamily="18" charset="0"/>
                          </a:rPr>
                          <m:t>𝑖</m:t>
                        </m:r>
                        <m:r>
                          <a:rPr lang="en-CA" smtClean="0">
                            <a:latin typeface="Cambria Math" panose="02040503050406030204" pitchFamily="18" charset="0"/>
                          </a:rPr>
                          <m:t>,</m:t>
                        </m:r>
                        <m:r>
                          <a:rPr lang="en-CA" smtClean="0">
                            <a:latin typeface="Cambria Math" panose="02040503050406030204" pitchFamily="18" charset="0"/>
                          </a:rPr>
                          <m:t>𝑗</m:t>
                        </m:r>
                      </m:sub>
                      <m:sup>
                        <m:r>
                          <a:rPr lang="en-CA" smtClean="0">
                            <a:latin typeface="Cambria Math" panose="02040503050406030204" pitchFamily="18" charset="0"/>
                          </a:rPr>
                          <m:t>𝑝</m:t>
                        </m:r>
                      </m:sup>
                    </m:sSubSup>
                    <m:r>
                      <a:rPr lang="en-CA" smtClean="0">
                        <a:latin typeface="Cambria Math" panose="02040503050406030204" pitchFamily="18" charset="0"/>
                      </a:rPr>
                      <m:t>=−</m:t>
                    </m:r>
                    <m:f>
                      <m:fPr>
                        <m:ctrlPr>
                          <a:rPr lang="en-CA" i="1" smtClean="0">
                            <a:latin typeface="Cambria Math" panose="02040503050406030204" pitchFamily="18" charset="0"/>
                          </a:rPr>
                        </m:ctrlPr>
                      </m:fPr>
                      <m:num>
                        <m:sSub>
                          <m:sSubPr>
                            <m:ctrlPr>
                              <a:rPr lang="en-CA" i="1" smtClean="0">
                                <a:latin typeface="Cambria Math" panose="02040503050406030204" pitchFamily="18" charset="0"/>
                              </a:rPr>
                            </m:ctrlPr>
                          </m:sSubPr>
                          <m:e>
                            <m:r>
                              <a:rPr lang="en-CA" smtClean="0">
                                <a:latin typeface="Cambria Math" panose="02040503050406030204" pitchFamily="18" charset="0"/>
                              </a:rPr>
                              <m:t>3</m:t>
                            </m:r>
                            <m:r>
                              <a:rPr lang="en-CA" smtClean="0">
                                <a:latin typeface="Cambria Math" panose="02040503050406030204" pitchFamily="18" charset="0"/>
                              </a:rPr>
                              <m:t>𝑢</m:t>
                            </m:r>
                          </m:e>
                          <m:sub>
                            <m:r>
                              <a:rPr lang="en-CA" smtClean="0">
                                <a:latin typeface="Cambria Math" panose="02040503050406030204" pitchFamily="18" charset="0"/>
                              </a:rPr>
                              <m:t>𝑖</m:t>
                            </m:r>
                            <m:r>
                              <a:rPr lang="en-CA" smtClean="0">
                                <a:latin typeface="Cambria Math" panose="02040503050406030204" pitchFamily="18" charset="0"/>
                              </a:rPr>
                              <m:t>,</m:t>
                            </m:r>
                            <m:r>
                              <a:rPr lang="en-CA" smtClean="0">
                                <a:latin typeface="Cambria Math" panose="02040503050406030204" pitchFamily="18" charset="0"/>
                              </a:rPr>
                              <m:t>𝑗</m:t>
                            </m:r>
                          </m:sub>
                        </m:sSub>
                      </m:num>
                      <m:den>
                        <m:sSup>
                          <m:sSupPr>
                            <m:ctrlPr>
                              <a:rPr lang="en-CA" i="1" smtClean="0">
                                <a:latin typeface="Cambria Math" panose="02040503050406030204" pitchFamily="18" charset="0"/>
                              </a:rPr>
                            </m:ctrlPr>
                          </m:sSupPr>
                          <m:e>
                            <m:r>
                              <a:rPr lang="en-CA" smtClean="0">
                                <a:latin typeface="Cambria Math" panose="02040503050406030204" pitchFamily="18" charset="0"/>
                              </a:rPr>
                              <m:t>𝐻</m:t>
                            </m:r>
                          </m:e>
                          <m:sup>
                            <m:r>
                              <a:rPr lang="en-CA" smtClean="0">
                                <a:latin typeface="Cambria Math" panose="02040503050406030204" pitchFamily="18" charset="0"/>
                              </a:rPr>
                              <m:t>2</m:t>
                            </m:r>
                          </m:sup>
                        </m:sSup>
                      </m:den>
                    </m:f>
                    <m:d>
                      <m:dPr>
                        <m:ctrlPr>
                          <a:rPr lang="en-CA" i="1" smtClean="0">
                            <a:latin typeface="Cambria Math" panose="02040503050406030204" pitchFamily="18" charset="0"/>
                          </a:rPr>
                        </m:ctrlPr>
                      </m:dPr>
                      <m:e>
                        <m:f>
                          <m:fPr>
                            <m:ctrlPr>
                              <a:rPr lang="en-CA" i="1">
                                <a:latin typeface="Cambria Math" panose="02040503050406030204" pitchFamily="18" charset="0"/>
                              </a:rPr>
                            </m:ctrlPr>
                          </m:fPr>
                          <m:num>
                            <m:sSup>
                              <m:sSupPr>
                                <m:ctrlPr>
                                  <a:rPr lang="en-CA" i="1">
                                    <a:latin typeface="Cambria Math" panose="02040503050406030204" pitchFamily="18" charset="0"/>
                                  </a:rPr>
                                </m:ctrlPr>
                              </m:sSupPr>
                              <m:e>
                                <m:r>
                                  <a:rPr lang="en-CA">
                                    <a:latin typeface="Cambria Math" panose="02040503050406030204" pitchFamily="18" charset="0"/>
                                  </a:rPr>
                                  <m:t>𝑧</m:t>
                                </m:r>
                              </m:e>
                              <m:sup>
                                <m:r>
                                  <a:rPr lang="en-CA">
                                    <a:latin typeface="Cambria Math" panose="02040503050406030204" pitchFamily="18" charset="0"/>
                                  </a:rPr>
                                  <m:t>2</m:t>
                                </m:r>
                              </m:sup>
                            </m:sSup>
                          </m:num>
                          <m:den>
                            <m:r>
                              <a:rPr lang="en-CA">
                                <a:latin typeface="Cambria Math" panose="02040503050406030204" pitchFamily="18" charset="0"/>
                              </a:rPr>
                              <m:t>2</m:t>
                            </m:r>
                          </m:den>
                        </m:f>
                        <m:r>
                          <a:rPr lang="en-CA">
                            <a:latin typeface="Cambria Math" panose="02040503050406030204" pitchFamily="18" charset="0"/>
                          </a:rPr>
                          <m:t>−</m:t>
                        </m:r>
                        <m:r>
                          <a:rPr lang="en-CA">
                            <a:latin typeface="Cambria Math" panose="02040503050406030204" pitchFamily="18" charset="0"/>
                          </a:rPr>
                          <m:t>𝐻𝑧</m:t>
                        </m:r>
                      </m:e>
                    </m:d>
                  </m:oMath>
                </a14:m>
                <a:r>
                  <a:rPr lang="en-CA" dirty="0"/>
                  <a:t> </a:t>
                </a:r>
              </a:p>
              <a:p>
                <a:pPr marL="0" indent="0" algn="ctr">
                  <a:buNone/>
                </a:pPr>
                <a:endParaRPr lang="en-CA" dirty="0"/>
              </a:p>
              <a:p>
                <a:pPr marL="0" indent="0" algn="r">
                  <a:buNone/>
                </a:pPr>
                <a:r>
                  <a:rPr lang="en-CA" dirty="0"/>
                  <a:t>(see paper, Appendix A)</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746" t="-1608" r="-1429"/>
                </a:stretch>
              </a:blipFill>
            </p:spPr>
            <p:txBody>
              <a:bodyPr/>
              <a:lstStyle/>
              <a:p>
                <a:r>
                  <a:rPr lang="en-US">
                    <a:noFill/>
                  </a:rPr>
                  <a:t> </a:t>
                </a:r>
              </a:p>
            </p:txBody>
          </p:sp>
        </mc:Fallback>
      </mc:AlternateContent>
      <p:sp>
        <p:nvSpPr>
          <p:cNvPr id="9" name="Footer Placeholder 8"/>
          <p:cNvSpPr>
            <a:spLocks noGrp="1"/>
          </p:cNvSpPr>
          <p:nvPr>
            <p:ph type="ftr" sz="quarter" idx="10"/>
          </p:nvPr>
        </p:nvSpPr>
        <p:spPr/>
        <p:txBody>
          <a:bodyPr/>
          <a:lstStyle/>
          <a:p>
            <a:fld id="{E2772229-4108-4226-A3B1-7AC9AC171EC3}" type="slidenum">
              <a:rPr lang="en-US" altLang="x-none" smtClean="0"/>
              <a:pPr/>
              <a:t>21</a:t>
            </a:fld>
            <a:endParaRPr lang="en-US" altLang="x-none" dirty="0"/>
          </a:p>
        </p:txBody>
      </p:sp>
    </p:spTree>
    <p:extLst>
      <p:ext uri="{BB962C8B-B14F-4D97-AF65-F5344CB8AC3E}">
        <p14:creationId xmlns:p14="http://schemas.microsoft.com/office/powerpoint/2010/main" val="2081079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a:t>Viscosity - Velocity update (App. B)</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215148" y="3013691"/>
                <a:ext cx="2251588" cy="1160821"/>
              </a:xfrm>
            </p:spPr>
            <p:txBody>
              <a:bodyPr/>
              <a:lstStyle/>
              <a:p>
                <a:pPr marL="0" indent="0">
                  <a:buNone/>
                </a:pPr>
                <a14:m>
                  <m:oMathPara xmlns:m="http://schemas.openxmlformats.org/officeDocument/2006/math">
                    <m:oMathParaPr>
                      <m:jc m:val="centerGroup"/>
                    </m:oMathParaPr>
                    <m:oMath xmlns:m="http://schemas.openxmlformats.org/officeDocument/2006/math">
                      <m:f>
                        <m:fPr>
                          <m:ctrlPr>
                            <a:rPr lang="en-CA" i="1">
                              <a:latin typeface="Cambria Math" panose="02040503050406030204" pitchFamily="18" charset="0"/>
                            </a:rPr>
                          </m:ctrlPr>
                        </m:fPr>
                        <m:num>
                          <m:r>
                            <a:rPr lang="en-CA" i="1">
                              <a:latin typeface="Cambria Math" panose="02040503050406030204" pitchFamily="18" charset="0"/>
                              <a:ea typeface="Cambria Math" panose="02040503050406030204" pitchFamily="18" charset="0"/>
                            </a:rPr>
                            <m:t>𝜕</m:t>
                          </m:r>
                          <m:acc>
                            <m:accPr>
                              <m:chr m:val="⃗"/>
                              <m:ctrlPr>
                                <a:rPr lang="en-CA"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𝑢</m:t>
                              </m:r>
                            </m:e>
                          </m:acc>
                        </m:num>
                        <m:den>
                          <m:r>
                            <a:rPr lang="en-CA"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den>
                      </m:f>
                      <m:r>
                        <a:rPr lang="en-US" i="1">
                          <a:latin typeface="Cambria Math" panose="02040503050406030204" pitchFamily="18" charset="0"/>
                          <a:ea typeface="Cambria Math" panose="02040503050406030204" pitchFamily="18" charset="0"/>
                        </a:rPr>
                        <m:t>=</m:t>
                      </m:r>
                      <m:r>
                        <a:rPr lang="en-CA">
                          <a:latin typeface="Cambria Math" panose="02040503050406030204" pitchFamily="18" charset="0"/>
                        </a:rPr>
                        <m:t>𝜈</m:t>
                      </m:r>
                      <m:f>
                        <m:fPr>
                          <m:ctrlPr>
                            <a:rPr lang="en-CA" i="1" smtClean="0">
                              <a:latin typeface="Cambria Math" panose="02040503050406030204" pitchFamily="18" charset="0"/>
                            </a:rPr>
                          </m:ctrlPr>
                        </m:fPr>
                        <m:num>
                          <m:sSup>
                            <m:sSupPr>
                              <m:ctrlPr>
                                <a:rPr lang="en-CA" i="1" smtClean="0">
                                  <a:latin typeface="Cambria Math" panose="02040503050406030204" pitchFamily="18" charset="0"/>
                                  <a:ea typeface="Cambria Math" panose="02040503050406030204" pitchFamily="18" charset="0"/>
                                </a:rPr>
                              </m:ctrlPr>
                            </m:sSupPr>
                            <m:e>
                              <m:r>
                                <a:rPr lang="en-CA" i="1">
                                  <a:latin typeface="Cambria Math" panose="02040503050406030204" pitchFamily="18" charset="0"/>
                                  <a:ea typeface="Cambria Math" panose="02040503050406030204" pitchFamily="18" charset="0"/>
                                </a:rPr>
                                <m:t>𝜕</m:t>
                              </m:r>
                            </m:e>
                            <m:sup>
                              <m:r>
                                <a:rPr lang="en-US" b="0" i="1" smtClean="0">
                                  <a:latin typeface="Cambria Math" panose="02040503050406030204" pitchFamily="18" charset="0"/>
                                  <a:ea typeface="Cambria Math" panose="02040503050406030204" pitchFamily="18" charset="0"/>
                                </a:rPr>
                                <m:t>2</m:t>
                              </m:r>
                            </m:sup>
                          </m:sSup>
                        </m:num>
                        <m:den>
                          <m:r>
                            <a:rPr lang="en-CA" i="1" smtClean="0">
                              <a:latin typeface="Cambria Math" panose="02040503050406030204" pitchFamily="18" charset="0"/>
                              <a:ea typeface="Cambria Math" panose="02040503050406030204" pitchFamily="18" charset="0"/>
                            </a:rPr>
                            <m:t>𝜕</m:t>
                          </m:r>
                          <m:sSup>
                            <m:sSupPr>
                              <m:ctrlPr>
                                <a:rPr lang="en-CA"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𝑧</m:t>
                              </m:r>
                            </m:e>
                            <m:sup>
                              <m:r>
                                <a:rPr lang="en-US" b="0" i="1" smtClean="0">
                                  <a:latin typeface="Cambria Math" panose="02040503050406030204" pitchFamily="18" charset="0"/>
                                  <a:ea typeface="Cambria Math" panose="02040503050406030204" pitchFamily="18" charset="0"/>
                                </a:rPr>
                                <m:t>2</m:t>
                              </m:r>
                            </m:sup>
                          </m:sSup>
                        </m:den>
                      </m:f>
                      <m:acc>
                        <m:accPr>
                          <m:chr m:val="⃗"/>
                          <m:ctrlPr>
                            <a:rPr lang="en-CA"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𝑢</m:t>
                          </m:r>
                        </m:e>
                      </m:acc>
                    </m:oMath>
                  </m:oMathPara>
                </a14:m>
                <a:endParaRPr lang="en-CA" dirty="0"/>
              </a:p>
              <a:p>
                <a:endParaRPr lang="en-CA"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215148" y="3013691"/>
                <a:ext cx="2251588" cy="1160821"/>
              </a:xfrm>
              <a:blipFill rotWithShape="0">
                <a:blip r:embed="rId3"/>
                <a:stretch>
                  <a:fillRect/>
                </a:stretch>
              </a:blipFill>
            </p:spPr>
            <p:txBody>
              <a:bodyPr/>
              <a:lstStyle/>
              <a:p>
                <a:r>
                  <a:rPr lang="en-US">
                    <a:noFill/>
                  </a:rPr>
                  <a:t> </a:t>
                </a:r>
              </a:p>
            </p:txBody>
          </p:sp>
        </mc:Fallback>
      </mc:AlternateContent>
      <p:sp>
        <p:nvSpPr>
          <p:cNvPr id="9" name="Footer Placeholder 8"/>
          <p:cNvSpPr>
            <a:spLocks noGrp="1"/>
          </p:cNvSpPr>
          <p:nvPr>
            <p:ph type="ftr" sz="quarter" idx="10"/>
          </p:nvPr>
        </p:nvSpPr>
        <p:spPr/>
        <p:txBody>
          <a:bodyPr/>
          <a:lstStyle/>
          <a:p>
            <a:fld id="{E2772229-4108-4226-A3B1-7AC9AC171EC3}" type="slidenum">
              <a:rPr lang="en-US" altLang="x-none" smtClean="0"/>
              <a:pPr/>
              <a:t>22</a:t>
            </a:fld>
            <a:endParaRPr lang="en-US" altLang="x-none" dirty="0"/>
          </a:p>
        </p:txBody>
      </p:sp>
      <mc:AlternateContent xmlns:mc="http://schemas.openxmlformats.org/markup-compatibility/2006" xmlns:a14="http://schemas.microsoft.com/office/drawing/2010/main">
        <mc:Choice Requires="a14">
          <p:sp>
            <p:nvSpPr>
              <p:cNvPr id="8" name="Content Placeholder 2"/>
              <p:cNvSpPr txBox="1">
                <a:spLocks/>
              </p:cNvSpPr>
              <p:nvPr/>
            </p:nvSpPr>
            <p:spPr bwMode="auto">
              <a:xfrm>
                <a:off x="3175820" y="1858042"/>
                <a:ext cx="2448232" cy="11657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90000"/>
                  <a:buFont typeface="Wingdings" pitchFamily="2" charset="2"/>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SzPct val="80000"/>
                  <a:buFont typeface="Wingdings" pitchFamily="2" charset="2"/>
                  <a:buChar char="§"/>
                  <a:defRPr>
                    <a:solidFill>
                      <a:schemeClr val="tx1"/>
                    </a:solidFill>
                    <a:latin typeface="+mn-lt"/>
                    <a:ea typeface="+mn-ea"/>
                  </a:defRPr>
                </a:lvl4pPr>
                <a:lvl5pPr marL="2057400" indent="-228600" algn="l" rtl="0" eaLnBrk="0" fontAlgn="base" hangingPunct="0">
                  <a:spcBef>
                    <a:spcPct val="20000"/>
                  </a:spcBef>
                  <a:spcAft>
                    <a:spcPct val="0"/>
                  </a:spcAft>
                  <a:buSzPct val="80000"/>
                  <a:buChar char="•"/>
                  <a:defRPr>
                    <a:solidFill>
                      <a:schemeClr val="tx1"/>
                    </a:solidFill>
                    <a:latin typeface="+mn-lt"/>
                    <a:ea typeface="+mn-ea"/>
                  </a:defRPr>
                </a:lvl5pPr>
                <a:lvl6pPr marL="2514600" indent="-228600" algn="l" rtl="0" fontAlgn="base">
                  <a:spcBef>
                    <a:spcPct val="20000"/>
                  </a:spcBef>
                  <a:spcAft>
                    <a:spcPct val="0"/>
                  </a:spcAft>
                  <a:buSzPct val="80000"/>
                  <a:buChar char="•"/>
                  <a:defRPr sz="2000">
                    <a:solidFill>
                      <a:schemeClr val="tx1"/>
                    </a:solidFill>
                    <a:latin typeface="+mn-lt"/>
                    <a:ea typeface="+mn-ea"/>
                  </a:defRPr>
                </a:lvl6pPr>
                <a:lvl7pPr marL="2971800" indent="-228600" algn="l" rtl="0" fontAlgn="base">
                  <a:spcBef>
                    <a:spcPct val="20000"/>
                  </a:spcBef>
                  <a:spcAft>
                    <a:spcPct val="0"/>
                  </a:spcAft>
                  <a:buSzPct val="80000"/>
                  <a:buChar char="•"/>
                  <a:defRPr sz="2000">
                    <a:solidFill>
                      <a:schemeClr val="tx1"/>
                    </a:solidFill>
                    <a:latin typeface="+mn-lt"/>
                    <a:ea typeface="+mn-ea"/>
                  </a:defRPr>
                </a:lvl7pPr>
                <a:lvl8pPr marL="3429000" indent="-228600" algn="l" rtl="0" fontAlgn="base">
                  <a:spcBef>
                    <a:spcPct val="20000"/>
                  </a:spcBef>
                  <a:spcAft>
                    <a:spcPct val="0"/>
                  </a:spcAft>
                  <a:buSzPct val="80000"/>
                  <a:buChar char="•"/>
                  <a:defRPr sz="2000">
                    <a:solidFill>
                      <a:schemeClr val="tx1"/>
                    </a:solidFill>
                    <a:latin typeface="+mn-lt"/>
                    <a:ea typeface="+mn-ea"/>
                  </a:defRPr>
                </a:lvl8pPr>
                <a:lvl9pPr marL="3886200" indent="-228600" algn="l" rtl="0" fontAlgn="base">
                  <a:spcBef>
                    <a:spcPct val="20000"/>
                  </a:spcBef>
                  <a:spcAft>
                    <a:spcPct val="0"/>
                  </a:spcAft>
                  <a:buSzPct val="80000"/>
                  <a:buChar char="•"/>
                  <a:defRPr sz="2000">
                    <a:solidFill>
                      <a:schemeClr val="tx1"/>
                    </a:solidFill>
                    <a:latin typeface="+mn-lt"/>
                    <a:ea typeface="+mn-ea"/>
                  </a:defRPr>
                </a:lvl9pPr>
              </a:lstStyle>
              <a:p>
                <a:pPr marL="0" indent="0" algn="ctr">
                  <a:buFontTx/>
                  <a:buNone/>
                </a:pPr>
                <a14:m>
                  <m:oMathPara xmlns:m="http://schemas.openxmlformats.org/officeDocument/2006/math">
                    <m:oMathParaPr>
                      <m:jc m:val="centerGroup"/>
                    </m:oMathParaPr>
                    <m:oMath xmlns:m="http://schemas.openxmlformats.org/officeDocument/2006/math">
                      <m:f>
                        <m:fPr>
                          <m:ctrlPr>
                            <a:rPr lang="en-CA" i="1" kern="0">
                              <a:latin typeface="Cambria Math" panose="02040503050406030204" pitchFamily="18" charset="0"/>
                            </a:rPr>
                          </m:ctrlPr>
                        </m:fPr>
                        <m:num>
                          <m:r>
                            <a:rPr lang="en-CA" i="1" kern="0">
                              <a:latin typeface="Cambria Math" panose="02040503050406030204" pitchFamily="18" charset="0"/>
                              <a:ea typeface="Cambria Math" panose="02040503050406030204" pitchFamily="18" charset="0"/>
                            </a:rPr>
                            <m:t>𝜕</m:t>
                          </m:r>
                          <m:acc>
                            <m:accPr>
                              <m:chr m:val="⃗"/>
                              <m:ctrlPr>
                                <a:rPr lang="en-CA" i="1" kern="0">
                                  <a:latin typeface="Cambria Math" panose="02040503050406030204" pitchFamily="18" charset="0"/>
                                  <a:ea typeface="Cambria Math" panose="02040503050406030204" pitchFamily="18" charset="0"/>
                                </a:rPr>
                              </m:ctrlPr>
                            </m:accPr>
                            <m:e>
                              <m:r>
                                <a:rPr lang="en-US" i="1" kern="0">
                                  <a:latin typeface="Cambria Math" panose="02040503050406030204" pitchFamily="18" charset="0"/>
                                  <a:ea typeface="Cambria Math" panose="02040503050406030204" pitchFamily="18" charset="0"/>
                                </a:rPr>
                                <m:t>𝑢</m:t>
                              </m:r>
                            </m:e>
                          </m:acc>
                        </m:num>
                        <m:den>
                          <m:r>
                            <a:rPr lang="en-CA" i="1" kern="0">
                              <a:latin typeface="Cambria Math" panose="02040503050406030204" pitchFamily="18" charset="0"/>
                              <a:ea typeface="Cambria Math" panose="02040503050406030204" pitchFamily="18" charset="0"/>
                            </a:rPr>
                            <m:t>𝜕</m:t>
                          </m:r>
                          <m:r>
                            <a:rPr lang="en-US" i="1" kern="0">
                              <a:latin typeface="Cambria Math" panose="02040503050406030204" pitchFamily="18" charset="0"/>
                              <a:ea typeface="Cambria Math" panose="02040503050406030204" pitchFamily="18" charset="0"/>
                            </a:rPr>
                            <m:t>𝑡</m:t>
                          </m:r>
                        </m:den>
                      </m:f>
                      <m:r>
                        <a:rPr lang="en-US" i="1" kern="0">
                          <a:latin typeface="Cambria Math" panose="02040503050406030204" pitchFamily="18" charset="0"/>
                          <a:ea typeface="Cambria Math" panose="02040503050406030204" pitchFamily="18" charset="0"/>
                        </a:rPr>
                        <m:t>=</m:t>
                      </m:r>
                      <m:r>
                        <a:rPr lang="en-CA" kern="0">
                          <a:latin typeface="Cambria Math" panose="02040503050406030204" pitchFamily="18" charset="0"/>
                        </a:rPr>
                        <m:t>𝜈</m:t>
                      </m:r>
                      <m:r>
                        <a:rPr lang="en-CA" i="1" kern="0">
                          <a:latin typeface="Cambria Math" panose="02040503050406030204" pitchFamily="18" charset="0"/>
                          <a:ea typeface="Cambria Math" panose="02040503050406030204" pitchFamily="18" charset="0"/>
                        </a:rPr>
                        <m:t>𝛻</m:t>
                      </m:r>
                      <m:r>
                        <a:rPr lang="en-US" i="1" kern="0">
                          <a:latin typeface="Cambria Math" panose="02040503050406030204" pitchFamily="18" charset="0"/>
                          <a:ea typeface="Cambria Math" panose="02040503050406030204" pitchFamily="18" charset="0"/>
                        </a:rPr>
                        <m:t>∙</m:t>
                      </m:r>
                      <m:r>
                        <a:rPr lang="en-US" i="1" kern="0">
                          <a:latin typeface="Cambria Math" panose="02040503050406030204" pitchFamily="18" charset="0"/>
                          <a:ea typeface="Cambria Math" panose="02040503050406030204" pitchFamily="18" charset="0"/>
                        </a:rPr>
                        <m:t>𝛻</m:t>
                      </m:r>
                      <m:acc>
                        <m:accPr>
                          <m:chr m:val="⃗"/>
                          <m:ctrlPr>
                            <a:rPr lang="en-CA" i="1" kern="0">
                              <a:latin typeface="Cambria Math" panose="02040503050406030204" pitchFamily="18" charset="0"/>
                              <a:ea typeface="Cambria Math" panose="02040503050406030204" pitchFamily="18" charset="0"/>
                            </a:rPr>
                          </m:ctrlPr>
                        </m:accPr>
                        <m:e>
                          <m:r>
                            <a:rPr lang="en-US" i="1" kern="0">
                              <a:latin typeface="Cambria Math" panose="02040503050406030204" pitchFamily="18" charset="0"/>
                              <a:ea typeface="Cambria Math" panose="02040503050406030204" pitchFamily="18" charset="0"/>
                            </a:rPr>
                            <m:t>𝑢</m:t>
                          </m:r>
                        </m:e>
                      </m:acc>
                    </m:oMath>
                  </m:oMathPara>
                </a14:m>
                <a:endParaRPr lang="en-CA" kern="0" dirty="0"/>
              </a:p>
            </p:txBody>
          </p:sp>
        </mc:Choice>
        <mc:Fallback xmlns="">
          <p:sp>
            <p:nvSpPr>
              <p:cNvPr id="8" name="Content Placeholder 2"/>
              <p:cNvSpPr txBox="1">
                <a:spLocks noRot="1" noChangeAspect="1" noMove="1" noResize="1" noEditPoints="1" noAdjustHandles="1" noChangeArrowheads="1" noChangeShapeType="1" noTextEdit="1"/>
              </p:cNvSpPr>
              <p:nvPr/>
            </p:nvSpPr>
            <p:spPr bwMode="auto">
              <a:xfrm>
                <a:off x="3175820" y="1858042"/>
                <a:ext cx="2448232" cy="1165737"/>
              </a:xfrm>
              <a:prstGeom prst="rect">
                <a:avLst/>
              </a:prstGeom>
              <a:blipFill rotWithShape="0">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12" name="Group 11"/>
          <p:cNvGrpSpPr/>
          <p:nvPr/>
        </p:nvGrpSpPr>
        <p:grpSpPr>
          <a:xfrm>
            <a:off x="609600" y="810240"/>
            <a:ext cx="8072094" cy="1057890"/>
            <a:chOff x="609600" y="810240"/>
            <a:chExt cx="8072094" cy="1057890"/>
          </a:xfrm>
        </p:grpSpPr>
        <mc:AlternateContent xmlns:mc="http://schemas.openxmlformats.org/markup-compatibility/2006" xmlns:a14="http://schemas.microsoft.com/office/drawing/2010/main">
          <mc:Choice Requires="a14">
            <p:sp>
              <p:nvSpPr>
                <p:cNvPr id="10" name="Content Placeholder 2"/>
                <p:cNvSpPr txBox="1">
                  <a:spLocks/>
                </p:cNvSpPr>
                <p:nvPr/>
              </p:nvSpPr>
              <p:spPr bwMode="auto">
                <a:xfrm>
                  <a:off x="609600" y="810240"/>
                  <a:ext cx="5476568" cy="105789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90000"/>
                    <a:buFont typeface="Wingdings" pitchFamily="2" charset="2"/>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SzPct val="80000"/>
                    <a:buFont typeface="Wingdings" pitchFamily="2" charset="2"/>
                    <a:buChar char="§"/>
                    <a:defRPr>
                      <a:solidFill>
                        <a:schemeClr val="tx1"/>
                      </a:solidFill>
                      <a:latin typeface="+mn-lt"/>
                      <a:ea typeface="+mn-ea"/>
                    </a:defRPr>
                  </a:lvl4pPr>
                  <a:lvl5pPr marL="2057400" indent="-228600" algn="l" rtl="0" eaLnBrk="0" fontAlgn="base" hangingPunct="0">
                    <a:spcBef>
                      <a:spcPct val="20000"/>
                    </a:spcBef>
                    <a:spcAft>
                      <a:spcPct val="0"/>
                    </a:spcAft>
                    <a:buSzPct val="80000"/>
                    <a:buChar char="•"/>
                    <a:defRPr>
                      <a:solidFill>
                        <a:schemeClr val="tx1"/>
                      </a:solidFill>
                      <a:latin typeface="+mn-lt"/>
                      <a:ea typeface="+mn-ea"/>
                    </a:defRPr>
                  </a:lvl5pPr>
                  <a:lvl6pPr marL="2514600" indent="-228600" algn="l" rtl="0" fontAlgn="base">
                    <a:spcBef>
                      <a:spcPct val="20000"/>
                    </a:spcBef>
                    <a:spcAft>
                      <a:spcPct val="0"/>
                    </a:spcAft>
                    <a:buSzPct val="80000"/>
                    <a:buChar char="•"/>
                    <a:defRPr sz="2000">
                      <a:solidFill>
                        <a:schemeClr val="tx1"/>
                      </a:solidFill>
                      <a:latin typeface="+mn-lt"/>
                      <a:ea typeface="+mn-ea"/>
                    </a:defRPr>
                  </a:lvl6pPr>
                  <a:lvl7pPr marL="2971800" indent="-228600" algn="l" rtl="0" fontAlgn="base">
                    <a:spcBef>
                      <a:spcPct val="20000"/>
                    </a:spcBef>
                    <a:spcAft>
                      <a:spcPct val="0"/>
                    </a:spcAft>
                    <a:buSzPct val="80000"/>
                    <a:buChar char="•"/>
                    <a:defRPr sz="2000">
                      <a:solidFill>
                        <a:schemeClr val="tx1"/>
                      </a:solidFill>
                      <a:latin typeface="+mn-lt"/>
                      <a:ea typeface="+mn-ea"/>
                    </a:defRPr>
                  </a:lvl7pPr>
                  <a:lvl8pPr marL="3429000" indent="-228600" algn="l" rtl="0" fontAlgn="base">
                    <a:spcBef>
                      <a:spcPct val="20000"/>
                    </a:spcBef>
                    <a:spcAft>
                      <a:spcPct val="0"/>
                    </a:spcAft>
                    <a:buSzPct val="80000"/>
                    <a:buChar char="•"/>
                    <a:defRPr sz="2000">
                      <a:solidFill>
                        <a:schemeClr val="tx1"/>
                      </a:solidFill>
                      <a:latin typeface="+mn-lt"/>
                      <a:ea typeface="+mn-ea"/>
                    </a:defRPr>
                  </a:lvl8pPr>
                  <a:lvl9pPr marL="3886200" indent="-228600" algn="l" rtl="0" fontAlgn="base">
                    <a:spcBef>
                      <a:spcPct val="20000"/>
                    </a:spcBef>
                    <a:spcAft>
                      <a:spcPct val="0"/>
                    </a:spcAft>
                    <a:buSzPct val="80000"/>
                    <a:buChar char="•"/>
                    <a:defRPr sz="2000">
                      <a:solidFill>
                        <a:schemeClr val="tx1"/>
                      </a:solidFill>
                      <a:latin typeface="+mn-lt"/>
                      <a:ea typeface="+mn-ea"/>
                    </a:defRPr>
                  </a:lvl9pPr>
                </a:lstStyle>
                <a:p>
                  <a:pPr marL="0" indent="0" algn="ctr">
                    <a:buFontTx/>
                    <a:buNone/>
                  </a:pPr>
                  <a14:m>
                    <m:oMathPara xmlns:m="http://schemas.openxmlformats.org/officeDocument/2006/math">
                      <m:oMathParaPr>
                        <m:jc m:val="centerGroup"/>
                      </m:oMathParaPr>
                      <m:oMath xmlns:m="http://schemas.openxmlformats.org/officeDocument/2006/math">
                        <m:f>
                          <m:fPr>
                            <m:ctrlPr>
                              <a:rPr lang="en-CA" i="1" kern="0" smtClean="0">
                                <a:latin typeface="Cambria Math" panose="02040503050406030204" pitchFamily="18" charset="0"/>
                              </a:rPr>
                            </m:ctrlPr>
                          </m:fPr>
                          <m:num>
                            <m:r>
                              <a:rPr lang="en-CA" i="1" kern="0" smtClean="0">
                                <a:latin typeface="Cambria Math" panose="02040503050406030204" pitchFamily="18" charset="0"/>
                                <a:ea typeface="Cambria Math" panose="02040503050406030204" pitchFamily="18" charset="0"/>
                              </a:rPr>
                              <m:t>𝜕</m:t>
                            </m:r>
                            <m:acc>
                              <m:accPr>
                                <m:chr m:val="⃗"/>
                                <m:ctrlPr>
                                  <a:rPr lang="en-CA" i="1" kern="0" smtClean="0">
                                    <a:latin typeface="Cambria Math" panose="02040503050406030204" pitchFamily="18" charset="0"/>
                                    <a:ea typeface="Cambria Math" panose="02040503050406030204" pitchFamily="18" charset="0"/>
                                  </a:rPr>
                                </m:ctrlPr>
                              </m:accPr>
                              <m:e>
                                <m:r>
                                  <a:rPr lang="en-US" i="1" kern="0" smtClean="0">
                                    <a:latin typeface="Cambria Math" panose="02040503050406030204" pitchFamily="18" charset="0"/>
                                    <a:ea typeface="Cambria Math" panose="02040503050406030204" pitchFamily="18" charset="0"/>
                                  </a:rPr>
                                  <m:t>𝑢</m:t>
                                </m:r>
                              </m:e>
                            </m:acc>
                          </m:num>
                          <m:den>
                            <m:r>
                              <a:rPr lang="en-CA" i="1" kern="0" smtClean="0">
                                <a:latin typeface="Cambria Math" panose="02040503050406030204" pitchFamily="18" charset="0"/>
                                <a:ea typeface="Cambria Math" panose="02040503050406030204" pitchFamily="18" charset="0"/>
                              </a:rPr>
                              <m:t>𝜕</m:t>
                            </m:r>
                            <m:r>
                              <a:rPr lang="en-US" i="1" kern="0" smtClean="0">
                                <a:latin typeface="Cambria Math" panose="02040503050406030204" pitchFamily="18" charset="0"/>
                                <a:ea typeface="Cambria Math" panose="02040503050406030204" pitchFamily="18" charset="0"/>
                              </a:rPr>
                              <m:t>𝑡</m:t>
                            </m:r>
                          </m:den>
                        </m:f>
                        <m:r>
                          <a:rPr lang="en-US" i="1" kern="0" smtClean="0">
                            <a:latin typeface="Cambria Math" panose="02040503050406030204" pitchFamily="18" charset="0"/>
                          </a:rPr>
                          <m:t>+</m:t>
                        </m:r>
                        <m:acc>
                          <m:accPr>
                            <m:chr m:val="⃗"/>
                            <m:ctrlPr>
                              <a:rPr lang="en-CA" i="1" kern="0">
                                <a:latin typeface="Cambria Math" panose="02040503050406030204" pitchFamily="18" charset="0"/>
                                <a:ea typeface="Cambria Math" panose="02040503050406030204" pitchFamily="18" charset="0"/>
                              </a:rPr>
                            </m:ctrlPr>
                          </m:accPr>
                          <m:e>
                            <m:r>
                              <a:rPr lang="en-US" i="1" kern="0">
                                <a:latin typeface="Cambria Math" panose="02040503050406030204" pitchFamily="18" charset="0"/>
                                <a:ea typeface="Cambria Math" panose="02040503050406030204" pitchFamily="18" charset="0"/>
                              </a:rPr>
                              <m:t>𝑢</m:t>
                            </m:r>
                          </m:e>
                        </m:acc>
                        <m:r>
                          <a:rPr lang="en-US" i="1" kern="0">
                            <a:latin typeface="Cambria Math" panose="02040503050406030204" pitchFamily="18" charset="0"/>
                            <a:ea typeface="Cambria Math" panose="02040503050406030204" pitchFamily="18" charset="0"/>
                          </a:rPr>
                          <m:t>𝛻</m:t>
                        </m:r>
                        <m:acc>
                          <m:accPr>
                            <m:chr m:val="⃗"/>
                            <m:ctrlPr>
                              <a:rPr lang="en-CA" i="1" kern="0">
                                <a:latin typeface="Cambria Math" panose="02040503050406030204" pitchFamily="18" charset="0"/>
                                <a:ea typeface="Cambria Math" panose="02040503050406030204" pitchFamily="18" charset="0"/>
                              </a:rPr>
                            </m:ctrlPr>
                          </m:accPr>
                          <m:e>
                            <m:r>
                              <a:rPr lang="en-US" i="1" kern="0">
                                <a:latin typeface="Cambria Math" panose="02040503050406030204" pitchFamily="18" charset="0"/>
                                <a:ea typeface="Cambria Math" panose="02040503050406030204" pitchFamily="18" charset="0"/>
                              </a:rPr>
                              <m:t>𝑢</m:t>
                            </m:r>
                          </m:e>
                        </m:acc>
                        <m:r>
                          <a:rPr lang="en-US" i="1" kern="0">
                            <a:latin typeface="Cambria Math" panose="02040503050406030204" pitchFamily="18" charset="0"/>
                            <a:ea typeface="Cambria Math" panose="02040503050406030204" pitchFamily="18" charset="0"/>
                          </a:rPr>
                          <m:t>−</m:t>
                        </m:r>
                        <m:r>
                          <a:rPr lang="en-CA" kern="0">
                            <a:latin typeface="Cambria Math" panose="02040503050406030204" pitchFamily="18" charset="0"/>
                          </a:rPr>
                          <m:t>𝜈</m:t>
                        </m:r>
                        <m:r>
                          <a:rPr lang="en-CA" i="1" kern="0">
                            <a:latin typeface="Cambria Math" panose="02040503050406030204" pitchFamily="18" charset="0"/>
                            <a:ea typeface="Cambria Math" panose="02040503050406030204" pitchFamily="18" charset="0"/>
                          </a:rPr>
                          <m:t>𝛻</m:t>
                        </m:r>
                        <m:r>
                          <a:rPr lang="en-US" i="1" kern="0">
                            <a:latin typeface="Cambria Math" panose="02040503050406030204" pitchFamily="18" charset="0"/>
                            <a:ea typeface="Cambria Math" panose="02040503050406030204" pitchFamily="18" charset="0"/>
                          </a:rPr>
                          <m:t>∙</m:t>
                        </m:r>
                        <m:r>
                          <a:rPr lang="en-US" i="1" kern="0">
                            <a:latin typeface="Cambria Math" panose="02040503050406030204" pitchFamily="18" charset="0"/>
                            <a:ea typeface="Cambria Math" panose="02040503050406030204" pitchFamily="18" charset="0"/>
                          </a:rPr>
                          <m:t>𝛻</m:t>
                        </m:r>
                        <m:acc>
                          <m:accPr>
                            <m:chr m:val="⃗"/>
                            <m:ctrlPr>
                              <a:rPr lang="en-CA" i="1" kern="0">
                                <a:latin typeface="Cambria Math" panose="02040503050406030204" pitchFamily="18" charset="0"/>
                                <a:ea typeface="Cambria Math" panose="02040503050406030204" pitchFamily="18" charset="0"/>
                              </a:rPr>
                            </m:ctrlPr>
                          </m:accPr>
                          <m:e>
                            <m:r>
                              <a:rPr lang="en-US" i="1" kern="0">
                                <a:latin typeface="Cambria Math" panose="02040503050406030204" pitchFamily="18" charset="0"/>
                                <a:ea typeface="Cambria Math" panose="02040503050406030204" pitchFamily="18" charset="0"/>
                              </a:rPr>
                              <m:t>𝑢</m:t>
                            </m:r>
                          </m:e>
                        </m:acc>
                        <m:r>
                          <a:rPr lang="en-US" i="1" kern="0" smtClean="0">
                            <a:latin typeface="Cambria Math" panose="02040503050406030204" pitchFamily="18" charset="0"/>
                            <a:ea typeface="Cambria Math" panose="02040503050406030204" pitchFamily="18" charset="0"/>
                          </a:rPr>
                          <m:t>=−</m:t>
                        </m:r>
                        <m:f>
                          <m:fPr>
                            <m:ctrlPr>
                              <a:rPr lang="en-US" i="1" kern="0" smtClean="0">
                                <a:latin typeface="Cambria Math" panose="02040503050406030204" pitchFamily="18" charset="0"/>
                                <a:ea typeface="Cambria Math" panose="02040503050406030204" pitchFamily="18" charset="0"/>
                              </a:rPr>
                            </m:ctrlPr>
                          </m:fPr>
                          <m:num>
                            <m:r>
                              <a:rPr lang="en-US" i="1" kern="0" smtClean="0">
                                <a:latin typeface="Cambria Math" panose="02040503050406030204" pitchFamily="18" charset="0"/>
                                <a:ea typeface="Cambria Math" panose="02040503050406030204" pitchFamily="18" charset="0"/>
                              </a:rPr>
                              <m:t>1</m:t>
                            </m:r>
                          </m:num>
                          <m:den>
                            <m:r>
                              <a:rPr lang="en-US" i="1" kern="0" smtClean="0">
                                <a:latin typeface="Cambria Math" panose="02040503050406030204" pitchFamily="18" charset="0"/>
                                <a:ea typeface="Cambria Math" panose="02040503050406030204" pitchFamily="18" charset="0"/>
                              </a:rPr>
                              <m:t>𝜌</m:t>
                            </m:r>
                          </m:den>
                        </m:f>
                        <m:r>
                          <a:rPr lang="en-US" i="1" kern="0" smtClean="0">
                            <a:latin typeface="Cambria Math" panose="02040503050406030204" pitchFamily="18" charset="0"/>
                            <a:ea typeface="Cambria Math" panose="02040503050406030204" pitchFamily="18" charset="0"/>
                          </a:rPr>
                          <m:t>𝛻</m:t>
                        </m:r>
                        <m:r>
                          <a:rPr lang="en-US" i="1" kern="0" smtClean="0">
                            <a:latin typeface="Cambria Math" panose="02040503050406030204" pitchFamily="18" charset="0"/>
                            <a:ea typeface="Cambria Math" panose="02040503050406030204" pitchFamily="18" charset="0"/>
                          </a:rPr>
                          <m:t>𝑝</m:t>
                        </m:r>
                        <m:r>
                          <a:rPr lang="en-US" i="1" kern="0" smtClean="0">
                            <a:latin typeface="Cambria Math" panose="02040503050406030204" pitchFamily="18" charset="0"/>
                            <a:ea typeface="Cambria Math" panose="02040503050406030204" pitchFamily="18" charset="0"/>
                          </a:rPr>
                          <m:t>+</m:t>
                        </m:r>
                        <m:acc>
                          <m:accPr>
                            <m:chr m:val="⃗"/>
                            <m:ctrlPr>
                              <a:rPr lang="en-US" i="1" kern="0" smtClean="0">
                                <a:latin typeface="Cambria Math" panose="02040503050406030204" pitchFamily="18" charset="0"/>
                                <a:ea typeface="Cambria Math" panose="02040503050406030204" pitchFamily="18" charset="0"/>
                              </a:rPr>
                            </m:ctrlPr>
                          </m:accPr>
                          <m:e>
                            <m:r>
                              <a:rPr lang="en-US" i="1" kern="0" smtClean="0">
                                <a:latin typeface="Cambria Math" panose="02040503050406030204" pitchFamily="18" charset="0"/>
                                <a:ea typeface="Cambria Math" panose="02040503050406030204" pitchFamily="18" charset="0"/>
                              </a:rPr>
                              <m:t>𝑔</m:t>
                            </m:r>
                          </m:e>
                        </m:acc>
                      </m:oMath>
                    </m:oMathPara>
                  </a14:m>
                  <a:endParaRPr lang="en-US" kern="0" dirty="0"/>
                </a:p>
              </p:txBody>
            </p:sp>
          </mc:Choice>
          <mc:Fallback xmlns="">
            <p:sp>
              <p:nvSpPr>
                <p:cNvPr id="10" name="Content Placeholder 2"/>
                <p:cNvSpPr txBox="1">
                  <a:spLocks noRot="1" noChangeAspect="1" noMove="1" noResize="1" noEditPoints="1" noAdjustHandles="1" noChangeArrowheads="1" noChangeShapeType="1" noTextEdit="1"/>
                </p:cNvSpPr>
                <p:nvPr/>
              </p:nvSpPr>
              <p:spPr bwMode="auto">
                <a:xfrm>
                  <a:off x="609600" y="810240"/>
                  <a:ext cx="5476568" cy="1057890"/>
                </a:xfrm>
                <a:prstGeom prst="rect">
                  <a:avLst/>
                </a:prstGeom>
                <a:blipFill rotWithShape="0">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 name="TextBox 3"/>
            <p:cNvSpPr txBox="1"/>
            <p:nvPr/>
          </p:nvSpPr>
          <p:spPr>
            <a:xfrm>
              <a:off x="6636775" y="1108353"/>
              <a:ext cx="2044919" cy="461665"/>
            </a:xfrm>
            <a:prstGeom prst="rect">
              <a:avLst/>
            </a:prstGeom>
            <a:noFill/>
          </p:spPr>
          <p:txBody>
            <a:bodyPr wrap="none" rtlCol="0">
              <a:spAutoFit/>
            </a:bodyPr>
            <a:lstStyle/>
            <a:p>
              <a:r>
                <a:rPr lang="en-US" dirty="0" err="1"/>
                <a:t>Navier</a:t>
              </a:r>
              <a:r>
                <a:rPr lang="en-US" dirty="0"/>
                <a:t>-Stokes</a:t>
              </a:r>
            </a:p>
          </p:txBody>
        </p:sp>
      </p:grpSp>
      <p:cxnSp>
        <p:nvCxnSpPr>
          <p:cNvPr id="14" name="Straight Arrow Connector 13"/>
          <p:cNvCxnSpPr/>
          <p:nvPr/>
        </p:nvCxnSpPr>
        <p:spPr bwMode="auto">
          <a:xfrm>
            <a:off x="1199535" y="1570018"/>
            <a:ext cx="2015613" cy="642240"/>
          </a:xfrm>
          <a:prstGeom prst="straightConnector1">
            <a:avLst/>
          </a:prstGeom>
          <a:solidFill>
            <a:schemeClr val="accent1"/>
          </a:solidFill>
          <a:ln w="28575"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5" name="Straight Arrow Connector 14"/>
          <p:cNvCxnSpPr/>
          <p:nvPr/>
        </p:nvCxnSpPr>
        <p:spPr bwMode="auto">
          <a:xfrm>
            <a:off x="3215148" y="1570018"/>
            <a:ext cx="1394952" cy="586136"/>
          </a:xfrm>
          <a:prstGeom prst="straightConnector1">
            <a:avLst/>
          </a:prstGeom>
          <a:solidFill>
            <a:schemeClr val="accent1"/>
          </a:solidFill>
          <a:ln w="28575"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nvGrpSpPr>
          <p:cNvPr id="21" name="Group 20"/>
          <p:cNvGrpSpPr/>
          <p:nvPr/>
        </p:nvGrpSpPr>
        <p:grpSpPr>
          <a:xfrm>
            <a:off x="1659194" y="1065454"/>
            <a:ext cx="547463" cy="547463"/>
            <a:chOff x="1659194" y="1022555"/>
            <a:chExt cx="547463" cy="547463"/>
          </a:xfrm>
        </p:grpSpPr>
        <p:cxnSp>
          <p:nvCxnSpPr>
            <p:cNvPr id="19" name="Straight Connector 18"/>
            <p:cNvCxnSpPr/>
            <p:nvPr/>
          </p:nvCxnSpPr>
          <p:spPr bwMode="auto">
            <a:xfrm>
              <a:off x="1659194" y="1022555"/>
              <a:ext cx="547463" cy="547463"/>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0" name="Straight Connector 19"/>
            <p:cNvCxnSpPr/>
            <p:nvPr/>
          </p:nvCxnSpPr>
          <p:spPr bwMode="auto">
            <a:xfrm flipH="1">
              <a:off x="1659194" y="1022555"/>
              <a:ext cx="547463" cy="547463"/>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grpSp>
        <p:nvGrpSpPr>
          <p:cNvPr id="22" name="Group 21"/>
          <p:cNvGrpSpPr/>
          <p:nvPr/>
        </p:nvGrpSpPr>
        <p:grpSpPr>
          <a:xfrm>
            <a:off x="4375696" y="1065454"/>
            <a:ext cx="547463" cy="547463"/>
            <a:chOff x="1659194" y="1022555"/>
            <a:chExt cx="547463" cy="547463"/>
          </a:xfrm>
        </p:grpSpPr>
        <p:cxnSp>
          <p:nvCxnSpPr>
            <p:cNvPr id="23" name="Straight Connector 22"/>
            <p:cNvCxnSpPr/>
            <p:nvPr/>
          </p:nvCxnSpPr>
          <p:spPr bwMode="auto">
            <a:xfrm>
              <a:off x="1659194" y="1022555"/>
              <a:ext cx="547463" cy="547463"/>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Connector 23"/>
            <p:cNvCxnSpPr/>
            <p:nvPr/>
          </p:nvCxnSpPr>
          <p:spPr bwMode="auto">
            <a:xfrm flipH="1">
              <a:off x="1659194" y="1022555"/>
              <a:ext cx="547463" cy="547463"/>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grpSp>
        <p:nvGrpSpPr>
          <p:cNvPr id="25" name="Group 24"/>
          <p:cNvGrpSpPr/>
          <p:nvPr/>
        </p:nvGrpSpPr>
        <p:grpSpPr>
          <a:xfrm>
            <a:off x="5496916" y="1065454"/>
            <a:ext cx="547463" cy="547463"/>
            <a:chOff x="1659194" y="1022555"/>
            <a:chExt cx="547463" cy="547463"/>
          </a:xfrm>
        </p:grpSpPr>
        <p:cxnSp>
          <p:nvCxnSpPr>
            <p:cNvPr id="26" name="Straight Connector 25"/>
            <p:cNvCxnSpPr/>
            <p:nvPr/>
          </p:nvCxnSpPr>
          <p:spPr bwMode="auto">
            <a:xfrm>
              <a:off x="1659194" y="1022555"/>
              <a:ext cx="547463" cy="547463"/>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Connector 26"/>
            <p:cNvCxnSpPr/>
            <p:nvPr/>
          </p:nvCxnSpPr>
          <p:spPr bwMode="auto">
            <a:xfrm flipH="1">
              <a:off x="1659194" y="1022555"/>
              <a:ext cx="547463" cy="547463"/>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cxnSp>
        <p:nvCxnSpPr>
          <p:cNvPr id="28" name="Straight Arrow Connector 27"/>
          <p:cNvCxnSpPr/>
          <p:nvPr/>
        </p:nvCxnSpPr>
        <p:spPr bwMode="auto">
          <a:xfrm>
            <a:off x="4748981" y="2615381"/>
            <a:ext cx="0" cy="408398"/>
          </a:xfrm>
          <a:prstGeom prst="straightConnector1">
            <a:avLst/>
          </a:prstGeom>
          <a:solidFill>
            <a:schemeClr val="accent1"/>
          </a:solidFill>
          <a:ln w="28575"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32" name="TextBox 31"/>
          <p:cNvSpPr txBox="1"/>
          <p:nvPr/>
        </p:nvSpPr>
        <p:spPr>
          <a:xfrm>
            <a:off x="6751360" y="2210077"/>
            <a:ext cx="1665841" cy="461665"/>
          </a:xfrm>
          <a:prstGeom prst="rect">
            <a:avLst/>
          </a:prstGeom>
          <a:noFill/>
        </p:spPr>
        <p:txBody>
          <a:bodyPr wrap="none" rtlCol="0">
            <a:spAutoFit/>
          </a:bodyPr>
          <a:lstStyle/>
          <a:p>
            <a:r>
              <a:rPr lang="en-US"/>
              <a:t>Hypothesis</a:t>
            </a:r>
          </a:p>
        </p:txBody>
      </p:sp>
    </p:spTree>
    <p:extLst>
      <p:ext uri="{BB962C8B-B14F-4D97-AF65-F5344CB8AC3E}">
        <p14:creationId xmlns:p14="http://schemas.microsoft.com/office/powerpoint/2010/main" val="198221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a:t>Viscosity - Velocity update (App. B)</a:t>
            </a:r>
          </a:p>
        </p:txBody>
      </p:sp>
      <p:sp>
        <p:nvSpPr>
          <p:cNvPr id="9" name="Footer Placeholder 8"/>
          <p:cNvSpPr>
            <a:spLocks noGrp="1"/>
          </p:cNvSpPr>
          <p:nvPr>
            <p:ph type="ftr" sz="quarter" idx="10"/>
          </p:nvPr>
        </p:nvSpPr>
        <p:spPr/>
        <p:txBody>
          <a:bodyPr/>
          <a:lstStyle/>
          <a:p>
            <a:fld id="{E2772229-4108-4226-A3B1-7AC9AC171EC3}" type="slidenum">
              <a:rPr lang="en-US" altLang="x-none" smtClean="0"/>
              <a:pPr/>
              <a:t>23</a:t>
            </a:fld>
            <a:endParaRPr lang="en-US" altLang="x-none" dirty="0"/>
          </a:p>
        </p:txBody>
      </p:sp>
      <mc:AlternateContent xmlns:mc="http://schemas.openxmlformats.org/markup-compatibility/2006" xmlns:a14="http://schemas.microsoft.com/office/drawing/2010/main">
        <mc:Choice Requires="a14">
          <p:sp>
            <p:nvSpPr>
              <p:cNvPr id="11" name="Content Placeholder 2"/>
              <p:cNvSpPr txBox="1">
                <a:spLocks/>
              </p:cNvSpPr>
              <p:nvPr/>
            </p:nvSpPr>
            <p:spPr bwMode="auto">
              <a:xfrm>
                <a:off x="3017275" y="1986116"/>
                <a:ext cx="5410200" cy="109266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90000"/>
                  <a:buFont typeface="Wingdings" pitchFamily="2" charset="2"/>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SzPct val="80000"/>
                  <a:buFont typeface="Wingdings" pitchFamily="2" charset="2"/>
                  <a:buChar char="§"/>
                  <a:defRPr>
                    <a:solidFill>
                      <a:schemeClr val="tx1"/>
                    </a:solidFill>
                    <a:latin typeface="+mn-lt"/>
                    <a:ea typeface="+mn-ea"/>
                  </a:defRPr>
                </a:lvl4pPr>
                <a:lvl5pPr marL="2057400" indent="-228600" algn="l" rtl="0" eaLnBrk="0" fontAlgn="base" hangingPunct="0">
                  <a:spcBef>
                    <a:spcPct val="20000"/>
                  </a:spcBef>
                  <a:spcAft>
                    <a:spcPct val="0"/>
                  </a:spcAft>
                  <a:buSzPct val="80000"/>
                  <a:buChar char="•"/>
                  <a:defRPr>
                    <a:solidFill>
                      <a:schemeClr val="tx1"/>
                    </a:solidFill>
                    <a:latin typeface="+mn-lt"/>
                    <a:ea typeface="+mn-ea"/>
                  </a:defRPr>
                </a:lvl5pPr>
                <a:lvl6pPr marL="2514600" indent="-228600" algn="l" rtl="0" fontAlgn="base">
                  <a:spcBef>
                    <a:spcPct val="20000"/>
                  </a:spcBef>
                  <a:spcAft>
                    <a:spcPct val="0"/>
                  </a:spcAft>
                  <a:buSzPct val="80000"/>
                  <a:buChar char="•"/>
                  <a:defRPr sz="2000">
                    <a:solidFill>
                      <a:schemeClr val="tx1"/>
                    </a:solidFill>
                    <a:latin typeface="+mn-lt"/>
                    <a:ea typeface="+mn-ea"/>
                  </a:defRPr>
                </a:lvl6pPr>
                <a:lvl7pPr marL="2971800" indent="-228600" algn="l" rtl="0" fontAlgn="base">
                  <a:spcBef>
                    <a:spcPct val="20000"/>
                  </a:spcBef>
                  <a:spcAft>
                    <a:spcPct val="0"/>
                  </a:spcAft>
                  <a:buSzPct val="80000"/>
                  <a:buChar char="•"/>
                  <a:defRPr sz="2000">
                    <a:solidFill>
                      <a:schemeClr val="tx1"/>
                    </a:solidFill>
                    <a:latin typeface="+mn-lt"/>
                    <a:ea typeface="+mn-ea"/>
                  </a:defRPr>
                </a:lvl7pPr>
                <a:lvl8pPr marL="3429000" indent="-228600" algn="l" rtl="0" fontAlgn="base">
                  <a:spcBef>
                    <a:spcPct val="20000"/>
                  </a:spcBef>
                  <a:spcAft>
                    <a:spcPct val="0"/>
                  </a:spcAft>
                  <a:buSzPct val="80000"/>
                  <a:buChar char="•"/>
                  <a:defRPr sz="2000">
                    <a:solidFill>
                      <a:schemeClr val="tx1"/>
                    </a:solidFill>
                    <a:latin typeface="+mn-lt"/>
                    <a:ea typeface="+mn-ea"/>
                  </a:defRPr>
                </a:lvl8pPr>
                <a:lvl9pPr marL="3886200" indent="-228600" algn="l" rtl="0" fontAlgn="base">
                  <a:spcBef>
                    <a:spcPct val="20000"/>
                  </a:spcBef>
                  <a:spcAft>
                    <a:spcPct val="0"/>
                  </a:spcAft>
                  <a:buSzPct val="80000"/>
                  <a:buChar char="•"/>
                  <a:defRPr sz="2000">
                    <a:solidFill>
                      <a:schemeClr val="tx1"/>
                    </a:solidFill>
                    <a:latin typeface="+mn-lt"/>
                    <a:ea typeface="+mn-ea"/>
                  </a:defRPr>
                </a:lvl9pPr>
              </a:lstStyle>
              <a:p>
                <a:pPr marL="0" indent="0">
                  <a:buFontTx/>
                  <a:buNone/>
                </a:pPr>
                <a14:m>
                  <m:oMathPara xmlns:m="http://schemas.openxmlformats.org/officeDocument/2006/math">
                    <m:oMathParaPr>
                      <m:jc m:val="centerGroup"/>
                    </m:oMathParaPr>
                    <m:oMath xmlns:m="http://schemas.openxmlformats.org/officeDocument/2006/math">
                      <m:f>
                        <m:fPr>
                          <m:ctrlPr>
                            <a:rPr lang="en-CA" i="1" kern="0">
                              <a:latin typeface="Cambria Math" panose="02040503050406030204" pitchFamily="18" charset="0"/>
                            </a:rPr>
                          </m:ctrlPr>
                        </m:fPr>
                        <m:num>
                          <m:r>
                            <a:rPr lang="en-CA" i="1" kern="0">
                              <a:latin typeface="Cambria Math" panose="02040503050406030204" pitchFamily="18" charset="0"/>
                              <a:ea typeface="Cambria Math" panose="02040503050406030204" pitchFamily="18" charset="0"/>
                            </a:rPr>
                            <m:t>𝜕</m:t>
                          </m:r>
                          <m:acc>
                            <m:accPr>
                              <m:chr m:val="⃗"/>
                              <m:ctrlPr>
                                <a:rPr lang="en-CA" i="1" kern="0">
                                  <a:latin typeface="Cambria Math" panose="02040503050406030204" pitchFamily="18" charset="0"/>
                                  <a:ea typeface="Cambria Math" panose="02040503050406030204" pitchFamily="18" charset="0"/>
                                </a:rPr>
                              </m:ctrlPr>
                            </m:accPr>
                            <m:e>
                              <m:r>
                                <a:rPr lang="en-US" i="1" kern="0">
                                  <a:latin typeface="Cambria Math" panose="02040503050406030204" pitchFamily="18" charset="0"/>
                                  <a:ea typeface="Cambria Math" panose="02040503050406030204" pitchFamily="18" charset="0"/>
                                </a:rPr>
                                <m:t>𝑢</m:t>
                              </m:r>
                            </m:e>
                          </m:acc>
                        </m:num>
                        <m:den>
                          <m:r>
                            <a:rPr lang="en-CA" i="1" kern="0">
                              <a:latin typeface="Cambria Math" panose="02040503050406030204" pitchFamily="18" charset="0"/>
                              <a:ea typeface="Cambria Math" panose="02040503050406030204" pitchFamily="18" charset="0"/>
                            </a:rPr>
                            <m:t>𝜕</m:t>
                          </m:r>
                          <m:r>
                            <a:rPr lang="en-US" i="1" kern="0">
                              <a:latin typeface="Cambria Math" panose="02040503050406030204" pitchFamily="18" charset="0"/>
                              <a:ea typeface="Cambria Math" panose="02040503050406030204" pitchFamily="18" charset="0"/>
                            </a:rPr>
                            <m:t>𝑡</m:t>
                          </m:r>
                        </m:den>
                      </m:f>
                      <m:r>
                        <a:rPr lang="en-US" i="1" kern="0">
                          <a:latin typeface="Cambria Math" panose="02040503050406030204" pitchFamily="18" charset="0"/>
                          <a:ea typeface="Cambria Math" panose="02040503050406030204" pitchFamily="18" charset="0"/>
                        </a:rPr>
                        <m:t>=</m:t>
                      </m:r>
                      <m:r>
                        <a:rPr lang="en-CA" kern="0" smtClean="0">
                          <a:latin typeface="Cambria Math" panose="02040503050406030204" pitchFamily="18" charset="0"/>
                        </a:rPr>
                        <m:t>𝜈</m:t>
                      </m:r>
                      <m:f>
                        <m:fPr>
                          <m:ctrlPr>
                            <a:rPr lang="en-CA" i="1" kern="0">
                              <a:latin typeface="Cambria Math" panose="02040503050406030204" pitchFamily="18" charset="0"/>
                            </a:rPr>
                          </m:ctrlPr>
                        </m:fPr>
                        <m:num>
                          <m:sSup>
                            <m:sSupPr>
                              <m:ctrlPr>
                                <a:rPr lang="en-CA" i="1" kern="0">
                                  <a:latin typeface="Cambria Math" panose="02040503050406030204" pitchFamily="18" charset="0"/>
                                  <a:ea typeface="Cambria Math" panose="02040503050406030204" pitchFamily="18" charset="0"/>
                                </a:rPr>
                              </m:ctrlPr>
                            </m:sSupPr>
                            <m:e>
                              <m:r>
                                <a:rPr lang="en-CA" i="1" kern="0">
                                  <a:latin typeface="Cambria Math" panose="02040503050406030204" pitchFamily="18" charset="0"/>
                                  <a:ea typeface="Cambria Math" panose="02040503050406030204" pitchFamily="18" charset="0"/>
                                </a:rPr>
                                <m:t>𝜕</m:t>
                              </m:r>
                            </m:e>
                            <m:sup>
                              <m:r>
                                <a:rPr lang="en-US" i="1" kern="0">
                                  <a:latin typeface="Cambria Math" panose="02040503050406030204" pitchFamily="18" charset="0"/>
                                  <a:ea typeface="Cambria Math" panose="02040503050406030204" pitchFamily="18" charset="0"/>
                                </a:rPr>
                                <m:t>2</m:t>
                              </m:r>
                            </m:sup>
                          </m:sSup>
                        </m:num>
                        <m:den>
                          <m:r>
                            <a:rPr lang="en-CA" i="1" kern="0">
                              <a:latin typeface="Cambria Math" panose="02040503050406030204" pitchFamily="18" charset="0"/>
                              <a:ea typeface="Cambria Math" panose="02040503050406030204" pitchFamily="18" charset="0"/>
                            </a:rPr>
                            <m:t>𝜕</m:t>
                          </m:r>
                          <m:sSup>
                            <m:sSupPr>
                              <m:ctrlPr>
                                <a:rPr lang="en-CA" i="1" kern="0">
                                  <a:latin typeface="Cambria Math" panose="02040503050406030204" pitchFamily="18" charset="0"/>
                                  <a:ea typeface="Cambria Math" panose="02040503050406030204" pitchFamily="18" charset="0"/>
                                </a:rPr>
                              </m:ctrlPr>
                            </m:sSupPr>
                            <m:e>
                              <m:r>
                                <a:rPr lang="en-US" i="1" kern="0">
                                  <a:latin typeface="Cambria Math" panose="02040503050406030204" pitchFamily="18" charset="0"/>
                                  <a:ea typeface="Cambria Math" panose="02040503050406030204" pitchFamily="18" charset="0"/>
                                </a:rPr>
                                <m:t>𝑧</m:t>
                              </m:r>
                            </m:e>
                            <m:sup>
                              <m:r>
                                <a:rPr lang="en-US" i="1" kern="0">
                                  <a:latin typeface="Cambria Math" panose="02040503050406030204" pitchFamily="18" charset="0"/>
                                  <a:ea typeface="Cambria Math" panose="02040503050406030204" pitchFamily="18" charset="0"/>
                                </a:rPr>
                                <m:t>2</m:t>
                              </m:r>
                            </m:sup>
                          </m:sSup>
                        </m:den>
                      </m:f>
                      <m:d>
                        <m:dPr>
                          <m:begChr m:val="["/>
                          <m:endChr m:val="]"/>
                          <m:ctrlPr>
                            <a:rPr lang="en-US" i="1" kern="0" smtClean="0">
                              <a:latin typeface="Cambria Math" panose="02040503050406030204" pitchFamily="18" charset="0"/>
                              <a:ea typeface="Cambria Math" panose="02040503050406030204" pitchFamily="18" charset="0"/>
                            </a:rPr>
                          </m:ctrlPr>
                        </m:dPr>
                        <m:e>
                          <m:r>
                            <a:rPr lang="en-CA" kern="0">
                              <a:latin typeface="Cambria Math" panose="02040503050406030204" pitchFamily="18" charset="0"/>
                            </a:rPr>
                            <m:t>−</m:t>
                          </m:r>
                          <m:f>
                            <m:fPr>
                              <m:ctrlPr>
                                <a:rPr lang="en-CA" i="1" kern="0">
                                  <a:latin typeface="Cambria Math" panose="02040503050406030204" pitchFamily="18" charset="0"/>
                                </a:rPr>
                              </m:ctrlPr>
                            </m:fPr>
                            <m:num>
                              <m:sSub>
                                <m:sSubPr>
                                  <m:ctrlPr>
                                    <a:rPr lang="en-CA" i="1" kern="0">
                                      <a:latin typeface="Cambria Math" panose="02040503050406030204" pitchFamily="18" charset="0"/>
                                    </a:rPr>
                                  </m:ctrlPr>
                                </m:sSubPr>
                                <m:e>
                                  <m:r>
                                    <a:rPr lang="en-CA" kern="0">
                                      <a:latin typeface="Cambria Math" panose="02040503050406030204" pitchFamily="18" charset="0"/>
                                    </a:rPr>
                                    <m:t>3</m:t>
                                  </m:r>
                                  <m:r>
                                    <a:rPr lang="en-CA" kern="0">
                                      <a:latin typeface="Cambria Math" panose="02040503050406030204" pitchFamily="18" charset="0"/>
                                    </a:rPr>
                                    <m:t>𝑢</m:t>
                                  </m:r>
                                </m:e>
                                <m:sub>
                                  <m:r>
                                    <a:rPr lang="en-CA" kern="0">
                                      <a:latin typeface="Cambria Math" panose="02040503050406030204" pitchFamily="18" charset="0"/>
                                    </a:rPr>
                                    <m:t>𝑖</m:t>
                                  </m:r>
                                  <m:r>
                                    <a:rPr lang="en-CA" kern="0">
                                      <a:latin typeface="Cambria Math" panose="02040503050406030204" pitchFamily="18" charset="0"/>
                                    </a:rPr>
                                    <m:t>,</m:t>
                                  </m:r>
                                  <m:r>
                                    <a:rPr lang="en-CA" kern="0">
                                      <a:latin typeface="Cambria Math" panose="02040503050406030204" pitchFamily="18" charset="0"/>
                                    </a:rPr>
                                    <m:t>𝑗</m:t>
                                  </m:r>
                                </m:sub>
                              </m:sSub>
                            </m:num>
                            <m:den>
                              <m:sSup>
                                <m:sSupPr>
                                  <m:ctrlPr>
                                    <a:rPr lang="en-CA" i="1" kern="0">
                                      <a:latin typeface="Cambria Math" panose="02040503050406030204" pitchFamily="18" charset="0"/>
                                    </a:rPr>
                                  </m:ctrlPr>
                                </m:sSupPr>
                                <m:e>
                                  <m:r>
                                    <a:rPr lang="en-CA" kern="0">
                                      <a:latin typeface="Cambria Math" panose="02040503050406030204" pitchFamily="18" charset="0"/>
                                    </a:rPr>
                                    <m:t>𝐻</m:t>
                                  </m:r>
                                </m:e>
                                <m:sup>
                                  <m:r>
                                    <a:rPr lang="en-CA" kern="0">
                                      <a:latin typeface="Cambria Math" panose="02040503050406030204" pitchFamily="18" charset="0"/>
                                    </a:rPr>
                                    <m:t>2</m:t>
                                  </m:r>
                                </m:sup>
                              </m:sSup>
                            </m:den>
                          </m:f>
                          <m:d>
                            <m:dPr>
                              <m:ctrlPr>
                                <a:rPr lang="en-CA" i="1" kern="0">
                                  <a:latin typeface="Cambria Math" panose="02040503050406030204" pitchFamily="18" charset="0"/>
                                </a:rPr>
                              </m:ctrlPr>
                            </m:dPr>
                            <m:e>
                              <m:f>
                                <m:fPr>
                                  <m:ctrlPr>
                                    <a:rPr lang="en-CA" i="1" kern="0">
                                      <a:latin typeface="Cambria Math" panose="02040503050406030204" pitchFamily="18" charset="0"/>
                                    </a:rPr>
                                  </m:ctrlPr>
                                </m:fPr>
                                <m:num>
                                  <m:sSup>
                                    <m:sSupPr>
                                      <m:ctrlPr>
                                        <a:rPr lang="en-CA" i="1" kern="0">
                                          <a:latin typeface="Cambria Math" panose="02040503050406030204" pitchFamily="18" charset="0"/>
                                        </a:rPr>
                                      </m:ctrlPr>
                                    </m:sSupPr>
                                    <m:e>
                                      <m:r>
                                        <a:rPr lang="en-CA" kern="0">
                                          <a:latin typeface="Cambria Math" panose="02040503050406030204" pitchFamily="18" charset="0"/>
                                        </a:rPr>
                                        <m:t>𝑧</m:t>
                                      </m:r>
                                    </m:e>
                                    <m:sup>
                                      <m:r>
                                        <a:rPr lang="en-CA" kern="0">
                                          <a:latin typeface="Cambria Math" panose="02040503050406030204" pitchFamily="18" charset="0"/>
                                        </a:rPr>
                                        <m:t>2</m:t>
                                      </m:r>
                                    </m:sup>
                                  </m:sSup>
                                </m:num>
                                <m:den>
                                  <m:r>
                                    <a:rPr lang="en-CA" kern="0">
                                      <a:latin typeface="Cambria Math" panose="02040503050406030204" pitchFamily="18" charset="0"/>
                                    </a:rPr>
                                    <m:t>2</m:t>
                                  </m:r>
                                </m:den>
                              </m:f>
                              <m:r>
                                <a:rPr lang="en-CA" kern="0">
                                  <a:latin typeface="Cambria Math" panose="02040503050406030204" pitchFamily="18" charset="0"/>
                                </a:rPr>
                                <m:t>−</m:t>
                              </m:r>
                              <m:r>
                                <a:rPr lang="en-CA" kern="0">
                                  <a:latin typeface="Cambria Math" panose="02040503050406030204" pitchFamily="18" charset="0"/>
                                </a:rPr>
                                <m:t>𝐻𝑧</m:t>
                              </m:r>
                            </m:e>
                          </m:d>
                        </m:e>
                      </m:d>
                    </m:oMath>
                  </m:oMathPara>
                </a14:m>
                <a:endParaRPr lang="en-CA" kern="0" dirty="0"/>
              </a:p>
              <a:p>
                <a:endParaRPr lang="en-CA" kern="0" dirty="0"/>
              </a:p>
            </p:txBody>
          </p:sp>
        </mc:Choice>
        <mc:Fallback xmlns="">
          <p:sp>
            <p:nvSpPr>
              <p:cNvPr id="11" name="Content Placeholder 2"/>
              <p:cNvSpPr txBox="1">
                <a:spLocks noRot="1" noChangeAspect="1" noMove="1" noResize="1" noEditPoints="1" noAdjustHandles="1" noChangeArrowheads="1" noChangeShapeType="1" noTextEdit="1"/>
              </p:cNvSpPr>
              <p:nvPr/>
            </p:nvSpPr>
            <p:spPr bwMode="auto">
              <a:xfrm>
                <a:off x="3017275" y="1986116"/>
                <a:ext cx="5410200" cy="1092660"/>
              </a:xfrm>
              <a:prstGeom prst="rect">
                <a:avLst/>
              </a:prstGeom>
              <a:blipFill rotWithShape="0">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ontent Placeholder 2"/>
              <p:cNvSpPr txBox="1">
                <a:spLocks/>
              </p:cNvSpPr>
              <p:nvPr/>
            </p:nvSpPr>
            <p:spPr bwMode="auto">
              <a:xfrm>
                <a:off x="3215148" y="3013691"/>
                <a:ext cx="2251588" cy="11608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90000"/>
                  <a:buFont typeface="Wingdings" pitchFamily="2" charset="2"/>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SzPct val="80000"/>
                  <a:buFont typeface="Wingdings" pitchFamily="2" charset="2"/>
                  <a:buChar char="§"/>
                  <a:defRPr>
                    <a:solidFill>
                      <a:schemeClr val="tx1"/>
                    </a:solidFill>
                    <a:latin typeface="+mn-lt"/>
                    <a:ea typeface="+mn-ea"/>
                  </a:defRPr>
                </a:lvl4pPr>
                <a:lvl5pPr marL="2057400" indent="-228600" algn="l" rtl="0" eaLnBrk="0" fontAlgn="base" hangingPunct="0">
                  <a:spcBef>
                    <a:spcPct val="20000"/>
                  </a:spcBef>
                  <a:spcAft>
                    <a:spcPct val="0"/>
                  </a:spcAft>
                  <a:buSzPct val="80000"/>
                  <a:buChar char="•"/>
                  <a:defRPr>
                    <a:solidFill>
                      <a:schemeClr val="tx1"/>
                    </a:solidFill>
                    <a:latin typeface="+mn-lt"/>
                    <a:ea typeface="+mn-ea"/>
                  </a:defRPr>
                </a:lvl5pPr>
                <a:lvl6pPr marL="2514600" indent="-228600" algn="l" rtl="0" fontAlgn="base">
                  <a:spcBef>
                    <a:spcPct val="20000"/>
                  </a:spcBef>
                  <a:spcAft>
                    <a:spcPct val="0"/>
                  </a:spcAft>
                  <a:buSzPct val="80000"/>
                  <a:buChar char="•"/>
                  <a:defRPr sz="2000">
                    <a:solidFill>
                      <a:schemeClr val="tx1"/>
                    </a:solidFill>
                    <a:latin typeface="+mn-lt"/>
                    <a:ea typeface="+mn-ea"/>
                  </a:defRPr>
                </a:lvl6pPr>
                <a:lvl7pPr marL="2971800" indent="-228600" algn="l" rtl="0" fontAlgn="base">
                  <a:spcBef>
                    <a:spcPct val="20000"/>
                  </a:spcBef>
                  <a:spcAft>
                    <a:spcPct val="0"/>
                  </a:spcAft>
                  <a:buSzPct val="80000"/>
                  <a:buChar char="•"/>
                  <a:defRPr sz="2000">
                    <a:solidFill>
                      <a:schemeClr val="tx1"/>
                    </a:solidFill>
                    <a:latin typeface="+mn-lt"/>
                    <a:ea typeface="+mn-ea"/>
                  </a:defRPr>
                </a:lvl7pPr>
                <a:lvl8pPr marL="3429000" indent="-228600" algn="l" rtl="0" fontAlgn="base">
                  <a:spcBef>
                    <a:spcPct val="20000"/>
                  </a:spcBef>
                  <a:spcAft>
                    <a:spcPct val="0"/>
                  </a:spcAft>
                  <a:buSzPct val="80000"/>
                  <a:buChar char="•"/>
                  <a:defRPr sz="2000">
                    <a:solidFill>
                      <a:schemeClr val="tx1"/>
                    </a:solidFill>
                    <a:latin typeface="+mn-lt"/>
                    <a:ea typeface="+mn-ea"/>
                  </a:defRPr>
                </a:lvl8pPr>
                <a:lvl9pPr marL="3886200" indent="-228600" algn="l" rtl="0" fontAlgn="base">
                  <a:spcBef>
                    <a:spcPct val="20000"/>
                  </a:spcBef>
                  <a:spcAft>
                    <a:spcPct val="0"/>
                  </a:spcAft>
                  <a:buSzPct val="80000"/>
                  <a:buChar char="•"/>
                  <a:defRPr sz="2000">
                    <a:solidFill>
                      <a:schemeClr val="tx1"/>
                    </a:solidFill>
                    <a:latin typeface="+mn-lt"/>
                    <a:ea typeface="+mn-ea"/>
                  </a:defRPr>
                </a:lvl9pPr>
              </a:lstStyle>
              <a:p>
                <a:pPr marL="0" indent="0">
                  <a:buFontTx/>
                  <a:buNone/>
                </a:pPr>
                <a14:m>
                  <m:oMathPara xmlns:m="http://schemas.openxmlformats.org/officeDocument/2006/math">
                    <m:oMathParaPr>
                      <m:jc m:val="centerGroup"/>
                    </m:oMathParaPr>
                    <m:oMath xmlns:m="http://schemas.openxmlformats.org/officeDocument/2006/math">
                      <m:f>
                        <m:fPr>
                          <m:ctrlPr>
                            <a:rPr lang="en-CA" i="1" kern="0" smtClean="0">
                              <a:latin typeface="Cambria Math" panose="02040503050406030204" pitchFamily="18" charset="0"/>
                            </a:rPr>
                          </m:ctrlPr>
                        </m:fPr>
                        <m:num>
                          <m:r>
                            <a:rPr lang="en-CA" i="1" kern="0">
                              <a:latin typeface="Cambria Math" panose="02040503050406030204" pitchFamily="18" charset="0"/>
                              <a:ea typeface="Cambria Math" panose="02040503050406030204" pitchFamily="18" charset="0"/>
                            </a:rPr>
                            <m:t>𝜕</m:t>
                          </m:r>
                          <m:acc>
                            <m:accPr>
                              <m:chr m:val="⃗"/>
                              <m:ctrlPr>
                                <a:rPr lang="en-CA" i="1" kern="0">
                                  <a:latin typeface="Cambria Math" panose="02040503050406030204" pitchFamily="18" charset="0"/>
                                  <a:ea typeface="Cambria Math" panose="02040503050406030204" pitchFamily="18" charset="0"/>
                                </a:rPr>
                              </m:ctrlPr>
                            </m:accPr>
                            <m:e>
                              <m:r>
                                <a:rPr lang="en-US" i="1" kern="0">
                                  <a:latin typeface="Cambria Math" panose="02040503050406030204" pitchFamily="18" charset="0"/>
                                  <a:ea typeface="Cambria Math" panose="02040503050406030204" pitchFamily="18" charset="0"/>
                                </a:rPr>
                                <m:t>𝑢</m:t>
                              </m:r>
                            </m:e>
                          </m:acc>
                        </m:num>
                        <m:den>
                          <m:r>
                            <a:rPr lang="en-CA" i="1" kern="0">
                              <a:latin typeface="Cambria Math" panose="02040503050406030204" pitchFamily="18" charset="0"/>
                              <a:ea typeface="Cambria Math" panose="02040503050406030204" pitchFamily="18" charset="0"/>
                            </a:rPr>
                            <m:t>𝜕</m:t>
                          </m:r>
                          <m:r>
                            <a:rPr lang="en-US" i="1" kern="0">
                              <a:latin typeface="Cambria Math" panose="02040503050406030204" pitchFamily="18" charset="0"/>
                              <a:ea typeface="Cambria Math" panose="02040503050406030204" pitchFamily="18" charset="0"/>
                            </a:rPr>
                            <m:t>𝑡</m:t>
                          </m:r>
                        </m:den>
                      </m:f>
                      <m:r>
                        <a:rPr lang="en-US" i="1" kern="0">
                          <a:latin typeface="Cambria Math" panose="02040503050406030204" pitchFamily="18" charset="0"/>
                          <a:ea typeface="Cambria Math" panose="02040503050406030204" pitchFamily="18" charset="0"/>
                        </a:rPr>
                        <m:t>=</m:t>
                      </m:r>
                      <m:r>
                        <a:rPr lang="en-CA" kern="0">
                          <a:latin typeface="Cambria Math" panose="02040503050406030204" pitchFamily="18" charset="0"/>
                        </a:rPr>
                        <m:t>𝜈</m:t>
                      </m:r>
                      <m:f>
                        <m:fPr>
                          <m:ctrlPr>
                            <a:rPr lang="en-CA" i="1" kern="0" smtClean="0">
                              <a:latin typeface="Cambria Math" panose="02040503050406030204" pitchFamily="18" charset="0"/>
                            </a:rPr>
                          </m:ctrlPr>
                        </m:fPr>
                        <m:num>
                          <m:sSup>
                            <m:sSupPr>
                              <m:ctrlPr>
                                <a:rPr lang="en-CA" i="1" kern="0" smtClean="0">
                                  <a:latin typeface="Cambria Math" panose="02040503050406030204" pitchFamily="18" charset="0"/>
                                  <a:ea typeface="Cambria Math" panose="02040503050406030204" pitchFamily="18" charset="0"/>
                                </a:rPr>
                              </m:ctrlPr>
                            </m:sSupPr>
                            <m:e>
                              <m:r>
                                <a:rPr lang="en-CA" i="1" kern="0">
                                  <a:latin typeface="Cambria Math" panose="02040503050406030204" pitchFamily="18" charset="0"/>
                                  <a:ea typeface="Cambria Math" panose="02040503050406030204" pitchFamily="18" charset="0"/>
                                </a:rPr>
                                <m:t>𝜕</m:t>
                              </m:r>
                            </m:e>
                            <m:sup>
                              <m:r>
                                <a:rPr lang="en-US" i="1" kern="0" smtClean="0">
                                  <a:latin typeface="Cambria Math" panose="02040503050406030204" pitchFamily="18" charset="0"/>
                                  <a:ea typeface="Cambria Math" panose="02040503050406030204" pitchFamily="18" charset="0"/>
                                </a:rPr>
                                <m:t>2</m:t>
                              </m:r>
                            </m:sup>
                          </m:sSup>
                        </m:num>
                        <m:den>
                          <m:r>
                            <a:rPr lang="en-CA" i="1" kern="0" smtClean="0">
                              <a:latin typeface="Cambria Math" panose="02040503050406030204" pitchFamily="18" charset="0"/>
                              <a:ea typeface="Cambria Math" panose="02040503050406030204" pitchFamily="18" charset="0"/>
                            </a:rPr>
                            <m:t>𝜕</m:t>
                          </m:r>
                          <m:sSup>
                            <m:sSupPr>
                              <m:ctrlPr>
                                <a:rPr lang="en-CA" i="1" kern="0" smtClean="0">
                                  <a:latin typeface="Cambria Math" panose="02040503050406030204" pitchFamily="18" charset="0"/>
                                  <a:ea typeface="Cambria Math" panose="02040503050406030204" pitchFamily="18" charset="0"/>
                                </a:rPr>
                              </m:ctrlPr>
                            </m:sSupPr>
                            <m:e>
                              <m:r>
                                <a:rPr lang="en-US" i="1" kern="0" smtClean="0">
                                  <a:latin typeface="Cambria Math" panose="02040503050406030204" pitchFamily="18" charset="0"/>
                                  <a:ea typeface="Cambria Math" panose="02040503050406030204" pitchFamily="18" charset="0"/>
                                </a:rPr>
                                <m:t>𝑧</m:t>
                              </m:r>
                            </m:e>
                            <m:sup>
                              <m:r>
                                <a:rPr lang="en-US" i="1" kern="0" smtClean="0">
                                  <a:latin typeface="Cambria Math" panose="02040503050406030204" pitchFamily="18" charset="0"/>
                                  <a:ea typeface="Cambria Math" panose="02040503050406030204" pitchFamily="18" charset="0"/>
                                </a:rPr>
                                <m:t>2</m:t>
                              </m:r>
                            </m:sup>
                          </m:sSup>
                        </m:den>
                      </m:f>
                      <m:acc>
                        <m:accPr>
                          <m:chr m:val="⃗"/>
                          <m:ctrlPr>
                            <a:rPr lang="en-CA" i="1" kern="0">
                              <a:latin typeface="Cambria Math" panose="02040503050406030204" pitchFamily="18" charset="0"/>
                              <a:ea typeface="Cambria Math" panose="02040503050406030204" pitchFamily="18" charset="0"/>
                            </a:rPr>
                          </m:ctrlPr>
                        </m:accPr>
                        <m:e>
                          <m:r>
                            <a:rPr lang="en-US" i="1" kern="0">
                              <a:latin typeface="Cambria Math" panose="02040503050406030204" pitchFamily="18" charset="0"/>
                              <a:ea typeface="Cambria Math" panose="02040503050406030204" pitchFamily="18" charset="0"/>
                            </a:rPr>
                            <m:t>𝑢</m:t>
                          </m:r>
                        </m:e>
                      </m:acc>
                    </m:oMath>
                  </m:oMathPara>
                </a14:m>
                <a:endParaRPr lang="en-CA" kern="0" dirty="0"/>
              </a:p>
              <a:p>
                <a:endParaRPr lang="en-CA" kern="0" dirty="0"/>
              </a:p>
            </p:txBody>
          </p:sp>
        </mc:Choice>
        <mc:Fallback xmlns="">
          <p:sp>
            <p:nvSpPr>
              <p:cNvPr id="12" name="Content Placeholder 2"/>
              <p:cNvSpPr txBox="1">
                <a:spLocks noRot="1" noChangeAspect="1" noMove="1" noResize="1" noEditPoints="1" noAdjustHandles="1" noChangeArrowheads="1" noChangeShapeType="1" noTextEdit="1"/>
              </p:cNvSpPr>
              <p:nvPr/>
            </p:nvSpPr>
            <p:spPr bwMode="auto">
              <a:xfrm>
                <a:off x="3215148" y="3013691"/>
                <a:ext cx="2251588" cy="1160821"/>
              </a:xfrm>
              <a:prstGeom prst="rect">
                <a:avLst/>
              </a:prstGeom>
              <a:blipFill rotWithShape="0">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7615008" y="824564"/>
                <a:ext cx="716157" cy="5472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CA" i="1">
                              <a:latin typeface="Cambria Math" panose="02040503050406030204" pitchFamily="18" charset="0"/>
                            </a:rPr>
                          </m:ctrlPr>
                        </m:sSubSupPr>
                        <m:e>
                          <m:r>
                            <a:rPr lang="en-CA">
                              <a:latin typeface="Cambria Math" panose="02040503050406030204" pitchFamily="18" charset="0"/>
                            </a:rPr>
                            <m:t>𝑢</m:t>
                          </m:r>
                        </m:e>
                        <m:sub>
                          <m:r>
                            <a:rPr lang="en-CA">
                              <a:latin typeface="Cambria Math" panose="02040503050406030204" pitchFamily="18" charset="0"/>
                            </a:rPr>
                            <m:t>𝑖</m:t>
                          </m:r>
                          <m:r>
                            <a:rPr lang="en-CA">
                              <a:latin typeface="Cambria Math" panose="02040503050406030204" pitchFamily="18" charset="0"/>
                            </a:rPr>
                            <m:t>,</m:t>
                          </m:r>
                          <m:r>
                            <a:rPr lang="en-CA">
                              <a:latin typeface="Cambria Math" panose="02040503050406030204" pitchFamily="18" charset="0"/>
                            </a:rPr>
                            <m:t>𝑗</m:t>
                          </m:r>
                        </m:sub>
                        <m:sup>
                          <m:r>
                            <a:rPr lang="en-CA">
                              <a:latin typeface="Cambria Math" panose="02040503050406030204" pitchFamily="18" charset="0"/>
                            </a:rPr>
                            <m:t>𝑝</m:t>
                          </m:r>
                        </m:sup>
                      </m:sSubSup>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7615008" y="824564"/>
                <a:ext cx="716157" cy="547201"/>
              </a:xfrm>
              <a:prstGeom prst="rect">
                <a:avLst/>
              </a:prstGeom>
              <a:blipFill rotWithShape="0">
                <a:blip r:embed="rId5"/>
                <a:stretch>
                  <a:fillRect/>
                </a:stretch>
              </a:blipFill>
            </p:spPr>
            <p:txBody>
              <a:bodyPr/>
              <a:lstStyle/>
              <a:p>
                <a:r>
                  <a:rPr lang="en-US">
                    <a:noFill/>
                  </a:rPr>
                  <a:t> </a:t>
                </a:r>
              </a:p>
            </p:txBody>
          </p:sp>
        </mc:Fallback>
      </mc:AlternateContent>
      <p:cxnSp>
        <p:nvCxnSpPr>
          <p:cNvPr id="14" name="Straight Arrow Connector 13"/>
          <p:cNvCxnSpPr/>
          <p:nvPr/>
        </p:nvCxnSpPr>
        <p:spPr bwMode="auto">
          <a:xfrm flipH="1">
            <a:off x="6598793" y="1229032"/>
            <a:ext cx="1060536" cy="559261"/>
          </a:xfrm>
          <a:prstGeom prst="straightConnector1">
            <a:avLst/>
          </a:prstGeom>
          <a:solidFill>
            <a:schemeClr val="accent1"/>
          </a:solidFill>
          <a:ln w="28575"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8" name="Content Placeholder 2"/>
              <p:cNvSpPr>
                <a:spLocks noGrp="1"/>
              </p:cNvSpPr>
              <p:nvPr>
                <p:ph idx="1"/>
              </p:nvPr>
            </p:nvSpPr>
            <p:spPr>
              <a:xfrm>
                <a:off x="3205316" y="3220165"/>
                <a:ext cx="2407675" cy="1001803"/>
              </a:xfrm>
            </p:spPr>
            <p:txBody>
              <a:bodyPr/>
              <a:lstStyle/>
              <a:p>
                <a:pPr marL="0" indent="0">
                  <a:buNone/>
                </a:pPr>
                <a14:m>
                  <m:oMathPara xmlns:m="http://schemas.openxmlformats.org/officeDocument/2006/math">
                    <m:oMathParaPr>
                      <m:jc m:val="centerGroup"/>
                    </m:oMathParaPr>
                    <m:oMath xmlns:m="http://schemas.openxmlformats.org/officeDocument/2006/math">
                      <m:f>
                        <m:fPr>
                          <m:ctrlPr>
                            <a:rPr lang="en-CA" i="1">
                              <a:latin typeface="Cambria Math" panose="02040503050406030204" pitchFamily="18" charset="0"/>
                            </a:rPr>
                          </m:ctrlPr>
                        </m:fPr>
                        <m:num>
                          <m:r>
                            <a:rPr lang="en-CA" i="1">
                              <a:latin typeface="Cambria Math" panose="02040503050406030204" pitchFamily="18" charset="0"/>
                              <a:ea typeface="Cambria Math" panose="02040503050406030204" pitchFamily="18" charset="0"/>
                            </a:rPr>
                            <m:t>𝜕</m:t>
                          </m:r>
                          <m:acc>
                            <m:accPr>
                              <m:chr m:val="⃗"/>
                              <m:ctrlPr>
                                <a:rPr lang="en-CA"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𝑢</m:t>
                              </m:r>
                            </m:e>
                          </m:acc>
                        </m:num>
                        <m:den>
                          <m:r>
                            <a:rPr lang="en-CA"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den>
                      </m:f>
                      <m:r>
                        <a:rPr lang="en-US" i="1">
                          <a:latin typeface="Cambria Math" panose="02040503050406030204" pitchFamily="18" charset="0"/>
                          <a:ea typeface="Cambria Math" panose="02040503050406030204" pitchFamily="18" charset="0"/>
                        </a:rPr>
                        <m:t>=−</m:t>
                      </m:r>
                      <m:r>
                        <a:rPr lang="en-CA">
                          <a:latin typeface="Cambria Math" panose="02040503050406030204" pitchFamily="18" charset="0"/>
                        </a:rPr>
                        <m:t>𝜈</m:t>
                      </m:r>
                      <m:f>
                        <m:fPr>
                          <m:ctrlPr>
                            <a:rPr lang="en-CA" i="1">
                              <a:latin typeface="Cambria Math" panose="02040503050406030204" pitchFamily="18" charset="0"/>
                            </a:rPr>
                          </m:ctrlPr>
                        </m:fPr>
                        <m:num>
                          <m:sSub>
                            <m:sSubPr>
                              <m:ctrlPr>
                                <a:rPr lang="en-CA" i="1">
                                  <a:latin typeface="Cambria Math" panose="02040503050406030204" pitchFamily="18" charset="0"/>
                                </a:rPr>
                              </m:ctrlPr>
                            </m:sSubPr>
                            <m:e>
                              <m:r>
                                <a:rPr lang="en-CA">
                                  <a:latin typeface="Cambria Math" panose="02040503050406030204" pitchFamily="18" charset="0"/>
                                </a:rPr>
                                <m:t>3</m:t>
                              </m:r>
                              <m:r>
                                <a:rPr lang="en-CA">
                                  <a:latin typeface="Cambria Math" panose="02040503050406030204" pitchFamily="18" charset="0"/>
                                </a:rPr>
                                <m:t>𝑢</m:t>
                              </m:r>
                            </m:e>
                            <m:sub>
                              <m:r>
                                <a:rPr lang="en-CA">
                                  <a:latin typeface="Cambria Math" panose="02040503050406030204" pitchFamily="18" charset="0"/>
                                </a:rPr>
                                <m:t>𝑖</m:t>
                              </m:r>
                              <m:r>
                                <a:rPr lang="en-CA">
                                  <a:latin typeface="Cambria Math" panose="02040503050406030204" pitchFamily="18" charset="0"/>
                                </a:rPr>
                                <m:t>,</m:t>
                              </m:r>
                              <m:r>
                                <a:rPr lang="en-CA">
                                  <a:latin typeface="Cambria Math" panose="02040503050406030204" pitchFamily="18" charset="0"/>
                                </a:rPr>
                                <m:t>𝑗</m:t>
                              </m:r>
                            </m:sub>
                          </m:sSub>
                        </m:num>
                        <m:den>
                          <m:sSup>
                            <m:sSupPr>
                              <m:ctrlPr>
                                <a:rPr lang="en-CA" i="1">
                                  <a:latin typeface="Cambria Math" panose="02040503050406030204" pitchFamily="18" charset="0"/>
                                </a:rPr>
                              </m:ctrlPr>
                            </m:sSupPr>
                            <m:e>
                              <m:r>
                                <a:rPr lang="en-CA">
                                  <a:latin typeface="Cambria Math" panose="02040503050406030204" pitchFamily="18" charset="0"/>
                                </a:rPr>
                                <m:t>𝐻</m:t>
                              </m:r>
                            </m:e>
                            <m:sup>
                              <m:r>
                                <a:rPr lang="en-CA">
                                  <a:latin typeface="Cambria Math" panose="02040503050406030204" pitchFamily="18" charset="0"/>
                                </a:rPr>
                                <m:t>2</m:t>
                              </m:r>
                            </m:sup>
                          </m:sSup>
                        </m:den>
                      </m:f>
                    </m:oMath>
                  </m:oMathPara>
                </a14:m>
                <a:endParaRPr lang="en-CA" dirty="0"/>
              </a:p>
            </p:txBody>
          </p:sp>
        </mc:Choice>
        <mc:Fallback xmlns="">
          <p:sp>
            <p:nvSpPr>
              <p:cNvPr id="18" name="Content Placeholder 2"/>
              <p:cNvSpPr>
                <a:spLocks noGrp="1" noRot="1" noChangeAspect="1" noMove="1" noResize="1" noEditPoints="1" noAdjustHandles="1" noChangeArrowheads="1" noChangeShapeType="1" noTextEdit="1"/>
              </p:cNvSpPr>
              <p:nvPr>
                <p:ph idx="1"/>
              </p:nvPr>
            </p:nvSpPr>
            <p:spPr>
              <a:xfrm>
                <a:off x="3205316" y="3220165"/>
                <a:ext cx="2407675" cy="1001803"/>
              </a:xfrm>
              <a:blipFill rotWithShape="0">
                <a:blip r:embed="rId6"/>
                <a:stretch>
                  <a:fillRect/>
                </a:stretch>
              </a:blipFill>
            </p:spPr>
            <p:txBody>
              <a:bodyPr/>
              <a:lstStyle/>
              <a:p>
                <a:r>
                  <a:rPr lang="en-US">
                    <a:noFill/>
                  </a:rPr>
                  <a:t> </a:t>
                </a:r>
              </a:p>
            </p:txBody>
          </p:sp>
        </mc:Fallback>
      </mc:AlternateContent>
      <p:sp>
        <p:nvSpPr>
          <p:cNvPr id="20" name="Right Brace 19">
            <a:extLst>
              <a:ext uri="{FF2B5EF4-FFF2-40B4-BE49-F238E27FC236}">
                <a16:creationId xmlns:a16="http://schemas.microsoft.com/office/drawing/2014/main" id="{321EBB86-1936-7E4C-9995-73F447CCA362}"/>
              </a:ext>
            </a:extLst>
          </p:cNvPr>
          <p:cNvSpPr/>
          <p:nvPr/>
        </p:nvSpPr>
        <p:spPr bwMode="auto">
          <a:xfrm rot="16200000">
            <a:off x="6513995" y="533286"/>
            <a:ext cx="169597" cy="2814722"/>
          </a:xfrm>
          <a:prstGeom prst="rightBrace">
            <a:avLst/>
          </a:prstGeom>
          <a:no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Tree>
    <p:extLst>
      <p:ext uri="{BB962C8B-B14F-4D97-AF65-F5344CB8AC3E}">
        <p14:creationId xmlns:p14="http://schemas.microsoft.com/office/powerpoint/2010/main" val="118575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77778E-6 4.5679E-6 L -2.77778E-6 -0.45803 " pathEditMode="relative" rAng="0" ptsTypes="AA">
                                      <p:cBhvr>
                                        <p:cTn id="6" dur="1000" fill="hold"/>
                                        <p:tgtEl>
                                          <p:spTgt spid="12"/>
                                        </p:tgtEl>
                                        <p:attrNameLst>
                                          <p:attrName>ppt_x</p:attrName>
                                          <p:attrName>ppt_y</p:attrName>
                                        </p:attrNameLst>
                                      </p:cBhvr>
                                      <p:rCtr x="0" y="-22901"/>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6" grpId="0"/>
      <p:bldP spid="18" grpId="0" build="p"/>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a:t>Viscosity - Velocity update (App. B)</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03877" y="2000866"/>
                <a:ext cx="4345858" cy="934679"/>
              </a:xfrm>
            </p:spPr>
            <p:txBody>
              <a:bodyPr/>
              <a:lstStyle/>
              <a:p>
                <a:pPr marL="0" indent="0">
                  <a:buNone/>
                </a:pPr>
                <a14:m>
                  <m:oMathPara xmlns:m="http://schemas.openxmlformats.org/officeDocument/2006/math">
                    <m:oMathParaPr>
                      <m:jc m:val="centerGroup"/>
                    </m:oMathParaPr>
                    <m:oMath xmlns:m="http://schemas.openxmlformats.org/officeDocument/2006/math">
                      <m:sSubSup>
                        <m:sSubSupPr>
                          <m:ctrlPr>
                            <a:rPr lang="en-CA" i="1">
                              <a:latin typeface="Cambria Math" panose="02040503050406030204" pitchFamily="18" charset="0"/>
                            </a:rPr>
                          </m:ctrlPr>
                        </m:sSubSupPr>
                        <m:e>
                          <m:r>
                            <a:rPr lang="en-CA">
                              <a:latin typeface="Cambria Math" panose="02040503050406030204" pitchFamily="18" charset="0"/>
                            </a:rPr>
                            <m:t>𝑢</m:t>
                          </m:r>
                        </m:e>
                        <m:sub>
                          <m:r>
                            <a:rPr lang="en-CA">
                              <a:latin typeface="Cambria Math" panose="02040503050406030204" pitchFamily="18" charset="0"/>
                            </a:rPr>
                            <m:t>𝑖</m:t>
                          </m:r>
                          <m:r>
                            <a:rPr lang="en-CA">
                              <a:latin typeface="Cambria Math" panose="02040503050406030204" pitchFamily="18" charset="0"/>
                            </a:rPr>
                            <m:t>,</m:t>
                          </m:r>
                          <m:r>
                            <a:rPr lang="en-CA">
                              <a:latin typeface="Cambria Math" panose="02040503050406030204" pitchFamily="18" charset="0"/>
                            </a:rPr>
                            <m:t>𝑗</m:t>
                          </m:r>
                        </m:sub>
                        <m:sup>
                          <m:r>
                            <a:rPr lang="en-CA">
                              <a:latin typeface="Cambria Math" panose="02040503050406030204" pitchFamily="18" charset="0"/>
                            </a:rPr>
                            <m:t>𝑛</m:t>
                          </m:r>
                          <m:r>
                            <a:rPr lang="en-CA">
                              <a:latin typeface="Cambria Math" panose="02040503050406030204" pitchFamily="18" charset="0"/>
                            </a:rPr>
                            <m:t>+1</m:t>
                          </m:r>
                        </m:sup>
                      </m:sSubSup>
                      <m:r>
                        <a:rPr lang="en-CA">
                          <a:latin typeface="Cambria Math" panose="02040503050406030204" pitchFamily="18" charset="0"/>
                        </a:rPr>
                        <m:t>=</m:t>
                      </m:r>
                      <m:sSubSup>
                        <m:sSubSupPr>
                          <m:ctrlPr>
                            <a:rPr lang="en-CA" i="1">
                              <a:latin typeface="Cambria Math" panose="02040503050406030204" pitchFamily="18" charset="0"/>
                            </a:rPr>
                          </m:ctrlPr>
                        </m:sSubSupPr>
                        <m:e>
                          <m:r>
                            <a:rPr lang="en-CA">
                              <a:latin typeface="Cambria Math" panose="02040503050406030204" pitchFamily="18" charset="0"/>
                            </a:rPr>
                            <m:t>𝑢</m:t>
                          </m:r>
                        </m:e>
                        <m:sub>
                          <m:r>
                            <a:rPr lang="en-CA">
                              <a:latin typeface="Cambria Math" panose="02040503050406030204" pitchFamily="18" charset="0"/>
                            </a:rPr>
                            <m:t>𝑖</m:t>
                          </m:r>
                          <m:r>
                            <a:rPr lang="en-CA">
                              <a:latin typeface="Cambria Math" panose="02040503050406030204" pitchFamily="18" charset="0"/>
                            </a:rPr>
                            <m:t>,</m:t>
                          </m:r>
                          <m:r>
                            <a:rPr lang="en-CA">
                              <a:latin typeface="Cambria Math" panose="02040503050406030204" pitchFamily="18" charset="0"/>
                            </a:rPr>
                            <m:t>𝑗</m:t>
                          </m:r>
                        </m:sub>
                        <m:sup>
                          <m:r>
                            <a:rPr lang="en-CA">
                              <a:latin typeface="Cambria Math" panose="02040503050406030204" pitchFamily="18" charset="0"/>
                            </a:rPr>
                            <m:t>𝑛</m:t>
                          </m:r>
                        </m:sup>
                      </m:sSubSup>
                      <m:r>
                        <a:rPr lang="en-CA">
                          <a:latin typeface="Cambria Math" panose="02040503050406030204" pitchFamily="18" charset="0"/>
                        </a:rPr>
                        <m:t>−</m:t>
                      </m:r>
                      <m:f>
                        <m:fPr>
                          <m:ctrlPr>
                            <a:rPr lang="en-CA" i="1">
                              <a:latin typeface="Cambria Math" panose="02040503050406030204" pitchFamily="18" charset="0"/>
                            </a:rPr>
                          </m:ctrlPr>
                        </m:fPr>
                        <m:num>
                          <m:r>
                            <a:rPr lang="en-CA">
                              <a:latin typeface="Cambria Math" panose="02040503050406030204" pitchFamily="18" charset="0"/>
                            </a:rPr>
                            <m:t>3∆</m:t>
                          </m:r>
                          <m:r>
                            <a:rPr lang="en-CA">
                              <a:latin typeface="Cambria Math" panose="02040503050406030204" pitchFamily="18" charset="0"/>
                            </a:rPr>
                            <m:t>𝑡</m:t>
                          </m:r>
                          <m:r>
                            <a:rPr lang="en-CA">
                              <a:latin typeface="Cambria Math" panose="02040503050406030204" pitchFamily="18" charset="0"/>
                            </a:rPr>
                            <m:t>𝜈</m:t>
                          </m:r>
                        </m:num>
                        <m:den>
                          <m:sSup>
                            <m:sSupPr>
                              <m:ctrlPr>
                                <a:rPr lang="en-CA" i="1">
                                  <a:latin typeface="Cambria Math" panose="02040503050406030204" pitchFamily="18" charset="0"/>
                                </a:rPr>
                              </m:ctrlPr>
                            </m:sSupPr>
                            <m:e>
                              <m:r>
                                <a:rPr lang="en-CA">
                                  <a:latin typeface="Cambria Math" panose="02040503050406030204" pitchFamily="18" charset="0"/>
                                </a:rPr>
                                <m:t>𝐻</m:t>
                              </m:r>
                            </m:e>
                            <m:sup>
                              <m:r>
                                <a:rPr lang="en-CA">
                                  <a:latin typeface="Cambria Math" panose="02040503050406030204" pitchFamily="18" charset="0"/>
                                </a:rPr>
                                <m:t>2</m:t>
                              </m:r>
                            </m:sup>
                          </m:sSup>
                        </m:den>
                      </m:f>
                      <m:sSubSup>
                        <m:sSubSupPr>
                          <m:ctrlPr>
                            <a:rPr lang="en-CA" i="1">
                              <a:latin typeface="Cambria Math" panose="02040503050406030204" pitchFamily="18" charset="0"/>
                            </a:rPr>
                          </m:ctrlPr>
                        </m:sSubSupPr>
                        <m:e>
                          <m:r>
                            <a:rPr lang="en-CA">
                              <a:latin typeface="Cambria Math" panose="02040503050406030204" pitchFamily="18" charset="0"/>
                            </a:rPr>
                            <m:t>𝑢</m:t>
                          </m:r>
                        </m:e>
                        <m:sub>
                          <m:r>
                            <a:rPr lang="en-CA">
                              <a:latin typeface="Cambria Math" panose="02040503050406030204" pitchFamily="18" charset="0"/>
                            </a:rPr>
                            <m:t>𝑖</m:t>
                          </m:r>
                          <m:r>
                            <a:rPr lang="en-CA">
                              <a:latin typeface="Cambria Math" panose="02040503050406030204" pitchFamily="18" charset="0"/>
                            </a:rPr>
                            <m:t>,</m:t>
                          </m:r>
                          <m:r>
                            <a:rPr lang="en-CA">
                              <a:latin typeface="Cambria Math" panose="02040503050406030204" pitchFamily="18" charset="0"/>
                            </a:rPr>
                            <m:t>𝑗</m:t>
                          </m:r>
                        </m:sub>
                        <m:sup>
                          <m:r>
                            <a:rPr lang="en-CA">
                              <a:latin typeface="Cambria Math" panose="02040503050406030204" pitchFamily="18" charset="0"/>
                            </a:rPr>
                            <m:t>𝑛</m:t>
                          </m:r>
                          <m:r>
                            <a:rPr lang="en-CA">
                              <a:latin typeface="Cambria Math" panose="02040503050406030204" pitchFamily="18" charset="0"/>
                            </a:rPr>
                            <m:t>+1</m:t>
                          </m:r>
                        </m:sup>
                      </m:sSubSup>
                    </m:oMath>
                  </m:oMathPara>
                </a14:m>
                <a:endParaRPr lang="en-CA" dirty="0"/>
              </a:p>
              <a:p>
                <a:pPr marL="0" indent="0">
                  <a:buNone/>
                </a:pPr>
                <a:endParaRPr lang="en-CA" dirty="0"/>
              </a:p>
              <a:p>
                <a:endParaRPr lang="en-CA"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03877" y="2000866"/>
                <a:ext cx="4345858" cy="934679"/>
              </a:xfrm>
              <a:blipFill rotWithShape="0">
                <a:blip r:embed="rId3"/>
                <a:stretch>
                  <a:fillRect/>
                </a:stretch>
              </a:blipFill>
            </p:spPr>
            <p:txBody>
              <a:bodyPr/>
              <a:lstStyle/>
              <a:p>
                <a:r>
                  <a:rPr lang="en-US">
                    <a:noFill/>
                  </a:rPr>
                  <a:t> </a:t>
                </a:r>
              </a:p>
            </p:txBody>
          </p:sp>
        </mc:Fallback>
      </mc:AlternateContent>
      <p:sp>
        <p:nvSpPr>
          <p:cNvPr id="9" name="Footer Placeholder 8"/>
          <p:cNvSpPr>
            <a:spLocks noGrp="1"/>
          </p:cNvSpPr>
          <p:nvPr>
            <p:ph type="ftr" sz="quarter" idx="10"/>
          </p:nvPr>
        </p:nvSpPr>
        <p:spPr/>
        <p:txBody>
          <a:bodyPr/>
          <a:lstStyle/>
          <a:p>
            <a:fld id="{E2772229-4108-4226-A3B1-7AC9AC171EC3}" type="slidenum">
              <a:rPr lang="en-US" altLang="x-none" smtClean="0"/>
              <a:pPr/>
              <a:t>24</a:t>
            </a:fld>
            <a:endParaRPr lang="en-US" altLang="x-none" dirty="0"/>
          </a:p>
        </p:txBody>
      </p:sp>
      <mc:AlternateContent xmlns:mc="http://schemas.openxmlformats.org/markup-compatibility/2006" xmlns:a14="http://schemas.microsoft.com/office/drawing/2010/main">
        <mc:Choice Requires="a14">
          <p:sp>
            <p:nvSpPr>
              <p:cNvPr id="5" name="Content Placeholder 2"/>
              <p:cNvSpPr txBox="1">
                <a:spLocks/>
              </p:cNvSpPr>
              <p:nvPr/>
            </p:nvSpPr>
            <p:spPr bwMode="auto">
              <a:xfrm>
                <a:off x="2895605" y="3150626"/>
                <a:ext cx="4345858" cy="136238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90000"/>
                  <a:buFont typeface="Wingdings" pitchFamily="2" charset="2"/>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SzPct val="80000"/>
                  <a:buFont typeface="Wingdings" pitchFamily="2" charset="2"/>
                  <a:buChar char="§"/>
                  <a:defRPr>
                    <a:solidFill>
                      <a:schemeClr val="tx1"/>
                    </a:solidFill>
                    <a:latin typeface="+mn-lt"/>
                    <a:ea typeface="+mn-ea"/>
                  </a:defRPr>
                </a:lvl4pPr>
                <a:lvl5pPr marL="2057400" indent="-228600" algn="l" rtl="0" eaLnBrk="0" fontAlgn="base" hangingPunct="0">
                  <a:spcBef>
                    <a:spcPct val="20000"/>
                  </a:spcBef>
                  <a:spcAft>
                    <a:spcPct val="0"/>
                  </a:spcAft>
                  <a:buSzPct val="80000"/>
                  <a:buChar char="•"/>
                  <a:defRPr>
                    <a:solidFill>
                      <a:schemeClr val="tx1"/>
                    </a:solidFill>
                    <a:latin typeface="+mn-lt"/>
                    <a:ea typeface="+mn-ea"/>
                  </a:defRPr>
                </a:lvl5pPr>
                <a:lvl6pPr marL="2514600" indent="-228600" algn="l" rtl="0" fontAlgn="base">
                  <a:spcBef>
                    <a:spcPct val="20000"/>
                  </a:spcBef>
                  <a:spcAft>
                    <a:spcPct val="0"/>
                  </a:spcAft>
                  <a:buSzPct val="80000"/>
                  <a:buChar char="•"/>
                  <a:defRPr sz="2000">
                    <a:solidFill>
                      <a:schemeClr val="tx1"/>
                    </a:solidFill>
                    <a:latin typeface="+mn-lt"/>
                    <a:ea typeface="+mn-ea"/>
                  </a:defRPr>
                </a:lvl6pPr>
                <a:lvl7pPr marL="2971800" indent="-228600" algn="l" rtl="0" fontAlgn="base">
                  <a:spcBef>
                    <a:spcPct val="20000"/>
                  </a:spcBef>
                  <a:spcAft>
                    <a:spcPct val="0"/>
                  </a:spcAft>
                  <a:buSzPct val="80000"/>
                  <a:buChar char="•"/>
                  <a:defRPr sz="2000">
                    <a:solidFill>
                      <a:schemeClr val="tx1"/>
                    </a:solidFill>
                    <a:latin typeface="+mn-lt"/>
                    <a:ea typeface="+mn-ea"/>
                  </a:defRPr>
                </a:lvl7pPr>
                <a:lvl8pPr marL="3429000" indent="-228600" algn="l" rtl="0" fontAlgn="base">
                  <a:spcBef>
                    <a:spcPct val="20000"/>
                  </a:spcBef>
                  <a:spcAft>
                    <a:spcPct val="0"/>
                  </a:spcAft>
                  <a:buSzPct val="80000"/>
                  <a:buChar char="•"/>
                  <a:defRPr sz="2000">
                    <a:solidFill>
                      <a:schemeClr val="tx1"/>
                    </a:solidFill>
                    <a:latin typeface="+mn-lt"/>
                    <a:ea typeface="+mn-ea"/>
                  </a:defRPr>
                </a:lvl8pPr>
                <a:lvl9pPr marL="3886200" indent="-228600" algn="l" rtl="0" fontAlgn="base">
                  <a:spcBef>
                    <a:spcPct val="20000"/>
                  </a:spcBef>
                  <a:spcAft>
                    <a:spcPct val="0"/>
                  </a:spcAft>
                  <a:buSzPct val="80000"/>
                  <a:buChar char="•"/>
                  <a:defRPr sz="2000">
                    <a:solidFill>
                      <a:schemeClr val="tx1"/>
                    </a:solidFill>
                    <a:latin typeface="+mn-lt"/>
                    <a:ea typeface="+mn-ea"/>
                  </a:defRPr>
                </a:lvl9pPr>
              </a:lstStyle>
              <a:p>
                <a:pPr marL="0" indent="0">
                  <a:buFontTx/>
                  <a:buNone/>
                </a:pPr>
                <a14:m>
                  <m:oMathPara xmlns:m="http://schemas.openxmlformats.org/officeDocument/2006/math">
                    <m:oMathParaPr>
                      <m:jc m:val="centerGroup"/>
                    </m:oMathParaPr>
                    <m:oMath xmlns:m="http://schemas.openxmlformats.org/officeDocument/2006/math">
                      <m:sSubSup>
                        <m:sSubSupPr>
                          <m:ctrlPr>
                            <a:rPr lang="en-CA" i="1" kern="0">
                              <a:latin typeface="Cambria Math" panose="02040503050406030204" pitchFamily="18" charset="0"/>
                            </a:rPr>
                          </m:ctrlPr>
                        </m:sSubSupPr>
                        <m:e>
                          <m:r>
                            <a:rPr lang="en-CA" kern="0">
                              <a:latin typeface="Cambria Math" panose="02040503050406030204" pitchFamily="18" charset="0"/>
                            </a:rPr>
                            <m:t>𝑢</m:t>
                          </m:r>
                        </m:e>
                        <m:sub>
                          <m:r>
                            <a:rPr lang="en-CA" kern="0">
                              <a:latin typeface="Cambria Math" panose="02040503050406030204" pitchFamily="18" charset="0"/>
                            </a:rPr>
                            <m:t>𝑖</m:t>
                          </m:r>
                          <m:r>
                            <a:rPr lang="en-CA" kern="0">
                              <a:latin typeface="Cambria Math" panose="02040503050406030204" pitchFamily="18" charset="0"/>
                            </a:rPr>
                            <m:t>,</m:t>
                          </m:r>
                          <m:r>
                            <a:rPr lang="en-CA" kern="0">
                              <a:latin typeface="Cambria Math" panose="02040503050406030204" pitchFamily="18" charset="0"/>
                            </a:rPr>
                            <m:t>𝑗</m:t>
                          </m:r>
                        </m:sub>
                        <m:sup>
                          <m:r>
                            <a:rPr lang="en-CA" kern="0">
                              <a:latin typeface="Cambria Math" panose="02040503050406030204" pitchFamily="18" charset="0"/>
                            </a:rPr>
                            <m:t>𝑛</m:t>
                          </m:r>
                          <m:r>
                            <a:rPr lang="en-CA" kern="0">
                              <a:latin typeface="Cambria Math" panose="02040503050406030204" pitchFamily="18" charset="0"/>
                            </a:rPr>
                            <m:t>+1</m:t>
                          </m:r>
                        </m:sup>
                      </m:sSubSup>
                      <m:r>
                        <a:rPr lang="en-CA" kern="0">
                          <a:latin typeface="Cambria Math" panose="02040503050406030204" pitchFamily="18" charset="0"/>
                        </a:rPr>
                        <m:t>=</m:t>
                      </m:r>
                      <m:d>
                        <m:dPr>
                          <m:ctrlPr>
                            <a:rPr lang="en-CA" i="1" kern="0" smtClean="0">
                              <a:latin typeface="Cambria Math" panose="02040503050406030204" pitchFamily="18" charset="0"/>
                            </a:rPr>
                          </m:ctrlPr>
                        </m:dPr>
                        <m:e>
                          <m:f>
                            <m:fPr>
                              <m:ctrlPr>
                                <a:rPr lang="en-CA" i="1" kern="0">
                                  <a:latin typeface="Cambria Math" panose="02040503050406030204" pitchFamily="18" charset="0"/>
                                </a:rPr>
                              </m:ctrlPr>
                            </m:fPr>
                            <m:num>
                              <m:sSup>
                                <m:sSupPr>
                                  <m:ctrlPr>
                                    <a:rPr lang="en-CA" i="1" kern="0">
                                      <a:latin typeface="Cambria Math" panose="02040503050406030204" pitchFamily="18" charset="0"/>
                                    </a:rPr>
                                  </m:ctrlPr>
                                </m:sSupPr>
                                <m:e>
                                  <m:r>
                                    <a:rPr lang="en-CA" kern="0">
                                      <a:latin typeface="Cambria Math" panose="02040503050406030204" pitchFamily="18" charset="0"/>
                                    </a:rPr>
                                    <m:t>𝐻</m:t>
                                  </m:r>
                                </m:e>
                                <m:sup>
                                  <m:r>
                                    <a:rPr lang="en-CA" kern="0">
                                      <a:latin typeface="Cambria Math" panose="02040503050406030204" pitchFamily="18" charset="0"/>
                                    </a:rPr>
                                    <m:t>2</m:t>
                                  </m:r>
                                </m:sup>
                              </m:sSup>
                            </m:num>
                            <m:den>
                              <m:sSup>
                                <m:sSupPr>
                                  <m:ctrlPr>
                                    <a:rPr lang="en-CA" i="1" kern="0">
                                      <a:latin typeface="Cambria Math" panose="02040503050406030204" pitchFamily="18" charset="0"/>
                                    </a:rPr>
                                  </m:ctrlPr>
                                </m:sSupPr>
                                <m:e>
                                  <m:r>
                                    <a:rPr lang="en-CA" kern="0">
                                      <a:latin typeface="Cambria Math" panose="02040503050406030204" pitchFamily="18" charset="0"/>
                                    </a:rPr>
                                    <m:t>𝐻</m:t>
                                  </m:r>
                                </m:e>
                                <m:sup>
                                  <m:r>
                                    <a:rPr lang="en-CA" kern="0">
                                      <a:latin typeface="Cambria Math" panose="02040503050406030204" pitchFamily="18" charset="0"/>
                                    </a:rPr>
                                    <m:t>2</m:t>
                                  </m:r>
                                </m:sup>
                              </m:sSup>
                              <m:r>
                                <a:rPr lang="en-CA" kern="0">
                                  <a:latin typeface="Cambria Math" panose="02040503050406030204" pitchFamily="18" charset="0"/>
                                </a:rPr>
                                <m:t>+3∆</m:t>
                              </m:r>
                              <m:r>
                                <a:rPr lang="en-CA" kern="0">
                                  <a:latin typeface="Cambria Math" panose="02040503050406030204" pitchFamily="18" charset="0"/>
                                </a:rPr>
                                <m:t>𝑡</m:t>
                              </m:r>
                              <m:r>
                                <a:rPr lang="en-CA" kern="0">
                                  <a:latin typeface="Cambria Math" panose="02040503050406030204" pitchFamily="18" charset="0"/>
                                </a:rPr>
                                <m:t>𝜈</m:t>
                              </m:r>
                            </m:den>
                          </m:f>
                        </m:e>
                      </m:d>
                      <m:sSubSup>
                        <m:sSubSupPr>
                          <m:ctrlPr>
                            <a:rPr lang="en-CA" i="1" kern="0">
                              <a:latin typeface="Cambria Math" panose="02040503050406030204" pitchFamily="18" charset="0"/>
                            </a:rPr>
                          </m:ctrlPr>
                        </m:sSubSupPr>
                        <m:e>
                          <m:r>
                            <a:rPr lang="en-CA" kern="0">
                              <a:latin typeface="Cambria Math" panose="02040503050406030204" pitchFamily="18" charset="0"/>
                            </a:rPr>
                            <m:t>𝑢</m:t>
                          </m:r>
                        </m:e>
                        <m:sub>
                          <m:r>
                            <a:rPr lang="en-CA" kern="0">
                              <a:latin typeface="Cambria Math" panose="02040503050406030204" pitchFamily="18" charset="0"/>
                            </a:rPr>
                            <m:t>𝑖</m:t>
                          </m:r>
                          <m:r>
                            <a:rPr lang="en-CA" kern="0">
                              <a:latin typeface="Cambria Math" panose="02040503050406030204" pitchFamily="18" charset="0"/>
                            </a:rPr>
                            <m:t>,</m:t>
                          </m:r>
                          <m:r>
                            <a:rPr lang="en-CA" kern="0">
                              <a:latin typeface="Cambria Math" panose="02040503050406030204" pitchFamily="18" charset="0"/>
                            </a:rPr>
                            <m:t>𝑗</m:t>
                          </m:r>
                        </m:sub>
                        <m:sup>
                          <m:r>
                            <a:rPr lang="en-CA" kern="0">
                              <a:latin typeface="Cambria Math" panose="02040503050406030204" pitchFamily="18" charset="0"/>
                            </a:rPr>
                            <m:t>𝑛</m:t>
                          </m:r>
                        </m:sup>
                      </m:sSubSup>
                    </m:oMath>
                  </m:oMathPara>
                </a14:m>
                <a:endParaRPr lang="en-CA" kern="0" dirty="0"/>
              </a:p>
              <a:p>
                <a:endParaRPr lang="en-CA" kern="0" dirty="0"/>
              </a:p>
            </p:txBody>
          </p:sp>
        </mc:Choice>
        <mc:Fallback xmlns="">
          <p:sp>
            <p:nvSpPr>
              <p:cNvPr id="5" name="Content Placeholder 2"/>
              <p:cNvSpPr txBox="1">
                <a:spLocks noRot="1" noChangeAspect="1" noMove="1" noResize="1" noEditPoints="1" noAdjustHandles="1" noChangeArrowheads="1" noChangeShapeType="1" noTextEdit="1"/>
              </p:cNvSpPr>
              <p:nvPr/>
            </p:nvSpPr>
            <p:spPr bwMode="auto">
              <a:xfrm>
                <a:off x="2895605" y="3150626"/>
                <a:ext cx="4345858" cy="1362382"/>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p:cNvSpPr txBox="1">
                <a:spLocks/>
              </p:cNvSpPr>
              <p:nvPr/>
            </p:nvSpPr>
            <p:spPr bwMode="auto">
              <a:xfrm>
                <a:off x="3205316" y="3220165"/>
                <a:ext cx="2407675" cy="100180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90000"/>
                  <a:buFont typeface="Wingdings" pitchFamily="2" charset="2"/>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SzPct val="80000"/>
                  <a:buFont typeface="Wingdings" pitchFamily="2" charset="2"/>
                  <a:buChar char="§"/>
                  <a:defRPr>
                    <a:solidFill>
                      <a:schemeClr val="tx1"/>
                    </a:solidFill>
                    <a:latin typeface="+mn-lt"/>
                    <a:ea typeface="+mn-ea"/>
                  </a:defRPr>
                </a:lvl4pPr>
                <a:lvl5pPr marL="2057400" indent="-228600" algn="l" rtl="0" eaLnBrk="0" fontAlgn="base" hangingPunct="0">
                  <a:spcBef>
                    <a:spcPct val="20000"/>
                  </a:spcBef>
                  <a:spcAft>
                    <a:spcPct val="0"/>
                  </a:spcAft>
                  <a:buSzPct val="80000"/>
                  <a:buChar char="•"/>
                  <a:defRPr>
                    <a:solidFill>
                      <a:schemeClr val="tx1"/>
                    </a:solidFill>
                    <a:latin typeface="+mn-lt"/>
                    <a:ea typeface="+mn-ea"/>
                  </a:defRPr>
                </a:lvl5pPr>
                <a:lvl6pPr marL="2514600" indent="-228600" algn="l" rtl="0" fontAlgn="base">
                  <a:spcBef>
                    <a:spcPct val="20000"/>
                  </a:spcBef>
                  <a:spcAft>
                    <a:spcPct val="0"/>
                  </a:spcAft>
                  <a:buSzPct val="80000"/>
                  <a:buChar char="•"/>
                  <a:defRPr sz="2000">
                    <a:solidFill>
                      <a:schemeClr val="tx1"/>
                    </a:solidFill>
                    <a:latin typeface="+mn-lt"/>
                    <a:ea typeface="+mn-ea"/>
                  </a:defRPr>
                </a:lvl6pPr>
                <a:lvl7pPr marL="2971800" indent="-228600" algn="l" rtl="0" fontAlgn="base">
                  <a:spcBef>
                    <a:spcPct val="20000"/>
                  </a:spcBef>
                  <a:spcAft>
                    <a:spcPct val="0"/>
                  </a:spcAft>
                  <a:buSzPct val="80000"/>
                  <a:buChar char="•"/>
                  <a:defRPr sz="2000">
                    <a:solidFill>
                      <a:schemeClr val="tx1"/>
                    </a:solidFill>
                    <a:latin typeface="+mn-lt"/>
                    <a:ea typeface="+mn-ea"/>
                  </a:defRPr>
                </a:lvl7pPr>
                <a:lvl8pPr marL="3429000" indent="-228600" algn="l" rtl="0" fontAlgn="base">
                  <a:spcBef>
                    <a:spcPct val="20000"/>
                  </a:spcBef>
                  <a:spcAft>
                    <a:spcPct val="0"/>
                  </a:spcAft>
                  <a:buSzPct val="80000"/>
                  <a:buChar char="•"/>
                  <a:defRPr sz="2000">
                    <a:solidFill>
                      <a:schemeClr val="tx1"/>
                    </a:solidFill>
                    <a:latin typeface="+mn-lt"/>
                    <a:ea typeface="+mn-ea"/>
                  </a:defRPr>
                </a:lvl8pPr>
                <a:lvl9pPr marL="3886200" indent="-228600" algn="l" rtl="0" fontAlgn="base">
                  <a:spcBef>
                    <a:spcPct val="20000"/>
                  </a:spcBef>
                  <a:spcAft>
                    <a:spcPct val="0"/>
                  </a:spcAft>
                  <a:buSzPct val="80000"/>
                  <a:buChar char="•"/>
                  <a:defRPr sz="2000">
                    <a:solidFill>
                      <a:schemeClr val="tx1"/>
                    </a:solidFill>
                    <a:latin typeface="+mn-lt"/>
                    <a:ea typeface="+mn-ea"/>
                  </a:defRPr>
                </a:lvl9pPr>
              </a:lstStyle>
              <a:p>
                <a:pPr marL="0" indent="0">
                  <a:buFontTx/>
                  <a:buNone/>
                </a:pPr>
                <a14:m>
                  <m:oMathPara xmlns:m="http://schemas.openxmlformats.org/officeDocument/2006/math">
                    <m:oMathParaPr>
                      <m:jc m:val="centerGroup"/>
                    </m:oMathParaPr>
                    <m:oMath xmlns:m="http://schemas.openxmlformats.org/officeDocument/2006/math">
                      <m:f>
                        <m:fPr>
                          <m:ctrlPr>
                            <a:rPr lang="en-CA" i="1" kern="0" smtClean="0">
                              <a:latin typeface="Cambria Math" panose="02040503050406030204" pitchFamily="18" charset="0"/>
                            </a:rPr>
                          </m:ctrlPr>
                        </m:fPr>
                        <m:num>
                          <m:r>
                            <a:rPr lang="en-CA" i="1" kern="0">
                              <a:latin typeface="Cambria Math" panose="02040503050406030204" pitchFamily="18" charset="0"/>
                              <a:ea typeface="Cambria Math" panose="02040503050406030204" pitchFamily="18" charset="0"/>
                            </a:rPr>
                            <m:t>𝜕</m:t>
                          </m:r>
                          <m:acc>
                            <m:accPr>
                              <m:chr m:val="⃗"/>
                              <m:ctrlPr>
                                <a:rPr lang="en-CA" i="1" kern="0">
                                  <a:latin typeface="Cambria Math" panose="02040503050406030204" pitchFamily="18" charset="0"/>
                                  <a:ea typeface="Cambria Math" panose="02040503050406030204" pitchFamily="18" charset="0"/>
                                </a:rPr>
                              </m:ctrlPr>
                            </m:accPr>
                            <m:e>
                              <m:r>
                                <a:rPr lang="en-US" i="1" kern="0">
                                  <a:latin typeface="Cambria Math" panose="02040503050406030204" pitchFamily="18" charset="0"/>
                                  <a:ea typeface="Cambria Math" panose="02040503050406030204" pitchFamily="18" charset="0"/>
                                </a:rPr>
                                <m:t>𝑢</m:t>
                              </m:r>
                            </m:e>
                          </m:acc>
                        </m:num>
                        <m:den>
                          <m:r>
                            <a:rPr lang="en-CA" i="1" kern="0">
                              <a:latin typeface="Cambria Math" panose="02040503050406030204" pitchFamily="18" charset="0"/>
                              <a:ea typeface="Cambria Math" panose="02040503050406030204" pitchFamily="18" charset="0"/>
                            </a:rPr>
                            <m:t>𝜕</m:t>
                          </m:r>
                          <m:r>
                            <a:rPr lang="en-US" i="1" kern="0">
                              <a:latin typeface="Cambria Math" panose="02040503050406030204" pitchFamily="18" charset="0"/>
                              <a:ea typeface="Cambria Math" panose="02040503050406030204" pitchFamily="18" charset="0"/>
                            </a:rPr>
                            <m:t>𝑡</m:t>
                          </m:r>
                        </m:den>
                      </m:f>
                      <m:r>
                        <a:rPr lang="en-US" i="1" kern="0">
                          <a:latin typeface="Cambria Math" panose="02040503050406030204" pitchFamily="18" charset="0"/>
                          <a:ea typeface="Cambria Math" panose="02040503050406030204" pitchFamily="18" charset="0"/>
                        </a:rPr>
                        <m:t>=−</m:t>
                      </m:r>
                      <m:r>
                        <a:rPr lang="en-CA" kern="0">
                          <a:latin typeface="Cambria Math" panose="02040503050406030204" pitchFamily="18" charset="0"/>
                        </a:rPr>
                        <m:t>𝜈</m:t>
                      </m:r>
                      <m:f>
                        <m:fPr>
                          <m:ctrlPr>
                            <a:rPr lang="en-CA" i="1" kern="0">
                              <a:latin typeface="Cambria Math" panose="02040503050406030204" pitchFamily="18" charset="0"/>
                            </a:rPr>
                          </m:ctrlPr>
                        </m:fPr>
                        <m:num>
                          <m:sSub>
                            <m:sSubPr>
                              <m:ctrlPr>
                                <a:rPr lang="en-CA" i="1" kern="0">
                                  <a:latin typeface="Cambria Math" panose="02040503050406030204" pitchFamily="18" charset="0"/>
                                </a:rPr>
                              </m:ctrlPr>
                            </m:sSubPr>
                            <m:e>
                              <m:r>
                                <a:rPr lang="en-CA" kern="0">
                                  <a:latin typeface="Cambria Math" panose="02040503050406030204" pitchFamily="18" charset="0"/>
                                </a:rPr>
                                <m:t>3</m:t>
                              </m:r>
                              <m:r>
                                <a:rPr lang="en-CA" kern="0">
                                  <a:latin typeface="Cambria Math" panose="02040503050406030204" pitchFamily="18" charset="0"/>
                                </a:rPr>
                                <m:t>𝑢</m:t>
                              </m:r>
                            </m:e>
                            <m:sub>
                              <m:r>
                                <a:rPr lang="en-CA" kern="0">
                                  <a:latin typeface="Cambria Math" panose="02040503050406030204" pitchFamily="18" charset="0"/>
                                </a:rPr>
                                <m:t>𝑖</m:t>
                              </m:r>
                              <m:r>
                                <a:rPr lang="en-CA" kern="0">
                                  <a:latin typeface="Cambria Math" panose="02040503050406030204" pitchFamily="18" charset="0"/>
                                </a:rPr>
                                <m:t>,</m:t>
                              </m:r>
                              <m:r>
                                <a:rPr lang="en-CA" kern="0">
                                  <a:latin typeface="Cambria Math" panose="02040503050406030204" pitchFamily="18" charset="0"/>
                                </a:rPr>
                                <m:t>𝑗</m:t>
                              </m:r>
                            </m:sub>
                          </m:sSub>
                        </m:num>
                        <m:den>
                          <m:sSup>
                            <m:sSupPr>
                              <m:ctrlPr>
                                <a:rPr lang="en-CA" i="1" kern="0">
                                  <a:latin typeface="Cambria Math" panose="02040503050406030204" pitchFamily="18" charset="0"/>
                                </a:rPr>
                              </m:ctrlPr>
                            </m:sSupPr>
                            <m:e>
                              <m:r>
                                <a:rPr lang="en-CA" kern="0">
                                  <a:latin typeface="Cambria Math" panose="02040503050406030204" pitchFamily="18" charset="0"/>
                                </a:rPr>
                                <m:t>𝐻</m:t>
                              </m:r>
                            </m:e>
                            <m:sup>
                              <m:r>
                                <a:rPr lang="en-CA" kern="0">
                                  <a:latin typeface="Cambria Math" panose="02040503050406030204" pitchFamily="18" charset="0"/>
                                </a:rPr>
                                <m:t>2</m:t>
                              </m:r>
                            </m:sup>
                          </m:sSup>
                        </m:den>
                      </m:f>
                    </m:oMath>
                  </m:oMathPara>
                </a14:m>
                <a:endParaRPr lang="en-CA" kern="0" dirty="0"/>
              </a:p>
            </p:txBody>
          </p:sp>
        </mc:Choice>
        <mc:Fallback xmlns="">
          <p:sp>
            <p:nvSpPr>
              <p:cNvPr id="6" name="Content Placeholder 2"/>
              <p:cNvSpPr txBox="1">
                <a:spLocks noRot="1" noChangeAspect="1" noMove="1" noResize="1" noEditPoints="1" noAdjustHandles="1" noChangeArrowheads="1" noChangeShapeType="1" noTextEdit="1"/>
              </p:cNvSpPr>
              <p:nvPr/>
            </p:nvSpPr>
            <p:spPr bwMode="auto">
              <a:xfrm>
                <a:off x="3205316" y="3220165"/>
                <a:ext cx="2407675" cy="1001803"/>
              </a:xfrm>
              <a:prstGeom prst="rect">
                <a:avLst/>
              </a:prstGeom>
              <a:blipFill rotWithShape="0">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 name="TextBox 3"/>
          <p:cNvSpPr txBox="1"/>
          <p:nvPr/>
        </p:nvSpPr>
        <p:spPr>
          <a:xfrm>
            <a:off x="7138225" y="2052707"/>
            <a:ext cx="1639744" cy="830997"/>
          </a:xfrm>
          <a:prstGeom prst="rect">
            <a:avLst/>
          </a:prstGeom>
          <a:noFill/>
        </p:spPr>
        <p:txBody>
          <a:bodyPr wrap="none" rtlCol="0">
            <a:spAutoFit/>
          </a:bodyPr>
          <a:lstStyle/>
          <a:p>
            <a:r>
              <a:rPr lang="en-US" dirty="0"/>
              <a:t>Implicit</a:t>
            </a:r>
          </a:p>
          <a:p>
            <a:r>
              <a:rPr lang="en-US" dirty="0"/>
              <a:t>integration</a:t>
            </a:r>
          </a:p>
        </p:txBody>
      </p:sp>
    </p:spTree>
    <p:extLst>
      <p:ext uri="{BB962C8B-B14F-4D97-AF65-F5344CB8AC3E}">
        <p14:creationId xmlns:p14="http://schemas.microsoft.com/office/powerpoint/2010/main" val="87658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42" presetClass="path" presetSubtype="0" accel="50000" decel="50000" fill="hold" grpId="1" nodeType="withEffect">
                                  <p:stCondLst>
                                    <p:cond delay="0"/>
                                  </p:stCondLst>
                                  <p:childTnLst>
                                    <p:animMotion origin="layout" path="M -4.44444E-6 3.33333E-6 L -4.44444E-6 -0.48334 " pathEditMode="relative" rAng="0" ptsTypes="AA">
                                      <p:cBhvr>
                                        <p:cTn id="8" dur="1000" fill="hold"/>
                                        <p:tgtEl>
                                          <p:spTgt spid="6">
                                            <p:txEl>
                                              <p:pRg st="0" end="0"/>
                                            </p:txEl>
                                          </p:spTgt>
                                        </p:tgtEl>
                                        <p:attrNameLst>
                                          <p:attrName>ppt_x</p:attrName>
                                          <p:attrName>ppt_y</p:attrName>
                                        </p:attrNameLst>
                                      </p:cBhvr>
                                      <p:rCtr x="0" y="-24167"/>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build="p"/>
      <p:bldP spid="6" grpId="1" build="allAtOnce"/>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Viscosity - Effect of height (H)</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25</a:t>
            </a:fld>
            <a:endParaRPr lang="en-US" altLang="x-none" dirty="0"/>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A78CDD2A-B73A-405B-983A-A0413DBBDF96}"/>
                  </a:ext>
                </a:extLst>
              </p:cNvPr>
              <p:cNvSpPr txBox="1"/>
              <p:nvPr/>
            </p:nvSpPr>
            <p:spPr>
              <a:xfrm>
                <a:off x="1216370" y="911772"/>
                <a:ext cx="6541343" cy="8373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CA">
                          <a:latin typeface="Cambria Math" panose="02040503050406030204" pitchFamily="18" charset="0"/>
                        </a:rPr>
                        <m:t>=</m:t>
                      </m:r>
                      <m:d>
                        <m:dPr>
                          <m:ctrlPr>
                            <a:rPr lang="en-CA" i="1">
                              <a:latin typeface="Cambria Math" panose="02040503050406030204" pitchFamily="18" charset="0"/>
                            </a:rPr>
                          </m:ctrlPr>
                        </m:dPr>
                        <m:e>
                          <m:f>
                            <m:fPr>
                              <m:ctrlPr>
                                <a:rPr lang="en-CA" i="1">
                                  <a:latin typeface="Cambria Math" panose="02040503050406030204" pitchFamily="18" charset="0"/>
                                </a:rPr>
                              </m:ctrlPr>
                            </m:fPr>
                            <m:num>
                              <m:sSup>
                                <m:sSupPr>
                                  <m:ctrlPr>
                                    <a:rPr lang="en-CA" i="1">
                                      <a:latin typeface="Cambria Math" panose="02040503050406030204" pitchFamily="18" charset="0"/>
                                    </a:rPr>
                                  </m:ctrlPr>
                                </m:sSupPr>
                                <m:e>
                                  <m:r>
                                    <a:rPr lang="en-CA">
                                      <a:latin typeface="Cambria Math" panose="02040503050406030204" pitchFamily="18" charset="0"/>
                                    </a:rPr>
                                    <m:t>𝐻</m:t>
                                  </m:r>
                                </m:e>
                                <m:sup>
                                  <m:r>
                                    <a:rPr lang="en-CA">
                                      <a:latin typeface="Cambria Math" panose="02040503050406030204" pitchFamily="18" charset="0"/>
                                    </a:rPr>
                                    <m:t>2</m:t>
                                  </m:r>
                                </m:sup>
                              </m:sSup>
                            </m:num>
                            <m:den>
                              <m:sSup>
                                <m:sSupPr>
                                  <m:ctrlPr>
                                    <a:rPr lang="en-CA" i="1">
                                      <a:latin typeface="Cambria Math" panose="02040503050406030204" pitchFamily="18" charset="0"/>
                                    </a:rPr>
                                  </m:ctrlPr>
                                </m:sSupPr>
                                <m:e>
                                  <m:r>
                                    <a:rPr lang="en-CA">
                                      <a:latin typeface="Cambria Math" panose="02040503050406030204" pitchFamily="18" charset="0"/>
                                    </a:rPr>
                                    <m:t>𝐻</m:t>
                                  </m:r>
                                </m:e>
                                <m:sup>
                                  <m:r>
                                    <a:rPr lang="en-CA">
                                      <a:latin typeface="Cambria Math" panose="02040503050406030204" pitchFamily="18" charset="0"/>
                                    </a:rPr>
                                    <m:t>2</m:t>
                                  </m:r>
                                </m:sup>
                              </m:sSup>
                              <m:r>
                                <a:rPr lang="en-CA">
                                  <a:latin typeface="Cambria Math" panose="02040503050406030204" pitchFamily="18" charset="0"/>
                                </a:rPr>
                                <m:t>+3∆</m:t>
                              </m:r>
                              <m:r>
                                <a:rPr lang="en-CA">
                                  <a:latin typeface="Cambria Math" panose="02040503050406030204" pitchFamily="18" charset="0"/>
                                </a:rPr>
                                <m:t>𝑡</m:t>
                              </m:r>
                              <m:r>
                                <a:rPr lang="en-CA">
                                  <a:latin typeface="Cambria Math" panose="02040503050406030204" pitchFamily="18" charset="0"/>
                                </a:rPr>
                                <m:t>𝜈</m:t>
                              </m:r>
                            </m:den>
                          </m:f>
                        </m:e>
                      </m:d>
                      <m:r>
                        <a:rPr lang="en-US" b="0" i="0" smtClean="0">
                          <a:latin typeface="Cambria Math" panose="02040503050406030204" pitchFamily="18" charset="0"/>
                        </a:rPr>
                        <m:t>      </m:t>
                      </m:r>
                      <m:r>
                        <m:rPr>
                          <m:sty m:val="p"/>
                        </m:rPr>
                        <a:rPr lang="en-US" b="0" i="0" smtClean="0">
                          <a:latin typeface="Cambria Math" panose="02040503050406030204" pitchFamily="18" charset="0"/>
                        </a:rPr>
                        <m:t>with</m:t>
                      </m:r>
                      <m:r>
                        <a:rPr lang="en-US" b="0" i="0" smtClean="0">
                          <a:latin typeface="Cambria Math" panose="02040503050406030204" pitchFamily="18" charset="0"/>
                        </a:rPr>
                        <m:t> </m:t>
                      </m:r>
                      <m:r>
                        <a:rPr lang="en-CA">
                          <a:latin typeface="Cambria Math" panose="02040503050406030204" pitchFamily="18" charset="0"/>
                        </a:rPr>
                        <m:t>𝜈</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4.0</m:t>
                          </m:r>
                          <m:r>
                            <a:rPr lang="en-US" b="0" i="1" smtClean="0">
                              <a:latin typeface="Cambria Math" panose="02040503050406030204" pitchFamily="18" charset="0"/>
                            </a:rPr>
                            <m:t>𝑒</m:t>
                          </m:r>
                        </m:e>
                        <m:sup>
                          <m:r>
                            <a:rPr lang="en-US" b="0" i="1" smtClean="0">
                              <a:latin typeface="Cambria Math" panose="02040503050406030204" pitchFamily="18" charset="0"/>
                            </a:rPr>
                            <m:t>−5</m:t>
                          </m:r>
                        </m:sup>
                      </m:sSup>
                      <m:r>
                        <a:rPr lang="en-US" b="0" i="1" smtClean="0">
                          <a:latin typeface="Cambria Math" panose="02040503050406030204" pitchFamily="18" charset="0"/>
                        </a:rPr>
                        <m:t>,</m:t>
                      </m:r>
                      <m:r>
                        <a:rPr lang="en-CA">
                          <a:latin typeface="Cambria Math" panose="02040503050406030204" pitchFamily="18" charset="0"/>
                        </a:rPr>
                        <m:t>∆</m:t>
                      </m:r>
                      <m:r>
                        <a:rPr lang="en-CA">
                          <a:latin typeface="Cambria Math" panose="02040503050406030204" pitchFamily="18" charset="0"/>
                        </a:rPr>
                        <m:t>𝑡</m:t>
                      </m:r>
                      <m:r>
                        <a:rPr lang="en-US" b="0" i="1" smtClean="0">
                          <a:latin typeface="Cambria Math" panose="02040503050406030204" pitchFamily="18" charset="0"/>
                        </a:rPr>
                        <m:t>=0.003</m:t>
                      </m:r>
                    </m:oMath>
                  </m:oMathPara>
                </a14:m>
                <a:endParaRPr lang="en-US" dirty="0"/>
              </a:p>
            </p:txBody>
          </p:sp>
        </mc:Choice>
        <mc:Fallback xmlns="">
          <p:sp>
            <p:nvSpPr>
              <p:cNvPr id="7" name="ZoneTexte 6">
                <a:extLst>
                  <a:ext uri="{FF2B5EF4-FFF2-40B4-BE49-F238E27FC236}">
                    <a16:creationId xmlns:a16="http://schemas.microsoft.com/office/drawing/2014/main" id="{A78CDD2A-B73A-405B-983A-A0413DBBDF96}"/>
                  </a:ext>
                </a:extLst>
              </p:cNvPr>
              <p:cNvSpPr txBox="1">
                <a:spLocks noRot="1" noChangeAspect="1" noMove="1" noResize="1" noEditPoints="1" noAdjustHandles="1" noChangeArrowheads="1" noChangeShapeType="1" noTextEdit="1"/>
              </p:cNvSpPr>
              <p:nvPr/>
            </p:nvSpPr>
            <p:spPr>
              <a:xfrm>
                <a:off x="1216370" y="911772"/>
                <a:ext cx="6541343" cy="837345"/>
              </a:xfrm>
              <a:prstGeom prst="rect">
                <a:avLst/>
              </a:prstGeom>
              <a:blipFill>
                <a:blip r:embed="rId2"/>
                <a:stretch>
                  <a:fillRect/>
                </a:stretch>
              </a:blipFill>
            </p:spPr>
            <p:txBody>
              <a:bodyPr/>
              <a:lstStyle/>
              <a:p>
                <a:r>
                  <a:rPr lang="en-US">
                    <a:noFill/>
                  </a:rPr>
                  <a:t> </a:t>
                </a:r>
              </a:p>
            </p:txBody>
          </p:sp>
        </mc:Fallback>
      </mc:AlternateContent>
      <p:graphicFrame>
        <p:nvGraphicFramePr>
          <p:cNvPr id="8" name="Graphique 7">
            <a:extLst>
              <a:ext uri="{FF2B5EF4-FFF2-40B4-BE49-F238E27FC236}">
                <a16:creationId xmlns:a16="http://schemas.microsoft.com/office/drawing/2014/main" id="{027AFA22-CDB6-4989-8A87-5AD619EF98B2}"/>
              </a:ext>
            </a:extLst>
          </p:cNvPr>
          <p:cNvGraphicFramePr>
            <a:graphicFrameLocks/>
          </p:cNvGraphicFramePr>
          <p:nvPr>
            <p:extLst>
              <p:ext uri="{D42A27DB-BD31-4B8C-83A1-F6EECF244321}">
                <p14:modId xmlns:p14="http://schemas.microsoft.com/office/powerpoint/2010/main" val="128374719"/>
              </p:ext>
            </p:extLst>
          </p:nvPr>
        </p:nvGraphicFramePr>
        <p:xfrm>
          <a:off x="2816352" y="1920240"/>
          <a:ext cx="3849624" cy="2313432"/>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9783CD32-8E06-1F43-A178-A76505BCECC8}"/>
              </a:ext>
            </a:extLst>
          </p:cNvPr>
          <p:cNvSpPr/>
          <p:nvPr/>
        </p:nvSpPr>
        <p:spPr>
          <a:xfrm>
            <a:off x="6553200" y="3780835"/>
            <a:ext cx="340158" cy="369332"/>
          </a:xfrm>
          <a:prstGeom prst="rect">
            <a:avLst/>
          </a:prstGeom>
        </p:spPr>
        <p:txBody>
          <a:bodyPr wrap="none">
            <a:spAutoFit/>
          </a:bodyPr>
          <a:lstStyle/>
          <a:p>
            <a:r>
              <a:rPr lang="en-CA" sz="1800" dirty="0"/>
              <a:t>H</a:t>
            </a:r>
            <a:endParaRPr lang="en-US" sz="1800" dirty="0"/>
          </a:p>
        </p:txBody>
      </p:sp>
    </p:spTree>
    <p:extLst>
      <p:ext uri="{BB962C8B-B14F-4D97-AF65-F5344CB8AC3E}">
        <p14:creationId xmlns:p14="http://schemas.microsoft.com/office/powerpoint/2010/main" val="1305345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CA" dirty="0"/>
                  <a:t>Viscosity - Effect of viscosity (</a:t>
                </a:r>
                <a14:m>
                  <m:oMath xmlns:m="http://schemas.openxmlformats.org/officeDocument/2006/math">
                    <m:r>
                      <a:rPr lang="en-CA">
                        <a:latin typeface="Cambria Math" panose="02040503050406030204" pitchFamily="18" charset="0"/>
                      </a:rPr>
                      <m:t>𝜈</m:t>
                    </m:r>
                  </m:oMath>
                </a14:m>
                <a:r>
                  <a:rPr lang="en-CA" dirty="0"/>
                  <a: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t="-31915" b="-55319"/>
                </a:stretch>
              </a:blipFill>
            </p:spPr>
            <p:txBody>
              <a:bodyPr/>
              <a:lstStyle/>
              <a:p>
                <a:r>
                  <a:rPr lang="en-US">
                    <a:noFill/>
                  </a:rPr>
                  <a:t> </a:t>
                </a:r>
              </a:p>
            </p:txBody>
          </p:sp>
        </mc:Fallback>
      </mc:AlternateContent>
      <p:sp>
        <p:nvSpPr>
          <p:cNvPr id="9" name="Footer Placeholder 8"/>
          <p:cNvSpPr>
            <a:spLocks noGrp="1"/>
          </p:cNvSpPr>
          <p:nvPr>
            <p:ph type="ftr" sz="quarter" idx="10"/>
          </p:nvPr>
        </p:nvSpPr>
        <p:spPr/>
        <p:txBody>
          <a:bodyPr/>
          <a:lstStyle/>
          <a:p>
            <a:pPr>
              <a:defRPr/>
            </a:pPr>
            <a:fld id="{E2772229-4108-4226-A3B1-7AC9AC171EC3}" type="slidenum">
              <a:rPr lang="en-US" altLang="x-none" smtClean="0"/>
              <a:t>26</a:t>
            </a:fld>
            <a:endParaRPr lang="en-US" altLang="x-none" dirty="0"/>
          </a:p>
        </p:txBody>
      </p:sp>
      <p:graphicFrame>
        <p:nvGraphicFramePr>
          <p:cNvPr id="10" name="Graphique 9">
            <a:extLst>
              <a:ext uri="{FF2B5EF4-FFF2-40B4-BE49-F238E27FC236}">
                <a16:creationId xmlns:a16="http://schemas.microsoft.com/office/drawing/2014/main" id="{F4BC2ABA-B325-40D5-AAD9-96F43F967869}"/>
              </a:ext>
            </a:extLst>
          </p:cNvPr>
          <p:cNvGraphicFramePr>
            <a:graphicFrameLocks/>
          </p:cNvGraphicFramePr>
          <p:nvPr>
            <p:extLst>
              <p:ext uri="{D42A27DB-BD31-4B8C-83A1-F6EECF244321}">
                <p14:modId xmlns:p14="http://schemas.microsoft.com/office/powerpoint/2010/main" val="3908620302"/>
              </p:ext>
            </p:extLst>
          </p:nvPr>
        </p:nvGraphicFramePr>
        <p:xfrm>
          <a:off x="2819400" y="1918808"/>
          <a:ext cx="3848100" cy="2308860"/>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6A63717F-6C79-47A6-9CCD-638904095EF2}"/>
                  </a:ext>
                </a:extLst>
              </p:cNvPr>
              <p:cNvSpPr txBox="1"/>
              <p:nvPr/>
            </p:nvSpPr>
            <p:spPr>
              <a:xfrm>
                <a:off x="1301522" y="911772"/>
                <a:ext cx="6540957" cy="8373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CA">
                          <a:latin typeface="Cambria Math" panose="02040503050406030204" pitchFamily="18" charset="0"/>
                        </a:rPr>
                        <m:t>=</m:t>
                      </m:r>
                      <m:d>
                        <m:dPr>
                          <m:ctrlPr>
                            <a:rPr lang="en-CA" i="1">
                              <a:latin typeface="Cambria Math" panose="02040503050406030204" pitchFamily="18" charset="0"/>
                            </a:rPr>
                          </m:ctrlPr>
                        </m:dPr>
                        <m:e>
                          <m:f>
                            <m:fPr>
                              <m:ctrlPr>
                                <a:rPr lang="en-CA" i="1">
                                  <a:latin typeface="Cambria Math" panose="02040503050406030204" pitchFamily="18" charset="0"/>
                                </a:rPr>
                              </m:ctrlPr>
                            </m:fPr>
                            <m:num>
                              <m:sSup>
                                <m:sSupPr>
                                  <m:ctrlPr>
                                    <a:rPr lang="en-CA" i="1">
                                      <a:latin typeface="Cambria Math" panose="02040503050406030204" pitchFamily="18" charset="0"/>
                                    </a:rPr>
                                  </m:ctrlPr>
                                </m:sSupPr>
                                <m:e>
                                  <m:r>
                                    <a:rPr lang="en-CA">
                                      <a:latin typeface="Cambria Math" panose="02040503050406030204" pitchFamily="18" charset="0"/>
                                    </a:rPr>
                                    <m:t>𝐻</m:t>
                                  </m:r>
                                </m:e>
                                <m:sup>
                                  <m:r>
                                    <a:rPr lang="en-CA">
                                      <a:latin typeface="Cambria Math" panose="02040503050406030204" pitchFamily="18" charset="0"/>
                                    </a:rPr>
                                    <m:t>2</m:t>
                                  </m:r>
                                </m:sup>
                              </m:sSup>
                            </m:num>
                            <m:den>
                              <m:sSup>
                                <m:sSupPr>
                                  <m:ctrlPr>
                                    <a:rPr lang="en-CA" i="1">
                                      <a:latin typeface="Cambria Math" panose="02040503050406030204" pitchFamily="18" charset="0"/>
                                    </a:rPr>
                                  </m:ctrlPr>
                                </m:sSupPr>
                                <m:e>
                                  <m:r>
                                    <a:rPr lang="en-CA">
                                      <a:latin typeface="Cambria Math" panose="02040503050406030204" pitchFamily="18" charset="0"/>
                                    </a:rPr>
                                    <m:t>𝐻</m:t>
                                  </m:r>
                                </m:e>
                                <m:sup>
                                  <m:r>
                                    <a:rPr lang="en-CA">
                                      <a:latin typeface="Cambria Math" panose="02040503050406030204" pitchFamily="18" charset="0"/>
                                    </a:rPr>
                                    <m:t>2</m:t>
                                  </m:r>
                                </m:sup>
                              </m:sSup>
                              <m:r>
                                <a:rPr lang="en-CA">
                                  <a:latin typeface="Cambria Math" panose="02040503050406030204" pitchFamily="18" charset="0"/>
                                </a:rPr>
                                <m:t>+3∆</m:t>
                              </m:r>
                              <m:r>
                                <a:rPr lang="en-CA">
                                  <a:latin typeface="Cambria Math" panose="02040503050406030204" pitchFamily="18" charset="0"/>
                                </a:rPr>
                                <m:t>𝑡</m:t>
                              </m:r>
                              <m:r>
                                <a:rPr lang="en-CA">
                                  <a:latin typeface="Cambria Math" panose="02040503050406030204" pitchFamily="18" charset="0"/>
                                </a:rPr>
                                <m:t>𝜈</m:t>
                              </m:r>
                            </m:den>
                          </m:f>
                        </m:e>
                      </m:d>
                      <m:r>
                        <a:rPr lang="en-US" b="0" i="0" smtClean="0">
                          <a:latin typeface="Cambria Math" panose="02040503050406030204" pitchFamily="18" charset="0"/>
                        </a:rPr>
                        <m:t>      </m:t>
                      </m:r>
                      <m:r>
                        <m:rPr>
                          <m:sty m:val="p"/>
                        </m:rPr>
                        <a:rPr lang="en-US" b="0" i="0" smtClean="0">
                          <a:latin typeface="Cambria Math" panose="02040503050406030204" pitchFamily="18" charset="0"/>
                        </a:rPr>
                        <m:t>with</m:t>
                      </m:r>
                      <m:r>
                        <a:rPr lang="en-US" b="0" i="0" smtClean="0">
                          <a:latin typeface="Cambria Math" panose="02040503050406030204" pitchFamily="18" charset="0"/>
                        </a:rPr>
                        <m:t> </m:t>
                      </m:r>
                      <m:r>
                        <a:rPr lang="en-US" b="0" i="1" smtClean="0">
                          <a:latin typeface="Cambria Math" panose="02040503050406030204" pitchFamily="18" charset="0"/>
                        </a:rPr>
                        <m:t> </m:t>
                      </m:r>
                      <m:r>
                        <a:rPr lang="en-US" b="0" i="1" smtClean="0">
                          <a:latin typeface="Cambria Math" panose="02040503050406030204" pitchFamily="18" charset="0"/>
                        </a:rPr>
                        <m:t>𝐻</m:t>
                      </m:r>
                      <m:r>
                        <a:rPr lang="en-US" b="0" i="1" smtClean="0">
                          <a:latin typeface="Cambria Math" panose="02040503050406030204" pitchFamily="18" charset="0"/>
                        </a:rPr>
                        <m:t>=0.001,</m:t>
                      </m:r>
                      <m:r>
                        <a:rPr lang="en-CA">
                          <a:latin typeface="Cambria Math" panose="02040503050406030204" pitchFamily="18" charset="0"/>
                        </a:rPr>
                        <m:t>∆</m:t>
                      </m:r>
                      <m:r>
                        <a:rPr lang="en-CA">
                          <a:latin typeface="Cambria Math" panose="02040503050406030204" pitchFamily="18" charset="0"/>
                        </a:rPr>
                        <m:t>𝑡</m:t>
                      </m:r>
                      <m:r>
                        <a:rPr lang="en-US" b="0" i="1" smtClean="0">
                          <a:latin typeface="Cambria Math" panose="02040503050406030204" pitchFamily="18" charset="0"/>
                        </a:rPr>
                        <m:t>=0.003</m:t>
                      </m:r>
                    </m:oMath>
                  </m:oMathPara>
                </a14:m>
                <a:endParaRPr lang="en-US" dirty="0"/>
              </a:p>
            </p:txBody>
          </p:sp>
        </mc:Choice>
        <mc:Fallback xmlns="">
          <p:sp>
            <p:nvSpPr>
              <p:cNvPr id="11" name="ZoneTexte 10">
                <a:extLst>
                  <a:ext uri="{FF2B5EF4-FFF2-40B4-BE49-F238E27FC236}">
                    <a16:creationId xmlns:a16="http://schemas.microsoft.com/office/drawing/2014/main" id="{6A63717F-6C79-47A6-9CCD-638904095EF2}"/>
                  </a:ext>
                </a:extLst>
              </p:cNvPr>
              <p:cNvSpPr txBox="1">
                <a:spLocks noRot="1" noChangeAspect="1" noMove="1" noResize="1" noEditPoints="1" noAdjustHandles="1" noChangeArrowheads="1" noChangeShapeType="1" noTextEdit="1"/>
              </p:cNvSpPr>
              <p:nvPr/>
            </p:nvSpPr>
            <p:spPr>
              <a:xfrm>
                <a:off x="1301522" y="911772"/>
                <a:ext cx="6540957" cy="83734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7A4FECF7-AA40-3641-8FCD-69DA30A4C160}"/>
                  </a:ext>
                </a:extLst>
              </p:cNvPr>
              <p:cNvSpPr/>
              <p:nvPr/>
            </p:nvSpPr>
            <p:spPr>
              <a:xfrm>
                <a:off x="6667500" y="3843897"/>
                <a:ext cx="44698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CA">
                          <a:latin typeface="Cambria Math" panose="02040503050406030204" pitchFamily="18" charset="0"/>
                        </a:rPr>
                        <m:t>𝜈</m:t>
                      </m:r>
                    </m:oMath>
                  </m:oMathPara>
                </a14:m>
                <a:endParaRPr lang="en-US" dirty="0"/>
              </a:p>
            </p:txBody>
          </p:sp>
        </mc:Choice>
        <mc:Fallback xmlns="">
          <p:sp>
            <p:nvSpPr>
              <p:cNvPr id="3" name="Rectangle 2">
                <a:extLst>
                  <a:ext uri="{FF2B5EF4-FFF2-40B4-BE49-F238E27FC236}">
                    <a16:creationId xmlns:a16="http://schemas.microsoft.com/office/drawing/2014/main" id="{7A4FECF7-AA40-3641-8FCD-69DA30A4C160}"/>
                  </a:ext>
                </a:extLst>
              </p:cNvPr>
              <p:cNvSpPr>
                <a:spLocks noRot="1" noChangeAspect="1" noMove="1" noResize="1" noEditPoints="1" noAdjustHandles="1" noChangeArrowheads="1" noChangeShapeType="1" noTextEdit="1"/>
              </p:cNvSpPr>
              <p:nvPr/>
            </p:nvSpPr>
            <p:spPr>
              <a:xfrm>
                <a:off x="6667500" y="3843897"/>
                <a:ext cx="446982" cy="46166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26598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Viscosity - Results</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27</a:t>
            </a:fld>
            <a:endParaRPr lang="en-US" altLang="x-none" dirty="0"/>
          </a:p>
        </p:txBody>
      </p:sp>
      <p:sp>
        <p:nvSpPr>
          <p:cNvPr id="6" name="Subtitle 2"/>
          <p:cNvSpPr txBox="1">
            <a:spLocks/>
          </p:cNvSpPr>
          <p:nvPr/>
        </p:nvSpPr>
        <p:spPr>
          <a:xfrm>
            <a:off x="5297976" y="2491561"/>
            <a:ext cx="2590800" cy="281523"/>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3200" dirty="0">
                <a:latin typeface="+mj-lt"/>
                <a:cs typeface="Times New Roman" panose="02020603050405020304" pitchFamily="18" charset="0"/>
              </a:rPr>
              <a:t>ν</a:t>
            </a:r>
            <a:r>
              <a:rPr lang="en-CA" sz="3200" dirty="0">
                <a:latin typeface="+mj-lt"/>
                <a:cs typeface="Times New Roman" panose="02020603050405020304" pitchFamily="18" charset="0"/>
              </a:rPr>
              <a:t> </a:t>
            </a:r>
            <a:r>
              <a:rPr lang="en-CA" sz="3200" dirty="0">
                <a:latin typeface="+mj-lt"/>
                <a:cs typeface="Arial" panose="020B0604020202020204" pitchFamily="34" charset="0"/>
              </a:rPr>
              <a:t>= 4.0E-6 m</a:t>
            </a:r>
            <a:r>
              <a:rPr lang="en-CA" sz="3200" baseline="30000" dirty="0">
                <a:latin typeface="+mj-lt"/>
                <a:cs typeface="Arial" panose="020B0604020202020204" pitchFamily="34" charset="0"/>
              </a:rPr>
              <a:t>2</a:t>
            </a:r>
            <a:r>
              <a:rPr lang="en-CA" sz="3200" dirty="0">
                <a:latin typeface="+mj-lt"/>
                <a:cs typeface="Arial" panose="020B0604020202020204" pitchFamily="34" charset="0"/>
              </a:rPr>
              <a:t>/s</a:t>
            </a:r>
          </a:p>
        </p:txBody>
      </p:sp>
      <p:sp>
        <p:nvSpPr>
          <p:cNvPr id="7" name="Subtitle 2"/>
          <p:cNvSpPr txBox="1">
            <a:spLocks/>
          </p:cNvSpPr>
          <p:nvPr/>
        </p:nvSpPr>
        <p:spPr>
          <a:xfrm>
            <a:off x="1504989" y="2537528"/>
            <a:ext cx="2592000" cy="281523"/>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3200" dirty="0">
                <a:latin typeface="+mj-lt"/>
                <a:cs typeface="Times New Roman" panose="02020603050405020304" pitchFamily="18" charset="0"/>
              </a:rPr>
              <a:t>ν</a:t>
            </a:r>
            <a:r>
              <a:rPr lang="en-CA" sz="3200" dirty="0">
                <a:latin typeface="+mj-lt"/>
                <a:cs typeface="Arial" panose="020B0604020202020204" pitchFamily="34" charset="0"/>
              </a:rPr>
              <a:t> = 0 m</a:t>
            </a:r>
            <a:r>
              <a:rPr lang="en-CA" sz="3200" baseline="30000" dirty="0">
                <a:latin typeface="+mj-lt"/>
                <a:cs typeface="Arial" panose="020B0604020202020204" pitchFamily="34" charset="0"/>
              </a:rPr>
              <a:t>2</a:t>
            </a:r>
            <a:r>
              <a:rPr lang="en-CA" sz="3200" dirty="0">
                <a:latin typeface="+mj-lt"/>
                <a:cs typeface="Arial" panose="020B0604020202020204" pitchFamily="34" charset="0"/>
              </a:rPr>
              <a:t>/s</a:t>
            </a:r>
          </a:p>
        </p:txBody>
      </p:sp>
      <p:sp>
        <p:nvSpPr>
          <p:cNvPr id="8" name="Subtitle 2"/>
          <p:cNvSpPr txBox="1">
            <a:spLocks/>
          </p:cNvSpPr>
          <p:nvPr/>
        </p:nvSpPr>
        <p:spPr>
          <a:xfrm>
            <a:off x="1504989" y="4428470"/>
            <a:ext cx="2592000" cy="281523"/>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3200" dirty="0">
                <a:cs typeface="Times New Roman" panose="02020603050405020304" pitchFamily="18" charset="0"/>
              </a:rPr>
              <a:t>ν </a:t>
            </a:r>
            <a:r>
              <a:rPr lang="en-CA" sz="3200" dirty="0">
                <a:cs typeface="Arial" panose="020B0604020202020204" pitchFamily="34" charset="0"/>
              </a:rPr>
              <a:t>= 4.0E-5 m</a:t>
            </a:r>
            <a:r>
              <a:rPr lang="en-CA" sz="3200" baseline="30000" dirty="0">
                <a:cs typeface="Arial" panose="020B0604020202020204" pitchFamily="34" charset="0"/>
              </a:rPr>
              <a:t>2</a:t>
            </a:r>
            <a:r>
              <a:rPr lang="en-CA" sz="3200" dirty="0">
                <a:cs typeface="Arial" panose="020B0604020202020204" pitchFamily="34" charset="0"/>
              </a:rPr>
              <a:t>/s</a:t>
            </a:r>
          </a:p>
        </p:txBody>
      </p:sp>
      <p:sp>
        <p:nvSpPr>
          <p:cNvPr id="10" name="Subtitle 2"/>
          <p:cNvSpPr txBox="1">
            <a:spLocks/>
          </p:cNvSpPr>
          <p:nvPr/>
        </p:nvSpPr>
        <p:spPr>
          <a:xfrm>
            <a:off x="5297976" y="4418551"/>
            <a:ext cx="2590800" cy="281523"/>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3200" dirty="0">
                <a:cs typeface="Times New Roman" panose="02020603050405020304" pitchFamily="18" charset="0"/>
              </a:rPr>
              <a:t>ν </a:t>
            </a:r>
            <a:r>
              <a:rPr lang="en-CA" sz="3200" dirty="0">
                <a:cs typeface="Arial" panose="020B0604020202020204" pitchFamily="34" charset="0"/>
              </a:rPr>
              <a:t>= 4.0E-1 m</a:t>
            </a:r>
            <a:r>
              <a:rPr lang="en-CA" sz="3200" baseline="30000" dirty="0">
                <a:cs typeface="Arial" panose="020B0604020202020204" pitchFamily="34" charset="0"/>
              </a:rPr>
              <a:t>2</a:t>
            </a:r>
            <a:r>
              <a:rPr lang="en-CA" sz="3200" dirty="0">
                <a:cs typeface="Arial" panose="020B0604020202020204" pitchFamily="34" charset="0"/>
              </a:rPr>
              <a:t>/s</a:t>
            </a:r>
          </a:p>
        </p:txBody>
      </p:sp>
      <p:pic>
        <p:nvPicPr>
          <p:cNvPr id="11" name="viscosity_no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1" t="-1447" r="-1" b="-1447"/>
          <a:stretch/>
        </p:blipFill>
        <p:spPr>
          <a:xfrm>
            <a:off x="1504989" y="880620"/>
            <a:ext cx="2592000" cy="1500188"/>
          </a:xfrm>
          <a:prstGeom prst="rect">
            <a:avLst/>
          </a:prstGeom>
        </p:spPr>
      </p:pic>
      <p:pic>
        <p:nvPicPr>
          <p:cNvPr id="12" name="viscosity_low">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5297976" y="894101"/>
            <a:ext cx="2590800" cy="1457325"/>
          </a:xfrm>
          <a:prstGeom prst="rect">
            <a:avLst/>
          </a:prstGeom>
        </p:spPr>
      </p:pic>
      <p:pic>
        <p:nvPicPr>
          <p:cNvPr id="13" name="viscosity_4e-1">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5297976" y="2821337"/>
            <a:ext cx="2592000" cy="1458000"/>
          </a:xfrm>
          <a:prstGeom prst="rect">
            <a:avLst/>
          </a:prstGeom>
        </p:spPr>
      </p:pic>
      <p:pic>
        <p:nvPicPr>
          <p:cNvPr id="14" name="viscosity_4e-5">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1504989" y="2800350"/>
            <a:ext cx="2592000" cy="1458000"/>
          </a:xfrm>
          <a:prstGeom prst="rect">
            <a:avLst/>
          </a:prstGeom>
        </p:spPr>
      </p:pic>
    </p:spTree>
    <p:extLst>
      <p:ext uri="{BB962C8B-B14F-4D97-AF65-F5344CB8AC3E}">
        <p14:creationId xmlns:p14="http://schemas.microsoft.com/office/powerpoint/2010/main" val="342172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84" fill="hold"/>
                                        <p:tgtEl>
                                          <p:spTgt spid="11"/>
                                        </p:tgtEl>
                                      </p:cBhvr>
                                    </p:cmd>
                                  </p:childTnLst>
                                </p:cTn>
                              </p:par>
                              <p:par>
                                <p:cTn id="7" presetID="1" presetClass="mediacall" presetSubtype="0" fill="hold" nodeType="withEffect">
                                  <p:stCondLst>
                                    <p:cond delay="0"/>
                                  </p:stCondLst>
                                  <p:childTnLst>
                                    <p:cmd type="call" cmd="playFrom(0.0)">
                                      <p:cBhvr>
                                        <p:cTn id="8" dur="9284" fill="hold"/>
                                        <p:tgtEl>
                                          <p:spTgt spid="12"/>
                                        </p:tgtEl>
                                      </p:cBhvr>
                                    </p:cmd>
                                  </p:childTnLst>
                                </p:cTn>
                              </p:par>
                              <p:par>
                                <p:cTn id="9" presetID="1" presetClass="mediacall" presetSubtype="0" fill="hold" nodeType="withEffect">
                                  <p:stCondLst>
                                    <p:cond delay="0"/>
                                  </p:stCondLst>
                                  <p:childTnLst>
                                    <p:cmd type="call" cmd="playFrom(0.0)">
                                      <p:cBhvr>
                                        <p:cTn id="10" dur="9284" fill="hold"/>
                                        <p:tgtEl>
                                          <p:spTgt spid="14"/>
                                        </p:tgtEl>
                                      </p:cBhvr>
                                    </p:cmd>
                                  </p:childTnLst>
                                </p:cTn>
                              </p:par>
                              <p:par>
                                <p:cTn id="11" presetID="1" presetClass="mediacall" presetSubtype="0" fill="hold" nodeType="withEffect">
                                  <p:stCondLst>
                                    <p:cond delay="0"/>
                                  </p:stCondLst>
                                  <p:childTnLst>
                                    <p:cmd type="call" cmd="playFrom(0.0)">
                                      <p:cBhvr>
                                        <p:cTn id="12" dur="928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0"/>
                                  </p:stCondLst>
                                  <p:childTnLst>
                                    <p:cmd type="call" cmd="togglePause">
                                      <p:cBhvr>
                                        <p:cTn id="17" dur="1" fill="hold"/>
                                        <p:tgtEl>
                                          <p:spTgt spid="11"/>
                                        </p:tgtEl>
                                      </p:cBhvr>
                                    </p:cmd>
                                  </p:childTnLst>
                                </p:cTn>
                              </p:par>
                            </p:childTnLst>
                          </p:cTn>
                        </p:par>
                      </p:childTnLst>
                    </p:cTn>
                  </p:par>
                </p:childTnLst>
              </p:cTn>
              <p:nextCondLst>
                <p:cond evt="onClick" delay="0">
                  <p:tgtEl>
                    <p:spTgt spid="11"/>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withEffect">
                                  <p:stCondLst>
                                    <p:cond delay="0"/>
                                  </p:stCondLst>
                                  <p:childTnLst>
                                    <p:cmd type="call" cmd="togglePause">
                                      <p:cBhvr>
                                        <p:cTn id="27" dur="1" fill="hold"/>
                                        <p:tgtEl>
                                          <p:spTgt spid="14"/>
                                        </p:tgtEl>
                                      </p:cBhvr>
                                    </p:cmd>
                                  </p:child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withEffect">
                                  <p:stCondLst>
                                    <p:cond delay="0"/>
                                  </p:stCondLst>
                                  <p:childTnLst>
                                    <p:cmd type="call" cmd="togglePause">
                                      <p:cBhvr>
                                        <p:cTn id="32" dur="1" fill="hold"/>
                                        <p:tgtEl>
                                          <p:spTgt spid="13"/>
                                        </p:tgtEl>
                                      </p:cBhvr>
                                    </p:cmd>
                                  </p:childTnLst>
                                </p:cTn>
                              </p:par>
                            </p:childTnLst>
                          </p:cTn>
                        </p:par>
                      </p:childTnLst>
                    </p:cTn>
                  </p:par>
                </p:childTnLst>
              </p:cTn>
              <p:nextCondLst>
                <p:cond evt="onClick" delay="0">
                  <p:tgtEl>
                    <p:spTgt spid="13"/>
                  </p:tgtEl>
                </p:cond>
              </p:nextCondLst>
            </p:seq>
            <p:video>
              <p:cMediaNode vol="80000">
                <p:cTn id="33" repeatCount="indefinite" fill="hold" display="0">
                  <p:stCondLst>
                    <p:cond delay="indefinite"/>
                  </p:stCondLst>
                </p:cTn>
                <p:tgtEl>
                  <p:spTgt spid="11"/>
                </p:tgtEl>
              </p:cMediaNode>
            </p:video>
            <p:video>
              <p:cMediaNode vol="80000">
                <p:cTn id="34" repeatCount="indefinite" fill="hold" display="0">
                  <p:stCondLst>
                    <p:cond delay="indefinite"/>
                  </p:stCondLst>
                </p:cTn>
                <p:tgtEl>
                  <p:spTgt spid="12"/>
                </p:tgtEl>
              </p:cMediaNode>
            </p:video>
            <p:video>
              <p:cMediaNode vol="80000">
                <p:cTn id="35" repeatCount="indefinite" fill="hold" display="0">
                  <p:stCondLst>
                    <p:cond delay="indefinite"/>
                  </p:stCondLst>
                </p:cTn>
                <p:tgtEl>
                  <p:spTgt spid="14"/>
                </p:tgtEl>
              </p:cMediaNode>
            </p:video>
            <p:video>
              <p:cMediaNode vol="80000">
                <p:cTn id="36" repeatCount="indefinite" fill="hold" display="0">
                  <p:stCondLst>
                    <p:cond delay="indefinite"/>
                  </p:stCondLst>
                </p:cTn>
                <p:tgtEl>
                  <p:spTgt spid="1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Overview</a:t>
            </a:r>
          </a:p>
        </p:txBody>
      </p:sp>
      <p:sp>
        <p:nvSpPr>
          <p:cNvPr id="3" name="Content Placeholder 2"/>
          <p:cNvSpPr>
            <a:spLocks noGrp="1"/>
          </p:cNvSpPr>
          <p:nvPr>
            <p:ph sz="half" idx="1"/>
          </p:nvPr>
        </p:nvSpPr>
        <p:spPr>
          <a:xfrm>
            <a:off x="609600" y="628650"/>
            <a:ext cx="8001000" cy="4000500"/>
          </a:xfrm>
        </p:spPr>
        <p:txBody>
          <a:bodyPr/>
          <a:lstStyle/>
          <a:p>
            <a:endParaRPr lang="en-CA" sz="2000" dirty="0"/>
          </a:p>
          <a:p>
            <a:r>
              <a:rPr lang="en-CA" sz="2000" dirty="0"/>
              <a:t>Virtual pipes</a:t>
            </a:r>
          </a:p>
          <a:p>
            <a:r>
              <a:rPr lang="en-CA" sz="2000" dirty="0"/>
              <a:t>Viscosity model</a:t>
            </a:r>
          </a:p>
          <a:p>
            <a:r>
              <a:rPr lang="en-CA" sz="2000" b="1" dirty="0"/>
              <a:t>Extended pipes</a:t>
            </a:r>
          </a:p>
          <a:p>
            <a:r>
              <a:rPr lang="en-CA" sz="2000" dirty="0"/>
              <a:t>Surface </a:t>
            </a:r>
          </a:p>
          <a:p>
            <a:pPr lvl="1"/>
            <a:r>
              <a:rPr lang="en-CA" sz="1600" dirty="0"/>
              <a:t>Creation</a:t>
            </a:r>
          </a:p>
          <a:p>
            <a:pPr lvl="1"/>
            <a:r>
              <a:rPr lang="en-CA" sz="1600" dirty="0"/>
              <a:t>Optimization</a:t>
            </a:r>
          </a:p>
          <a:p>
            <a:r>
              <a:rPr lang="en-CA" sz="2000" dirty="0"/>
              <a:t>Meniscus</a:t>
            </a:r>
          </a:p>
          <a:p>
            <a:r>
              <a:rPr lang="en-CA" sz="2000" dirty="0"/>
              <a:t>Discussion</a:t>
            </a:r>
          </a:p>
          <a:p>
            <a:endParaRPr lang="en-CA" sz="2000" dirty="0"/>
          </a:p>
          <a:p>
            <a:pPr marL="0" indent="0">
              <a:buNone/>
            </a:pPr>
            <a:endParaRPr lang="en-CA" dirty="0"/>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28</a:t>
            </a:fld>
            <a:endParaRPr lang="en-US" altLang="x-none" dirty="0"/>
          </a:p>
        </p:txBody>
      </p:sp>
    </p:spTree>
    <p:extLst>
      <p:ext uri="{BB962C8B-B14F-4D97-AF65-F5344CB8AC3E}">
        <p14:creationId xmlns:p14="http://schemas.microsoft.com/office/powerpoint/2010/main" val="2072566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a:t>Virtual Pipes - Problem with “Passages”</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29</a:t>
            </a:fld>
            <a:endParaRPr lang="en-US" altLang="x-none" dirty="0"/>
          </a:p>
        </p:txBody>
      </p:sp>
      <p:pic>
        <p:nvPicPr>
          <p:cNvPr id="17" name="Tunnel1D_WithoutEP_Rate03_100x1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6389" t="18213" r="23876" b="28735"/>
          <a:stretch/>
        </p:blipFill>
        <p:spPr>
          <a:xfrm>
            <a:off x="1447800" y="1047750"/>
            <a:ext cx="5821038" cy="3492623"/>
          </a:xfrm>
          <a:prstGeom prst="rect">
            <a:avLst/>
          </a:prstGeom>
        </p:spPr>
      </p:pic>
    </p:spTree>
    <p:extLst>
      <p:ext uri="{BB962C8B-B14F-4D97-AF65-F5344CB8AC3E}">
        <p14:creationId xmlns:p14="http://schemas.microsoft.com/office/powerpoint/2010/main" val="166875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Arial" panose="020B0604020202020204" pitchFamily="34" charset="0"/>
                <a:cs typeface="Arial" panose="020B0604020202020204" pitchFamily="34" charset="0"/>
              </a:rPr>
              <a:t>Related Work</a:t>
            </a:r>
            <a:endParaRPr lang="en-CA" dirty="0"/>
          </a:p>
        </p:txBody>
      </p:sp>
      <p:sp>
        <p:nvSpPr>
          <p:cNvPr id="3" name="Content Placeholder 2"/>
          <p:cNvSpPr>
            <a:spLocks noGrp="1"/>
          </p:cNvSpPr>
          <p:nvPr>
            <p:ph sz="half" idx="1"/>
          </p:nvPr>
        </p:nvSpPr>
        <p:spPr>
          <a:xfrm>
            <a:off x="609600" y="628650"/>
            <a:ext cx="8001000" cy="4000500"/>
          </a:xfrm>
        </p:spPr>
        <p:txBody>
          <a:bodyPr/>
          <a:lstStyle/>
          <a:p>
            <a:pPr marL="0" indent="0">
              <a:buNone/>
            </a:pPr>
            <a:r>
              <a:rPr lang="en-CA" sz="2000" dirty="0" err="1"/>
              <a:t>Heightmap</a:t>
            </a:r>
            <a:r>
              <a:rPr lang="en-CA" sz="2000" dirty="0"/>
              <a:t> simulation methods</a:t>
            </a:r>
          </a:p>
          <a:p>
            <a:pPr marL="0" indent="0">
              <a:buNone/>
            </a:pPr>
            <a:endParaRPr lang="en-CA" sz="2000" dirty="0"/>
          </a:p>
          <a:p>
            <a:r>
              <a:rPr lang="en-CA" sz="2000" dirty="0"/>
              <a:t>Shallow Water [CM10]</a:t>
            </a:r>
          </a:p>
          <a:p>
            <a:pPr lvl="1"/>
            <a:r>
              <a:rPr lang="en-CA" sz="2000" dirty="0"/>
              <a:t>Much slower than virtual pipes</a:t>
            </a:r>
          </a:p>
          <a:p>
            <a:r>
              <a:rPr lang="en-CA" sz="2000" dirty="0"/>
              <a:t>2D </a:t>
            </a:r>
            <a:r>
              <a:rPr lang="en-CA" sz="2000" dirty="0" err="1"/>
              <a:t>Navier</a:t>
            </a:r>
            <a:r>
              <a:rPr lang="en-CA" sz="2000" dirty="0"/>
              <a:t>-Stokes [KSS09] </a:t>
            </a:r>
          </a:p>
          <a:p>
            <a:pPr lvl="1"/>
            <a:r>
              <a:rPr lang="en-CA" sz="2000" dirty="0"/>
              <a:t>Lack of liquid depth information</a:t>
            </a:r>
          </a:p>
          <a:p>
            <a:r>
              <a:rPr lang="en-CA" sz="2000" dirty="0"/>
              <a:t>Virtual Pipes [MDH07; vBBK08; BMPG11; Kel14</a:t>
            </a:r>
            <a:r>
              <a:rPr lang="en-CA" sz="1800" dirty="0"/>
              <a:t>]</a:t>
            </a:r>
          </a:p>
          <a:p>
            <a:endParaRPr lang="en-CA" dirty="0"/>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3</a:t>
            </a:fld>
            <a:endParaRPr lang="en-US" altLang="x-none" dirty="0"/>
          </a:p>
        </p:txBody>
      </p:sp>
      <p:pic>
        <p:nvPicPr>
          <p:cNvPr id="1026" name="Picture 2" descr="https://lh4.googleusercontent.com/bQpHJnC_-xuEAHeOWWlee1bWfWET0xtXuBzB3fQksvDJD4C0do3T5_kSTR2q89-CJL5huuNv6qnZyCkC2X4QCY2QJc-cdMPni008ow8pVDb9_KFuASOVKevPsAB7FoCGMvapokCv5D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4980" y="844591"/>
            <a:ext cx="1845620" cy="10354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5.googleusercontent.com/9UdlK_TmzyfpuE9-pLe7pyyQmvbhiznmKGR-T2eU20-62vYt3nbP-BtLNPled55UBfJamjZ3yOX5mAnB5yAV8-4qsUaCnPmBs0Z-A34icB1m-Jn0LchJGoi_bLigA-jq6By2tADUF7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1494" y="2176859"/>
            <a:ext cx="1170761" cy="11491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6.googleusercontent.com/51TXJxweJk66NrIXw8iYUtSTFjDSiywNyAQIEWgwepzEuHu4P_JrkM0RI_BF_7tLrXgqc62Y7VXoMBepp4PvWkdXiq4Aeo-WRQea5DOwmT0rEI5SEUd9DGfpZlCJzfdtGxdS8ck8Wh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4980" y="3561700"/>
            <a:ext cx="1845620" cy="7860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15200" y="1816163"/>
            <a:ext cx="763351" cy="307777"/>
          </a:xfrm>
          <a:prstGeom prst="rect">
            <a:avLst/>
          </a:prstGeom>
          <a:noFill/>
        </p:spPr>
        <p:txBody>
          <a:bodyPr wrap="none" rtlCol="0">
            <a:spAutoFit/>
          </a:bodyPr>
          <a:lstStyle/>
          <a:p>
            <a:r>
              <a:rPr lang="en-CA" sz="1400" dirty="0"/>
              <a:t>[CM10]</a:t>
            </a:r>
          </a:p>
        </p:txBody>
      </p:sp>
      <p:sp>
        <p:nvSpPr>
          <p:cNvPr id="11" name="TextBox 10"/>
          <p:cNvSpPr txBox="1"/>
          <p:nvPr/>
        </p:nvSpPr>
        <p:spPr>
          <a:xfrm>
            <a:off x="7315200" y="3257550"/>
            <a:ext cx="820674" cy="307777"/>
          </a:xfrm>
          <a:prstGeom prst="rect">
            <a:avLst/>
          </a:prstGeom>
          <a:noFill/>
        </p:spPr>
        <p:txBody>
          <a:bodyPr wrap="none" rtlCol="0">
            <a:spAutoFit/>
          </a:bodyPr>
          <a:lstStyle/>
          <a:p>
            <a:r>
              <a:rPr lang="en-CA" sz="1400" dirty="0"/>
              <a:t>[KSS09]</a:t>
            </a:r>
          </a:p>
        </p:txBody>
      </p:sp>
      <p:sp>
        <p:nvSpPr>
          <p:cNvPr id="12" name="TextBox 11"/>
          <p:cNvSpPr txBox="1"/>
          <p:nvPr/>
        </p:nvSpPr>
        <p:spPr>
          <a:xfrm>
            <a:off x="7391400" y="4324350"/>
            <a:ext cx="755143" cy="307777"/>
          </a:xfrm>
          <a:prstGeom prst="rect">
            <a:avLst/>
          </a:prstGeom>
          <a:noFill/>
        </p:spPr>
        <p:txBody>
          <a:bodyPr wrap="none" rtlCol="0">
            <a:spAutoFit/>
          </a:bodyPr>
          <a:lstStyle/>
          <a:p>
            <a:r>
              <a:rPr lang="en-CA" sz="1400" dirty="0"/>
              <a:t>[Kel14]</a:t>
            </a:r>
          </a:p>
        </p:txBody>
      </p:sp>
    </p:spTree>
    <p:extLst>
      <p:ext uri="{BB962C8B-B14F-4D97-AF65-F5344CB8AC3E}">
        <p14:creationId xmlns:p14="http://schemas.microsoft.com/office/powerpoint/2010/main" val="2846589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a:t>Virtual Pipes - Problem with “Passages”</a:t>
            </a:r>
          </a:p>
        </p:txBody>
      </p:sp>
      <p:pic>
        <p:nvPicPr>
          <p:cNvPr id="6" name="Content Placeholder 5">
            <a:extLst>
              <a:ext uri="{FF2B5EF4-FFF2-40B4-BE49-F238E27FC236}">
                <a16:creationId xmlns:a16="http://schemas.microsoft.com/office/drawing/2014/main" id="{68409A2C-8D2C-B24A-9D5F-EDCC2EFF7E62}"/>
              </a:ext>
            </a:extLst>
          </p:cNvPr>
          <p:cNvPicPr>
            <a:picLocks noGrp="1" noChangeAspect="1"/>
          </p:cNvPicPr>
          <p:nvPr>
            <p:ph idx="1"/>
          </p:nvPr>
        </p:nvPicPr>
        <p:blipFill>
          <a:blip r:embed="rId3"/>
          <a:stretch>
            <a:fillRect/>
          </a:stretch>
        </p:blipFill>
        <p:spPr>
          <a:xfrm>
            <a:off x="1692000" y="606036"/>
            <a:ext cx="5760000" cy="3931428"/>
          </a:xfrm>
        </p:spPr>
      </p:pic>
      <p:sp>
        <p:nvSpPr>
          <p:cNvPr id="9" name="Footer Placeholder 8"/>
          <p:cNvSpPr>
            <a:spLocks noGrp="1"/>
          </p:cNvSpPr>
          <p:nvPr>
            <p:ph type="ftr" sz="quarter" idx="10"/>
          </p:nvPr>
        </p:nvSpPr>
        <p:spPr/>
        <p:txBody>
          <a:bodyPr/>
          <a:lstStyle/>
          <a:p>
            <a:pPr>
              <a:defRPr/>
            </a:pPr>
            <a:fld id="{E2772229-4108-4226-A3B1-7AC9AC171EC3}" type="slidenum">
              <a:rPr lang="en-US" altLang="x-none" smtClean="0"/>
              <a:t>30</a:t>
            </a:fld>
            <a:endParaRPr lang="en-US" altLang="x-none" dirty="0"/>
          </a:p>
        </p:txBody>
      </p:sp>
    </p:spTree>
    <p:extLst>
      <p:ext uri="{BB962C8B-B14F-4D97-AF65-F5344CB8AC3E}">
        <p14:creationId xmlns:p14="http://schemas.microsoft.com/office/powerpoint/2010/main" val="646421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a:t>Virtual Pipes - Problem with “Passages”</a:t>
            </a:r>
          </a:p>
        </p:txBody>
      </p:sp>
      <p:pic>
        <p:nvPicPr>
          <p:cNvPr id="6" name="Content Placeholder 5">
            <a:extLst>
              <a:ext uri="{FF2B5EF4-FFF2-40B4-BE49-F238E27FC236}">
                <a16:creationId xmlns:a16="http://schemas.microsoft.com/office/drawing/2014/main" id="{23D36504-B09B-E444-A91B-3605E1B59FBA}"/>
              </a:ext>
            </a:extLst>
          </p:cNvPr>
          <p:cNvPicPr>
            <a:picLocks noGrp="1" noChangeAspect="1"/>
          </p:cNvPicPr>
          <p:nvPr>
            <p:ph idx="1"/>
          </p:nvPr>
        </p:nvPicPr>
        <p:blipFill>
          <a:blip r:embed="rId3"/>
          <a:stretch>
            <a:fillRect/>
          </a:stretch>
        </p:blipFill>
        <p:spPr>
          <a:xfrm>
            <a:off x="1692000" y="606036"/>
            <a:ext cx="5760000" cy="3931429"/>
          </a:xfrm>
        </p:spPr>
      </p:pic>
      <p:sp>
        <p:nvSpPr>
          <p:cNvPr id="9" name="Footer Placeholder 8"/>
          <p:cNvSpPr>
            <a:spLocks noGrp="1"/>
          </p:cNvSpPr>
          <p:nvPr>
            <p:ph type="ftr" sz="quarter" idx="10"/>
          </p:nvPr>
        </p:nvSpPr>
        <p:spPr/>
        <p:txBody>
          <a:bodyPr/>
          <a:lstStyle/>
          <a:p>
            <a:pPr>
              <a:defRPr/>
            </a:pPr>
            <a:fld id="{E2772229-4108-4226-A3B1-7AC9AC171EC3}" type="slidenum">
              <a:rPr lang="en-US" altLang="x-none" smtClean="0"/>
              <a:t>31</a:t>
            </a:fld>
            <a:endParaRPr lang="en-US" altLang="x-none" dirty="0"/>
          </a:p>
        </p:txBody>
      </p:sp>
    </p:spTree>
    <p:extLst>
      <p:ext uri="{BB962C8B-B14F-4D97-AF65-F5344CB8AC3E}">
        <p14:creationId xmlns:p14="http://schemas.microsoft.com/office/powerpoint/2010/main" val="726967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a:t>Virtual Pipes - Problem with “Passages”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2000" y="621514"/>
            <a:ext cx="5760000" cy="3900472"/>
          </a:xfrm>
        </p:spPr>
      </p:pic>
      <p:sp>
        <p:nvSpPr>
          <p:cNvPr id="9" name="Footer Placeholder 8"/>
          <p:cNvSpPr>
            <a:spLocks noGrp="1"/>
          </p:cNvSpPr>
          <p:nvPr>
            <p:ph type="ftr" sz="quarter" idx="10"/>
          </p:nvPr>
        </p:nvSpPr>
        <p:spPr/>
        <p:txBody>
          <a:bodyPr/>
          <a:lstStyle/>
          <a:p>
            <a:pPr>
              <a:defRPr/>
            </a:pPr>
            <a:fld id="{E2772229-4108-4226-A3B1-7AC9AC171EC3}" type="slidenum">
              <a:rPr lang="en-US" altLang="x-none" smtClean="0"/>
              <a:t>32</a:t>
            </a:fld>
            <a:endParaRPr lang="en-US" altLang="x-none" dirty="0"/>
          </a:p>
        </p:txBody>
      </p:sp>
      <p:grpSp>
        <p:nvGrpSpPr>
          <p:cNvPr id="6" name="Group 5">
            <a:extLst>
              <a:ext uri="{FF2B5EF4-FFF2-40B4-BE49-F238E27FC236}">
                <a16:creationId xmlns:a16="http://schemas.microsoft.com/office/drawing/2014/main" id="{DAC1FDEA-24F9-5440-BEAC-45CE512CE8C8}"/>
              </a:ext>
            </a:extLst>
          </p:cNvPr>
          <p:cNvGrpSpPr/>
          <p:nvPr/>
        </p:nvGrpSpPr>
        <p:grpSpPr>
          <a:xfrm>
            <a:off x="3222950" y="2218394"/>
            <a:ext cx="547463" cy="547463"/>
            <a:chOff x="1659194" y="1022555"/>
            <a:chExt cx="547463" cy="547463"/>
          </a:xfrm>
        </p:grpSpPr>
        <p:cxnSp>
          <p:nvCxnSpPr>
            <p:cNvPr id="7" name="Straight Connector 6">
              <a:extLst>
                <a:ext uri="{FF2B5EF4-FFF2-40B4-BE49-F238E27FC236}">
                  <a16:creationId xmlns:a16="http://schemas.microsoft.com/office/drawing/2014/main" id="{E3D5A5E2-0198-E942-9918-95024989876B}"/>
                </a:ext>
              </a:extLst>
            </p:cNvPr>
            <p:cNvCxnSpPr/>
            <p:nvPr/>
          </p:nvCxnSpPr>
          <p:spPr bwMode="auto">
            <a:xfrm>
              <a:off x="1659194" y="1022555"/>
              <a:ext cx="547463" cy="547463"/>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8" name="Straight Connector 7">
              <a:extLst>
                <a:ext uri="{FF2B5EF4-FFF2-40B4-BE49-F238E27FC236}">
                  <a16:creationId xmlns:a16="http://schemas.microsoft.com/office/drawing/2014/main" id="{6625A159-CCEB-3B48-9E46-60AA08118475}"/>
                </a:ext>
              </a:extLst>
            </p:cNvPr>
            <p:cNvCxnSpPr/>
            <p:nvPr/>
          </p:nvCxnSpPr>
          <p:spPr bwMode="auto">
            <a:xfrm flipH="1">
              <a:off x="1659194" y="1022555"/>
              <a:ext cx="547463" cy="547463"/>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cxnSp>
        <p:nvCxnSpPr>
          <p:cNvPr id="10" name="Straight Arrow Connector 9">
            <a:extLst>
              <a:ext uri="{FF2B5EF4-FFF2-40B4-BE49-F238E27FC236}">
                <a16:creationId xmlns:a16="http://schemas.microsoft.com/office/drawing/2014/main" id="{A49D6ED7-107C-EF4D-9D3A-AF7CE7CB7150}"/>
              </a:ext>
            </a:extLst>
          </p:cNvPr>
          <p:cNvCxnSpPr>
            <a:cxnSpLocks/>
          </p:cNvCxnSpPr>
          <p:nvPr/>
        </p:nvCxnSpPr>
        <p:spPr bwMode="auto">
          <a:xfrm>
            <a:off x="3250722" y="2495550"/>
            <a:ext cx="519691" cy="0"/>
          </a:xfrm>
          <a:prstGeom prst="straightConnector1">
            <a:avLst/>
          </a:prstGeom>
          <a:solidFill>
            <a:schemeClr val="accent1"/>
          </a:solidFill>
          <a:ln w="28575" cap="flat" cmpd="sng" algn="ctr">
            <a:solidFill>
              <a:schemeClr val="tx1"/>
            </a:solidFill>
            <a:prstDash val="solid"/>
            <a:round/>
            <a:headEnd type="arrow" w="med" len="med"/>
            <a:tailEnd type="arrow"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146026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a:t>Virtual Pipes </a:t>
            </a:r>
            <a:r>
              <a:rPr lang="mr-IN" sz="3200" dirty="0"/>
              <a:t>–</a:t>
            </a:r>
            <a:r>
              <a:rPr lang="en-CA" sz="3200" dirty="0"/>
              <a:t> Extended Pipes</a:t>
            </a:r>
          </a:p>
        </p:txBody>
      </p:sp>
      <p:sp>
        <p:nvSpPr>
          <p:cNvPr id="5" name="Content Placeholder 4"/>
          <p:cNvSpPr>
            <a:spLocks noGrp="1"/>
          </p:cNvSpPr>
          <p:nvPr>
            <p:ph idx="1"/>
          </p:nvPr>
        </p:nvSpPr>
        <p:spPr/>
        <p:txBody>
          <a:bodyPr/>
          <a:lstStyle/>
          <a:p>
            <a:endParaRPr lang="en-US"/>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33</a:t>
            </a:fld>
            <a:endParaRPr lang="en-US" altLang="x-none" dirty="0"/>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692000" y="621514"/>
            <a:ext cx="5760000" cy="3900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bwMode="auto">
          <a:xfrm>
            <a:off x="3250722" y="2495550"/>
            <a:ext cx="2667000" cy="0"/>
          </a:xfrm>
          <a:prstGeom prst="straightConnector1">
            <a:avLst/>
          </a:prstGeom>
          <a:solidFill>
            <a:schemeClr val="accent1"/>
          </a:solidFill>
          <a:ln w="28575" cap="flat" cmpd="sng" algn="ctr">
            <a:solidFill>
              <a:schemeClr val="tx1"/>
            </a:solidFill>
            <a:prstDash val="sysDash"/>
            <a:round/>
            <a:headEnd type="arrow" w="med" len="med"/>
            <a:tailEnd type="arrow"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1071907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a:t>Virtual Pipes </a:t>
            </a:r>
            <a:r>
              <a:rPr lang="mr-IN" sz="3200" dirty="0"/>
              <a:t>–</a:t>
            </a:r>
            <a:r>
              <a:rPr lang="en-CA" sz="3200" dirty="0"/>
              <a:t> Extended Pipes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2000" y="621514"/>
            <a:ext cx="5760000" cy="3900472"/>
          </a:xfrm>
        </p:spPr>
      </p:pic>
      <p:sp>
        <p:nvSpPr>
          <p:cNvPr id="9" name="Footer Placeholder 8"/>
          <p:cNvSpPr>
            <a:spLocks noGrp="1"/>
          </p:cNvSpPr>
          <p:nvPr>
            <p:ph type="ftr" sz="quarter" idx="10"/>
          </p:nvPr>
        </p:nvSpPr>
        <p:spPr/>
        <p:txBody>
          <a:bodyPr/>
          <a:lstStyle/>
          <a:p>
            <a:pPr>
              <a:defRPr/>
            </a:pPr>
            <a:fld id="{E2772229-4108-4226-A3B1-7AC9AC171EC3}" type="slidenum">
              <a:rPr lang="en-US" altLang="x-none" smtClean="0"/>
              <a:t>34</a:t>
            </a:fld>
            <a:endParaRPr lang="en-US" altLang="x-none" dirty="0"/>
          </a:p>
        </p:txBody>
      </p:sp>
      <p:cxnSp>
        <p:nvCxnSpPr>
          <p:cNvPr id="8" name="Straight Arrow Connector 7"/>
          <p:cNvCxnSpPr/>
          <p:nvPr/>
        </p:nvCxnSpPr>
        <p:spPr bwMode="auto">
          <a:xfrm>
            <a:off x="3250722" y="2495550"/>
            <a:ext cx="2667000" cy="0"/>
          </a:xfrm>
          <a:prstGeom prst="straightConnector1">
            <a:avLst/>
          </a:prstGeom>
          <a:solidFill>
            <a:schemeClr val="accent1"/>
          </a:solidFill>
          <a:ln w="28575" cap="flat" cmpd="sng" algn="ctr">
            <a:solidFill>
              <a:schemeClr val="tx1"/>
            </a:solidFill>
            <a:prstDash val="sysDash"/>
            <a:round/>
            <a:headEnd type="arrow" w="med" len="med"/>
            <a:tailEnd type="arrow"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4636930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39AB20D4-6D9C-7840-8DDE-6B9AEF6C1CDD}"/>
              </a:ext>
            </a:extLst>
          </p:cNvPr>
          <p:cNvSpPr>
            <a:spLocks noGrp="1" noChangeArrowheads="1"/>
          </p:cNvSpPr>
          <p:nvPr>
            <p:ph type="title"/>
          </p:nvPr>
        </p:nvSpPr>
        <p:spPr/>
        <p:txBody>
          <a:bodyPr/>
          <a:lstStyle/>
          <a:p>
            <a:r>
              <a:rPr lang="en-CA" dirty="0">
                <a:cs typeface="Arial" panose="020B0604020202020204" pitchFamily="34" charset="0"/>
              </a:rPr>
              <a:t>Extended Pipes – Results</a:t>
            </a:r>
            <a:endParaRPr lang="en-US" altLang="en-US" dirty="0">
              <a:cs typeface="Arial" panose="020B0604020202020204" pitchFamily="34" charset="0"/>
            </a:endParaRPr>
          </a:p>
        </p:txBody>
      </p:sp>
      <p:pic>
        <p:nvPicPr>
          <p:cNvPr id="2" name="Tunnel1D_WithoutEP_Rate03_100x100">
            <a:hlinkClick r:id="" action="ppaction://media"/>
          </p:cNvPr>
          <p:cNvPicPr>
            <a:picLocks noChangeAspect="1"/>
          </p:cNvPicPr>
          <p:nvPr>
            <a:videoFile r:link="rId1"/>
            <p:extLst>
              <p:ext uri="{DAA4B4D4-6D71-4841-9C94-3DE7FCFB9230}">
                <p14:media xmlns:p14="http://schemas.microsoft.com/office/powerpoint/2010/main" r:embed="rId2">
                  <p14:trim end="600"/>
                </p14:media>
              </p:ext>
            </p:extLst>
          </p:nvPr>
        </p:nvPicPr>
        <p:blipFill rotWithShape="1">
          <a:blip r:embed="rId6"/>
          <a:srcRect l="27692" t="16475" r="24674" b="29328"/>
          <a:stretch>
            <a:fillRect/>
          </a:stretch>
        </p:blipFill>
        <p:spPr>
          <a:xfrm>
            <a:off x="609600" y="1381125"/>
            <a:ext cx="3810000" cy="2438400"/>
          </a:xfrm>
          <a:prstGeom prst="rect">
            <a:avLst/>
          </a:prstGeom>
        </p:spPr>
      </p:pic>
      <p:pic>
        <p:nvPicPr>
          <p:cNvPr id="3" name="Tunnel1D_EP_Rate03_100x100">
            <a:hlinkClick r:id="" action="ppaction://media"/>
          </p:cNvPr>
          <p:cNvPicPr>
            <a:picLocks noChangeAspect="1"/>
          </p:cNvPicPr>
          <p:nvPr>
            <a:videoFile r:link="rId1"/>
            <p:extLst>
              <p:ext uri="{DAA4B4D4-6D71-4841-9C94-3DE7FCFB9230}">
                <p14:media xmlns:p14="http://schemas.microsoft.com/office/powerpoint/2010/main" r:embed="rId3">
                  <p14:trim end="667"/>
                </p14:media>
              </p:ext>
            </p:extLst>
          </p:nvPr>
        </p:nvPicPr>
        <p:blipFill rotWithShape="1">
          <a:blip r:embed="rId7"/>
          <a:srcRect l="27697" t="16520" r="24689" b="29320"/>
          <a:stretch>
            <a:fillRect/>
          </a:stretch>
        </p:blipFill>
        <p:spPr>
          <a:xfrm>
            <a:off x="4811417" y="1381125"/>
            <a:ext cx="3808800" cy="2437200"/>
          </a:xfrm>
          <a:prstGeom prst="rect">
            <a:avLst/>
          </a:prstGeom>
        </p:spPr>
      </p:pic>
      <p:sp>
        <p:nvSpPr>
          <p:cNvPr id="7" name="Subtitle 2"/>
          <p:cNvSpPr txBox="1">
            <a:spLocks/>
          </p:cNvSpPr>
          <p:nvPr/>
        </p:nvSpPr>
        <p:spPr>
          <a:xfrm>
            <a:off x="609600" y="3876674"/>
            <a:ext cx="3810000" cy="2815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dirty="0">
                <a:latin typeface="+mj-lt"/>
                <a:cs typeface="Arial" panose="020B0604020202020204" pitchFamily="34" charset="0"/>
              </a:rPr>
              <a:t>Without Extended Pipes</a:t>
            </a:r>
          </a:p>
        </p:txBody>
      </p:sp>
      <p:sp>
        <p:nvSpPr>
          <p:cNvPr id="8" name="Subtitle 2"/>
          <p:cNvSpPr txBox="1">
            <a:spLocks/>
          </p:cNvSpPr>
          <p:nvPr/>
        </p:nvSpPr>
        <p:spPr>
          <a:xfrm>
            <a:off x="4811416" y="3876674"/>
            <a:ext cx="3799184" cy="2815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dirty="0">
                <a:cs typeface="Arial" panose="020B0604020202020204" pitchFamily="34" charset="0"/>
              </a:rPr>
              <a:t>Ours: With Extended Pipes</a:t>
            </a:r>
          </a:p>
        </p:txBody>
      </p:sp>
      <p:sp>
        <p:nvSpPr>
          <p:cNvPr id="6" name="Footer Placeholder 5"/>
          <p:cNvSpPr>
            <a:spLocks noGrp="1"/>
          </p:cNvSpPr>
          <p:nvPr>
            <p:ph type="ftr" sz="quarter" idx="10"/>
          </p:nvPr>
        </p:nvSpPr>
        <p:spPr/>
        <p:txBody>
          <a:bodyPr/>
          <a:lstStyle/>
          <a:p>
            <a:pPr>
              <a:defRPr/>
            </a:pPr>
            <a:fld id="{B4513FC3-A3C7-4B30-9B54-2796C5685EB5}" type="slidenum">
              <a:rPr lang="en-US" altLang="x-none" smtClean="0"/>
              <a:t>35</a:t>
            </a:fld>
            <a:endParaRPr lang="en-US" altLang="x-none" dirty="0"/>
          </a:p>
        </p:txBody>
      </p:sp>
    </p:spTree>
    <p:extLst>
      <p:ext uri="{BB962C8B-B14F-4D97-AF65-F5344CB8AC3E}">
        <p14:creationId xmlns:p14="http://schemas.microsoft.com/office/powerpoint/2010/main" val="110140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00" fill="hold"/>
                                        <p:tgtEl>
                                          <p:spTgt spid="2"/>
                                        </p:tgtEl>
                                      </p:cBhvr>
                                    </p:cmd>
                                  </p:childTnLst>
                                </p:cTn>
                              </p:par>
                              <p:par>
                                <p:cTn id="7" presetID="1" presetClass="mediacall" presetSubtype="0" fill="hold" nodeType="withEffect">
                                  <p:stCondLst>
                                    <p:cond delay="0"/>
                                  </p:stCondLst>
                                  <p:childTnLst>
                                    <p:cmd type="call" cmd="playFrom(0.0)">
                                      <p:cBhvr>
                                        <p:cTn id="8" dur="7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repeatCount="indefinite" fill="hold" display="0">
                  <p:stCondLst>
                    <p:cond delay="indefinite"/>
                  </p:stCondLst>
                </p:cTn>
                <p:tgtEl>
                  <p:spTgt spid="2"/>
                </p:tgtEl>
              </p:cMediaNode>
            </p:video>
            <p:video>
              <p:cMediaNode vol="80000">
                <p:cTn id="15" repeatCount="indefinite"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Extended Pipes - Results</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36</a:t>
            </a:fld>
            <a:endParaRPr lang="en-US" altLang="x-none"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808" y="990600"/>
            <a:ext cx="4572000" cy="2571750"/>
          </a:xfrm>
          <a:prstGeom prst="rect">
            <a:avLst/>
          </a:prstGeom>
        </p:spPr>
      </p:pic>
      <p:cxnSp>
        <p:nvCxnSpPr>
          <p:cNvPr id="6" name="Straight Arrow Connector 5">
            <a:extLst>
              <a:ext uri="{FF2B5EF4-FFF2-40B4-BE49-F238E27FC236}">
                <a16:creationId xmlns:a16="http://schemas.microsoft.com/office/drawing/2014/main" id="{399CD6A1-A820-6F49-9550-749DCCC6D1C0}"/>
              </a:ext>
            </a:extLst>
          </p:cNvPr>
          <p:cNvCxnSpPr/>
          <p:nvPr/>
        </p:nvCxnSpPr>
        <p:spPr bwMode="auto">
          <a:xfrm flipH="1" flipV="1">
            <a:off x="3983877" y="1860331"/>
            <a:ext cx="325821" cy="262759"/>
          </a:xfrm>
          <a:prstGeom prst="straightConnector1">
            <a:avLst/>
          </a:prstGeom>
          <a:solidFill>
            <a:schemeClr val="accent1"/>
          </a:solidFill>
          <a:ln w="28575" cap="flat" cmpd="sng" algn="ctr">
            <a:solidFill>
              <a:srgbClr val="FFFF00"/>
            </a:solidFill>
            <a:prstDash val="solid"/>
            <a:round/>
            <a:headEnd type="none" w="med" len="med"/>
            <a:tailEnd type="arrow"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3" name="Straight Arrow Connector 12">
            <a:extLst>
              <a:ext uri="{FF2B5EF4-FFF2-40B4-BE49-F238E27FC236}">
                <a16:creationId xmlns:a16="http://schemas.microsoft.com/office/drawing/2014/main" id="{C6D8CEDE-8143-7D49-BF55-64B99815F7B8}"/>
              </a:ext>
            </a:extLst>
          </p:cNvPr>
          <p:cNvCxnSpPr>
            <a:cxnSpLocks/>
          </p:cNvCxnSpPr>
          <p:nvPr/>
        </p:nvCxnSpPr>
        <p:spPr bwMode="auto">
          <a:xfrm flipV="1">
            <a:off x="4728798" y="1860332"/>
            <a:ext cx="407275" cy="262758"/>
          </a:xfrm>
          <a:prstGeom prst="straightConnector1">
            <a:avLst/>
          </a:prstGeom>
          <a:solidFill>
            <a:schemeClr val="accent1"/>
          </a:solidFill>
          <a:ln w="28575" cap="flat" cmpd="sng" algn="ctr">
            <a:solidFill>
              <a:srgbClr val="FFFF00"/>
            </a:solidFill>
            <a:prstDash val="solid"/>
            <a:round/>
            <a:headEnd type="none" w="med" len="med"/>
            <a:tailEnd type="arrow"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5" name="Straight Arrow Connector 14">
            <a:extLst>
              <a:ext uri="{FF2B5EF4-FFF2-40B4-BE49-F238E27FC236}">
                <a16:creationId xmlns:a16="http://schemas.microsoft.com/office/drawing/2014/main" id="{168D58FA-8C1D-A448-8A75-84490E7C9E8B}"/>
              </a:ext>
            </a:extLst>
          </p:cNvPr>
          <p:cNvCxnSpPr>
            <a:cxnSpLocks/>
          </p:cNvCxnSpPr>
          <p:nvPr/>
        </p:nvCxnSpPr>
        <p:spPr bwMode="auto">
          <a:xfrm flipV="1">
            <a:off x="3048457" y="2762414"/>
            <a:ext cx="493986" cy="282959"/>
          </a:xfrm>
          <a:prstGeom prst="straightConnector1">
            <a:avLst/>
          </a:prstGeom>
          <a:solidFill>
            <a:schemeClr val="accent1"/>
          </a:solidFill>
          <a:ln w="28575" cap="flat" cmpd="sng" algn="ctr">
            <a:solidFill>
              <a:srgbClr val="FFFF00"/>
            </a:solidFill>
            <a:prstDash val="solid"/>
            <a:round/>
            <a:headEnd type="none" w="med" len="med"/>
            <a:tailEnd type="arrow"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0" name="Straight Arrow Connector 19">
            <a:extLst>
              <a:ext uri="{FF2B5EF4-FFF2-40B4-BE49-F238E27FC236}">
                <a16:creationId xmlns:a16="http://schemas.microsoft.com/office/drawing/2014/main" id="{6A73A263-A560-2545-94A5-E98A140C3484}"/>
              </a:ext>
            </a:extLst>
          </p:cNvPr>
          <p:cNvCxnSpPr>
            <a:cxnSpLocks/>
          </p:cNvCxnSpPr>
          <p:nvPr/>
        </p:nvCxnSpPr>
        <p:spPr bwMode="auto">
          <a:xfrm flipH="1" flipV="1">
            <a:off x="5555173" y="2764451"/>
            <a:ext cx="493986" cy="282959"/>
          </a:xfrm>
          <a:prstGeom prst="straightConnector1">
            <a:avLst/>
          </a:prstGeom>
          <a:solidFill>
            <a:schemeClr val="accent1"/>
          </a:solidFill>
          <a:ln w="28575" cap="flat" cmpd="sng" algn="ctr">
            <a:solidFill>
              <a:srgbClr val="FFFF00"/>
            </a:solidFill>
            <a:prstDash val="solid"/>
            <a:round/>
            <a:headEnd type="none" w="med" len="med"/>
            <a:tailEnd type="arrow"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237794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150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200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39AB20D4-6D9C-7840-8DDE-6B9AEF6C1CDD}"/>
              </a:ext>
            </a:extLst>
          </p:cNvPr>
          <p:cNvSpPr>
            <a:spLocks noGrp="1" noChangeArrowheads="1"/>
          </p:cNvSpPr>
          <p:nvPr>
            <p:ph type="title"/>
          </p:nvPr>
        </p:nvSpPr>
        <p:spPr/>
        <p:txBody>
          <a:bodyPr/>
          <a:lstStyle/>
          <a:p>
            <a:r>
              <a:rPr lang="en-CA" dirty="0">
                <a:cs typeface="Arial" panose="020B0604020202020204" pitchFamily="34" charset="0"/>
              </a:rPr>
              <a:t>Extended Pipes - Results</a:t>
            </a:r>
            <a:endParaRPr lang="en-US" altLang="en-US" dirty="0">
              <a:cs typeface="Arial" panose="020B0604020202020204" pitchFamily="34" charset="0"/>
            </a:endParaRPr>
          </a:p>
        </p:txBody>
      </p:sp>
      <p:sp>
        <p:nvSpPr>
          <p:cNvPr id="7" name="Subtitle 2"/>
          <p:cNvSpPr txBox="1">
            <a:spLocks/>
          </p:cNvSpPr>
          <p:nvPr/>
        </p:nvSpPr>
        <p:spPr>
          <a:xfrm>
            <a:off x="609600" y="3585627"/>
            <a:ext cx="3810000" cy="2815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dirty="0">
                <a:latin typeface="+mj-lt"/>
                <a:cs typeface="Arial" panose="020B0604020202020204" pitchFamily="34" charset="0"/>
              </a:rPr>
              <a:t>Without Extended Pipes</a:t>
            </a:r>
          </a:p>
        </p:txBody>
      </p:sp>
      <p:sp>
        <p:nvSpPr>
          <p:cNvPr id="8" name="Subtitle 2"/>
          <p:cNvSpPr txBox="1">
            <a:spLocks/>
          </p:cNvSpPr>
          <p:nvPr/>
        </p:nvSpPr>
        <p:spPr>
          <a:xfrm>
            <a:off x="4811416" y="3585627"/>
            <a:ext cx="3799184" cy="2815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dirty="0">
                <a:cs typeface="Arial" panose="020B0604020202020204" pitchFamily="34" charset="0"/>
              </a:rPr>
              <a:t>Ours: With Extended Pipes</a:t>
            </a:r>
          </a:p>
        </p:txBody>
      </p:sp>
      <p:sp>
        <p:nvSpPr>
          <p:cNvPr id="6" name="Footer Placeholder 5"/>
          <p:cNvSpPr>
            <a:spLocks noGrp="1"/>
          </p:cNvSpPr>
          <p:nvPr>
            <p:ph type="ftr" sz="quarter" idx="10"/>
          </p:nvPr>
        </p:nvSpPr>
        <p:spPr/>
        <p:txBody>
          <a:bodyPr/>
          <a:lstStyle/>
          <a:p>
            <a:pPr>
              <a:defRPr/>
            </a:pPr>
            <a:fld id="{3311BB7B-8E05-431C-9063-3402AFABEAF2}" type="slidenum">
              <a:rPr lang="en-US" altLang="x-none" smtClean="0"/>
              <a:t>37</a:t>
            </a:fld>
            <a:endParaRPr lang="en-US" altLang="x-none" dirty="0"/>
          </a:p>
        </p:txBody>
      </p:sp>
      <p:pic>
        <p:nvPicPr>
          <p:cNvPr id="4" name="CircularAcces_WithoutEP">
            <a:hlinkClick r:id="" action="ppaction://media"/>
          </p:cNvPr>
          <p:cNvPicPr>
            <a:picLocks noChangeAspect="1"/>
          </p:cNvPicPr>
          <p:nvPr>
            <a:videoFile r:link="rId1"/>
            <p:extLst>
              <p:ext uri="{DAA4B4D4-6D71-4841-9C94-3DE7FCFB9230}">
                <p14:media xmlns:p14="http://schemas.microsoft.com/office/powerpoint/2010/main" r:embed="rId2">
                  <p14:trim end="2584"/>
                </p14:media>
              </p:ext>
            </p:extLst>
          </p:nvPr>
        </p:nvPicPr>
        <p:blipFill>
          <a:blip r:embed="rId6"/>
          <a:stretch>
            <a:fillRect/>
          </a:stretch>
        </p:blipFill>
        <p:spPr>
          <a:xfrm>
            <a:off x="381000" y="990600"/>
            <a:ext cx="4572000" cy="2571750"/>
          </a:xfrm>
          <a:prstGeom prst="rect">
            <a:avLst/>
          </a:prstGeom>
        </p:spPr>
      </p:pic>
      <p:pic>
        <p:nvPicPr>
          <p:cNvPr id="5" name="CircularAcces_EP">
            <a:hlinkClick r:id="" action="ppaction://media"/>
          </p:cNvPr>
          <p:cNvPicPr>
            <a:picLocks noChangeAspect="1"/>
          </p:cNvPicPr>
          <p:nvPr>
            <a:videoFile r:link="rId1"/>
            <p:extLst>
              <p:ext uri="{DAA4B4D4-6D71-4841-9C94-3DE7FCFB9230}">
                <p14:media xmlns:p14="http://schemas.microsoft.com/office/powerpoint/2010/main" r:embed="rId3">
                  <p14:trim end="2567"/>
                </p14:media>
              </p:ext>
            </p:extLst>
          </p:nvPr>
        </p:nvPicPr>
        <p:blipFill>
          <a:blip r:embed="rId7"/>
          <a:stretch>
            <a:fillRect/>
          </a:stretch>
        </p:blipFill>
        <p:spPr>
          <a:xfrm>
            <a:off x="4345800" y="991950"/>
            <a:ext cx="4569600" cy="2570400"/>
          </a:xfrm>
          <a:prstGeom prst="rect">
            <a:avLst/>
          </a:prstGeom>
        </p:spPr>
      </p:pic>
    </p:spTree>
    <p:extLst>
      <p:ext uri="{BB962C8B-B14F-4D97-AF65-F5344CB8AC3E}">
        <p14:creationId xmlns:p14="http://schemas.microsoft.com/office/powerpoint/2010/main" val="308165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0" fill="hold"/>
                                        <p:tgtEl>
                                          <p:spTgt spid="4"/>
                                        </p:tgtEl>
                                      </p:cBhvr>
                                    </p:cmd>
                                  </p:childTnLst>
                                </p:cTn>
                              </p:par>
                              <p:par>
                                <p:cTn id="7" presetID="1" presetClass="mediacall" presetSubtype="0" fill="hold" nodeType="withEffect">
                                  <p:stCondLst>
                                    <p:cond delay="0"/>
                                  </p:stCondLst>
                                  <p:childTnLst>
                                    <p:cmd type="call" cmd="playFrom(0.0)">
                                      <p:cBhvr>
                                        <p:cTn id="8" dur="5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repeatCount="indefinite"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Overview</a:t>
            </a:r>
          </a:p>
        </p:txBody>
      </p:sp>
      <p:sp>
        <p:nvSpPr>
          <p:cNvPr id="3" name="Content Placeholder 2"/>
          <p:cNvSpPr>
            <a:spLocks noGrp="1"/>
          </p:cNvSpPr>
          <p:nvPr>
            <p:ph sz="half" idx="1"/>
          </p:nvPr>
        </p:nvSpPr>
        <p:spPr>
          <a:xfrm>
            <a:off x="609600" y="628650"/>
            <a:ext cx="8001000" cy="4000500"/>
          </a:xfrm>
        </p:spPr>
        <p:txBody>
          <a:bodyPr/>
          <a:lstStyle/>
          <a:p>
            <a:endParaRPr lang="en-CA" sz="2000" dirty="0"/>
          </a:p>
          <a:p>
            <a:r>
              <a:rPr lang="en-CA" sz="2000" dirty="0"/>
              <a:t>Virtual pipes</a:t>
            </a:r>
          </a:p>
          <a:p>
            <a:r>
              <a:rPr lang="en-CA" sz="2000" dirty="0"/>
              <a:t>Viscosity model</a:t>
            </a:r>
          </a:p>
          <a:p>
            <a:r>
              <a:rPr lang="en-CA" sz="2000" dirty="0"/>
              <a:t>Extended pipes</a:t>
            </a:r>
          </a:p>
          <a:p>
            <a:r>
              <a:rPr lang="en-CA" sz="2000" dirty="0"/>
              <a:t>Surface </a:t>
            </a:r>
          </a:p>
          <a:p>
            <a:pPr lvl="1"/>
            <a:r>
              <a:rPr lang="en-CA" sz="1600" b="1" dirty="0"/>
              <a:t>Creation</a:t>
            </a:r>
          </a:p>
          <a:p>
            <a:pPr lvl="1"/>
            <a:r>
              <a:rPr lang="en-CA" sz="1600" dirty="0"/>
              <a:t>Optimization</a:t>
            </a:r>
          </a:p>
          <a:p>
            <a:r>
              <a:rPr lang="en-CA" sz="2000" dirty="0"/>
              <a:t>Meniscus</a:t>
            </a:r>
          </a:p>
          <a:p>
            <a:r>
              <a:rPr lang="en-CA" sz="2000" dirty="0"/>
              <a:t>Discussion</a:t>
            </a:r>
          </a:p>
          <a:p>
            <a:endParaRPr lang="en-CA" sz="2000" dirty="0"/>
          </a:p>
          <a:p>
            <a:pPr marL="0" indent="0">
              <a:buNone/>
            </a:pPr>
            <a:endParaRPr lang="en-CA" dirty="0"/>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38</a:t>
            </a:fld>
            <a:endParaRPr lang="en-US" altLang="x-none" dirty="0"/>
          </a:p>
        </p:txBody>
      </p:sp>
    </p:spTree>
    <p:extLst>
      <p:ext uri="{BB962C8B-B14F-4D97-AF65-F5344CB8AC3E}">
        <p14:creationId xmlns:p14="http://schemas.microsoft.com/office/powerpoint/2010/main" val="3541864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Multi-Layer Surface Linking</a:t>
            </a:r>
          </a:p>
        </p:txBody>
      </p:sp>
      <p:pic>
        <p:nvPicPr>
          <p:cNvPr id="6" name="Content Placeholder 5">
            <a:extLst>
              <a:ext uri="{FF2B5EF4-FFF2-40B4-BE49-F238E27FC236}">
                <a16:creationId xmlns:a16="http://schemas.microsoft.com/office/drawing/2014/main" id="{FFD55B15-1D7B-7F4E-8F93-84EC4CF2C487}"/>
              </a:ext>
            </a:extLst>
          </p:cNvPr>
          <p:cNvPicPr>
            <a:picLocks noGrp="1" noChangeAspect="1"/>
          </p:cNvPicPr>
          <p:nvPr>
            <p:ph idx="1"/>
          </p:nvPr>
        </p:nvPicPr>
        <p:blipFill>
          <a:blip r:embed="rId3"/>
          <a:stretch>
            <a:fillRect/>
          </a:stretch>
        </p:blipFill>
        <p:spPr>
          <a:xfrm>
            <a:off x="1332000" y="1352550"/>
            <a:ext cx="6480000" cy="2528781"/>
          </a:xfrm>
        </p:spPr>
      </p:pic>
      <p:sp>
        <p:nvSpPr>
          <p:cNvPr id="9" name="Footer Placeholder 8"/>
          <p:cNvSpPr>
            <a:spLocks noGrp="1"/>
          </p:cNvSpPr>
          <p:nvPr>
            <p:ph type="ftr" sz="quarter" idx="10"/>
          </p:nvPr>
        </p:nvSpPr>
        <p:spPr/>
        <p:txBody>
          <a:bodyPr/>
          <a:lstStyle/>
          <a:p>
            <a:pPr>
              <a:defRPr/>
            </a:pPr>
            <a:fld id="{E2772229-4108-4226-A3B1-7AC9AC171EC3}" type="slidenum">
              <a:rPr lang="en-US" altLang="x-none" smtClean="0"/>
              <a:t>39</a:t>
            </a:fld>
            <a:endParaRPr lang="en-US" altLang="x-none" dirty="0"/>
          </a:p>
        </p:txBody>
      </p:sp>
    </p:spTree>
    <p:extLst>
      <p:ext uri="{BB962C8B-B14F-4D97-AF65-F5344CB8AC3E}">
        <p14:creationId xmlns:p14="http://schemas.microsoft.com/office/powerpoint/2010/main" val="3863760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a:t>Related Work-Comparison &amp; Contributions</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4</a:t>
            </a:fld>
            <a:endParaRPr lang="en-US" altLang="x-none" dirty="0"/>
          </a:p>
        </p:txBody>
      </p:sp>
      <p:graphicFrame>
        <p:nvGraphicFramePr>
          <p:cNvPr id="10" name="Table 9"/>
          <p:cNvGraphicFramePr>
            <a:graphicFrameLocks noGrp="1"/>
          </p:cNvGraphicFramePr>
          <p:nvPr>
            <p:extLst>
              <p:ext uri="{D42A27DB-BD31-4B8C-83A1-F6EECF244321}">
                <p14:modId xmlns:p14="http://schemas.microsoft.com/office/powerpoint/2010/main" val="607722359"/>
              </p:ext>
            </p:extLst>
          </p:nvPr>
        </p:nvGraphicFramePr>
        <p:xfrm>
          <a:off x="609600" y="819150"/>
          <a:ext cx="8001000" cy="3457576"/>
        </p:xfrm>
        <a:graphic>
          <a:graphicData uri="http://schemas.openxmlformats.org/drawingml/2006/table">
            <a:tbl>
              <a:tblPr/>
              <a:tblGrid>
                <a:gridCol w="1080492">
                  <a:extLst>
                    <a:ext uri="{9D8B030D-6E8A-4147-A177-3AD203B41FA5}">
                      <a16:colId xmlns:a16="http://schemas.microsoft.com/office/drawing/2014/main" val="1643714296"/>
                    </a:ext>
                  </a:extLst>
                </a:gridCol>
                <a:gridCol w="878937">
                  <a:extLst>
                    <a:ext uri="{9D8B030D-6E8A-4147-A177-3AD203B41FA5}">
                      <a16:colId xmlns:a16="http://schemas.microsoft.com/office/drawing/2014/main" val="3482566234"/>
                    </a:ext>
                  </a:extLst>
                </a:gridCol>
                <a:gridCol w="1040946">
                  <a:extLst>
                    <a:ext uri="{9D8B030D-6E8A-4147-A177-3AD203B41FA5}">
                      <a16:colId xmlns:a16="http://schemas.microsoft.com/office/drawing/2014/main" val="658047044"/>
                    </a:ext>
                  </a:extLst>
                </a:gridCol>
                <a:gridCol w="1000125">
                  <a:extLst>
                    <a:ext uri="{9D8B030D-6E8A-4147-A177-3AD203B41FA5}">
                      <a16:colId xmlns:a16="http://schemas.microsoft.com/office/drawing/2014/main" val="1953682820"/>
                    </a:ext>
                  </a:extLst>
                </a:gridCol>
                <a:gridCol w="1000125">
                  <a:extLst>
                    <a:ext uri="{9D8B030D-6E8A-4147-A177-3AD203B41FA5}">
                      <a16:colId xmlns:a16="http://schemas.microsoft.com/office/drawing/2014/main" val="3209810631"/>
                    </a:ext>
                  </a:extLst>
                </a:gridCol>
                <a:gridCol w="1000125">
                  <a:extLst>
                    <a:ext uri="{9D8B030D-6E8A-4147-A177-3AD203B41FA5}">
                      <a16:colId xmlns:a16="http://schemas.microsoft.com/office/drawing/2014/main" val="646536449"/>
                    </a:ext>
                  </a:extLst>
                </a:gridCol>
                <a:gridCol w="1000125">
                  <a:extLst>
                    <a:ext uri="{9D8B030D-6E8A-4147-A177-3AD203B41FA5}">
                      <a16:colId xmlns:a16="http://schemas.microsoft.com/office/drawing/2014/main" val="1193038415"/>
                    </a:ext>
                  </a:extLst>
                </a:gridCol>
                <a:gridCol w="1000125">
                  <a:extLst>
                    <a:ext uri="{9D8B030D-6E8A-4147-A177-3AD203B41FA5}">
                      <a16:colId xmlns:a16="http://schemas.microsoft.com/office/drawing/2014/main" val="2470791235"/>
                    </a:ext>
                  </a:extLst>
                </a:gridCol>
              </a:tblGrid>
              <a:tr h="580430">
                <a:tc>
                  <a:txBody>
                    <a:bodyPr/>
                    <a:lstStyle/>
                    <a:p>
                      <a:pPr fontAlgn="t"/>
                      <a:r>
                        <a:rPr lang="en-CA" sz="1700">
                          <a:effectLst/>
                        </a:rPr>
                        <a:t> </a:t>
                      </a: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[MDH07]</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dirty="0">
                          <a:solidFill>
                            <a:srgbClr val="000000"/>
                          </a:solidFill>
                          <a:effectLst/>
                          <a:latin typeface="Arial" panose="020B0604020202020204" pitchFamily="34" charset="0"/>
                        </a:rPr>
                        <a:t>[vBBK08]</a:t>
                      </a: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[KSS09]</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[CM10]</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[BMPG11]</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[Kel14]</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Ours</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800350077"/>
                  </a:ext>
                </a:extLst>
              </a:tr>
              <a:tr h="578644">
                <a:tc>
                  <a:txBody>
                    <a:bodyPr/>
                    <a:lstStyle/>
                    <a:p>
                      <a:pPr rtl="0" fontAlgn="t">
                        <a:spcBef>
                          <a:spcPts val="0"/>
                        </a:spcBef>
                        <a:spcAft>
                          <a:spcPts val="0"/>
                        </a:spcAft>
                      </a:pPr>
                      <a:r>
                        <a:rPr lang="en-CA" sz="1300" b="0" i="0" u="none" strike="noStrike">
                          <a:solidFill>
                            <a:srgbClr val="000000"/>
                          </a:solidFill>
                          <a:effectLst/>
                          <a:latin typeface="Arial" panose="020B0604020202020204" pitchFamily="34" charset="0"/>
                        </a:rPr>
                        <a:t>Viscosity</a:t>
                      </a:r>
                      <a:endParaRPr lang="en-CA" sz="170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820982861"/>
                  </a:ext>
                </a:extLst>
              </a:tr>
              <a:tr h="562570">
                <a:tc>
                  <a:txBody>
                    <a:bodyPr/>
                    <a:lstStyle/>
                    <a:p>
                      <a:pPr rtl="0" fontAlgn="t">
                        <a:spcBef>
                          <a:spcPts val="0"/>
                        </a:spcBef>
                        <a:spcAft>
                          <a:spcPts val="0"/>
                        </a:spcAft>
                      </a:pPr>
                      <a:r>
                        <a:rPr lang="en-CA" sz="1300" b="0" i="0" u="none" strike="noStrike">
                          <a:solidFill>
                            <a:srgbClr val="000000"/>
                          </a:solidFill>
                          <a:effectLst/>
                          <a:latin typeface="Arial" panose="020B0604020202020204" pitchFamily="34" charset="0"/>
                        </a:rPr>
                        <a:t>Multi-layer</a:t>
                      </a:r>
                      <a:endParaRPr lang="en-CA" sz="170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499907537"/>
                  </a:ext>
                </a:extLst>
              </a:tr>
              <a:tr h="578644">
                <a:tc>
                  <a:txBody>
                    <a:bodyPr/>
                    <a:lstStyle/>
                    <a:p>
                      <a:pPr rtl="0" fontAlgn="t">
                        <a:spcBef>
                          <a:spcPts val="0"/>
                        </a:spcBef>
                        <a:spcAft>
                          <a:spcPts val="0"/>
                        </a:spcAft>
                      </a:pPr>
                      <a:r>
                        <a:rPr lang="en-CA" sz="1300" b="0" i="0" u="none" strike="noStrike">
                          <a:solidFill>
                            <a:srgbClr val="000000"/>
                          </a:solidFill>
                          <a:effectLst/>
                          <a:latin typeface="Arial" panose="020B0604020202020204" pitchFamily="34" charset="0"/>
                        </a:rPr>
                        <a:t>Flow in passages</a:t>
                      </a:r>
                      <a:endParaRPr lang="en-CA" sz="170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308732835"/>
                  </a:ext>
                </a:extLst>
              </a:tr>
              <a:tr h="578644">
                <a:tc>
                  <a:txBody>
                    <a:bodyPr/>
                    <a:lstStyle/>
                    <a:p>
                      <a:pPr rtl="0" fontAlgn="t">
                        <a:spcBef>
                          <a:spcPts val="0"/>
                        </a:spcBef>
                        <a:spcAft>
                          <a:spcPts val="0"/>
                        </a:spcAft>
                      </a:pPr>
                      <a:r>
                        <a:rPr lang="en-CA" sz="1300" b="0" i="0" u="none" strike="noStrike">
                          <a:solidFill>
                            <a:srgbClr val="000000"/>
                          </a:solidFill>
                          <a:effectLst/>
                          <a:latin typeface="Arial" panose="020B0604020202020204" pitchFamily="34" charset="0"/>
                        </a:rPr>
                        <a:t>Meniscus shading</a:t>
                      </a:r>
                      <a:endParaRPr lang="en-CA" sz="170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594845058"/>
                  </a:ext>
                </a:extLst>
              </a:tr>
              <a:tr h="578644">
                <a:tc>
                  <a:txBody>
                    <a:bodyPr/>
                    <a:lstStyle/>
                    <a:p>
                      <a:pPr rtl="0" fontAlgn="t">
                        <a:spcBef>
                          <a:spcPts val="0"/>
                        </a:spcBef>
                        <a:spcAft>
                          <a:spcPts val="0"/>
                        </a:spcAft>
                      </a:pPr>
                      <a:r>
                        <a:rPr lang="en-CA" sz="1300" b="0" i="0" u="none" strike="noStrike">
                          <a:solidFill>
                            <a:srgbClr val="000000"/>
                          </a:solidFill>
                          <a:effectLst/>
                          <a:latin typeface="Arial" panose="020B0604020202020204" pitchFamily="34" charset="0"/>
                        </a:rPr>
                        <a:t>Surface optimization</a:t>
                      </a:r>
                      <a:endParaRPr lang="en-CA" sz="170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dirty="0">
                          <a:solidFill>
                            <a:srgbClr val="F1C232"/>
                          </a:solidFill>
                          <a:effectLst/>
                          <a:latin typeface="Arial" panose="020B0604020202020204" pitchFamily="34" charset="0"/>
                        </a:rPr>
                        <a:t> </a:t>
                      </a: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227566598"/>
                  </a:ext>
                </a:extLst>
              </a:tr>
            </a:tbl>
          </a:graphicData>
        </a:graphic>
      </p:graphicFrame>
    </p:spTree>
    <p:extLst>
      <p:ext uri="{BB962C8B-B14F-4D97-AF65-F5344CB8AC3E}">
        <p14:creationId xmlns:p14="http://schemas.microsoft.com/office/powerpoint/2010/main" val="1916020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Multi-Layer Surface Linking</a:t>
            </a:r>
          </a:p>
        </p:txBody>
      </p:sp>
      <p:pic>
        <p:nvPicPr>
          <p:cNvPr id="6" name="Content Placeholder 5">
            <a:extLst>
              <a:ext uri="{FF2B5EF4-FFF2-40B4-BE49-F238E27FC236}">
                <a16:creationId xmlns:a16="http://schemas.microsoft.com/office/drawing/2014/main" id="{CD74DD99-FFDD-574A-B173-7001CA5F2771}"/>
              </a:ext>
            </a:extLst>
          </p:cNvPr>
          <p:cNvPicPr>
            <a:picLocks noGrp="1" noChangeAspect="1"/>
          </p:cNvPicPr>
          <p:nvPr>
            <p:ph idx="1"/>
          </p:nvPr>
        </p:nvPicPr>
        <p:blipFill>
          <a:blip r:embed="rId3"/>
          <a:stretch>
            <a:fillRect/>
          </a:stretch>
        </p:blipFill>
        <p:spPr>
          <a:xfrm>
            <a:off x="252000" y="895350"/>
            <a:ext cx="8640000" cy="3546948"/>
          </a:xfrm>
        </p:spPr>
      </p:pic>
      <p:sp>
        <p:nvSpPr>
          <p:cNvPr id="9" name="Footer Placeholder 8"/>
          <p:cNvSpPr>
            <a:spLocks noGrp="1"/>
          </p:cNvSpPr>
          <p:nvPr>
            <p:ph type="ftr" sz="quarter" idx="10"/>
          </p:nvPr>
        </p:nvSpPr>
        <p:spPr/>
        <p:txBody>
          <a:bodyPr/>
          <a:lstStyle/>
          <a:p>
            <a:pPr>
              <a:defRPr/>
            </a:pPr>
            <a:fld id="{E2772229-4108-4226-A3B1-7AC9AC171EC3}" type="slidenum">
              <a:rPr lang="en-US" altLang="x-none" smtClean="0"/>
              <a:t>40</a:t>
            </a:fld>
            <a:endParaRPr lang="en-US" altLang="x-none" dirty="0"/>
          </a:p>
        </p:txBody>
      </p:sp>
    </p:spTree>
    <p:extLst>
      <p:ext uri="{BB962C8B-B14F-4D97-AF65-F5344CB8AC3E}">
        <p14:creationId xmlns:p14="http://schemas.microsoft.com/office/powerpoint/2010/main" val="1215593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Multi-Layer Surface Linking</a:t>
            </a:r>
          </a:p>
        </p:txBody>
      </p:sp>
      <p:pic>
        <p:nvPicPr>
          <p:cNvPr id="6" name="Content Placeholder 5">
            <a:extLst>
              <a:ext uri="{FF2B5EF4-FFF2-40B4-BE49-F238E27FC236}">
                <a16:creationId xmlns:a16="http://schemas.microsoft.com/office/drawing/2014/main" id="{CD74DD99-FFDD-574A-B173-7001CA5F2771}"/>
              </a:ext>
            </a:extLst>
          </p:cNvPr>
          <p:cNvPicPr>
            <a:picLocks noGrp="1" noChangeAspect="1"/>
          </p:cNvPicPr>
          <p:nvPr>
            <p:ph idx="1"/>
          </p:nvPr>
        </p:nvPicPr>
        <p:blipFill>
          <a:blip r:embed="rId3"/>
          <a:stretch>
            <a:fillRect/>
          </a:stretch>
        </p:blipFill>
        <p:spPr>
          <a:xfrm>
            <a:off x="252000" y="895350"/>
            <a:ext cx="8640000" cy="3546948"/>
          </a:xfrm>
        </p:spPr>
      </p:pic>
      <p:sp>
        <p:nvSpPr>
          <p:cNvPr id="9" name="Footer Placeholder 8"/>
          <p:cNvSpPr>
            <a:spLocks noGrp="1"/>
          </p:cNvSpPr>
          <p:nvPr>
            <p:ph type="ftr" sz="quarter" idx="10"/>
          </p:nvPr>
        </p:nvSpPr>
        <p:spPr/>
        <p:txBody>
          <a:bodyPr/>
          <a:lstStyle/>
          <a:p>
            <a:pPr>
              <a:defRPr/>
            </a:pPr>
            <a:fld id="{E2772229-4108-4226-A3B1-7AC9AC171EC3}" type="slidenum">
              <a:rPr lang="en-US" altLang="x-none" smtClean="0"/>
              <a:t>41</a:t>
            </a:fld>
            <a:endParaRPr lang="en-US" altLang="x-none" dirty="0"/>
          </a:p>
        </p:txBody>
      </p:sp>
      <p:sp>
        <p:nvSpPr>
          <p:cNvPr id="3" name="TextBox 2">
            <a:extLst>
              <a:ext uri="{FF2B5EF4-FFF2-40B4-BE49-F238E27FC236}">
                <a16:creationId xmlns:a16="http://schemas.microsoft.com/office/drawing/2014/main" id="{695F0A80-6437-2843-8006-07A0BD52ECED}"/>
              </a:ext>
            </a:extLst>
          </p:cNvPr>
          <p:cNvSpPr txBox="1"/>
          <p:nvPr/>
        </p:nvSpPr>
        <p:spPr>
          <a:xfrm>
            <a:off x="5158527" y="2516570"/>
            <a:ext cx="255198" cy="461665"/>
          </a:xfrm>
          <a:prstGeom prst="rect">
            <a:avLst/>
          </a:prstGeom>
          <a:noFill/>
        </p:spPr>
        <p:txBody>
          <a:bodyPr wrap="none" rtlCol="0">
            <a:spAutoFit/>
          </a:bodyPr>
          <a:lstStyle/>
          <a:p>
            <a:r>
              <a:rPr lang="en-US" i="1" dirty="0" err="1"/>
              <a:t>i</a:t>
            </a:r>
            <a:endParaRPr lang="en-US" i="1" dirty="0"/>
          </a:p>
        </p:txBody>
      </p:sp>
    </p:spTree>
    <p:extLst>
      <p:ext uri="{BB962C8B-B14F-4D97-AF65-F5344CB8AC3E}">
        <p14:creationId xmlns:p14="http://schemas.microsoft.com/office/powerpoint/2010/main" val="22621847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Multi-Layer Surface Linking</a:t>
            </a:r>
          </a:p>
        </p:txBody>
      </p:sp>
      <p:pic>
        <p:nvPicPr>
          <p:cNvPr id="6" name="Content Placeholder 5">
            <a:extLst>
              <a:ext uri="{FF2B5EF4-FFF2-40B4-BE49-F238E27FC236}">
                <a16:creationId xmlns:a16="http://schemas.microsoft.com/office/drawing/2014/main" id="{CD74DD99-FFDD-574A-B173-7001CA5F2771}"/>
              </a:ext>
            </a:extLst>
          </p:cNvPr>
          <p:cNvPicPr>
            <a:picLocks noGrp="1" noChangeAspect="1"/>
          </p:cNvPicPr>
          <p:nvPr>
            <p:ph idx="1"/>
          </p:nvPr>
        </p:nvPicPr>
        <p:blipFill>
          <a:blip r:embed="rId3"/>
          <a:stretch>
            <a:fillRect/>
          </a:stretch>
        </p:blipFill>
        <p:spPr>
          <a:xfrm>
            <a:off x="252000" y="895350"/>
            <a:ext cx="8640000" cy="3546948"/>
          </a:xfrm>
        </p:spPr>
      </p:pic>
      <p:sp>
        <p:nvSpPr>
          <p:cNvPr id="9" name="Footer Placeholder 8"/>
          <p:cNvSpPr>
            <a:spLocks noGrp="1"/>
          </p:cNvSpPr>
          <p:nvPr>
            <p:ph type="ftr" sz="quarter" idx="10"/>
          </p:nvPr>
        </p:nvSpPr>
        <p:spPr/>
        <p:txBody>
          <a:bodyPr/>
          <a:lstStyle/>
          <a:p>
            <a:pPr>
              <a:defRPr/>
            </a:pPr>
            <a:fld id="{E2772229-4108-4226-A3B1-7AC9AC171EC3}" type="slidenum">
              <a:rPr lang="en-US" altLang="x-none" smtClean="0"/>
              <a:t>42</a:t>
            </a:fld>
            <a:endParaRPr lang="en-US" altLang="x-none" dirty="0"/>
          </a:p>
        </p:txBody>
      </p:sp>
      <p:sp>
        <p:nvSpPr>
          <p:cNvPr id="3" name="TextBox 2">
            <a:extLst>
              <a:ext uri="{FF2B5EF4-FFF2-40B4-BE49-F238E27FC236}">
                <a16:creationId xmlns:a16="http://schemas.microsoft.com/office/drawing/2014/main" id="{695F0A80-6437-2843-8006-07A0BD52ECED}"/>
              </a:ext>
            </a:extLst>
          </p:cNvPr>
          <p:cNvSpPr txBox="1"/>
          <p:nvPr/>
        </p:nvSpPr>
        <p:spPr>
          <a:xfrm>
            <a:off x="5158527" y="2516570"/>
            <a:ext cx="255198" cy="461665"/>
          </a:xfrm>
          <a:prstGeom prst="rect">
            <a:avLst/>
          </a:prstGeom>
          <a:noFill/>
        </p:spPr>
        <p:txBody>
          <a:bodyPr wrap="none" rtlCol="0">
            <a:spAutoFit/>
          </a:bodyPr>
          <a:lstStyle/>
          <a:p>
            <a:r>
              <a:rPr lang="en-US" i="1" dirty="0" err="1"/>
              <a:t>i</a:t>
            </a:r>
            <a:endParaRPr lang="en-US" i="1" dirty="0"/>
          </a:p>
        </p:txBody>
      </p:sp>
      <p:sp>
        <p:nvSpPr>
          <p:cNvPr id="7" name="TextBox 6">
            <a:extLst>
              <a:ext uri="{FF2B5EF4-FFF2-40B4-BE49-F238E27FC236}">
                <a16:creationId xmlns:a16="http://schemas.microsoft.com/office/drawing/2014/main" id="{24CA262B-94B4-BC42-A8D8-7489A6F4F751}"/>
              </a:ext>
            </a:extLst>
          </p:cNvPr>
          <p:cNvSpPr txBox="1"/>
          <p:nvPr/>
        </p:nvSpPr>
        <p:spPr>
          <a:xfrm>
            <a:off x="3723872" y="2668970"/>
            <a:ext cx="271228" cy="461665"/>
          </a:xfrm>
          <a:prstGeom prst="rect">
            <a:avLst/>
          </a:prstGeom>
          <a:noFill/>
        </p:spPr>
        <p:txBody>
          <a:bodyPr wrap="none" rtlCol="0">
            <a:spAutoFit/>
          </a:bodyPr>
          <a:lstStyle/>
          <a:p>
            <a:r>
              <a:rPr lang="en-US" i="1" dirty="0"/>
              <a:t>j</a:t>
            </a:r>
          </a:p>
        </p:txBody>
      </p:sp>
    </p:spTree>
    <p:extLst>
      <p:ext uri="{BB962C8B-B14F-4D97-AF65-F5344CB8AC3E}">
        <p14:creationId xmlns:p14="http://schemas.microsoft.com/office/powerpoint/2010/main" val="1543183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Multi-Layer Surface Linking</a:t>
            </a:r>
          </a:p>
        </p:txBody>
      </p:sp>
      <p:pic>
        <p:nvPicPr>
          <p:cNvPr id="6" name="Content Placeholder 5">
            <a:extLst>
              <a:ext uri="{FF2B5EF4-FFF2-40B4-BE49-F238E27FC236}">
                <a16:creationId xmlns:a16="http://schemas.microsoft.com/office/drawing/2014/main" id="{CD74DD99-FFDD-574A-B173-7001CA5F2771}"/>
              </a:ext>
            </a:extLst>
          </p:cNvPr>
          <p:cNvPicPr>
            <a:picLocks noGrp="1" noChangeAspect="1"/>
          </p:cNvPicPr>
          <p:nvPr>
            <p:ph idx="1"/>
          </p:nvPr>
        </p:nvPicPr>
        <p:blipFill>
          <a:blip r:embed="rId3"/>
          <a:stretch>
            <a:fillRect/>
          </a:stretch>
        </p:blipFill>
        <p:spPr>
          <a:xfrm>
            <a:off x="252000" y="895350"/>
            <a:ext cx="8640000" cy="3546948"/>
          </a:xfrm>
        </p:spPr>
      </p:pic>
      <p:sp>
        <p:nvSpPr>
          <p:cNvPr id="9" name="Footer Placeholder 8"/>
          <p:cNvSpPr>
            <a:spLocks noGrp="1"/>
          </p:cNvSpPr>
          <p:nvPr>
            <p:ph type="ftr" sz="quarter" idx="10"/>
          </p:nvPr>
        </p:nvSpPr>
        <p:spPr/>
        <p:txBody>
          <a:bodyPr/>
          <a:lstStyle/>
          <a:p>
            <a:pPr>
              <a:defRPr/>
            </a:pPr>
            <a:fld id="{E2772229-4108-4226-A3B1-7AC9AC171EC3}" type="slidenum">
              <a:rPr lang="en-US" altLang="x-none" smtClean="0"/>
              <a:t>43</a:t>
            </a:fld>
            <a:endParaRPr lang="en-US" altLang="x-none" dirty="0"/>
          </a:p>
        </p:txBody>
      </p:sp>
      <p:sp>
        <p:nvSpPr>
          <p:cNvPr id="3" name="TextBox 2">
            <a:extLst>
              <a:ext uri="{FF2B5EF4-FFF2-40B4-BE49-F238E27FC236}">
                <a16:creationId xmlns:a16="http://schemas.microsoft.com/office/drawing/2014/main" id="{695F0A80-6437-2843-8006-07A0BD52ECED}"/>
              </a:ext>
            </a:extLst>
          </p:cNvPr>
          <p:cNvSpPr txBox="1"/>
          <p:nvPr/>
        </p:nvSpPr>
        <p:spPr>
          <a:xfrm>
            <a:off x="5158527" y="2516570"/>
            <a:ext cx="255198" cy="461665"/>
          </a:xfrm>
          <a:prstGeom prst="rect">
            <a:avLst/>
          </a:prstGeom>
          <a:noFill/>
        </p:spPr>
        <p:txBody>
          <a:bodyPr wrap="none" rtlCol="0">
            <a:spAutoFit/>
          </a:bodyPr>
          <a:lstStyle/>
          <a:p>
            <a:r>
              <a:rPr lang="en-US" i="1" dirty="0" err="1"/>
              <a:t>i</a:t>
            </a:r>
            <a:endParaRPr lang="en-US" i="1" dirty="0"/>
          </a:p>
        </p:txBody>
      </p:sp>
      <p:sp>
        <p:nvSpPr>
          <p:cNvPr id="7" name="TextBox 6">
            <a:extLst>
              <a:ext uri="{FF2B5EF4-FFF2-40B4-BE49-F238E27FC236}">
                <a16:creationId xmlns:a16="http://schemas.microsoft.com/office/drawing/2014/main" id="{24CA262B-94B4-BC42-A8D8-7489A6F4F751}"/>
              </a:ext>
            </a:extLst>
          </p:cNvPr>
          <p:cNvSpPr txBox="1"/>
          <p:nvPr/>
        </p:nvSpPr>
        <p:spPr>
          <a:xfrm>
            <a:off x="3723872" y="2668970"/>
            <a:ext cx="271228" cy="461665"/>
          </a:xfrm>
          <a:prstGeom prst="rect">
            <a:avLst/>
          </a:prstGeom>
          <a:noFill/>
        </p:spPr>
        <p:txBody>
          <a:bodyPr wrap="none" rtlCol="0">
            <a:spAutoFit/>
          </a:bodyPr>
          <a:lstStyle/>
          <a:p>
            <a:r>
              <a:rPr lang="en-US" i="1" dirty="0"/>
              <a:t>j</a:t>
            </a:r>
          </a:p>
        </p:txBody>
      </p:sp>
      <p:cxnSp>
        <p:nvCxnSpPr>
          <p:cNvPr id="11" name="Straight Connector 10">
            <a:extLst>
              <a:ext uri="{FF2B5EF4-FFF2-40B4-BE49-F238E27FC236}">
                <a16:creationId xmlns:a16="http://schemas.microsoft.com/office/drawing/2014/main" id="{DEE357B8-F385-F048-A4EA-7A717902CFA6}"/>
              </a:ext>
            </a:extLst>
          </p:cNvPr>
          <p:cNvCxnSpPr>
            <a:cxnSpLocks/>
          </p:cNvCxnSpPr>
          <p:nvPr/>
        </p:nvCxnSpPr>
        <p:spPr bwMode="auto">
          <a:xfrm flipH="1">
            <a:off x="1487220" y="1728951"/>
            <a:ext cx="1781497" cy="0"/>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3" name="Straight Connector 12">
            <a:extLst>
              <a:ext uri="{FF2B5EF4-FFF2-40B4-BE49-F238E27FC236}">
                <a16:creationId xmlns:a16="http://schemas.microsoft.com/office/drawing/2014/main" id="{ADBD46B5-B7A8-A34D-9795-535404AD114C}"/>
              </a:ext>
            </a:extLst>
          </p:cNvPr>
          <p:cNvCxnSpPr>
            <a:cxnSpLocks/>
          </p:cNvCxnSpPr>
          <p:nvPr/>
        </p:nvCxnSpPr>
        <p:spPr bwMode="auto">
          <a:xfrm flipH="1">
            <a:off x="1487220" y="3067574"/>
            <a:ext cx="1781497" cy="0"/>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E7770C2B-E184-A248-91F3-FB2A9DF9A2B5}"/>
              </a:ext>
            </a:extLst>
          </p:cNvPr>
          <p:cNvSpPr txBox="1"/>
          <p:nvPr/>
        </p:nvSpPr>
        <p:spPr>
          <a:xfrm>
            <a:off x="688668" y="1430263"/>
            <a:ext cx="814647" cy="461665"/>
          </a:xfrm>
          <a:prstGeom prst="rect">
            <a:avLst/>
          </a:prstGeom>
          <a:noFill/>
        </p:spPr>
        <p:txBody>
          <a:bodyPr wrap="none" rtlCol="0">
            <a:spAutoFit/>
          </a:bodyPr>
          <a:lstStyle/>
          <a:p>
            <a:r>
              <a:rPr lang="en-US" i="1" dirty="0" err="1"/>
              <a:t>max</a:t>
            </a:r>
            <a:r>
              <a:rPr lang="en-US" i="1" baseline="-25000" dirty="0" err="1"/>
              <a:t>j</a:t>
            </a:r>
            <a:endParaRPr lang="en-US" i="1" baseline="-25000" dirty="0"/>
          </a:p>
        </p:txBody>
      </p:sp>
      <p:sp>
        <p:nvSpPr>
          <p:cNvPr id="15" name="TextBox 14">
            <a:extLst>
              <a:ext uri="{FF2B5EF4-FFF2-40B4-BE49-F238E27FC236}">
                <a16:creationId xmlns:a16="http://schemas.microsoft.com/office/drawing/2014/main" id="{93BBDAAA-2CE2-A144-AE3C-632583883CAE}"/>
              </a:ext>
            </a:extLst>
          </p:cNvPr>
          <p:cNvSpPr txBox="1"/>
          <p:nvPr/>
        </p:nvSpPr>
        <p:spPr>
          <a:xfrm>
            <a:off x="772025" y="2821370"/>
            <a:ext cx="742511" cy="461665"/>
          </a:xfrm>
          <a:prstGeom prst="rect">
            <a:avLst/>
          </a:prstGeom>
          <a:noFill/>
        </p:spPr>
        <p:txBody>
          <a:bodyPr wrap="none" rtlCol="0">
            <a:spAutoFit/>
          </a:bodyPr>
          <a:lstStyle/>
          <a:p>
            <a:r>
              <a:rPr lang="en-US" i="1" dirty="0" err="1"/>
              <a:t>min</a:t>
            </a:r>
            <a:r>
              <a:rPr lang="en-US" i="1" baseline="-25000" dirty="0" err="1"/>
              <a:t>j</a:t>
            </a:r>
            <a:endParaRPr lang="en-US" i="1" baseline="-25000" dirty="0"/>
          </a:p>
        </p:txBody>
      </p:sp>
    </p:spTree>
    <p:extLst>
      <p:ext uri="{BB962C8B-B14F-4D97-AF65-F5344CB8AC3E}">
        <p14:creationId xmlns:p14="http://schemas.microsoft.com/office/powerpoint/2010/main" val="17738531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Multi-Layer Surface Linking</a:t>
            </a:r>
          </a:p>
        </p:txBody>
      </p:sp>
      <p:pic>
        <p:nvPicPr>
          <p:cNvPr id="6" name="Content Placeholder 5">
            <a:extLst>
              <a:ext uri="{FF2B5EF4-FFF2-40B4-BE49-F238E27FC236}">
                <a16:creationId xmlns:a16="http://schemas.microsoft.com/office/drawing/2014/main" id="{CD74DD99-FFDD-574A-B173-7001CA5F2771}"/>
              </a:ext>
            </a:extLst>
          </p:cNvPr>
          <p:cNvPicPr>
            <a:picLocks noGrp="1" noChangeAspect="1"/>
          </p:cNvPicPr>
          <p:nvPr>
            <p:ph idx="1"/>
          </p:nvPr>
        </p:nvPicPr>
        <p:blipFill>
          <a:blip r:embed="rId3"/>
          <a:stretch>
            <a:fillRect/>
          </a:stretch>
        </p:blipFill>
        <p:spPr>
          <a:xfrm>
            <a:off x="252000" y="895350"/>
            <a:ext cx="8640000" cy="3546948"/>
          </a:xfrm>
        </p:spPr>
      </p:pic>
      <p:sp>
        <p:nvSpPr>
          <p:cNvPr id="9" name="Footer Placeholder 8"/>
          <p:cNvSpPr>
            <a:spLocks noGrp="1"/>
          </p:cNvSpPr>
          <p:nvPr>
            <p:ph type="ftr" sz="quarter" idx="10"/>
          </p:nvPr>
        </p:nvSpPr>
        <p:spPr/>
        <p:txBody>
          <a:bodyPr/>
          <a:lstStyle/>
          <a:p>
            <a:pPr>
              <a:defRPr/>
            </a:pPr>
            <a:fld id="{E2772229-4108-4226-A3B1-7AC9AC171EC3}" type="slidenum">
              <a:rPr lang="en-US" altLang="x-none" smtClean="0"/>
              <a:t>44</a:t>
            </a:fld>
            <a:endParaRPr lang="en-US" altLang="x-none" dirty="0"/>
          </a:p>
        </p:txBody>
      </p:sp>
      <p:sp>
        <p:nvSpPr>
          <p:cNvPr id="3" name="TextBox 2">
            <a:extLst>
              <a:ext uri="{FF2B5EF4-FFF2-40B4-BE49-F238E27FC236}">
                <a16:creationId xmlns:a16="http://schemas.microsoft.com/office/drawing/2014/main" id="{695F0A80-6437-2843-8006-07A0BD52ECED}"/>
              </a:ext>
            </a:extLst>
          </p:cNvPr>
          <p:cNvSpPr txBox="1"/>
          <p:nvPr/>
        </p:nvSpPr>
        <p:spPr>
          <a:xfrm>
            <a:off x="5158527" y="2516570"/>
            <a:ext cx="255198" cy="461665"/>
          </a:xfrm>
          <a:prstGeom prst="rect">
            <a:avLst/>
          </a:prstGeom>
          <a:noFill/>
        </p:spPr>
        <p:txBody>
          <a:bodyPr wrap="none" rtlCol="0">
            <a:spAutoFit/>
          </a:bodyPr>
          <a:lstStyle/>
          <a:p>
            <a:r>
              <a:rPr lang="en-US" i="1" dirty="0" err="1"/>
              <a:t>i</a:t>
            </a:r>
            <a:endParaRPr lang="en-US" i="1" dirty="0"/>
          </a:p>
        </p:txBody>
      </p:sp>
      <p:sp>
        <p:nvSpPr>
          <p:cNvPr id="7" name="TextBox 6">
            <a:extLst>
              <a:ext uri="{FF2B5EF4-FFF2-40B4-BE49-F238E27FC236}">
                <a16:creationId xmlns:a16="http://schemas.microsoft.com/office/drawing/2014/main" id="{24CA262B-94B4-BC42-A8D8-7489A6F4F751}"/>
              </a:ext>
            </a:extLst>
          </p:cNvPr>
          <p:cNvSpPr txBox="1"/>
          <p:nvPr/>
        </p:nvSpPr>
        <p:spPr>
          <a:xfrm>
            <a:off x="3723872" y="2668970"/>
            <a:ext cx="271228" cy="461665"/>
          </a:xfrm>
          <a:prstGeom prst="rect">
            <a:avLst/>
          </a:prstGeom>
          <a:noFill/>
        </p:spPr>
        <p:txBody>
          <a:bodyPr wrap="none" rtlCol="0">
            <a:spAutoFit/>
          </a:bodyPr>
          <a:lstStyle/>
          <a:p>
            <a:r>
              <a:rPr lang="en-US" i="1" dirty="0"/>
              <a:t>j</a:t>
            </a:r>
          </a:p>
        </p:txBody>
      </p:sp>
      <p:cxnSp>
        <p:nvCxnSpPr>
          <p:cNvPr id="5" name="Straight Connector 4">
            <a:extLst>
              <a:ext uri="{FF2B5EF4-FFF2-40B4-BE49-F238E27FC236}">
                <a16:creationId xmlns:a16="http://schemas.microsoft.com/office/drawing/2014/main" id="{0984772A-C12E-F244-A9CB-D6B5B67D33F7}"/>
              </a:ext>
            </a:extLst>
          </p:cNvPr>
          <p:cNvCxnSpPr/>
          <p:nvPr/>
        </p:nvCxnSpPr>
        <p:spPr bwMode="auto">
          <a:xfrm flipH="1">
            <a:off x="1487220" y="2322786"/>
            <a:ext cx="3121573" cy="0"/>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0" name="TextBox 9">
            <a:extLst>
              <a:ext uri="{FF2B5EF4-FFF2-40B4-BE49-F238E27FC236}">
                <a16:creationId xmlns:a16="http://schemas.microsoft.com/office/drawing/2014/main" id="{EADFC220-3930-9044-99B4-29BC35C708A9}"/>
              </a:ext>
            </a:extLst>
          </p:cNvPr>
          <p:cNvSpPr txBox="1"/>
          <p:nvPr/>
        </p:nvSpPr>
        <p:spPr>
          <a:xfrm>
            <a:off x="1100641" y="2054905"/>
            <a:ext cx="402674" cy="461665"/>
          </a:xfrm>
          <a:prstGeom prst="rect">
            <a:avLst/>
          </a:prstGeom>
          <a:noFill/>
        </p:spPr>
        <p:txBody>
          <a:bodyPr wrap="none" rtlCol="0">
            <a:spAutoFit/>
          </a:bodyPr>
          <a:lstStyle/>
          <a:p>
            <a:r>
              <a:rPr lang="en-US" i="1" dirty="0"/>
              <a:t>h</a:t>
            </a:r>
            <a:r>
              <a:rPr lang="en-US" i="1" baseline="-25000" dirty="0"/>
              <a:t>i</a:t>
            </a:r>
          </a:p>
        </p:txBody>
      </p:sp>
      <p:cxnSp>
        <p:nvCxnSpPr>
          <p:cNvPr id="11" name="Straight Connector 10">
            <a:extLst>
              <a:ext uri="{FF2B5EF4-FFF2-40B4-BE49-F238E27FC236}">
                <a16:creationId xmlns:a16="http://schemas.microsoft.com/office/drawing/2014/main" id="{DEE357B8-F385-F048-A4EA-7A717902CFA6}"/>
              </a:ext>
            </a:extLst>
          </p:cNvPr>
          <p:cNvCxnSpPr>
            <a:cxnSpLocks/>
          </p:cNvCxnSpPr>
          <p:nvPr/>
        </p:nvCxnSpPr>
        <p:spPr bwMode="auto">
          <a:xfrm flipH="1">
            <a:off x="1487220" y="1728951"/>
            <a:ext cx="1781497" cy="0"/>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3" name="Straight Connector 12">
            <a:extLst>
              <a:ext uri="{FF2B5EF4-FFF2-40B4-BE49-F238E27FC236}">
                <a16:creationId xmlns:a16="http://schemas.microsoft.com/office/drawing/2014/main" id="{ADBD46B5-B7A8-A34D-9795-535404AD114C}"/>
              </a:ext>
            </a:extLst>
          </p:cNvPr>
          <p:cNvCxnSpPr>
            <a:cxnSpLocks/>
          </p:cNvCxnSpPr>
          <p:nvPr/>
        </p:nvCxnSpPr>
        <p:spPr bwMode="auto">
          <a:xfrm flipH="1">
            <a:off x="1487220" y="3067574"/>
            <a:ext cx="1781497" cy="0"/>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E7770C2B-E184-A248-91F3-FB2A9DF9A2B5}"/>
              </a:ext>
            </a:extLst>
          </p:cNvPr>
          <p:cNvSpPr txBox="1"/>
          <p:nvPr/>
        </p:nvSpPr>
        <p:spPr>
          <a:xfrm>
            <a:off x="688668" y="1430263"/>
            <a:ext cx="814647" cy="461665"/>
          </a:xfrm>
          <a:prstGeom prst="rect">
            <a:avLst/>
          </a:prstGeom>
          <a:noFill/>
        </p:spPr>
        <p:txBody>
          <a:bodyPr wrap="none" rtlCol="0">
            <a:spAutoFit/>
          </a:bodyPr>
          <a:lstStyle/>
          <a:p>
            <a:r>
              <a:rPr lang="en-US" i="1" dirty="0" err="1"/>
              <a:t>max</a:t>
            </a:r>
            <a:r>
              <a:rPr lang="en-US" i="1" baseline="-25000" dirty="0" err="1"/>
              <a:t>j</a:t>
            </a:r>
            <a:endParaRPr lang="en-US" i="1" baseline="-25000" dirty="0"/>
          </a:p>
        </p:txBody>
      </p:sp>
      <p:sp>
        <p:nvSpPr>
          <p:cNvPr id="15" name="TextBox 14">
            <a:extLst>
              <a:ext uri="{FF2B5EF4-FFF2-40B4-BE49-F238E27FC236}">
                <a16:creationId xmlns:a16="http://schemas.microsoft.com/office/drawing/2014/main" id="{93BBDAAA-2CE2-A144-AE3C-632583883CAE}"/>
              </a:ext>
            </a:extLst>
          </p:cNvPr>
          <p:cNvSpPr txBox="1"/>
          <p:nvPr/>
        </p:nvSpPr>
        <p:spPr>
          <a:xfrm>
            <a:off x="772025" y="2821370"/>
            <a:ext cx="742511" cy="461665"/>
          </a:xfrm>
          <a:prstGeom prst="rect">
            <a:avLst/>
          </a:prstGeom>
          <a:noFill/>
        </p:spPr>
        <p:txBody>
          <a:bodyPr wrap="none" rtlCol="0">
            <a:spAutoFit/>
          </a:bodyPr>
          <a:lstStyle/>
          <a:p>
            <a:r>
              <a:rPr lang="en-US" i="1" dirty="0" err="1"/>
              <a:t>min</a:t>
            </a:r>
            <a:r>
              <a:rPr lang="en-US" i="1" baseline="-25000" dirty="0" err="1"/>
              <a:t>j</a:t>
            </a:r>
            <a:endParaRPr lang="en-US" i="1" baseline="-25000" dirty="0"/>
          </a:p>
        </p:txBody>
      </p:sp>
      <p:sp>
        <p:nvSpPr>
          <p:cNvPr id="12" name="Left Brace 11">
            <a:extLst>
              <a:ext uri="{FF2B5EF4-FFF2-40B4-BE49-F238E27FC236}">
                <a16:creationId xmlns:a16="http://schemas.microsoft.com/office/drawing/2014/main" id="{439C2E6D-E814-FC48-A0AE-A21882F03C86}"/>
              </a:ext>
            </a:extLst>
          </p:cNvPr>
          <p:cNvSpPr/>
          <p:nvPr/>
        </p:nvSpPr>
        <p:spPr bwMode="auto">
          <a:xfrm>
            <a:off x="609600" y="1661095"/>
            <a:ext cx="162425" cy="1391107"/>
          </a:xfrm>
          <a:prstGeom prst="leftBrace">
            <a:avLst/>
          </a:prstGeom>
          <a:no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Tree>
    <p:extLst>
      <p:ext uri="{BB962C8B-B14F-4D97-AF65-F5344CB8AC3E}">
        <p14:creationId xmlns:p14="http://schemas.microsoft.com/office/powerpoint/2010/main" val="2784239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Multi-Layer Surface Linking</a:t>
            </a:r>
          </a:p>
        </p:txBody>
      </p:sp>
      <p:pic>
        <p:nvPicPr>
          <p:cNvPr id="6" name="Content Placeholder 5">
            <a:extLst>
              <a:ext uri="{FF2B5EF4-FFF2-40B4-BE49-F238E27FC236}">
                <a16:creationId xmlns:a16="http://schemas.microsoft.com/office/drawing/2014/main" id="{CD74DD99-FFDD-574A-B173-7001CA5F2771}"/>
              </a:ext>
            </a:extLst>
          </p:cNvPr>
          <p:cNvPicPr>
            <a:picLocks noGrp="1" noChangeAspect="1"/>
          </p:cNvPicPr>
          <p:nvPr>
            <p:ph idx="1"/>
          </p:nvPr>
        </p:nvPicPr>
        <p:blipFill>
          <a:blip r:embed="rId3"/>
          <a:stretch>
            <a:fillRect/>
          </a:stretch>
        </p:blipFill>
        <p:spPr>
          <a:xfrm>
            <a:off x="252000" y="895350"/>
            <a:ext cx="8640000" cy="3546948"/>
          </a:xfrm>
        </p:spPr>
      </p:pic>
      <p:sp>
        <p:nvSpPr>
          <p:cNvPr id="9" name="Footer Placeholder 8"/>
          <p:cNvSpPr>
            <a:spLocks noGrp="1"/>
          </p:cNvSpPr>
          <p:nvPr>
            <p:ph type="ftr" sz="quarter" idx="10"/>
          </p:nvPr>
        </p:nvSpPr>
        <p:spPr/>
        <p:txBody>
          <a:bodyPr/>
          <a:lstStyle/>
          <a:p>
            <a:pPr>
              <a:defRPr/>
            </a:pPr>
            <a:fld id="{E2772229-4108-4226-A3B1-7AC9AC171EC3}" type="slidenum">
              <a:rPr lang="en-US" altLang="x-none" smtClean="0"/>
              <a:t>45</a:t>
            </a:fld>
            <a:endParaRPr lang="en-US" altLang="x-none" dirty="0"/>
          </a:p>
        </p:txBody>
      </p:sp>
      <p:sp>
        <p:nvSpPr>
          <p:cNvPr id="3" name="TextBox 2">
            <a:extLst>
              <a:ext uri="{FF2B5EF4-FFF2-40B4-BE49-F238E27FC236}">
                <a16:creationId xmlns:a16="http://schemas.microsoft.com/office/drawing/2014/main" id="{695F0A80-6437-2843-8006-07A0BD52ECED}"/>
              </a:ext>
            </a:extLst>
          </p:cNvPr>
          <p:cNvSpPr txBox="1"/>
          <p:nvPr/>
        </p:nvSpPr>
        <p:spPr>
          <a:xfrm>
            <a:off x="5158527" y="2516570"/>
            <a:ext cx="255198" cy="461665"/>
          </a:xfrm>
          <a:prstGeom prst="rect">
            <a:avLst/>
          </a:prstGeom>
          <a:noFill/>
        </p:spPr>
        <p:txBody>
          <a:bodyPr wrap="none" rtlCol="0">
            <a:spAutoFit/>
          </a:bodyPr>
          <a:lstStyle/>
          <a:p>
            <a:r>
              <a:rPr lang="en-US" i="1" dirty="0" err="1"/>
              <a:t>i</a:t>
            </a:r>
            <a:endParaRPr lang="en-US" i="1" dirty="0"/>
          </a:p>
        </p:txBody>
      </p:sp>
      <p:sp>
        <p:nvSpPr>
          <p:cNvPr id="7" name="TextBox 6">
            <a:extLst>
              <a:ext uri="{FF2B5EF4-FFF2-40B4-BE49-F238E27FC236}">
                <a16:creationId xmlns:a16="http://schemas.microsoft.com/office/drawing/2014/main" id="{24CA262B-94B4-BC42-A8D8-7489A6F4F751}"/>
              </a:ext>
            </a:extLst>
          </p:cNvPr>
          <p:cNvSpPr txBox="1"/>
          <p:nvPr/>
        </p:nvSpPr>
        <p:spPr>
          <a:xfrm>
            <a:off x="3723872" y="2668970"/>
            <a:ext cx="271228" cy="461665"/>
          </a:xfrm>
          <a:prstGeom prst="rect">
            <a:avLst/>
          </a:prstGeom>
          <a:noFill/>
        </p:spPr>
        <p:txBody>
          <a:bodyPr wrap="none" rtlCol="0">
            <a:spAutoFit/>
          </a:bodyPr>
          <a:lstStyle/>
          <a:p>
            <a:r>
              <a:rPr lang="en-US" i="1" dirty="0"/>
              <a:t>j</a:t>
            </a:r>
          </a:p>
        </p:txBody>
      </p:sp>
      <p:cxnSp>
        <p:nvCxnSpPr>
          <p:cNvPr id="5" name="Straight Connector 4">
            <a:extLst>
              <a:ext uri="{FF2B5EF4-FFF2-40B4-BE49-F238E27FC236}">
                <a16:creationId xmlns:a16="http://schemas.microsoft.com/office/drawing/2014/main" id="{0984772A-C12E-F244-A9CB-D6B5B67D33F7}"/>
              </a:ext>
            </a:extLst>
          </p:cNvPr>
          <p:cNvCxnSpPr/>
          <p:nvPr/>
        </p:nvCxnSpPr>
        <p:spPr bwMode="auto">
          <a:xfrm flipH="1">
            <a:off x="1487220" y="2322786"/>
            <a:ext cx="3121573" cy="0"/>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0" name="TextBox 9">
            <a:extLst>
              <a:ext uri="{FF2B5EF4-FFF2-40B4-BE49-F238E27FC236}">
                <a16:creationId xmlns:a16="http://schemas.microsoft.com/office/drawing/2014/main" id="{EADFC220-3930-9044-99B4-29BC35C708A9}"/>
              </a:ext>
            </a:extLst>
          </p:cNvPr>
          <p:cNvSpPr txBox="1"/>
          <p:nvPr/>
        </p:nvSpPr>
        <p:spPr>
          <a:xfrm>
            <a:off x="1100641" y="2054905"/>
            <a:ext cx="402674" cy="461665"/>
          </a:xfrm>
          <a:prstGeom prst="rect">
            <a:avLst/>
          </a:prstGeom>
          <a:noFill/>
        </p:spPr>
        <p:txBody>
          <a:bodyPr wrap="none" rtlCol="0">
            <a:spAutoFit/>
          </a:bodyPr>
          <a:lstStyle/>
          <a:p>
            <a:r>
              <a:rPr lang="en-US" i="1" dirty="0"/>
              <a:t>h</a:t>
            </a:r>
            <a:r>
              <a:rPr lang="en-US" i="1" baseline="-25000" dirty="0"/>
              <a:t>i</a:t>
            </a:r>
          </a:p>
        </p:txBody>
      </p:sp>
      <p:cxnSp>
        <p:nvCxnSpPr>
          <p:cNvPr id="11" name="Straight Connector 10">
            <a:extLst>
              <a:ext uri="{FF2B5EF4-FFF2-40B4-BE49-F238E27FC236}">
                <a16:creationId xmlns:a16="http://schemas.microsoft.com/office/drawing/2014/main" id="{DEE357B8-F385-F048-A4EA-7A717902CFA6}"/>
              </a:ext>
            </a:extLst>
          </p:cNvPr>
          <p:cNvCxnSpPr>
            <a:cxnSpLocks/>
          </p:cNvCxnSpPr>
          <p:nvPr/>
        </p:nvCxnSpPr>
        <p:spPr bwMode="auto">
          <a:xfrm flipH="1">
            <a:off x="1487220" y="1728951"/>
            <a:ext cx="1781497" cy="0"/>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3" name="Straight Connector 12">
            <a:extLst>
              <a:ext uri="{FF2B5EF4-FFF2-40B4-BE49-F238E27FC236}">
                <a16:creationId xmlns:a16="http://schemas.microsoft.com/office/drawing/2014/main" id="{ADBD46B5-B7A8-A34D-9795-535404AD114C}"/>
              </a:ext>
            </a:extLst>
          </p:cNvPr>
          <p:cNvCxnSpPr>
            <a:cxnSpLocks/>
          </p:cNvCxnSpPr>
          <p:nvPr/>
        </p:nvCxnSpPr>
        <p:spPr bwMode="auto">
          <a:xfrm flipH="1">
            <a:off x="1487220" y="3067574"/>
            <a:ext cx="1781497" cy="0"/>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E7770C2B-E184-A248-91F3-FB2A9DF9A2B5}"/>
              </a:ext>
            </a:extLst>
          </p:cNvPr>
          <p:cNvSpPr txBox="1"/>
          <p:nvPr/>
        </p:nvSpPr>
        <p:spPr>
          <a:xfrm>
            <a:off x="688668" y="1430263"/>
            <a:ext cx="814647" cy="461665"/>
          </a:xfrm>
          <a:prstGeom prst="rect">
            <a:avLst/>
          </a:prstGeom>
          <a:noFill/>
        </p:spPr>
        <p:txBody>
          <a:bodyPr wrap="none" rtlCol="0">
            <a:spAutoFit/>
          </a:bodyPr>
          <a:lstStyle/>
          <a:p>
            <a:r>
              <a:rPr lang="en-US" i="1" dirty="0" err="1"/>
              <a:t>max</a:t>
            </a:r>
            <a:r>
              <a:rPr lang="en-US" i="1" baseline="-25000" dirty="0" err="1"/>
              <a:t>j</a:t>
            </a:r>
            <a:endParaRPr lang="en-US" i="1" baseline="-25000" dirty="0"/>
          </a:p>
        </p:txBody>
      </p:sp>
      <p:sp>
        <p:nvSpPr>
          <p:cNvPr id="15" name="TextBox 14">
            <a:extLst>
              <a:ext uri="{FF2B5EF4-FFF2-40B4-BE49-F238E27FC236}">
                <a16:creationId xmlns:a16="http://schemas.microsoft.com/office/drawing/2014/main" id="{93BBDAAA-2CE2-A144-AE3C-632583883CAE}"/>
              </a:ext>
            </a:extLst>
          </p:cNvPr>
          <p:cNvSpPr txBox="1"/>
          <p:nvPr/>
        </p:nvSpPr>
        <p:spPr>
          <a:xfrm>
            <a:off x="772025" y="2821370"/>
            <a:ext cx="742511" cy="461665"/>
          </a:xfrm>
          <a:prstGeom prst="rect">
            <a:avLst/>
          </a:prstGeom>
          <a:noFill/>
        </p:spPr>
        <p:txBody>
          <a:bodyPr wrap="none" rtlCol="0">
            <a:spAutoFit/>
          </a:bodyPr>
          <a:lstStyle/>
          <a:p>
            <a:r>
              <a:rPr lang="en-US" i="1" dirty="0" err="1"/>
              <a:t>min</a:t>
            </a:r>
            <a:r>
              <a:rPr lang="en-US" i="1" baseline="-25000" dirty="0" err="1"/>
              <a:t>j</a:t>
            </a:r>
            <a:endParaRPr lang="en-US" i="1" baseline="-25000" dirty="0"/>
          </a:p>
        </p:txBody>
      </p:sp>
      <p:sp>
        <p:nvSpPr>
          <p:cNvPr id="12" name="Left Brace 11">
            <a:extLst>
              <a:ext uri="{FF2B5EF4-FFF2-40B4-BE49-F238E27FC236}">
                <a16:creationId xmlns:a16="http://schemas.microsoft.com/office/drawing/2014/main" id="{439C2E6D-E814-FC48-A0AE-A21882F03C86}"/>
              </a:ext>
            </a:extLst>
          </p:cNvPr>
          <p:cNvSpPr/>
          <p:nvPr/>
        </p:nvSpPr>
        <p:spPr bwMode="auto">
          <a:xfrm>
            <a:off x="609600" y="1661095"/>
            <a:ext cx="162425" cy="1391107"/>
          </a:xfrm>
          <a:prstGeom prst="leftBrace">
            <a:avLst/>
          </a:prstGeom>
          <a:no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cxnSp>
        <p:nvCxnSpPr>
          <p:cNvPr id="16" name="Straight Connector 15">
            <a:extLst>
              <a:ext uri="{FF2B5EF4-FFF2-40B4-BE49-F238E27FC236}">
                <a16:creationId xmlns:a16="http://schemas.microsoft.com/office/drawing/2014/main" id="{38EF842B-9EFA-7F4A-A7A3-2C6BEBCE99F2}"/>
              </a:ext>
            </a:extLst>
          </p:cNvPr>
          <p:cNvCxnSpPr/>
          <p:nvPr/>
        </p:nvCxnSpPr>
        <p:spPr bwMode="auto">
          <a:xfrm flipH="1">
            <a:off x="4672089" y="2043737"/>
            <a:ext cx="3121573" cy="0"/>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7" name="TextBox 16">
            <a:extLst>
              <a:ext uri="{FF2B5EF4-FFF2-40B4-BE49-F238E27FC236}">
                <a16:creationId xmlns:a16="http://schemas.microsoft.com/office/drawing/2014/main" id="{8D43DF1C-7552-D34A-9269-32C90A9B408F}"/>
              </a:ext>
            </a:extLst>
          </p:cNvPr>
          <p:cNvSpPr txBox="1"/>
          <p:nvPr/>
        </p:nvSpPr>
        <p:spPr>
          <a:xfrm>
            <a:off x="7774578" y="1855998"/>
            <a:ext cx="413896" cy="461665"/>
          </a:xfrm>
          <a:prstGeom prst="rect">
            <a:avLst/>
          </a:prstGeom>
          <a:noFill/>
        </p:spPr>
        <p:txBody>
          <a:bodyPr wrap="none" rtlCol="0">
            <a:spAutoFit/>
          </a:bodyPr>
          <a:lstStyle/>
          <a:p>
            <a:r>
              <a:rPr lang="en-US" i="1" dirty="0" err="1"/>
              <a:t>h</a:t>
            </a:r>
            <a:r>
              <a:rPr lang="en-US" i="1" baseline="-25000" dirty="0" err="1"/>
              <a:t>j</a:t>
            </a:r>
            <a:endParaRPr lang="en-US" i="1" baseline="-25000" dirty="0"/>
          </a:p>
        </p:txBody>
      </p:sp>
      <p:cxnSp>
        <p:nvCxnSpPr>
          <p:cNvPr id="18" name="Straight Connector 17">
            <a:extLst>
              <a:ext uri="{FF2B5EF4-FFF2-40B4-BE49-F238E27FC236}">
                <a16:creationId xmlns:a16="http://schemas.microsoft.com/office/drawing/2014/main" id="{3FAB128D-62F0-624D-B838-1E44D8DC6A59}"/>
              </a:ext>
            </a:extLst>
          </p:cNvPr>
          <p:cNvCxnSpPr>
            <a:cxnSpLocks/>
          </p:cNvCxnSpPr>
          <p:nvPr/>
        </p:nvCxnSpPr>
        <p:spPr bwMode="auto">
          <a:xfrm flipH="1">
            <a:off x="6012165" y="1906967"/>
            <a:ext cx="1781497" cy="0"/>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9" name="Straight Connector 18">
            <a:extLst>
              <a:ext uri="{FF2B5EF4-FFF2-40B4-BE49-F238E27FC236}">
                <a16:creationId xmlns:a16="http://schemas.microsoft.com/office/drawing/2014/main" id="{3CC1D25A-A0E3-524E-A916-C50500F62E64}"/>
              </a:ext>
            </a:extLst>
          </p:cNvPr>
          <p:cNvCxnSpPr>
            <a:cxnSpLocks/>
          </p:cNvCxnSpPr>
          <p:nvPr/>
        </p:nvCxnSpPr>
        <p:spPr bwMode="auto">
          <a:xfrm flipH="1">
            <a:off x="6012165" y="2919773"/>
            <a:ext cx="1781497" cy="0"/>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0" name="TextBox 19">
            <a:extLst>
              <a:ext uri="{FF2B5EF4-FFF2-40B4-BE49-F238E27FC236}">
                <a16:creationId xmlns:a16="http://schemas.microsoft.com/office/drawing/2014/main" id="{10C65DA9-2BB0-A046-9456-DFD81B00CF55}"/>
              </a:ext>
            </a:extLst>
          </p:cNvPr>
          <p:cNvSpPr txBox="1"/>
          <p:nvPr/>
        </p:nvSpPr>
        <p:spPr>
          <a:xfrm>
            <a:off x="7774578" y="1573290"/>
            <a:ext cx="803425" cy="461665"/>
          </a:xfrm>
          <a:prstGeom prst="rect">
            <a:avLst/>
          </a:prstGeom>
          <a:noFill/>
        </p:spPr>
        <p:txBody>
          <a:bodyPr wrap="none" rtlCol="0">
            <a:spAutoFit/>
          </a:bodyPr>
          <a:lstStyle/>
          <a:p>
            <a:r>
              <a:rPr lang="en-US" i="1" dirty="0"/>
              <a:t>max</a:t>
            </a:r>
            <a:r>
              <a:rPr lang="en-US" i="1" baseline="-25000" dirty="0"/>
              <a:t>i</a:t>
            </a:r>
          </a:p>
        </p:txBody>
      </p:sp>
      <p:sp>
        <p:nvSpPr>
          <p:cNvPr id="21" name="TextBox 20">
            <a:extLst>
              <a:ext uri="{FF2B5EF4-FFF2-40B4-BE49-F238E27FC236}">
                <a16:creationId xmlns:a16="http://schemas.microsoft.com/office/drawing/2014/main" id="{563C8366-239F-A845-9E1D-B4DF169D5C33}"/>
              </a:ext>
            </a:extLst>
          </p:cNvPr>
          <p:cNvSpPr txBox="1"/>
          <p:nvPr/>
        </p:nvSpPr>
        <p:spPr>
          <a:xfrm>
            <a:off x="7774578" y="2646701"/>
            <a:ext cx="731290" cy="461665"/>
          </a:xfrm>
          <a:prstGeom prst="rect">
            <a:avLst/>
          </a:prstGeom>
          <a:noFill/>
        </p:spPr>
        <p:txBody>
          <a:bodyPr wrap="none" rtlCol="0">
            <a:spAutoFit/>
          </a:bodyPr>
          <a:lstStyle/>
          <a:p>
            <a:r>
              <a:rPr lang="en-US" i="1" dirty="0"/>
              <a:t>min</a:t>
            </a:r>
            <a:r>
              <a:rPr lang="en-US" i="1" baseline="-25000" dirty="0"/>
              <a:t>i</a:t>
            </a:r>
          </a:p>
        </p:txBody>
      </p:sp>
      <p:sp>
        <p:nvSpPr>
          <p:cNvPr id="22" name="Left Brace 21">
            <a:extLst>
              <a:ext uri="{FF2B5EF4-FFF2-40B4-BE49-F238E27FC236}">
                <a16:creationId xmlns:a16="http://schemas.microsoft.com/office/drawing/2014/main" id="{0BAF04E1-FD3D-D648-92A2-9590A9E769AF}"/>
              </a:ext>
            </a:extLst>
          </p:cNvPr>
          <p:cNvSpPr/>
          <p:nvPr/>
        </p:nvSpPr>
        <p:spPr bwMode="auto">
          <a:xfrm flipH="1">
            <a:off x="8546973" y="1804188"/>
            <a:ext cx="186404" cy="1115585"/>
          </a:xfrm>
          <a:prstGeom prst="leftBrace">
            <a:avLst/>
          </a:prstGeom>
          <a:no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Tree>
    <p:extLst>
      <p:ext uri="{BB962C8B-B14F-4D97-AF65-F5344CB8AC3E}">
        <p14:creationId xmlns:p14="http://schemas.microsoft.com/office/powerpoint/2010/main" val="3241296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Columns to Triangles</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46</a:t>
            </a:fld>
            <a:endParaRPr lang="en-US" altLang="x-none" dirty="0"/>
          </a:p>
        </p:txBody>
      </p:sp>
      <p:pic>
        <p:nvPicPr>
          <p:cNvPr id="8" name="Graphique 7">
            <a:extLst>
              <a:ext uri="{FF2B5EF4-FFF2-40B4-BE49-F238E27FC236}">
                <a16:creationId xmlns:a16="http://schemas.microsoft.com/office/drawing/2014/main" id="{81912CEA-A6C4-4071-9909-30509701B2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202" y="1999196"/>
            <a:ext cx="8187795" cy="1270520"/>
          </a:xfrm>
          <a:prstGeom prst="rect">
            <a:avLst/>
          </a:prstGeom>
        </p:spPr>
      </p:pic>
    </p:spTree>
    <p:extLst>
      <p:ext uri="{BB962C8B-B14F-4D97-AF65-F5344CB8AC3E}">
        <p14:creationId xmlns:p14="http://schemas.microsoft.com/office/powerpoint/2010/main" val="1751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Overview</a:t>
            </a:r>
          </a:p>
        </p:txBody>
      </p:sp>
      <p:sp>
        <p:nvSpPr>
          <p:cNvPr id="3" name="Content Placeholder 2"/>
          <p:cNvSpPr>
            <a:spLocks noGrp="1"/>
          </p:cNvSpPr>
          <p:nvPr>
            <p:ph sz="half" idx="1"/>
          </p:nvPr>
        </p:nvSpPr>
        <p:spPr>
          <a:xfrm>
            <a:off x="609600" y="628650"/>
            <a:ext cx="8001000" cy="4000500"/>
          </a:xfrm>
        </p:spPr>
        <p:txBody>
          <a:bodyPr/>
          <a:lstStyle/>
          <a:p>
            <a:endParaRPr lang="en-CA" sz="2000" dirty="0"/>
          </a:p>
          <a:p>
            <a:r>
              <a:rPr lang="en-CA" sz="2000" dirty="0"/>
              <a:t>Virtual pipes</a:t>
            </a:r>
          </a:p>
          <a:p>
            <a:r>
              <a:rPr lang="en-CA" sz="2000" dirty="0"/>
              <a:t>Viscosity model</a:t>
            </a:r>
          </a:p>
          <a:p>
            <a:r>
              <a:rPr lang="en-CA" sz="2000" dirty="0"/>
              <a:t>Extended pipes</a:t>
            </a:r>
          </a:p>
          <a:p>
            <a:r>
              <a:rPr lang="en-CA" sz="2000" dirty="0"/>
              <a:t>Surface </a:t>
            </a:r>
          </a:p>
          <a:p>
            <a:pPr lvl="1"/>
            <a:r>
              <a:rPr lang="en-CA" sz="1600" dirty="0"/>
              <a:t>Creation</a:t>
            </a:r>
          </a:p>
          <a:p>
            <a:pPr lvl="1"/>
            <a:r>
              <a:rPr lang="en-CA" sz="1600" b="1" dirty="0"/>
              <a:t>Optimization</a:t>
            </a:r>
          </a:p>
          <a:p>
            <a:r>
              <a:rPr lang="en-CA" sz="2000" dirty="0"/>
              <a:t>Meniscus</a:t>
            </a:r>
          </a:p>
          <a:p>
            <a:r>
              <a:rPr lang="en-CA" sz="2000" dirty="0"/>
              <a:t>Discussion</a:t>
            </a:r>
          </a:p>
          <a:p>
            <a:endParaRPr lang="en-CA" sz="2000" dirty="0"/>
          </a:p>
          <a:p>
            <a:pPr marL="0" indent="0">
              <a:buNone/>
            </a:pPr>
            <a:endParaRPr lang="en-CA" dirty="0"/>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47</a:t>
            </a:fld>
            <a:endParaRPr lang="en-US" altLang="x-none" dirty="0"/>
          </a:p>
        </p:txBody>
      </p:sp>
    </p:spTree>
    <p:extLst>
      <p:ext uri="{BB962C8B-B14F-4D97-AF65-F5344CB8AC3E}">
        <p14:creationId xmlns:p14="http://schemas.microsoft.com/office/powerpoint/2010/main" val="26502106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Solid-Liquid Interpenetrations</a:t>
            </a:r>
          </a:p>
        </p:txBody>
      </p:sp>
      <p:pic>
        <p:nvPicPr>
          <p:cNvPr id="6" name="Content Placeholder 5">
            <a:extLst>
              <a:ext uri="{FF2B5EF4-FFF2-40B4-BE49-F238E27FC236}">
                <a16:creationId xmlns:a16="http://schemas.microsoft.com/office/drawing/2014/main" id="{3F733527-A546-1F4E-8F65-7F6C5CEA69A4}"/>
              </a:ext>
            </a:extLst>
          </p:cNvPr>
          <p:cNvPicPr>
            <a:picLocks noGrp="1" noChangeAspect="1"/>
          </p:cNvPicPr>
          <p:nvPr>
            <p:ph idx="1"/>
          </p:nvPr>
        </p:nvPicPr>
        <p:blipFill>
          <a:blip r:embed="rId3"/>
          <a:stretch>
            <a:fillRect/>
          </a:stretch>
        </p:blipFill>
        <p:spPr>
          <a:xfrm>
            <a:off x="4657397" y="1135379"/>
            <a:ext cx="4320000" cy="3102546"/>
          </a:xfrm>
        </p:spPr>
      </p:pic>
      <p:sp>
        <p:nvSpPr>
          <p:cNvPr id="9" name="Footer Placeholder 8"/>
          <p:cNvSpPr>
            <a:spLocks noGrp="1"/>
          </p:cNvSpPr>
          <p:nvPr>
            <p:ph type="ftr" sz="quarter" idx="10"/>
          </p:nvPr>
        </p:nvSpPr>
        <p:spPr/>
        <p:txBody>
          <a:bodyPr/>
          <a:lstStyle/>
          <a:p>
            <a:pPr>
              <a:defRPr/>
            </a:pPr>
            <a:fld id="{E2772229-4108-4226-A3B1-7AC9AC171EC3}" type="slidenum">
              <a:rPr lang="en-US" altLang="x-none" smtClean="0"/>
              <a:t>48</a:t>
            </a:fld>
            <a:endParaRPr lang="en-US" altLang="x-none" dirty="0"/>
          </a:p>
        </p:txBody>
      </p:sp>
      <p:pic>
        <p:nvPicPr>
          <p:cNvPr id="12" name="Picture 11">
            <a:extLst>
              <a:ext uri="{FF2B5EF4-FFF2-40B4-BE49-F238E27FC236}">
                <a16:creationId xmlns:a16="http://schemas.microsoft.com/office/drawing/2014/main" id="{CC7349C7-4D6C-7749-BEE7-76303F48DEF3}"/>
              </a:ext>
            </a:extLst>
          </p:cNvPr>
          <p:cNvPicPr>
            <a:picLocks noChangeAspect="1"/>
          </p:cNvPicPr>
          <p:nvPr/>
        </p:nvPicPr>
        <p:blipFill>
          <a:blip r:embed="rId4"/>
          <a:stretch>
            <a:fillRect/>
          </a:stretch>
        </p:blipFill>
        <p:spPr>
          <a:xfrm>
            <a:off x="154648" y="1135379"/>
            <a:ext cx="4320000" cy="3102546"/>
          </a:xfrm>
          <a:prstGeom prst="rect">
            <a:avLst/>
          </a:prstGeom>
        </p:spPr>
      </p:pic>
      <p:sp>
        <p:nvSpPr>
          <p:cNvPr id="14" name="Oval 13">
            <a:extLst>
              <a:ext uri="{FF2B5EF4-FFF2-40B4-BE49-F238E27FC236}">
                <a16:creationId xmlns:a16="http://schemas.microsoft.com/office/drawing/2014/main" id="{764990E3-66CB-8F46-AD34-56EDBE3DC79A}"/>
              </a:ext>
            </a:extLst>
          </p:cNvPr>
          <p:cNvSpPr/>
          <p:nvPr/>
        </p:nvSpPr>
        <p:spPr bwMode="auto">
          <a:xfrm>
            <a:off x="2874597" y="1813040"/>
            <a:ext cx="977462" cy="1545020"/>
          </a:xfrm>
          <a:prstGeom prst="ellipse">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15" name="Oval 14">
            <a:extLst>
              <a:ext uri="{FF2B5EF4-FFF2-40B4-BE49-F238E27FC236}">
                <a16:creationId xmlns:a16="http://schemas.microsoft.com/office/drawing/2014/main" id="{F3422127-05EB-2B46-A379-222E44B65DED}"/>
              </a:ext>
            </a:extLst>
          </p:cNvPr>
          <p:cNvSpPr/>
          <p:nvPr/>
        </p:nvSpPr>
        <p:spPr bwMode="auto">
          <a:xfrm>
            <a:off x="1187686" y="1813040"/>
            <a:ext cx="977462" cy="1545020"/>
          </a:xfrm>
          <a:prstGeom prst="ellipse">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16" name="Oval 15">
            <a:extLst>
              <a:ext uri="{FF2B5EF4-FFF2-40B4-BE49-F238E27FC236}">
                <a16:creationId xmlns:a16="http://schemas.microsoft.com/office/drawing/2014/main" id="{4A1F5206-A48C-2C45-A60D-718225A7BD17}"/>
              </a:ext>
            </a:extLst>
          </p:cNvPr>
          <p:cNvSpPr/>
          <p:nvPr/>
        </p:nvSpPr>
        <p:spPr bwMode="auto">
          <a:xfrm>
            <a:off x="262774" y="3179385"/>
            <a:ext cx="977462" cy="1030014"/>
          </a:xfrm>
          <a:prstGeom prst="ellipse">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Tree>
    <p:extLst>
      <p:ext uri="{BB962C8B-B14F-4D97-AF65-F5344CB8AC3E}">
        <p14:creationId xmlns:p14="http://schemas.microsoft.com/office/powerpoint/2010/main" val="33474807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Solid-Liquid Interpenetrations</a:t>
            </a:r>
          </a:p>
        </p:txBody>
      </p:sp>
      <p:pic>
        <p:nvPicPr>
          <p:cNvPr id="6" name="Content Placeholder 5">
            <a:extLst>
              <a:ext uri="{FF2B5EF4-FFF2-40B4-BE49-F238E27FC236}">
                <a16:creationId xmlns:a16="http://schemas.microsoft.com/office/drawing/2014/main" id="{3F733527-A546-1F4E-8F65-7F6C5CEA69A4}"/>
              </a:ext>
            </a:extLst>
          </p:cNvPr>
          <p:cNvPicPr>
            <a:picLocks noGrp="1" noChangeAspect="1"/>
          </p:cNvPicPr>
          <p:nvPr>
            <p:ph idx="1"/>
          </p:nvPr>
        </p:nvPicPr>
        <p:blipFill>
          <a:blip r:embed="rId3"/>
          <a:stretch>
            <a:fillRect/>
          </a:stretch>
        </p:blipFill>
        <p:spPr>
          <a:xfrm>
            <a:off x="4657397" y="1135379"/>
            <a:ext cx="4320000" cy="3102546"/>
          </a:xfrm>
        </p:spPr>
      </p:pic>
      <p:sp>
        <p:nvSpPr>
          <p:cNvPr id="9" name="Footer Placeholder 8"/>
          <p:cNvSpPr>
            <a:spLocks noGrp="1"/>
          </p:cNvSpPr>
          <p:nvPr>
            <p:ph type="ftr" sz="quarter" idx="10"/>
          </p:nvPr>
        </p:nvSpPr>
        <p:spPr/>
        <p:txBody>
          <a:bodyPr/>
          <a:lstStyle/>
          <a:p>
            <a:pPr>
              <a:defRPr/>
            </a:pPr>
            <a:fld id="{E2772229-4108-4226-A3B1-7AC9AC171EC3}" type="slidenum">
              <a:rPr lang="en-US" altLang="x-none" smtClean="0"/>
              <a:t>49</a:t>
            </a:fld>
            <a:endParaRPr lang="en-US" altLang="x-none" dirty="0"/>
          </a:p>
        </p:txBody>
      </p:sp>
      <p:sp>
        <p:nvSpPr>
          <p:cNvPr id="7" name="Oval 6">
            <a:extLst>
              <a:ext uri="{FF2B5EF4-FFF2-40B4-BE49-F238E27FC236}">
                <a16:creationId xmlns:a16="http://schemas.microsoft.com/office/drawing/2014/main" id="{AE5B09A5-9A0E-5943-AB6A-1A4EF48A2A40}"/>
              </a:ext>
            </a:extLst>
          </p:cNvPr>
          <p:cNvSpPr/>
          <p:nvPr/>
        </p:nvSpPr>
        <p:spPr bwMode="auto">
          <a:xfrm>
            <a:off x="7409793" y="1818290"/>
            <a:ext cx="977462" cy="1545020"/>
          </a:xfrm>
          <a:prstGeom prst="ellipse">
            <a:avLst/>
          </a:prstGeom>
          <a:no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10" name="Oval 9">
            <a:extLst>
              <a:ext uri="{FF2B5EF4-FFF2-40B4-BE49-F238E27FC236}">
                <a16:creationId xmlns:a16="http://schemas.microsoft.com/office/drawing/2014/main" id="{2EBA47CA-5E35-0943-B21E-E5B91A40094B}"/>
              </a:ext>
            </a:extLst>
          </p:cNvPr>
          <p:cNvSpPr/>
          <p:nvPr/>
        </p:nvSpPr>
        <p:spPr bwMode="auto">
          <a:xfrm>
            <a:off x="5722882" y="1818290"/>
            <a:ext cx="977462" cy="1545020"/>
          </a:xfrm>
          <a:prstGeom prst="ellipse">
            <a:avLst/>
          </a:prstGeom>
          <a:no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11" name="Oval 10">
            <a:extLst>
              <a:ext uri="{FF2B5EF4-FFF2-40B4-BE49-F238E27FC236}">
                <a16:creationId xmlns:a16="http://schemas.microsoft.com/office/drawing/2014/main" id="{EADBD0E9-AAA5-5948-A497-114E250E4A1E}"/>
              </a:ext>
            </a:extLst>
          </p:cNvPr>
          <p:cNvSpPr/>
          <p:nvPr/>
        </p:nvSpPr>
        <p:spPr bwMode="auto">
          <a:xfrm>
            <a:off x="4797970" y="3184635"/>
            <a:ext cx="977462" cy="1030014"/>
          </a:xfrm>
          <a:prstGeom prst="ellipse">
            <a:avLst/>
          </a:prstGeom>
          <a:no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pic>
        <p:nvPicPr>
          <p:cNvPr id="12" name="Picture 11">
            <a:extLst>
              <a:ext uri="{FF2B5EF4-FFF2-40B4-BE49-F238E27FC236}">
                <a16:creationId xmlns:a16="http://schemas.microsoft.com/office/drawing/2014/main" id="{CC7349C7-4D6C-7749-BEE7-76303F48DEF3}"/>
              </a:ext>
            </a:extLst>
          </p:cNvPr>
          <p:cNvPicPr>
            <a:picLocks noChangeAspect="1"/>
          </p:cNvPicPr>
          <p:nvPr/>
        </p:nvPicPr>
        <p:blipFill>
          <a:blip r:embed="rId4"/>
          <a:stretch>
            <a:fillRect/>
          </a:stretch>
        </p:blipFill>
        <p:spPr>
          <a:xfrm>
            <a:off x="154648" y="1135379"/>
            <a:ext cx="4320000" cy="3102546"/>
          </a:xfrm>
          <a:prstGeom prst="rect">
            <a:avLst/>
          </a:prstGeom>
        </p:spPr>
      </p:pic>
      <p:sp>
        <p:nvSpPr>
          <p:cNvPr id="14" name="Oval 13">
            <a:extLst>
              <a:ext uri="{FF2B5EF4-FFF2-40B4-BE49-F238E27FC236}">
                <a16:creationId xmlns:a16="http://schemas.microsoft.com/office/drawing/2014/main" id="{764990E3-66CB-8F46-AD34-56EDBE3DC79A}"/>
              </a:ext>
            </a:extLst>
          </p:cNvPr>
          <p:cNvSpPr/>
          <p:nvPr/>
        </p:nvSpPr>
        <p:spPr bwMode="auto">
          <a:xfrm>
            <a:off x="2874597" y="1813040"/>
            <a:ext cx="977462" cy="1545020"/>
          </a:xfrm>
          <a:prstGeom prst="ellipse">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15" name="Oval 14">
            <a:extLst>
              <a:ext uri="{FF2B5EF4-FFF2-40B4-BE49-F238E27FC236}">
                <a16:creationId xmlns:a16="http://schemas.microsoft.com/office/drawing/2014/main" id="{F3422127-05EB-2B46-A379-222E44B65DED}"/>
              </a:ext>
            </a:extLst>
          </p:cNvPr>
          <p:cNvSpPr/>
          <p:nvPr/>
        </p:nvSpPr>
        <p:spPr bwMode="auto">
          <a:xfrm>
            <a:off x="1187686" y="1813040"/>
            <a:ext cx="977462" cy="1545020"/>
          </a:xfrm>
          <a:prstGeom prst="ellipse">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16" name="Oval 15">
            <a:extLst>
              <a:ext uri="{FF2B5EF4-FFF2-40B4-BE49-F238E27FC236}">
                <a16:creationId xmlns:a16="http://schemas.microsoft.com/office/drawing/2014/main" id="{4A1F5206-A48C-2C45-A60D-718225A7BD17}"/>
              </a:ext>
            </a:extLst>
          </p:cNvPr>
          <p:cNvSpPr/>
          <p:nvPr/>
        </p:nvSpPr>
        <p:spPr bwMode="auto">
          <a:xfrm>
            <a:off x="262774" y="3179385"/>
            <a:ext cx="977462" cy="1030014"/>
          </a:xfrm>
          <a:prstGeom prst="ellipse">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13" name="TextBox 12">
            <a:extLst>
              <a:ext uri="{FF2B5EF4-FFF2-40B4-BE49-F238E27FC236}">
                <a16:creationId xmlns:a16="http://schemas.microsoft.com/office/drawing/2014/main" id="{4EBB36F8-4CFA-F641-AA2B-7323A3063879}"/>
              </a:ext>
            </a:extLst>
          </p:cNvPr>
          <p:cNvSpPr txBox="1"/>
          <p:nvPr/>
        </p:nvSpPr>
        <p:spPr>
          <a:xfrm>
            <a:off x="5003439" y="4209399"/>
            <a:ext cx="3627916" cy="461665"/>
          </a:xfrm>
          <a:prstGeom prst="rect">
            <a:avLst/>
          </a:prstGeom>
          <a:noFill/>
        </p:spPr>
        <p:txBody>
          <a:bodyPr wrap="none" rtlCol="0">
            <a:spAutoFit/>
          </a:bodyPr>
          <a:lstStyle/>
          <a:p>
            <a:r>
              <a:rPr lang="en-US" dirty="0"/>
              <a:t>With surface optimization</a:t>
            </a:r>
          </a:p>
        </p:txBody>
      </p:sp>
    </p:spTree>
    <p:extLst>
      <p:ext uri="{BB962C8B-B14F-4D97-AF65-F5344CB8AC3E}">
        <p14:creationId xmlns:p14="http://schemas.microsoft.com/office/powerpoint/2010/main" val="1078923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a:t>Related Work-Comparison &amp; Contributions</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5</a:t>
            </a:fld>
            <a:endParaRPr lang="en-US" altLang="x-none" dirty="0"/>
          </a:p>
        </p:txBody>
      </p:sp>
      <p:graphicFrame>
        <p:nvGraphicFramePr>
          <p:cNvPr id="10" name="Table 9"/>
          <p:cNvGraphicFramePr>
            <a:graphicFrameLocks noGrp="1"/>
          </p:cNvGraphicFramePr>
          <p:nvPr>
            <p:extLst>
              <p:ext uri="{D42A27DB-BD31-4B8C-83A1-F6EECF244321}">
                <p14:modId xmlns:p14="http://schemas.microsoft.com/office/powerpoint/2010/main" val="7663760"/>
              </p:ext>
            </p:extLst>
          </p:nvPr>
        </p:nvGraphicFramePr>
        <p:xfrm>
          <a:off x="609600" y="819150"/>
          <a:ext cx="8001000" cy="3457576"/>
        </p:xfrm>
        <a:graphic>
          <a:graphicData uri="http://schemas.openxmlformats.org/drawingml/2006/table">
            <a:tbl>
              <a:tblPr/>
              <a:tblGrid>
                <a:gridCol w="1080492">
                  <a:extLst>
                    <a:ext uri="{9D8B030D-6E8A-4147-A177-3AD203B41FA5}">
                      <a16:colId xmlns:a16="http://schemas.microsoft.com/office/drawing/2014/main" val="1643714296"/>
                    </a:ext>
                  </a:extLst>
                </a:gridCol>
                <a:gridCol w="919758">
                  <a:extLst>
                    <a:ext uri="{9D8B030D-6E8A-4147-A177-3AD203B41FA5}">
                      <a16:colId xmlns:a16="http://schemas.microsoft.com/office/drawing/2014/main" val="3482566234"/>
                    </a:ext>
                  </a:extLst>
                </a:gridCol>
                <a:gridCol w="1000125">
                  <a:extLst>
                    <a:ext uri="{9D8B030D-6E8A-4147-A177-3AD203B41FA5}">
                      <a16:colId xmlns:a16="http://schemas.microsoft.com/office/drawing/2014/main" val="658047044"/>
                    </a:ext>
                  </a:extLst>
                </a:gridCol>
                <a:gridCol w="1000125">
                  <a:extLst>
                    <a:ext uri="{9D8B030D-6E8A-4147-A177-3AD203B41FA5}">
                      <a16:colId xmlns:a16="http://schemas.microsoft.com/office/drawing/2014/main" val="1953682820"/>
                    </a:ext>
                  </a:extLst>
                </a:gridCol>
                <a:gridCol w="1000125">
                  <a:extLst>
                    <a:ext uri="{9D8B030D-6E8A-4147-A177-3AD203B41FA5}">
                      <a16:colId xmlns:a16="http://schemas.microsoft.com/office/drawing/2014/main" val="3209810631"/>
                    </a:ext>
                  </a:extLst>
                </a:gridCol>
                <a:gridCol w="1000125">
                  <a:extLst>
                    <a:ext uri="{9D8B030D-6E8A-4147-A177-3AD203B41FA5}">
                      <a16:colId xmlns:a16="http://schemas.microsoft.com/office/drawing/2014/main" val="646536449"/>
                    </a:ext>
                  </a:extLst>
                </a:gridCol>
                <a:gridCol w="1000125">
                  <a:extLst>
                    <a:ext uri="{9D8B030D-6E8A-4147-A177-3AD203B41FA5}">
                      <a16:colId xmlns:a16="http://schemas.microsoft.com/office/drawing/2014/main" val="1193038415"/>
                    </a:ext>
                  </a:extLst>
                </a:gridCol>
                <a:gridCol w="1000125">
                  <a:extLst>
                    <a:ext uri="{9D8B030D-6E8A-4147-A177-3AD203B41FA5}">
                      <a16:colId xmlns:a16="http://schemas.microsoft.com/office/drawing/2014/main" val="2470791235"/>
                    </a:ext>
                  </a:extLst>
                </a:gridCol>
              </a:tblGrid>
              <a:tr h="580430">
                <a:tc>
                  <a:txBody>
                    <a:bodyPr/>
                    <a:lstStyle/>
                    <a:p>
                      <a:pPr fontAlgn="t"/>
                      <a:r>
                        <a:rPr lang="en-CA" sz="1700">
                          <a:effectLst/>
                        </a:rPr>
                        <a:t> </a:t>
                      </a: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[MDH07]</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[vBBK08]</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[KSS09]</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[CM10]</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[BMPG11]</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[Kel14]</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Ours</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800350077"/>
                  </a:ext>
                </a:extLst>
              </a:tr>
              <a:tr h="578644">
                <a:tc>
                  <a:txBody>
                    <a:bodyPr/>
                    <a:lstStyle/>
                    <a:p>
                      <a:pPr rtl="0" fontAlgn="t">
                        <a:spcBef>
                          <a:spcPts val="0"/>
                        </a:spcBef>
                        <a:spcAft>
                          <a:spcPts val="0"/>
                        </a:spcAft>
                      </a:pPr>
                      <a:r>
                        <a:rPr lang="en-CA" sz="1300" b="1" i="0" u="none" strike="noStrike" dirty="0">
                          <a:solidFill>
                            <a:srgbClr val="000000"/>
                          </a:solidFill>
                          <a:effectLst/>
                          <a:latin typeface="Arial" panose="020B0604020202020204" pitchFamily="34" charset="0"/>
                        </a:rPr>
                        <a:t>Viscosity</a:t>
                      </a:r>
                      <a:endParaRPr lang="en-CA" sz="1700" b="1" dirty="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dirty="0">
                          <a:solidFill>
                            <a:srgbClr val="6AA84F"/>
                          </a:solidFill>
                          <a:effectLst/>
                          <a:latin typeface="Arial" panose="020B0604020202020204" pitchFamily="34" charset="0"/>
                        </a:rPr>
                        <a:t>Physically-</a:t>
                      </a:r>
                      <a:br>
                        <a:rPr lang="en-CA" sz="1300" b="0" i="0" u="none" strike="noStrike" dirty="0">
                          <a:solidFill>
                            <a:srgbClr val="6AA84F"/>
                          </a:solidFill>
                          <a:effectLst/>
                          <a:latin typeface="Arial" panose="020B0604020202020204" pitchFamily="34" charset="0"/>
                        </a:rPr>
                      </a:br>
                      <a:r>
                        <a:rPr lang="en-CA" sz="1300" b="0" i="0" u="none" strike="noStrike" dirty="0">
                          <a:solidFill>
                            <a:srgbClr val="6AA84F"/>
                          </a:solidFill>
                          <a:effectLst/>
                          <a:latin typeface="Arial" panose="020B0604020202020204" pitchFamily="34" charset="0"/>
                        </a:rPr>
                        <a:t>based</a:t>
                      </a:r>
                      <a:endParaRPr lang="en-CA" sz="1700" b="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820982861"/>
                  </a:ext>
                </a:extLst>
              </a:tr>
              <a:tr h="562570">
                <a:tc>
                  <a:txBody>
                    <a:bodyPr/>
                    <a:lstStyle/>
                    <a:p>
                      <a:pPr rtl="0" fontAlgn="t">
                        <a:spcBef>
                          <a:spcPts val="0"/>
                        </a:spcBef>
                        <a:spcAft>
                          <a:spcPts val="0"/>
                        </a:spcAft>
                      </a:pPr>
                      <a:r>
                        <a:rPr lang="en-CA" sz="1300" b="0" i="0" u="none" strike="noStrike" dirty="0">
                          <a:solidFill>
                            <a:srgbClr val="000000"/>
                          </a:solidFill>
                          <a:effectLst/>
                          <a:latin typeface="Arial" panose="020B0604020202020204" pitchFamily="34" charset="0"/>
                        </a:rPr>
                        <a:t>Multi-layer</a:t>
                      </a:r>
                      <a:endParaRPr lang="en-CA" sz="1700" b="0" dirty="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499907537"/>
                  </a:ext>
                </a:extLst>
              </a:tr>
              <a:tr h="578644">
                <a:tc>
                  <a:txBody>
                    <a:bodyPr/>
                    <a:lstStyle/>
                    <a:p>
                      <a:pPr rtl="0" fontAlgn="t">
                        <a:spcBef>
                          <a:spcPts val="0"/>
                        </a:spcBef>
                        <a:spcAft>
                          <a:spcPts val="0"/>
                        </a:spcAft>
                      </a:pPr>
                      <a:r>
                        <a:rPr lang="en-CA" sz="1300" b="0" i="0" u="none" strike="noStrike" dirty="0">
                          <a:solidFill>
                            <a:srgbClr val="000000"/>
                          </a:solidFill>
                          <a:effectLst/>
                          <a:latin typeface="Arial" panose="020B0604020202020204" pitchFamily="34" charset="0"/>
                        </a:rPr>
                        <a:t>Flow in passages</a:t>
                      </a:r>
                      <a:endParaRPr lang="en-CA" sz="1700" b="0" dirty="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308732835"/>
                  </a:ext>
                </a:extLst>
              </a:tr>
              <a:tr h="578644">
                <a:tc>
                  <a:txBody>
                    <a:bodyPr/>
                    <a:lstStyle/>
                    <a:p>
                      <a:pPr rtl="0" fontAlgn="t">
                        <a:spcBef>
                          <a:spcPts val="0"/>
                        </a:spcBef>
                        <a:spcAft>
                          <a:spcPts val="0"/>
                        </a:spcAft>
                      </a:pPr>
                      <a:r>
                        <a:rPr lang="en-CA" sz="1300" b="0" i="0" u="none" strike="noStrike" dirty="0">
                          <a:solidFill>
                            <a:srgbClr val="000000"/>
                          </a:solidFill>
                          <a:effectLst/>
                          <a:latin typeface="Arial" panose="020B0604020202020204" pitchFamily="34" charset="0"/>
                        </a:rPr>
                        <a:t>Meniscus shading</a:t>
                      </a:r>
                      <a:endParaRPr lang="en-CA" sz="1700" b="0" dirty="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594845058"/>
                  </a:ext>
                </a:extLst>
              </a:tr>
              <a:tr h="578644">
                <a:tc>
                  <a:txBody>
                    <a:bodyPr/>
                    <a:lstStyle/>
                    <a:p>
                      <a:pPr rtl="0" fontAlgn="t">
                        <a:spcBef>
                          <a:spcPts val="0"/>
                        </a:spcBef>
                        <a:spcAft>
                          <a:spcPts val="0"/>
                        </a:spcAft>
                      </a:pPr>
                      <a:r>
                        <a:rPr lang="en-CA" sz="1300" b="0" i="0" u="none" strike="noStrike" dirty="0">
                          <a:solidFill>
                            <a:srgbClr val="000000"/>
                          </a:solidFill>
                          <a:effectLst/>
                          <a:latin typeface="Arial" panose="020B0604020202020204" pitchFamily="34" charset="0"/>
                        </a:rPr>
                        <a:t>Surface optimization</a:t>
                      </a:r>
                      <a:endParaRPr lang="en-CA" sz="1700" b="0" dirty="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227566598"/>
                  </a:ext>
                </a:extLst>
              </a:tr>
            </a:tbl>
          </a:graphicData>
        </a:graphic>
      </p:graphicFrame>
    </p:spTree>
    <p:extLst>
      <p:ext uri="{BB962C8B-B14F-4D97-AF65-F5344CB8AC3E}">
        <p14:creationId xmlns:p14="http://schemas.microsoft.com/office/powerpoint/2010/main" val="16014976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a:t>Surface Optimization</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50</a:t>
            </a:fld>
            <a:endParaRPr lang="en-US" altLang="x-none" dirty="0"/>
          </a:p>
        </p:txBody>
      </p:sp>
      <p:pic>
        <p:nvPicPr>
          <p:cNvPr id="6" name="minHeight_minimization">
            <a:hlinkClick r:id="" action="ppaction://media"/>
            <a:extLst>
              <a:ext uri="{FF2B5EF4-FFF2-40B4-BE49-F238E27FC236}">
                <a16:creationId xmlns:a16="http://schemas.microsoft.com/office/drawing/2014/main" id="{7B131076-44AE-4900-BFD0-D80497E786B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4166" t="22254" r="40001" b="11080"/>
          <a:stretch/>
        </p:blipFill>
        <p:spPr>
          <a:xfrm>
            <a:off x="2476500" y="919956"/>
            <a:ext cx="4191000" cy="3429000"/>
          </a:xfrm>
          <a:prstGeom prst="rect">
            <a:avLst/>
          </a:prstGeom>
        </p:spPr>
      </p:pic>
    </p:spTree>
    <p:extLst>
      <p:ext uri="{BB962C8B-B14F-4D97-AF65-F5344CB8AC3E}">
        <p14:creationId xmlns:p14="http://schemas.microsoft.com/office/powerpoint/2010/main" val="356281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4B060-F0A4-8046-9294-05BBA4E3B4B2}"/>
              </a:ext>
            </a:extLst>
          </p:cNvPr>
          <p:cNvSpPr>
            <a:spLocks noGrp="1"/>
          </p:cNvSpPr>
          <p:nvPr>
            <p:ph type="title"/>
          </p:nvPr>
        </p:nvSpPr>
        <p:spPr/>
        <p:txBody>
          <a:bodyPr/>
          <a:lstStyle/>
          <a:p>
            <a:r>
              <a:rPr lang="en-US" dirty="0"/>
              <a:t>Surface Optimization</a:t>
            </a:r>
          </a:p>
        </p:txBody>
      </p:sp>
      <p:sp>
        <p:nvSpPr>
          <p:cNvPr id="4" name="Footer Placeholder 3">
            <a:extLst>
              <a:ext uri="{FF2B5EF4-FFF2-40B4-BE49-F238E27FC236}">
                <a16:creationId xmlns:a16="http://schemas.microsoft.com/office/drawing/2014/main" id="{60C25A3A-92D7-9B43-A531-468125784E9D}"/>
              </a:ext>
            </a:extLst>
          </p:cNvPr>
          <p:cNvSpPr>
            <a:spLocks noGrp="1"/>
          </p:cNvSpPr>
          <p:nvPr>
            <p:ph type="ftr" sz="quarter" idx="10"/>
          </p:nvPr>
        </p:nvSpPr>
        <p:spPr/>
        <p:txBody>
          <a:bodyPr/>
          <a:lstStyle/>
          <a:p>
            <a:pPr>
              <a:defRPr/>
            </a:pPr>
            <a:fld id="{966F34BA-5DF2-BD44-82B5-3E4D869D09A4}" type="slidenum">
              <a:rPr lang="en-US" altLang="x-none" smtClean="0"/>
              <a:pPr>
                <a:defRPr/>
              </a:pPr>
              <a:t>51</a:t>
            </a:fld>
            <a:endParaRPr lang="en-US" altLang="x-none"/>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ED431F-B8F6-4F4E-B704-58C405922982}"/>
                  </a:ext>
                </a:extLst>
              </p:cNvPr>
              <p:cNvSpPr txBox="1"/>
              <p:nvPr/>
            </p:nvSpPr>
            <p:spPr>
              <a:xfrm>
                <a:off x="1191120" y="2051521"/>
                <a:ext cx="2045047" cy="8962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i="0" smtClean="0">
                                  <a:latin typeface="Cambria Math" panose="02040503050406030204" pitchFamily="18" charset="0"/>
                                </a:rPr>
                                <m:t>min</m:t>
                              </m:r>
                            </m:e>
                            <m:lim>
                              <m:sSub>
                                <m:sSubPr>
                                  <m:ctrlPr>
                                    <a:rPr lang="en-US"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𝑘</m:t>
                                  </m:r>
                                </m:sub>
                              </m:sSub>
                            </m:lim>
                          </m:limLow>
                        </m:fName>
                        <m:e>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𝑘</m:t>
                              </m:r>
                            </m:sub>
                            <m:sup/>
                            <m:e>
                              <m:d>
                                <m:dPr>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𝑘</m:t>
                                      </m:r>
                                    </m:sub>
                                  </m:sSub>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𝑙</m:t>
                                      </m:r>
                                    </m:e>
                                    <m:sub>
                                      <m:r>
                                        <a:rPr lang="en-US" b="0" i="1" smtClean="0">
                                          <a:latin typeface="Cambria Math" panose="02040503050406030204" pitchFamily="18" charset="0"/>
                                        </a:rPr>
                                        <m:t>𝑘</m:t>
                                      </m:r>
                                    </m:sub>
                                    <m:sup>
                                      <m:r>
                                        <a:rPr lang="en-US" b="0" i="1" smtClean="0">
                                          <a:latin typeface="Cambria Math" panose="02040503050406030204" pitchFamily="18" charset="0"/>
                                        </a:rPr>
                                        <m:t>2</m:t>
                                      </m:r>
                                    </m:sup>
                                  </m:sSubSup>
                                </m:e>
                              </m:d>
                            </m:e>
                          </m:nary>
                        </m:e>
                      </m:func>
                    </m:oMath>
                  </m:oMathPara>
                </a14:m>
                <a:endParaRPr lang="en-US" dirty="0"/>
              </a:p>
            </p:txBody>
          </p:sp>
        </mc:Choice>
        <mc:Fallback xmlns="">
          <p:sp>
            <p:nvSpPr>
              <p:cNvPr id="5" name="TextBox 4">
                <a:extLst>
                  <a:ext uri="{FF2B5EF4-FFF2-40B4-BE49-F238E27FC236}">
                    <a16:creationId xmlns:a16="http://schemas.microsoft.com/office/drawing/2014/main" id="{67ED431F-B8F6-4F4E-B704-58C405922982}"/>
                  </a:ext>
                </a:extLst>
              </p:cNvPr>
              <p:cNvSpPr txBox="1">
                <a:spLocks noRot="1" noChangeAspect="1" noMove="1" noResize="1" noEditPoints="1" noAdjustHandles="1" noChangeArrowheads="1" noChangeShapeType="1" noTextEdit="1"/>
              </p:cNvSpPr>
              <p:nvPr/>
            </p:nvSpPr>
            <p:spPr>
              <a:xfrm>
                <a:off x="1191120" y="2051521"/>
                <a:ext cx="2045047" cy="896207"/>
              </a:xfrm>
              <a:prstGeom prst="rect">
                <a:avLst/>
              </a:prstGeom>
              <a:blipFill>
                <a:blip r:embed="rId2"/>
                <a:stretch>
                  <a:fillRect l="-25309" t="-149296" b="-2042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298EA43-C67C-EE47-8BA4-AD26632DCB26}"/>
                  </a:ext>
                </a:extLst>
              </p:cNvPr>
              <p:cNvSpPr txBox="1"/>
              <p:nvPr/>
            </p:nvSpPr>
            <p:spPr>
              <a:xfrm>
                <a:off x="4114800" y="2314958"/>
                <a:ext cx="368767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𝑣</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𝜀</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𝑏𝑖𝑙𝑖𝑛𝑒𝑎𝑟</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𝑏</m:t>
                              </m:r>
                            </m:e>
                            <m:sub>
                              <m:r>
                                <a:rPr lang="en-US" b="0" i="1" smtClean="0">
                                  <a:latin typeface="Cambria Math" panose="02040503050406030204" pitchFamily="18" charset="0"/>
                                  <a:ea typeface="Cambria Math" panose="02040503050406030204" pitchFamily="18" charset="0"/>
                                </a:rPr>
                                <m:t>𝑘</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𝑙</m:t>
                              </m:r>
                            </m:e>
                            <m:sub>
                              <m:r>
                                <a:rPr lang="en-US" b="0" i="1" smtClean="0">
                                  <a:latin typeface="Cambria Math" panose="02040503050406030204" pitchFamily="18" charset="0"/>
                                  <a:ea typeface="Cambria Math" panose="02040503050406030204" pitchFamily="18" charset="0"/>
                                </a:rPr>
                                <m:t>𝑘</m:t>
                              </m:r>
                            </m:sub>
                          </m:sSub>
                        </m:e>
                      </m:d>
                    </m:oMath>
                  </m:oMathPara>
                </a14:m>
                <a:endParaRPr lang="en-US" dirty="0"/>
              </a:p>
            </p:txBody>
          </p:sp>
        </mc:Choice>
        <mc:Fallback xmlns="">
          <p:sp>
            <p:nvSpPr>
              <p:cNvPr id="3" name="TextBox 2">
                <a:extLst>
                  <a:ext uri="{FF2B5EF4-FFF2-40B4-BE49-F238E27FC236}">
                    <a16:creationId xmlns:a16="http://schemas.microsoft.com/office/drawing/2014/main" id="{2298EA43-C67C-EE47-8BA4-AD26632DCB26}"/>
                  </a:ext>
                </a:extLst>
              </p:cNvPr>
              <p:cNvSpPr txBox="1">
                <a:spLocks noRot="1" noChangeAspect="1" noMove="1" noResize="1" noEditPoints="1" noAdjustHandles="1" noChangeArrowheads="1" noChangeShapeType="1" noTextEdit="1"/>
              </p:cNvSpPr>
              <p:nvPr/>
            </p:nvSpPr>
            <p:spPr>
              <a:xfrm>
                <a:off x="4114800" y="2314958"/>
                <a:ext cx="3687676" cy="369332"/>
              </a:xfrm>
              <a:prstGeom prst="rect">
                <a:avLst/>
              </a:prstGeom>
              <a:blipFill>
                <a:blip r:embed="rId3"/>
                <a:stretch>
                  <a:fillRect l="-345" b="-20000"/>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C873489E-1D03-2E48-B4FC-9EEF2C125FBE}"/>
              </a:ext>
            </a:extLst>
          </p:cNvPr>
          <p:cNvCxnSpPr>
            <a:cxnSpLocks/>
          </p:cNvCxnSpPr>
          <p:nvPr/>
        </p:nvCxnSpPr>
        <p:spPr bwMode="auto">
          <a:xfrm flipV="1">
            <a:off x="1515210" y="2869699"/>
            <a:ext cx="0" cy="724839"/>
          </a:xfrm>
          <a:prstGeom prst="straightConnector1">
            <a:avLst/>
          </a:prstGeom>
          <a:solidFill>
            <a:schemeClr val="accent1"/>
          </a:solidFill>
          <a:ln w="28575"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9" name="Straight Arrow Connector 8">
            <a:extLst>
              <a:ext uri="{FF2B5EF4-FFF2-40B4-BE49-F238E27FC236}">
                <a16:creationId xmlns:a16="http://schemas.microsoft.com/office/drawing/2014/main" id="{6DE5176E-9E55-4748-B5B5-012E8E821596}"/>
              </a:ext>
            </a:extLst>
          </p:cNvPr>
          <p:cNvCxnSpPr>
            <a:cxnSpLocks/>
          </p:cNvCxnSpPr>
          <p:nvPr/>
        </p:nvCxnSpPr>
        <p:spPr bwMode="auto">
          <a:xfrm flipV="1">
            <a:off x="4614089" y="3048558"/>
            <a:ext cx="0" cy="724839"/>
          </a:xfrm>
          <a:prstGeom prst="straightConnector1">
            <a:avLst/>
          </a:prstGeom>
          <a:solidFill>
            <a:schemeClr val="accent1"/>
          </a:solidFill>
          <a:ln w="28575"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0" name="Straight Arrow Connector 9">
            <a:extLst>
              <a:ext uri="{FF2B5EF4-FFF2-40B4-BE49-F238E27FC236}">
                <a16:creationId xmlns:a16="http://schemas.microsoft.com/office/drawing/2014/main" id="{0A9441FB-B6B4-9341-8A2A-45CD754E3BF7}"/>
              </a:ext>
            </a:extLst>
          </p:cNvPr>
          <p:cNvCxnSpPr>
            <a:cxnSpLocks/>
          </p:cNvCxnSpPr>
          <p:nvPr/>
        </p:nvCxnSpPr>
        <p:spPr bwMode="auto">
          <a:xfrm flipV="1">
            <a:off x="6552189" y="3048558"/>
            <a:ext cx="0" cy="724839"/>
          </a:xfrm>
          <a:prstGeom prst="straightConnector1">
            <a:avLst/>
          </a:prstGeom>
          <a:solidFill>
            <a:schemeClr val="accent1"/>
          </a:solidFill>
          <a:ln w="28575"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11" name="Left Brace 10">
            <a:extLst>
              <a:ext uri="{FF2B5EF4-FFF2-40B4-BE49-F238E27FC236}">
                <a16:creationId xmlns:a16="http://schemas.microsoft.com/office/drawing/2014/main" id="{79EF8B35-C35B-5E4B-AE39-630936AB28F0}"/>
              </a:ext>
            </a:extLst>
          </p:cNvPr>
          <p:cNvSpPr/>
          <p:nvPr/>
        </p:nvSpPr>
        <p:spPr bwMode="auto">
          <a:xfrm rot="16200000">
            <a:off x="6422603" y="1716735"/>
            <a:ext cx="259172" cy="2219704"/>
          </a:xfrm>
          <a:prstGeom prst="leftBrace">
            <a:avLst/>
          </a:prstGeom>
          <a:no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ahoma" charset="0"/>
              <a:ea typeface="ＭＳ Ｐゴシック" charset="0"/>
            </a:endParaRPr>
          </a:p>
        </p:txBody>
      </p:sp>
      <p:sp>
        <p:nvSpPr>
          <p:cNvPr id="12" name="Left Brace 11">
            <a:extLst>
              <a:ext uri="{FF2B5EF4-FFF2-40B4-BE49-F238E27FC236}">
                <a16:creationId xmlns:a16="http://schemas.microsoft.com/office/drawing/2014/main" id="{DA9C6391-5DE0-6B4E-B7E0-01CE73B6D1F1}"/>
              </a:ext>
            </a:extLst>
          </p:cNvPr>
          <p:cNvSpPr/>
          <p:nvPr/>
        </p:nvSpPr>
        <p:spPr bwMode="auto">
          <a:xfrm rot="16200000">
            <a:off x="4478148" y="2431300"/>
            <a:ext cx="271883" cy="777862"/>
          </a:xfrm>
          <a:prstGeom prst="leftBrace">
            <a:avLst/>
          </a:prstGeom>
          <a:no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Tahoma" charset="0"/>
              <a:ea typeface="ＭＳ Ｐゴシック" charset="0"/>
            </a:endParaRPr>
          </a:p>
        </p:txBody>
      </p:sp>
    </p:spTree>
    <p:extLst>
      <p:ext uri="{BB962C8B-B14F-4D97-AF65-F5344CB8AC3E}">
        <p14:creationId xmlns:p14="http://schemas.microsoft.com/office/powerpoint/2010/main" val="317604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Overview</a:t>
            </a:r>
          </a:p>
        </p:txBody>
      </p:sp>
      <p:sp>
        <p:nvSpPr>
          <p:cNvPr id="3" name="Content Placeholder 2"/>
          <p:cNvSpPr>
            <a:spLocks noGrp="1"/>
          </p:cNvSpPr>
          <p:nvPr>
            <p:ph sz="half" idx="1"/>
          </p:nvPr>
        </p:nvSpPr>
        <p:spPr>
          <a:xfrm>
            <a:off x="609600" y="628650"/>
            <a:ext cx="8001000" cy="4000500"/>
          </a:xfrm>
        </p:spPr>
        <p:txBody>
          <a:bodyPr/>
          <a:lstStyle/>
          <a:p>
            <a:endParaRPr lang="en-CA" sz="2000" dirty="0"/>
          </a:p>
          <a:p>
            <a:r>
              <a:rPr lang="en-CA" sz="2000" dirty="0"/>
              <a:t>Virtual pipes</a:t>
            </a:r>
          </a:p>
          <a:p>
            <a:r>
              <a:rPr lang="en-CA" sz="2000" dirty="0"/>
              <a:t>Viscosity model</a:t>
            </a:r>
          </a:p>
          <a:p>
            <a:r>
              <a:rPr lang="en-CA" sz="2000" dirty="0"/>
              <a:t>Extended pipes</a:t>
            </a:r>
          </a:p>
          <a:p>
            <a:r>
              <a:rPr lang="en-CA" sz="2000" dirty="0"/>
              <a:t>Surface </a:t>
            </a:r>
          </a:p>
          <a:p>
            <a:pPr lvl="1"/>
            <a:r>
              <a:rPr lang="en-CA" sz="1600" dirty="0"/>
              <a:t>Creation</a:t>
            </a:r>
          </a:p>
          <a:p>
            <a:pPr lvl="1"/>
            <a:r>
              <a:rPr lang="en-CA" sz="1600" dirty="0"/>
              <a:t>Optimization</a:t>
            </a:r>
          </a:p>
          <a:p>
            <a:r>
              <a:rPr lang="en-CA" sz="2000" b="1" dirty="0"/>
              <a:t>Meniscus</a:t>
            </a:r>
          </a:p>
          <a:p>
            <a:r>
              <a:rPr lang="en-CA" sz="2000" dirty="0"/>
              <a:t>Discussion</a:t>
            </a:r>
          </a:p>
          <a:p>
            <a:endParaRPr lang="en-CA" sz="2000" b="1" dirty="0"/>
          </a:p>
          <a:p>
            <a:pPr marL="0" indent="0">
              <a:buNone/>
            </a:pPr>
            <a:endParaRPr lang="en-CA" dirty="0"/>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52</a:t>
            </a:fld>
            <a:endParaRPr lang="en-US" altLang="x-none" dirty="0"/>
          </a:p>
        </p:txBody>
      </p:sp>
    </p:spTree>
    <p:extLst>
      <p:ext uri="{BB962C8B-B14F-4D97-AF65-F5344CB8AC3E}">
        <p14:creationId xmlns:p14="http://schemas.microsoft.com/office/powerpoint/2010/main" val="27972383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Meniscus – Contact Angle</a:t>
            </a:r>
          </a:p>
        </p:txBody>
      </p:sp>
      <p:sp>
        <p:nvSpPr>
          <p:cNvPr id="6" name="Content Placeholder 5">
            <a:extLst>
              <a:ext uri="{FF2B5EF4-FFF2-40B4-BE49-F238E27FC236}">
                <a16:creationId xmlns:a16="http://schemas.microsoft.com/office/drawing/2014/main" id="{AC045AE7-E1D1-4E4F-8881-8CFE8C974F07}"/>
              </a:ext>
            </a:extLst>
          </p:cNvPr>
          <p:cNvSpPr>
            <a:spLocks noGrp="1"/>
          </p:cNvSpPr>
          <p:nvPr>
            <p:ph idx="1"/>
          </p:nvPr>
        </p:nvSpPr>
        <p:spPr/>
        <p:txBody>
          <a:bodyPr/>
          <a:lstStyle/>
          <a:p>
            <a:endParaRPr lang="en-US"/>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53</a:t>
            </a:fld>
            <a:endParaRPr lang="en-US" altLang="x-none" dirty="0"/>
          </a:p>
        </p:txBody>
      </p:sp>
      <p:pic>
        <p:nvPicPr>
          <p:cNvPr id="5" name="Picture 4">
            <a:extLst>
              <a:ext uri="{FF2B5EF4-FFF2-40B4-BE49-F238E27FC236}">
                <a16:creationId xmlns:a16="http://schemas.microsoft.com/office/drawing/2014/main" id="{E2E77C0E-CD27-FB4C-A5F7-A0772AC01D64}"/>
              </a:ext>
            </a:extLst>
          </p:cNvPr>
          <p:cNvPicPr>
            <a:picLocks noChangeAspect="1"/>
          </p:cNvPicPr>
          <p:nvPr/>
        </p:nvPicPr>
        <p:blipFill>
          <a:blip r:embed="rId3"/>
          <a:stretch>
            <a:fillRect/>
          </a:stretch>
        </p:blipFill>
        <p:spPr>
          <a:xfrm>
            <a:off x="664550" y="1683406"/>
            <a:ext cx="7920000" cy="1898182"/>
          </a:xfrm>
          <a:prstGeom prst="rect">
            <a:avLst/>
          </a:prstGeom>
        </p:spPr>
      </p:pic>
    </p:spTree>
    <p:extLst>
      <p:ext uri="{BB962C8B-B14F-4D97-AF65-F5344CB8AC3E}">
        <p14:creationId xmlns:p14="http://schemas.microsoft.com/office/powerpoint/2010/main" val="40956626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Meniscus - Bump Mapping </a:t>
            </a:r>
          </a:p>
        </p:txBody>
      </p:sp>
      <p:pic>
        <p:nvPicPr>
          <p:cNvPr id="5" name="Content Placeholder 4">
            <a:extLst>
              <a:ext uri="{FF2B5EF4-FFF2-40B4-BE49-F238E27FC236}">
                <a16:creationId xmlns:a16="http://schemas.microsoft.com/office/drawing/2014/main" id="{6DD96882-9E04-C84E-A3B2-4048BBE580E9}"/>
              </a:ext>
            </a:extLst>
          </p:cNvPr>
          <p:cNvPicPr>
            <a:picLocks noGrp="1" noChangeAspect="1"/>
          </p:cNvPicPr>
          <p:nvPr>
            <p:ph idx="1"/>
          </p:nvPr>
        </p:nvPicPr>
        <p:blipFill>
          <a:blip r:embed="rId3"/>
          <a:stretch>
            <a:fillRect/>
          </a:stretch>
        </p:blipFill>
        <p:spPr>
          <a:xfrm>
            <a:off x="612000" y="1622660"/>
            <a:ext cx="7920000" cy="1898181"/>
          </a:xfrm>
        </p:spPr>
      </p:pic>
      <p:sp>
        <p:nvSpPr>
          <p:cNvPr id="9" name="Footer Placeholder 8"/>
          <p:cNvSpPr>
            <a:spLocks noGrp="1"/>
          </p:cNvSpPr>
          <p:nvPr>
            <p:ph type="ftr" sz="quarter" idx="10"/>
          </p:nvPr>
        </p:nvSpPr>
        <p:spPr/>
        <p:txBody>
          <a:bodyPr/>
          <a:lstStyle/>
          <a:p>
            <a:pPr>
              <a:defRPr/>
            </a:pPr>
            <a:fld id="{E2772229-4108-4226-A3B1-7AC9AC171EC3}" type="slidenum">
              <a:rPr lang="en-US" altLang="x-none" smtClean="0"/>
              <a:t>54</a:t>
            </a:fld>
            <a:endParaRPr lang="en-US" altLang="x-none" dirty="0"/>
          </a:p>
        </p:txBody>
      </p:sp>
    </p:spTree>
    <p:extLst>
      <p:ext uri="{BB962C8B-B14F-4D97-AF65-F5344CB8AC3E}">
        <p14:creationId xmlns:p14="http://schemas.microsoft.com/office/powerpoint/2010/main" val="752199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Meniscus - Bump Mapping </a:t>
            </a:r>
          </a:p>
        </p:txBody>
      </p:sp>
      <p:pic>
        <p:nvPicPr>
          <p:cNvPr id="6" name="Content Placeholder 5">
            <a:extLst>
              <a:ext uri="{FF2B5EF4-FFF2-40B4-BE49-F238E27FC236}">
                <a16:creationId xmlns:a16="http://schemas.microsoft.com/office/drawing/2014/main" id="{85AE5BAC-9387-6040-893C-F275ECD1B270}"/>
              </a:ext>
            </a:extLst>
          </p:cNvPr>
          <p:cNvPicPr>
            <a:picLocks noGrp="1" noChangeAspect="1"/>
          </p:cNvPicPr>
          <p:nvPr>
            <p:ph idx="1"/>
          </p:nvPr>
        </p:nvPicPr>
        <p:blipFill>
          <a:blip r:embed="rId3"/>
          <a:stretch>
            <a:fillRect/>
          </a:stretch>
        </p:blipFill>
        <p:spPr>
          <a:xfrm>
            <a:off x="612000" y="1622659"/>
            <a:ext cx="7920000" cy="1898182"/>
          </a:xfrm>
        </p:spPr>
      </p:pic>
      <p:sp>
        <p:nvSpPr>
          <p:cNvPr id="9" name="Footer Placeholder 8"/>
          <p:cNvSpPr>
            <a:spLocks noGrp="1"/>
          </p:cNvSpPr>
          <p:nvPr>
            <p:ph type="ftr" sz="quarter" idx="10"/>
          </p:nvPr>
        </p:nvSpPr>
        <p:spPr/>
        <p:txBody>
          <a:bodyPr/>
          <a:lstStyle/>
          <a:p>
            <a:pPr>
              <a:defRPr/>
            </a:pPr>
            <a:fld id="{E2772229-4108-4226-A3B1-7AC9AC171EC3}" type="slidenum">
              <a:rPr lang="en-US" altLang="x-none" smtClean="0"/>
              <a:t>55</a:t>
            </a:fld>
            <a:endParaRPr lang="en-US" altLang="x-none" dirty="0"/>
          </a:p>
        </p:txBody>
      </p:sp>
    </p:spTree>
    <p:extLst>
      <p:ext uri="{BB962C8B-B14F-4D97-AF65-F5344CB8AC3E}">
        <p14:creationId xmlns:p14="http://schemas.microsoft.com/office/powerpoint/2010/main" val="30080851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Meniscus - Bump Mapping </a:t>
            </a:r>
          </a:p>
        </p:txBody>
      </p:sp>
      <p:pic>
        <p:nvPicPr>
          <p:cNvPr id="6" name="Content Placeholder 5">
            <a:extLst>
              <a:ext uri="{FF2B5EF4-FFF2-40B4-BE49-F238E27FC236}">
                <a16:creationId xmlns:a16="http://schemas.microsoft.com/office/drawing/2014/main" id="{A5BA21A5-FE91-044B-817B-605C1D0B7D67}"/>
              </a:ext>
            </a:extLst>
          </p:cNvPr>
          <p:cNvPicPr>
            <a:picLocks noGrp="1" noChangeAspect="1"/>
          </p:cNvPicPr>
          <p:nvPr>
            <p:ph idx="1"/>
          </p:nvPr>
        </p:nvPicPr>
        <p:blipFill>
          <a:blip r:embed="rId3"/>
          <a:stretch>
            <a:fillRect/>
          </a:stretch>
        </p:blipFill>
        <p:spPr>
          <a:xfrm>
            <a:off x="612000" y="1622659"/>
            <a:ext cx="7920000" cy="1898182"/>
          </a:xfrm>
        </p:spPr>
      </p:pic>
      <p:sp>
        <p:nvSpPr>
          <p:cNvPr id="9" name="Footer Placeholder 8"/>
          <p:cNvSpPr>
            <a:spLocks noGrp="1"/>
          </p:cNvSpPr>
          <p:nvPr>
            <p:ph type="ftr" sz="quarter" idx="10"/>
          </p:nvPr>
        </p:nvSpPr>
        <p:spPr/>
        <p:txBody>
          <a:bodyPr/>
          <a:lstStyle/>
          <a:p>
            <a:pPr>
              <a:defRPr/>
            </a:pPr>
            <a:fld id="{E2772229-4108-4226-A3B1-7AC9AC171EC3}" type="slidenum">
              <a:rPr lang="en-US" altLang="x-none" smtClean="0"/>
              <a:t>56</a:t>
            </a:fld>
            <a:endParaRPr lang="en-US" altLang="x-none" dirty="0"/>
          </a:p>
        </p:txBody>
      </p:sp>
    </p:spTree>
    <p:extLst>
      <p:ext uri="{BB962C8B-B14F-4D97-AF65-F5344CB8AC3E}">
        <p14:creationId xmlns:p14="http://schemas.microsoft.com/office/powerpoint/2010/main" val="33487127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Meniscus - Normal Correction</a:t>
            </a:r>
            <a:endParaRPr lang="en-CA" dirty="0"/>
          </a:p>
        </p:txBody>
      </p:sp>
      <p:sp>
        <p:nvSpPr>
          <p:cNvPr id="3" name="Content Placeholder 2"/>
          <p:cNvSpPr>
            <a:spLocks noGrp="1"/>
          </p:cNvSpPr>
          <p:nvPr>
            <p:ph sz="half" idx="1"/>
          </p:nvPr>
        </p:nvSpPr>
        <p:spPr/>
        <p:txBody>
          <a:bodyPr/>
          <a:lstStyle/>
          <a:p>
            <a:endParaRPr lang="en-CA" dirty="0"/>
          </a:p>
        </p:txBody>
      </p:sp>
      <p:sp>
        <p:nvSpPr>
          <p:cNvPr id="10" name="Content Placeholder 9">
            <a:extLst>
              <a:ext uri="{FF2B5EF4-FFF2-40B4-BE49-F238E27FC236}">
                <a16:creationId xmlns:a16="http://schemas.microsoft.com/office/drawing/2014/main" id="{A786E902-CA9B-5B45-85AA-2BDDB6836B88}"/>
              </a:ext>
            </a:extLst>
          </p:cNvPr>
          <p:cNvSpPr>
            <a:spLocks noGrp="1"/>
          </p:cNvSpPr>
          <p:nvPr>
            <p:ph sz="half" idx="2"/>
          </p:nvPr>
        </p:nvSpPr>
        <p:spPr/>
        <p:txBody>
          <a:bodyPr/>
          <a:lstStyle/>
          <a:p>
            <a:endParaRPr lang="en-US"/>
          </a:p>
        </p:txBody>
      </p:sp>
      <p:sp>
        <p:nvSpPr>
          <p:cNvPr id="9" name="Footer Placeholder 8"/>
          <p:cNvSpPr>
            <a:spLocks noGrp="1"/>
          </p:cNvSpPr>
          <p:nvPr>
            <p:ph type="ftr" sz="quarter" idx="10"/>
          </p:nvPr>
        </p:nvSpPr>
        <p:spPr/>
        <p:txBody>
          <a:bodyPr/>
          <a:lstStyle/>
          <a:p>
            <a:fld id="{E2772229-4108-4226-A3B1-7AC9AC171EC3}" type="slidenum">
              <a:rPr lang="en-US" altLang="x-none" smtClean="0"/>
              <a:pPr/>
              <a:t>57</a:t>
            </a:fld>
            <a:endParaRPr lang="en-US" altLang="x-none" dirty="0"/>
          </a:p>
        </p:txBody>
      </p:sp>
      <p:pic>
        <p:nvPicPr>
          <p:cNvPr id="8" name="Picture 7">
            <a:extLst>
              <a:ext uri="{FF2B5EF4-FFF2-40B4-BE49-F238E27FC236}">
                <a16:creationId xmlns:a16="http://schemas.microsoft.com/office/drawing/2014/main" id="{BDB49037-8F71-4A4B-B69C-36BE66C85FFB}"/>
              </a:ext>
            </a:extLst>
          </p:cNvPr>
          <p:cNvPicPr>
            <a:picLocks noChangeAspect="1"/>
          </p:cNvPicPr>
          <p:nvPr/>
        </p:nvPicPr>
        <p:blipFill>
          <a:blip r:embed="rId3"/>
          <a:stretch>
            <a:fillRect/>
          </a:stretch>
        </p:blipFill>
        <p:spPr>
          <a:xfrm>
            <a:off x="2130600" y="2304000"/>
            <a:ext cx="6480000" cy="2268000"/>
          </a:xfrm>
          <a:prstGeom prst="rect">
            <a:avLst/>
          </a:prstGeom>
        </p:spPr>
      </p:pic>
    </p:spTree>
    <p:extLst>
      <p:ext uri="{BB962C8B-B14F-4D97-AF65-F5344CB8AC3E}">
        <p14:creationId xmlns:p14="http://schemas.microsoft.com/office/powerpoint/2010/main" val="18930711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FBA918B-CC9C-1042-AE2E-61194FB94D0F}"/>
              </a:ext>
            </a:extLst>
          </p:cNvPr>
          <p:cNvPicPr>
            <a:picLocks noGrp="1" noChangeAspect="1"/>
          </p:cNvPicPr>
          <p:nvPr>
            <p:ph sz="half" idx="2"/>
          </p:nvPr>
        </p:nvPicPr>
        <p:blipFill>
          <a:blip r:embed="rId3"/>
          <a:stretch>
            <a:fillRect/>
          </a:stretch>
        </p:blipFill>
        <p:spPr>
          <a:xfrm>
            <a:off x="2130600" y="2304000"/>
            <a:ext cx="6480000" cy="2268000"/>
          </a:xfrm>
        </p:spPr>
      </p:pic>
      <p:sp>
        <p:nvSpPr>
          <p:cNvPr id="2" name="Title 1"/>
          <p:cNvSpPr>
            <a:spLocks noGrp="1"/>
          </p:cNvSpPr>
          <p:nvPr>
            <p:ph type="title"/>
          </p:nvPr>
        </p:nvSpPr>
        <p:spPr/>
        <p:txBody>
          <a:bodyPr/>
          <a:lstStyle/>
          <a:p>
            <a:r>
              <a:rPr lang="en-CA"/>
              <a:t>Meniscus - Normal Correction</a:t>
            </a:r>
            <a:endParaRPr lang="en-CA" dirty="0"/>
          </a:p>
        </p:txBody>
      </p:sp>
      <p:sp>
        <p:nvSpPr>
          <p:cNvPr id="3" name="Content Placeholder 2"/>
          <p:cNvSpPr>
            <a:spLocks noGrp="1"/>
          </p:cNvSpPr>
          <p:nvPr>
            <p:ph sz="half" idx="1"/>
          </p:nvPr>
        </p:nvSpPr>
        <p:spPr>
          <a:xfrm>
            <a:off x="685800" y="628650"/>
            <a:ext cx="3960000" cy="3943350"/>
          </a:xfrm>
        </p:spPr>
        <p:txBody>
          <a:bodyPr/>
          <a:lstStyle/>
          <a:p>
            <a:r>
              <a:rPr lang="en-CA" dirty="0"/>
              <a:t>From contact angle </a:t>
            </a:r>
            <a:r>
              <a:rPr lang="en-CA" i="1" dirty="0">
                <a:latin typeface="Symbol" pitchFamily="2" charset="2"/>
              </a:rPr>
              <a:t>a</a:t>
            </a:r>
          </a:p>
        </p:txBody>
      </p:sp>
      <p:sp>
        <p:nvSpPr>
          <p:cNvPr id="9" name="Footer Placeholder 8"/>
          <p:cNvSpPr>
            <a:spLocks noGrp="1"/>
          </p:cNvSpPr>
          <p:nvPr>
            <p:ph type="ftr" sz="quarter" idx="10"/>
          </p:nvPr>
        </p:nvSpPr>
        <p:spPr/>
        <p:txBody>
          <a:bodyPr/>
          <a:lstStyle/>
          <a:p>
            <a:fld id="{E2772229-4108-4226-A3B1-7AC9AC171EC3}" type="slidenum">
              <a:rPr lang="en-US" altLang="x-none" smtClean="0"/>
              <a:pPr/>
              <a:t>58</a:t>
            </a:fld>
            <a:endParaRPr lang="en-US" altLang="x-none" dirty="0"/>
          </a:p>
        </p:txBody>
      </p:sp>
    </p:spTree>
    <p:extLst>
      <p:ext uri="{BB962C8B-B14F-4D97-AF65-F5344CB8AC3E}">
        <p14:creationId xmlns:p14="http://schemas.microsoft.com/office/powerpoint/2010/main" val="11735207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119D98-FBF3-C644-85F5-CF0A0CBB952D}"/>
              </a:ext>
            </a:extLst>
          </p:cNvPr>
          <p:cNvPicPr>
            <a:picLocks noChangeAspect="1"/>
          </p:cNvPicPr>
          <p:nvPr/>
        </p:nvPicPr>
        <p:blipFill>
          <a:blip r:embed="rId3"/>
          <a:stretch>
            <a:fillRect/>
          </a:stretch>
        </p:blipFill>
        <p:spPr>
          <a:xfrm>
            <a:off x="2130600" y="2304000"/>
            <a:ext cx="6480000" cy="2268000"/>
          </a:xfrm>
          <a:prstGeom prst="rect">
            <a:avLst/>
          </a:prstGeom>
        </p:spPr>
      </p:pic>
      <p:sp>
        <p:nvSpPr>
          <p:cNvPr id="2" name="Title 1"/>
          <p:cNvSpPr>
            <a:spLocks noGrp="1"/>
          </p:cNvSpPr>
          <p:nvPr>
            <p:ph type="title"/>
          </p:nvPr>
        </p:nvSpPr>
        <p:spPr/>
        <p:txBody>
          <a:bodyPr/>
          <a:lstStyle/>
          <a:p>
            <a:r>
              <a:rPr lang="en-CA"/>
              <a:t>Meniscus - Normal Correction</a:t>
            </a:r>
            <a:endParaRPr lang="en-CA" dirty="0"/>
          </a:p>
        </p:txBody>
      </p:sp>
      <p:sp>
        <p:nvSpPr>
          <p:cNvPr id="3" name="Content Placeholder 2"/>
          <p:cNvSpPr>
            <a:spLocks noGrp="1"/>
          </p:cNvSpPr>
          <p:nvPr>
            <p:ph sz="half" idx="1"/>
          </p:nvPr>
        </p:nvSpPr>
        <p:spPr>
          <a:xfrm>
            <a:off x="685800" y="628650"/>
            <a:ext cx="3960000" cy="3943350"/>
          </a:xfrm>
        </p:spPr>
        <p:txBody>
          <a:bodyPr/>
          <a:lstStyle/>
          <a:p>
            <a:r>
              <a:rPr lang="en-CA" dirty="0"/>
              <a:t>From contact angle </a:t>
            </a:r>
            <a:r>
              <a:rPr lang="en-CA" i="1" dirty="0">
                <a:latin typeface="Symbol" pitchFamily="2" charset="2"/>
              </a:rPr>
              <a:t>a</a:t>
            </a:r>
            <a:r>
              <a:rPr lang="en-CA" dirty="0"/>
              <a:t> and terrain slope </a:t>
            </a:r>
            <a:r>
              <a:rPr lang="en-CA" i="1" dirty="0">
                <a:latin typeface="Symbol" pitchFamily="2" charset="2"/>
              </a:rPr>
              <a:t>b</a:t>
            </a:r>
          </a:p>
        </p:txBody>
      </p:sp>
      <p:sp>
        <p:nvSpPr>
          <p:cNvPr id="9" name="Footer Placeholder 8"/>
          <p:cNvSpPr>
            <a:spLocks noGrp="1"/>
          </p:cNvSpPr>
          <p:nvPr>
            <p:ph type="ftr" sz="quarter" idx="10"/>
          </p:nvPr>
        </p:nvSpPr>
        <p:spPr/>
        <p:txBody>
          <a:bodyPr/>
          <a:lstStyle/>
          <a:p>
            <a:fld id="{E2772229-4108-4226-A3B1-7AC9AC171EC3}" type="slidenum">
              <a:rPr lang="en-US" altLang="x-none" smtClean="0"/>
              <a:pPr/>
              <a:t>59</a:t>
            </a:fld>
            <a:endParaRPr lang="en-US" altLang="x-none" dirty="0"/>
          </a:p>
        </p:txBody>
      </p:sp>
      <p:sp>
        <p:nvSpPr>
          <p:cNvPr id="8" name="Content Placeholder 7">
            <a:extLst>
              <a:ext uri="{FF2B5EF4-FFF2-40B4-BE49-F238E27FC236}">
                <a16:creationId xmlns:a16="http://schemas.microsoft.com/office/drawing/2014/main" id="{1D3FFC18-FE66-7440-A435-C61421F8EFE6}"/>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96708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a:t>Related Work-Comparison &amp; Contributions</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6</a:t>
            </a:fld>
            <a:endParaRPr lang="en-US" altLang="x-none" dirty="0"/>
          </a:p>
        </p:txBody>
      </p:sp>
      <p:graphicFrame>
        <p:nvGraphicFramePr>
          <p:cNvPr id="10" name="Table 9"/>
          <p:cNvGraphicFramePr>
            <a:graphicFrameLocks noGrp="1"/>
          </p:cNvGraphicFramePr>
          <p:nvPr>
            <p:extLst>
              <p:ext uri="{D42A27DB-BD31-4B8C-83A1-F6EECF244321}">
                <p14:modId xmlns:p14="http://schemas.microsoft.com/office/powerpoint/2010/main" val="2173531387"/>
              </p:ext>
            </p:extLst>
          </p:nvPr>
        </p:nvGraphicFramePr>
        <p:xfrm>
          <a:off x="609600" y="819150"/>
          <a:ext cx="8001000" cy="3457576"/>
        </p:xfrm>
        <a:graphic>
          <a:graphicData uri="http://schemas.openxmlformats.org/drawingml/2006/table">
            <a:tbl>
              <a:tblPr/>
              <a:tblGrid>
                <a:gridCol w="1080492">
                  <a:extLst>
                    <a:ext uri="{9D8B030D-6E8A-4147-A177-3AD203B41FA5}">
                      <a16:colId xmlns:a16="http://schemas.microsoft.com/office/drawing/2014/main" val="1643714296"/>
                    </a:ext>
                  </a:extLst>
                </a:gridCol>
                <a:gridCol w="919758">
                  <a:extLst>
                    <a:ext uri="{9D8B030D-6E8A-4147-A177-3AD203B41FA5}">
                      <a16:colId xmlns:a16="http://schemas.microsoft.com/office/drawing/2014/main" val="3482566234"/>
                    </a:ext>
                  </a:extLst>
                </a:gridCol>
                <a:gridCol w="1000125">
                  <a:extLst>
                    <a:ext uri="{9D8B030D-6E8A-4147-A177-3AD203B41FA5}">
                      <a16:colId xmlns:a16="http://schemas.microsoft.com/office/drawing/2014/main" val="658047044"/>
                    </a:ext>
                  </a:extLst>
                </a:gridCol>
                <a:gridCol w="1000125">
                  <a:extLst>
                    <a:ext uri="{9D8B030D-6E8A-4147-A177-3AD203B41FA5}">
                      <a16:colId xmlns:a16="http://schemas.microsoft.com/office/drawing/2014/main" val="1953682820"/>
                    </a:ext>
                  </a:extLst>
                </a:gridCol>
                <a:gridCol w="1000125">
                  <a:extLst>
                    <a:ext uri="{9D8B030D-6E8A-4147-A177-3AD203B41FA5}">
                      <a16:colId xmlns:a16="http://schemas.microsoft.com/office/drawing/2014/main" val="3209810631"/>
                    </a:ext>
                  </a:extLst>
                </a:gridCol>
                <a:gridCol w="1000125">
                  <a:extLst>
                    <a:ext uri="{9D8B030D-6E8A-4147-A177-3AD203B41FA5}">
                      <a16:colId xmlns:a16="http://schemas.microsoft.com/office/drawing/2014/main" val="646536449"/>
                    </a:ext>
                  </a:extLst>
                </a:gridCol>
                <a:gridCol w="1000125">
                  <a:extLst>
                    <a:ext uri="{9D8B030D-6E8A-4147-A177-3AD203B41FA5}">
                      <a16:colId xmlns:a16="http://schemas.microsoft.com/office/drawing/2014/main" val="1193038415"/>
                    </a:ext>
                  </a:extLst>
                </a:gridCol>
                <a:gridCol w="1000125">
                  <a:extLst>
                    <a:ext uri="{9D8B030D-6E8A-4147-A177-3AD203B41FA5}">
                      <a16:colId xmlns:a16="http://schemas.microsoft.com/office/drawing/2014/main" val="2470791235"/>
                    </a:ext>
                  </a:extLst>
                </a:gridCol>
              </a:tblGrid>
              <a:tr h="580430">
                <a:tc>
                  <a:txBody>
                    <a:bodyPr/>
                    <a:lstStyle/>
                    <a:p>
                      <a:pPr fontAlgn="t"/>
                      <a:r>
                        <a:rPr lang="en-CA" sz="1700">
                          <a:effectLst/>
                        </a:rPr>
                        <a:t> </a:t>
                      </a: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[MDH07]</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[vBBK08]</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[KSS09]</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[CM10]</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[BMPG11]</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[Kel14]</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Ours</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800350077"/>
                  </a:ext>
                </a:extLst>
              </a:tr>
              <a:tr h="578644">
                <a:tc>
                  <a:txBody>
                    <a:bodyPr/>
                    <a:lstStyle/>
                    <a:p>
                      <a:pPr rtl="0" fontAlgn="t">
                        <a:spcBef>
                          <a:spcPts val="0"/>
                        </a:spcBef>
                        <a:spcAft>
                          <a:spcPts val="0"/>
                        </a:spcAft>
                      </a:pPr>
                      <a:r>
                        <a:rPr lang="en-CA" sz="1300" b="0" i="0" u="none" strike="noStrike">
                          <a:solidFill>
                            <a:srgbClr val="000000"/>
                          </a:solidFill>
                          <a:effectLst/>
                          <a:latin typeface="Arial" panose="020B0604020202020204" pitchFamily="34" charset="0"/>
                        </a:rPr>
                        <a:t>Viscosity</a:t>
                      </a:r>
                      <a:endParaRPr lang="en-CA" sz="170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dirty="0">
                          <a:solidFill>
                            <a:srgbClr val="6AA84F"/>
                          </a:solidFill>
                          <a:effectLst/>
                          <a:latin typeface="Arial" panose="020B0604020202020204" pitchFamily="34" charset="0"/>
                        </a:rPr>
                        <a:t>Physically-</a:t>
                      </a:r>
                      <a:br>
                        <a:rPr lang="en-CA" sz="1300" b="0" i="0" u="none" strike="noStrike" dirty="0">
                          <a:solidFill>
                            <a:srgbClr val="6AA84F"/>
                          </a:solidFill>
                          <a:effectLst/>
                          <a:latin typeface="Arial" panose="020B0604020202020204" pitchFamily="34" charset="0"/>
                        </a:rPr>
                      </a:br>
                      <a:r>
                        <a:rPr lang="en-CA" sz="1300" b="0" i="0" u="none" strike="noStrike" dirty="0">
                          <a:solidFill>
                            <a:srgbClr val="6AA84F"/>
                          </a:solidFill>
                          <a:effectLst/>
                          <a:latin typeface="Arial" panose="020B0604020202020204" pitchFamily="34" charset="0"/>
                        </a:rPr>
                        <a:t>based</a:t>
                      </a:r>
                      <a:endParaRPr lang="en-CA" sz="1700" b="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820982861"/>
                  </a:ext>
                </a:extLst>
              </a:tr>
              <a:tr h="562570">
                <a:tc>
                  <a:txBody>
                    <a:bodyPr/>
                    <a:lstStyle/>
                    <a:p>
                      <a:pPr rtl="0" fontAlgn="t">
                        <a:spcBef>
                          <a:spcPts val="0"/>
                        </a:spcBef>
                        <a:spcAft>
                          <a:spcPts val="0"/>
                        </a:spcAft>
                      </a:pPr>
                      <a:r>
                        <a:rPr lang="en-CA" sz="1300" b="1" i="0" u="none" strike="noStrike" dirty="0">
                          <a:solidFill>
                            <a:srgbClr val="000000"/>
                          </a:solidFill>
                          <a:effectLst/>
                          <a:latin typeface="Arial" panose="020B0604020202020204" pitchFamily="34" charset="0"/>
                        </a:rPr>
                        <a:t>Multi-layer</a:t>
                      </a:r>
                      <a:endParaRPr lang="en-CA" sz="1700" b="1" dirty="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6AA84F"/>
                          </a:solidFill>
                          <a:effectLst/>
                          <a:latin typeface="Arial" panose="020B0604020202020204" pitchFamily="34" charset="0"/>
                        </a:rPr>
                        <a:t>Yes</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dirty="0">
                          <a:solidFill>
                            <a:srgbClr val="6AA84F"/>
                          </a:solidFill>
                          <a:effectLst/>
                          <a:latin typeface="Arial" panose="020B0604020202020204" pitchFamily="34" charset="0"/>
                        </a:rPr>
                        <a:t>Yes</a:t>
                      </a: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6AA84F"/>
                          </a:solidFill>
                          <a:effectLst/>
                          <a:latin typeface="Arial" panose="020B0604020202020204" pitchFamily="34" charset="0"/>
                        </a:rPr>
                        <a:t>Yes</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499907537"/>
                  </a:ext>
                </a:extLst>
              </a:tr>
              <a:tr h="578644">
                <a:tc>
                  <a:txBody>
                    <a:bodyPr/>
                    <a:lstStyle/>
                    <a:p>
                      <a:pPr rtl="0" fontAlgn="t">
                        <a:spcBef>
                          <a:spcPts val="0"/>
                        </a:spcBef>
                        <a:spcAft>
                          <a:spcPts val="0"/>
                        </a:spcAft>
                      </a:pPr>
                      <a:r>
                        <a:rPr lang="en-CA" sz="1300" b="1" i="0" u="none" strike="noStrike" dirty="0">
                          <a:solidFill>
                            <a:srgbClr val="000000"/>
                          </a:solidFill>
                          <a:effectLst/>
                          <a:latin typeface="Arial" panose="020B0604020202020204" pitchFamily="34" charset="0"/>
                        </a:rPr>
                        <a:t>Flow in passages</a:t>
                      </a:r>
                      <a:endParaRPr lang="en-CA" sz="1700" b="1" dirty="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dirty="0">
                          <a:solidFill>
                            <a:srgbClr val="D37201"/>
                          </a:solidFill>
                          <a:effectLst/>
                          <a:latin typeface="Arial" panose="020B0604020202020204" pitchFamily="34" charset="0"/>
                        </a:rPr>
                        <a:t>Blocked</a:t>
                      </a:r>
                      <a:endParaRPr lang="en-CA" sz="1700" dirty="0">
                        <a:solidFill>
                          <a:srgbClr val="D37201"/>
                        </a:solidFill>
                        <a:effectLst/>
                      </a:endParaRPr>
                    </a:p>
                    <a:p>
                      <a:pPr algn="ctr" rtl="0" fontAlgn="ctr">
                        <a:spcBef>
                          <a:spcPts val="0"/>
                        </a:spcBef>
                        <a:spcAft>
                          <a:spcPts val="0"/>
                        </a:spcAft>
                      </a:pPr>
                      <a:r>
                        <a:rPr lang="en-CA" sz="1300" b="0" i="0" u="none" strike="noStrike" dirty="0">
                          <a:solidFill>
                            <a:srgbClr val="D37201"/>
                          </a:solidFill>
                          <a:effectLst/>
                          <a:latin typeface="Arial" panose="020B0604020202020204" pitchFamily="34" charset="0"/>
                        </a:rPr>
                        <a:t>if full</a:t>
                      </a:r>
                      <a:endParaRPr lang="en-CA" sz="1700" dirty="0">
                        <a:solidFill>
                          <a:srgbClr val="D37201"/>
                        </a:solidFill>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dirty="0">
                          <a:solidFill>
                            <a:srgbClr val="D37201"/>
                          </a:solidFill>
                          <a:effectLst/>
                          <a:latin typeface="Arial" panose="020B0604020202020204" pitchFamily="34" charset="0"/>
                        </a:rPr>
                        <a:t>Blocked</a:t>
                      </a:r>
                      <a:endParaRPr lang="en-CA" sz="1700" dirty="0">
                        <a:solidFill>
                          <a:srgbClr val="D37201"/>
                        </a:solidFill>
                        <a:effectLst/>
                      </a:endParaRPr>
                    </a:p>
                    <a:p>
                      <a:pPr algn="ctr" rtl="0" fontAlgn="ctr">
                        <a:spcBef>
                          <a:spcPts val="0"/>
                        </a:spcBef>
                        <a:spcAft>
                          <a:spcPts val="0"/>
                        </a:spcAft>
                      </a:pPr>
                      <a:r>
                        <a:rPr lang="en-CA" sz="1300" b="0" i="0" u="none" strike="noStrike" dirty="0">
                          <a:solidFill>
                            <a:srgbClr val="D37201"/>
                          </a:solidFill>
                          <a:effectLst/>
                          <a:latin typeface="Arial" panose="020B0604020202020204" pitchFamily="34" charset="0"/>
                        </a:rPr>
                        <a:t>if full</a:t>
                      </a:r>
                      <a:endParaRPr lang="en-CA" sz="1700" dirty="0">
                        <a:solidFill>
                          <a:srgbClr val="D37201"/>
                        </a:solidFill>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dirty="0">
                          <a:solidFill>
                            <a:srgbClr val="F1C232"/>
                          </a:solidFill>
                          <a:effectLst/>
                          <a:latin typeface="Arial" panose="020B0604020202020204" pitchFamily="34" charset="0"/>
                        </a:rPr>
                        <a:t>Axis aligned</a:t>
                      </a: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308732835"/>
                  </a:ext>
                </a:extLst>
              </a:tr>
              <a:tr h="578644">
                <a:tc>
                  <a:txBody>
                    <a:bodyPr/>
                    <a:lstStyle/>
                    <a:p>
                      <a:pPr rtl="0" fontAlgn="t">
                        <a:spcBef>
                          <a:spcPts val="0"/>
                        </a:spcBef>
                        <a:spcAft>
                          <a:spcPts val="0"/>
                        </a:spcAft>
                      </a:pPr>
                      <a:r>
                        <a:rPr lang="en-CA" sz="1300" b="0" i="0" u="none" strike="noStrike">
                          <a:solidFill>
                            <a:srgbClr val="000000"/>
                          </a:solidFill>
                          <a:effectLst/>
                          <a:latin typeface="Arial" panose="020B0604020202020204" pitchFamily="34" charset="0"/>
                        </a:rPr>
                        <a:t>Meniscus shading</a:t>
                      </a:r>
                      <a:endParaRPr lang="en-CA" sz="170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dirty="0">
                          <a:solidFill>
                            <a:srgbClr val="980000"/>
                          </a:solidFill>
                          <a:effectLst/>
                          <a:latin typeface="Arial" panose="020B0604020202020204" pitchFamily="34" charset="0"/>
                        </a:rPr>
                        <a:t>No</a:t>
                      </a: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594845058"/>
                  </a:ext>
                </a:extLst>
              </a:tr>
              <a:tr h="578644">
                <a:tc>
                  <a:txBody>
                    <a:bodyPr/>
                    <a:lstStyle/>
                    <a:p>
                      <a:pPr rtl="0" fontAlgn="t">
                        <a:spcBef>
                          <a:spcPts val="0"/>
                        </a:spcBef>
                        <a:spcAft>
                          <a:spcPts val="0"/>
                        </a:spcAft>
                      </a:pPr>
                      <a:r>
                        <a:rPr lang="en-CA" sz="1300" b="0" i="0" u="none" strike="noStrike">
                          <a:solidFill>
                            <a:srgbClr val="000000"/>
                          </a:solidFill>
                          <a:effectLst/>
                          <a:latin typeface="Arial" panose="020B0604020202020204" pitchFamily="34" charset="0"/>
                        </a:rPr>
                        <a:t>Surface optimization</a:t>
                      </a:r>
                      <a:endParaRPr lang="en-CA" sz="170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227566598"/>
                  </a:ext>
                </a:extLst>
              </a:tr>
            </a:tbl>
          </a:graphicData>
        </a:graphic>
      </p:graphicFrame>
    </p:spTree>
    <p:extLst>
      <p:ext uri="{BB962C8B-B14F-4D97-AF65-F5344CB8AC3E}">
        <p14:creationId xmlns:p14="http://schemas.microsoft.com/office/powerpoint/2010/main" val="1152959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DA590E5-B745-2642-BDC9-3FC581B43A58}"/>
              </a:ext>
            </a:extLst>
          </p:cNvPr>
          <p:cNvPicPr>
            <a:picLocks noGrp="1" noChangeAspect="1"/>
          </p:cNvPicPr>
          <p:nvPr>
            <p:ph sz="half" idx="2"/>
          </p:nvPr>
        </p:nvPicPr>
        <p:blipFill>
          <a:blip r:embed="rId3"/>
          <a:stretch>
            <a:fillRect/>
          </a:stretch>
        </p:blipFill>
        <p:spPr>
          <a:xfrm>
            <a:off x="2130600" y="2304000"/>
            <a:ext cx="6480000" cy="2268000"/>
          </a:xfrm>
        </p:spPr>
      </p:pic>
      <p:sp>
        <p:nvSpPr>
          <p:cNvPr id="2" name="Title 1"/>
          <p:cNvSpPr>
            <a:spLocks noGrp="1"/>
          </p:cNvSpPr>
          <p:nvPr>
            <p:ph type="title"/>
          </p:nvPr>
        </p:nvSpPr>
        <p:spPr/>
        <p:txBody>
          <a:bodyPr/>
          <a:lstStyle/>
          <a:p>
            <a:r>
              <a:rPr lang="en-CA"/>
              <a:t>Meniscus - Normal Correction</a:t>
            </a:r>
            <a:endParaRPr lang="en-CA" dirty="0"/>
          </a:p>
        </p:txBody>
      </p:sp>
      <p:sp>
        <p:nvSpPr>
          <p:cNvPr id="3" name="Content Placeholder 2"/>
          <p:cNvSpPr>
            <a:spLocks noGrp="1"/>
          </p:cNvSpPr>
          <p:nvPr>
            <p:ph sz="half" idx="1"/>
          </p:nvPr>
        </p:nvSpPr>
        <p:spPr>
          <a:xfrm>
            <a:off x="685800" y="628650"/>
            <a:ext cx="3960000" cy="3943350"/>
          </a:xfrm>
        </p:spPr>
        <p:txBody>
          <a:bodyPr/>
          <a:lstStyle/>
          <a:p>
            <a:r>
              <a:rPr lang="en-CA" dirty="0"/>
              <a:t>From contact angle </a:t>
            </a:r>
            <a:r>
              <a:rPr lang="en-CA" i="1" dirty="0">
                <a:latin typeface="Symbol" pitchFamily="2" charset="2"/>
              </a:rPr>
              <a:t>a</a:t>
            </a:r>
            <a:r>
              <a:rPr lang="en-CA" dirty="0"/>
              <a:t> and terrain slope </a:t>
            </a:r>
            <a:r>
              <a:rPr lang="en-CA" i="1" dirty="0">
                <a:latin typeface="Symbol" pitchFamily="2" charset="2"/>
              </a:rPr>
              <a:t>b</a:t>
            </a:r>
          </a:p>
          <a:p>
            <a:r>
              <a:rPr lang="en-CA" dirty="0"/>
              <a:t>Calculate tilt angle </a:t>
            </a:r>
            <a:r>
              <a:rPr lang="en-CA" i="1" dirty="0">
                <a:latin typeface="Symbol" pitchFamily="2" charset="2"/>
              </a:rPr>
              <a:t>y</a:t>
            </a:r>
          </a:p>
        </p:txBody>
      </p:sp>
      <p:sp>
        <p:nvSpPr>
          <p:cNvPr id="9" name="Footer Placeholder 8"/>
          <p:cNvSpPr>
            <a:spLocks noGrp="1"/>
          </p:cNvSpPr>
          <p:nvPr>
            <p:ph type="ftr" sz="quarter" idx="10"/>
          </p:nvPr>
        </p:nvSpPr>
        <p:spPr/>
        <p:txBody>
          <a:bodyPr/>
          <a:lstStyle/>
          <a:p>
            <a:fld id="{E2772229-4108-4226-A3B1-7AC9AC171EC3}" type="slidenum">
              <a:rPr lang="en-US" altLang="x-none" smtClean="0"/>
              <a:pPr/>
              <a:t>60</a:t>
            </a:fld>
            <a:endParaRPr lang="en-US" altLang="x-none" dirty="0"/>
          </a:p>
        </p:txBody>
      </p:sp>
    </p:spTree>
    <p:extLst>
      <p:ext uri="{BB962C8B-B14F-4D97-AF65-F5344CB8AC3E}">
        <p14:creationId xmlns:p14="http://schemas.microsoft.com/office/powerpoint/2010/main" val="35016689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DA590E5-B745-2642-BDC9-3FC581B43A58}"/>
              </a:ext>
            </a:extLst>
          </p:cNvPr>
          <p:cNvPicPr>
            <a:picLocks noGrp="1" noChangeAspect="1"/>
          </p:cNvPicPr>
          <p:nvPr>
            <p:ph sz="half" idx="2"/>
          </p:nvPr>
        </p:nvPicPr>
        <p:blipFill>
          <a:blip r:embed="rId3"/>
          <a:stretch>
            <a:fillRect/>
          </a:stretch>
        </p:blipFill>
        <p:spPr>
          <a:xfrm>
            <a:off x="2130600" y="2304000"/>
            <a:ext cx="6480000" cy="2268000"/>
          </a:xfrm>
        </p:spPr>
      </p:pic>
      <p:sp>
        <p:nvSpPr>
          <p:cNvPr id="2" name="Title 1"/>
          <p:cNvSpPr>
            <a:spLocks noGrp="1"/>
          </p:cNvSpPr>
          <p:nvPr>
            <p:ph type="title"/>
          </p:nvPr>
        </p:nvSpPr>
        <p:spPr/>
        <p:txBody>
          <a:bodyPr/>
          <a:lstStyle/>
          <a:p>
            <a:r>
              <a:rPr lang="en-CA"/>
              <a:t>Meniscus - Normal Correction</a:t>
            </a:r>
            <a:endParaRPr lang="en-CA" dirty="0"/>
          </a:p>
        </p:txBody>
      </p:sp>
      <p:sp>
        <p:nvSpPr>
          <p:cNvPr id="3" name="Content Placeholder 2"/>
          <p:cNvSpPr>
            <a:spLocks noGrp="1"/>
          </p:cNvSpPr>
          <p:nvPr>
            <p:ph sz="half" idx="1"/>
          </p:nvPr>
        </p:nvSpPr>
        <p:spPr>
          <a:xfrm>
            <a:off x="685800" y="628650"/>
            <a:ext cx="3960000" cy="3943350"/>
          </a:xfrm>
        </p:spPr>
        <p:txBody>
          <a:bodyPr/>
          <a:lstStyle/>
          <a:p>
            <a:r>
              <a:rPr lang="en-CA" dirty="0"/>
              <a:t>From contact angle </a:t>
            </a:r>
            <a:r>
              <a:rPr lang="en-CA" i="1" dirty="0">
                <a:latin typeface="Symbol" pitchFamily="2" charset="2"/>
              </a:rPr>
              <a:t>a</a:t>
            </a:r>
            <a:r>
              <a:rPr lang="en-CA" dirty="0"/>
              <a:t> and terrain slope </a:t>
            </a:r>
            <a:r>
              <a:rPr lang="en-CA" i="1" dirty="0">
                <a:latin typeface="Symbol" pitchFamily="2" charset="2"/>
              </a:rPr>
              <a:t>b</a:t>
            </a:r>
          </a:p>
          <a:p>
            <a:r>
              <a:rPr lang="en-CA" dirty="0"/>
              <a:t>Calculate tilt angle </a:t>
            </a:r>
            <a:r>
              <a:rPr lang="en-CA" i="1" dirty="0">
                <a:latin typeface="Symbol" pitchFamily="2" charset="2"/>
              </a:rPr>
              <a:t>y</a:t>
            </a:r>
          </a:p>
          <a:p>
            <a:r>
              <a:rPr lang="en-CA" dirty="0"/>
              <a:t>Tilt the normal</a:t>
            </a:r>
          </a:p>
        </p:txBody>
      </p:sp>
      <p:sp>
        <p:nvSpPr>
          <p:cNvPr id="9" name="Footer Placeholder 8"/>
          <p:cNvSpPr>
            <a:spLocks noGrp="1"/>
          </p:cNvSpPr>
          <p:nvPr>
            <p:ph type="ftr" sz="quarter" idx="10"/>
          </p:nvPr>
        </p:nvSpPr>
        <p:spPr/>
        <p:txBody>
          <a:bodyPr/>
          <a:lstStyle/>
          <a:p>
            <a:fld id="{E2772229-4108-4226-A3B1-7AC9AC171EC3}" type="slidenum">
              <a:rPr lang="en-US" altLang="x-none" smtClean="0"/>
              <a:pPr/>
              <a:t>61</a:t>
            </a:fld>
            <a:endParaRPr lang="en-US" altLang="x-none" dirty="0"/>
          </a:p>
        </p:txBody>
      </p:sp>
      <p:cxnSp>
        <p:nvCxnSpPr>
          <p:cNvPr id="6" name="Straight Arrow Connector 5">
            <a:extLst>
              <a:ext uri="{FF2B5EF4-FFF2-40B4-BE49-F238E27FC236}">
                <a16:creationId xmlns:a16="http://schemas.microsoft.com/office/drawing/2014/main" id="{EC66DFC2-27D7-8347-AA8E-0CA35D4FB337}"/>
              </a:ext>
            </a:extLst>
          </p:cNvPr>
          <p:cNvCxnSpPr>
            <a:cxnSpLocks/>
          </p:cNvCxnSpPr>
          <p:nvPr/>
        </p:nvCxnSpPr>
        <p:spPr bwMode="auto">
          <a:xfrm flipV="1">
            <a:off x="8271641" y="1334814"/>
            <a:ext cx="0" cy="1303283"/>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8" name="Straight Arrow Connector 7">
            <a:extLst>
              <a:ext uri="{FF2B5EF4-FFF2-40B4-BE49-F238E27FC236}">
                <a16:creationId xmlns:a16="http://schemas.microsoft.com/office/drawing/2014/main" id="{6CC65F52-EEF4-EE44-B64B-FE500B4B763C}"/>
              </a:ext>
            </a:extLst>
          </p:cNvPr>
          <p:cNvCxnSpPr>
            <a:cxnSpLocks/>
          </p:cNvCxnSpPr>
          <p:nvPr/>
        </p:nvCxnSpPr>
        <p:spPr bwMode="auto">
          <a:xfrm rot="-1800000" flipV="1">
            <a:off x="7940716" y="1448567"/>
            <a:ext cx="0" cy="1303283"/>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39703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xit" presetSubtype="8" fill="hold" nodeType="withEffect">
                                  <p:stCondLst>
                                    <p:cond delay="1000"/>
                                  </p:stCondLst>
                                  <p:childTnLst>
                                    <p:anim calcmode="lin" valueType="num">
                                      <p:cBhvr additive="base">
                                        <p:cTn id="9" dur="500"/>
                                        <p:tgtEl>
                                          <p:spTgt spid="6"/>
                                        </p:tgtEl>
                                        <p:attrNameLst>
                                          <p:attrName>ppt_x</p:attrName>
                                        </p:attrNameLst>
                                      </p:cBhvr>
                                      <p:tavLst>
                                        <p:tav tm="0">
                                          <p:val>
                                            <p:strVal val="ppt_x"/>
                                          </p:val>
                                        </p:tav>
                                        <p:tav tm="100000">
                                          <p:val>
                                            <p:strVal val="0-ppt_w/2"/>
                                          </p:val>
                                        </p:tav>
                                      </p:tavLst>
                                    </p:anim>
                                    <p:anim calcmode="lin" valueType="num">
                                      <p:cBhvr additive="base">
                                        <p:cTn id="10" dur="500"/>
                                        <p:tgtEl>
                                          <p:spTgt spid="6"/>
                                        </p:tgtEl>
                                        <p:attrNameLst>
                                          <p:attrName>ppt_y</p:attrName>
                                        </p:attrNameLst>
                                      </p:cBhvr>
                                      <p:tavLst>
                                        <p:tav tm="0">
                                          <p:val>
                                            <p:strVal val="ppt_y"/>
                                          </p:val>
                                        </p:tav>
                                        <p:tav tm="100000">
                                          <p:val>
                                            <p:strVal val="ppt_y"/>
                                          </p:val>
                                        </p:tav>
                                      </p:tavLst>
                                    </p:anim>
                                    <p:set>
                                      <p:cBhvr>
                                        <p:cTn id="11" dur="1" fill="hold">
                                          <p:stCondLst>
                                            <p:cond delay="499"/>
                                          </p:stCondLst>
                                        </p:cTn>
                                        <p:tgtEl>
                                          <p:spTgt spid="6"/>
                                        </p:tgtEl>
                                        <p:attrNameLst>
                                          <p:attrName>style.visibility</p:attrName>
                                        </p:attrNameLst>
                                      </p:cBhvr>
                                      <p:to>
                                        <p:strVal val="hidden"/>
                                      </p:to>
                                    </p:set>
                                  </p:childTnLst>
                                </p:cTn>
                              </p:par>
                              <p:par>
                                <p:cTn id="12" presetID="10" presetClass="entr" presetSubtype="0" fill="hold" nodeType="withEffect">
                                  <p:stCondLst>
                                    <p:cond delay="1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DA590E5-B745-2642-BDC9-3FC581B43A58}"/>
              </a:ext>
            </a:extLst>
          </p:cNvPr>
          <p:cNvPicPr>
            <a:picLocks noGrp="1" noChangeAspect="1"/>
          </p:cNvPicPr>
          <p:nvPr>
            <p:ph sz="half" idx="2"/>
          </p:nvPr>
        </p:nvPicPr>
        <p:blipFill>
          <a:blip r:embed="rId3"/>
          <a:stretch>
            <a:fillRect/>
          </a:stretch>
        </p:blipFill>
        <p:spPr>
          <a:xfrm>
            <a:off x="2130600" y="2304000"/>
            <a:ext cx="6480000" cy="2268000"/>
          </a:xfrm>
        </p:spPr>
      </p:pic>
      <p:sp>
        <p:nvSpPr>
          <p:cNvPr id="2" name="Title 1"/>
          <p:cNvSpPr>
            <a:spLocks noGrp="1"/>
          </p:cNvSpPr>
          <p:nvPr>
            <p:ph type="title"/>
          </p:nvPr>
        </p:nvSpPr>
        <p:spPr/>
        <p:txBody>
          <a:bodyPr/>
          <a:lstStyle/>
          <a:p>
            <a:r>
              <a:rPr lang="en-CA"/>
              <a:t>Meniscus - Normal Correction</a:t>
            </a:r>
            <a:endParaRPr lang="en-CA" dirty="0"/>
          </a:p>
        </p:txBody>
      </p:sp>
      <p:sp>
        <p:nvSpPr>
          <p:cNvPr id="3" name="Content Placeholder 2"/>
          <p:cNvSpPr>
            <a:spLocks noGrp="1"/>
          </p:cNvSpPr>
          <p:nvPr>
            <p:ph sz="half" idx="1"/>
          </p:nvPr>
        </p:nvSpPr>
        <p:spPr>
          <a:xfrm>
            <a:off x="685800" y="628650"/>
            <a:ext cx="3960000" cy="3943350"/>
          </a:xfrm>
        </p:spPr>
        <p:txBody>
          <a:bodyPr/>
          <a:lstStyle/>
          <a:p>
            <a:r>
              <a:rPr lang="en-CA" dirty="0"/>
              <a:t>From contact angle </a:t>
            </a:r>
            <a:r>
              <a:rPr lang="en-CA" i="1" dirty="0">
                <a:latin typeface="Symbol" pitchFamily="2" charset="2"/>
              </a:rPr>
              <a:t>a</a:t>
            </a:r>
            <a:r>
              <a:rPr lang="en-CA" dirty="0"/>
              <a:t> and terrain slope </a:t>
            </a:r>
            <a:r>
              <a:rPr lang="en-CA" i="1" dirty="0">
                <a:latin typeface="Symbol" pitchFamily="2" charset="2"/>
              </a:rPr>
              <a:t>b</a:t>
            </a:r>
          </a:p>
          <a:p>
            <a:r>
              <a:rPr lang="en-CA" dirty="0"/>
              <a:t>Calculate tilt angle </a:t>
            </a:r>
            <a:r>
              <a:rPr lang="en-CA" i="1" dirty="0">
                <a:latin typeface="Symbol" pitchFamily="2" charset="2"/>
              </a:rPr>
              <a:t>y</a:t>
            </a:r>
          </a:p>
          <a:p>
            <a:r>
              <a:rPr lang="en-CA" dirty="0"/>
              <a:t>Tilt the normal</a:t>
            </a:r>
          </a:p>
          <a:p>
            <a:r>
              <a:rPr lang="en-CA" dirty="0"/>
              <a:t>Interpolate the rotation</a:t>
            </a:r>
          </a:p>
        </p:txBody>
      </p:sp>
      <p:sp>
        <p:nvSpPr>
          <p:cNvPr id="9" name="Footer Placeholder 8"/>
          <p:cNvSpPr>
            <a:spLocks noGrp="1"/>
          </p:cNvSpPr>
          <p:nvPr>
            <p:ph type="ftr" sz="quarter" idx="10"/>
          </p:nvPr>
        </p:nvSpPr>
        <p:spPr/>
        <p:txBody>
          <a:bodyPr/>
          <a:lstStyle/>
          <a:p>
            <a:fld id="{E2772229-4108-4226-A3B1-7AC9AC171EC3}" type="slidenum">
              <a:rPr lang="en-US" altLang="x-none" smtClean="0"/>
              <a:pPr/>
              <a:t>62</a:t>
            </a:fld>
            <a:endParaRPr lang="en-US" altLang="x-none" dirty="0"/>
          </a:p>
        </p:txBody>
      </p:sp>
      <p:cxnSp>
        <p:nvCxnSpPr>
          <p:cNvPr id="8" name="Straight Arrow Connector 7">
            <a:extLst>
              <a:ext uri="{FF2B5EF4-FFF2-40B4-BE49-F238E27FC236}">
                <a16:creationId xmlns:a16="http://schemas.microsoft.com/office/drawing/2014/main" id="{6CC65F52-EEF4-EE44-B64B-FE500B4B763C}"/>
              </a:ext>
            </a:extLst>
          </p:cNvPr>
          <p:cNvCxnSpPr>
            <a:cxnSpLocks/>
          </p:cNvCxnSpPr>
          <p:nvPr/>
        </p:nvCxnSpPr>
        <p:spPr bwMode="auto">
          <a:xfrm rot="-1800000" flipV="1">
            <a:off x="7940716" y="1448567"/>
            <a:ext cx="0" cy="1303283"/>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0" name="Straight Arrow Connector 9">
            <a:extLst>
              <a:ext uri="{FF2B5EF4-FFF2-40B4-BE49-F238E27FC236}">
                <a16:creationId xmlns:a16="http://schemas.microsoft.com/office/drawing/2014/main" id="{4F9D8756-5620-C346-AB93-6C8A5E1BA0E3}"/>
              </a:ext>
            </a:extLst>
          </p:cNvPr>
          <p:cNvCxnSpPr>
            <a:cxnSpLocks/>
          </p:cNvCxnSpPr>
          <p:nvPr/>
        </p:nvCxnSpPr>
        <p:spPr bwMode="auto">
          <a:xfrm rot="-1200000" flipV="1">
            <a:off x="6375789" y="2060909"/>
            <a:ext cx="0" cy="1303283"/>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1" name="Straight Arrow Connector 10">
            <a:extLst>
              <a:ext uri="{FF2B5EF4-FFF2-40B4-BE49-F238E27FC236}">
                <a16:creationId xmlns:a16="http://schemas.microsoft.com/office/drawing/2014/main" id="{0801C833-F3C2-6940-A576-A5D719E2ECBF}"/>
              </a:ext>
            </a:extLst>
          </p:cNvPr>
          <p:cNvCxnSpPr>
            <a:cxnSpLocks/>
          </p:cNvCxnSpPr>
          <p:nvPr/>
        </p:nvCxnSpPr>
        <p:spPr bwMode="auto">
          <a:xfrm rot="-600000" flipV="1">
            <a:off x="4817832" y="2643185"/>
            <a:ext cx="0" cy="1303283"/>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2" name="Straight Arrow Connector 11">
            <a:extLst>
              <a:ext uri="{FF2B5EF4-FFF2-40B4-BE49-F238E27FC236}">
                <a16:creationId xmlns:a16="http://schemas.microsoft.com/office/drawing/2014/main" id="{713326F1-B575-DE40-86B9-A9B32974D0E1}"/>
              </a:ext>
            </a:extLst>
          </p:cNvPr>
          <p:cNvCxnSpPr>
            <a:cxnSpLocks/>
          </p:cNvCxnSpPr>
          <p:nvPr/>
        </p:nvCxnSpPr>
        <p:spPr bwMode="auto">
          <a:xfrm flipV="1">
            <a:off x="2869200" y="3066100"/>
            <a:ext cx="0" cy="1303283"/>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162455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15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Meniscus - Normal Correction</a:t>
            </a:r>
            <a:endParaRPr lang="en-CA" dirty="0"/>
          </a:p>
        </p:txBody>
      </p:sp>
      <p:sp>
        <p:nvSpPr>
          <p:cNvPr id="3" name="Content Placeholder 2"/>
          <p:cNvSpPr>
            <a:spLocks noGrp="1"/>
          </p:cNvSpPr>
          <p:nvPr>
            <p:ph idx="1"/>
          </p:nvPr>
        </p:nvSpPr>
        <p:spPr/>
        <p:txBody>
          <a:bodyPr/>
          <a:lstStyle/>
          <a:p>
            <a:r>
              <a:rPr lang="en-CA" sz="2000" dirty="0"/>
              <a:t>For each wet column</a:t>
            </a:r>
          </a:p>
          <a:p>
            <a:pPr lvl="1"/>
            <a:r>
              <a:rPr lang="en-CA" sz="1600" dirty="0"/>
              <a:t>Distance to boundary</a:t>
            </a:r>
          </a:p>
          <a:p>
            <a:pPr lvl="1"/>
            <a:r>
              <a:rPr lang="en-CA" sz="1600" dirty="0"/>
              <a:t>Direction to boundary</a:t>
            </a:r>
          </a:p>
          <a:p>
            <a:pPr lvl="1"/>
            <a:r>
              <a:rPr lang="en-CA" sz="1600" dirty="0"/>
              <a:t>Terrain slope estimate</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63</a:t>
            </a:fld>
            <a:endParaRPr lang="en-US" altLang="x-none" dirty="0"/>
          </a:p>
        </p:txBody>
      </p:sp>
      <p:pic>
        <p:nvPicPr>
          <p:cNvPr id="7" name="meniscus_distance-field-visualization-compressed.mp4">
            <a:hlinkClick r:id="" action="ppaction://media"/>
          </p:cNvPr>
          <p:cNvPicPr>
            <a:picLocks noChangeAspect="1"/>
          </p:cNvPicPr>
          <p:nvPr>
            <a:videoFile r:link="rId1"/>
            <p:extLst>
              <p:ext uri="{DAA4B4D4-6D71-4841-9C94-3DE7FCFB9230}">
                <p14:media xmlns:p14="http://schemas.microsoft.com/office/powerpoint/2010/main" r:embed="rId2">
                  <p14:trim st="4000" end="16292"/>
                  <p14:fade in="250" out="250"/>
                  <p14:bmkLst>
                    <p14:bmk name="Bookmark 1" time="4176"/>
                    <p14:bmk name="Bookmark 2" time="32547"/>
                  </p14:bmkLst>
                </p14:media>
              </p:ext>
            </p:extLst>
          </p:nvPr>
        </p:nvPicPr>
        <p:blipFill rotWithShape="1">
          <a:blip r:embed="rId4"/>
          <a:srcRect l="12547" t="6999" r="12358" b="11492"/>
          <a:stretch/>
        </p:blipFill>
        <p:spPr>
          <a:xfrm>
            <a:off x="2034139" y="1937658"/>
            <a:ext cx="5139547" cy="2634342"/>
          </a:xfrm>
          <a:prstGeom prst="rect">
            <a:avLst/>
          </a:prstGeom>
        </p:spPr>
      </p:pic>
    </p:spTree>
    <p:extLst>
      <p:ext uri="{BB962C8B-B14F-4D97-AF65-F5344CB8AC3E}">
        <p14:creationId xmlns:p14="http://schemas.microsoft.com/office/powerpoint/2010/main" val="94889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a:t>Meniscus - Convex, None, Concave</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64</a:t>
            </a:fld>
            <a:endParaRPr lang="en-US" altLang="x-none" dirty="0"/>
          </a:p>
        </p:txBody>
      </p:sp>
      <p:pic>
        <p:nvPicPr>
          <p:cNvPr id="5" name="meniscus-3-slope-cas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881" t="5831" r="17810" b="4524"/>
          <a:stretch/>
        </p:blipFill>
        <p:spPr>
          <a:xfrm>
            <a:off x="1600200" y="742950"/>
            <a:ext cx="6057900" cy="3363248"/>
          </a:xfrm>
          <a:prstGeom prst="rect">
            <a:avLst/>
          </a:prstGeom>
        </p:spPr>
      </p:pic>
      <p:sp>
        <p:nvSpPr>
          <p:cNvPr id="6" name="Subtitle 2"/>
          <p:cNvSpPr txBox="1">
            <a:spLocks/>
          </p:cNvSpPr>
          <p:nvPr/>
        </p:nvSpPr>
        <p:spPr>
          <a:xfrm>
            <a:off x="1600200" y="4136886"/>
            <a:ext cx="6057900" cy="2815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dirty="0">
                <a:cs typeface="Arial" panose="020B0604020202020204" pitchFamily="34" charset="0"/>
              </a:rPr>
              <a:t>Convex Meniscus</a:t>
            </a:r>
          </a:p>
        </p:txBody>
      </p:sp>
      <p:sp>
        <p:nvSpPr>
          <p:cNvPr id="7" name="Subtitle 2"/>
          <p:cNvSpPr txBox="1">
            <a:spLocks/>
          </p:cNvSpPr>
          <p:nvPr/>
        </p:nvSpPr>
        <p:spPr>
          <a:xfrm>
            <a:off x="1600200" y="4136886"/>
            <a:ext cx="6057900" cy="2815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dirty="0">
                <a:cs typeface="Arial" panose="020B0604020202020204" pitchFamily="34" charset="0"/>
              </a:rPr>
              <a:t>No Meniscus</a:t>
            </a:r>
          </a:p>
        </p:txBody>
      </p:sp>
      <p:sp>
        <p:nvSpPr>
          <p:cNvPr id="8" name="Subtitle 2"/>
          <p:cNvSpPr txBox="1">
            <a:spLocks/>
          </p:cNvSpPr>
          <p:nvPr/>
        </p:nvSpPr>
        <p:spPr>
          <a:xfrm>
            <a:off x="1600200" y="4120282"/>
            <a:ext cx="6057900" cy="2815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dirty="0">
                <a:cs typeface="Arial" panose="020B0604020202020204" pitchFamily="34" charset="0"/>
              </a:rPr>
              <a:t>Concave Meniscus</a:t>
            </a:r>
          </a:p>
        </p:txBody>
      </p:sp>
    </p:spTree>
    <p:extLst>
      <p:ext uri="{BB962C8B-B14F-4D97-AF65-F5344CB8AC3E}">
        <p14:creationId xmlns:p14="http://schemas.microsoft.com/office/powerpoint/2010/main" val="292986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50" fill="hold"/>
                                        <p:tgtEl>
                                          <p:spTgt spid="5"/>
                                        </p:tgtEl>
                                      </p:cBhvr>
                                    </p:cmd>
                                  </p:childTnLst>
                                </p:cTn>
                              </p:par>
                              <p:par>
                                <p:cTn id="7" presetID="1" presetClass="exit" presetSubtype="0" fill="hold" grpId="0" nodeType="withEffect">
                                  <p:stCondLst>
                                    <p:cond delay="0"/>
                                  </p:stCondLst>
                                  <p:childTnLst>
                                    <p:set>
                                      <p:cBhvr>
                                        <p:cTn id="8" dur="1" fill="hold">
                                          <p:stCondLst>
                                            <p:cond delay="5999"/>
                                          </p:stCondLst>
                                        </p:cTn>
                                        <p:tgtEl>
                                          <p:spTgt spid="6"/>
                                        </p:tgtEl>
                                        <p:attrNameLst>
                                          <p:attrName>style.visibility</p:attrName>
                                        </p:attrNameLst>
                                      </p:cBhvr>
                                      <p:to>
                                        <p:strVal val="hidden"/>
                                      </p:to>
                                    </p:set>
                                  </p:childTnLst>
                                </p:cTn>
                              </p:par>
                              <p:par>
                                <p:cTn id="9" presetID="1" presetClass="entr" presetSubtype="0" fill="hold" grpId="1" nodeType="withEffect">
                                  <p:stCondLst>
                                    <p:cond delay="0"/>
                                  </p:stCondLst>
                                  <p:childTnLst>
                                    <p:set>
                                      <p:cBhvr>
                                        <p:cTn id="10" dur="1" fill="hold">
                                          <p:stCondLst>
                                            <p:cond delay="7999"/>
                                          </p:stCondLst>
                                        </p:cTn>
                                        <p:tgtEl>
                                          <p:spTgt spid="7"/>
                                        </p:tgtEl>
                                        <p:attrNameLst>
                                          <p:attrName>style.visibility</p:attrName>
                                        </p:attrNameLst>
                                      </p:cBhvr>
                                      <p:to>
                                        <p:strVal val="visible"/>
                                      </p:to>
                                    </p:set>
                                  </p:childTnLst>
                                </p:cTn>
                              </p:par>
                              <p:par>
                                <p:cTn id="11" presetID="1" presetClass="exit" presetSubtype="0" fill="hold" grpId="2" nodeType="withEffect">
                                  <p:stCondLst>
                                    <p:cond delay="0"/>
                                  </p:stCondLst>
                                  <p:childTnLst>
                                    <p:set>
                                      <p:cBhvr>
                                        <p:cTn id="12" dur="1" fill="hold">
                                          <p:stCondLst>
                                            <p:cond delay="12999"/>
                                          </p:stCondLst>
                                        </p:cTn>
                                        <p:tgtEl>
                                          <p:spTgt spid="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14999"/>
                                          </p:stCondLst>
                                        </p:cTn>
                                        <p:tgtEl>
                                          <p:spTgt spid="8"/>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21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with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video>
              <p:cMediaNode vol="80000">
                <p:cTn id="22" repeatCount="indefinite" fill="hold" display="0">
                  <p:stCondLst>
                    <p:cond delay="indefinite"/>
                  </p:stCondLst>
                </p:cTn>
                <p:tgtEl>
                  <p:spTgt spid="5"/>
                </p:tgtEl>
              </p:cMediaNode>
            </p:video>
          </p:childTnLst>
        </p:cTn>
      </p:par>
    </p:tnLst>
    <p:bldLst>
      <p:bldP spid="6" grpId="0"/>
      <p:bldP spid="7" grpId="1"/>
      <p:bldP spid="7" grpId="2"/>
      <p:bldP spid="8" grpId="0"/>
      <p:bldP spid="8"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Meniscus</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65</a:t>
            </a:fld>
            <a:endParaRPr lang="en-US" altLang="x-none" dirty="0"/>
          </a:p>
        </p:txBody>
      </p:sp>
      <p:pic>
        <p:nvPicPr>
          <p:cNvPr id="7" name="laminectomy_noMeniscus">
            <a:hlinkClick r:id="" action="ppaction://media"/>
          </p:cNvPr>
          <p:cNvPicPr>
            <a:picLocks noChangeAspect="1"/>
          </p:cNvPicPr>
          <p:nvPr>
            <a:videoFile r:link="rId1"/>
            <p:extLst>
              <p:ext uri="{DAA4B4D4-6D71-4841-9C94-3DE7FCFB9230}">
                <p14:media xmlns:p14="http://schemas.microsoft.com/office/powerpoint/2010/main" r:embed="rId2">
                  <p14:trim st="12000" end="4317"/>
                </p14:media>
              </p:ext>
            </p:extLst>
          </p:nvPr>
        </p:nvPicPr>
        <p:blipFill rotWithShape="1">
          <a:blip r:embed="rId6"/>
          <a:srcRect l="37695" t="33248" r="25977" b="16752"/>
          <a:stretch>
            <a:fillRect/>
          </a:stretch>
        </p:blipFill>
        <p:spPr>
          <a:xfrm>
            <a:off x="638991" y="895350"/>
            <a:ext cx="3818709" cy="2956420"/>
          </a:xfrm>
          <a:prstGeom prst="rect">
            <a:avLst/>
          </a:prstGeom>
        </p:spPr>
      </p:pic>
      <p:pic>
        <p:nvPicPr>
          <p:cNvPr id="8" name="laminectomy">
            <a:hlinkClick r:id="" action="ppaction://media"/>
          </p:cNvPr>
          <p:cNvPicPr>
            <a:picLocks noChangeAspect="1"/>
          </p:cNvPicPr>
          <p:nvPr>
            <a:videoFile r:link="rId1"/>
            <p:extLst>
              <p:ext uri="{DAA4B4D4-6D71-4841-9C94-3DE7FCFB9230}">
                <p14:media xmlns:p14="http://schemas.microsoft.com/office/powerpoint/2010/main" r:embed="rId3">
                  <p14:trim st="12000" end="4317"/>
                </p14:media>
              </p:ext>
            </p:extLst>
          </p:nvPr>
        </p:nvPicPr>
        <p:blipFill rotWithShape="1">
          <a:blip r:embed="rId7"/>
          <a:srcRect l="37696" t="33250" r="25979" b="16750"/>
          <a:stretch>
            <a:fillRect/>
          </a:stretch>
        </p:blipFill>
        <p:spPr>
          <a:xfrm>
            <a:off x="4791891" y="895350"/>
            <a:ext cx="3818709" cy="2956420"/>
          </a:xfrm>
          <a:prstGeom prst="rect">
            <a:avLst/>
          </a:prstGeom>
        </p:spPr>
      </p:pic>
      <p:sp>
        <p:nvSpPr>
          <p:cNvPr id="10" name="Subtitle 2"/>
          <p:cNvSpPr txBox="1">
            <a:spLocks/>
          </p:cNvSpPr>
          <p:nvPr/>
        </p:nvSpPr>
        <p:spPr>
          <a:xfrm>
            <a:off x="638990" y="4001807"/>
            <a:ext cx="3818709" cy="2815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dirty="0">
                <a:latin typeface="+mj-lt"/>
                <a:cs typeface="Arial" panose="020B0604020202020204" pitchFamily="34" charset="0"/>
              </a:rPr>
              <a:t>Without Meniscus</a:t>
            </a:r>
          </a:p>
        </p:txBody>
      </p:sp>
      <p:sp>
        <p:nvSpPr>
          <p:cNvPr id="11" name="Subtitle 2"/>
          <p:cNvSpPr txBox="1">
            <a:spLocks/>
          </p:cNvSpPr>
          <p:nvPr/>
        </p:nvSpPr>
        <p:spPr>
          <a:xfrm>
            <a:off x="4791891" y="4001807"/>
            <a:ext cx="3818709" cy="2815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dirty="0">
                <a:cs typeface="Arial" panose="020B0604020202020204" pitchFamily="34" charset="0"/>
              </a:rPr>
              <a:t>Ours: With Meniscus</a:t>
            </a:r>
          </a:p>
        </p:txBody>
      </p:sp>
    </p:spTree>
    <p:extLst>
      <p:ext uri="{BB962C8B-B14F-4D97-AF65-F5344CB8AC3E}">
        <p14:creationId xmlns:p14="http://schemas.microsoft.com/office/powerpoint/2010/main" val="74531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0" fill="hold"/>
                                        <p:tgtEl>
                                          <p:spTgt spid="7"/>
                                        </p:tgtEl>
                                      </p:cBhvr>
                                    </p:cmd>
                                  </p:childTnLst>
                                </p:cTn>
                              </p:par>
                              <p:par>
                                <p:cTn id="7" presetID="1" presetClass="mediacall" presetSubtype="0" fill="hold" nodeType="withEffect">
                                  <p:stCondLst>
                                    <p:cond delay="0"/>
                                  </p:stCondLst>
                                  <p:childTnLst>
                                    <p:cmd type="call" cmd="playFrom(0.0)">
                                      <p:cBhvr>
                                        <p:cTn id="8" dur="5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video>
              <p:cMediaNode vol="80000">
                <p:cTn id="19" repeatCount="indefinite" fill="hold" display="0">
                  <p:stCondLst>
                    <p:cond delay="indefinite"/>
                  </p:stCondLst>
                </p:cTn>
                <p:tgtEl>
                  <p:spTgt spid="7"/>
                </p:tgtEl>
              </p:cMediaNode>
            </p:video>
            <p:video>
              <p:cMediaNode vol="80000">
                <p:cTn id="20" repeatCount="indefinite" fill="hold" display="0">
                  <p:stCondLst>
                    <p:cond delay="indefinite"/>
                  </p:stCondLst>
                </p:cTn>
                <p:tgtEl>
                  <p:spTgt spid="8"/>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Overview</a:t>
            </a:r>
          </a:p>
        </p:txBody>
      </p:sp>
      <p:sp>
        <p:nvSpPr>
          <p:cNvPr id="3" name="Content Placeholder 2"/>
          <p:cNvSpPr>
            <a:spLocks noGrp="1"/>
          </p:cNvSpPr>
          <p:nvPr>
            <p:ph sz="half" idx="1"/>
          </p:nvPr>
        </p:nvSpPr>
        <p:spPr>
          <a:xfrm>
            <a:off x="609600" y="628650"/>
            <a:ext cx="8001000" cy="4000500"/>
          </a:xfrm>
        </p:spPr>
        <p:txBody>
          <a:bodyPr/>
          <a:lstStyle/>
          <a:p>
            <a:endParaRPr lang="en-CA" sz="2000" dirty="0"/>
          </a:p>
          <a:p>
            <a:r>
              <a:rPr lang="en-CA" sz="2000" dirty="0"/>
              <a:t>Virtual pipes</a:t>
            </a:r>
          </a:p>
          <a:p>
            <a:r>
              <a:rPr lang="en-CA" sz="2000" dirty="0"/>
              <a:t>Viscosity model</a:t>
            </a:r>
          </a:p>
          <a:p>
            <a:r>
              <a:rPr lang="en-CA" sz="2000" dirty="0"/>
              <a:t>Extended pipes</a:t>
            </a:r>
          </a:p>
          <a:p>
            <a:r>
              <a:rPr lang="en-CA" sz="2000" dirty="0"/>
              <a:t>Surface </a:t>
            </a:r>
          </a:p>
          <a:p>
            <a:pPr lvl="1"/>
            <a:r>
              <a:rPr lang="en-CA" sz="1600" dirty="0"/>
              <a:t>Creation</a:t>
            </a:r>
          </a:p>
          <a:p>
            <a:pPr lvl="1"/>
            <a:r>
              <a:rPr lang="en-CA" sz="1600" dirty="0"/>
              <a:t>Optimization</a:t>
            </a:r>
          </a:p>
          <a:p>
            <a:r>
              <a:rPr lang="en-CA" sz="2000" dirty="0"/>
              <a:t>Meniscus</a:t>
            </a:r>
          </a:p>
          <a:p>
            <a:r>
              <a:rPr lang="en-CA" sz="2000" b="1" dirty="0"/>
              <a:t>Discussion</a:t>
            </a:r>
          </a:p>
          <a:p>
            <a:endParaRPr lang="en-CA" sz="2000" b="1" dirty="0"/>
          </a:p>
          <a:p>
            <a:pPr marL="0" indent="0">
              <a:buNone/>
            </a:pPr>
            <a:endParaRPr lang="en-CA" dirty="0"/>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66</a:t>
            </a:fld>
            <a:endParaRPr lang="en-US" altLang="x-none" dirty="0"/>
          </a:p>
        </p:txBody>
      </p:sp>
    </p:spTree>
    <p:extLst>
      <p:ext uri="{BB962C8B-B14F-4D97-AF65-F5344CB8AC3E}">
        <p14:creationId xmlns:p14="http://schemas.microsoft.com/office/powerpoint/2010/main" val="4763864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a:t>Results</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67</a:t>
            </a:fld>
            <a:endParaRPr lang="en-US" altLang="x-none" dirty="0"/>
          </a:p>
        </p:txBody>
      </p:sp>
      <p:graphicFrame>
        <p:nvGraphicFramePr>
          <p:cNvPr id="7" name="Tableau 6">
            <a:extLst>
              <a:ext uri="{FF2B5EF4-FFF2-40B4-BE49-F238E27FC236}">
                <a16:creationId xmlns:a16="http://schemas.microsoft.com/office/drawing/2014/main" id="{A17B924F-41ED-4D1D-9C03-DB3F5A29D699}"/>
              </a:ext>
            </a:extLst>
          </p:cNvPr>
          <p:cNvGraphicFramePr>
            <a:graphicFrameLocks noGrp="1"/>
          </p:cNvGraphicFramePr>
          <p:nvPr>
            <p:extLst>
              <p:ext uri="{D42A27DB-BD31-4B8C-83A1-F6EECF244321}">
                <p14:modId xmlns:p14="http://schemas.microsoft.com/office/powerpoint/2010/main" val="779191"/>
              </p:ext>
            </p:extLst>
          </p:nvPr>
        </p:nvGraphicFramePr>
        <p:xfrm>
          <a:off x="561967" y="895350"/>
          <a:ext cx="8096265" cy="3110043"/>
        </p:xfrm>
        <a:graphic>
          <a:graphicData uri="http://schemas.openxmlformats.org/drawingml/2006/table">
            <a:tbl>
              <a:tblPr firstRow="1" bandRow="1">
                <a:tableStyleId>{5C22544A-7EE6-4342-B048-85BDC9FD1C3A}</a:tableStyleId>
              </a:tblPr>
              <a:tblGrid>
                <a:gridCol w="1048392">
                  <a:extLst>
                    <a:ext uri="{9D8B030D-6E8A-4147-A177-3AD203B41FA5}">
                      <a16:colId xmlns:a16="http://schemas.microsoft.com/office/drawing/2014/main" val="1278727190"/>
                    </a:ext>
                  </a:extLst>
                </a:gridCol>
                <a:gridCol w="1471930">
                  <a:extLst>
                    <a:ext uri="{9D8B030D-6E8A-4147-A177-3AD203B41FA5}">
                      <a16:colId xmlns:a16="http://schemas.microsoft.com/office/drawing/2014/main" val="2246998155"/>
                    </a:ext>
                  </a:extLst>
                </a:gridCol>
                <a:gridCol w="659130">
                  <a:extLst>
                    <a:ext uri="{9D8B030D-6E8A-4147-A177-3AD203B41FA5}">
                      <a16:colId xmlns:a16="http://schemas.microsoft.com/office/drawing/2014/main" val="1243375518"/>
                    </a:ext>
                  </a:extLst>
                </a:gridCol>
                <a:gridCol w="875030">
                  <a:extLst>
                    <a:ext uri="{9D8B030D-6E8A-4147-A177-3AD203B41FA5}">
                      <a16:colId xmlns:a16="http://schemas.microsoft.com/office/drawing/2014/main" val="1407619071"/>
                    </a:ext>
                  </a:extLst>
                </a:gridCol>
                <a:gridCol w="1198880">
                  <a:extLst>
                    <a:ext uri="{9D8B030D-6E8A-4147-A177-3AD203B41FA5}">
                      <a16:colId xmlns:a16="http://schemas.microsoft.com/office/drawing/2014/main" val="2579844209"/>
                    </a:ext>
                  </a:extLst>
                </a:gridCol>
                <a:gridCol w="914718">
                  <a:extLst>
                    <a:ext uri="{9D8B030D-6E8A-4147-A177-3AD203B41FA5}">
                      <a16:colId xmlns:a16="http://schemas.microsoft.com/office/drawing/2014/main" val="4289199506"/>
                    </a:ext>
                  </a:extLst>
                </a:gridCol>
                <a:gridCol w="879793">
                  <a:extLst>
                    <a:ext uri="{9D8B030D-6E8A-4147-A177-3AD203B41FA5}">
                      <a16:colId xmlns:a16="http://schemas.microsoft.com/office/drawing/2014/main" val="3853076286"/>
                    </a:ext>
                  </a:extLst>
                </a:gridCol>
                <a:gridCol w="1048392">
                  <a:extLst>
                    <a:ext uri="{9D8B030D-6E8A-4147-A177-3AD203B41FA5}">
                      <a16:colId xmlns:a16="http://schemas.microsoft.com/office/drawing/2014/main" val="3322579097"/>
                    </a:ext>
                  </a:extLst>
                </a:gridCol>
              </a:tblGrid>
              <a:tr h="818432">
                <a:tc>
                  <a:txBody>
                    <a:bodyPr/>
                    <a:lstStyle/>
                    <a:p>
                      <a:r>
                        <a:rPr lang="en-US" sz="1400" dirty="0"/>
                        <a:t>Example</a:t>
                      </a:r>
                    </a:p>
                  </a:txBody>
                  <a:tcPr/>
                </a:tc>
                <a:tc>
                  <a:txBody>
                    <a:bodyPr/>
                    <a:lstStyle/>
                    <a:p>
                      <a:pPr algn="ctr"/>
                      <a:r>
                        <a:rPr lang="en-US" sz="1400" dirty="0"/>
                        <a:t>Resolution</a:t>
                      </a:r>
                      <a:br>
                        <a:rPr lang="en-US" sz="1400" dirty="0"/>
                      </a:br>
                      <a:r>
                        <a:rPr lang="en-US" sz="1200" dirty="0"/>
                        <a:t>(</a:t>
                      </a:r>
                      <a:r>
                        <a:rPr lang="en-US" sz="1200" dirty="0" err="1"/>
                        <a:t>NxNxLayers</a:t>
                      </a:r>
                      <a:r>
                        <a:rPr lang="en-US" sz="1200" dirty="0"/>
                        <a:t>)</a:t>
                      </a:r>
                    </a:p>
                  </a:txBody>
                  <a:tcPr/>
                </a:tc>
                <a:tc>
                  <a:txBody>
                    <a:bodyPr/>
                    <a:lstStyle/>
                    <a:p>
                      <a:pPr algn="ctr"/>
                      <a:r>
                        <a:rPr lang="el-GR" sz="1400" dirty="0"/>
                        <a:t>Δ</a:t>
                      </a:r>
                      <a:r>
                        <a:rPr lang="en-US" sz="1400" dirty="0"/>
                        <a:t>t</a:t>
                      </a:r>
                      <a:br>
                        <a:rPr lang="en-US" sz="1400" dirty="0"/>
                      </a:br>
                      <a:r>
                        <a:rPr lang="en-US" sz="1200" dirty="0"/>
                        <a:t>(</a:t>
                      </a:r>
                      <a:r>
                        <a:rPr lang="en-US" sz="1200" dirty="0" err="1"/>
                        <a:t>ms</a:t>
                      </a:r>
                      <a:r>
                        <a:rPr lang="en-US" sz="1200" dirty="0"/>
                        <a:t>)</a:t>
                      </a:r>
                    </a:p>
                  </a:txBody>
                  <a:tcPr/>
                </a:tc>
                <a:tc>
                  <a:txBody>
                    <a:bodyPr/>
                    <a:lstStyle/>
                    <a:p>
                      <a:pPr algn="ctr"/>
                      <a:r>
                        <a:rPr lang="el-GR" sz="1400" i="0" dirty="0"/>
                        <a:t>ν</a:t>
                      </a:r>
                      <a:br>
                        <a:rPr lang="en-US" sz="1400" dirty="0"/>
                      </a:br>
                      <a:r>
                        <a:rPr lang="en-US" sz="1200" dirty="0"/>
                        <a:t>(m</a:t>
                      </a:r>
                      <a:r>
                        <a:rPr lang="en-US" sz="1200" baseline="30000" dirty="0"/>
                        <a:t>2</a:t>
                      </a:r>
                      <a:r>
                        <a:rPr lang="en-US" sz="1200" dirty="0"/>
                        <a:t>/s)</a:t>
                      </a:r>
                    </a:p>
                  </a:txBody>
                  <a:tcPr/>
                </a:tc>
                <a:tc>
                  <a:txBody>
                    <a:bodyPr/>
                    <a:lstStyle/>
                    <a:p>
                      <a:pPr algn="ctr"/>
                      <a:r>
                        <a:rPr lang="en-US" sz="1400" dirty="0"/>
                        <a:t>Simulation</a:t>
                      </a:r>
                    </a:p>
                    <a:p>
                      <a:pPr algn="ctr"/>
                      <a:r>
                        <a:rPr lang="en-US" sz="1200" dirty="0"/>
                        <a:t>Avg.</a:t>
                      </a:r>
                      <a:br>
                        <a:rPr lang="en-US" sz="1200" dirty="0"/>
                      </a:br>
                      <a:r>
                        <a:rPr lang="en-US" sz="1200" dirty="0"/>
                        <a:t>(</a:t>
                      </a:r>
                      <a:r>
                        <a:rPr lang="en-US" sz="1200" dirty="0" err="1"/>
                        <a:t>ms</a:t>
                      </a:r>
                      <a:r>
                        <a:rPr lang="en-US" sz="1200" dirty="0"/>
                        <a:t>)</a:t>
                      </a:r>
                    </a:p>
                  </a:txBody>
                  <a:tcPr/>
                </a:tc>
                <a:tc>
                  <a:txBody>
                    <a:bodyPr/>
                    <a:lstStyle/>
                    <a:p>
                      <a:pPr algn="ctr"/>
                      <a:r>
                        <a:rPr lang="en-US" sz="1400" dirty="0"/>
                        <a:t>Surface</a:t>
                      </a:r>
                    </a:p>
                    <a:p>
                      <a:pPr algn="ctr"/>
                      <a:r>
                        <a:rPr lang="en-US" sz="1200" dirty="0"/>
                        <a:t>Avg.</a:t>
                      </a:r>
                    </a:p>
                    <a:p>
                      <a:pPr algn="ctr"/>
                      <a:r>
                        <a:rPr lang="en-US" sz="1200" dirty="0"/>
                        <a:t>(</a:t>
                      </a:r>
                      <a:r>
                        <a:rPr lang="en-US" sz="1200" dirty="0" err="1"/>
                        <a:t>ms</a:t>
                      </a:r>
                      <a:r>
                        <a:rPr lang="en-US" sz="1200" dirty="0"/>
                        <a:t>)</a:t>
                      </a:r>
                    </a:p>
                  </a:txBody>
                  <a:tcPr/>
                </a:tc>
                <a:tc>
                  <a:txBody>
                    <a:bodyPr/>
                    <a:lstStyle/>
                    <a:p>
                      <a:pPr algn="ctr"/>
                      <a:r>
                        <a:rPr lang="en-US" sz="1400" dirty="0"/>
                        <a:t>Render</a:t>
                      </a:r>
                      <a:br>
                        <a:rPr lang="en-US" sz="1400" dirty="0"/>
                      </a:br>
                      <a:r>
                        <a:rPr lang="en-US" sz="1200" dirty="0"/>
                        <a:t>Avg.</a:t>
                      </a:r>
                      <a:br>
                        <a:rPr lang="en-US" sz="1200" dirty="0"/>
                      </a:br>
                      <a:r>
                        <a:rPr lang="en-US" sz="1200" dirty="0"/>
                        <a:t>(</a:t>
                      </a:r>
                      <a:r>
                        <a:rPr lang="en-US" sz="1200" dirty="0" err="1"/>
                        <a:t>ms</a:t>
                      </a:r>
                      <a:r>
                        <a:rPr lang="en-US" sz="1200" dirty="0"/>
                        <a:t>)</a:t>
                      </a:r>
                    </a:p>
                  </a:txBody>
                  <a:tcPr/>
                </a:tc>
                <a:tc>
                  <a:txBody>
                    <a:bodyPr/>
                    <a:lstStyle/>
                    <a:p>
                      <a:pPr algn="ctr"/>
                      <a:r>
                        <a:rPr lang="en-US" sz="1400" dirty="0"/>
                        <a:t>Total</a:t>
                      </a:r>
                    </a:p>
                    <a:p>
                      <a:pPr algn="ctr"/>
                      <a:r>
                        <a:rPr lang="en-US" sz="1200" dirty="0"/>
                        <a:t>Avg./Max</a:t>
                      </a:r>
                      <a:br>
                        <a:rPr lang="en-US" sz="1200" dirty="0"/>
                      </a:br>
                      <a:r>
                        <a:rPr lang="en-US" sz="1200" dirty="0"/>
                        <a:t>(</a:t>
                      </a:r>
                      <a:r>
                        <a:rPr lang="en-US" sz="1200" dirty="0" err="1"/>
                        <a:t>ms</a:t>
                      </a:r>
                      <a:r>
                        <a:rPr lang="en-US" sz="1200" dirty="0"/>
                        <a:t>)</a:t>
                      </a:r>
                    </a:p>
                  </a:txBody>
                  <a:tcPr/>
                </a:tc>
                <a:extLst>
                  <a:ext uri="{0D108BD9-81ED-4DB2-BD59-A6C34878D82A}">
                    <a16:rowId xmlns:a16="http://schemas.microsoft.com/office/drawing/2014/main" val="245821308"/>
                  </a:ext>
                </a:extLst>
              </a:tr>
              <a:tr h="327373">
                <a:tc>
                  <a:txBody>
                    <a:bodyPr/>
                    <a:lstStyle/>
                    <a:p>
                      <a:r>
                        <a:rPr lang="en-US" sz="1200" dirty="0"/>
                        <a:t>Surgery</a:t>
                      </a:r>
                    </a:p>
                  </a:txBody>
                  <a:tcPr/>
                </a:tc>
                <a:tc>
                  <a:txBody>
                    <a:bodyPr/>
                    <a:lstStyle/>
                    <a:p>
                      <a:pPr algn="r"/>
                      <a:r>
                        <a:rPr lang="en-US" sz="1200" dirty="0"/>
                        <a:t>200 x 200 x 5</a:t>
                      </a:r>
                    </a:p>
                  </a:txBody>
                  <a:tcPr/>
                </a:tc>
                <a:tc>
                  <a:txBody>
                    <a:bodyPr/>
                    <a:lstStyle/>
                    <a:p>
                      <a:pPr algn="r"/>
                      <a:r>
                        <a:rPr lang="en-US" sz="1200" dirty="0"/>
                        <a:t>3.0</a:t>
                      </a:r>
                    </a:p>
                  </a:txBody>
                  <a:tcPr/>
                </a:tc>
                <a:tc>
                  <a:txBody>
                    <a:bodyPr/>
                    <a:lstStyle/>
                    <a:p>
                      <a:pPr algn="r"/>
                      <a:r>
                        <a:rPr lang="en-US" sz="1200" dirty="0"/>
                        <a:t>4.0E-6</a:t>
                      </a:r>
                    </a:p>
                  </a:txBody>
                  <a:tcPr/>
                </a:tc>
                <a:tc>
                  <a:txBody>
                    <a:bodyPr/>
                    <a:lstStyle/>
                    <a:p>
                      <a:pPr algn="r"/>
                      <a:r>
                        <a:rPr lang="en-US" sz="1200" dirty="0"/>
                        <a:t>4.86</a:t>
                      </a:r>
                    </a:p>
                  </a:txBody>
                  <a:tcPr/>
                </a:tc>
                <a:tc>
                  <a:txBody>
                    <a:bodyPr/>
                    <a:lstStyle/>
                    <a:p>
                      <a:pPr algn="r"/>
                      <a:r>
                        <a:rPr lang="en-US" sz="1200" dirty="0"/>
                        <a:t>1.10</a:t>
                      </a:r>
                    </a:p>
                  </a:txBody>
                  <a:tcPr/>
                </a:tc>
                <a:tc>
                  <a:txBody>
                    <a:bodyPr/>
                    <a:lstStyle/>
                    <a:p>
                      <a:pPr algn="r"/>
                      <a:r>
                        <a:rPr lang="en-US" sz="1200" dirty="0"/>
                        <a:t>0.34</a:t>
                      </a:r>
                    </a:p>
                  </a:txBody>
                  <a:tcPr/>
                </a:tc>
                <a:tc>
                  <a:txBody>
                    <a:bodyPr/>
                    <a:lstStyle/>
                    <a:p>
                      <a:pPr algn="r"/>
                      <a:r>
                        <a:rPr lang="en-US" sz="1200" dirty="0"/>
                        <a:t>6.30/7.04</a:t>
                      </a:r>
                    </a:p>
                  </a:txBody>
                  <a:tcPr/>
                </a:tc>
                <a:extLst>
                  <a:ext uri="{0D108BD9-81ED-4DB2-BD59-A6C34878D82A}">
                    <a16:rowId xmlns:a16="http://schemas.microsoft.com/office/drawing/2014/main" val="2996942496"/>
                  </a:ext>
                </a:extLst>
              </a:tr>
              <a:tr h="327373">
                <a:tc>
                  <a:txBody>
                    <a:bodyPr/>
                    <a:lstStyle/>
                    <a:p>
                      <a:r>
                        <a:rPr lang="en-US" sz="1200" dirty="0"/>
                        <a:t>Viscosity</a:t>
                      </a:r>
                    </a:p>
                  </a:txBody>
                  <a:tcPr/>
                </a:tc>
                <a:tc>
                  <a:txBody>
                    <a:bodyPr/>
                    <a:lstStyle/>
                    <a:p>
                      <a:pPr algn="r"/>
                      <a:r>
                        <a:rPr lang="en-US" sz="1200" dirty="0"/>
                        <a:t>200 x 200 x 1</a:t>
                      </a:r>
                    </a:p>
                  </a:txBody>
                  <a:tcPr/>
                </a:tc>
                <a:tc>
                  <a:txBody>
                    <a:bodyPr/>
                    <a:lstStyle/>
                    <a:p>
                      <a:pPr algn="r"/>
                      <a:r>
                        <a:rPr lang="en-US" sz="1200" dirty="0"/>
                        <a:t>3.0</a:t>
                      </a:r>
                    </a:p>
                  </a:txBody>
                  <a:tcPr/>
                </a:tc>
                <a:tc>
                  <a:txBody>
                    <a:bodyPr/>
                    <a:lstStyle/>
                    <a:p>
                      <a:pPr algn="r"/>
                      <a:r>
                        <a:rPr lang="en-US" sz="1200" dirty="0"/>
                        <a:t>0</a:t>
                      </a:r>
                    </a:p>
                  </a:txBody>
                  <a:tcPr/>
                </a:tc>
                <a:tc>
                  <a:txBody>
                    <a:bodyPr/>
                    <a:lstStyle/>
                    <a:p>
                      <a:pPr algn="r"/>
                      <a:r>
                        <a:rPr lang="en-US" sz="1200" dirty="0"/>
                        <a:t>0.61</a:t>
                      </a:r>
                    </a:p>
                  </a:txBody>
                  <a:tcPr/>
                </a:tc>
                <a:tc>
                  <a:txBody>
                    <a:bodyPr/>
                    <a:lstStyle/>
                    <a:p>
                      <a:pPr algn="r"/>
                      <a:r>
                        <a:rPr lang="en-US" sz="1200" dirty="0"/>
                        <a:t>0.43</a:t>
                      </a:r>
                    </a:p>
                  </a:txBody>
                  <a:tcPr/>
                </a:tc>
                <a:tc>
                  <a:txBody>
                    <a:bodyPr/>
                    <a:lstStyle/>
                    <a:p>
                      <a:pPr algn="r"/>
                      <a:r>
                        <a:rPr lang="en-US" sz="1200" dirty="0"/>
                        <a:t>0.16</a:t>
                      </a:r>
                    </a:p>
                  </a:txBody>
                  <a:tcPr/>
                </a:tc>
                <a:tc>
                  <a:txBody>
                    <a:bodyPr/>
                    <a:lstStyle/>
                    <a:p>
                      <a:pPr algn="r"/>
                      <a:r>
                        <a:rPr lang="en-US" sz="1200" dirty="0"/>
                        <a:t>1.21/1.63</a:t>
                      </a:r>
                    </a:p>
                  </a:txBody>
                  <a:tcPr/>
                </a:tc>
                <a:extLst>
                  <a:ext uri="{0D108BD9-81ED-4DB2-BD59-A6C34878D82A}">
                    <a16:rowId xmlns:a16="http://schemas.microsoft.com/office/drawing/2014/main" val="58764786"/>
                  </a:ext>
                </a:extLst>
              </a:tr>
              <a:tr h="327373">
                <a:tc>
                  <a:txBody>
                    <a:bodyPr/>
                    <a:lstStyle/>
                    <a:p>
                      <a:r>
                        <a:rPr lang="en-US" sz="1200" dirty="0"/>
                        <a:t>Viscosity</a:t>
                      </a:r>
                    </a:p>
                  </a:txBody>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a:t>200 x 200 x 1</a:t>
                      </a:r>
                    </a:p>
                  </a:txBody>
                  <a:tcPr/>
                </a:tc>
                <a:tc>
                  <a:txBody>
                    <a:bodyPr/>
                    <a:lstStyle/>
                    <a:p>
                      <a:pPr algn="r"/>
                      <a:r>
                        <a:rPr lang="en-US" sz="1200" dirty="0"/>
                        <a:t>3.0</a:t>
                      </a:r>
                    </a:p>
                  </a:txBody>
                  <a:tcPr/>
                </a:tc>
                <a:tc>
                  <a:txBody>
                    <a:bodyPr/>
                    <a:lstStyle/>
                    <a:p>
                      <a:pPr algn="r"/>
                      <a:r>
                        <a:rPr lang="en-US" sz="1200" dirty="0"/>
                        <a:t>4.0E-6</a:t>
                      </a:r>
                    </a:p>
                  </a:txBody>
                  <a:tcPr/>
                </a:tc>
                <a:tc>
                  <a:txBody>
                    <a:bodyPr/>
                    <a:lstStyle/>
                    <a:p>
                      <a:pPr algn="r"/>
                      <a:r>
                        <a:rPr lang="en-US" sz="1200" dirty="0"/>
                        <a:t>0.62</a:t>
                      </a:r>
                    </a:p>
                  </a:txBody>
                  <a:tcPr/>
                </a:tc>
                <a:tc>
                  <a:txBody>
                    <a:bodyPr/>
                    <a:lstStyle/>
                    <a:p>
                      <a:pPr algn="r"/>
                      <a:r>
                        <a:rPr lang="en-US" sz="1200" dirty="0"/>
                        <a:t>0.46</a:t>
                      </a:r>
                    </a:p>
                  </a:txBody>
                  <a:tcPr/>
                </a:tc>
                <a:tc>
                  <a:txBody>
                    <a:bodyPr/>
                    <a:lstStyle/>
                    <a:p>
                      <a:pPr algn="r"/>
                      <a:r>
                        <a:rPr lang="en-US" sz="1200" dirty="0"/>
                        <a:t>0.16</a:t>
                      </a:r>
                    </a:p>
                  </a:txBody>
                  <a:tcPr/>
                </a:tc>
                <a:tc>
                  <a:txBody>
                    <a:bodyPr/>
                    <a:lstStyle/>
                    <a:p>
                      <a:pPr algn="r"/>
                      <a:r>
                        <a:rPr lang="en-US" sz="1200" dirty="0"/>
                        <a:t>1.22/1.63</a:t>
                      </a:r>
                    </a:p>
                  </a:txBody>
                  <a:tcPr/>
                </a:tc>
                <a:extLst>
                  <a:ext uri="{0D108BD9-81ED-4DB2-BD59-A6C34878D82A}">
                    <a16:rowId xmlns:a16="http://schemas.microsoft.com/office/drawing/2014/main" val="1284760606"/>
                  </a:ext>
                </a:extLst>
              </a:tr>
              <a:tr h="327373">
                <a:tc>
                  <a:txBody>
                    <a:bodyPr/>
                    <a:lstStyle/>
                    <a:p>
                      <a:r>
                        <a:rPr lang="en-US" sz="1200" dirty="0"/>
                        <a:t>Viscosity</a:t>
                      </a:r>
                    </a:p>
                  </a:txBody>
                  <a:tcPr/>
                </a:tc>
                <a:tc>
                  <a:txBody>
                    <a:bodyPr/>
                    <a:lstStyle/>
                    <a:p>
                      <a:pPr algn="r"/>
                      <a:r>
                        <a:rPr lang="en-US" sz="1200" dirty="0"/>
                        <a:t>200 x 200 x 1</a:t>
                      </a:r>
                    </a:p>
                  </a:txBody>
                  <a:tcPr/>
                </a:tc>
                <a:tc>
                  <a:txBody>
                    <a:bodyPr/>
                    <a:lstStyle/>
                    <a:p>
                      <a:pPr algn="r"/>
                      <a:r>
                        <a:rPr lang="en-US" sz="1200" dirty="0"/>
                        <a:t>3.0</a:t>
                      </a:r>
                    </a:p>
                  </a:txBody>
                  <a:tcPr/>
                </a:tc>
                <a:tc>
                  <a:txBody>
                    <a:bodyPr/>
                    <a:lstStyle/>
                    <a:p>
                      <a:pPr algn="r"/>
                      <a:r>
                        <a:rPr lang="en-US" sz="1200" dirty="0"/>
                        <a:t>4.0E-5</a:t>
                      </a:r>
                    </a:p>
                  </a:txBody>
                  <a:tcPr/>
                </a:tc>
                <a:tc>
                  <a:txBody>
                    <a:bodyPr/>
                    <a:lstStyle/>
                    <a:p>
                      <a:pPr algn="r"/>
                      <a:r>
                        <a:rPr lang="en-US" sz="1200" dirty="0"/>
                        <a:t>0.60</a:t>
                      </a:r>
                    </a:p>
                  </a:txBody>
                  <a:tcPr/>
                </a:tc>
                <a:tc>
                  <a:txBody>
                    <a:bodyPr/>
                    <a:lstStyle/>
                    <a:p>
                      <a:pPr algn="r"/>
                      <a:r>
                        <a:rPr lang="en-US" sz="1200" dirty="0"/>
                        <a:t>0.44</a:t>
                      </a:r>
                    </a:p>
                  </a:txBody>
                  <a:tcPr/>
                </a:tc>
                <a:tc>
                  <a:txBody>
                    <a:bodyPr/>
                    <a:lstStyle/>
                    <a:p>
                      <a:pPr algn="r"/>
                      <a:r>
                        <a:rPr lang="en-US" sz="1200" dirty="0"/>
                        <a:t>0.16</a:t>
                      </a:r>
                    </a:p>
                  </a:txBody>
                  <a:tcPr/>
                </a:tc>
                <a:tc>
                  <a:txBody>
                    <a:bodyPr/>
                    <a:lstStyle/>
                    <a:p>
                      <a:pPr algn="r"/>
                      <a:r>
                        <a:rPr lang="en-US" sz="1200" dirty="0"/>
                        <a:t>1.21/2.41</a:t>
                      </a:r>
                    </a:p>
                  </a:txBody>
                  <a:tcPr/>
                </a:tc>
                <a:extLst>
                  <a:ext uri="{0D108BD9-81ED-4DB2-BD59-A6C34878D82A}">
                    <a16:rowId xmlns:a16="http://schemas.microsoft.com/office/drawing/2014/main" val="1052381212"/>
                  </a:ext>
                </a:extLst>
              </a:tr>
              <a:tr h="327373">
                <a:tc>
                  <a:txBody>
                    <a:bodyPr/>
                    <a:lstStyle/>
                    <a:p>
                      <a:r>
                        <a:rPr lang="en-US" sz="1200" dirty="0"/>
                        <a:t>Viscosity</a:t>
                      </a:r>
                    </a:p>
                  </a:txBody>
                  <a:tcPr/>
                </a:tc>
                <a:tc>
                  <a:txBody>
                    <a:bodyPr/>
                    <a:lstStyle/>
                    <a:p>
                      <a:pPr algn="r"/>
                      <a:r>
                        <a:rPr lang="en-US" sz="1200" dirty="0"/>
                        <a:t>200 x 200 x 1</a:t>
                      </a:r>
                    </a:p>
                  </a:txBody>
                  <a:tcPr/>
                </a:tc>
                <a:tc>
                  <a:txBody>
                    <a:bodyPr/>
                    <a:lstStyle/>
                    <a:p>
                      <a:pPr algn="r"/>
                      <a:r>
                        <a:rPr lang="en-US" sz="1200" dirty="0"/>
                        <a:t>3.0</a:t>
                      </a:r>
                    </a:p>
                  </a:txBody>
                  <a:tcPr/>
                </a:tc>
                <a:tc>
                  <a:txBody>
                    <a:bodyPr/>
                    <a:lstStyle/>
                    <a:p>
                      <a:pPr algn="r"/>
                      <a:r>
                        <a:rPr lang="en-US" sz="1200" dirty="0"/>
                        <a:t>4.0E-1</a:t>
                      </a:r>
                    </a:p>
                  </a:txBody>
                  <a:tcPr/>
                </a:tc>
                <a:tc>
                  <a:txBody>
                    <a:bodyPr/>
                    <a:lstStyle/>
                    <a:p>
                      <a:pPr algn="r"/>
                      <a:r>
                        <a:rPr lang="en-US" sz="1200" dirty="0"/>
                        <a:t>0.60</a:t>
                      </a:r>
                    </a:p>
                  </a:txBody>
                  <a:tcPr/>
                </a:tc>
                <a:tc>
                  <a:txBody>
                    <a:bodyPr/>
                    <a:lstStyle/>
                    <a:p>
                      <a:pPr algn="r"/>
                      <a:r>
                        <a:rPr lang="en-US" sz="1200" dirty="0"/>
                        <a:t>0.41</a:t>
                      </a:r>
                    </a:p>
                  </a:txBody>
                  <a:tcPr/>
                </a:tc>
                <a:tc>
                  <a:txBody>
                    <a:bodyPr/>
                    <a:lstStyle/>
                    <a:p>
                      <a:pPr algn="r"/>
                      <a:r>
                        <a:rPr lang="en-US" sz="1200" dirty="0"/>
                        <a:t>0.16</a:t>
                      </a:r>
                    </a:p>
                  </a:txBody>
                  <a:tcPr/>
                </a:tc>
                <a:tc>
                  <a:txBody>
                    <a:bodyPr/>
                    <a:lstStyle/>
                    <a:p>
                      <a:pPr algn="r"/>
                      <a:r>
                        <a:rPr lang="en-US" sz="1200" dirty="0"/>
                        <a:t>1.20/2.40</a:t>
                      </a:r>
                    </a:p>
                  </a:txBody>
                  <a:tcPr/>
                </a:tc>
                <a:extLst>
                  <a:ext uri="{0D108BD9-81ED-4DB2-BD59-A6C34878D82A}">
                    <a16:rowId xmlns:a16="http://schemas.microsoft.com/office/drawing/2014/main" val="2719397056"/>
                  </a:ext>
                </a:extLst>
              </a:tr>
              <a:tr h="327373">
                <a:tc>
                  <a:txBody>
                    <a:bodyPr/>
                    <a:lstStyle/>
                    <a:p>
                      <a:r>
                        <a:rPr lang="en-US" sz="1200" dirty="0"/>
                        <a:t>Three layers</a:t>
                      </a:r>
                    </a:p>
                  </a:txBody>
                  <a:tcPr/>
                </a:tc>
                <a:tc>
                  <a:txBody>
                    <a:bodyPr/>
                    <a:lstStyle/>
                    <a:p>
                      <a:pPr algn="r"/>
                      <a:r>
                        <a:rPr lang="en-US" sz="1200" dirty="0"/>
                        <a:t>100 x 100 x 3</a:t>
                      </a:r>
                    </a:p>
                  </a:txBody>
                  <a:tcPr/>
                </a:tc>
                <a:tc>
                  <a:txBody>
                    <a:bodyPr/>
                    <a:lstStyle/>
                    <a:p>
                      <a:pPr algn="r"/>
                      <a:r>
                        <a:rPr lang="en-US" sz="1200" dirty="0"/>
                        <a:t>9.0</a:t>
                      </a:r>
                    </a:p>
                  </a:txBody>
                  <a:tcPr/>
                </a:tc>
                <a:tc>
                  <a:txBody>
                    <a:bodyPr/>
                    <a:lstStyle/>
                    <a:p>
                      <a:pPr algn="r"/>
                      <a:r>
                        <a:rPr lang="en-US" sz="1200" dirty="0"/>
                        <a:t>4.0E-6</a:t>
                      </a:r>
                    </a:p>
                  </a:txBody>
                  <a:tcPr/>
                </a:tc>
                <a:tc>
                  <a:txBody>
                    <a:bodyPr/>
                    <a:lstStyle/>
                    <a:p>
                      <a:pPr algn="r"/>
                      <a:r>
                        <a:rPr lang="en-US" sz="1200" dirty="0"/>
                        <a:t>0.32</a:t>
                      </a:r>
                    </a:p>
                  </a:txBody>
                  <a:tcPr/>
                </a:tc>
                <a:tc>
                  <a:txBody>
                    <a:bodyPr/>
                    <a:lstStyle/>
                    <a:p>
                      <a:pPr algn="r"/>
                      <a:r>
                        <a:rPr lang="en-US" sz="1200" dirty="0"/>
                        <a:t>0.37</a:t>
                      </a:r>
                    </a:p>
                  </a:txBody>
                  <a:tcPr/>
                </a:tc>
                <a:tc>
                  <a:txBody>
                    <a:bodyPr/>
                    <a:lstStyle/>
                    <a:p>
                      <a:pPr algn="r"/>
                      <a:r>
                        <a:rPr lang="en-US" sz="1200" dirty="0"/>
                        <a:t>0.17</a:t>
                      </a:r>
                    </a:p>
                  </a:txBody>
                  <a:tcPr/>
                </a:tc>
                <a:tc>
                  <a:txBody>
                    <a:bodyPr/>
                    <a:lstStyle/>
                    <a:p>
                      <a:pPr algn="r"/>
                      <a:r>
                        <a:rPr lang="en-US" sz="1200" dirty="0"/>
                        <a:t>0.86/1.53</a:t>
                      </a:r>
                    </a:p>
                  </a:txBody>
                  <a:tcPr/>
                </a:tc>
                <a:extLst>
                  <a:ext uri="{0D108BD9-81ED-4DB2-BD59-A6C34878D82A}">
                    <a16:rowId xmlns:a16="http://schemas.microsoft.com/office/drawing/2014/main" val="4172333087"/>
                  </a:ext>
                </a:extLst>
              </a:tr>
              <a:tr h="327373">
                <a:tc>
                  <a:txBody>
                    <a:bodyPr/>
                    <a:lstStyle/>
                    <a:p>
                      <a:r>
                        <a:rPr lang="en-US" sz="1200" dirty="0"/>
                        <a:t>Passages</a:t>
                      </a:r>
                    </a:p>
                  </a:txBody>
                  <a:tcPr/>
                </a:tc>
                <a:tc>
                  <a:txBody>
                    <a:bodyPr/>
                    <a:lstStyle/>
                    <a:p>
                      <a:pPr algn="r"/>
                      <a:r>
                        <a:rPr lang="en-US" sz="1200" dirty="0"/>
                        <a:t>100 x 100 x 3</a:t>
                      </a:r>
                    </a:p>
                  </a:txBody>
                  <a:tcPr/>
                </a:tc>
                <a:tc>
                  <a:txBody>
                    <a:bodyPr/>
                    <a:lstStyle/>
                    <a:p>
                      <a:pPr algn="r"/>
                      <a:r>
                        <a:rPr lang="en-US" sz="1200" dirty="0"/>
                        <a:t>9.0</a:t>
                      </a:r>
                    </a:p>
                  </a:txBody>
                  <a:tcPr/>
                </a:tc>
                <a:tc>
                  <a:txBody>
                    <a:bodyPr/>
                    <a:lstStyle/>
                    <a:p>
                      <a:pPr algn="r"/>
                      <a:r>
                        <a:rPr lang="en-US" sz="1200" dirty="0"/>
                        <a:t>4.0E-6</a:t>
                      </a:r>
                    </a:p>
                  </a:txBody>
                  <a:tcPr/>
                </a:tc>
                <a:tc>
                  <a:txBody>
                    <a:bodyPr/>
                    <a:lstStyle/>
                    <a:p>
                      <a:pPr algn="r"/>
                      <a:r>
                        <a:rPr lang="en-US" sz="1200" dirty="0"/>
                        <a:t>0.26</a:t>
                      </a:r>
                    </a:p>
                  </a:txBody>
                  <a:tcPr/>
                </a:tc>
                <a:tc>
                  <a:txBody>
                    <a:bodyPr/>
                    <a:lstStyle/>
                    <a:p>
                      <a:pPr algn="r"/>
                      <a:r>
                        <a:rPr lang="en-US" sz="1200" dirty="0"/>
                        <a:t>0.34</a:t>
                      </a:r>
                    </a:p>
                  </a:txBody>
                  <a:tcPr/>
                </a:tc>
                <a:tc>
                  <a:txBody>
                    <a:bodyPr/>
                    <a:lstStyle/>
                    <a:p>
                      <a:pPr algn="r"/>
                      <a:r>
                        <a:rPr lang="en-US" sz="1200" dirty="0"/>
                        <a:t>0.15</a:t>
                      </a:r>
                    </a:p>
                  </a:txBody>
                  <a:tcPr/>
                </a:tc>
                <a:tc>
                  <a:txBody>
                    <a:bodyPr/>
                    <a:lstStyle/>
                    <a:p>
                      <a:pPr algn="r"/>
                      <a:r>
                        <a:rPr lang="en-US" sz="1200" dirty="0"/>
                        <a:t>0.78/2.36</a:t>
                      </a:r>
                    </a:p>
                  </a:txBody>
                  <a:tcPr/>
                </a:tc>
                <a:extLst>
                  <a:ext uri="{0D108BD9-81ED-4DB2-BD59-A6C34878D82A}">
                    <a16:rowId xmlns:a16="http://schemas.microsoft.com/office/drawing/2014/main" val="2933147273"/>
                  </a:ext>
                </a:extLst>
              </a:tr>
            </a:tbl>
          </a:graphicData>
        </a:graphic>
      </p:graphicFrame>
    </p:spTree>
    <p:extLst>
      <p:ext uri="{BB962C8B-B14F-4D97-AF65-F5344CB8AC3E}">
        <p14:creationId xmlns:p14="http://schemas.microsoft.com/office/powerpoint/2010/main" val="8763432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a:t>Results</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68</a:t>
            </a:fld>
            <a:endParaRPr lang="en-US" altLang="x-none" dirty="0"/>
          </a:p>
        </p:txBody>
      </p:sp>
      <p:graphicFrame>
        <p:nvGraphicFramePr>
          <p:cNvPr id="7" name="Tableau 6">
            <a:extLst>
              <a:ext uri="{FF2B5EF4-FFF2-40B4-BE49-F238E27FC236}">
                <a16:creationId xmlns:a16="http://schemas.microsoft.com/office/drawing/2014/main" id="{A17B924F-41ED-4D1D-9C03-DB3F5A29D699}"/>
              </a:ext>
            </a:extLst>
          </p:cNvPr>
          <p:cNvGraphicFramePr>
            <a:graphicFrameLocks noGrp="1"/>
          </p:cNvGraphicFramePr>
          <p:nvPr/>
        </p:nvGraphicFramePr>
        <p:xfrm>
          <a:off x="561967" y="895350"/>
          <a:ext cx="8096265" cy="3110043"/>
        </p:xfrm>
        <a:graphic>
          <a:graphicData uri="http://schemas.openxmlformats.org/drawingml/2006/table">
            <a:tbl>
              <a:tblPr firstRow="1" bandRow="1">
                <a:tableStyleId>{5C22544A-7EE6-4342-B048-85BDC9FD1C3A}</a:tableStyleId>
              </a:tblPr>
              <a:tblGrid>
                <a:gridCol w="1048392">
                  <a:extLst>
                    <a:ext uri="{9D8B030D-6E8A-4147-A177-3AD203B41FA5}">
                      <a16:colId xmlns:a16="http://schemas.microsoft.com/office/drawing/2014/main" val="1278727190"/>
                    </a:ext>
                  </a:extLst>
                </a:gridCol>
                <a:gridCol w="1471930">
                  <a:extLst>
                    <a:ext uri="{9D8B030D-6E8A-4147-A177-3AD203B41FA5}">
                      <a16:colId xmlns:a16="http://schemas.microsoft.com/office/drawing/2014/main" val="2246998155"/>
                    </a:ext>
                  </a:extLst>
                </a:gridCol>
                <a:gridCol w="659130">
                  <a:extLst>
                    <a:ext uri="{9D8B030D-6E8A-4147-A177-3AD203B41FA5}">
                      <a16:colId xmlns:a16="http://schemas.microsoft.com/office/drawing/2014/main" val="1243375518"/>
                    </a:ext>
                  </a:extLst>
                </a:gridCol>
                <a:gridCol w="875030">
                  <a:extLst>
                    <a:ext uri="{9D8B030D-6E8A-4147-A177-3AD203B41FA5}">
                      <a16:colId xmlns:a16="http://schemas.microsoft.com/office/drawing/2014/main" val="1407619071"/>
                    </a:ext>
                  </a:extLst>
                </a:gridCol>
                <a:gridCol w="1198880">
                  <a:extLst>
                    <a:ext uri="{9D8B030D-6E8A-4147-A177-3AD203B41FA5}">
                      <a16:colId xmlns:a16="http://schemas.microsoft.com/office/drawing/2014/main" val="2579844209"/>
                    </a:ext>
                  </a:extLst>
                </a:gridCol>
                <a:gridCol w="914718">
                  <a:extLst>
                    <a:ext uri="{9D8B030D-6E8A-4147-A177-3AD203B41FA5}">
                      <a16:colId xmlns:a16="http://schemas.microsoft.com/office/drawing/2014/main" val="4289199506"/>
                    </a:ext>
                  </a:extLst>
                </a:gridCol>
                <a:gridCol w="879793">
                  <a:extLst>
                    <a:ext uri="{9D8B030D-6E8A-4147-A177-3AD203B41FA5}">
                      <a16:colId xmlns:a16="http://schemas.microsoft.com/office/drawing/2014/main" val="3853076286"/>
                    </a:ext>
                  </a:extLst>
                </a:gridCol>
                <a:gridCol w="1048392">
                  <a:extLst>
                    <a:ext uri="{9D8B030D-6E8A-4147-A177-3AD203B41FA5}">
                      <a16:colId xmlns:a16="http://schemas.microsoft.com/office/drawing/2014/main" val="3322579097"/>
                    </a:ext>
                  </a:extLst>
                </a:gridCol>
              </a:tblGrid>
              <a:tr h="818432">
                <a:tc>
                  <a:txBody>
                    <a:bodyPr/>
                    <a:lstStyle/>
                    <a:p>
                      <a:r>
                        <a:rPr lang="en-US" sz="1400" dirty="0"/>
                        <a:t>Example</a:t>
                      </a:r>
                    </a:p>
                  </a:txBody>
                  <a:tcPr/>
                </a:tc>
                <a:tc>
                  <a:txBody>
                    <a:bodyPr/>
                    <a:lstStyle/>
                    <a:p>
                      <a:pPr algn="ctr"/>
                      <a:r>
                        <a:rPr lang="en-US" sz="1400" dirty="0"/>
                        <a:t>Resolution</a:t>
                      </a:r>
                      <a:br>
                        <a:rPr lang="en-US" sz="1400" dirty="0"/>
                      </a:br>
                      <a:r>
                        <a:rPr lang="en-US" sz="1200" dirty="0"/>
                        <a:t>(</a:t>
                      </a:r>
                      <a:r>
                        <a:rPr lang="en-US" sz="1200" dirty="0" err="1"/>
                        <a:t>NxNxLayers</a:t>
                      </a:r>
                      <a:r>
                        <a:rPr lang="en-US" sz="1200" dirty="0"/>
                        <a:t>)</a:t>
                      </a:r>
                    </a:p>
                  </a:txBody>
                  <a:tcPr/>
                </a:tc>
                <a:tc>
                  <a:txBody>
                    <a:bodyPr/>
                    <a:lstStyle/>
                    <a:p>
                      <a:pPr algn="ctr"/>
                      <a:r>
                        <a:rPr lang="el-GR" sz="1400" dirty="0"/>
                        <a:t>Δ</a:t>
                      </a:r>
                      <a:r>
                        <a:rPr lang="en-US" sz="1400" dirty="0"/>
                        <a:t>t</a:t>
                      </a:r>
                      <a:br>
                        <a:rPr lang="en-US" sz="1400" dirty="0"/>
                      </a:br>
                      <a:r>
                        <a:rPr lang="en-US" sz="1200" dirty="0"/>
                        <a:t>(</a:t>
                      </a:r>
                      <a:r>
                        <a:rPr lang="en-US" sz="1200" dirty="0" err="1"/>
                        <a:t>ms</a:t>
                      </a:r>
                      <a:r>
                        <a:rPr lang="en-US" sz="1200" dirty="0"/>
                        <a:t>)</a:t>
                      </a:r>
                    </a:p>
                  </a:txBody>
                  <a:tcPr/>
                </a:tc>
                <a:tc>
                  <a:txBody>
                    <a:bodyPr/>
                    <a:lstStyle/>
                    <a:p>
                      <a:pPr algn="ctr"/>
                      <a:r>
                        <a:rPr lang="el-GR" sz="1400" i="0" dirty="0"/>
                        <a:t>ν</a:t>
                      </a:r>
                      <a:br>
                        <a:rPr lang="en-US" sz="1400" dirty="0"/>
                      </a:br>
                      <a:r>
                        <a:rPr lang="en-US" sz="1200" dirty="0"/>
                        <a:t>(m</a:t>
                      </a:r>
                      <a:r>
                        <a:rPr lang="en-US" sz="1200" baseline="30000" dirty="0"/>
                        <a:t>2</a:t>
                      </a:r>
                      <a:r>
                        <a:rPr lang="en-US" sz="1200" dirty="0"/>
                        <a:t>/s)</a:t>
                      </a:r>
                    </a:p>
                  </a:txBody>
                  <a:tcPr/>
                </a:tc>
                <a:tc>
                  <a:txBody>
                    <a:bodyPr/>
                    <a:lstStyle/>
                    <a:p>
                      <a:pPr algn="ctr"/>
                      <a:r>
                        <a:rPr lang="en-US" sz="1400" dirty="0"/>
                        <a:t>Simulation</a:t>
                      </a:r>
                    </a:p>
                    <a:p>
                      <a:pPr algn="ctr"/>
                      <a:r>
                        <a:rPr lang="en-US" sz="1200" dirty="0"/>
                        <a:t>Avg.</a:t>
                      </a:r>
                      <a:br>
                        <a:rPr lang="en-US" sz="1200" dirty="0"/>
                      </a:br>
                      <a:r>
                        <a:rPr lang="en-US" sz="1200" dirty="0"/>
                        <a:t>(</a:t>
                      </a:r>
                      <a:r>
                        <a:rPr lang="en-US" sz="1200" dirty="0" err="1"/>
                        <a:t>ms</a:t>
                      </a:r>
                      <a:r>
                        <a:rPr lang="en-US" sz="1200" dirty="0"/>
                        <a:t>)</a:t>
                      </a:r>
                    </a:p>
                  </a:txBody>
                  <a:tcPr/>
                </a:tc>
                <a:tc>
                  <a:txBody>
                    <a:bodyPr/>
                    <a:lstStyle/>
                    <a:p>
                      <a:pPr algn="ctr"/>
                      <a:r>
                        <a:rPr lang="en-US" sz="1400" dirty="0"/>
                        <a:t>Surface</a:t>
                      </a:r>
                    </a:p>
                    <a:p>
                      <a:pPr algn="ctr"/>
                      <a:r>
                        <a:rPr lang="en-US" sz="1200" dirty="0"/>
                        <a:t>Avg.</a:t>
                      </a:r>
                    </a:p>
                    <a:p>
                      <a:pPr algn="ctr"/>
                      <a:r>
                        <a:rPr lang="en-US" sz="1200" dirty="0"/>
                        <a:t>(</a:t>
                      </a:r>
                      <a:r>
                        <a:rPr lang="en-US" sz="1200" dirty="0" err="1"/>
                        <a:t>ms</a:t>
                      </a:r>
                      <a:r>
                        <a:rPr lang="en-US" sz="1200" dirty="0"/>
                        <a:t>)</a:t>
                      </a:r>
                    </a:p>
                  </a:txBody>
                  <a:tcPr/>
                </a:tc>
                <a:tc>
                  <a:txBody>
                    <a:bodyPr/>
                    <a:lstStyle/>
                    <a:p>
                      <a:pPr algn="ctr"/>
                      <a:r>
                        <a:rPr lang="en-US" sz="1400" dirty="0"/>
                        <a:t>Render</a:t>
                      </a:r>
                      <a:br>
                        <a:rPr lang="en-US" sz="1400" dirty="0"/>
                      </a:br>
                      <a:r>
                        <a:rPr lang="en-US" sz="1200" dirty="0"/>
                        <a:t>Avg.</a:t>
                      </a:r>
                      <a:br>
                        <a:rPr lang="en-US" sz="1200" dirty="0"/>
                      </a:br>
                      <a:r>
                        <a:rPr lang="en-US" sz="1200" dirty="0"/>
                        <a:t>(</a:t>
                      </a:r>
                      <a:r>
                        <a:rPr lang="en-US" sz="1200" dirty="0" err="1"/>
                        <a:t>ms</a:t>
                      </a:r>
                      <a:r>
                        <a:rPr lang="en-US" sz="1200" dirty="0"/>
                        <a:t>)</a:t>
                      </a:r>
                    </a:p>
                  </a:txBody>
                  <a:tcPr/>
                </a:tc>
                <a:tc>
                  <a:txBody>
                    <a:bodyPr/>
                    <a:lstStyle/>
                    <a:p>
                      <a:pPr algn="ctr"/>
                      <a:r>
                        <a:rPr lang="en-US" sz="1400" dirty="0"/>
                        <a:t>Total</a:t>
                      </a:r>
                    </a:p>
                    <a:p>
                      <a:pPr algn="ctr"/>
                      <a:r>
                        <a:rPr lang="en-US" sz="1200" dirty="0"/>
                        <a:t>Avg./Max</a:t>
                      </a:r>
                      <a:br>
                        <a:rPr lang="en-US" sz="1200" dirty="0"/>
                      </a:br>
                      <a:r>
                        <a:rPr lang="en-US" sz="1200" dirty="0"/>
                        <a:t>(</a:t>
                      </a:r>
                      <a:r>
                        <a:rPr lang="en-US" sz="1200" dirty="0" err="1"/>
                        <a:t>ms</a:t>
                      </a:r>
                      <a:r>
                        <a:rPr lang="en-US" sz="1200" dirty="0"/>
                        <a:t>)</a:t>
                      </a:r>
                    </a:p>
                  </a:txBody>
                  <a:tcPr/>
                </a:tc>
                <a:extLst>
                  <a:ext uri="{0D108BD9-81ED-4DB2-BD59-A6C34878D82A}">
                    <a16:rowId xmlns:a16="http://schemas.microsoft.com/office/drawing/2014/main" val="245821308"/>
                  </a:ext>
                </a:extLst>
              </a:tr>
              <a:tr h="327373">
                <a:tc>
                  <a:txBody>
                    <a:bodyPr/>
                    <a:lstStyle/>
                    <a:p>
                      <a:r>
                        <a:rPr lang="en-US" sz="1200" dirty="0"/>
                        <a:t>Surgery</a:t>
                      </a:r>
                    </a:p>
                  </a:txBody>
                  <a:tcPr/>
                </a:tc>
                <a:tc>
                  <a:txBody>
                    <a:bodyPr/>
                    <a:lstStyle/>
                    <a:p>
                      <a:pPr algn="r"/>
                      <a:r>
                        <a:rPr lang="en-US" sz="1200" dirty="0"/>
                        <a:t>200 x 200 x 5</a:t>
                      </a:r>
                    </a:p>
                  </a:txBody>
                  <a:tcPr/>
                </a:tc>
                <a:tc>
                  <a:txBody>
                    <a:bodyPr/>
                    <a:lstStyle/>
                    <a:p>
                      <a:pPr algn="r"/>
                      <a:r>
                        <a:rPr lang="en-US" sz="1200" dirty="0"/>
                        <a:t>3.0</a:t>
                      </a:r>
                    </a:p>
                  </a:txBody>
                  <a:tcPr/>
                </a:tc>
                <a:tc>
                  <a:txBody>
                    <a:bodyPr/>
                    <a:lstStyle/>
                    <a:p>
                      <a:pPr algn="r"/>
                      <a:r>
                        <a:rPr lang="en-US" sz="1200" dirty="0"/>
                        <a:t>4.0E-6</a:t>
                      </a:r>
                    </a:p>
                  </a:txBody>
                  <a:tcPr/>
                </a:tc>
                <a:tc>
                  <a:txBody>
                    <a:bodyPr/>
                    <a:lstStyle/>
                    <a:p>
                      <a:pPr algn="r"/>
                      <a:r>
                        <a:rPr lang="en-US" sz="1200" dirty="0"/>
                        <a:t>4.86</a:t>
                      </a:r>
                    </a:p>
                  </a:txBody>
                  <a:tcPr/>
                </a:tc>
                <a:tc>
                  <a:txBody>
                    <a:bodyPr/>
                    <a:lstStyle/>
                    <a:p>
                      <a:pPr algn="r"/>
                      <a:r>
                        <a:rPr lang="en-US" sz="1200" dirty="0"/>
                        <a:t>1.10</a:t>
                      </a:r>
                    </a:p>
                  </a:txBody>
                  <a:tcPr/>
                </a:tc>
                <a:tc>
                  <a:txBody>
                    <a:bodyPr/>
                    <a:lstStyle/>
                    <a:p>
                      <a:pPr algn="r"/>
                      <a:r>
                        <a:rPr lang="en-US" sz="1200" dirty="0"/>
                        <a:t>0.34</a:t>
                      </a:r>
                    </a:p>
                  </a:txBody>
                  <a:tcPr/>
                </a:tc>
                <a:tc>
                  <a:txBody>
                    <a:bodyPr/>
                    <a:lstStyle/>
                    <a:p>
                      <a:pPr algn="r"/>
                      <a:r>
                        <a:rPr lang="en-US" sz="1200" dirty="0"/>
                        <a:t>6.30/7.04</a:t>
                      </a:r>
                    </a:p>
                  </a:txBody>
                  <a:tcPr/>
                </a:tc>
                <a:extLst>
                  <a:ext uri="{0D108BD9-81ED-4DB2-BD59-A6C34878D82A}">
                    <a16:rowId xmlns:a16="http://schemas.microsoft.com/office/drawing/2014/main" val="2996942496"/>
                  </a:ext>
                </a:extLst>
              </a:tr>
              <a:tr h="327373">
                <a:tc>
                  <a:txBody>
                    <a:bodyPr/>
                    <a:lstStyle/>
                    <a:p>
                      <a:r>
                        <a:rPr lang="en-US" sz="1200" dirty="0"/>
                        <a:t>Viscosity</a:t>
                      </a:r>
                    </a:p>
                  </a:txBody>
                  <a:tcPr/>
                </a:tc>
                <a:tc>
                  <a:txBody>
                    <a:bodyPr/>
                    <a:lstStyle/>
                    <a:p>
                      <a:pPr algn="r"/>
                      <a:r>
                        <a:rPr lang="en-US" sz="1200" dirty="0"/>
                        <a:t>200 x 200 x 1</a:t>
                      </a:r>
                    </a:p>
                  </a:txBody>
                  <a:tcPr/>
                </a:tc>
                <a:tc>
                  <a:txBody>
                    <a:bodyPr/>
                    <a:lstStyle/>
                    <a:p>
                      <a:pPr algn="r"/>
                      <a:r>
                        <a:rPr lang="en-US" sz="1200" dirty="0"/>
                        <a:t>3.0</a:t>
                      </a:r>
                    </a:p>
                  </a:txBody>
                  <a:tcPr/>
                </a:tc>
                <a:tc>
                  <a:txBody>
                    <a:bodyPr/>
                    <a:lstStyle/>
                    <a:p>
                      <a:pPr algn="r"/>
                      <a:r>
                        <a:rPr lang="en-US" sz="1200" dirty="0"/>
                        <a:t>0</a:t>
                      </a:r>
                    </a:p>
                  </a:txBody>
                  <a:tcPr/>
                </a:tc>
                <a:tc>
                  <a:txBody>
                    <a:bodyPr/>
                    <a:lstStyle/>
                    <a:p>
                      <a:pPr algn="r"/>
                      <a:r>
                        <a:rPr lang="en-US" sz="1200" dirty="0"/>
                        <a:t>0.61</a:t>
                      </a:r>
                    </a:p>
                  </a:txBody>
                  <a:tcPr/>
                </a:tc>
                <a:tc>
                  <a:txBody>
                    <a:bodyPr/>
                    <a:lstStyle/>
                    <a:p>
                      <a:pPr algn="r"/>
                      <a:r>
                        <a:rPr lang="en-US" sz="1200" dirty="0"/>
                        <a:t>0.43</a:t>
                      </a:r>
                    </a:p>
                  </a:txBody>
                  <a:tcPr/>
                </a:tc>
                <a:tc>
                  <a:txBody>
                    <a:bodyPr/>
                    <a:lstStyle/>
                    <a:p>
                      <a:pPr algn="r"/>
                      <a:r>
                        <a:rPr lang="en-US" sz="1200" dirty="0"/>
                        <a:t>0.16</a:t>
                      </a:r>
                    </a:p>
                  </a:txBody>
                  <a:tcPr/>
                </a:tc>
                <a:tc>
                  <a:txBody>
                    <a:bodyPr/>
                    <a:lstStyle/>
                    <a:p>
                      <a:pPr algn="r"/>
                      <a:r>
                        <a:rPr lang="en-US" sz="1200" dirty="0"/>
                        <a:t>1.21/1.63</a:t>
                      </a:r>
                    </a:p>
                  </a:txBody>
                  <a:tcPr/>
                </a:tc>
                <a:extLst>
                  <a:ext uri="{0D108BD9-81ED-4DB2-BD59-A6C34878D82A}">
                    <a16:rowId xmlns:a16="http://schemas.microsoft.com/office/drawing/2014/main" val="58764786"/>
                  </a:ext>
                </a:extLst>
              </a:tr>
              <a:tr h="327373">
                <a:tc>
                  <a:txBody>
                    <a:bodyPr/>
                    <a:lstStyle/>
                    <a:p>
                      <a:r>
                        <a:rPr lang="en-US" sz="1200" dirty="0"/>
                        <a:t>Viscosity</a:t>
                      </a:r>
                    </a:p>
                  </a:txBody>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a:t>200 x 200 x 1</a:t>
                      </a:r>
                    </a:p>
                  </a:txBody>
                  <a:tcPr/>
                </a:tc>
                <a:tc>
                  <a:txBody>
                    <a:bodyPr/>
                    <a:lstStyle/>
                    <a:p>
                      <a:pPr algn="r"/>
                      <a:r>
                        <a:rPr lang="en-US" sz="1200" dirty="0"/>
                        <a:t>3.0</a:t>
                      </a:r>
                    </a:p>
                  </a:txBody>
                  <a:tcPr/>
                </a:tc>
                <a:tc>
                  <a:txBody>
                    <a:bodyPr/>
                    <a:lstStyle/>
                    <a:p>
                      <a:pPr algn="r"/>
                      <a:r>
                        <a:rPr lang="en-US" sz="1200" dirty="0"/>
                        <a:t>4.0E-6</a:t>
                      </a:r>
                    </a:p>
                  </a:txBody>
                  <a:tcPr/>
                </a:tc>
                <a:tc>
                  <a:txBody>
                    <a:bodyPr/>
                    <a:lstStyle/>
                    <a:p>
                      <a:pPr algn="r"/>
                      <a:r>
                        <a:rPr lang="en-US" sz="1200" dirty="0"/>
                        <a:t>0.62</a:t>
                      </a:r>
                    </a:p>
                  </a:txBody>
                  <a:tcPr/>
                </a:tc>
                <a:tc>
                  <a:txBody>
                    <a:bodyPr/>
                    <a:lstStyle/>
                    <a:p>
                      <a:pPr algn="r"/>
                      <a:r>
                        <a:rPr lang="en-US" sz="1200" dirty="0"/>
                        <a:t>0.46</a:t>
                      </a:r>
                    </a:p>
                  </a:txBody>
                  <a:tcPr/>
                </a:tc>
                <a:tc>
                  <a:txBody>
                    <a:bodyPr/>
                    <a:lstStyle/>
                    <a:p>
                      <a:pPr algn="r"/>
                      <a:r>
                        <a:rPr lang="en-US" sz="1200" dirty="0"/>
                        <a:t>0.16</a:t>
                      </a:r>
                    </a:p>
                  </a:txBody>
                  <a:tcPr/>
                </a:tc>
                <a:tc>
                  <a:txBody>
                    <a:bodyPr/>
                    <a:lstStyle/>
                    <a:p>
                      <a:pPr algn="r"/>
                      <a:r>
                        <a:rPr lang="en-US" sz="1200" dirty="0"/>
                        <a:t>1.22/1.63</a:t>
                      </a:r>
                    </a:p>
                  </a:txBody>
                  <a:tcPr/>
                </a:tc>
                <a:extLst>
                  <a:ext uri="{0D108BD9-81ED-4DB2-BD59-A6C34878D82A}">
                    <a16:rowId xmlns:a16="http://schemas.microsoft.com/office/drawing/2014/main" val="1284760606"/>
                  </a:ext>
                </a:extLst>
              </a:tr>
              <a:tr h="327373">
                <a:tc>
                  <a:txBody>
                    <a:bodyPr/>
                    <a:lstStyle/>
                    <a:p>
                      <a:r>
                        <a:rPr lang="en-US" sz="1200" dirty="0"/>
                        <a:t>Viscosity</a:t>
                      </a:r>
                    </a:p>
                  </a:txBody>
                  <a:tcPr/>
                </a:tc>
                <a:tc>
                  <a:txBody>
                    <a:bodyPr/>
                    <a:lstStyle/>
                    <a:p>
                      <a:pPr algn="r"/>
                      <a:r>
                        <a:rPr lang="en-US" sz="1200" dirty="0"/>
                        <a:t>200 x 200 x 1</a:t>
                      </a:r>
                    </a:p>
                  </a:txBody>
                  <a:tcPr/>
                </a:tc>
                <a:tc>
                  <a:txBody>
                    <a:bodyPr/>
                    <a:lstStyle/>
                    <a:p>
                      <a:pPr algn="r"/>
                      <a:r>
                        <a:rPr lang="en-US" sz="1200" dirty="0"/>
                        <a:t>3.0</a:t>
                      </a:r>
                    </a:p>
                  </a:txBody>
                  <a:tcPr/>
                </a:tc>
                <a:tc>
                  <a:txBody>
                    <a:bodyPr/>
                    <a:lstStyle/>
                    <a:p>
                      <a:pPr algn="r"/>
                      <a:r>
                        <a:rPr lang="en-US" sz="1200" dirty="0"/>
                        <a:t>4.0E-5</a:t>
                      </a:r>
                    </a:p>
                  </a:txBody>
                  <a:tcPr/>
                </a:tc>
                <a:tc>
                  <a:txBody>
                    <a:bodyPr/>
                    <a:lstStyle/>
                    <a:p>
                      <a:pPr algn="r"/>
                      <a:r>
                        <a:rPr lang="en-US" sz="1200" dirty="0"/>
                        <a:t>0.60</a:t>
                      </a:r>
                    </a:p>
                  </a:txBody>
                  <a:tcPr/>
                </a:tc>
                <a:tc>
                  <a:txBody>
                    <a:bodyPr/>
                    <a:lstStyle/>
                    <a:p>
                      <a:pPr algn="r"/>
                      <a:r>
                        <a:rPr lang="en-US" sz="1200" dirty="0"/>
                        <a:t>0.44</a:t>
                      </a:r>
                    </a:p>
                  </a:txBody>
                  <a:tcPr/>
                </a:tc>
                <a:tc>
                  <a:txBody>
                    <a:bodyPr/>
                    <a:lstStyle/>
                    <a:p>
                      <a:pPr algn="r"/>
                      <a:r>
                        <a:rPr lang="en-US" sz="1200" dirty="0"/>
                        <a:t>0.16</a:t>
                      </a:r>
                    </a:p>
                  </a:txBody>
                  <a:tcPr/>
                </a:tc>
                <a:tc>
                  <a:txBody>
                    <a:bodyPr/>
                    <a:lstStyle/>
                    <a:p>
                      <a:pPr algn="r"/>
                      <a:r>
                        <a:rPr lang="en-US" sz="1200" dirty="0"/>
                        <a:t>1.21/2.41</a:t>
                      </a:r>
                    </a:p>
                  </a:txBody>
                  <a:tcPr/>
                </a:tc>
                <a:extLst>
                  <a:ext uri="{0D108BD9-81ED-4DB2-BD59-A6C34878D82A}">
                    <a16:rowId xmlns:a16="http://schemas.microsoft.com/office/drawing/2014/main" val="1052381212"/>
                  </a:ext>
                </a:extLst>
              </a:tr>
              <a:tr h="327373">
                <a:tc>
                  <a:txBody>
                    <a:bodyPr/>
                    <a:lstStyle/>
                    <a:p>
                      <a:r>
                        <a:rPr lang="en-US" sz="1200" dirty="0"/>
                        <a:t>Viscosity</a:t>
                      </a:r>
                    </a:p>
                  </a:txBody>
                  <a:tcPr/>
                </a:tc>
                <a:tc>
                  <a:txBody>
                    <a:bodyPr/>
                    <a:lstStyle/>
                    <a:p>
                      <a:pPr algn="r"/>
                      <a:r>
                        <a:rPr lang="en-US" sz="1200" dirty="0"/>
                        <a:t>200 x 200 x 1</a:t>
                      </a:r>
                    </a:p>
                  </a:txBody>
                  <a:tcPr/>
                </a:tc>
                <a:tc>
                  <a:txBody>
                    <a:bodyPr/>
                    <a:lstStyle/>
                    <a:p>
                      <a:pPr algn="r"/>
                      <a:r>
                        <a:rPr lang="en-US" sz="1200" dirty="0"/>
                        <a:t>3.0</a:t>
                      </a:r>
                    </a:p>
                  </a:txBody>
                  <a:tcPr/>
                </a:tc>
                <a:tc>
                  <a:txBody>
                    <a:bodyPr/>
                    <a:lstStyle/>
                    <a:p>
                      <a:pPr algn="r"/>
                      <a:r>
                        <a:rPr lang="en-US" sz="1200" dirty="0"/>
                        <a:t>4.0E-1</a:t>
                      </a:r>
                    </a:p>
                  </a:txBody>
                  <a:tcPr/>
                </a:tc>
                <a:tc>
                  <a:txBody>
                    <a:bodyPr/>
                    <a:lstStyle/>
                    <a:p>
                      <a:pPr algn="r"/>
                      <a:r>
                        <a:rPr lang="en-US" sz="1200" dirty="0"/>
                        <a:t>0.60</a:t>
                      </a:r>
                    </a:p>
                  </a:txBody>
                  <a:tcPr/>
                </a:tc>
                <a:tc>
                  <a:txBody>
                    <a:bodyPr/>
                    <a:lstStyle/>
                    <a:p>
                      <a:pPr algn="r"/>
                      <a:r>
                        <a:rPr lang="en-US" sz="1200" dirty="0"/>
                        <a:t>0.41</a:t>
                      </a:r>
                    </a:p>
                  </a:txBody>
                  <a:tcPr/>
                </a:tc>
                <a:tc>
                  <a:txBody>
                    <a:bodyPr/>
                    <a:lstStyle/>
                    <a:p>
                      <a:pPr algn="r"/>
                      <a:r>
                        <a:rPr lang="en-US" sz="1200" dirty="0"/>
                        <a:t>0.16</a:t>
                      </a:r>
                    </a:p>
                  </a:txBody>
                  <a:tcPr/>
                </a:tc>
                <a:tc>
                  <a:txBody>
                    <a:bodyPr/>
                    <a:lstStyle/>
                    <a:p>
                      <a:pPr algn="r"/>
                      <a:r>
                        <a:rPr lang="en-US" sz="1200" dirty="0"/>
                        <a:t>1.20/2.40</a:t>
                      </a:r>
                    </a:p>
                  </a:txBody>
                  <a:tcPr/>
                </a:tc>
                <a:extLst>
                  <a:ext uri="{0D108BD9-81ED-4DB2-BD59-A6C34878D82A}">
                    <a16:rowId xmlns:a16="http://schemas.microsoft.com/office/drawing/2014/main" val="2719397056"/>
                  </a:ext>
                </a:extLst>
              </a:tr>
              <a:tr h="327373">
                <a:tc>
                  <a:txBody>
                    <a:bodyPr/>
                    <a:lstStyle/>
                    <a:p>
                      <a:r>
                        <a:rPr lang="en-US" sz="1200" dirty="0"/>
                        <a:t>Three layers</a:t>
                      </a:r>
                    </a:p>
                  </a:txBody>
                  <a:tcPr/>
                </a:tc>
                <a:tc>
                  <a:txBody>
                    <a:bodyPr/>
                    <a:lstStyle/>
                    <a:p>
                      <a:pPr algn="r"/>
                      <a:r>
                        <a:rPr lang="en-US" sz="1200" dirty="0"/>
                        <a:t>100 x 100 x 3</a:t>
                      </a:r>
                    </a:p>
                  </a:txBody>
                  <a:tcPr/>
                </a:tc>
                <a:tc>
                  <a:txBody>
                    <a:bodyPr/>
                    <a:lstStyle/>
                    <a:p>
                      <a:pPr algn="r"/>
                      <a:r>
                        <a:rPr lang="en-US" sz="1200" dirty="0"/>
                        <a:t>9.0</a:t>
                      </a:r>
                    </a:p>
                  </a:txBody>
                  <a:tcPr/>
                </a:tc>
                <a:tc>
                  <a:txBody>
                    <a:bodyPr/>
                    <a:lstStyle/>
                    <a:p>
                      <a:pPr algn="r"/>
                      <a:r>
                        <a:rPr lang="en-US" sz="1200" dirty="0"/>
                        <a:t>4.0E-6</a:t>
                      </a:r>
                    </a:p>
                  </a:txBody>
                  <a:tcPr/>
                </a:tc>
                <a:tc>
                  <a:txBody>
                    <a:bodyPr/>
                    <a:lstStyle/>
                    <a:p>
                      <a:pPr algn="r"/>
                      <a:r>
                        <a:rPr lang="en-US" sz="1200" dirty="0"/>
                        <a:t>0.32</a:t>
                      </a:r>
                    </a:p>
                  </a:txBody>
                  <a:tcPr/>
                </a:tc>
                <a:tc>
                  <a:txBody>
                    <a:bodyPr/>
                    <a:lstStyle/>
                    <a:p>
                      <a:pPr algn="r"/>
                      <a:r>
                        <a:rPr lang="en-US" sz="1200" dirty="0"/>
                        <a:t>0.37</a:t>
                      </a:r>
                    </a:p>
                  </a:txBody>
                  <a:tcPr/>
                </a:tc>
                <a:tc>
                  <a:txBody>
                    <a:bodyPr/>
                    <a:lstStyle/>
                    <a:p>
                      <a:pPr algn="r"/>
                      <a:r>
                        <a:rPr lang="en-US" sz="1200" dirty="0"/>
                        <a:t>0.17</a:t>
                      </a:r>
                    </a:p>
                  </a:txBody>
                  <a:tcPr/>
                </a:tc>
                <a:tc>
                  <a:txBody>
                    <a:bodyPr/>
                    <a:lstStyle/>
                    <a:p>
                      <a:pPr algn="r"/>
                      <a:r>
                        <a:rPr lang="en-US" sz="1200" dirty="0"/>
                        <a:t>0.86/1.53</a:t>
                      </a:r>
                    </a:p>
                  </a:txBody>
                  <a:tcPr/>
                </a:tc>
                <a:extLst>
                  <a:ext uri="{0D108BD9-81ED-4DB2-BD59-A6C34878D82A}">
                    <a16:rowId xmlns:a16="http://schemas.microsoft.com/office/drawing/2014/main" val="4172333087"/>
                  </a:ext>
                </a:extLst>
              </a:tr>
              <a:tr h="327373">
                <a:tc>
                  <a:txBody>
                    <a:bodyPr/>
                    <a:lstStyle/>
                    <a:p>
                      <a:r>
                        <a:rPr lang="en-US" sz="1200" dirty="0"/>
                        <a:t>Passages</a:t>
                      </a:r>
                    </a:p>
                  </a:txBody>
                  <a:tcPr/>
                </a:tc>
                <a:tc>
                  <a:txBody>
                    <a:bodyPr/>
                    <a:lstStyle/>
                    <a:p>
                      <a:pPr algn="r"/>
                      <a:r>
                        <a:rPr lang="en-US" sz="1200" dirty="0"/>
                        <a:t>100 x 100 x 3</a:t>
                      </a:r>
                    </a:p>
                  </a:txBody>
                  <a:tcPr/>
                </a:tc>
                <a:tc>
                  <a:txBody>
                    <a:bodyPr/>
                    <a:lstStyle/>
                    <a:p>
                      <a:pPr algn="r"/>
                      <a:r>
                        <a:rPr lang="en-US" sz="1200" dirty="0"/>
                        <a:t>9.0</a:t>
                      </a:r>
                    </a:p>
                  </a:txBody>
                  <a:tcPr/>
                </a:tc>
                <a:tc>
                  <a:txBody>
                    <a:bodyPr/>
                    <a:lstStyle/>
                    <a:p>
                      <a:pPr algn="r"/>
                      <a:r>
                        <a:rPr lang="en-US" sz="1200" dirty="0"/>
                        <a:t>4.0E-6</a:t>
                      </a:r>
                    </a:p>
                  </a:txBody>
                  <a:tcPr/>
                </a:tc>
                <a:tc>
                  <a:txBody>
                    <a:bodyPr/>
                    <a:lstStyle/>
                    <a:p>
                      <a:pPr algn="r"/>
                      <a:r>
                        <a:rPr lang="en-US" sz="1200" dirty="0"/>
                        <a:t>0.26</a:t>
                      </a:r>
                    </a:p>
                  </a:txBody>
                  <a:tcPr/>
                </a:tc>
                <a:tc>
                  <a:txBody>
                    <a:bodyPr/>
                    <a:lstStyle/>
                    <a:p>
                      <a:pPr algn="r"/>
                      <a:r>
                        <a:rPr lang="en-US" sz="1200" dirty="0"/>
                        <a:t>0.34</a:t>
                      </a:r>
                    </a:p>
                  </a:txBody>
                  <a:tcPr/>
                </a:tc>
                <a:tc>
                  <a:txBody>
                    <a:bodyPr/>
                    <a:lstStyle/>
                    <a:p>
                      <a:pPr algn="r"/>
                      <a:r>
                        <a:rPr lang="en-US" sz="1200" dirty="0"/>
                        <a:t>0.15</a:t>
                      </a:r>
                    </a:p>
                  </a:txBody>
                  <a:tcPr/>
                </a:tc>
                <a:tc>
                  <a:txBody>
                    <a:bodyPr/>
                    <a:lstStyle/>
                    <a:p>
                      <a:pPr algn="r"/>
                      <a:r>
                        <a:rPr lang="en-US" sz="1200" dirty="0"/>
                        <a:t>0.78/2.36</a:t>
                      </a:r>
                    </a:p>
                  </a:txBody>
                  <a:tcPr/>
                </a:tc>
                <a:extLst>
                  <a:ext uri="{0D108BD9-81ED-4DB2-BD59-A6C34878D82A}">
                    <a16:rowId xmlns:a16="http://schemas.microsoft.com/office/drawing/2014/main" val="2933147273"/>
                  </a:ext>
                </a:extLst>
              </a:tr>
            </a:tbl>
          </a:graphicData>
        </a:graphic>
      </p:graphicFrame>
      <p:sp>
        <p:nvSpPr>
          <p:cNvPr id="5" name="Rectangle : coins arrondis 4">
            <a:extLst>
              <a:ext uri="{FF2B5EF4-FFF2-40B4-BE49-F238E27FC236}">
                <a16:creationId xmlns:a16="http://schemas.microsoft.com/office/drawing/2014/main" id="{4E4C0E45-F9E8-421F-838A-96DAC4DAB7D2}"/>
              </a:ext>
            </a:extLst>
          </p:cNvPr>
          <p:cNvSpPr/>
          <p:nvPr/>
        </p:nvSpPr>
        <p:spPr bwMode="auto">
          <a:xfrm>
            <a:off x="3276600" y="2038351"/>
            <a:ext cx="2590800" cy="1295400"/>
          </a:xfrm>
          <a:prstGeom prst="roundRect">
            <a:avLst/>
          </a:prstGeom>
          <a:noFill/>
          <a:ln w="38100" cap="flat" cmpd="sng" algn="ctr">
            <a:solidFill>
              <a:srgbClr val="00B05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3" name="TextBox 2">
            <a:extLst>
              <a:ext uri="{FF2B5EF4-FFF2-40B4-BE49-F238E27FC236}">
                <a16:creationId xmlns:a16="http://schemas.microsoft.com/office/drawing/2014/main" id="{51C09D87-21E5-644C-AB87-6A901DF2909E}"/>
              </a:ext>
            </a:extLst>
          </p:cNvPr>
          <p:cNvSpPr txBox="1"/>
          <p:nvPr/>
        </p:nvSpPr>
        <p:spPr>
          <a:xfrm>
            <a:off x="561967" y="4128248"/>
            <a:ext cx="8048633" cy="461665"/>
          </a:xfrm>
          <a:prstGeom prst="rect">
            <a:avLst/>
          </a:prstGeom>
          <a:noFill/>
        </p:spPr>
        <p:txBody>
          <a:bodyPr wrap="square" rtlCol="0">
            <a:spAutoFit/>
          </a:bodyPr>
          <a:lstStyle/>
          <a:p>
            <a:r>
              <a:rPr lang="en-US" dirty="0" err="1"/>
              <a:t>Timestep</a:t>
            </a:r>
            <a:r>
              <a:rPr lang="en-US" dirty="0"/>
              <a:t> and computation time independent of viscosity</a:t>
            </a:r>
          </a:p>
        </p:txBody>
      </p:sp>
    </p:spTree>
    <p:extLst>
      <p:ext uri="{BB962C8B-B14F-4D97-AF65-F5344CB8AC3E}">
        <p14:creationId xmlns:p14="http://schemas.microsoft.com/office/powerpoint/2010/main" val="21784601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a:t>Results</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69</a:t>
            </a:fld>
            <a:endParaRPr lang="en-US" altLang="x-none" dirty="0"/>
          </a:p>
        </p:txBody>
      </p:sp>
      <p:graphicFrame>
        <p:nvGraphicFramePr>
          <p:cNvPr id="7" name="Tableau 6">
            <a:extLst>
              <a:ext uri="{FF2B5EF4-FFF2-40B4-BE49-F238E27FC236}">
                <a16:creationId xmlns:a16="http://schemas.microsoft.com/office/drawing/2014/main" id="{A17B924F-41ED-4D1D-9C03-DB3F5A29D699}"/>
              </a:ext>
            </a:extLst>
          </p:cNvPr>
          <p:cNvGraphicFramePr>
            <a:graphicFrameLocks noGrp="1"/>
          </p:cNvGraphicFramePr>
          <p:nvPr/>
        </p:nvGraphicFramePr>
        <p:xfrm>
          <a:off x="561967" y="895350"/>
          <a:ext cx="8096265" cy="3110043"/>
        </p:xfrm>
        <a:graphic>
          <a:graphicData uri="http://schemas.openxmlformats.org/drawingml/2006/table">
            <a:tbl>
              <a:tblPr firstRow="1" bandRow="1">
                <a:tableStyleId>{5C22544A-7EE6-4342-B048-85BDC9FD1C3A}</a:tableStyleId>
              </a:tblPr>
              <a:tblGrid>
                <a:gridCol w="1048392">
                  <a:extLst>
                    <a:ext uri="{9D8B030D-6E8A-4147-A177-3AD203B41FA5}">
                      <a16:colId xmlns:a16="http://schemas.microsoft.com/office/drawing/2014/main" val="1278727190"/>
                    </a:ext>
                  </a:extLst>
                </a:gridCol>
                <a:gridCol w="1471930">
                  <a:extLst>
                    <a:ext uri="{9D8B030D-6E8A-4147-A177-3AD203B41FA5}">
                      <a16:colId xmlns:a16="http://schemas.microsoft.com/office/drawing/2014/main" val="2246998155"/>
                    </a:ext>
                  </a:extLst>
                </a:gridCol>
                <a:gridCol w="659130">
                  <a:extLst>
                    <a:ext uri="{9D8B030D-6E8A-4147-A177-3AD203B41FA5}">
                      <a16:colId xmlns:a16="http://schemas.microsoft.com/office/drawing/2014/main" val="1243375518"/>
                    </a:ext>
                  </a:extLst>
                </a:gridCol>
                <a:gridCol w="875030">
                  <a:extLst>
                    <a:ext uri="{9D8B030D-6E8A-4147-A177-3AD203B41FA5}">
                      <a16:colId xmlns:a16="http://schemas.microsoft.com/office/drawing/2014/main" val="1407619071"/>
                    </a:ext>
                  </a:extLst>
                </a:gridCol>
                <a:gridCol w="1198880">
                  <a:extLst>
                    <a:ext uri="{9D8B030D-6E8A-4147-A177-3AD203B41FA5}">
                      <a16:colId xmlns:a16="http://schemas.microsoft.com/office/drawing/2014/main" val="2579844209"/>
                    </a:ext>
                  </a:extLst>
                </a:gridCol>
                <a:gridCol w="914718">
                  <a:extLst>
                    <a:ext uri="{9D8B030D-6E8A-4147-A177-3AD203B41FA5}">
                      <a16:colId xmlns:a16="http://schemas.microsoft.com/office/drawing/2014/main" val="4289199506"/>
                    </a:ext>
                  </a:extLst>
                </a:gridCol>
                <a:gridCol w="879793">
                  <a:extLst>
                    <a:ext uri="{9D8B030D-6E8A-4147-A177-3AD203B41FA5}">
                      <a16:colId xmlns:a16="http://schemas.microsoft.com/office/drawing/2014/main" val="3853076286"/>
                    </a:ext>
                  </a:extLst>
                </a:gridCol>
                <a:gridCol w="1048392">
                  <a:extLst>
                    <a:ext uri="{9D8B030D-6E8A-4147-A177-3AD203B41FA5}">
                      <a16:colId xmlns:a16="http://schemas.microsoft.com/office/drawing/2014/main" val="3322579097"/>
                    </a:ext>
                  </a:extLst>
                </a:gridCol>
              </a:tblGrid>
              <a:tr h="818432">
                <a:tc>
                  <a:txBody>
                    <a:bodyPr/>
                    <a:lstStyle/>
                    <a:p>
                      <a:r>
                        <a:rPr lang="en-US" sz="1400" dirty="0"/>
                        <a:t>Example</a:t>
                      </a:r>
                    </a:p>
                  </a:txBody>
                  <a:tcPr/>
                </a:tc>
                <a:tc>
                  <a:txBody>
                    <a:bodyPr/>
                    <a:lstStyle/>
                    <a:p>
                      <a:pPr algn="ctr"/>
                      <a:r>
                        <a:rPr lang="en-US" sz="1400" dirty="0"/>
                        <a:t>Resolution</a:t>
                      </a:r>
                      <a:br>
                        <a:rPr lang="en-US" sz="1400" dirty="0"/>
                      </a:br>
                      <a:r>
                        <a:rPr lang="en-US" sz="1200" dirty="0"/>
                        <a:t>(</a:t>
                      </a:r>
                      <a:r>
                        <a:rPr lang="en-US" sz="1200" dirty="0" err="1"/>
                        <a:t>NxNxLayers</a:t>
                      </a:r>
                      <a:r>
                        <a:rPr lang="en-US" sz="1200" dirty="0"/>
                        <a:t>)</a:t>
                      </a:r>
                    </a:p>
                  </a:txBody>
                  <a:tcPr/>
                </a:tc>
                <a:tc>
                  <a:txBody>
                    <a:bodyPr/>
                    <a:lstStyle/>
                    <a:p>
                      <a:pPr algn="ctr"/>
                      <a:r>
                        <a:rPr lang="el-GR" sz="1400" dirty="0"/>
                        <a:t>Δ</a:t>
                      </a:r>
                      <a:r>
                        <a:rPr lang="en-US" sz="1400" dirty="0"/>
                        <a:t>t</a:t>
                      </a:r>
                      <a:br>
                        <a:rPr lang="en-US" sz="1400" dirty="0"/>
                      </a:br>
                      <a:r>
                        <a:rPr lang="en-US" sz="1200" dirty="0"/>
                        <a:t>(</a:t>
                      </a:r>
                      <a:r>
                        <a:rPr lang="en-US" sz="1200" dirty="0" err="1"/>
                        <a:t>ms</a:t>
                      </a:r>
                      <a:r>
                        <a:rPr lang="en-US" sz="1200" dirty="0"/>
                        <a:t>)</a:t>
                      </a:r>
                    </a:p>
                  </a:txBody>
                  <a:tcPr/>
                </a:tc>
                <a:tc>
                  <a:txBody>
                    <a:bodyPr/>
                    <a:lstStyle/>
                    <a:p>
                      <a:pPr algn="ctr"/>
                      <a:r>
                        <a:rPr lang="el-GR" sz="1400" i="0" dirty="0"/>
                        <a:t>ν</a:t>
                      </a:r>
                      <a:br>
                        <a:rPr lang="en-US" sz="1400" dirty="0"/>
                      </a:br>
                      <a:r>
                        <a:rPr lang="en-US" sz="1200" dirty="0"/>
                        <a:t>(m</a:t>
                      </a:r>
                      <a:r>
                        <a:rPr lang="en-US" sz="1200" baseline="30000" dirty="0"/>
                        <a:t>2</a:t>
                      </a:r>
                      <a:r>
                        <a:rPr lang="en-US" sz="1200" dirty="0"/>
                        <a:t>/s)</a:t>
                      </a:r>
                    </a:p>
                  </a:txBody>
                  <a:tcPr/>
                </a:tc>
                <a:tc>
                  <a:txBody>
                    <a:bodyPr/>
                    <a:lstStyle/>
                    <a:p>
                      <a:pPr algn="ctr"/>
                      <a:r>
                        <a:rPr lang="en-US" sz="1400" dirty="0"/>
                        <a:t>Simulation</a:t>
                      </a:r>
                    </a:p>
                    <a:p>
                      <a:pPr algn="ctr"/>
                      <a:r>
                        <a:rPr lang="en-US" sz="1200" dirty="0"/>
                        <a:t>Avg.</a:t>
                      </a:r>
                      <a:br>
                        <a:rPr lang="en-US" sz="1200" dirty="0"/>
                      </a:br>
                      <a:r>
                        <a:rPr lang="en-US" sz="1200" dirty="0"/>
                        <a:t>(</a:t>
                      </a:r>
                      <a:r>
                        <a:rPr lang="en-US" sz="1200" dirty="0" err="1"/>
                        <a:t>ms</a:t>
                      </a:r>
                      <a:r>
                        <a:rPr lang="en-US" sz="1200" dirty="0"/>
                        <a:t>)</a:t>
                      </a:r>
                    </a:p>
                  </a:txBody>
                  <a:tcPr/>
                </a:tc>
                <a:tc>
                  <a:txBody>
                    <a:bodyPr/>
                    <a:lstStyle/>
                    <a:p>
                      <a:pPr algn="ctr"/>
                      <a:r>
                        <a:rPr lang="en-US" sz="1400" dirty="0"/>
                        <a:t>Surface</a:t>
                      </a:r>
                    </a:p>
                    <a:p>
                      <a:pPr algn="ctr"/>
                      <a:r>
                        <a:rPr lang="en-US" sz="1200" dirty="0"/>
                        <a:t>Avg.</a:t>
                      </a:r>
                    </a:p>
                    <a:p>
                      <a:pPr algn="ctr"/>
                      <a:r>
                        <a:rPr lang="en-US" sz="1200" dirty="0"/>
                        <a:t>(</a:t>
                      </a:r>
                      <a:r>
                        <a:rPr lang="en-US" sz="1200" dirty="0" err="1"/>
                        <a:t>ms</a:t>
                      </a:r>
                      <a:r>
                        <a:rPr lang="en-US" sz="1200" dirty="0"/>
                        <a:t>)</a:t>
                      </a:r>
                    </a:p>
                  </a:txBody>
                  <a:tcPr/>
                </a:tc>
                <a:tc>
                  <a:txBody>
                    <a:bodyPr/>
                    <a:lstStyle/>
                    <a:p>
                      <a:pPr algn="ctr"/>
                      <a:r>
                        <a:rPr lang="en-US" sz="1400" dirty="0"/>
                        <a:t>Render</a:t>
                      </a:r>
                      <a:br>
                        <a:rPr lang="en-US" sz="1400" dirty="0"/>
                      </a:br>
                      <a:r>
                        <a:rPr lang="en-US" sz="1200" dirty="0"/>
                        <a:t>Avg.</a:t>
                      </a:r>
                      <a:br>
                        <a:rPr lang="en-US" sz="1200" dirty="0"/>
                      </a:br>
                      <a:r>
                        <a:rPr lang="en-US" sz="1200" dirty="0"/>
                        <a:t>(</a:t>
                      </a:r>
                      <a:r>
                        <a:rPr lang="en-US" sz="1200" dirty="0" err="1"/>
                        <a:t>ms</a:t>
                      </a:r>
                      <a:r>
                        <a:rPr lang="en-US" sz="1200" dirty="0"/>
                        <a:t>)</a:t>
                      </a:r>
                    </a:p>
                  </a:txBody>
                  <a:tcPr/>
                </a:tc>
                <a:tc>
                  <a:txBody>
                    <a:bodyPr/>
                    <a:lstStyle/>
                    <a:p>
                      <a:pPr algn="ctr"/>
                      <a:r>
                        <a:rPr lang="en-US" sz="1400" dirty="0"/>
                        <a:t>Total</a:t>
                      </a:r>
                    </a:p>
                    <a:p>
                      <a:pPr algn="ctr"/>
                      <a:r>
                        <a:rPr lang="en-US" sz="1200" dirty="0"/>
                        <a:t>Avg./Max</a:t>
                      </a:r>
                      <a:br>
                        <a:rPr lang="en-US" sz="1200" dirty="0"/>
                      </a:br>
                      <a:r>
                        <a:rPr lang="en-US" sz="1200" dirty="0"/>
                        <a:t>(</a:t>
                      </a:r>
                      <a:r>
                        <a:rPr lang="en-US" sz="1200" dirty="0" err="1"/>
                        <a:t>ms</a:t>
                      </a:r>
                      <a:r>
                        <a:rPr lang="en-US" sz="1200" dirty="0"/>
                        <a:t>)</a:t>
                      </a:r>
                    </a:p>
                  </a:txBody>
                  <a:tcPr/>
                </a:tc>
                <a:extLst>
                  <a:ext uri="{0D108BD9-81ED-4DB2-BD59-A6C34878D82A}">
                    <a16:rowId xmlns:a16="http://schemas.microsoft.com/office/drawing/2014/main" val="245821308"/>
                  </a:ext>
                </a:extLst>
              </a:tr>
              <a:tr h="327373">
                <a:tc>
                  <a:txBody>
                    <a:bodyPr/>
                    <a:lstStyle/>
                    <a:p>
                      <a:r>
                        <a:rPr lang="en-US" sz="1200" dirty="0"/>
                        <a:t>Surgery</a:t>
                      </a:r>
                    </a:p>
                  </a:txBody>
                  <a:tcPr/>
                </a:tc>
                <a:tc>
                  <a:txBody>
                    <a:bodyPr/>
                    <a:lstStyle/>
                    <a:p>
                      <a:pPr algn="r"/>
                      <a:r>
                        <a:rPr lang="en-US" sz="1200" dirty="0"/>
                        <a:t>200 x 200 x 5</a:t>
                      </a:r>
                    </a:p>
                  </a:txBody>
                  <a:tcPr/>
                </a:tc>
                <a:tc>
                  <a:txBody>
                    <a:bodyPr/>
                    <a:lstStyle/>
                    <a:p>
                      <a:pPr algn="r"/>
                      <a:r>
                        <a:rPr lang="en-US" sz="1200" dirty="0"/>
                        <a:t>3.0</a:t>
                      </a:r>
                    </a:p>
                  </a:txBody>
                  <a:tcPr/>
                </a:tc>
                <a:tc>
                  <a:txBody>
                    <a:bodyPr/>
                    <a:lstStyle/>
                    <a:p>
                      <a:pPr algn="r"/>
                      <a:r>
                        <a:rPr lang="en-US" sz="1200" dirty="0"/>
                        <a:t>4.0E-6</a:t>
                      </a:r>
                    </a:p>
                  </a:txBody>
                  <a:tcPr/>
                </a:tc>
                <a:tc>
                  <a:txBody>
                    <a:bodyPr/>
                    <a:lstStyle/>
                    <a:p>
                      <a:pPr algn="r"/>
                      <a:r>
                        <a:rPr lang="en-US" sz="1200" dirty="0"/>
                        <a:t>4.86</a:t>
                      </a:r>
                    </a:p>
                  </a:txBody>
                  <a:tcPr/>
                </a:tc>
                <a:tc>
                  <a:txBody>
                    <a:bodyPr/>
                    <a:lstStyle/>
                    <a:p>
                      <a:pPr algn="r"/>
                      <a:r>
                        <a:rPr lang="en-US" sz="1200" dirty="0"/>
                        <a:t>1.10</a:t>
                      </a:r>
                    </a:p>
                  </a:txBody>
                  <a:tcPr/>
                </a:tc>
                <a:tc>
                  <a:txBody>
                    <a:bodyPr/>
                    <a:lstStyle/>
                    <a:p>
                      <a:pPr algn="r"/>
                      <a:r>
                        <a:rPr lang="en-US" sz="1200" dirty="0"/>
                        <a:t>0.34</a:t>
                      </a:r>
                    </a:p>
                  </a:txBody>
                  <a:tcPr/>
                </a:tc>
                <a:tc>
                  <a:txBody>
                    <a:bodyPr/>
                    <a:lstStyle/>
                    <a:p>
                      <a:pPr algn="r"/>
                      <a:r>
                        <a:rPr lang="en-US" sz="1200" dirty="0"/>
                        <a:t>6.30/7.04</a:t>
                      </a:r>
                    </a:p>
                  </a:txBody>
                  <a:tcPr/>
                </a:tc>
                <a:extLst>
                  <a:ext uri="{0D108BD9-81ED-4DB2-BD59-A6C34878D82A}">
                    <a16:rowId xmlns:a16="http://schemas.microsoft.com/office/drawing/2014/main" val="2996942496"/>
                  </a:ext>
                </a:extLst>
              </a:tr>
              <a:tr h="327373">
                <a:tc>
                  <a:txBody>
                    <a:bodyPr/>
                    <a:lstStyle/>
                    <a:p>
                      <a:r>
                        <a:rPr lang="en-US" sz="1200" dirty="0"/>
                        <a:t>Viscosity</a:t>
                      </a:r>
                    </a:p>
                  </a:txBody>
                  <a:tcPr/>
                </a:tc>
                <a:tc>
                  <a:txBody>
                    <a:bodyPr/>
                    <a:lstStyle/>
                    <a:p>
                      <a:pPr algn="r"/>
                      <a:r>
                        <a:rPr lang="en-US" sz="1200" dirty="0"/>
                        <a:t>200 x 200 x 1</a:t>
                      </a:r>
                    </a:p>
                  </a:txBody>
                  <a:tcPr/>
                </a:tc>
                <a:tc>
                  <a:txBody>
                    <a:bodyPr/>
                    <a:lstStyle/>
                    <a:p>
                      <a:pPr algn="r"/>
                      <a:r>
                        <a:rPr lang="en-US" sz="1200" dirty="0"/>
                        <a:t>3.0</a:t>
                      </a:r>
                    </a:p>
                  </a:txBody>
                  <a:tcPr/>
                </a:tc>
                <a:tc>
                  <a:txBody>
                    <a:bodyPr/>
                    <a:lstStyle/>
                    <a:p>
                      <a:pPr algn="r"/>
                      <a:r>
                        <a:rPr lang="en-US" sz="1200" dirty="0"/>
                        <a:t>0</a:t>
                      </a:r>
                    </a:p>
                  </a:txBody>
                  <a:tcPr/>
                </a:tc>
                <a:tc>
                  <a:txBody>
                    <a:bodyPr/>
                    <a:lstStyle/>
                    <a:p>
                      <a:pPr algn="r"/>
                      <a:r>
                        <a:rPr lang="en-US" sz="1200" dirty="0"/>
                        <a:t>0.61</a:t>
                      </a:r>
                    </a:p>
                  </a:txBody>
                  <a:tcPr/>
                </a:tc>
                <a:tc>
                  <a:txBody>
                    <a:bodyPr/>
                    <a:lstStyle/>
                    <a:p>
                      <a:pPr algn="r"/>
                      <a:r>
                        <a:rPr lang="en-US" sz="1200" dirty="0"/>
                        <a:t>0.43</a:t>
                      </a:r>
                    </a:p>
                  </a:txBody>
                  <a:tcPr/>
                </a:tc>
                <a:tc>
                  <a:txBody>
                    <a:bodyPr/>
                    <a:lstStyle/>
                    <a:p>
                      <a:pPr algn="r"/>
                      <a:r>
                        <a:rPr lang="en-US" sz="1200" dirty="0"/>
                        <a:t>0.16</a:t>
                      </a:r>
                    </a:p>
                  </a:txBody>
                  <a:tcPr/>
                </a:tc>
                <a:tc>
                  <a:txBody>
                    <a:bodyPr/>
                    <a:lstStyle/>
                    <a:p>
                      <a:pPr algn="r"/>
                      <a:r>
                        <a:rPr lang="en-US" sz="1200" dirty="0"/>
                        <a:t>1.21/1.63</a:t>
                      </a:r>
                    </a:p>
                  </a:txBody>
                  <a:tcPr/>
                </a:tc>
                <a:extLst>
                  <a:ext uri="{0D108BD9-81ED-4DB2-BD59-A6C34878D82A}">
                    <a16:rowId xmlns:a16="http://schemas.microsoft.com/office/drawing/2014/main" val="58764786"/>
                  </a:ext>
                </a:extLst>
              </a:tr>
              <a:tr h="327373">
                <a:tc>
                  <a:txBody>
                    <a:bodyPr/>
                    <a:lstStyle/>
                    <a:p>
                      <a:r>
                        <a:rPr lang="en-US" sz="1200" dirty="0"/>
                        <a:t>Viscosity</a:t>
                      </a:r>
                    </a:p>
                  </a:txBody>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a:t>200 x 200 x 1</a:t>
                      </a:r>
                    </a:p>
                  </a:txBody>
                  <a:tcPr/>
                </a:tc>
                <a:tc>
                  <a:txBody>
                    <a:bodyPr/>
                    <a:lstStyle/>
                    <a:p>
                      <a:pPr algn="r"/>
                      <a:r>
                        <a:rPr lang="en-US" sz="1200" dirty="0"/>
                        <a:t>3.0</a:t>
                      </a:r>
                    </a:p>
                  </a:txBody>
                  <a:tcPr/>
                </a:tc>
                <a:tc>
                  <a:txBody>
                    <a:bodyPr/>
                    <a:lstStyle/>
                    <a:p>
                      <a:pPr algn="r"/>
                      <a:r>
                        <a:rPr lang="en-US" sz="1200" dirty="0"/>
                        <a:t>4.0E-6</a:t>
                      </a:r>
                    </a:p>
                  </a:txBody>
                  <a:tcPr/>
                </a:tc>
                <a:tc>
                  <a:txBody>
                    <a:bodyPr/>
                    <a:lstStyle/>
                    <a:p>
                      <a:pPr algn="r"/>
                      <a:r>
                        <a:rPr lang="en-US" sz="1200" dirty="0"/>
                        <a:t>0.62</a:t>
                      </a:r>
                    </a:p>
                  </a:txBody>
                  <a:tcPr/>
                </a:tc>
                <a:tc>
                  <a:txBody>
                    <a:bodyPr/>
                    <a:lstStyle/>
                    <a:p>
                      <a:pPr algn="r"/>
                      <a:r>
                        <a:rPr lang="en-US" sz="1200" dirty="0"/>
                        <a:t>0.46</a:t>
                      </a:r>
                    </a:p>
                  </a:txBody>
                  <a:tcPr/>
                </a:tc>
                <a:tc>
                  <a:txBody>
                    <a:bodyPr/>
                    <a:lstStyle/>
                    <a:p>
                      <a:pPr algn="r"/>
                      <a:r>
                        <a:rPr lang="en-US" sz="1200" dirty="0"/>
                        <a:t>0.16</a:t>
                      </a:r>
                    </a:p>
                  </a:txBody>
                  <a:tcPr/>
                </a:tc>
                <a:tc>
                  <a:txBody>
                    <a:bodyPr/>
                    <a:lstStyle/>
                    <a:p>
                      <a:pPr algn="r"/>
                      <a:r>
                        <a:rPr lang="en-US" sz="1200" dirty="0"/>
                        <a:t>1.22/1.63</a:t>
                      </a:r>
                    </a:p>
                  </a:txBody>
                  <a:tcPr/>
                </a:tc>
                <a:extLst>
                  <a:ext uri="{0D108BD9-81ED-4DB2-BD59-A6C34878D82A}">
                    <a16:rowId xmlns:a16="http://schemas.microsoft.com/office/drawing/2014/main" val="1284760606"/>
                  </a:ext>
                </a:extLst>
              </a:tr>
              <a:tr h="327373">
                <a:tc>
                  <a:txBody>
                    <a:bodyPr/>
                    <a:lstStyle/>
                    <a:p>
                      <a:r>
                        <a:rPr lang="en-US" sz="1200" dirty="0"/>
                        <a:t>Viscosity</a:t>
                      </a:r>
                    </a:p>
                  </a:txBody>
                  <a:tcPr/>
                </a:tc>
                <a:tc>
                  <a:txBody>
                    <a:bodyPr/>
                    <a:lstStyle/>
                    <a:p>
                      <a:pPr algn="r"/>
                      <a:r>
                        <a:rPr lang="en-US" sz="1200" dirty="0"/>
                        <a:t>200 x 200 x 1</a:t>
                      </a:r>
                    </a:p>
                  </a:txBody>
                  <a:tcPr/>
                </a:tc>
                <a:tc>
                  <a:txBody>
                    <a:bodyPr/>
                    <a:lstStyle/>
                    <a:p>
                      <a:pPr algn="r"/>
                      <a:r>
                        <a:rPr lang="en-US" sz="1200" dirty="0"/>
                        <a:t>3.0</a:t>
                      </a:r>
                    </a:p>
                  </a:txBody>
                  <a:tcPr/>
                </a:tc>
                <a:tc>
                  <a:txBody>
                    <a:bodyPr/>
                    <a:lstStyle/>
                    <a:p>
                      <a:pPr algn="r"/>
                      <a:r>
                        <a:rPr lang="en-US" sz="1200" dirty="0"/>
                        <a:t>4.0E-5</a:t>
                      </a:r>
                    </a:p>
                  </a:txBody>
                  <a:tcPr/>
                </a:tc>
                <a:tc>
                  <a:txBody>
                    <a:bodyPr/>
                    <a:lstStyle/>
                    <a:p>
                      <a:pPr algn="r"/>
                      <a:r>
                        <a:rPr lang="en-US" sz="1200" dirty="0"/>
                        <a:t>0.60</a:t>
                      </a:r>
                    </a:p>
                  </a:txBody>
                  <a:tcPr/>
                </a:tc>
                <a:tc>
                  <a:txBody>
                    <a:bodyPr/>
                    <a:lstStyle/>
                    <a:p>
                      <a:pPr algn="r"/>
                      <a:r>
                        <a:rPr lang="en-US" sz="1200" dirty="0"/>
                        <a:t>0.44</a:t>
                      </a:r>
                    </a:p>
                  </a:txBody>
                  <a:tcPr/>
                </a:tc>
                <a:tc>
                  <a:txBody>
                    <a:bodyPr/>
                    <a:lstStyle/>
                    <a:p>
                      <a:pPr algn="r"/>
                      <a:r>
                        <a:rPr lang="en-US" sz="1200" dirty="0"/>
                        <a:t>0.16</a:t>
                      </a:r>
                    </a:p>
                  </a:txBody>
                  <a:tcPr/>
                </a:tc>
                <a:tc>
                  <a:txBody>
                    <a:bodyPr/>
                    <a:lstStyle/>
                    <a:p>
                      <a:pPr algn="r"/>
                      <a:r>
                        <a:rPr lang="en-US" sz="1200" dirty="0"/>
                        <a:t>1.21/2.41</a:t>
                      </a:r>
                    </a:p>
                  </a:txBody>
                  <a:tcPr/>
                </a:tc>
                <a:extLst>
                  <a:ext uri="{0D108BD9-81ED-4DB2-BD59-A6C34878D82A}">
                    <a16:rowId xmlns:a16="http://schemas.microsoft.com/office/drawing/2014/main" val="1052381212"/>
                  </a:ext>
                </a:extLst>
              </a:tr>
              <a:tr h="327373">
                <a:tc>
                  <a:txBody>
                    <a:bodyPr/>
                    <a:lstStyle/>
                    <a:p>
                      <a:r>
                        <a:rPr lang="en-US" sz="1200" dirty="0"/>
                        <a:t>Viscosity</a:t>
                      </a:r>
                    </a:p>
                  </a:txBody>
                  <a:tcPr/>
                </a:tc>
                <a:tc>
                  <a:txBody>
                    <a:bodyPr/>
                    <a:lstStyle/>
                    <a:p>
                      <a:pPr algn="r"/>
                      <a:r>
                        <a:rPr lang="en-US" sz="1200" dirty="0"/>
                        <a:t>200 x 200 x 1</a:t>
                      </a:r>
                    </a:p>
                  </a:txBody>
                  <a:tcPr/>
                </a:tc>
                <a:tc>
                  <a:txBody>
                    <a:bodyPr/>
                    <a:lstStyle/>
                    <a:p>
                      <a:pPr algn="r"/>
                      <a:r>
                        <a:rPr lang="en-US" sz="1200" dirty="0"/>
                        <a:t>3.0</a:t>
                      </a:r>
                    </a:p>
                  </a:txBody>
                  <a:tcPr/>
                </a:tc>
                <a:tc>
                  <a:txBody>
                    <a:bodyPr/>
                    <a:lstStyle/>
                    <a:p>
                      <a:pPr algn="r"/>
                      <a:r>
                        <a:rPr lang="en-US" sz="1200" dirty="0"/>
                        <a:t>4.0E-1</a:t>
                      </a:r>
                    </a:p>
                  </a:txBody>
                  <a:tcPr/>
                </a:tc>
                <a:tc>
                  <a:txBody>
                    <a:bodyPr/>
                    <a:lstStyle/>
                    <a:p>
                      <a:pPr algn="r"/>
                      <a:r>
                        <a:rPr lang="en-US" sz="1200" dirty="0"/>
                        <a:t>0.60</a:t>
                      </a:r>
                    </a:p>
                  </a:txBody>
                  <a:tcPr/>
                </a:tc>
                <a:tc>
                  <a:txBody>
                    <a:bodyPr/>
                    <a:lstStyle/>
                    <a:p>
                      <a:pPr algn="r"/>
                      <a:r>
                        <a:rPr lang="en-US" sz="1200" dirty="0"/>
                        <a:t>0.41</a:t>
                      </a:r>
                    </a:p>
                  </a:txBody>
                  <a:tcPr/>
                </a:tc>
                <a:tc>
                  <a:txBody>
                    <a:bodyPr/>
                    <a:lstStyle/>
                    <a:p>
                      <a:pPr algn="r"/>
                      <a:r>
                        <a:rPr lang="en-US" sz="1200" dirty="0"/>
                        <a:t>0.16</a:t>
                      </a:r>
                    </a:p>
                  </a:txBody>
                  <a:tcPr/>
                </a:tc>
                <a:tc>
                  <a:txBody>
                    <a:bodyPr/>
                    <a:lstStyle/>
                    <a:p>
                      <a:pPr algn="r"/>
                      <a:r>
                        <a:rPr lang="en-US" sz="1200" dirty="0"/>
                        <a:t>1.20/2.40</a:t>
                      </a:r>
                    </a:p>
                  </a:txBody>
                  <a:tcPr/>
                </a:tc>
                <a:extLst>
                  <a:ext uri="{0D108BD9-81ED-4DB2-BD59-A6C34878D82A}">
                    <a16:rowId xmlns:a16="http://schemas.microsoft.com/office/drawing/2014/main" val="2719397056"/>
                  </a:ext>
                </a:extLst>
              </a:tr>
              <a:tr h="327373">
                <a:tc>
                  <a:txBody>
                    <a:bodyPr/>
                    <a:lstStyle/>
                    <a:p>
                      <a:r>
                        <a:rPr lang="en-US" sz="1200" dirty="0"/>
                        <a:t>Three layers</a:t>
                      </a:r>
                    </a:p>
                  </a:txBody>
                  <a:tcPr/>
                </a:tc>
                <a:tc>
                  <a:txBody>
                    <a:bodyPr/>
                    <a:lstStyle/>
                    <a:p>
                      <a:pPr algn="r"/>
                      <a:r>
                        <a:rPr lang="en-US" sz="1200" dirty="0"/>
                        <a:t>100 x 100 x 3</a:t>
                      </a:r>
                    </a:p>
                  </a:txBody>
                  <a:tcPr/>
                </a:tc>
                <a:tc>
                  <a:txBody>
                    <a:bodyPr/>
                    <a:lstStyle/>
                    <a:p>
                      <a:pPr algn="r"/>
                      <a:r>
                        <a:rPr lang="en-US" sz="1200" dirty="0"/>
                        <a:t>9.0</a:t>
                      </a:r>
                    </a:p>
                  </a:txBody>
                  <a:tcPr/>
                </a:tc>
                <a:tc>
                  <a:txBody>
                    <a:bodyPr/>
                    <a:lstStyle/>
                    <a:p>
                      <a:pPr algn="r"/>
                      <a:r>
                        <a:rPr lang="en-US" sz="1200" dirty="0"/>
                        <a:t>4.0E-6</a:t>
                      </a:r>
                    </a:p>
                  </a:txBody>
                  <a:tcPr/>
                </a:tc>
                <a:tc>
                  <a:txBody>
                    <a:bodyPr/>
                    <a:lstStyle/>
                    <a:p>
                      <a:pPr algn="r"/>
                      <a:r>
                        <a:rPr lang="en-US" sz="1200" dirty="0"/>
                        <a:t>0.32</a:t>
                      </a:r>
                    </a:p>
                  </a:txBody>
                  <a:tcPr/>
                </a:tc>
                <a:tc>
                  <a:txBody>
                    <a:bodyPr/>
                    <a:lstStyle/>
                    <a:p>
                      <a:pPr algn="r"/>
                      <a:r>
                        <a:rPr lang="en-US" sz="1200" dirty="0"/>
                        <a:t>0.37</a:t>
                      </a:r>
                    </a:p>
                  </a:txBody>
                  <a:tcPr/>
                </a:tc>
                <a:tc>
                  <a:txBody>
                    <a:bodyPr/>
                    <a:lstStyle/>
                    <a:p>
                      <a:pPr algn="r"/>
                      <a:r>
                        <a:rPr lang="en-US" sz="1200" dirty="0"/>
                        <a:t>0.17</a:t>
                      </a:r>
                    </a:p>
                  </a:txBody>
                  <a:tcPr/>
                </a:tc>
                <a:tc>
                  <a:txBody>
                    <a:bodyPr/>
                    <a:lstStyle/>
                    <a:p>
                      <a:pPr algn="r"/>
                      <a:r>
                        <a:rPr lang="en-US" sz="1200" dirty="0"/>
                        <a:t>0.86/1.53</a:t>
                      </a:r>
                    </a:p>
                  </a:txBody>
                  <a:tcPr/>
                </a:tc>
                <a:extLst>
                  <a:ext uri="{0D108BD9-81ED-4DB2-BD59-A6C34878D82A}">
                    <a16:rowId xmlns:a16="http://schemas.microsoft.com/office/drawing/2014/main" val="4172333087"/>
                  </a:ext>
                </a:extLst>
              </a:tr>
              <a:tr h="327373">
                <a:tc>
                  <a:txBody>
                    <a:bodyPr/>
                    <a:lstStyle/>
                    <a:p>
                      <a:r>
                        <a:rPr lang="en-US" sz="1200" dirty="0"/>
                        <a:t>Passages</a:t>
                      </a:r>
                    </a:p>
                  </a:txBody>
                  <a:tcPr/>
                </a:tc>
                <a:tc>
                  <a:txBody>
                    <a:bodyPr/>
                    <a:lstStyle/>
                    <a:p>
                      <a:pPr algn="r"/>
                      <a:r>
                        <a:rPr lang="en-US" sz="1200" dirty="0"/>
                        <a:t>100 x 100 x 3</a:t>
                      </a:r>
                    </a:p>
                  </a:txBody>
                  <a:tcPr/>
                </a:tc>
                <a:tc>
                  <a:txBody>
                    <a:bodyPr/>
                    <a:lstStyle/>
                    <a:p>
                      <a:pPr algn="r"/>
                      <a:r>
                        <a:rPr lang="en-US" sz="1200" dirty="0"/>
                        <a:t>9.0</a:t>
                      </a:r>
                    </a:p>
                  </a:txBody>
                  <a:tcPr/>
                </a:tc>
                <a:tc>
                  <a:txBody>
                    <a:bodyPr/>
                    <a:lstStyle/>
                    <a:p>
                      <a:pPr algn="r"/>
                      <a:r>
                        <a:rPr lang="en-US" sz="1200" dirty="0"/>
                        <a:t>4.0E-6</a:t>
                      </a:r>
                    </a:p>
                  </a:txBody>
                  <a:tcPr/>
                </a:tc>
                <a:tc>
                  <a:txBody>
                    <a:bodyPr/>
                    <a:lstStyle/>
                    <a:p>
                      <a:pPr algn="r"/>
                      <a:r>
                        <a:rPr lang="en-US" sz="1200" dirty="0"/>
                        <a:t>0.26</a:t>
                      </a:r>
                    </a:p>
                  </a:txBody>
                  <a:tcPr/>
                </a:tc>
                <a:tc>
                  <a:txBody>
                    <a:bodyPr/>
                    <a:lstStyle/>
                    <a:p>
                      <a:pPr algn="r"/>
                      <a:r>
                        <a:rPr lang="en-US" sz="1200" dirty="0"/>
                        <a:t>0.34</a:t>
                      </a:r>
                    </a:p>
                  </a:txBody>
                  <a:tcPr/>
                </a:tc>
                <a:tc>
                  <a:txBody>
                    <a:bodyPr/>
                    <a:lstStyle/>
                    <a:p>
                      <a:pPr algn="r"/>
                      <a:r>
                        <a:rPr lang="en-US" sz="1200" dirty="0"/>
                        <a:t>0.15</a:t>
                      </a:r>
                    </a:p>
                  </a:txBody>
                  <a:tcPr/>
                </a:tc>
                <a:tc>
                  <a:txBody>
                    <a:bodyPr/>
                    <a:lstStyle/>
                    <a:p>
                      <a:pPr algn="r"/>
                      <a:r>
                        <a:rPr lang="en-US" sz="1200" dirty="0"/>
                        <a:t>0.78/2.36</a:t>
                      </a:r>
                    </a:p>
                  </a:txBody>
                  <a:tcPr/>
                </a:tc>
                <a:extLst>
                  <a:ext uri="{0D108BD9-81ED-4DB2-BD59-A6C34878D82A}">
                    <a16:rowId xmlns:a16="http://schemas.microsoft.com/office/drawing/2014/main" val="2933147273"/>
                  </a:ext>
                </a:extLst>
              </a:tr>
            </a:tbl>
          </a:graphicData>
        </a:graphic>
      </p:graphicFrame>
      <p:sp>
        <p:nvSpPr>
          <p:cNvPr id="5" name="Rectangle : coins arrondis 4">
            <a:extLst>
              <a:ext uri="{FF2B5EF4-FFF2-40B4-BE49-F238E27FC236}">
                <a16:creationId xmlns:a16="http://schemas.microsoft.com/office/drawing/2014/main" id="{A85E1966-7488-42C3-B4C5-F21FF5025E1C}"/>
              </a:ext>
            </a:extLst>
          </p:cNvPr>
          <p:cNvSpPr/>
          <p:nvPr/>
        </p:nvSpPr>
        <p:spPr bwMode="auto">
          <a:xfrm>
            <a:off x="5181600" y="1657350"/>
            <a:ext cx="685800" cy="2348043"/>
          </a:xfrm>
          <a:prstGeom prst="round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6" name="TextBox 5">
            <a:extLst>
              <a:ext uri="{FF2B5EF4-FFF2-40B4-BE49-F238E27FC236}">
                <a16:creationId xmlns:a16="http://schemas.microsoft.com/office/drawing/2014/main" id="{C833ADD9-B8D1-F24E-8D76-BE7750C9B488}"/>
              </a:ext>
            </a:extLst>
          </p:cNvPr>
          <p:cNvSpPr txBox="1"/>
          <p:nvPr/>
        </p:nvSpPr>
        <p:spPr>
          <a:xfrm>
            <a:off x="561967" y="4128248"/>
            <a:ext cx="8048633" cy="461665"/>
          </a:xfrm>
          <a:prstGeom prst="rect">
            <a:avLst/>
          </a:prstGeom>
          <a:noFill/>
        </p:spPr>
        <p:txBody>
          <a:bodyPr wrap="square" rtlCol="0">
            <a:spAutoFit/>
          </a:bodyPr>
          <a:lstStyle/>
          <a:p>
            <a:r>
              <a:rPr lang="en-US" dirty="0"/>
              <a:t>Simulation is the most time consuming step</a:t>
            </a:r>
          </a:p>
        </p:txBody>
      </p:sp>
    </p:spTree>
    <p:extLst>
      <p:ext uri="{BB962C8B-B14F-4D97-AF65-F5344CB8AC3E}">
        <p14:creationId xmlns:p14="http://schemas.microsoft.com/office/powerpoint/2010/main" val="3255581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a:t>Related Work-Comparison &amp; Contributions</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7</a:t>
            </a:fld>
            <a:endParaRPr lang="en-US" altLang="x-none" dirty="0"/>
          </a:p>
        </p:txBody>
      </p:sp>
      <p:graphicFrame>
        <p:nvGraphicFramePr>
          <p:cNvPr id="10" name="Table 9"/>
          <p:cNvGraphicFramePr>
            <a:graphicFrameLocks noGrp="1"/>
          </p:cNvGraphicFramePr>
          <p:nvPr>
            <p:extLst>
              <p:ext uri="{D42A27DB-BD31-4B8C-83A1-F6EECF244321}">
                <p14:modId xmlns:p14="http://schemas.microsoft.com/office/powerpoint/2010/main" val="5853695"/>
              </p:ext>
            </p:extLst>
          </p:nvPr>
        </p:nvGraphicFramePr>
        <p:xfrm>
          <a:off x="609600" y="819150"/>
          <a:ext cx="8001000" cy="3457576"/>
        </p:xfrm>
        <a:graphic>
          <a:graphicData uri="http://schemas.openxmlformats.org/drawingml/2006/table">
            <a:tbl>
              <a:tblPr/>
              <a:tblGrid>
                <a:gridCol w="1080492">
                  <a:extLst>
                    <a:ext uri="{9D8B030D-6E8A-4147-A177-3AD203B41FA5}">
                      <a16:colId xmlns:a16="http://schemas.microsoft.com/office/drawing/2014/main" val="1643714296"/>
                    </a:ext>
                  </a:extLst>
                </a:gridCol>
                <a:gridCol w="919758">
                  <a:extLst>
                    <a:ext uri="{9D8B030D-6E8A-4147-A177-3AD203B41FA5}">
                      <a16:colId xmlns:a16="http://schemas.microsoft.com/office/drawing/2014/main" val="3482566234"/>
                    </a:ext>
                  </a:extLst>
                </a:gridCol>
                <a:gridCol w="1000125">
                  <a:extLst>
                    <a:ext uri="{9D8B030D-6E8A-4147-A177-3AD203B41FA5}">
                      <a16:colId xmlns:a16="http://schemas.microsoft.com/office/drawing/2014/main" val="658047044"/>
                    </a:ext>
                  </a:extLst>
                </a:gridCol>
                <a:gridCol w="1000125">
                  <a:extLst>
                    <a:ext uri="{9D8B030D-6E8A-4147-A177-3AD203B41FA5}">
                      <a16:colId xmlns:a16="http://schemas.microsoft.com/office/drawing/2014/main" val="1953682820"/>
                    </a:ext>
                  </a:extLst>
                </a:gridCol>
                <a:gridCol w="1000125">
                  <a:extLst>
                    <a:ext uri="{9D8B030D-6E8A-4147-A177-3AD203B41FA5}">
                      <a16:colId xmlns:a16="http://schemas.microsoft.com/office/drawing/2014/main" val="3209810631"/>
                    </a:ext>
                  </a:extLst>
                </a:gridCol>
                <a:gridCol w="1000125">
                  <a:extLst>
                    <a:ext uri="{9D8B030D-6E8A-4147-A177-3AD203B41FA5}">
                      <a16:colId xmlns:a16="http://schemas.microsoft.com/office/drawing/2014/main" val="646536449"/>
                    </a:ext>
                  </a:extLst>
                </a:gridCol>
                <a:gridCol w="1000125">
                  <a:extLst>
                    <a:ext uri="{9D8B030D-6E8A-4147-A177-3AD203B41FA5}">
                      <a16:colId xmlns:a16="http://schemas.microsoft.com/office/drawing/2014/main" val="1193038415"/>
                    </a:ext>
                  </a:extLst>
                </a:gridCol>
                <a:gridCol w="1000125">
                  <a:extLst>
                    <a:ext uri="{9D8B030D-6E8A-4147-A177-3AD203B41FA5}">
                      <a16:colId xmlns:a16="http://schemas.microsoft.com/office/drawing/2014/main" val="2470791235"/>
                    </a:ext>
                  </a:extLst>
                </a:gridCol>
              </a:tblGrid>
              <a:tr h="580430">
                <a:tc>
                  <a:txBody>
                    <a:bodyPr/>
                    <a:lstStyle/>
                    <a:p>
                      <a:pPr fontAlgn="t"/>
                      <a:r>
                        <a:rPr lang="en-CA" sz="1700">
                          <a:effectLst/>
                        </a:rPr>
                        <a:t> </a:t>
                      </a: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[MDH07]</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[vBBK08]</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[KSS09]</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[CM10]</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[BMPG11]</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[Kel14]</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Ours</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800350077"/>
                  </a:ext>
                </a:extLst>
              </a:tr>
              <a:tr h="578644">
                <a:tc>
                  <a:txBody>
                    <a:bodyPr/>
                    <a:lstStyle/>
                    <a:p>
                      <a:pPr rtl="0" fontAlgn="t">
                        <a:spcBef>
                          <a:spcPts val="0"/>
                        </a:spcBef>
                        <a:spcAft>
                          <a:spcPts val="0"/>
                        </a:spcAft>
                      </a:pPr>
                      <a:r>
                        <a:rPr lang="en-CA" sz="1300" b="0" i="0" u="none" strike="noStrike">
                          <a:solidFill>
                            <a:srgbClr val="000000"/>
                          </a:solidFill>
                          <a:effectLst/>
                          <a:latin typeface="Arial" panose="020B0604020202020204" pitchFamily="34" charset="0"/>
                        </a:rPr>
                        <a:t>Viscosity</a:t>
                      </a:r>
                      <a:endParaRPr lang="en-CA" sz="170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dirty="0">
                          <a:solidFill>
                            <a:srgbClr val="6AA84F"/>
                          </a:solidFill>
                          <a:effectLst/>
                          <a:latin typeface="Arial" panose="020B0604020202020204" pitchFamily="34" charset="0"/>
                        </a:rPr>
                        <a:t>Physically-</a:t>
                      </a:r>
                      <a:br>
                        <a:rPr lang="en-CA" sz="1300" b="0" i="0" u="none" strike="noStrike" dirty="0">
                          <a:solidFill>
                            <a:srgbClr val="6AA84F"/>
                          </a:solidFill>
                          <a:effectLst/>
                          <a:latin typeface="Arial" panose="020B0604020202020204" pitchFamily="34" charset="0"/>
                        </a:rPr>
                      </a:br>
                      <a:r>
                        <a:rPr lang="en-CA" sz="1300" b="0" i="0" u="none" strike="noStrike" dirty="0">
                          <a:solidFill>
                            <a:srgbClr val="6AA84F"/>
                          </a:solidFill>
                          <a:effectLst/>
                          <a:latin typeface="Arial" panose="020B0604020202020204" pitchFamily="34" charset="0"/>
                        </a:rPr>
                        <a:t>based</a:t>
                      </a:r>
                      <a:endParaRPr lang="en-CA" sz="1700" b="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820982861"/>
                  </a:ext>
                </a:extLst>
              </a:tr>
              <a:tr h="562570">
                <a:tc>
                  <a:txBody>
                    <a:bodyPr/>
                    <a:lstStyle/>
                    <a:p>
                      <a:pPr rtl="0" fontAlgn="t">
                        <a:spcBef>
                          <a:spcPts val="0"/>
                        </a:spcBef>
                        <a:spcAft>
                          <a:spcPts val="0"/>
                        </a:spcAft>
                      </a:pPr>
                      <a:r>
                        <a:rPr lang="en-CA" sz="1300" b="0" i="0" u="none" strike="noStrike">
                          <a:solidFill>
                            <a:srgbClr val="000000"/>
                          </a:solidFill>
                          <a:effectLst/>
                          <a:latin typeface="Arial" panose="020B0604020202020204" pitchFamily="34" charset="0"/>
                        </a:rPr>
                        <a:t>Multi-layer</a:t>
                      </a:r>
                      <a:endParaRPr lang="en-CA" sz="170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6AA84F"/>
                          </a:solidFill>
                          <a:effectLst/>
                          <a:latin typeface="Arial" panose="020B0604020202020204" pitchFamily="34" charset="0"/>
                        </a:rPr>
                        <a:t>Yes</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dirty="0">
                          <a:solidFill>
                            <a:srgbClr val="6AA84F"/>
                          </a:solidFill>
                          <a:effectLst/>
                          <a:latin typeface="Arial" panose="020B0604020202020204" pitchFamily="34" charset="0"/>
                        </a:rPr>
                        <a:t>Yes</a:t>
                      </a: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6AA84F"/>
                          </a:solidFill>
                          <a:effectLst/>
                          <a:latin typeface="Arial" panose="020B0604020202020204" pitchFamily="34" charset="0"/>
                        </a:rPr>
                        <a:t>Yes</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499907537"/>
                  </a:ext>
                </a:extLst>
              </a:tr>
              <a:tr h="578644">
                <a:tc>
                  <a:txBody>
                    <a:bodyPr/>
                    <a:lstStyle/>
                    <a:p>
                      <a:pPr rtl="0" fontAlgn="t">
                        <a:spcBef>
                          <a:spcPts val="0"/>
                        </a:spcBef>
                        <a:spcAft>
                          <a:spcPts val="0"/>
                        </a:spcAft>
                      </a:pPr>
                      <a:r>
                        <a:rPr lang="en-CA" sz="1300" b="0" i="0" u="none" strike="noStrike">
                          <a:solidFill>
                            <a:srgbClr val="000000"/>
                          </a:solidFill>
                          <a:effectLst/>
                          <a:latin typeface="Arial" panose="020B0604020202020204" pitchFamily="34" charset="0"/>
                        </a:rPr>
                        <a:t>Flow in passages</a:t>
                      </a:r>
                      <a:endParaRPr lang="en-CA" sz="170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dirty="0">
                          <a:solidFill>
                            <a:srgbClr val="D37201"/>
                          </a:solidFill>
                          <a:effectLst/>
                          <a:latin typeface="Arial" panose="020B0604020202020204" pitchFamily="34" charset="0"/>
                        </a:rPr>
                        <a:t>Blocked</a:t>
                      </a:r>
                      <a:endParaRPr lang="en-CA" sz="1700" dirty="0">
                        <a:solidFill>
                          <a:srgbClr val="D37201"/>
                        </a:solidFill>
                        <a:effectLst/>
                      </a:endParaRPr>
                    </a:p>
                    <a:p>
                      <a:pPr algn="ctr" rtl="0" fontAlgn="ctr">
                        <a:spcBef>
                          <a:spcPts val="0"/>
                        </a:spcBef>
                        <a:spcAft>
                          <a:spcPts val="0"/>
                        </a:spcAft>
                      </a:pPr>
                      <a:r>
                        <a:rPr lang="en-CA" sz="1300" b="0" i="0" u="none" strike="noStrike" dirty="0">
                          <a:solidFill>
                            <a:srgbClr val="D37201"/>
                          </a:solidFill>
                          <a:effectLst/>
                          <a:latin typeface="Arial" panose="020B0604020202020204" pitchFamily="34" charset="0"/>
                        </a:rPr>
                        <a:t>if full</a:t>
                      </a:r>
                      <a:endParaRPr lang="en-CA" sz="1700" dirty="0">
                        <a:solidFill>
                          <a:srgbClr val="D37201"/>
                        </a:solidFill>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dirty="0">
                          <a:solidFill>
                            <a:srgbClr val="D37201"/>
                          </a:solidFill>
                          <a:effectLst/>
                          <a:latin typeface="Arial" panose="020B0604020202020204" pitchFamily="34" charset="0"/>
                        </a:rPr>
                        <a:t>Blocked</a:t>
                      </a:r>
                      <a:endParaRPr lang="en-CA" sz="1700" dirty="0">
                        <a:solidFill>
                          <a:srgbClr val="D37201"/>
                        </a:solidFill>
                        <a:effectLst/>
                      </a:endParaRPr>
                    </a:p>
                    <a:p>
                      <a:pPr algn="ctr" rtl="0" fontAlgn="ctr">
                        <a:spcBef>
                          <a:spcPts val="0"/>
                        </a:spcBef>
                        <a:spcAft>
                          <a:spcPts val="0"/>
                        </a:spcAft>
                      </a:pPr>
                      <a:r>
                        <a:rPr lang="en-CA" sz="1300" b="0" i="0" u="none" strike="noStrike" dirty="0">
                          <a:solidFill>
                            <a:srgbClr val="D37201"/>
                          </a:solidFill>
                          <a:effectLst/>
                          <a:latin typeface="Arial" panose="020B0604020202020204" pitchFamily="34" charset="0"/>
                        </a:rPr>
                        <a:t>if full</a:t>
                      </a:r>
                      <a:endParaRPr lang="en-CA" sz="1700" dirty="0">
                        <a:solidFill>
                          <a:srgbClr val="D37201"/>
                        </a:solidFill>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dirty="0">
                          <a:solidFill>
                            <a:srgbClr val="F1C232"/>
                          </a:solidFill>
                          <a:effectLst/>
                          <a:latin typeface="Arial" panose="020B0604020202020204" pitchFamily="34" charset="0"/>
                        </a:rPr>
                        <a:t>Axis aligned</a:t>
                      </a: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308732835"/>
                  </a:ext>
                </a:extLst>
              </a:tr>
              <a:tr h="578644">
                <a:tc>
                  <a:txBody>
                    <a:bodyPr/>
                    <a:lstStyle/>
                    <a:p>
                      <a:pPr rtl="0" fontAlgn="t">
                        <a:spcBef>
                          <a:spcPts val="0"/>
                        </a:spcBef>
                        <a:spcAft>
                          <a:spcPts val="0"/>
                        </a:spcAft>
                      </a:pPr>
                      <a:r>
                        <a:rPr lang="en-CA" sz="1300" b="1" i="0" u="none" strike="noStrike" dirty="0">
                          <a:solidFill>
                            <a:srgbClr val="000000"/>
                          </a:solidFill>
                          <a:effectLst/>
                          <a:latin typeface="Arial" panose="020B0604020202020204" pitchFamily="34" charset="0"/>
                        </a:rPr>
                        <a:t>Meniscus shading</a:t>
                      </a:r>
                      <a:endParaRPr lang="en-CA" sz="1700" b="1" dirty="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F1C232"/>
                          </a:solidFill>
                          <a:effectLst/>
                          <a:latin typeface="Arial" panose="020B0604020202020204" pitchFamily="34" charset="0"/>
                        </a:rPr>
                        <a:t>Limited</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6AA84F"/>
                          </a:solidFill>
                          <a:effectLst/>
                          <a:latin typeface="Arial" panose="020B0604020202020204" pitchFamily="34" charset="0"/>
                        </a:rPr>
                        <a:t>Yes</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594845058"/>
                  </a:ext>
                </a:extLst>
              </a:tr>
              <a:tr h="578644">
                <a:tc>
                  <a:txBody>
                    <a:bodyPr/>
                    <a:lstStyle/>
                    <a:p>
                      <a:pPr rtl="0" fontAlgn="t">
                        <a:spcBef>
                          <a:spcPts val="0"/>
                        </a:spcBef>
                        <a:spcAft>
                          <a:spcPts val="0"/>
                        </a:spcAft>
                      </a:pPr>
                      <a:r>
                        <a:rPr lang="en-CA" sz="1300" b="0" i="0" u="none" strike="noStrike">
                          <a:solidFill>
                            <a:srgbClr val="000000"/>
                          </a:solidFill>
                          <a:effectLst/>
                          <a:latin typeface="Arial" panose="020B0604020202020204" pitchFamily="34" charset="0"/>
                        </a:rPr>
                        <a:t>Surface optimization</a:t>
                      </a:r>
                      <a:endParaRPr lang="en-CA" sz="170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227566598"/>
                  </a:ext>
                </a:extLst>
              </a:tr>
            </a:tbl>
          </a:graphicData>
        </a:graphic>
      </p:graphicFrame>
    </p:spTree>
    <p:extLst>
      <p:ext uri="{BB962C8B-B14F-4D97-AF65-F5344CB8AC3E}">
        <p14:creationId xmlns:p14="http://schemas.microsoft.com/office/powerpoint/2010/main" val="42455335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a:t>Results</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70</a:t>
            </a:fld>
            <a:endParaRPr lang="en-US" altLang="x-none" dirty="0"/>
          </a:p>
        </p:txBody>
      </p:sp>
      <p:graphicFrame>
        <p:nvGraphicFramePr>
          <p:cNvPr id="7" name="Tableau 6">
            <a:extLst>
              <a:ext uri="{FF2B5EF4-FFF2-40B4-BE49-F238E27FC236}">
                <a16:creationId xmlns:a16="http://schemas.microsoft.com/office/drawing/2014/main" id="{A17B924F-41ED-4D1D-9C03-DB3F5A29D699}"/>
              </a:ext>
            </a:extLst>
          </p:cNvPr>
          <p:cNvGraphicFramePr>
            <a:graphicFrameLocks noGrp="1"/>
          </p:cNvGraphicFramePr>
          <p:nvPr/>
        </p:nvGraphicFramePr>
        <p:xfrm>
          <a:off x="561967" y="895350"/>
          <a:ext cx="8096265" cy="3110043"/>
        </p:xfrm>
        <a:graphic>
          <a:graphicData uri="http://schemas.openxmlformats.org/drawingml/2006/table">
            <a:tbl>
              <a:tblPr firstRow="1" bandRow="1">
                <a:tableStyleId>{5C22544A-7EE6-4342-B048-85BDC9FD1C3A}</a:tableStyleId>
              </a:tblPr>
              <a:tblGrid>
                <a:gridCol w="1048392">
                  <a:extLst>
                    <a:ext uri="{9D8B030D-6E8A-4147-A177-3AD203B41FA5}">
                      <a16:colId xmlns:a16="http://schemas.microsoft.com/office/drawing/2014/main" val="1278727190"/>
                    </a:ext>
                  </a:extLst>
                </a:gridCol>
                <a:gridCol w="1471930">
                  <a:extLst>
                    <a:ext uri="{9D8B030D-6E8A-4147-A177-3AD203B41FA5}">
                      <a16:colId xmlns:a16="http://schemas.microsoft.com/office/drawing/2014/main" val="2246998155"/>
                    </a:ext>
                  </a:extLst>
                </a:gridCol>
                <a:gridCol w="659130">
                  <a:extLst>
                    <a:ext uri="{9D8B030D-6E8A-4147-A177-3AD203B41FA5}">
                      <a16:colId xmlns:a16="http://schemas.microsoft.com/office/drawing/2014/main" val="1243375518"/>
                    </a:ext>
                  </a:extLst>
                </a:gridCol>
                <a:gridCol w="875030">
                  <a:extLst>
                    <a:ext uri="{9D8B030D-6E8A-4147-A177-3AD203B41FA5}">
                      <a16:colId xmlns:a16="http://schemas.microsoft.com/office/drawing/2014/main" val="1407619071"/>
                    </a:ext>
                  </a:extLst>
                </a:gridCol>
                <a:gridCol w="1198880">
                  <a:extLst>
                    <a:ext uri="{9D8B030D-6E8A-4147-A177-3AD203B41FA5}">
                      <a16:colId xmlns:a16="http://schemas.microsoft.com/office/drawing/2014/main" val="2579844209"/>
                    </a:ext>
                  </a:extLst>
                </a:gridCol>
                <a:gridCol w="914718">
                  <a:extLst>
                    <a:ext uri="{9D8B030D-6E8A-4147-A177-3AD203B41FA5}">
                      <a16:colId xmlns:a16="http://schemas.microsoft.com/office/drawing/2014/main" val="4289199506"/>
                    </a:ext>
                  </a:extLst>
                </a:gridCol>
                <a:gridCol w="879793">
                  <a:extLst>
                    <a:ext uri="{9D8B030D-6E8A-4147-A177-3AD203B41FA5}">
                      <a16:colId xmlns:a16="http://schemas.microsoft.com/office/drawing/2014/main" val="3853076286"/>
                    </a:ext>
                  </a:extLst>
                </a:gridCol>
                <a:gridCol w="1048392">
                  <a:extLst>
                    <a:ext uri="{9D8B030D-6E8A-4147-A177-3AD203B41FA5}">
                      <a16:colId xmlns:a16="http://schemas.microsoft.com/office/drawing/2014/main" val="3322579097"/>
                    </a:ext>
                  </a:extLst>
                </a:gridCol>
              </a:tblGrid>
              <a:tr h="818432">
                <a:tc>
                  <a:txBody>
                    <a:bodyPr/>
                    <a:lstStyle/>
                    <a:p>
                      <a:r>
                        <a:rPr lang="en-US" sz="1400" dirty="0"/>
                        <a:t>Example</a:t>
                      </a:r>
                    </a:p>
                  </a:txBody>
                  <a:tcPr/>
                </a:tc>
                <a:tc>
                  <a:txBody>
                    <a:bodyPr/>
                    <a:lstStyle/>
                    <a:p>
                      <a:pPr algn="ctr"/>
                      <a:r>
                        <a:rPr lang="en-US" sz="1400" dirty="0"/>
                        <a:t>Resolution</a:t>
                      </a:r>
                      <a:br>
                        <a:rPr lang="en-US" sz="1400" dirty="0"/>
                      </a:br>
                      <a:r>
                        <a:rPr lang="en-US" sz="1200" dirty="0"/>
                        <a:t>(</a:t>
                      </a:r>
                      <a:r>
                        <a:rPr lang="en-US" sz="1200" dirty="0" err="1"/>
                        <a:t>NxNxLayers</a:t>
                      </a:r>
                      <a:r>
                        <a:rPr lang="en-US" sz="1200" dirty="0"/>
                        <a:t>)</a:t>
                      </a:r>
                    </a:p>
                  </a:txBody>
                  <a:tcPr/>
                </a:tc>
                <a:tc>
                  <a:txBody>
                    <a:bodyPr/>
                    <a:lstStyle/>
                    <a:p>
                      <a:pPr algn="ctr"/>
                      <a:r>
                        <a:rPr lang="el-GR" sz="1400" dirty="0"/>
                        <a:t>Δ</a:t>
                      </a:r>
                      <a:r>
                        <a:rPr lang="en-US" sz="1400" dirty="0"/>
                        <a:t>t</a:t>
                      </a:r>
                      <a:br>
                        <a:rPr lang="en-US" sz="1400" dirty="0"/>
                      </a:br>
                      <a:r>
                        <a:rPr lang="en-US" sz="1200" dirty="0"/>
                        <a:t>(</a:t>
                      </a:r>
                      <a:r>
                        <a:rPr lang="en-US" sz="1200" dirty="0" err="1"/>
                        <a:t>ms</a:t>
                      </a:r>
                      <a:r>
                        <a:rPr lang="en-US" sz="1200" dirty="0"/>
                        <a:t>)</a:t>
                      </a:r>
                    </a:p>
                  </a:txBody>
                  <a:tcPr/>
                </a:tc>
                <a:tc>
                  <a:txBody>
                    <a:bodyPr/>
                    <a:lstStyle/>
                    <a:p>
                      <a:pPr algn="ctr"/>
                      <a:r>
                        <a:rPr lang="el-GR" sz="1400" i="0" dirty="0"/>
                        <a:t>ν</a:t>
                      </a:r>
                      <a:br>
                        <a:rPr lang="en-US" sz="1400" dirty="0"/>
                      </a:br>
                      <a:r>
                        <a:rPr lang="en-US" sz="1200" dirty="0"/>
                        <a:t>(m</a:t>
                      </a:r>
                      <a:r>
                        <a:rPr lang="en-US" sz="1200" baseline="30000" dirty="0"/>
                        <a:t>2</a:t>
                      </a:r>
                      <a:r>
                        <a:rPr lang="en-US" sz="1200" dirty="0"/>
                        <a:t>/s)</a:t>
                      </a:r>
                    </a:p>
                  </a:txBody>
                  <a:tcPr/>
                </a:tc>
                <a:tc>
                  <a:txBody>
                    <a:bodyPr/>
                    <a:lstStyle/>
                    <a:p>
                      <a:pPr algn="ctr"/>
                      <a:r>
                        <a:rPr lang="en-US" sz="1400" dirty="0"/>
                        <a:t>Simulation</a:t>
                      </a:r>
                    </a:p>
                    <a:p>
                      <a:pPr algn="ctr"/>
                      <a:r>
                        <a:rPr lang="en-US" sz="1200" dirty="0"/>
                        <a:t>Avg.</a:t>
                      </a:r>
                      <a:br>
                        <a:rPr lang="en-US" sz="1200" dirty="0"/>
                      </a:br>
                      <a:r>
                        <a:rPr lang="en-US" sz="1200" dirty="0"/>
                        <a:t>(</a:t>
                      </a:r>
                      <a:r>
                        <a:rPr lang="en-US" sz="1200" dirty="0" err="1"/>
                        <a:t>ms</a:t>
                      </a:r>
                      <a:r>
                        <a:rPr lang="en-US" sz="1200" dirty="0"/>
                        <a:t>)</a:t>
                      </a:r>
                    </a:p>
                  </a:txBody>
                  <a:tcPr/>
                </a:tc>
                <a:tc>
                  <a:txBody>
                    <a:bodyPr/>
                    <a:lstStyle/>
                    <a:p>
                      <a:pPr algn="ctr"/>
                      <a:r>
                        <a:rPr lang="en-US" sz="1400" dirty="0"/>
                        <a:t>Surface</a:t>
                      </a:r>
                    </a:p>
                    <a:p>
                      <a:pPr algn="ctr"/>
                      <a:r>
                        <a:rPr lang="en-US" sz="1200" dirty="0"/>
                        <a:t>Avg.</a:t>
                      </a:r>
                    </a:p>
                    <a:p>
                      <a:pPr algn="ctr"/>
                      <a:r>
                        <a:rPr lang="en-US" sz="1200" dirty="0"/>
                        <a:t>(</a:t>
                      </a:r>
                      <a:r>
                        <a:rPr lang="en-US" sz="1200" dirty="0" err="1"/>
                        <a:t>ms</a:t>
                      </a:r>
                      <a:r>
                        <a:rPr lang="en-US" sz="1200" dirty="0"/>
                        <a:t>)</a:t>
                      </a:r>
                    </a:p>
                  </a:txBody>
                  <a:tcPr/>
                </a:tc>
                <a:tc>
                  <a:txBody>
                    <a:bodyPr/>
                    <a:lstStyle/>
                    <a:p>
                      <a:pPr algn="ctr"/>
                      <a:r>
                        <a:rPr lang="en-US" sz="1400" dirty="0"/>
                        <a:t>Render</a:t>
                      </a:r>
                      <a:br>
                        <a:rPr lang="en-US" sz="1400" dirty="0"/>
                      </a:br>
                      <a:r>
                        <a:rPr lang="en-US" sz="1200" dirty="0"/>
                        <a:t>Avg.</a:t>
                      </a:r>
                      <a:br>
                        <a:rPr lang="en-US" sz="1200" dirty="0"/>
                      </a:br>
                      <a:r>
                        <a:rPr lang="en-US" sz="1200" dirty="0"/>
                        <a:t>(</a:t>
                      </a:r>
                      <a:r>
                        <a:rPr lang="en-US" sz="1200" dirty="0" err="1"/>
                        <a:t>ms</a:t>
                      </a:r>
                      <a:r>
                        <a:rPr lang="en-US" sz="1200" dirty="0"/>
                        <a:t>)</a:t>
                      </a:r>
                    </a:p>
                  </a:txBody>
                  <a:tcPr/>
                </a:tc>
                <a:tc>
                  <a:txBody>
                    <a:bodyPr/>
                    <a:lstStyle/>
                    <a:p>
                      <a:pPr algn="ctr"/>
                      <a:r>
                        <a:rPr lang="en-US" sz="1400" dirty="0"/>
                        <a:t>Total</a:t>
                      </a:r>
                    </a:p>
                    <a:p>
                      <a:pPr algn="ctr"/>
                      <a:r>
                        <a:rPr lang="en-US" sz="1200" dirty="0"/>
                        <a:t>Avg./Max</a:t>
                      </a:r>
                      <a:br>
                        <a:rPr lang="en-US" sz="1200" dirty="0"/>
                      </a:br>
                      <a:r>
                        <a:rPr lang="en-US" sz="1200" dirty="0"/>
                        <a:t>(</a:t>
                      </a:r>
                      <a:r>
                        <a:rPr lang="en-US" sz="1200" dirty="0" err="1"/>
                        <a:t>ms</a:t>
                      </a:r>
                      <a:r>
                        <a:rPr lang="en-US" sz="1200" dirty="0"/>
                        <a:t>)</a:t>
                      </a:r>
                    </a:p>
                  </a:txBody>
                  <a:tcPr/>
                </a:tc>
                <a:extLst>
                  <a:ext uri="{0D108BD9-81ED-4DB2-BD59-A6C34878D82A}">
                    <a16:rowId xmlns:a16="http://schemas.microsoft.com/office/drawing/2014/main" val="245821308"/>
                  </a:ext>
                </a:extLst>
              </a:tr>
              <a:tr h="327373">
                <a:tc>
                  <a:txBody>
                    <a:bodyPr/>
                    <a:lstStyle/>
                    <a:p>
                      <a:r>
                        <a:rPr lang="en-US" sz="1200" dirty="0"/>
                        <a:t>Surgery</a:t>
                      </a:r>
                    </a:p>
                  </a:txBody>
                  <a:tcPr/>
                </a:tc>
                <a:tc>
                  <a:txBody>
                    <a:bodyPr/>
                    <a:lstStyle/>
                    <a:p>
                      <a:pPr algn="r"/>
                      <a:r>
                        <a:rPr lang="en-US" sz="1200" dirty="0"/>
                        <a:t>200 x 200 x 5</a:t>
                      </a:r>
                    </a:p>
                  </a:txBody>
                  <a:tcPr/>
                </a:tc>
                <a:tc>
                  <a:txBody>
                    <a:bodyPr/>
                    <a:lstStyle/>
                    <a:p>
                      <a:pPr algn="r"/>
                      <a:r>
                        <a:rPr lang="en-US" sz="1200" dirty="0"/>
                        <a:t>3.0</a:t>
                      </a:r>
                    </a:p>
                  </a:txBody>
                  <a:tcPr/>
                </a:tc>
                <a:tc>
                  <a:txBody>
                    <a:bodyPr/>
                    <a:lstStyle/>
                    <a:p>
                      <a:pPr algn="r"/>
                      <a:r>
                        <a:rPr lang="en-US" sz="1200" dirty="0"/>
                        <a:t>4.0E-6</a:t>
                      </a:r>
                    </a:p>
                  </a:txBody>
                  <a:tcPr/>
                </a:tc>
                <a:tc>
                  <a:txBody>
                    <a:bodyPr/>
                    <a:lstStyle/>
                    <a:p>
                      <a:pPr algn="r"/>
                      <a:r>
                        <a:rPr lang="en-US" sz="1200" dirty="0"/>
                        <a:t>4.86</a:t>
                      </a:r>
                    </a:p>
                  </a:txBody>
                  <a:tcPr/>
                </a:tc>
                <a:tc>
                  <a:txBody>
                    <a:bodyPr/>
                    <a:lstStyle/>
                    <a:p>
                      <a:pPr algn="r"/>
                      <a:r>
                        <a:rPr lang="en-US" sz="1200" dirty="0"/>
                        <a:t>1.10</a:t>
                      </a:r>
                    </a:p>
                  </a:txBody>
                  <a:tcPr/>
                </a:tc>
                <a:tc>
                  <a:txBody>
                    <a:bodyPr/>
                    <a:lstStyle/>
                    <a:p>
                      <a:pPr algn="r"/>
                      <a:r>
                        <a:rPr lang="en-US" sz="1200" dirty="0"/>
                        <a:t>0.34</a:t>
                      </a:r>
                    </a:p>
                  </a:txBody>
                  <a:tcPr/>
                </a:tc>
                <a:tc>
                  <a:txBody>
                    <a:bodyPr/>
                    <a:lstStyle/>
                    <a:p>
                      <a:pPr algn="r"/>
                      <a:r>
                        <a:rPr lang="en-US" sz="1200" dirty="0"/>
                        <a:t>6.30/7.04</a:t>
                      </a:r>
                    </a:p>
                  </a:txBody>
                  <a:tcPr/>
                </a:tc>
                <a:extLst>
                  <a:ext uri="{0D108BD9-81ED-4DB2-BD59-A6C34878D82A}">
                    <a16:rowId xmlns:a16="http://schemas.microsoft.com/office/drawing/2014/main" val="2996942496"/>
                  </a:ext>
                </a:extLst>
              </a:tr>
              <a:tr h="327373">
                <a:tc>
                  <a:txBody>
                    <a:bodyPr/>
                    <a:lstStyle/>
                    <a:p>
                      <a:r>
                        <a:rPr lang="en-US" sz="1200" dirty="0"/>
                        <a:t>Viscosity</a:t>
                      </a:r>
                    </a:p>
                  </a:txBody>
                  <a:tcPr/>
                </a:tc>
                <a:tc>
                  <a:txBody>
                    <a:bodyPr/>
                    <a:lstStyle/>
                    <a:p>
                      <a:pPr algn="r"/>
                      <a:r>
                        <a:rPr lang="en-US" sz="1200" dirty="0"/>
                        <a:t>200 x 200 x 1</a:t>
                      </a:r>
                    </a:p>
                  </a:txBody>
                  <a:tcPr/>
                </a:tc>
                <a:tc>
                  <a:txBody>
                    <a:bodyPr/>
                    <a:lstStyle/>
                    <a:p>
                      <a:pPr algn="r"/>
                      <a:r>
                        <a:rPr lang="en-US" sz="1200" dirty="0"/>
                        <a:t>3.0</a:t>
                      </a:r>
                    </a:p>
                  </a:txBody>
                  <a:tcPr/>
                </a:tc>
                <a:tc>
                  <a:txBody>
                    <a:bodyPr/>
                    <a:lstStyle/>
                    <a:p>
                      <a:pPr algn="r"/>
                      <a:r>
                        <a:rPr lang="en-US" sz="1200" dirty="0"/>
                        <a:t>0</a:t>
                      </a:r>
                    </a:p>
                  </a:txBody>
                  <a:tcPr/>
                </a:tc>
                <a:tc>
                  <a:txBody>
                    <a:bodyPr/>
                    <a:lstStyle/>
                    <a:p>
                      <a:pPr algn="r"/>
                      <a:r>
                        <a:rPr lang="en-US" sz="1200" dirty="0"/>
                        <a:t>0.61</a:t>
                      </a:r>
                    </a:p>
                  </a:txBody>
                  <a:tcPr/>
                </a:tc>
                <a:tc>
                  <a:txBody>
                    <a:bodyPr/>
                    <a:lstStyle/>
                    <a:p>
                      <a:pPr algn="r"/>
                      <a:r>
                        <a:rPr lang="en-US" sz="1200" dirty="0"/>
                        <a:t>0.43</a:t>
                      </a:r>
                    </a:p>
                  </a:txBody>
                  <a:tcPr/>
                </a:tc>
                <a:tc>
                  <a:txBody>
                    <a:bodyPr/>
                    <a:lstStyle/>
                    <a:p>
                      <a:pPr algn="r"/>
                      <a:r>
                        <a:rPr lang="en-US" sz="1200" dirty="0"/>
                        <a:t>0.16</a:t>
                      </a:r>
                    </a:p>
                  </a:txBody>
                  <a:tcPr/>
                </a:tc>
                <a:tc>
                  <a:txBody>
                    <a:bodyPr/>
                    <a:lstStyle/>
                    <a:p>
                      <a:pPr algn="r"/>
                      <a:r>
                        <a:rPr lang="en-US" sz="1200" dirty="0"/>
                        <a:t>1.21/1.63</a:t>
                      </a:r>
                    </a:p>
                  </a:txBody>
                  <a:tcPr/>
                </a:tc>
                <a:extLst>
                  <a:ext uri="{0D108BD9-81ED-4DB2-BD59-A6C34878D82A}">
                    <a16:rowId xmlns:a16="http://schemas.microsoft.com/office/drawing/2014/main" val="58764786"/>
                  </a:ext>
                </a:extLst>
              </a:tr>
              <a:tr h="327373">
                <a:tc>
                  <a:txBody>
                    <a:bodyPr/>
                    <a:lstStyle/>
                    <a:p>
                      <a:r>
                        <a:rPr lang="en-US" sz="1200" dirty="0"/>
                        <a:t>Viscosity</a:t>
                      </a:r>
                    </a:p>
                  </a:txBody>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a:t>200 x 200 x 1</a:t>
                      </a:r>
                    </a:p>
                  </a:txBody>
                  <a:tcPr/>
                </a:tc>
                <a:tc>
                  <a:txBody>
                    <a:bodyPr/>
                    <a:lstStyle/>
                    <a:p>
                      <a:pPr algn="r"/>
                      <a:r>
                        <a:rPr lang="en-US" sz="1200" dirty="0"/>
                        <a:t>3.0</a:t>
                      </a:r>
                    </a:p>
                  </a:txBody>
                  <a:tcPr/>
                </a:tc>
                <a:tc>
                  <a:txBody>
                    <a:bodyPr/>
                    <a:lstStyle/>
                    <a:p>
                      <a:pPr algn="r"/>
                      <a:r>
                        <a:rPr lang="en-US" sz="1200" dirty="0"/>
                        <a:t>4.0E-6</a:t>
                      </a:r>
                    </a:p>
                  </a:txBody>
                  <a:tcPr/>
                </a:tc>
                <a:tc>
                  <a:txBody>
                    <a:bodyPr/>
                    <a:lstStyle/>
                    <a:p>
                      <a:pPr algn="r"/>
                      <a:r>
                        <a:rPr lang="en-US" sz="1200" dirty="0"/>
                        <a:t>0.62</a:t>
                      </a:r>
                    </a:p>
                  </a:txBody>
                  <a:tcPr/>
                </a:tc>
                <a:tc>
                  <a:txBody>
                    <a:bodyPr/>
                    <a:lstStyle/>
                    <a:p>
                      <a:pPr algn="r"/>
                      <a:r>
                        <a:rPr lang="en-US" sz="1200" dirty="0"/>
                        <a:t>0.46</a:t>
                      </a:r>
                    </a:p>
                  </a:txBody>
                  <a:tcPr/>
                </a:tc>
                <a:tc>
                  <a:txBody>
                    <a:bodyPr/>
                    <a:lstStyle/>
                    <a:p>
                      <a:pPr algn="r"/>
                      <a:r>
                        <a:rPr lang="en-US" sz="1200" dirty="0"/>
                        <a:t>0.16</a:t>
                      </a:r>
                    </a:p>
                  </a:txBody>
                  <a:tcPr/>
                </a:tc>
                <a:tc>
                  <a:txBody>
                    <a:bodyPr/>
                    <a:lstStyle/>
                    <a:p>
                      <a:pPr algn="r"/>
                      <a:r>
                        <a:rPr lang="en-US" sz="1200" dirty="0"/>
                        <a:t>1.22/1.63</a:t>
                      </a:r>
                    </a:p>
                  </a:txBody>
                  <a:tcPr/>
                </a:tc>
                <a:extLst>
                  <a:ext uri="{0D108BD9-81ED-4DB2-BD59-A6C34878D82A}">
                    <a16:rowId xmlns:a16="http://schemas.microsoft.com/office/drawing/2014/main" val="1284760606"/>
                  </a:ext>
                </a:extLst>
              </a:tr>
              <a:tr h="327373">
                <a:tc>
                  <a:txBody>
                    <a:bodyPr/>
                    <a:lstStyle/>
                    <a:p>
                      <a:r>
                        <a:rPr lang="en-US" sz="1200" dirty="0"/>
                        <a:t>Viscosity</a:t>
                      </a:r>
                    </a:p>
                  </a:txBody>
                  <a:tcPr/>
                </a:tc>
                <a:tc>
                  <a:txBody>
                    <a:bodyPr/>
                    <a:lstStyle/>
                    <a:p>
                      <a:pPr algn="r"/>
                      <a:r>
                        <a:rPr lang="en-US" sz="1200" dirty="0"/>
                        <a:t>200 x 200 x 1</a:t>
                      </a:r>
                    </a:p>
                  </a:txBody>
                  <a:tcPr/>
                </a:tc>
                <a:tc>
                  <a:txBody>
                    <a:bodyPr/>
                    <a:lstStyle/>
                    <a:p>
                      <a:pPr algn="r"/>
                      <a:r>
                        <a:rPr lang="en-US" sz="1200" dirty="0"/>
                        <a:t>3.0</a:t>
                      </a:r>
                    </a:p>
                  </a:txBody>
                  <a:tcPr/>
                </a:tc>
                <a:tc>
                  <a:txBody>
                    <a:bodyPr/>
                    <a:lstStyle/>
                    <a:p>
                      <a:pPr algn="r"/>
                      <a:r>
                        <a:rPr lang="en-US" sz="1200" dirty="0"/>
                        <a:t>4.0E-5</a:t>
                      </a:r>
                    </a:p>
                  </a:txBody>
                  <a:tcPr/>
                </a:tc>
                <a:tc>
                  <a:txBody>
                    <a:bodyPr/>
                    <a:lstStyle/>
                    <a:p>
                      <a:pPr algn="r"/>
                      <a:r>
                        <a:rPr lang="en-US" sz="1200" dirty="0"/>
                        <a:t>0.60</a:t>
                      </a:r>
                    </a:p>
                  </a:txBody>
                  <a:tcPr/>
                </a:tc>
                <a:tc>
                  <a:txBody>
                    <a:bodyPr/>
                    <a:lstStyle/>
                    <a:p>
                      <a:pPr algn="r"/>
                      <a:r>
                        <a:rPr lang="en-US" sz="1200" dirty="0"/>
                        <a:t>0.44</a:t>
                      </a:r>
                    </a:p>
                  </a:txBody>
                  <a:tcPr/>
                </a:tc>
                <a:tc>
                  <a:txBody>
                    <a:bodyPr/>
                    <a:lstStyle/>
                    <a:p>
                      <a:pPr algn="r"/>
                      <a:r>
                        <a:rPr lang="en-US" sz="1200" dirty="0"/>
                        <a:t>0.16</a:t>
                      </a:r>
                    </a:p>
                  </a:txBody>
                  <a:tcPr/>
                </a:tc>
                <a:tc>
                  <a:txBody>
                    <a:bodyPr/>
                    <a:lstStyle/>
                    <a:p>
                      <a:pPr algn="r"/>
                      <a:r>
                        <a:rPr lang="en-US" sz="1200" dirty="0"/>
                        <a:t>1.21/2.41</a:t>
                      </a:r>
                    </a:p>
                  </a:txBody>
                  <a:tcPr/>
                </a:tc>
                <a:extLst>
                  <a:ext uri="{0D108BD9-81ED-4DB2-BD59-A6C34878D82A}">
                    <a16:rowId xmlns:a16="http://schemas.microsoft.com/office/drawing/2014/main" val="1052381212"/>
                  </a:ext>
                </a:extLst>
              </a:tr>
              <a:tr h="327373">
                <a:tc>
                  <a:txBody>
                    <a:bodyPr/>
                    <a:lstStyle/>
                    <a:p>
                      <a:r>
                        <a:rPr lang="en-US" sz="1200" dirty="0"/>
                        <a:t>Viscosity</a:t>
                      </a:r>
                    </a:p>
                  </a:txBody>
                  <a:tcPr/>
                </a:tc>
                <a:tc>
                  <a:txBody>
                    <a:bodyPr/>
                    <a:lstStyle/>
                    <a:p>
                      <a:pPr algn="r"/>
                      <a:r>
                        <a:rPr lang="en-US" sz="1200" dirty="0"/>
                        <a:t>200 x 200 x 1</a:t>
                      </a:r>
                    </a:p>
                  </a:txBody>
                  <a:tcPr/>
                </a:tc>
                <a:tc>
                  <a:txBody>
                    <a:bodyPr/>
                    <a:lstStyle/>
                    <a:p>
                      <a:pPr algn="r"/>
                      <a:r>
                        <a:rPr lang="en-US" sz="1200" dirty="0"/>
                        <a:t>3.0</a:t>
                      </a:r>
                    </a:p>
                  </a:txBody>
                  <a:tcPr/>
                </a:tc>
                <a:tc>
                  <a:txBody>
                    <a:bodyPr/>
                    <a:lstStyle/>
                    <a:p>
                      <a:pPr algn="r"/>
                      <a:r>
                        <a:rPr lang="en-US" sz="1200" dirty="0"/>
                        <a:t>4.0E-1</a:t>
                      </a:r>
                    </a:p>
                  </a:txBody>
                  <a:tcPr/>
                </a:tc>
                <a:tc>
                  <a:txBody>
                    <a:bodyPr/>
                    <a:lstStyle/>
                    <a:p>
                      <a:pPr algn="r"/>
                      <a:r>
                        <a:rPr lang="en-US" sz="1200" dirty="0"/>
                        <a:t>0.60</a:t>
                      </a:r>
                    </a:p>
                  </a:txBody>
                  <a:tcPr/>
                </a:tc>
                <a:tc>
                  <a:txBody>
                    <a:bodyPr/>
                    <a:lstStyle/>
                    <a:p>
                      <a:pPr algn="r"/>
                      <a:r>
                        <a:rPr lang="en-US" sz="1200" dirty="0"/>
                        <a:t>0.41</a:t>
                      </a:r>
                    </a:p>
                  </a:txBody>
                  <a:tcPr/>
                </a:tc>
                <a:tc>
                  <a:txBody>
                    <a:bodyPr/>
                    <a:lstStyle/>
                    <a:p>
                      <a:pPr algn="r"/>
                      <a:r>
                        <a:rPr lang="en-US" sz="1200" dirty="0"/>
                        <a:t>0.16</a:t>
                      </a:r>
                    </a:p>
                  </a:txBody>
                  <a:tcPr/>
                </a:tc>
                <a:tc>
                  <a:txBody>
                    <a:bodyPr/>
                    <a:lstStyle/>
                    <a:p>
                      <a:pPr algn="r"/>
                      <a:r>
                        <a:rPr lang="en-US" sz="1200" dirty="0"/>
                        <a:t>1.20/2.40</a:t>
                      </a:r>
                    </a:p>
                  </a:txBody>
                  <a:tcPr/>
                </a:tc>
                <a:extLst>
                  <a:ext uri="{0D108BD9-81ED-4DB2-BD59-A6C34878D82A}">
                    <a16:rowId xmlns:a16="http://schemas.microsoft.com/office/drawing/2014/main" val="2719397056"/>
                  </a:ext>
                </a:extLst>
              </a:tr>
              <a:tr h="327373">
                <a:tc>
                  <a:txBody>
                    <a:bodyPr/>
                    <a:lstStyle/>
                    <a:p>
                      <a:r>
                        <a:rPr lang="en-US" sz="1200" dirty="0"/>
                        <a:t>Three layers</a:t>
                      </a:r>
                    </a:p>
                  </a:txBody>
                  <a:tcPr/>
                </a:tc>
                <a:tc>
                  <a:txBody>
                    <a:bodyPr/>
                    <a:lstStyle/>
                    <a:p>
                      <a:pPr algn="r"/>
                      <a:r>
                        <a:rPr lang="en-US" sz="1200" dirty="0"/>
                        <a:t>100 x 100 x 3</a:t>
                      </a:r>
                    </a:p>
                  </a:txBody>
                  <a:tcPr/>
                </a:tc>
                <a:tc>
                  <a:txBody>
                    <a:bodyPr/>
                    <a:lstStyle/>
                    <a:p>
                      <a:pPr algn="r"/>
                      <a:r>
                        <a:rPr lang="en-US" sz="1200" dirty="0"/>
                        <a:t>9.0</a:t>
                      </a:r>
                    </a:p>
                  </a:txBody>
                  <a:tcPr/>
                </a:tc>
                <a:tc>
                  <a:txBody>
                    <a:bodyPr/>
                    <a:lstStyle/>
                    <a:p>
                      <a:pPr algn="r"/>
                      <a:r>
                        <a:rPr lang="en-US" sz="1200" dirty="0"/>
                        <a:t>4.0E-6</a:t>
                      </a:r>
                    </a:p>
                  </a:txBody>
                  <a:tcPr/>
                </a:tc>
                <a:tc>
                  <a:txBody>
                    <a:bodyPr/>
                    <a:lstStyle/>
                    <a:p>
                      <a:pPr algn="r"/>
                      <a:r>
                        <a:rPr lang="en-US" sz="1200" dirty="0"/>
                        <a:t>0.32</a:t>
                      </a:r>
                    </a:p>
                  </a:txBody>
                  <a:tcPr/>
                </a:tc>
                <a:tc>
                  <a:txBody>
                    <a:bodyPr/>
                    <a:lstStyle/>
                    <a:p>
                      <a:pPr algn="r"/>
                      <a:r>
                        <a:rPr lang="en-US" sz="1200" dirty="0"/>
                        <a:t>0.37</a:t>
                      </a:r>
                    </a:p>
                  </a:txBody>
                  <a:tcPr/>
                </a:tc>
                <a:tc>
                  <a:txBody>
                    <a:bodyPr/>
                    <a:lstStyle/>
                    <a:p>
                      <a:pPr algn="r"/>
                      <a:r>
                        <a:rPr lang="en-US" sz="1200" dirty="0"/>
                        <a:t>0.17</a:t>
                      </a:r>
                    </a:p>
                  </a:txBody>
                  <a:tcPr/>
                </a:tc>
                <a:tc>
                  <a:txBody>
                    <a:bodyPr/>
                    <a:lstStyle/>
                    <a:p>
                      <a:pPr algn="r"/>
                      <a:r>
                        <a:rPr lang="en-US" sz="1200" dirty="0"/>
                        <a:t>0.86/1.53</a:t>
                      </a:r>
                    </a:p>
                  </a:txBody>
                  <a:tcPr/>
                </a:tc>
                <a:extLst>
                  <a:ext uri="{0D108BD9-81ED-4DB2-BD59-A6C34878D82A}">
                    <a16:rowId xmlns:a16="http://schemas.microsoft.com/office/drawing/2014/main" val="4172333087"/>
                  </a:ext>
                </a:extLst>
              </a:tr>
              <a:tr h="327373">
                <a:tc>
                  <a:txBody>
                    <a:bodyPr/>
                    <a:lstStyle/>
                    <a:p>
                      <a:r>
                        <a:rPr lang="en-US" sz="1200" dirty="0"/>
                        <a:t>Passages</a:t>
                      </a:r>
                    </a:p>
                  </a:txBody>
                  <a:tcPr/>
                </a:tc>
                <a:tc>
                  <a:txBody>
                    <a:bodyPr/>
                    <a:lstStyle/>
                    <a:p>
                      <a:pPr algn="r"/>
                      <a:r>
                        <a:rPr lang="en-US" sz="1200" dirty="0"/>
                        <a:t>100 x 100 x 3</a:t>
                      </a:r>
                    </a:p>
                  </a:txBody>
                  <a:tcPr/>
                </a:tc>
                <a:tc>
                  <a:txBody>
                    <a:bodyPr/>
                    <a:lstStyle/>
                    <a:p>
                      <a:pPr algn="r"/>
                      <a:r>
                        <a:rPr lang="en-US" sz="1200" dirty="0"/>
                        <a:t>9.0</a:t>
                      </a:r>
                    </a:p>
                  </a:txBody>
                  <a:tcPr/>
                </a:tc>
                <a:tc>
                  <a:txBody>
                    <a:bodyPr/>
                    <a:lstStyle/>
                    <a:p>
                      <a:pPr algn="r"/>
                      <a:r>
                        <a:rPr lang="en-US" sz="1200" dirty="0"/>
                        <a:t>4.0E-6</a:t>
                      </a:r>
                    </a:p>
                  </a:txBody>
                  <a:tcPr/>
                </a:tc>
                <a:tc>
                  <a:txBody>
                    <a:bodyPr/>
                    <a:lstStyle/>
                    <a:p>
                      <a:pPr algn="r"/>
                      <a:r>
                        <a:rPr lang="en-US" sz="1200" dirty="0"/>
                        <a:t>0.26</a:t>
                      </a:r>
                    </a:p>
                  </a:txBody>
                  <a:tcPr/>
                </a:tc>
                <a:tc>
                  <a:txBody>
                    <a:bodyPr/>
                    <a:lstStyle/>
                    <a:p>
                      <a:pPr algn="r"/>
                      <a:r>
                        <a:rPr lang="en-US" sz="1200" dirty="0"/>
                        <a:t>0.34</a:t>
                      </a:r>
                    </a:p>
                  </a:txBody>
                  <a:tcPr/>
                </a:tc>
                <a:tc>
                  <a:txBody>
                    <a:bodyPr/>
                    <a:lstStyle/>
                    <a:p>
                      <a:pPr algn="r"/>
                      <a:r>
                        <a:rPr lang="en-US" sz="1200" dirty="0"/>
                        <a:t>0.15</a:t>
                      </a:r>
                    </a:p>
                  </a:txBody>
                  <a:tcPr/>
                </a:tc>
                <a:tc>
                  <a:txBody>
                    <a:bodyPr/>
                    <a:lstStyle/>
                    <a:p>
                      <a:pPr algn="r"/>
                      <a:r>
                        <a:rPr lang="en-US" sz="1200" dirty="0"/>
                        <a:t>0.78/2.36</a:t>
                      </a:r>
                    </a:p>
                  </a:txBody>
                  <a:tcPr/>
                </a:tc>
                <a:extLst>
                  <a:ext uri="{0D108BD9-81ED-4DB2-BD59-A6C34878D82A}">
                    <a16:rowId xmlns:a16="http://schemas.microsoft.com/office/drawing/2014/main" val="2933147273"/>
                  </a:ext>
                </a:extLst>
              </a:tr>
            </a:tbl>
          </a:graphicData>
        </a:graphic>
      </p:graphicFrame>
      <p:sp>
        <p:nvSpPr>
          <p:cNvPr id="6" name="Rectangle : coins arrondis 5">
            <a:extLst>
              <a:ext uri="{FF2B5EF4-FFF2-40B4-BE49-F238E27FC236}">
                <a16:creationId xmlns:a16="http://schemas.microsoft.com/office/drawing/2014/main" id="{F5F95879-34B8-4319-B0CF-8631412CAF85}"/>
              </a:ext>
            </a:extLst>
          </p:cNvPr>
          <p:cNvSpPr/>
          <p:nvPr/>
        </p:nvSpPr>
        <p:spPr bwMode="auto">
          <a:xfrm>
            <a:off x="7820032" y="1657349"/>
            <a:ext cx="838200" cy="2348043"/>
          </a:xfrm>
          <a:prstGeom prst="roundRect">
            <a:avLst/>
          </a:prstGeom>
          <a:noFill/>
          <a:ln w="38100" cap="flat" cmpd="sng" algn="ctr">
            <a:solidFill>
              <a:srgbClr val="00B05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8" name="TextBox 7">
            <a:extLst>
              <a:ext uri="{FF2B5EF4-FFF2-40B4-BE49-F238E27FC236}">
                <a16:creationId xmlns:a16="http://schemas.microsoft.com/office/drawing/2014/main" id="{8E118C3A-E93B-354A-BBB9-F6AE60CE1A6C}"/>
              </a:ext>
            </a:extLst>
          </p:cNvPr>
          <p:cNvSpPr txBox="1"/>
          <p:nvPr/>
        </p:nvSpPr>
        <p:spPr>
          <a:xfrm>
            <a:off x="561967" y="4128248"/>
            <a:ext cx="8048633" cy="400110"/>
          </a:xfrm>
          <a:prstGeom prst="rect">
            <a:avLst/>
          </a:prstGeom>
          <a:noFill/>
        </p:spPr>
        <p:txBody>
          <a:bodyPr wrap="square" rtlCol="0">
            <a:spAutoFit/>
          </a:bodyPr>
          <a:lstStyle/>
          <a:p>
            <a:r>
              <a:rPr lang="en-US" sz="2000" dirty="0"/>
              <a:t>Average and maximal time are similar and much less than 16 </a:t>
            </a:r>
            <a:r>
              <a:rPr lang="en-US" sz="2000" dirty="0" err="1"/>
              <a:t>ms</a:t>
            </a:r>
            <a:endParaRPr lang="en-US" sz="2000" dirty="0"/>
          </a:p>
        </p:txBody>
      </p:sp>
    </p:spTree>
    <p:extLst>
      <p:ext uri="{BB962C8B-B14F-4D97-AF65-F5344CB8AC3E}">
        <p14:creationId xmlns:p14="http://schemas.microsoft.com/office/powerpoint/2010/main" val="4434003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a:t>Results</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71</a:t>
            </a:fld>
            <a:endParaRPr lang="en-US" altLang="x-none" dirty="0"/>
          </a:p>
        </p:txBody>
      </p:sp>
      <p:graphicFrame>
        <p:nvGraphicFramePr>
          <p:cNvPr id="7" name="Tableau 6">
            <a:extLst>
              <a:ext uri="{FF2B5EF4-FFF2-40B4-BE49-F238E27FC236}">
                <a16:creationId xmlns:a16="http://schemas.microsoft.com/office/drawing/2014/main" id="{A17B924F-41ED-4D1D-9C03-DB3F5A29D699}"/>
              </a:ext>
            </a:extLst>
          </p:cNvPr>
          <p:cNvGraphicFramePr>
            <a:graphicFrameLocks noGrp="1"/>
          </p:cNvGraphicFramePr>
          <p:nvPr/>
        </p:nvGraphicFramePr>
        <p:xfrm>
          <a:off x="561967" y="895350"/>
          <a:ext cx="8096265" cy="3110043"/>
        </p:xfrm>
        <a:graphic>
          <a:graphicData uri="http://schemas.openxmlformats.org/drawingml/2006/table">
            <a:tbl>
              <a:tblPr firstRow="1" bandRow="1">
                <a:tableStyleId>{5C22544A-7EE6-4342-B048-85BDC9FD1C3A}</a:tableStyleId>
              </a:tblPr>
              <a:tblGrid>
                <a:gridCol w="1048392">
                  <a:extLst>
                    <a:ext uri="{9D8B030D-6E8A-4147-A177-3AD203B41FA5}">
                      <a16:colId xmlns:a16="http://schemas.microsoft.com/office/drawing/2014/main" val="1278727190"/>
                    </a:ext>
                  </a:extLst>
                </a:gridCol>
                <a:gridCol w="1471930">
                  <a:extLst>
                    <a:ext uri="{9D8B030D-6E8A-4147-A177-3AD203B41FA5}">
                      <a16:colId xmlns:a16="http://schemas.microsoft.com/office/drawing/2014/main" val="2246998155"/>
                    </a:ext>
                  </a:extLst>
                </a:gridCol>
                <a:gridCol w="659130">
                  <a:extLst>
                    <a:ext uri="{9D8B030D-6E8A-4147-A177-3AD203B41FA5}">
                      <a16:colId xmlns:a16="http://schemas.microsoft.com/office/drawing/2014/main" val="1243375518"/>
                    </a:ext>
                  </a:extLst>
                </a:gridCol>
                <a:gridCol w="875030">
                  <a:extLst>
                    <a:ext uri="{9D8B030D-6E8A-4147-A177-3AD203B41FA5}">
                      <a16:colId xmlns:a16="http://schemas.microsoft.com/office/drawing/2014/main" val="1407619071"/>
                    </a:ext>
                  </a:extLst>
                </a:gridCol>
                <a:gridCol w="1198880">
                  <a:extLst>
                    <a:ext uri="{9D8B030D-6E8A-4147-A177-3AD203B41FA5}">
                      <a16:colId xmlns:a16="http://schemas.microsoft.com/office/drawing/2014/main" val="2579844209"/>
                    </a:ext>
                  </a:extLst>
                </a:gridCol>
                <a:gridCol w="914718">
                  <a:extLst>
                    <a:ext uri="{9D8B030D-6E8A-4147-A177-3AD203B41FA5}">
                      <a16:colId xmlns:a16="http://schemas.microsoft.com/office/drawing/2014/main" val="4289199506"/>
                    </a:ext>
                  </a:extLst>
                </a:gridCol>
                <a:gridCol w="879793">
                  <a:extLst>
                    <a:ext uri="{9D8B030D-6E8A-4147-A177-3AD203B41FA5}">
                      <a16:colId xmlns:a16="http://schemas.microsoft.com/office/drawing/2014/main" val="3853076286"/>
                    </a:ext>
                  </a:extLst>
                </a:gridCol>
                <a:gridCol w="1048392">
                  <a:extLst>
                    <a:ext uri="{9D8B030D-6E8A-4147-A177-3AD203B41FA5}">
                      <a16:colId xmlns:a16="http://schemas.microsoft.com/office/drawing/2014/main" val="3322579097"/>
                    </a:ext>
                  </a:extLst>
                </a:gridCol>
              </a:tblGrid>
              <a:tr h="818432">
                <a:tc>
                  <a:txBody>
                    <a:bodyPr/>
                    <a:lstStyle/>
                    <a:p>
                      <a:r>
                        <a:rPr lang="en-US" sz="1400" dirty="0"/>
                        <a:t>Example</a:t>
                      </a:r>
                    </a:p>
                  </a:txBody>
                  <a:tcPr/>
                </a:tc>
                <a:tc>
                  <a:txBody>
                    <a:bodyPr/>
                    <a:lstStyle/>
                    <a:p>
                      <a:pPr algn="ctr"/>
                      <a:r>
                        <a:rPr lang="en-US" sz="1400" dirty="0"/>
                        <a:t>Resolution</a:t>
                      </a:r>
                      <a:br>
                        <a:rPr lang="en-US" sz="1400" dirty="0"/>
                      </a:br>
                      <a:r>
                        <a:rPr lang="en-US" sz="1200" dirty="0"/>
                        <a:t>(</a:t>
                      </a:r>
                      <a:r>
                        <a:rPr lang="en-US" sz="1200" dirty="0" err="1"/>
                        <a:t>NxNxLayers</a:t>
                      </a:r>
                      <a:r>
                        <a:rPr lang="en-US" sz="1200" dirty="0"/>
                        <a:t>)</a:t>
                      </a:r>
                    </a:p>
                  </a:txBody>
                  <a:tcPr/>
                </a:tc>
                <a:tc>
                  <a:txBody>
                    <a:bodyPr/>
                    <a:lstStyle/>
                    <a:p>
                      <a:pPr algn="ctr"/>
                      <a:r>
                        <a:rPr lang="el-GR" sz="1400" dirty="0"/>
                        <a:t>Δ</a:t>
                      </a:r>
                      <a:r>
                        <a:rPr lang="en-US" sz="1400" dirty="0"/>
                        <a:t>t</a:t>
                      </a:r>
                      <a:br>
                        <a:rPr lang="en-US" sz="1400" dirty="0"/>
                      </a:br>
                      <a:r>
                        <a:rPr lang="en-US" sz="1200" dirty="0"/>
                        <a:t>(</a:t>
                      </a:r>
                      <a:r>
                        <a:rPr lang="en-US" sz="1200" dirty="0" err="1"/>
                        <a:t>ms</a:t>
                      </a:r>
                      <a:r>
                        <a:rPr lang="en-US" sz="1200" dirty="0"/>
                        <a:t>)</a:t>
                      </a:r>
                    </a:p>
                  </a:txBody>
                  <a:tcPr/>
                </a:tc>
                <a:tc>
                  <a:txBody>
                    <a:bodyPr/>
                    <a:lstStyle/>
                    <a:p>
                      <a:pPr algn="ctr"/>
                      <a:r>
                        <a:rPr lang="el-GR" sz="1400" i="0" dirty="0"/>
                        <a:t>ν</a:t>
                      </a:r>
                      <a:br>
                        <a:rPr lang="en-US" sz="1400" dirty="0"/>
                      </a:br>
                      <a:r>
                        <a:rPr lang="en-US" sz="1200" dirty="0"/>
                        <a:t>(m</a:t>
                      </a:r>
                      <a:r>
                        <a:rPr lang="en-US" sz="1200" baseline="30000" dirty="0"/>
                        <a:t>2</a:t>
                      </a:r>
                      <a:r>
                        <a:rPr lang="en-US" sz="1200" dirty="0"/>
                        <a:t>/s)</a:t>
                      </a:r>
                    </a:p>
                  </a:txBody>
                  <a:tcPr/>
                </a:tc>
                <a:tc>
                  <a:txBody>
                    <a:bodyPr/>
                    <a:lstStyle/>
                    <a:p>
                      <a:pPr algn="ctr"/>
                      <a:r>
                        <a:rPr lang="en-US" sz="1400" dirty="0"/>
                        <a:t>Simulation</a:t>
                      </a:r>
                    </a:p>
                    <a:p>
                      <a:pPr algn="ctr"/>
                      <a:r>
                        <a:rPr lang="en-US" sz="1200" dirty="0"/>
                        <a:t>Avg.</a:t>
                      </a:r>
                      <a:br>
                        <a:rPr lang="en-US" sz="1200" dirty="0"/>
                      </a:br>
                      <a:r>
                        <a:rPr lang="en-US" sz="1200" dirty="0"/>
                        <a:t>(</a:t>
                      </a:r>
                      <a:r>
                        <a:rPr lang="en-US" sz="1200" dirty="0" err="1"/>
                        <a:t>ms</a:t>
                      </a:r>
                      <a:r>
                        <a:rPr lang="en-US" sz="1200" dirty="0"/>
                        <a:t>)</a:t>
                      </a:r>
                    </a:p>
                  </a:txBody>
                  <a:tcPr/>
                </a:tc>
                <a:tc>
                  <a:txBody>
                    <a:bodyPr/>
                    <a:lstStyle/>
                    <a:p>
                      <a:pPr algn="ctr"/>
                      <a:r>
                        <a:rPr lang="en-US" sz="1400" dirty="0"/>
                        <a:t>Surface</a:t>
                      </a:r>
                    </a:p>
                    <a:p>
                      <a:pPr algn="ctr"/>
                      <a:r>
                        <a:rPr lang="en-US" sz="1200" dirty="0"/>
                        <a:t>Avg.</a:t>
                      </a:r>
                    </a:p>
                    <a:p>
                      <a:pPr algn="ctr"/>
                      <a:r>
                        <a:rPr lang="en-US" sz="1200" dirty="0"/>
                        <a:t>(</a:t>
                      </a:r>
                      <a:r>
                        <a:rPr lang="en-US" sz="1200" dirty="0" err="1"/>
                        <a:t>ms</a:t>
                      </a:r>
                      <a:r>
                        <a:rPr lang="en-US" sz="1200" dirty="0"/>
                        <a:t>)</a:t>
                      </a:r>
                    </a:p>
                  </a:txBody>
                  <a:tcPr/>
                </a:tc>
                <a:tc>
                  <a:txBody>
                    <a:bodyPr/>
                    <a:lstStyle/>
                    <a:p>
                      <a:pPr algn="ctr"/>
                      <a:r>
                        <a:rPr lang="en-US" sz="1400" dirty="0"/>
                        <a:t>Render</a:t>
                      </a:r>
                      <a:br>
                        <a:rPr lang="en-US" sz="1400" dirty="0"/>
                      </a:br>
                      <a:r>
                        <a:rPr lang="en-US" sz="1200" dirty="0"/>
                        <a:t>Avg.</a:t>
                      </a:r>
                      <a:br>
                        <a:rPr lang="en-US" sz="1200" dirty="0"/>
                      </a:br>
                      <a:r>
                        <a:rPr lang="en-US" sz="1200" dirty="0"/>
                        <a:t>(</a:t>
                      </a:r>
                      <a:r>
                        <a:rPr lang="en-US" sz="1200" dirty="0" err="1"/>
                        <a:t>ms</a:t>
                      </a:r>
                      <a:r>
                        <a:rPr lang="en-US" sz="1200" dirty="0"/>
                        <a:t>)</a:t>
                      </a:r>
                    </a:p>
                  </a:txBody>
                  <a:tcPr/>
                </a:tc>
                <a:tc>
                  <a:txBody>
                    <a:bodyPr/>
                    <a:lstStyle/>
                    <a:p>
                      <a:pPr algn="ctr"/>
                      <a:r>
                        <a:rPr lang="en-US" sz="1400" dirty="0"/>
                        <a:t>Total</a:t>
                      </a:r>
                    </a:p>
                    <a:p>
                      <a:pPr algn="ctr"/>
                      <a:r>
                        <a:rPr lang="en-US" sz="1200" dirty="0"/>
                        <a:t>Avg./Max</a:t>
                      </a:r>
                      <a:br>
                        <a:rPr lang="en-US" sz="1200" dirty="0"/>
                      </a:br>
                      <a:r>
                        <a:rPr lang="en-US" sz="1200" dirty="0"/>
                        <a:t>(</a:t>
                      </a:r>
                      <a:r>
                        <a:rPr lang="en-US" sz="1200" dirty="0" err="1"/>
                        <a:t>ms</a:t>
                      </a:r>
                      <a:r>
                        <a:rPr lang="en-US" sz="1200" dirty="0"/>
                        <a:t>)</a:t>
                      </a:r>
                    </a:p>
                  </a:txBody>
                  <a:tcPr/>
                </a:tc>
                <a:extLst>
                  <a:ext uri="{0D108BD9-81ED-4DB2-BD59-A6C34878D82A}">
                    <a16:rowId xmlns:a16="http://schemas.microsoft.com/office/drawing/2014/main" val="245821308"/>
                  </a:ext>
                </a:extLst>
              </a:tr>
              <a:tr h="327373">
                <a:tc>
                  <a:txBody>
                    <a:bodyPr/>
                    <a:lstStyle/>
                    <a:p>
                      <a:r>
                        <a:rPr lang="en-US" sz="1200" dirty="0"/>
                        <a:t>Surgery</a:t>
                      </a:r>
                    </a:p>
                  </a:txBody>
                  <a:tcPr/>
                </a:tc>
                <a:tc>
                  <a:txBody>
                    <a:bodyPr/>
                    <a:lstStyle/>
                    <a:p>
                      <a:pPr algn="r"/>
                      <a:r>
                        <a:rPr lang="en-US" sz="1200" dirty="0"/>
                        <a:t>200 x 200 x 5</a:t>
                      </a:r>
                    </a:p>
                  </a:txBody>
                  <a:tcPr/>
                </a:tc>
                <a:tc>
                  <a:txBody>
                    <a:bodyPr/>
                    <a:lstStyle/>
                    <a:p>
                      <a:pPr algn="r"/>
                      <a:r>
                        <a:rPr lang="en-US" sz="1200" dirty="0"/>
                        <a:t>3.0</a:t>
                      </a:r>
                    </a:p>
                  </a:txBody>
                  <a:tcPr/>
                </a:tc>
                <a:tc>
                  <a:txBody>
                    <a:bodyPr/>
                    <a:lstStyle/>
                    <a:p>
                      <a:pPr algn="r"/>
                      <a:r>
                        <a:rPr lang="en-US" sz="1200" dirty="0"/>
                        <a:t>4.0E-6</a:t>
                      </a:r>
                    </a:p>
                  </a:txBody>
                  <a:tcPr/>
                </a:tc>
                <a:tc>
                  <a:txBody>
                    <a:bodyPr/>
                    <a:lstStyle/>
                    <a:p>
                      <a:pPr algn="r"/>
                      <a:r>
                        <a:rPr lang="en-US" sz="1200" dirty="0"/>
                        <a:t>4.86</a:t>
                      </a:r>
                    </a:p>
                  </a:txBody>
                  <a:tcPr/>
                </a:tc>
                <a:tc>
                  <a:txBody>
                    <a:bodyPr/>
                    <a:lstStyle/>
                    <a:p>
                      <a:pPr algn="r"/>
                      <a:r>
                        <a:rPr lang="en-US" sz="1200" dirty="0"/>
                        <a:t>1.10</a:t>
                      </a:r>
                    </a:p>
                  </a:txBody>
                  <a:tcPr/>
                </a:tc>
                <a:tc>
                  <a:txBody>
                    <a:bodyPr/>
                    <a:lstStyle/>
                    <a:p>
                      <a:pPr algn="r"/>
                      <a:r>
                        <a:rPr lang="en-US" sz="1200" dirty="0"/>
                        <a:t>0.34</a:t>
                      </a:r>
                    </a:p>
                  </a:txBody>
                  <a:tcPr/>
                </a:tc>
                <a:tc>
                  <a:txBody>
                    <a:bodyPr/>
                    <a:lstStyle/>
                    <a:p>
                      <a:pPr algn="r"/>
                      <a:r>
                        <a:rPr lang="en-US" sz="1200" dirty="0"/>
                        <a:t>6.30/7.04</a:t>
                      </a:r>
                    </a:p>
                  </a:txBody>
                  <a:tcPr/>
                </a:tc>
                <a:extLst>
                  <a:ext uri="{0D108BD9-81ED-4DB2-BD59-A6C34878D82A}">
                    <a16:rowId xmlns:a16="http://schemas.microsoft.com/office/drawing/2014/main" val="2996942496"/>
                  </a:ext>
                </a:extLst>
              </a:tr>
              <a:tr h="327373">
                <a:tc>
                  <a:txBody>
                    <a:bodyPr/>
                    <a:lstStyle/>
                    <a:p>
                      <a:r>
                        <a:rPr lang="en-US" sz="1200" dirty="0"/>
                        <a:t>Viscosity</a:t>
                      </a:r>
                    </a:p>
                  </a:txBody>
                  <a:tcPr/>
                </a:tc>
                <a:tc>
                  <a:txBody>
                    <a:bodyPr/>
                    <a:lstStyle/>
                    <a:p>
                      <a:pPr algn="r"/>
                      <a:r>
                        <a:rPr lang="en-US" sz="1200" dirty="0"/>
                        <a:t>200 x 200 x 1</a:t>
                      </a:r>
                    </a:p>
                  </a:txBody>
                  <a:tcPr/>
                </a:tc>
                <a:tc>
                  <a:txBody>
                    <a:bodyPr/>
                    <a:lstStyle/>
                    <a:p>
                      <a:pPr algn="r"/>
                      <a:r>
                        <a:rPr lang="en-US" sz="1200" dirty="0"/>
                        <a:t>3.0</a:t>
                      </a:r>
                    </a:p>
                  </a:txBody>
                  <a:tcPr/>
                </a:tc>
                <a:tc>
                  <a:txBody>
                    <a:bodyPr/>
                    <a:lstStyle/>
                    <a:p>
                      <a:pPr algn="r"/>
                      <a:r>
                        <a:rPr lang="en-US" sz="1200" dirty="0"/>
                        <a:t>0</a:t>
                      </a:r>
                    </a:p>
                  </a:txBody>
                  <a:tcPr/>
                </a:tc>
                <a:tc>
                  <a:txBody>
                    <a:bodyPr/>
                    <a:lstStyle/>
                    <a:p>
                      <a:pPr algn="r"/>
                      <a:r>
                        <a:rPr lang="en-US" sz="1200" dirty="0"/>
                        <a:t>0.61</a:t>
                      </a:r>
                    </a:p>
                  </a:txBody>
                  <a:tcPr/>
                </a:tc>
                <a:tc>
                  <a:txBody>
                    <a:bodyPr/>
                    <a:lstStyle/>
                    <a:p>
                      <a:pPr algn="r"/>
                      <a:r>
                        <a:rPr lang="en-US" sz="1200" dirty="0"/>
                        <a:t>0.43</a:t>
                      </a:r>
                    </a:p>
                  </a:txBody>
                  <a:tcPr/>
                </a:tc>
                <a:tc>
                  <a:txBody>
                    <a:bodyPr/>
                    <a:lstStyle/>
                    <a:p>
                      <a:pPr algn="r"/>
                      <a:r>
                        <a:rPr lang="en-US" sz="1200" dirty="0"/>
                        <a:t>0.16</a:t>
                      </a:r>
                    </a:p>
                  </a:txBody>
                  <a:tcPr/>
                </a:tc>
                <a:tc>
                  <a:txBody>
                    <a:bodyPr/>
                    <a:lstStyle/>
                    <a:p>
                      <a:pPr algn="r"/>
                      <a:r>
                        <a:rPr lang="en-US" sz="1200" dirty="0"/>
                        <a:t>1.21/1.63</a:t>
                      </a:r>
                    </a:p>
                  </a:txBody>
                  <a:tcPr/>
                </a:tc>
                <a:extLst>
                  <a:ext uri="{0D108BD9-81ED-4DB2-BD59-A6C34878D82A}">
                    <a16:rowId xmlns:a16="http://schemas.microsoft.com/office/drawing/2014/main" val="58764786"/>
                  </a:ext>
                </a:extLst>
              </a:tr>
              <a:tr h="327373">
                <a:tc>
                  <a:txBody>
                    <a:bodyPr/>
                    <a:lstStyle/>
                    <a:p>
                      <a:r>
                        <a:rPr lang="en-US" sz="1200" dirty="0"/>
                        <a:t>Viscosity</a:t>
                      </a:r>
                    </a:p>
                  </a:txBody>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a:t>200 x 200 x 1</a:t>
                      </a:r>
                    </a:p>
                  </a:txBody>
                  <a:tcPr/>
                </a:tc>
                <a:tc>
                  <a:txBody>
                    <a:bodyPr/>
                    <a:lstStyle/>
                    <a:p>
                      <a:pPr algn="r"/>
                      <a:r>
                        <a:rPr lang="en-US" sz="1200" dirty="0"/>
                        <a:t>3.0</a:t>
                      </a:r>
                    </a:p>
                  </a:txBody>
                  <a:tcPr/>
                </a:tc>
                <a:tc>
                  <a:txBody>
                    <a:bodyPr/>
                    <a:lstStyle/>
                    <a:p>
                      <a:pPr algn="r"/>
                      <a:r>
                        <a:rPr lang="en-US" sz="1200" dirty="0"/>
                        <a:t>4.0E-6</a:t>
                      </a:r>
                    </a:p>
                  </a:txBody>
                  <a:tcPr/>
                </a:tc>
                <a:tc>
                  <a:txBody>
                    <a:bodyPr/>
                    <a:lstStyle/>
                    <a:p>
                      <a:pPr algn="r"/>
                      <a:r>
                        <a:rPr lang="en-US" sz="1200" dirty="0"/>
                        <a:t>0.62</a:t>
                      </a:r>
                    </a:p>
                  </a:txBody>
                  <a:tcPr/>
                </a:tc>
                <a:tc>
                  <a:txBody>
                    <a:bodyPr/>
                    <a:lstStyle/>
                    <a:p>
                      <a:pPr algn="r"/>
                      <a:r>
                        <a:rPr lang="en-US" sz="1200" dirty="0"/>
                        <a:t>0.46</a:t>
                      </a:r>
                    </a:p>
                  </a:txBody>
                  <a:tcPr/>
                </a:tc>
                <a:tc>
                  <a:txBody>
                    <a:bodyPr/>
                    <a:lstStyle/>
                    <a:p>
                      <a:pPr algn="r"/>
                      <a:r>
                        <a:rPr lang="en-US" sz="1200" dirty="0"/>
                        <a:t>0.16</a:t>
                      </a:r>
                    </a:p>
                  </a:txBody>
                  <a:tcPr/>
                </a:tc>
                <a:tc>
                  <a:txBody>
                    <a:bodyPr/>
                    <a:lstStyle/>
                    <a:p>
                      <a:pPr algn="r"/>
                      <a:r>
                        <a:rPr lang="en-US" sz="1200" dirty="0"/>
                        <a:t>1.22/1.63</a:t>
                      </a:r>
                    </a:p>
                  </a:txBody>
                  <a:tcPr/>
                </a:tc>
                <a:extLst>
                  <a:ext uri="{0D108BD9-81ED-4DB2-BD59-A6C34878D82A}">
                    <a16:rowId xmlns:a16="http://schemas.microsoft.com/office/drawing/2014/main" val="1284760606"/>
                  </a:ext>
                </a:extLst>
              </a:tr>
              <a:tr h="327373">
                <a:tc>
                  <a:txBody>
                    <a:bodyPr/>
                    <a:lstStyle/>
                    <a:p>
                      <a:r>
                        <a:rPr lang="en-US" sz="1200" dirty="0"/>
                        <a:t>Viscosity</a:t>
                      </a:r>
                    </a:p>
                  </a:txBody>
                  <a:tcPr/>
                </a:tc>
                <a:tc>
                  <a:txBody>
                    <a:bodyPr/>
                    <a:lstStyle/>
                    <a:p>
                      <a:pPr algn="r"/>
                      <a:r>
                        <a:rPr lang="en-US" sz="1200" dirty="0"/>
                        <a:t>200 x 200 x 1</a:t>
                      </a:r>
                    </a:p>
                  </a:txBody>
                  <a:tcPr/>
                </a:tc>
                <a:tc>
                  <a:txBody>
                    <a:bodyPr/>
                    <a:lstStyle/>
                    <a:p>
                      <a:pPr algn="r"/>
                      <a:r>
                        <a:rPr lang="en-US" sz="1200" dirty="0"/>
                        <a:t>3.0</a:t>
                      </a:r>
                    </a:p>
                  </a:txBody>
                  <a:tcPr/>
                </a:tc>
                <a:tc>
                  <a:txBody>
                    <a:bodyPr/>
                    <a:lstStyle/>
                    <a:p>
                      <a:pPr algn="r"/>
                      <a:r>
                        <a:rPr lang="en-US" sz="1200" dirty="0"/>
                        <a:t>4.0E-5</a:t>
                      </a:r>
                    </a:p>
                  </a:txBody>
                  <a:tcPr/>
                </a:tc>
                <a:tc>
                  <a:txBody>
                    <a:bodyPr/>
                    <a:lstStyle/>
                    <a:p>
                      <a:pPr algn="r"/>
                      <a:r>
                        <a:rPr lang="en-US" sz="1200" dirty="0"/>
                        <a:t>0.60</a:t>
                      </a:r>
                    </a:p>
                  </a:txBody>
                  <a:tcPr/>
                </a:tc>
                <a:tc>
                  <a:txBody>
                    <a:bodyPr/>
                    <a:lstStyle/>
                    <a:p>
                      <a:pPr algn="r"/>
                      <a:r>
                        <a:rPr lang="en-US" sz="1200" dirty="0"/>
                        <a:t>0.44</a:t>
                      </a:r>
                    </a:p>
                  </a:txBody>
                  <a:tcPr/>
                </a:tc>
                <a:tc>
                  <a:txBody>
                    <a:bodyPr/>
                    <a:lstStyle/>
                    <a:p>
                      <a:pPr algn="r"/>
                      <a:r>
                        <a:rPr lang="en-US" sz="1200" dirty="0"/>
                        <a:t>0.16</a:t>
                      </a:r>
                    </a:p>
                  </a:txBody>
                  <a:tcPr/>
                </a:tc>
                <a:tc>
                  <a:txBody>
                    <a:bodyPr/>
                    <a:lstStyle/>
                    <a:p>
                      <a:pPr algn="r"/>
                      <a:r>
                        <a:rPr lang="en-US" sz="1200" dirty="0"/>
                        <a:t>1.21/2.41</a:t>
                      </a:r>
                    </a:p>
                  </a:txBody>
                  <a:tcPr/>
                </a:tc>
                <a:extLst>
                  <a:ext uri="{0D108BD9-81ED-4DB2-BD59-A6C34878D82A}">
                    <a16:rowId xmlns:a16="http://schemas.microsoft.com/office/drawing/2014/main" val="1052381212"/>
                  </a:ext>
                </a:extLst>
              </a:tr>
              <a:tr h="327373">
                <a:tc>
                  <a:txBody>
                    <a:bodyPr/>
                    <a:lstStyle/>
                    <a:p>
                      <a:r>
                        <a:rPr lang="en-US" sz="1200" dirty="0"/>
                        <a:t>Viscosity</a:t>
                      </a:r>
                    </a:p>
                  </a:txBody>
                  <a:tcPr/>
                </a:tc>
                <a:tc>
                  <a:txBody>
                    <a:bodyPr/>
                    <a:lstStyle/>
                    <a:p>
                      <a:pPr algn="r"/>
                      <a:r>
                        <a:rPr lang="en-US" sz="1200" dirty="0"/>
                        <a:t>200 x 200 x 1</a:t>
                      </a:r>
                    </a:p>
                  </a:txBody>
                  <a:tcPr/>
                </a:tc>
                <a:tc>
                  <a:txBody>
                    <a:bodyPr/>
                    <a:lstStyle/>
                    <a:p>
                      <a:pPr algn="r"/>
                      <a:r>
                        <a:rPr lang="en-US" sz="1200" dirty="0"/>
                        <a:t>3.0</a:t>
                      </a:r>
                    </a:p>
                  </a:txBody>
                  <a:tcPr/>
                </a:tc>
                <a:tc>
                  <a:txBody>
                    <a:bodyPr/>
                    <a:lstStyle/>
                    <a:p>
                      <a:pPr algn="r"/>
                      <a:r>
                        <a:rPr lang="en-US" sz="1200" dirty="0"/>
                        <a:t>4.0E-1</a:t>
                      </a:r>
                    </a:p>
                  </a:txBody>
                  <a:tcPr/>
                </a:tc>
                <a:tc>
                  <a:txBody>
                    <a:bodyPr/>
                    <a:lstStyle/>
                    <a:p>
                      <a:pPr algn="r"/>
                      <a:r>
                        <a:rPr lang="en-US" sz="1200" dirty="0"/>
                        <a:t>0.60</a:t>
                      </a:r>
                    </a:p>
                  </a:txBody>
                  <a:tcPr/>
                </a:tc>
                <a:tc>
                  <a:txBody>
                    <a:bodyPr/>
                    <a:lstStyle/>
                    <a:p>
                      <a:pPr algn="r"/>
                      <a:r>
                        <a:rPr lang="en-US" sz="1200" dirty="0"/>
                        <a:t>0.41</a:t>
                      </a:r>
                    </a:p>
                  </a:txBody>
                  <a:tcPr/>
                </a:tc>
                <a:tc>
                  <a:txBody>
                    <a:bodyPr/>
                    <a:lstStyle/>
                    <a:p>
                      <a:pPr algn="r"/>
                      <a:r>
                        <a:rPr lang="en-US" sz="1200" dirty="0"/>
                        <a:t>0.16</a:t>
                      </a:r>
                    </a:p>
                  </a:txBody>
                  <a:tcPr/>
                </a:tc>
                <a:tc>
                  <a:txBody>
                    <a:bodyPr/>
                    <a:lstStyle/>
                    <a:p>
                      <a:pPr algn="r"/>
                      <a:r>
                        <a:rPr lang="en-US" sz="1200" dirty="0"/>
                        <a:t>1.20/2.40</a:t>
                      </a:r>
                    </a:p>
                  </a:txBody>
                  <a:tcPr/>
                </a:tc>
                <a:extLst>
                  <a:ext uri="{0D108BD9-81ED-4DB2-BD59-A6C34878D82A}">
                    <a16:rowId xmlns:a16="http://schemas.microsoft.com/office/drawing/2014/main" val="2719397056"/>
                  </a:ext>
                </a:extLst>
              </a:tr>
              <a:tr h="327373">
                <a:tc>
                  <a:txBody>
                    <a:bodyPr/>
                    <a:lstStyle/>
                    <a:p>
                      <a:r>
                        <a:rPr lang="en-US" sz="1200" dirty="0"/>
                        <a:t>Three layers</a:t>
                      </a:r>
                    </a:p>
                  </a:txBody>
                  <a:tcPr/>
                </a:tc>
                <a:tc>
                  <a:txBody>
                    <a:bodyPr/>
                    <a:lstStyle/>
                    <a:p>
                      <a:pPr algn="r"/>
                      <a:r>
                        <a:rPr lang="en-US" sz="1200" dirty="0"/>
                        <a:t>100 x 100 x 3</a:t>
                      </a:r>
                    </a:p>
                  </a:txBody>
                  <a:tcPr/>
                </a:tc>
                <a:tc>
                  <a:txBody>
                    <a:bodyPr/>
                    <a:lstStyle/>
                    <a:p>
                      <a:pPr algn="r"/>
                      <a:r>
                        <a:rPr lang="en-US" sz="1200" dirty="0"/>
                        <a:t>9.0</a:t>
                      </a:r>
                    </a:p>
                  </a:txBody>
                  <a:tcPr/>
                </a:tc>
                <a:tc>
                  <a:txBody>
                    <a:bodyPr/>
                    <a:lstStyle/>
                    <a:p>
                      <a:pPr algn="r"/>
                      <a:r>
                        <a:rPr lang="en-US" sz="1200" dirty="0"/>
                        <a:t>4.0E-6</a:t>
                      </a:r>
                    </a:p>
                  </a:txBody>
                  <a:tcPr/>
                </a:tc>
                <a:tc>
                  <a:txBody>
                    <a:bodyPr/>
                    <a:lstStyle/>
                    <a:p>
                      <a:pPr algn="r"/>
                      <a:r>
                        <a:rPr lang="en-US" sz="1200" dirty="0"/>
                        <a:t>0.32</a:t>
                      </a:r>
                    </a:p>
                  </a:txBody>
                  <a:tcPr/>
                </a:tc>
                <a:tc>
                  <a:txBody>
                    <a:bodyPr/>
                    <a:lstStyle/>
                    <a:p>
                      <a:pPr algn="r"/>
                      <a:r>
                        <a:rPr lang="en-US" sz="1200" dirty="0"/>
                        <a:t>0.37</a:t>
                      </a:r>
                    </a:p>
                  </a:txBody>
                  <a:tcPr/>
                </a:tc>
                <a:tc>
                  <a:txBody>
                    <a:bodyPr/>
                    <a:lstStyle/>
                    <a:p>
                      <a:pPr algn="r"/>
                      <a:r>
                        <a:rPr lang="en-US" sz="1200" dirty="0"/>
                        <a:t>0.17</a:t>
                      </a:r>
                    </a:p>
                  </a:txBody>
                  <a:tcPr/>
                </a:tc>
                <a:tc>
                  <a:txBody>
                    <a:bodyPr/>
                    <a:lstStyle/>
                    <a:p>
                      <a:pPr algn="r"/>
                      <a:r>
                        <a:rPr lang="en-US" sz="1200" dirty="0"/>
                        <a:t>0.86/1.53</a:t>
                      </a:r>
                    </a:p>
                  </a:txBody>
                  <a:tcPr/>
                </a:tc>
                <a:extLst>
                  <a:ext uri="{0D108BD9-81ED-4DB2-BD59-A6C34878D82A}">
                    <a16:rowId xmlns:a16="http://schemas.microsoft.com/office/drawing/2014/main" val="4172333087"/>
                  </a:ext>
                </a:extLst>
              </a:tr>
              <a:tr h="327373">
                <a:tc>
                  <a:txBody>
                    <a:bodyPr/>
                    <a:lstStyle/>
                    <a:p>
                      <a:r>
                        <a:rPr lang="en-US" sz="1200" dirty="0"/>
                        <a:t>Passages</a:t>
                      </a:r>
                    </a:p>
                  </a:txBody>
                  <a:tcPr/>
                </a:tc>
                <a:tc>
                  <a:txBody>
                    <a:bodyPr/>
                    <a:lstStyle/>
                    <a:p>
                      <a:pPr algn="r"/>
                      <a:r>
                        <a:rPr lang="en-US" sz="1200" dirty="0"/>
                        <a:t>100 x 100 x 3</a:t>
                      </a:r>
                    </a:p>
                  </a:txBody>
                  <a:tcPr/>
                </a:tc>
                <a:tc>
                  <a:txBody>
                    <a:bodyPr/>
                    <a:lstStyle/>
                    <a:p>
                      <a:pPr algn="r"/>
                      <a:r>
                        <a:rPr lang="en-US" sz="1200" dirty="0"/>
                        <a:t>9.0</a:t>
                      </a:r>
                    </a:p>
                  </a:txBody>
                  <a:tcPr/>
                </a:tc>
                <a:tc>
                  <a:txBody>
                    <a:bodyPr/>
                    <a:lstStyle/>
                    <a:p>
                      <a:pPr algn="r"/>
                      <a:r>
                        <a:rPr lang="en-US" sz="1200" dirty="0"/>
                        <a:t>4.0E-6</a:t>
                      </a:r>
                    </a:p>
                  </a:txBody>
                  <a:tcPr/>
                </a:tc>
                <a:tc>
                  <a:txBody>
                    <a:bodyPr/>
                    <a:lstStyle/>
                    <a:p>
                      <a:pPr algn="r"/>
                      <a:r>
                        <a:rPr lang="en-US" sz="1200" dirty="0"/>
                        <a:t>0.26</a:t>
                      </a:r>
                    </a:p>
                  </a:txBody>
                  <a:tcPr/>
                </a:tc>
                <a:tc>
                  <a:txBody>
                    <a:bodyPr/>
                    <a:lstStyle/>
                    <a:p>
                      <a:pPr algn="r"/>
                      <a:r>
                        <a:rPr lang="en-US" sz="1200" dirty="0"/>
                        <a:t>0.34</a:t>
                      </a:r>
                    </a:p>
                  </a:txBody>
                  <a:tcPr/>
                </a:tc>
                <a:tc>
                  <a:txBody>
                    <a:bodyPr/>
                    <a:lstStyle/>
                    <a:p>
                      <a:pPr algn="r"/>
                      <a:r>
                        <a:rPr lang="en-US" sz="1200" dirty="0"/>
                        <a:t>0.15</a:t>
                      </a:r>
                    </a:p>
                  </a:txBody>
                  <a:tcPr/>
                </a:tc>
                <a:tc>
                  <a:txBody>
                    <a:bodyPr/>
                    <a:lstStyle/>
                    <a:p>
                      <a:pPr algn="r"/>
                      <a:r>
                        <a:rPr lang="en-US" sz="1200" dirty="0"/>
                        <a:t>0.78/2.36</a:t>
                      </a:r>
                    </a:p>
                  </a:txBody>
                  <a:tcPr/>
                </a:tc>
                <a:extLst>
                  <a:ext uri="{0D108BD9-81ED-4DB2-BD59-A6C34878D82A}">
                    <a16:rowId xmlns:a16="http://schemas.microsoft.com/office/drawing/2014/main" val="2933147273"/>
                  </a:ext>
                </a:extLst>
              </a:tr>
            </a:tbl>
          </a:graphicData>
        </a:graphic>
      </p:graphicFrame>
      <p:sp>
        <p:nvSpPr>
          <p:cNvPr id="3" name="Rectangle : coins arrondis 2">
            <a:extLst>
              <a:ext uri="{FF2B5EF4-FFF2-40B4-BE49-F238E27FC236}">
                <a16:creationId xmlns:a16="http://schemas.microsoft.com/office/drawing/2014/main" id="{9CC4CA4C-3671-4F6A-BFB0-961E5F6F5F7A}"/>
              </a:ext>
            </a:extLst>
          </p:cNvPr>
          <p:cNvSpPr/>
          <p:nvPr/>
        </p:nvSpPr>
        <p:spPr bwMode="auto">
          <a:xfrm>
            <a:off x="1965960" y="1649730"/>
            <a:ext cx="838200" cy="1676400"/>
          </a:xfrm>
          <a:prstGeom prst="round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6" name="Rectangle : coins arrondis 5">
            <a:extLst>
              <a:ext uri="{FF2B5EF4-FFF2-40B4-BE49-F238E27FC236}">
                <a16:creationId xmlns:a16="http://schemas.microsoft.com/office/drawing/2014/main" id="{76BB5CF1-30AE-4FD4-8988-8DFE078FDD3D}"/>
              </a:ext>
            </a:extLst>
          </p:cNvPr>
          <p:cNvSpPr/>
          <p:nvPr/>
        </p:nvSpPr>
        <p:spPr bwMode="auto">
          <a:xfrm>
            <a:off x="3277986" y="1653540"/>
            <a:ext cx="484909" cy="1676400"/>
          </a:xfrm>
          <a:prstGeom prst="round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8" name="Rectangle : coins arrondis 7">
            <a:extLst>
              <a:ext uri="{FF2B5EF4-FFF2-40B4-BE49-F238E27FC236}">
                <a16:creationId xmlns:a16="http://schemas.microsoft.com/office/drawing/2014/main" id="{37B57447-CF71-49DA-8474-B571A6906CED}"/>
              </a:ext>
            </a:extLst>
          </p:cNvPr>
          <p:cNvSpPr/>
          <p:nvPr/>
        </p:nvSpPr>
        <p:spPr bwMode="auto">
          <a:xfrm>
            <a:off x="1965960" y="3364230"/>
            <a:ext cx="838200" cy="563880"/>
          </a:xfrm>
          <a:prstGeom prst="roundRect">
            <a:avLst/>
          </a:prstGeom>
          <a:noFill/>
          <a:ln w="38100" cap="flat" cmpd="sng" algn="ctr">
            <a:solidFill>
              <a:srgbClr val="00B0F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10" name="Rectangle : coins arrondis 9">
            <a:extLst>
              <a:ext uri="{FF2B5EF4-FFF2-40B4-BE49-F238E27FC236}">
                <a16:creationId xmlns:a16="http://schemas.microsoft.com/office/drawing/2014/main" id="{4B8454C2-AB01-468B-BCFF-122D1710CDB8}"/>
              </a:ext>
            </a:extLst>
          </p:cNvPr>
          <p:cNvSpPr/>
          <p:nvPr/>
        </p:nvSpPr>
        <p:spPr bwMode="auto">
          <a:xfrm>
            <a:off x="3277986" y="3364230"/>
            <a:ext cx="484908" cy="563880"/>
          </a:xfrm>
          <a:prstGeom prst="roundRect">
            <a:avLst/>
          </a:prstGeom>
          <a:noFill/>
          <a:ln w="38100" cap="flat" cmpd="sng" algn="ctr">
            <a:solidFill>
              <a:srgbClr val="00B0F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11" name="TextBox 10">
            <a:extLst>
              <a:ext uri="{FF2B5EF4-FFF2-40B4-BE49-F238E27FC236}">
                <a16:creationId xmlns:a16="http://schemas.microsoft.com/office/drawing/2014/main" id="{48948032-CBB4-C542-93C3-5718668B777C}"/>
              </a:ext>
            </a:extLst>
          </p:cNvPr>
          <p:cNvSpPr txBox="1"/>
          <p:nvPr/>
        </p:nvSpPr>
        <p:spPr>
          <a:xfrm>
            <a:off x="561967" y="4128248"/>
            <a:ext cx="8048633" cy="461665"/>
          </a:xfrm>
          <a:prstGeom prst="rect">
            <a:avLst/>
          </a:prstGeom>
          <a:noFill/>
        </p:spPr>
        <p:txBody>
          <a:bodyPr wrap="square" rtlCol="0">
            <a:spAutoFit/>
          </a:bodyPr>
          <a:lstStyle/>
          <a:p>
            <a:r>
              <a:rPr lang="en-US" dirty="0"/>
              <a:t>CFL Condition: </a:t>
            </a:r>
            <a:r>
              <a:rPr lang="en-US" dirty="0" err="1"/>
              <a:t>Timestep</a:t>
            </a:r>
            <a:r>
              <a:rPr lang="en-US" dirty="0"/>
              <a:t> related to resolution </a:t>
            </a:r>
          </a:p>
        </p:txBody>
      </p:sp>
    </p:spTree>
    <p:extLst>
      <p:ext uri="{BB962C8B-B14F-4D97-AF65-F5344CB8AC3E}">
        <p14:creationId xmlns:p14="http://schemas.microsoft.com/office/powerpoint/2010/main" val="6708016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Timestep</a:t>
            </a:r>
            <a:r>
              <a:rPr lang="en-CA" dirty="0"/>
              <a:t> - CFL Condition</a:t>
            </a:r>
            <a:endParaRPr lang="en-CA" sz="3600" dirty="0"/>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72</a:t>
            </a:fld>
            <a:endParaRPr lang="en-US" altLang="x-none" dirty="0"/>
          </a:p>
        </p:txBody>
      </p:sp>
      <p:graphicFrame>
        <p:nvGraphicFramePr>
          <p:cNvPr id="7" name="Chart 6"/>
          <p:cNvGraphicFramePr>
            <a:graphicFrameLocks/>
          </p:cNvGraphicFramePr>
          <p:nvPr>
            <p:extLst>
              <p:ext uri="{D42A27DB-BD31-4B8C-83A1-F6EECF244321}">
                <p14:modId xmlns:p14="http://schemas.microsoft.com/office/powerpoint/2010/main" val="673230430"/>
              </p:ext>
            </p:extLst>
          </p:nvPr>
        </p:nvGraphicFramePr>
        <p:xfrm>
          <a:off x="1943100" y="1219994"/>
          <a:ext cx="5334000" cy="28289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310659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Computation Time vs. Resolution</a:t>
            </a:r>
            <a:endParaRPr lang="en-CA" sz="3600" dirty="0"/>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73</a:t>
            </a:fld>
            <a:endParaRPr lang="en-US" altLang="x-none" dirty="0"/>
          </a:p>
        </p:txBody>
      </p:sp>
      <p:graphicFrame>
        <p:nvGraphicFramePr>
          <p:cNvPr id="6" name="Chart 5"/>
          <p:cNvGraphicFramePr>
            <a:graphicFrameLocks/>
          </p:cNvGraphicFramePr>
          <p:nvPr>
            <p:extLst>
              <p:ext uri="{D42A27DB-BD31-4B8C-83A1-F6EECF244321}">
                <p14:modId xmlns:p14="http://schemas.microsoft.com/office/powerpoint/2010/main" val="902055172"/>
              </p:ext>
            </p:extLst>
          </p:nvPr>
        </p:nvGraphicFramePr>
        <p:xfrm>
          <a:off x="2171700" y="1276350"/>
          <a:ext cx="4876800" cy="2819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191683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a:t>Applicablability</a:t>
            </a:r>
            <a:r>
              <a:rPr lang="en-CA" dirty="0"/>
              <a:t> of the approach</a:t>
            </a:r>
          </a:p>
        </p:txBody>
      </p:sp>
      <p:sp>
        <p:nvSpPr>
          <p:cNvPr id="3" name="Content Placeholder 2"/>
          <p:cNvSpPr>
            <a:spLocks noGrp="1"/>
          </p:cNvSpPr>
          <p:nvPr>
            <p:ph sz="half" idx="1"/>
          </p:nvPr>
        </p:nvSpPr>
        <p:spPr>
          <a:xfrm>
            <a:off x="609600" y="628650"/>
            <a:ext cx="8001000" cy="4000500"/>
          </a:xfrm>
        </p:spPr>
        <p:txBody>
          <a:bodyPr/>
          <a:lstStyle/>
          <a:p>
            <a:endParaRPr lang="en-CA" sz="2000" dirty="0"/>
          </a:p>
          <a:p>
            <a:r>
              <a:rPr lang="en-CA" sz="2000" dirty="0"/>
              <a:t>Contributions are amenable to other simulations models</a:t>
            </a:r>
          </a:p>
          <a:p>
            <a:pPr lvl="1"/>
            <a:r>
              <a:rPr lang="en-CA" sz="1600" dirty="0"/>
              <a:t>Viscosity model</a:t>
            </a:r>
          </a:p>
          <a:p>
            <a:pPr lvl="1"/>
            <a:r>
              <a:rPr lang="en-CA" sz="1600" dirty="0"/>
              <a:t>Surface creation and optimization</a:t>
            </a:r>
          </a:p>
          <a:p>
            <a:pPr lvl="1"/>
            <a:r>
              <a:rPr lang="en-CA" sz="1600" dirty="0"/>
              <a:t>Meniscus rendering</a:t>
            </a:r>
          </a:p>
          <a:p>
            <a:pPr marL="0" indent="0">
              <a:buNone/>
            </a:pPr>
            <a:endParaRPr lang="en-CA" dirty="0"/>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74</a:t>
            </a:fld>
            <a:endParaRPr lang="en-US" altLang="x-none" dirty="0"/>
          </a:p>
        </p:txBody>
      </p:sp>
    </p:spTree>
    <p:extLst>
      <p:ext uri="{BB962C8B-B14F-4D97-AF65-F5344CB8AC3E}">
        <p14:creationId xmlns:p14="http://schemas.microsoft.com/office/powerpoint/2010/main" val="34702477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a:t>Viscosity comparison - VP vs. SWE [CM10]</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75</a:t>
            </a:fld>
            <a:endParaRPr lang="en-US" altLang="x-none" dirty="0"/>
          </a:p>
        </p:txBody>
      </p:sp>
      <p:sp>
        <p:nvSpPr>
          <p:cNvPr id="6" name="Subtitle 2"/>
          <p:cNvSpPr txBox="1">
            <a:spLocks/>
          </p:cNvSpPr>
          <p:nvPr/>
        </p:nvSpPr>
        <p:spPr>
          <a:xfrm>
            <a:off x="3877254" y="4195651"/>
            <a:ext cx="2254593" cy="3393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2000" dirty="0">
                <a:cs typeface="Times New Roman" panose="02020603050405020304" pitchFamily="18" charset="0"/>
              </a:rPr>
              <a:t>ν</a:t>
            </a:r>
            <a:r>
              <a:rPr lang="en-CA" sz="2000" dirty="0">
                <a:cs typeface="Times New Roman" panose="02020603050405020304" pitchFamily="18" charset="0"/>
              </a:rPr>
              <a:t> </a:t>
            </a:r>
            <a:r>
              <a:rPr lang="en-CA" sz="2000" dirty="0">
                <a:cs typeface="Arial" panose="020B0604020202020204" pitchFamily="34" charset="0"/>
              </a:rPr>
              <a:t>= 4.0E-6 m</a:t>
            </a:r>
            <a:r>
              <a:rPr lang="en-CA" sz="2000" baseline="30000" dirty="0">
                <a:cs typeface="Arial" panose="020B0604020202020204" pitchFamily="34" charset="0"/>
              </a:rPr>
              <a:t>2</a:t>
            </a:r>
            <a:r>
              <a:rPr lang="en-CA" sz="2000" dirty="0">
                <a:cs typeface="Arial" panose="020B0604020202020204" pitchFamily="34" charset="0"/>
              </a:rPr>
              <a:t>/s</a:t>
            </a:r>
          </a:p>
        </p:txBody>
      </p:sp>
      <p:sp>
        <p:nvSpPr>
          <p:cNvPr id="7" name="Subtitle 2"/>
          <p:cNvSpPr txBox="1">
            <a:spLocks/>
          </p:cNvSpPr>
          <p:nvPr/>
        </p:nvSpPr>
        <p:spPr>
          <a:xfrm>
            <a:off x="1523558" y="4226709"/>
            <a:ext cx="2254593" cy="3393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2000" dirty="0">
                <a:latin typeface="+mj-lt"/>
                <a:cs typeface="Times New Roman" panose="02020603050405020304" pitchFamily="18" charset="0"/>
              </a:rPr>
              <a:t>ν </a:t>
            </a:r>
            <a:r>
              <a:rPr lang="en-CA" sz="2000" dirty="0">
                <a:latin typeface="+mj-lt"/>
                <a:cs typeface="Arial" panose="020B0604020202020204" pitchFamily="34" charset="0"/>
              </a:rPr>
              <a:t>= 4.0E-5 m</a:t>
            </a:r>
            <a:r>
              <a:rPr lang="en-CA" sz="2000" baseline="30000" dirty="0">
                <a:latin typeface="+mj-lt"/>
                <a:cs typeface="Arial" panose="020B0604020202020204" pitchFamily="34" charset="0"/>
              </a:rPr>
              <a:t>2</a:t>
            </a:r>
            <a:r>
              <a:rPr lang="en-CA" sz="2000" dirty="0">
                <a:latin typeface="+mj-lt"/>
                <a:cs typeface="Arial" panose="020B0604020202020204" pitchFamily="34" charset="0"/>
              </a:rPr>
              <a:t>/s</a:t>
            </a:r>
          </a:p>
        </p:txBody>
      </p:sp>
      <p:pic>
        <p:nvPicPr>
          <p:cNvPr id="8" name="viscosity_low">
            <a:hlinkClick r:id="" action="ppaction://media"/>
          </p:cNvPr>
          <p:cNvPicPr>
            <a:picLocks noChangeAspect="1"/>
          </p:cNvPicPr>
          <p:nvPr>
            <a:videoFile r:link="rId1"/>
            <p:extLst>
              <p:ext uri="{DAA4B4D4-6D71-4841-9C94-3DE7FCFB9230}">
                <p14:media xmlns:p14="http://schemas.microsoft.com/office/powerpoint/2010/main" r:embed="rId2">
                  <p14:trim end="284"/>
                </p14:media>
              </p:ext>
            </p:extLst>
          </p:nvPr>
        </p:nvPicPr>
        <p:blipFill rotWithShape="1">
          <a:blip r:embed="rId9"/>
          <a:srcRect l="32246" t="-458" r="18530" b="582"/>
          <a:stretch>
            <a:fillRect/>
          </a:stretch>
        </p:blipFill>
        <p:spPr>
          <a:xfrm>
            <a:off x="2044013" y="780257"/>
            <a:ext cx="1418348" cy="1618847"/>
          </a:xfrm>
          <a:prstGeom prst="rect">
            <a:avLst/>
          </a:prstGeom>
        </p:spPr>
      </p:pic>
      <p:pic>
        <p:nvPicPr>
          <p:cNvPr id="10" name="viscosity_high">
            <a:hlinkClick r:id="" action="ppaction://media"/>
          </p:cNvPr>
          <p:cNvPicPr>
            <a:picLocks noChangeAspect="1"/>
          </p:cNvPicPr>
          <p:nvPr>
            <a:videoFile r:link="rId1"/>
            <p:extLst>
              <p:ext uri="{DAA4B4D4-6D71-4841-9C94-3DE7FCFB9230}">
                <p14:media xmlns:p14="http://schemas.microsoft.com/office/powerpoint/2010/main" r:embed="rId3">
                  <p14:trim end="284"/>
                </p14:media>
              </p:ext>
            </p:extLst>
          </p:nvPr>
        </p:nvPicPr>
        <p:blipFill rotWithShape="1">
          <a:blip r:embed="rId10"/>
          <a:srcRect l="31725" r="19053"/>
          <a:stretch>
            <a:fillRect/>
          </a:stretch>
        </p:blipFill>
        <p:spPr>
          <a:xfrm>
            <a:off x="4298607" y="802067"/>
            <a:ext cx="1416607" cy="1618846"/>
          </a:xfrm>
          <a:prstGeom prst="rect">
            <a:avLst/>
          </a:prstGeom>
        </p:spPr>
      </p:pic>
      <p:pic>
        <p:nvPicPr>
          <p:cNvPr id="11" name="viscosity_extreme">
            <a:hlinkClick r:id="" action="ppaction://media"/>
          </p:cNvPr>
          <p:cNvPicPr>
            <a:picLocks noChangeAspect="1"/>
          </p:cNvPicPr>
          <p:nvPr>
            <a:videoFile r:link="rId1"/>
            <p:extLst>
              <p:ext uri="{DAA4B4D4-6D71-4841-9C94-3DE7FCFB9230}">
                <p14:media xmlns:p14="http://schemas.microsoft.com/office/powerpoint/2010/main" r:embed="rId4">
                  <p14:trim end="284"/>
                </p14:media>
              </p:ext>
            </p:extLst>
          </p:nvPr>
        </p:nvPicPr>
        <p:blipFill rotWithShape="1">
          <a:blip r:embed="rId11"/>
          <a:srcRect l="29436" r="21598"/>
          <a:stretch>
            <a:fillRect/>
          </a:stretch>
        </p:blipFill>
        <p:spPr>
          <a:xfrm>
            <a:off x="6566700" y="802067"/>
            <a:ext cx="1409191" cy="1618847"/>
          </a:xfrm>
          <a:prstGeom prst="rect">
            <a:avLst/>
          </a:prstGeom>
        </p:spPr>
      </p:pic>
      <p:pic>
        <p:nvPicPr>
          <p:cNvPr id="12" name="SWE_nu_4e-6">
            <a:hlinkClick r:id="" action="ppaction://media"/>
          </p:cNvPr>
          <p:cNvPicPr>
            <a:picLocks noChangeAspect="1"/>
          </p:cNvPicPr>
          <p:nvPr>
            <a:videoFile r:link="rId1"/>
            <p:extLst>
              <p:ext uri="{DAA4B4D4-6D71-4841-9C94-3DE7FCFB9230}">
                <p14:media xmlns:p14="http://schemas.microsoft.com/office/powerpoint/2010/main" r:embed="rId5">
                  <p14:trim end="1017"/>
                </p14:media>
              </p:ext>
            </p:extLst>
          </p:nvPr>
        </p:nvPicPr>
        <p:blipFill rotWithShape="1">
          <a:blip r:embed="rId12"/>
          <a:srcRect l="25899" r="25137"/>
          <a:stretch>
            <a:fillRect/>
          </a:stretch>
        </p:blipFill>
        <p:spPr>
          <a:xfrm>
            <a:off x="2053170" y="2562371"/>
            <a:ext cx="1409191" cy="1618847"/>
          </a:xfrm>
          <a:prstGeom prst="rect">
            <a:avLst/>
          </a:prstGeom>
        </p:spPr>
      </p:pic>
      <p:pic>
        <p:nvPicPr>
          <p:cNvPr id="13" name="SWE_nu_4e-5">
            <a:hlinkClick r:id="" action="ppaction://media"/>
          </p:cNvPr>
          <p:cNvPicPr>
            <a:picLocks noChangeAspect="1"/>
          </p:cNvPicPr>
          <p:nvPr>
            <a:videoFile r:link="rId1"/>
            <p:extLst>
              <p:ext uri="{DAA4B4D4-6D71-4841-9C94-3DE7FCFB9230}">
                <p14:media xmlns:p14="http://schemas.microsoft.com/office/powerpoint/2010/main" r:embed="rId6">
                  <p14:trim end="1017"/>
                </p14:media>
              </p:ext>
            </p:extLst>
          </p:nvPr>
        </p:nvPicPr>
        <p:blipFill rotWithShape="1">
          <a:blip r:embed="rId13"/>
          <a:srcRect l="24210" r="26403"/>
          <a:stretch>
            <a:fillRect/>
          </a:stretch>
        </p:blipFill>
        <p:spPr>
          <a:xfrm>
            <a:off x="4293888" y="2559916"/>
            <a:ext cx="1421326" cy="1618847"/>
          </a:xfrm>
          <a:prstGeom prst="rect">
            <a:avLst/>
          </a:prstGeom>
        </p:spPr>
      </p:pic>
      <p:pic>
        <p:nvPicPr>
          <p:cNvPr id="14" name="SWE_nu_4e-1">
            <a:hlinkClick r:id="" action="ppaction://media"/>
          </p:cNvPr>
          <p:cNvPicPr>
            <a:picLocks noChangeAspect="1"/>
          </p:cNvPicPr>
          <p:nvPr>
            <a:videoFile r:link="rId1"/>
            <p:extLst>
              <p:ext uri="{DAA4B4D4-6D71-4841-9C94-3DE7FCFB9230}">
                <p14:media xmlns:p14="http://schemas.microsoft.com/office/powerpoint/2010/main" r:embed="rId7">
                  <p14:trim end="1034"/>
                </p14:media>
              </p:ext>
            </p:extLst>
          </p:nvPr>
        </p:nvPicPr>
        <p:blipFill rotWithShape="1">
          <a:blip r:embed="rId14"/>
          <a:srcRect l="21447" r="27526"/>
          <a:stretch>
            <a:fillRect/>
          </a:stretch>
        </p:blipFill>
        <p:spPr>
          <a:xfrm>
            <a:off x="6568440" y="2559916"/>
            <a:ext cx="1468526" cy="1618847"/>
          </a:xfrm>
          <a:prstGeom prst="rect">
            <a:avLst/>
          </a:prstGeom>
        </p:spPr>
      </p:pic>
      <p:sp>
        <p:nvSpPr>
          <p:cNvPr id="15" name="Subtitle 2"/>
          <p:cNvSpPr txBox="1">
            <a:spLocks/>
          </p:cNvSpPr>
          <p:nvPr/>
        </p:nvSpPr>
        <p:spPr>
          <a:xfrm>
            <a:off x="609600" y="1413669"/>
            <a:ext cx="827280" cy="3393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000" i="1" dirty="0">
                <a:latin typeface="+mj-lt"/>
                <a:cs typeface="Arial" panose="020B0604020202020204" pitchFamily="34" charset="0"/>
              </a:rPr>
              <a:t>VP</a:t>
            </a:r>
          </a:p>
        </p:txBody>
      </p:sp>
      <p:sp>
        <p:nvSpPr>
          <p:cNvPr id="16" name="Subtitle 2"/>
          <p:cNvSpPr txBox="1">
            <a:spLocks/>
          </p:cNvSpPr>
          <p:nvPr/>
        </p:nvSpPr>
        <p:spPr>
          <a:xfrm>
            <a:off x="609600" y="3022402"/>
            <a:ext cx="913958" cy="3393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000" i="1" dirty="0">
                <a:cs typeface="Arial" panose="020B0604020202020204" pitchFamily="34" charset="0"/>
              </a:rPr>
              <a:t>SWE</a:t>
            </a:r>
          </a:p>
        </p:txBody>
      </p:sp>
      <p:sp>
        <p:nvSpPr>
          <p:cNvPr id="17" name="Subtitle 2"/>
          <p:cNvSpPr txBox="1">
            <a:spLocks/>
          </p:cNvSpPr>
          <p:nvPr/>
        </p:nvSpPr>
        <p:spPr>
          <a:xfrm>
            <a:off x="6175406" y="4226710"/>
            <a:ext cx="2254593" cy="33931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l-GR" sz="2000" dirty="0">
                <a:cs typeface="Times New Roman" panose="02020603050405020304" pitchFamily="18" charset="0"/>
              </a:rPr>
              <a:t>ν </a:t>
            </a:r>
            <a:r>
              <a:rPr lang="en-CA" sz="2000" dirty="0">
                <a:cs typeface="Arial" panose="020B0604020202020204" pitchFamily="34" charset="0"/>
              </a:rPr>
              <a:t>= 4.0E-1 m</a:t>
            </a:r>
            <a:r>
              <a:rPr lang="en-CA" sz="2000" baseline="30000" dirty="0">
                <a:cs typeface="Arial" panose="020B0604020202020204" pitchFamily="34" charset="0"/>
              </a:rPr>
              <a:t>2</a:t>
            </a:r>
            <a:r>
              <a:rPr lang="en-CA" sz="2000" dirty="0">
                <a:cs typeface="Arial" panose="020B0604020202020204" pitchFamily="34" charset="0"/>
              </a:rPr>
              <a:t>/s</a:t>
            </a:r>
          </a:p>
        </p:txBody>
      </p:sp>
    </p:spTree>
    <p:extLst>
      <p:ext uri="{BB962C8B-B14F-4D97-AF65-F5344CB8AC3E}">
        <p14:creationId xmlns:p14="http://schemas.microsoft.com/office/powerpoint/2010/main" val="25985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00" fill="hold"/>
                                        <p:tgtEl>
                                          <p:spTgt spid="8"/>
                                        </p:tgtEl>
                                      </p:cBhvr>
                                    </p:cmd>
                                  </p:childTnLst>
                                </p:cTn>
                              </p:par>
                              <p:par>
                                <p:cTn id="7" presetID="1" presetClass="mediacall" presetSubtype="0" fill="hold" nodeType="withEffect">
                                  <p:stCondLst>
                                    <p:cond delay="0"/>
                                  </p:stCondLst>
                                  <p:childTnLst>
                                    <p:cmd type="call" cmd="playFrom(0.0)">
                                      <p:cBhvr>
                                        <p:cTn id="8" dur="9000" fill="hold"/>
                                        <p:tgtEl>
                                          <p:spTgt spid="10"/>
                                        </p:tgtEl>
                                      </p:cBhvr>
                                    </p:cmd>
                                  </p:childTnLst>
                                </p:cTn>
                              </p:par>
                              <p:par>
                                <p:cTn id="9" presetID="1" presetClass="mediacall" presetSubtype="0" fill="hold" nodeType="withEffect">
                                  <p:stCondLst>
                                    <p:cond delay="0"/>
                                  </p:stCondLst>
                                  <p:childTnLst>
                                    <p:cmd type="call" cmd="playFrom(0.0)">
                                      <p:cBhvr>
                                        <p:cTn id="10" dur="9000" fill="hold"/>
                                        <p:tgtEl>
                                          <p:spTgt spid="11"/>
                                        </p:tgtEl>
                                      </p:cBhvr>
                                    </p:cmd>
                                  </p:childTnLst>
                                </p:cTn>
                              </p:par>
                              <p:par>
                                <p:cTn id="11" presetID="1" presetClass="mediacall" presetSubtype="0" fill="hold" nodeType="withEffect">
                                  <p:stCondLst>
                                    <p:cond delay="0"/>
                                  </p:stCondLst>
                                  <p:childTnLst>
                                    <p:cmd type="call" cmd="playFrom(0.0)">
                                      <p:cBhvr>
                                        <p:cTn id="12" dur="9000" fill="hold"/>
                                        <p:tgtEl>
                                          <p:spTgt spid="12"/>
                                        </p:tgtEl>
                                      </p:cBhvr>
                                    </p:cmd>
                                  </p:childTnLst>
                                </p:cTn>
                              </p:par>
                              <p:par>
                                <p:cTn id="13" presetID="1" presetClass="mediacall" presetSubtype="0" fill="hold" nodeType="withEffect">
                                  <p:stCondLst>
                                    <p:cond delay="0"/>
                                  </p:stCondLst>
                                  <p:childTnLst>
                                    <p:cmd type="call" cmd="playFrom(0.0)">
                                      <p:cBhvr>
                                        <p:cTn id="14" dur="9000" fill="hold"/>
                                        <p:tgtEl>
                                          <p:spTgt spid="13"/>
                                        </p:tgtEl>
                                      </p:cBhvr>
                                    </p:cmd>
                                  </p:childTnLst>
                                </p:cTn>
                              </p:par>
                              <p:par>
                                <p:cTn id="15" presetID="1" presetClass="mediacall" presetSubtype="0" fill="hold" nodeType="withEffect">
                                  <p:stCondLst>
                                    <p:cond delay="0"/>
                                  </p:stCondLst>
                                  <p:childTnLst>
                                    <p:cmd type="call" cmd="playFrom(0.0)">
                                      <p:cBhvr>
                                        <p:cTn id="16" dur="9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with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withEffect">
                                  <p:stCondLst>
                                    <p:cond delay="0"/>
                                  </p:stCondLst>
                                  <p:childTnLst>
                                    <p:cmd type="call" cmd="togglePause">
                                      <p:cBhvr>
                                        <p:cTn id="26" dur="1" fill="hold"/>
                                        <p:tgtEl>
                                          <p:spTgt spid="10"/>
                                        </p:tgtEl>
                                      </p:cBhvr>
                                    </p:cmd>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withEffect">
                                  <p:stCondLst>
                                    <p:cond delay="0"/>
                                  </p:stCondLst>
                                  <p:childTnLst>
                                    <p:cmd type="call" cmd="togglePause">
                                      <p:cBhvr>
                                        <p:cTn id="31" dur="1" fill="hold"/>
                                        <p:tgtEl>
                                          <p:spTgt spid="11"/>
                                        </p:tgtEl>
                                      </p:cBhvr>
                                    </p:cmd>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withEffect">
                                  <p:stCondLst>
                                    <p:cond delay="0"/>
                                  </p:stCondLst>
                                  <p:childTnLst>
                                    <p:cmd type="call" cmd="togglePause">
                                      <p:cBhvr>
                                        <p:cTn id="36" dur="1" fill="hold"/>
                                        <p:tgtEl>
                                          <p:spTgt spid="12"/>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withEffect">
                                  <p:stCondLst>
                                    <p:cond delay="0"/>
                                  </p:stCondLst>
                                  <p:childTnLst>
                                    <p:cmd type="call" cmd="togglePause">
                                      <p:cBhvr>
                                        <p:cTn id="41" dur="1" fill="hold"/>
                                        <p:tgtEl>
                                          <p:spTgt spid="13"/>
                                        </p:tgtEl>
                                      </p:cBhvr>
                                    </p:cmd>
                                  </p:childTnLst>
                                </p:cTn>
                              </p:par>
                            </p:childTnLst>
                          </p:cTn>
                        </p:par>
                      </p:childTnLst>
                    </p:cTn>
                  </p:par>
                </p:childTnLst>
              </p:cTn>
              <p:nextCondLst>
                <p:cond evt="onClick" delay="0">
                  <p:tgtEl>
                    <p:spTgt spid="13"/>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withEffect">
                                  <p:stCondLst>
                                    <p:cond delay="0"/>
                                  </p:stCondLst>
                                  <p:childTnLst>
                                    <p:cmd type="call" cmd="togglePause">
                                      <p:cBhvr>
                                        <p:cTn id="46" dur="1" fill="hold"/>
                                        <p:tgtEl>
                                          <p:spTgt spid="14"/>
                                        </p:tgtEl>
                                      </p:cBhvr>
                                    </p:cmd>
                                  </p:childTnLst>
                                </p:cTn>
                              </p:par>
                            </p:childTnLst>
                          </p:cTn>
                        </p:par>
                      </p:childTnLst>
                    </p:cTn>
                  </p:par>
                </p:childTnLst>
              </p:cTn>
              <p:nextCondLst>
                <p:cond evt="onClick" delay="0">
                  <p:tgtEl>
                    <p:spTgt spid="14"/>
                  </p:tgtEl>
                </p:cond>
              </p:nextCondLst>
            </p:seq>
            <p:video>
              <p:cMediaNode vol="80000">
                <p:cTn id="47" repeatCount="indefinite" fill="hold" display="0">
                  <p:stCondLst>
                    <p:cond delay="indefinite"/>
                  </p:stCondLst>
                </p:cTn>
                <p:tgtEl>
                  <p:spTgt spid="8"/>
                </p:tgtEl>
              </p:cMediaNode>
            </p:video>
            <p:video>
              <p:cMediaNode vol="80000">
                <p:cTn id="48" repeatCount="indefinite" fill="hold" display="0">
                  <p:stCondLst>
                    <p:cond delay="indefinite"/>
                  </p:stCondLst>
                </p:cTn>
                <p:tgtEl>
                  <p:spTgt spid="10"/>
                </p:tgtEl>
              </p:cMediaNode>
            </p:video>
            <p:video>
              <p:cMediaNode vol="80000">
                <p:cTn id="49" repeatCount="indefinite" fill="hold" display="0">
                  <p:stCondLst>
                    <p:cond delay="indefinite"/>
                  </p:stCondLst>
                </p:cTn>
                <p:tgtEl>
                  <p:spTgt spid="11"/>
                </p:tgtEl>
              </p:cMediaNode>
            </p:video>
            <p:video>
              <p:cMediaNode vol="80000">
                <p:cTn id="50" repeatCount="indefinite" fill="hold" display="0">
                  <p:stCondLst>
                    <p:cond delay="indefinite"/>
                  </p:stCondLst>
                </p:cTn>
                <p:tgtEl>
                  <p:spTgt spid="12"/>
                </p:tgtEl>
              </p:cMediaNode>
            </p:video>
            <p:video>
              <p:cMediaNode vol="80000">
                <p:cTn id="51" repeatCount="indefinite" fill="hold" display="0">
                  <p:stCondLst>
                    <p:cond delay="indefinite"/>
                  </p:stCondLst>
                </p:cTn>
                <p:tgtEl>
                  <p:spTgt spid="13"/>
                </p:tgtEl>
              </p:cMediaNode>
            </p:video>
            <p:video>
              <p:cMediaNode vol="80000">
                <p:cTn id="52" repeatCount="indefinite" fill="hold" display="0">
                  <p:stCondLst>
                    <p:cond delay="indefinite"/>
                  </p:stCondLst>
                </p:cTn>
                <p:tgtEl>
                  <p:spTgt spid="14"/>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2800" dirty="0"/>
              <a:t>SWE [CM10] w our viscosity, surface, meniscus</a:t>
            </a:r>
          </a:p>
        </p:txBody>
      </p:sp>
      <p:sp>
        <p:nvSpPr>
          <p:cNvPr id="3" name="Content Placeholder 2"/>
          <p:cNvSpPr>
            <a:spLocks noGrp="1"/>
          </p:cNvSpPr>
          <p:nvPr>
            <p:ph sz="half" idx="1"/>
          </p:nvPr>
        </p:nvSpPr>
        <p:spPr>
          <a:xfrm>
            <a:off x="609600" y="628650"/>
            <a:ext cx="8001000" cy="4000500"/>
          </a:xfrm>
        </p:spPr>
        <p:txBody>
          <a:bodyPr/>
          <a:lstStyle/>
          <a:p>
            <a:endParaRPr lang="en-CA" sz="2000" dirty="0"/>
          </a:p>
          <a:p>
            <a:pPr marL="0" indent="0">
              <a:buNone/>
            </a:pPr>
            <a:endParaRPr lang="en-CA" dirty="0"/>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76</a:t>
            </a:fld>
            <a:endParaRPr lang="en-US" altLang="x-none" dirty="0"/>
          </a:p>
        </p:txBody>
      </p:sp>
      <p:pic>
        <p:nvPicPr>
          <p:cNvPr id="11" name="SWE_laminectomy">
            <a:hlinkClick r:id="" action="ppaction://media"/>
          </p:cNvPr>
          <p:cNvPicPr>
            <a:picLocks noChangeAspect="1"/>
          </p:cNvPicPr>
          <p:nvPr>
            <a:videoFile r:link="rId1"/>
            <p:extLst>
              <p:ext uri="{DAA4B4D4-6D71-4841-9C94-3DE7FCFB9230}">
                <p14:media xmlns:p14="http://schemas.microsoft.com/office/powerpoint/2010/main" r:embed="rId2">
                  <p14:trim st="3000"/>
                </p14:media>
              </p:ext>
            </p:extLst>
          </p:nvPr>
        </p:nvPicPr>
        <p:blipFill>
          <a:blip r:embed="rId5"/>
          <a:stretch>
            <a:fillRect/>
          </a:stretch>
        </p:blipFill>
        <p:spPr>
          <a:xfrm>
            <a:off x="1295400" y="895350"/>
            <a:ext cx="6248400" cy="3514724"/>
          </a:xfrm>
          <a:prstGeom prst="rect">
            <a:avLst/>
          </a:prstGeom>
        </p:spPr>
      </p:pic>
      <p:sp>
        <p:nvSpPr>
          <p:cNvPr id="6" name="TextBox 5">
            <a:extLst>
              <a:ext uri="{FF2B5EF4-FFF2-40B4-BE49-F238E27FC236}">
                <a16:creationId xmlns:a16="http://schemas.microsoft.com/office/drawing/2014/main" id="{41F94E26-D44C-1E4D-AF77-565143128BD3}"/>
              </a:ext>
            </a:extLst>
          </p:cNvPr>
          <p:cNvSpPr txBox="1"/>
          <p:nvPr/>
        </p:nvSpPr>
        <p:spPr>
          <a:xfrm>
            <a:off x="6252882" y="827087"/>
            <a:ext cx="2357718" cy="461665"/>
          </a:xfrm>
          <a:prstGeom prst="rect">
            <a:avLst/>
          </a:prstGeom>
          <a:noFill/>
        </p:spPr>
        <p:txBody>
          <a:bodyPr wrap="square" rtlCol="0">
            <a:spAutoFit/>
          </a:bodyPr>
          <a:lstStyle/>
          <a:p>
            <a:pPr algn="r"/>
            <a:r>
              <a:rPr lang="en-US" dirty="0">
                <a:solidFill>
                  <a:srgbClr val="C00000"/>
                </a:solidFill>
              </a:rPr>
              <a:t>NOT real-time</a:t>
            </a:r>
          </a:p>
        </p:txBody>
      </p:sp>
    </p:spTree>
    <p:extLst>
      <p:ext uri="{BB962C8B-B14F-4D97-AF65-F5344CB8AC3E}">
        <p14:creationId xmlns:p14="http://schemas.microsoft.com/office/powerpoint/2010/main" val="429145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6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Conclusion</a:t>
            </a:r>
          </a:p>
        </p:txBody>
      </p:sp>
      <p:sp>
        <p:nvSpPr>
          <p:cNvPr id="3" name="Content Placeholder 2"/>
          <p:cNvSpPr>
            <a:spLocks noGrp="1"/>
          </p:cNvSpPr>
          <p:nvPr>
            <p:ph sz="half" idx="1"/>
          </p:nvPr>
        </p:nvSpPr>
        <p:spPr>
          <a:xfrm>
            <a:off x="609600" y="628650"/>
            <a:ext cx="8001000" cy="4000500"/>
          </a:xfrm>
        </p:spPr>
        <p:txBody>
          <a:bodyPr/>
          <a:lstStyle/>
          <a:p>
            <a:endParaRPr lang="en-CA" sz="2000" dirty="0"/>
          </a:p>
          <a:p>
            <a:r>
              <a:rPr lang="en-CA" sz="2000" dirty="0"/>
              <a:t>Viscosity model</a:t>
            </a:r>
          </a:p>
          <a:p>
            <a:pPr lvl="1"/>
            <a:r>
              <a:rPr lang="en-CA" sz="1600" dirty="0"/>
              <a:t>Efficient and stable</a:t>
            </a:r>
          </a:p>
          <a:p>
            <a:r>
              <a:rPr lang="en-CA" sz="2000" dirty="0"/>
              <a:t>Extended pipes</a:t>
            </a:r>
          </a:p>
          <a:p>
            <a:pPr lvl="1"/>
            <a:r>
              <a:rPr lang="en-CA" sz="1600" dirty="0"/>
              <a:t>Flow in passages</a:t>
            </a:r>
          </a:p>
          <a:p>
            <a:r>
              <a:rPr lang="en-CA" sz="2000" dirty="0"/>
              <a:t>Meniscus shading</a:t>
            </a:r>
          </a:p>
          <a:p>
            <a:r>
              <a:rPr lang="en-CA" sz="2000" dirty="0"/>
              <a:t>Surface optimization</a:t>
            </a:r>
          </a:p>
          <a:p>
            <a:r>
              <a:rPr lang="en-CA" sz="2000" dirty="0"/>
              <a:t>Contributions applicable to other </a:t>
            </a:r>
            <a:r>
              <a:rPr lang="en-CA" sz="2000" dirty="0" err="1"/>
              <a:t>heightmap</a:t>
            </a:r>
            <a:r>
              <a:rPr lang="en-CA" sz="2000" dirty="0"/>
              <a:t> methods</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77</a:t>
            </a:fld>
            <a:endParaRPr lang="en-US" altLang="x-none" dirty="0"/>
          </a:p>
        </p:txBody>
      </p:sp>
    </p:spTree>
    <p:extLst>
      <p:ext uri="{BB962C8B-B14F-4D97-AF65-F5344CB8AC3E}">
        <p14:creationId xmlns:p14="http://schemas.microsoft.com/office/powerpoint/2010/main" val="32100598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Limitations &amp; Future Work</a:t>
            </a:r>
          </a:p>
        </p:txBody>
      </p:sp>
      <p:sp>
        <p:nvSpPr>
          <p:cNvPr id="3" name="Content Placeholder 2"/>
          <p:cNvSpPr>
            <a:spLocks noGrp="1"/>
          </p:cNvSpPr>
          <p:nvPr>
            <p:ph sz="half" idx="1"/>
          </p:nvPr>
        </p:nvSpPr>
        <p:spPr>
          <a:xfrm>
            <a:off x="609600" y="628650"/>
            <a:ext cx="8001000" cy="4000500"/>
          </a:xfrm>
        </p:spPr>
        <p:txBody>
          <a:bodyPr/>
          <a:lstStyle/>
          <a:p>
            <a:endParaRPr lang="en-CA" sz="2000" dirty="0"/>
          </a:p>
          <a:p>
            <a:r>
              <a:rPr lang="en-CA" sz="2000" dirty="0"/>
              <a:t>Introduces some ripples</a:t>
            </a:r>
          </a:p>
          <a:p>
            <a:pPr lvl="1"/>
            <a:r>
              <a:rPr lang="en-CA" sz="1600" dirty="0"/>
              <a:t>Improve the connection process of extended pipes</a:t>
            </a:r>
          </a:p>
          <a:p>
            <a:r>
              <a:rPr lang="en-CA" sz="2000" dirty="0"/>
              <a:t>Limited passage detection</a:t>
            </a:r>
          </a:p>
          <a:p>
            <a:pPr lvl="1"/>
            <a:r>
              <a:rPr lang="en-CA" sz="1600" dirty="0"/>
              <a:t>Derive an efficient detection process for arbitrary passages</a:t>
            </a:r>
          </a:p>
          <a:p>
            <a:r>
              <a:rPr lang="en-CA" sz="2000" dirty="0"/>
              <a:t>Does not handle splashes</a:t>
            </a:r>
          </a:p>
          <a:p>
            <a:pPr lvl="1"/>
            <a:r>
              <a:rPr lang="en-CA" sz="1600" dirty="0"/>
              <a:t>Combine with methods such as [CM10]</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78</a:t>
            </a:fld>
            <a:endParaRPr lang="en-US" altLang="x-none" dirty="0"/>
          </a:p>
        </p:txBody>
      </p:sp>
    </p:spTree>
    <p:extLst>
      <p:ext uri="{BB962C8B-B14F-4D97-AF65-F5344CB8AC3E}">
        <p14:creationId xmlns:p14="http://schemas.microsoft.com/office/powerpoint/2010/main" val="18005650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Questions?</a:t>
            </a:r>
          </a:p>
        </p:txBody>
      </p:sp>
      <p:sp>
        <p:nvSpPr>
          <p:cNvPr id="3" name="Content Placeholder 2"/>
          <p:cNvSpPr>
            <a:spLocks noGrp="1"/>
          </p:cNvSpPr>
          <p:nvPr>
            <p:ph idx="1"/>
          </p:nvPr>
        </p:nvSpPr>
        <p:spPr/>
        <p:txBody>
          <a:bodyPr/>
          <a:lstStyle/>
          <a:p>
            <a:r>
              <a:rPr lang="en-CA" sz="2000" dirty="0"/>
              <a:t>Thank you for your attention</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79</a:t>
            </a:fld>
            <a:endParaRPr lang="en-US" altLang="x-none"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338" y="1497578"/>
            <a:ext cx="1560990" cy="89810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399" y="1573778"/>
            <a:ext cx="2469600" cy="61204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5058" y="2869178"/>
            <a:ext cx="2495550" cy="52406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9198" y="2986949"/>
            <a:ext cx="2772002" cy="288000"/>
          </a:xfrm>
          <a:prstGeom prst="rect">
            <a:avLst/>
          </a:prstGeom>
        </p:spPr>
      </p:pic>
      <p:pic>
        <p:nvPicPr>
          <p:cNvPr id="8" name="Picture 7"/>
          <p:cNvPicPr>
            <a:picLocks noChangeAspect="1"/>
          </p:cNvPicPr>
          <p:nvPr/>
        </p:nvPicPr>
        <p:blipFill>
          <a:blip r:embed="rId7"/>
          <a:stretch>
            <a:fillRect/>
          </a:stretch>
        </p:blipFill>
        <p:spPr>
          <a:xfrm>
            <a:off x="1152431" y="3480622"/>
            <a:ext cx="1872000" cy="936000"/>
          </a:xfrm>
          <a:prstGeom prst="rect">
            <a:avLst/>
          </a:prstGeom>
        </p:spPr>
      </p:pic>
      <p:pic>
        <p:nvPicPr>
          <p:cNvPr id="10" name="Picture 9"/>
          <p:cNvPicPr>
            <a:picLocks noChangeAspect="1"/>
          </p:cNvPicPr>
          <p:nvPr/>
        </p:nvPicPr>
        <p:blipFill>
          <a:blip r:embed="rId8"/>
          <a:stretch>
            <a:fillRect/>
          </a:stretch>
        </p:blipFill>
        <p:spPr>
          <a:xfrm>
            <a:off x="3566602" y="3642622"/>
            <a:ext cx="2192702" cy="612000"/>
          </a:xfrm>
          <a:prstGeom prst="rect">
            <a:avLst/>
          </a:prstGeom>
        </p:spPr>
      </p:pic>
      <p:pic>
        <p:nvPicPr>
          <p:cNvPr id="11" name="Picture 10"/>
          <p:cNvPicPr>
            <a:picLocks noChangeAspect="1"/>
          </p:cNvPicPr>
          <p:nvPr/>
        </p:nvPicPr>
        <p:blipFill>
          <a:blip r:embed="rId9"/>
          <a:stretch>
            <a:fillRect/>
          </a:stretch>
        </p:blipFill>
        <p:spPr>
          <a:xfrm>
            <a:off x="6416401" y="3678622"/>
            <a:ext cx="1608865" cy="540000"/>
          </a:xfrm>
          <a:prstGeom prst="rect">
            <a:avLst/>
          </a:prstGeom>
        </p:spPr>
      </p:pic>
    </p:spTree>
    <p:extLst>
      <p:ext uri="{BB962C8B-B14F-4D97-AF65-F5344CB8AC3E}">
        <p14:creationId xmlns:p14="http://schemas.microsoft.com/office/powerpoint/2010/main" val="133219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a:t>Related Work-Comparison &amp; Contributions</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8</a:t>
            </a:fld>
            <a:endParaRPr lang="en-US" altLang="x-none" dirty="0"/>
          </a:p>
        </p:txBody>
      </p:sp>
      <p:graphicFrame>
        <p:nvGraphicFramePr>
          <p:cNvPr id="10" name="Table 9"/>
          <p:cNvGraphicFramePr>
            <a:graphicFrameLocks noGrp="1"/>
          </p:cNvGraphicFramePr>
          <p:nvPr>
            <p:extLst>
              <p:ext uri="{D42A27DB-BD31-4B8C-83A1-F6EECF244321}">
                <p14:modId xmlns:p14="http://schemas.microsoft.com/office/powerpoint/2010/main" val="292148087"/>
              </p:ext>
            </p:extLst>
          </p:nvPr>
        </p:nvGraphicFramePr>
        <p:xfrm>
          <a:off x="609600" y="819150"/>
          <a:ext cx="8001000" cy="3457576"/>
        </p:xfrm>
        <a:graphic>
          <a:graphicData uri="http://schemas.openxmlformats.org/drawingml/2006/table">
            <a:tbl>
              <a:tblPr/>
              <a:tblGrid>
                <a:gridCol w="1175657">
                  <a:extLst>
                    <a:ext uri="{9D8B030D-6E8A-4147-A177-3AD203B41FA5}">
                      <a16:colId xmlns:a16="http://schemas.microsoft.com/office/drawing/2014/main" val="1643714296"/>
                    </a:ext>
                  </a:extLst>
                </a:gridCol>
                <a:gridCol w="899886">
                  <a:extLst>
                    <a:ext uri="{9D8B030D-6E8A-4147-A177-3AD203B41FA5}">
                      <a16:colId xmlns:a16="http://schemas.microsoft.com/office/drawing/2014/main" val="3482566234"/>
                    </a:ext>
                  </a:extLst>
                </a:gridCol>
                <a:gridCol w="924832">
                  <a:extLst>
                    <a:ext uri="{9D8B030D-6E8A-4147-A177-3AD203B41FA5}">
                      <a16:colId xmlns:a16="http://schemas.microsoft.com/office/drawing/2014/main" val="658047044"/>
                    </a:ext>
                  </a:extLst>
                </a:gridCol>
                <a:gridCol w="1000125">
                  <a:extLst>
                    <a:ext uri="{9D8B030D-6E8A-4147-A177-3AD203B41FA5}">
                      <a16:colId xmlns:a16="http://schemas.microsoft.com/office/drawing/2014/main" val="1953682820"/>
                    </a:ext>
                  </a:extLst>
                </a:gridCol>
                <a:gridCol w="1000125">
                  <a:extLst>
                    <a:ext uri="{9D8B030D-6E8A-4147-A177-3AD203B41FA5}">
                      <a16:colId xmlns:a16="http://schemas.microsoft.com/office/drawing/2014/main" val="3209810631"/>
                    </a:ext>
                  </a:extLst>
                </a:gridCol>
                <a:gridCol w="1000125">
                  <a:extLst>
                    <a:ext uri="{9D8B030D-6E8A-4147-A177-3AD203B41FA5}">
                      <a16:colId xmlns:a16="http://schemas.microsoft.com/office/drawing/2014/main" val="646536449"/>
                    </a:ext>
                  </a:extLst>
                </a:gridCol>
                <a:gridCol w="1000125">
                  <a:extLst>
                    <a:ext uri="{9D8B030D-6E8A-4147-A177-3AD203B41FA5}">
                      <a16:colId xmlns:a16="http://schemas.microsoft.com/office/drawing/2014/main" val="1193038415"/>
                    </a:ext>
                  </a:extLst>
                </a:gridCol>
                <a:gridCol w="1000125">
                  <a:extLst>
                    <a:ext uri="{9D8B030D-6E8A-4147-A177-3AD203B41FA5}">
                      <a16:colId xmlns:a16="http://schemas.microsoft.com/office/drawing/2014/main" val="2470791235"/>
                    </a:ext>
                  </a:extLst>
                </a:gridCol>
              </a:tblGrid>
              <a:tr h="580430">
                <a:tc>
                  <a:txBody>
                    <a:bodyPr/>
                    <a:lstStyle/>
                    <a:p>
                      <a:pPr fontAlgn="t"/>
                      <a:r>
                        <a:rPr lang="en-CA" sz="1700">
                          <a:effectLst/>
                        </a:rPr>
                        <a:t> </a:t>
                      </a: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[MDH07]</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[vBBK08]</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[KSS09]</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[CM10]</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[BMPG11]</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[Kel14]</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000000"/>
                          </a:solidFill>
                          <a:effectLst/>
                          <a:latin typeface="Arial" panose="020B0604020202020204" pitchFamily="34" charset="0"/>
                        </a:rPr>
                        <a:t>Ours</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800350077"/>
                  </a:ext>
                </a:extLst>
              </a:tr>
              <a:tr h="578644">
                <a:tc>
                  <a:txBody>
                    <a:bodyPr/>
                    <a:lstStyle/>
                    <a:p>
                      <a:pPr rtl="0" fontAlgn="t">
                        <a:spcBef>
                          <a:spcPts val="0"/>
                        </a:spcBef>
                        <a:spcAft>
                          <a:spcPts val="0"/>
                        </a:spcAft>
                      </a:pPr>
                      <a:r>
                        <a:rPr lang="en-CA" sz="1300" b="0" i="0" u="none" strike="noStrike">
                          <a:solidFill>
                            <a:srgbClr val="000000"/>
                          </a:solidFill>
                          <a:effectLst/>
                          <a:latin typeface="Arial" panose="020B0604020202020204" pitchFamily="34" charset="0"/>
                        </a:rPr>
                        <a:t>Viscosity</a:t>
                      </a:r>
                      <a:endParaRPr lang="en-CA" sz="170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dirty="0">
                          <a:solidFill>
                            <a:srgbClr val="6AA84F"/>
                          </a:solidFill>
                          <a:effectLst/>
                          <a:latin typeface="Arial" panose="020B0604020202020204" pitchFamily="34" charset="0"/>
                        </a:rPr>
                        <a:t>Physically-</a:t>
                      </a:r>
                      <a:br>
                        <a:rPr lang="en-CA" sz="1300" b="0" i="0" u="none" strike="noStrike" dirty="0">
                          <a:solidFill>
                            <a:srgbClr val="6AA84F"/>
                          </a:solidFill>
                          <a:effectLst/>
                          <a:latin typeface="Arial" panose="020B0604020202020204" pitchFamily="34" charset="0"/>
                        </a:rPr>
                      </a:br>
                      <a:r>
                        <a:rPr lang="en-CA" sz="1300" b="0" i="0" u="none" strike="noStrike" dirty="0">
                          <a:solidFill>
                            <a:srgbClr val="6AA84F"/>
                          </a:solidFill>
                          <a:effectLst/>
                          <a:latin typeface="Arial" panose="020B0604020202020204" pitchFamily="34" charset="0"/>
                        </a:rPr>
                        <a:t>based</a:t>
                      </a:r>
                      <a:endParaRPr lang="en-CA" sz="1700" b="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820982861"/>
                  </a:ext>
                </a:extLst>
              </a:tr>
              <a:tr h="562570">
                <a:tc>
                  <a:txBody>
                    <a:bodyPr/>
                    <a:lstStyle/>
                    <a:p>
                      <a:pPr rtl="0" fontAlgn="t">
                        <a:spcBef>
                          <a:spcPts val="0"/>
                        </a:spcBef>
                        <a:spcAft>
                          <a:spcPts val="0"/>
                        </a:spcAft>
                      </a:pPr>
                      <a:r>
                        <a:rPr lang="en-CA" sz="1300" b="0" i="0" u="none" strike="noStrike">
                          <a:solidFill>
                            <a:srgbClr val="000000"/>
                          </a:solidFill>
                          <a:effectLst/>
                          <a:latin typeface="Arial" panose="020B0604020202020204" pitchFamily="34" charset="0"/>
                        </a:rPr>
                        <a:t>Multi-layer</a:t>
                      </a:r>
                      <a:endParaRPr lang="en-CA" sz="170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6AA84F"/>
                          </a:solidFill>
                          <a:effectLst/>
                          <a:latin typeface="Arial" panose="020B0604020202020204" pitchFamily="34" charset="0"/>
                        </a:rPr>
                        <a:t>Yes</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dirty="0">
                          <a:solidFill>
                            <a:srgbClr val="6AA84F"/>
                          </a:solidFill>
                          <a:effectLst/>
                          <a:latin typeface="Arial" panose="020B0604020202020204" pitchFamily="34" charset="0"/>
                        </a:rPr>
                        <a:t>Yes</a:t>
                      </a: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6AA84F"/>
                          </a:solidFill>
                          <a:effectLst/>
                          <a:latin typeface="Arial" panose="020B0604020202020204" pitchFamily="34" charset="0"/>
                        </a:rPr>
                        <a:t>Yes</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499907537"/>
                  </a:ext>
                </a:extLst>
              </a:tr>
              <a:tr h="578644">
                <a:tc>
                  <a:txBody>
                    <a:bodyPr/>
                    <a:lstStyle/>
                    <a:p>
                      <a:pPr rtl="0" fontAlgn="t">
                        <a:spcBef>
                          <a:spcPts val="0"/>
                        </a:spcBef>
                        <a:spcAft>
                          <a:spcPts val="0"/>
                        </a:spcAft>
                      </a:pPr>
                      <a:r>
                        <a:rPr lang="en-CA" sz="1300" b="0" i="0" u="none" strike="noStrike">
                          <a:solidFill>
                            <a:srgbClr val="000000"/>
                          </a:solidFill>
                          <a:effectLst/>
                          <a:latin typeface="Arial" panose="020B0604020202020204" pitchFamily="34" charset="0"/>
                        </a:rPr>
                        <a:t>Flow in passages</a:t>
                      </a:r>
                      <a:endParaRPr lang="en-CA" sz="170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dirty="0">
                          <a:solidFill>
                            <a:srgbClr val="D37201"/>
                          </a:solidFill>
                          <a:effectLst/>
                          <a:latin typeface="Arial" panose="020B0604020202020204" pitchFamily="34" charset="0"/>
                        </a:rPr>
                        <a:t>Blocked</a:t>
                      </a:r>
                      <a:endParaRPr lang="en-CA" sz="1700" dirty="0">
                        <a:solidFill>
                          <a:srgbClr val="D37201"/>
                        </a:solidFill>
                        <a:effectLst/>
                      </a:endParaRPr>
                    </a:p>
                    <a:p>
                      <a:pPr algn="ctr" rtl="0" fontAlgn="ctr">
                        <a:spcBef>
                          <a:spcPts val="0"/>
                        </a:spcBef>
                        <a:spcAft>
                          <a:spcPts val="0"/>
                        </a:spcAft>
                      </a:pPr>
                      <a:r>
                        <a:rPr lang="en-CA" sz="1300" b="0" i="0" u="none" strike="noStrike" dirty="0">
                          <a:solidFill>
                            <a:srgbClr val="D37201"/>
                          </a:solidFill>
                          <a:effectLst/>
                          <a:latin typeface="Arial" panose="020B0604020202020204" pitchFamily="34" charset="0"/>
                        </a:rPr>
                        <a:t>if full</a:t>
                      </a:r>
                      <a:endParaRPr lang="en-CA" sz="1700" dirty="0">
                        <a:solidFill>
                          <a:srgbClr val="D37201"/>
                        </a:solidFill>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dirty="0">
                          <a:solidFill>
                            <a:srgbClr val="D37201"/>
                          </a:solidFill>
                          <a:effectLst/>
                          <a:latin typeface="Arial" panose="020B0604020202020204" pitchFamily="34" charset="0"/>
                        </a:rPr>
                        <a:t>Blocked</a:t>
                      </a:r>
                      <a:endParaRPr lang="en-CA" sz="1700" dirty="0">
                        <a:solidFill>
                          <a:srgbClr val="D37201"/>
                        </a:solidFill>
                        <a:effectLst/>
                      </a:endParaRPr>
                    </a:p>
                    <a:p>
                      <a:pPr algn="ctr" rtl="0" fontAlgn="ctr">
                        <a:spcBef>
                          <a:spcPts val="0"/>
                        </a:spcBef>
                        <a:spcAft>
                          <a:spcPts val="0"/>
                        </a:spcAft>
                      </a:pPr>
                      <a:r>
                        <a:rPr lang="en-CA" sz="1300" b="0" i="0" u="none" strike="noStrike" dirty="0">
                          <a:solidFill>
                            <a:srgbClr val="D37201"/>
                          </a:solidFill>
                          <a:effectLst/>
                          <a:latin typeface="Arial" panose="020B0604020202020204" pitchFamily="34" charset="0"/>
                        </a:rPr>
                        <a:t>if full</a:t>
                      </a:r>
                      <a:endParaRPr lang="en-CA" sz="1700" dirty="0">
                        <a:solidFill>
                          <a:srgbClr val="D37201"/>
                        </a:solidFill>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dirty="0">
                          <a:solidFill>
                            <a:srgbClr val="F1C232"/>
                          </a:solidFill>
                          <a:effectLst/>
                          <a:latin typeface="Arial" panose="020B0604020202020204" pitchFamily="34" charset="0"/>
                        </a:rPr>
                        <a:t>Axis aligned</a:t>
                      </a: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308732835"/>
                  </a:ext>
                </a:extLst>
              </a:tr>
              <a:tr h="578644">
                <a:tc>
                  <a:txBody>
                    <a:bodyPr/>
                    <a:lstStyle/>
                    <a:p>
                      <a:pPr rtl="0" fontAlgn="t">
                        <a:spcBef>
                          <a:spcPts val="0"/>
                        </a:spcBef>
                        <a:spcAft>
                          <a:spcPts val="0"/>
                        </a:spcAft>
                      </a:pPr>
                      <a:r>
                        <a:rPr lang="en-CA" sz="1300" b="0" i="0" u="none" strike="noStrike">
                          <a:solidFill>
                            <a:srgbClr val="000000"/>
                          </a:solidFill>
                          <a:effectLst/>
                          <a:latin typeface="Arial" panose="020B0604020202020204" pitchFamily="34" charset="0"/>
                        </a:rPr>
                        <a:t>Meniscus shading</a:t>
                      </a:r>
                      <a:endParaRPr lang="en-CA" sz="170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F1C232"/>
                          </a:solidFill>
                          <a:effectLst/>
                          <a:latin typeface="Arial" panose="020B0604020202020204" pitchFamily="34" charset="0"/>
                        </a:rPr>
                        <a:t>Limited</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6AA84F"/>
                          </a:solidFill>
                          <a:effectLst/>
                          <a:latin typeface="Arial" panose="020B0604020202020204" pitchFamily="34" charset="0"/>
                        </a:rPr>
                        <a:t>Yes</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594845058"/>
                  </a:ext>
                </a:extLst>
              </a:tr>
              <a:tr h="578644">
                <a:tc>
                  <a:txBody>
                    <a:bodyPr/>
                    <a:lstStyle/>
                    <a:p>
                      <a:pPr rtl="0" fontAlgn="t">
                        <a:spcBef>
                          <a:spcPts val="0"/>
                        </a:spcBef>
                        <a:spcAft>
                          <a:spcPts val="0"/>
                        </a:spcAft>
                      </a:pPr>
                      <a:r>
                        <a:rPr lang="en-CA" sz="1300" b="1" i="0" u="none" strike="noStrike" dirty="0">
                          <a:solidFill>
                            <a:srgbClr val="000000"/>
                          </a:solidFill>
                          <a:effectLst/>
                          <a:latin typeface="Arial" panose="020B0604020202020204" pitchFamily="34" charset="0"/>
                        </a:rPr>
                        <a:t>Surface optimization</a:t>
                      </a:r>
                      <a:endParaRPr lang="en-CA" sz="1700" b="1" dirty="0">
                        <a:effectLst/>
                      </a:endParaRPr>
                    </a:p>
                  </a:txBody>
                  <a:tcPr marL="89297" marR="89297" marT="89297" marB="8929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F1C232"/>
                          </a:solidFill>
                          <a:effectLst/>
                          <a:latin typeface="Arial" panose="020B0604020202020204" pitchFamily="34" charset="0"/>
                        </a:rPr>
                        <a:t>Limited </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980000"/>
                          </a:solidFill>
                          <a:effectLst/>
                          <a:latin typeface="Arial" panose="020B0604020202020204" pitchFamily="34" charset="0"/>
                        </a:rPr>
                        <a:t>No</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a:solidFill>
                            <a:srgbClr val="F1C232"/>
                          </a:solidFill>
                          <a:effectLst/>
                          <a:latin typeface="Arial" panose="020B0604020202020204" pitchFamily="34" charset="0"/>
                        </a:rPr>
                        <a:t>Limited</a:t>
                      </a:r>
                      <a:endParaRPr lang="en-CA" sz="170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CA" sz="1300" b="0" i="0" u="none" strike="noStrike" dirty="0">
                          <a:solidFill>
                            <a:srgbClr val="6AA84F"/>
                          </a:solidFill>
                          <a:effectLst/>
                          <a:latin typeface="Arial" panose="020B0604020202020204" pitchFamily="34" charset="0"/>
                        </a:rPr>
                        <a:t>Yes</a:t>
                      </a:r>
                      <a:endParaRPr lang="en-CA" sz="1700" dirty="0">
                        <a:effectLst/>
                      </a:endParaRPr>
                    </a:p>
                  </a:txBody>
                  <a:tcPr marL="89297" marR="89297" marT="89297" marB="89297"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227566598"/>
                  </a:ext>
                </a:extLst>
              </a:tr>
            </a:tbl>
          </a:graphicData>
        </a:graphic>
      </p:graphicFrame>
    </p:spTree>
    <p:extLst>
      <p:ext uri="{BB962C8B-B14F-4D97-AF65-F5344CB8AC3E}">
        <p14:creationId xmlns:p14="http://schemas.microsoft.com/office/powerpoint/2010/main" val="7095397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39AB20D4-6D9C-7840-8DDE-6B9AEF6C1CDD}"/>
              </a:ext>
            </a:extLst>
          </p:cNvPr>
          <p:cNvSpPr>
            <a:spLocks noGrp="1" noChangeArrowheads="1"/>
          </p:cNvSpPr>
          <p:nvPr>
            <p:ph type="title"/>
          </p:nvPr>
        </p:nvSpPr>
        <p:spPr/>
        <p:txBody>
          <a:bodyPr/>
          <a:lstStyle/>
          <a:p>
            <a:r>
              <a:rPr lang="en-CA" sz="3600" dirty="0">
                <a:cs typeface="Arial" panose="020B0604020202020204" pitchFamily="34" charset="0"/>
              </a:rPr>
              <a:t>Importance of our Multi-Layer Surface</a:t>
            </a:r>
          </a:p>
        </p:txBody>
      </p:sp>
      <p:sp>
        <p:nvSpPr>
          <p:cNvPr id="6" name="Footer Placeholder 5"/>
          <p:cNvSpPr>
            <a:spLocks noGrp="1"/>
          </p:cNvSpPr>
          <p:nvPr>
            <p:ph type="ftr" sz="quarter" idx="10"/>
          </p:nvPr>
        </p:nvSpPr>
        <p:spPr/>
        <p:txBody>
          <a:bodyPr/>
          <a:lstStyle/>
          <a:p>
            <a:pPr>
              <a:defRPr/>
            </a:pPr>
            <a:fld id="{103DF63E-3653-497A-B4B9-D9101484250B}" type="slidenum">
              <a:rPr lang="en-US" altLang="x-none" smtClean="0"/>
              <a:t>80</a:t>
            </a:fld>
            <a:endParaRPr lang="en-US" altLang="x-none" dirty="0"/>
          </a:p>
        </p:txBody>
      </p:sp>
      <p:pic>
        <p:nvPicPr>
          <p:cNvPr id="20" name="Borgeat">
            <a:hlinkClick r:id="" action="ppaction://media"/>
          </p:cNvPr>
          <p:cNvPicPr>
            <a:picLocks noChangeAspect="1"/>
          </p:cNvPicPr>
          <p:nvPr>
            <a:videoFile r:link="rId1"/>
            <p:extLst>
              <p:ext uri="{DAA4B4D4-6D71-4841-9C94-3DE7FCFB9230}">
                <p14:media xmlns:p14="http://schemas.microsoft.com/office/powerpoint/2010/main" r:embed="rId2">
                  <p14:trim st="5000" end="5550"/>
                </p14:media>
              </p:ext>
            </p:extLst>
          </p:nvPr>
        </p:nvPicPr>
        <p:blipFill rotWithShape="1">
          <a:blip r:embed="rId6"/>
          <a:srcRect l="18098" r="10522"/>
          <a:stretch>
            <a:fillRect/>
          </a:stretch>
        </p:blipFill>
        <p:spPr>
          <a:xfrm>
            <a:off x="69737" y="742950"/>
            <a:ext cx="4438971" cy="3498068"/>
          </a:xfrm>
          <a:prstGeom prst="rect">
            <a:avLst/>
          </a:prstGeom>
          <a:ln>
            <a:gradFill>
              <a:gsLst>
                <a:gs pos="3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50800" dir="5400000" sx="96000" sy="96000" algn="ctr" rotWithShape="0">
              <a:schemeClr val="accent1">
                <a:alpha val="0"/>
              </a:schemeClr>
            </a:outerShdw>
          </a:effectLst>
        </p:spPr>
      </p:pic>
      <p:pic>
        <p:nvPicPr>
          <p:cNvPr id="21" name="ourSurface">
            <a:hlinkClick r:id="" action="ppaction://media"/>
          </p:cNvPr>
          <p:cNvPicPr>
            <a:picLocks noChangeAspect="1"/>
          </p:cNvPicPr>
          <p:nvPr>
            <a:videoFile r:link="rId1"/>
            <p:extLst>
              <p:ext uri="{DAA4B4D4-6D71-4841-9C94-3DE7FCFB9230}">
                <p14:media xmlns:p14="http://schemas.microsoft.com/office/powerpoint/2010/main" r:embed="rId3">
                  <p14:trim st="5000" end="5550"/>
                </p14:media>
              </p:ext>
            </p:extLst>
          </p:nvPr>
        </p:nvPicPr>
        <p:blipFill rotWithShape="1">
          <a:blip r:embed="rId7"/>
          <a:srcRect l="17797" r="10096"/>
          <a:stretch>
            <a:fillRect/>
          </a:stretch>
        </p:blipFill>
        <p:spPr>
          <a:xfrm>
            <a:off x="4590081" y="742950"/>
            <a:ext cx="4484182" cy="3498068"/>
          </a:xfrm>
          <a:prstGeom prst="rect">
            <a:avLst/>
          </a:prstGeom>
        </p:spPr>
      </p:pic>
      <p:sp>
        <p:nvSpPr>
          <p:cNvPr id="22" name="Subtitle 2"/>
          <p:cNvSpPr txBox="1">
            <a:spLocks/>
          </p:cNvSpPr>
          <p:nvPr/>
        </p:nvSpPr>
        <p:spPr>
          <a:xfrm>
            <a:off x="609600" y="4213003"/>
            <a:ext cx="3810000" cy="2815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dirty="0" err="1">
                <a:latin typeface="+mj-lt"/>
                <a:cs typeface="Arial" panose="020B0604020202020204" pitchFamily="34" charset="0"/>
              </a:rPr>
              <a:t>Borgeat</a:t>
            </a:r>
            <a:r>
              <a:rPr lang="en-CA" sz="2400" dirty="0">
                <a:latin typeface="+mj-lt"/>
                <a:cs typeface="Arial" panose="020B0604020202020204" pitchFamily="34" charset="0"/>
              </a:rPr>
              <a:t> et al. 2011</a:t>
            </a:r>
          </a:p>
        </p:txBody>
      </p:sp>
      <p:sp>
        <p:nvSpPr>
          <p:cNvPr id="23" name="Subtitle 2"/>
          <p:cNvSpPr txBox="1">
            <a:spLocks/>
          </p:cNvSpPr>
          <p:nvPr/>
        </p:nvSpPr>
        <p:spPr>
          <a:xfrm>
            <a:off x="4811416" y="4213003"/>
            <a:ext cx="3799184" cy="2815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dirty="0">
                <a:cs typeface="Arial" panose="020B0604020202020204" pitchFamily="34" charset="0"/>
              </a:rPr>
              <a:t>Ours surface</a:t>
            </a:r>
          </a:p>
        </p:txBody>
      </p:sp>
    </p:spTree>
    <p:extLst>
      <p:ext uri="{BB962C8B-B14F-4D97-AF65-F5344CB8AC3E}">
        <p14:creationId xmlns:p14="http://schemas.microsoft.com/office/powerpoint/2010/main" val="332988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00" fill="hold"/>
                                        <p:tgtEl>
                                          <p:spTgt spid="20"/>
                                        </p:tgtEl>
                                      </p:cBhvr>
                                    </p:cmd>
                                  </p:childTnLst>
                                </p:cTn>
                              </p:par>
                              <p:par>
                                <p:cTn id="7" presetID="1" presetClass="mediacall" presetSubtype="0" fill="hold" nodeType="withEffect">
                                  <p:stCondLst>
                                    <p:cond delay="0"/>
                                  </p:stCondLst>
                                  <p:childTnLst>
                                    <p:cmd type="call" cmd="playFrom(0.0)">
                                      <p:cBhvr>
                                        <p:cTn id="8" dur="800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20"/>
                </p:tgtEl>
              </p:cMediaNode>
            </p:video>
            <p:video>
              <p:cMediaNode vol="80000">
                <p:cTn id="10" repeatCount="indefinite" fill="hold" display="0">
                  <p:stCondLst>
                    <p:cond delay="indefinite"/>
                  </p:stCondLst>
                </p:cTn>
                <p:tgtEl>
                  <p:spTgt spid="21"/>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a:t>Results</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81</a:t>
            </a:fld>
            <a:endParaRPr lang="en-US" altLang="x-none" dirty="0"/>
          </a:p>
        </p:txBody>
      </p:sp>
      <p:graphicFrame>
        <p:nvGraphicFramePr>
          <p:cNvPr id="7" name="Tableau 6">
            <a:extLst>
              <a:ext uri="{FF2B5EF4-FFF2-40B4-BE49-F238E27FC236}">
                <a16:creationId xmlns:a16="http://schemas.microsoft.com/office/drawing/2014/main" id="{A17B924F-41ED-4D1D-9C03-DB3F5A29D699}"/>
              </a:ext>
            </a:extLst>
          </p:cNvPr>
          <p:cNvGraphicFramePr>
            <a:graphicFrameLocks noGrp="1"/>
          </p:cNvGraphicFramePr>
          <p:nvPr/>
        </p:nvGraphicFramePr>
        <p:xfrm>
          <a:off x="561967" y="895350"/>
          <a:ext cx="8096265" cy="3110043"/>
        </p:xfrm>
        <a:graphic>
          <a:graphicData uri="http://schemas.openxmlformats.org/drawingml/2006/table">
            <a:tbl>
              <a:tblPr firstRow="1" bandRow="1">
                <a:tableStyleId>{5C22544A-7EE6-4342-B048-85BDC9FD1C3A}</a:tableStyleId>
              </a:tblPr>
              <a:tblGrid>
                <a:gridCol w="1048392">
                  <a:extLst>
                    <a:ext uri="{9D8B030D-6E8A-4147-A177-3AD203B41FA5}">
                      <a16:colId xmlns:a16="http://schemas.microsoft.com/office/drawing/2014/main" val="1278727190"/>
                    </a:ext>
                  </a:extLst>
                </a:gridCol>
                <a:gridCol w="1471930">
                  <a:extLst>
                    <a:ext uri="{9D8B030D-6E8A-4147-A177-3AD203B41FA5}">
                      <a16:colId xmlns:a16="http://schemas.microsoft.com/office/drawing/2014/main" val="2246998155"/>
                    </a:ext>
                  </a:extLst>
                </a:gridCol>
                <a:gridCol w="659130">
                  <a:extLst>
                    <a:ext uri="{9D8B030D-6E8A-4147-A177-3AD203B41FA5}">
                      <a16:colId xmlns:a16="http://schemas.microsoft.com/office/drawing/2014/main" val="1243375518"/>
                    </a:ext>
                  </a:extLst>
                </a:gridCol>
                <a:gridCol w="875030">
                  <a:extLst>
                    <a:ext uri="{9D8B030D-6E8A-4147-A177-3AD203B41FA5}">
                      <a16:colId xmlns:a16="http://schemas.microsoft.com/office/drawing/2014/main" val="1407619071"/>
                    </a:ext>
                  </a:extLst>
                </a:gridCol>
                <a:gridCol w="1198880">
                  <a:extLst>
                    <a:ext uri="{9D8B030D-6E8A-4147-A177-3AD203B41FA5}">
                      <a16:colId xmlns:a16="http://schemas.microsoft.com/office/drawing/2014/main" val="2579844209"/>
                    </a:ext>
                  </a:extLst>
                </a:gridCol>
                <a:gridCol w="914718">
                  <a:extLst>
                    <a:ext uri="{9D8B030D-6E8A-4147-A177-3AD203B41FA5}">
                      <a16:colId xmlns:a16="http://schemas.microsoft.com/office/drawing/2014/main" val="4289199506"/>
                    </a:ext>
                  </a:extLst>
                </a:gridCol>
                <a:gridCol w="879793">
                  <a:extLst>
                    <a:ext uri="{9D8B030D-6E8A-4147-A177-3AD203B41FA5}">
                      <a16:colId xmlns:a16="http://schemas.microsoft.com/office/drawing/2014/main" val="3853076286"/>
                    </a:ext>
                  </a:extLst>
                </a:gridCol>
                <a:gridCol w="1048392">
                  <a:extLst>
                    <a:ext uri="{9D8B030D-6E8A-4147-A177-3AD203B41FA5}">
                      <a16:colId xmlns:a16="http://schemas.microsoft.com/office/drawing/2014/main" val="3322579097"/>
                    </a:ext>
                  </a:extLst>
                </a:gridCol>
              </a:tblGrid>
              <a:tr h="818432">
                <a:tc>
                  <a:txBody>
                    <a:bodyPr/>
                    <a:lstStyle/>
                    <a:p>
                      <a:r>
                        <a:rPr lang="en-US" sz="1400" dirty="0"/>
                        <a:t>Example</a:t>
                      </a:r>
                    </a:p>
                  </a:txBody>
                  <a:tcPr/>
                </a:tc>
                <a:tc>
                  <a:txBody>
                    <a:bodyPr/>
                    <a:lstStyle/>
                    <a:p>
                      <a:pPr algn="ctr"/>
                      <a:r>
                        <a:rPr lang="en-US" sz="1400" dirty="0"/>
                        <a:t>Resolution</a:t>
                      </a:r>
                      <a:br>
                        <a:rPr lang="en-US" sz="1400" dirty="0"/>
                      </a:br>
                      <a:r>
                        <a:rPr lang="en-US" sz="1200" dirty="0"/>
                        <a:t>(</a:t>
                      </a:r>
                      <a:r>
                        <a:rPr lang="en-US" sz="1200" dirty="0" err="1"/>
                        <a:t>NxNxLayers</a:t>
                      </a:r>
                      <a:r>
                        <a:rPr lang="en-US" sz="1200" dirty="0"/>
                        <a:t>)</a:t>
                      </a:r>
                    </a:p>
                  </a:txBody>
                  <a:tcPr/>
                </a:tc>
                <a:tc>
                  <a:txBody>
                    <a:bodyPr/>
                    <a:lstStyle/>
                    <a:p>
                      <a:pPr algn="ctr"/>
                      <a:r>
                        <a:rPr lang="el-GR" sz="1400" dirty="0"/>
                        <a:t>Δ</a:t>
                      </a:r>
                      <a:r>
                        <a:rPr lang="en-US" sz="1400" dirty="0"/>
                        <a:t>t</a:t>
                      </a:r>
                      <a:br>
                        <a:rPr lang="en-US" sz="1400" dirty="0"/>
                      </a:br>
                      <a:r>
                        <a:rPr lang="en-US" sz="1200" dirty="0"/>
                        <a:t>(</a:t>
                      </a:r>
                      <a:r>
                        <a:rPr lang="en-US" sz="1200" dirty="0" err="1"/>
                        <a:t>ms</a:t>
                      </a:r>
                      <a:r>
                        <a:rPr lang="en-US" sz="1200" dirty="0"/>
                        <a:t>)</a:t>
                      </a:r>
                    </a:p>
                  </a:txBody>
                  <a:tcPr/>
                </a:tc>
                <a:tc>
                  <a:txBody>
                    <a:bodyPr/>
                    <a:lstStyle/>
                    <a:p>
                      <a:pPr algn="ctr"/>
                      <a:r>
                        <a:rPr lang="el-GR" sz="1400" i="0" dirty="0"/>
                        <a:t>ν</a:t>
                      </a:r>
                      <a:br>
                        <a:rPr lang="en-US" sz="1400" dirty="0"/>
                      </a:br>
                      <a:r>
                        <a:rPr lang="en-US" sz="1200" dirty="0"/>
                        <a:t>(m</a:t>
                      </a:r>
                      <a:r>
                        <a:rPr lang="en-US" sz="1200" baseline="30000" dirty="0"/>
                        <a:t>2</a:t>
                      </a:r>
                      <a:r>
                        <a:rPr lang="en-US" sz="1200" dirty="0"/>
                        <a:t>/s)</a:t>
                      </a:r>
                    </a:p>
                  </a:txBody>
                  <a:tcPr/>
                </a:tc>
                <a:tc>
                  <a:txBody>
                    <a:bodyPr/>
                    <a:lstStyle/>
                    <a:p>
                      <a:pPr algn="ctr"/>
                      <a:r>
                        <a:rPr lang="en-US" sz="1400" dirty="0"/>
                        <a:t>Simulation</a:t>
                      </a:r>
                    </a:p>
                    <a:p>
                      <a:pPr algn="ctr"/>
                      <a:r>
                        <a:rPr lang="en-US" sz="1200" dirty="0"/>
                        <a:t>Avg.</a:t>
                      </a:r>
                      <a:br>
                        <a:rPr lang="en-US" sz="1200" dirty="0"/>
                      </a:br>
                      <a:r>
                        <a:rPr lang="en-US" sz="1200" dirty="0"/>
                        <a:t>(</a:t>
                      </a:r>
                      <a:r>
                        <a:rPr lang="en-US" sz="1200" dirty="0" err="1"/>
                        <a:t>ms</a:t>
                      </a:r>
                      <a:r>
                        <a:rPr lang="en-US" sz="1200" dirty="0"/>
                        <a:t>)</a:t>
                      </a:r>
                    </a:p>
                  </a:txBody>
                  <a:tcPr/>
                </a:tc>
                <a:tc>
                  <a:txBody>
                    <a:bodyPr/>
                    <a:lstStyle/>
                    <a:p>
                      <a:pPr algn="ctr"/>
                      <a:r>
                        <a:rPr lang="en-US" sz="1400" dirty="0"/>
                        <a:t>Surface</a:t>
                      </a:r>
                    </a:p>
                    <a:p>
                      <a:pPr algn="ctr"/>
                      <a:r>
                        <a:rPr lang="en-US" sz="1200" dirty="0"/>
                        <a:t>Avg.</a:t>
                      </a:r>
                    </a:p>
                    <a:p>
                      <a:pPr algn="ctr"/>
                      <a:r>
                        <a:rPr lang="en-US" sz="1200" dirty="0"/>
                        <a:t>(</a:t>
                      </a:r>
                      <a:r>
                        <a:rPr lang="en-US" sz="1200" dirty="0" err="1"/>
                        <a:t>ms</a:t>
                      </a:r>
                      <a:r>
                        <a:rPr lang="en-US" sz="1200" dirty="0"/>
                        <a:t>)</a:t>
                      </a:r>
                    </a:p>
                  </a:txBody>
                  <a:tcPr/>
                </a:tc>
                <a:tc>
                  <a:txBody>
                    <a:bodyPr/>
                    <a:lstStyle/>
                    <a:p>
                      <a:pPr algn="ctr"/>
                      <a:r>
                        <a:rPr lang="en-US" sz="1400" dirty="0"/>
                        <a:t>Render</a:t>
                      </a:r>
                      <a:br>
                        <a:rPr lang="en-US" sz="1400" dirty="0"/>
                      </a:br>
                      <a:r>
                        <a:rPr lang="en-US" sz="1200" dirty="0"/>
                        <a:t>Avg.</a:t>
                      </a:r>
                      <a:br>
                        <a:rPr lang="en-US" sz="1200" dirty="0"/>
                      </a:br>
                      <a:r>
                        <a:rPr lang="en-US" sz="1200" dirty="0"/>
                        <a:t>(</a:t>
                      </a:r>
                      <a:r>
                        <a:rPr lang="en-US" sz="1200" dirty="0" err="1"/>
                        <a:t>ms</a:t>
                      </a:r>
                      <a:r>
                        <a:rPr lang="en-US" sz="1200" dirty="0"/>
                        <a:t>)</a:t>
                      </a:r>
                    </a:p>
                  </a:txBody>
                  <a:tcPr/>
                </a:tc>
                <a:tc>
                  <a:txBody>
                    <a:bodyPr/>
                    <a:lstStyle/>
                    <a:p>
                      <a:pPr algn="ctr"/>
                      <a:r>
                        <a:rPr lang="en-US" sz="1400" dirty="0"/>
                        <a:t>Total</a:t>
                      </a:r>
                    </a:p>
                    <a:p>
                      <a:pPr algn="ctr"/>
                      <a:r>
                        <a:rPr lang="en-US" sz="1200" dirty="0"/>
                        <a:t>Avg./Max</a:t>
                      </a:r>
                      <a:br>
                        <a:rPr lang="en-US" sz="1200" dirty="0"/>
                      </a:br>
                      <a:r>
                        <a:rPr lang="en-US" sz="1200" dirty="0"/>
                        <a:t>(</a:t>
                      </a:r>
                      <a:r>
                        <a:rPr lang="en-US" sz="1200" dirty="0" err="1"/>
                        <a:t>ms</a:t>
                      </a:r>
                      <a:r>
                        <a:rPr lang="en-US" sz="1200" dirty="0"/>
                        <a:t>)</a:t>
                      </a:r>
                    </a:p>
                  </a:txBody>
                  <a:tcPr/>
                </a:tc>
                <a:extLst>
                  <a:ext uri="{0D108BD9-81ED-4DB2-BD59-A6C34878D82A}">
                    <a16:rowId xmlns:a16="http://schemas.microsoft.com/office/drawing/2014/main" val="245821308"/>
                  </a:ext>
                </a:extLst>
              </a:tr>
              <a:tr h="327373">
                <a:tc>
                  <a:txBody>
                    <a:bodyPr/>
                    <a:lstStyle/>
                    <a:p>
                      <a:r>
                        <a:rPr lang="en-US" sz="1200" dirty="0"/>
                        <a:t>Surgery</a:t>
                      </a:r>
                    </a:p>
                  </a:txBody>
                  <a:tcPr/>
                </a:tc>
                <a:tc>
                  <a:txBody>
                    <a:bodyPr/>
                    <a:lstStyle/>
                    <a:p>
                      <a:pPr algn="r"/>
                      <a:r>
                        <a:rPr lang="en-US" sz="1200" dirty="0"/>
                        <a:t>200 x 200 x 5</a:t>
                      </a:r>
                    </a:p>
                  </a:txBody>
                  <a:tcPr/>
                </a:tc>
                <a:tc>
                  <a:txBody>
                    <a:bodyPr/>
                    <a:lstStyle/>
                    <a:p>
                      <a:pPr algn="r"/>
                      <a:r>
                        <a:rPr lang="en-US" sz="1200" dirty="0"/>
                        <a:t>3.0</a:t>
                      </a:r>
                    </a:p>
                  </a:txBody>
                  <a:tcPr/>
                </a:tc>
                <a:tc>
                  <a:txBody>
                    <a:bodyPr/>
                    <a:lstStyle/>
                    <a:p>
                      <a:pPr algn="r"/>
                      <a:r>
                        <a:rPr lang="en-US" sz="1200" dirty="0"/>
                        <a:t>4.0E-6</a:t>
                      </a:r>
                    </a:p>
                  </a:txBody>
                  <a:tcPr/>
                </a:tc>
                <a:tc>
                  <a:txBody>
                    <a:bodyPr/>
                    <a:lstStyle/>
                    <a:p>
                      <a:pPr algn="r"/>
                      <a:r>
                        <a:rPr lang="en-US" sz="1200" dirty="0"/>
                        <a:t>4.86</a:t>
                      </a:r>
                    </a:p>
                  </a:txBody>
                  <a:tcPr/>
                </a:tc>
                <a:tc>
                  <a:txBody>
                    <a:bodyPr/>
                    <a:lstStyle/>
                    <a:p>
                      <a:pPr algn="r"/>
                      <a:r>
                        <a:rPr lang="en-US" sz="1200" dirty="0"/>
                        <a:t>1.10</a:t>
                      </a:r>
                    </a:p>
                  </a:txBody>
                  <a:tcPr/>
                </a:tc>
                <a:tc>
                  <a:txBody>
                    <a:bodyPr/>
                    <a:lstStyle/>
                    <a:p>
                      <a:pPr algn="r"/>
                      <a:r>
                        <a:rPr lang="en-US" sz="1200" dirty="0"/>
                        <a:t>0.34</a:t>
                      </a:r>
                    </a:p>
                  </a:txBody>
                  <a:tcPr/>
                </a:tc>
                <a:tc>
                  <a:txBody>
                    <a:bodyPr/>
                    <a:lstStyle/>
                    <a:p>
                      <a:pPr algn="r"/>
                      <a:r>
                        <a:rPr lang="en-US" sz="1200" dirty="0"/>
                        <a:t>6.30/7.04</a:t>
                      </a:r>
                    </a:p>
                  </a:txBody>
                  <a:tcPr/>
                </a:tc>
                <a:extLst>
                  <a:ext uri="{0D108BD9-81ED-4DB2-BD59-A6C34878D82A}">
                    <a16:rowId xmlns:a16="http://schemas.microsoft.com/office/drawing/2014/main" val="2996942496"/>
                  </a:ext>
                </a:extLst>
              </a:tr>
              <a:tr h="327373">
                <a:tc>
                  <a:txBody>
                    <a:bodyPr/>
                    <a:lstStyle/>
                    <a:p>
                      <a:r>
                        <a:rPr lang="en-US" sz="1200" dirty="0"/>
                        <a:t>Viscosity</a:t>
                      </a:r>
                    </a:p>
                  </a:txBody>
                  <a:tcPr/>
                </a:tc>
                <a:tc>
                  <a:txBody>
                    <a:bodyPr/>
                    <a:lstStyle/>
                    <a:p>
                      <a:pPr algn="r"/>
                      <a:r>
                        <a:rPr lang="en-US" sz="1200" dirty="0"/>
                        <a:t>200 x 200 x 1</a:t>
                      </a:r>
                    </a:p>
                  </a:txBody>
                  <a:tcPr/>
                </a:tc>
                <a:tc>
                  <a:txBody>
                    <a:bodyPr/>
                    <a:lstStyle/>
                    <a:p>
                      <a:pPr algn="r"/>
                      <a:r>
                        <a:rPr lang="en-US" sz="1200" dirty="0"/>
                        <a:t>3.0</a:t>
                      </a:r>
                    </a:p>
                  </a:txBody>
                  <a:tcPr/>
                </a:tc>
                <a:tc>
                  <a:txBody>
                    <a:bodyPr/>
                    <a:lstStyle/>
                    <a:p>
                      <a:pPr algn="r"/>
                      <a:r>
                        <a:rPr lang="en-US" sz="1200" dirty="0"/>
                        <a:t>0</a:t>
                      </a:r>
                    </a:p>
                  </a:txBody>
                  <a:tcPr/>
                </a:tc>
                <a:tc>
                  <a:txBody>
                    <a:bodyPr/>
                    <a:lstStyle/>
                    <a:p>
                      <a:pPr algn="r"/>
                      <a:r>
                        <a:rPr lang="en-US" sz="1200" dirty="0"/>
                        <a:t>0.61</a:t>
                      </a:r>
                    </a:p>
                  </a:txBody>
                  <a:tcPr/>
                </a:tc>
                <a:tc>
                  <a:txBody>
                    <a:bodyPr/>
                    <a:lstStyle/>
                    <a:p>
                      <a:pPr algn="r"/>
                      <a:r>
                        <a:rPr lang="en-US" sz="1200" dirty="0"/>
                        <a:t>0.43</a:t>
                      </a:r>
                    </a:p>
                  </a:txBody>
                  <a:tcPr/>
                </a:tc>
                <a:tc>
                  <a:txBody>
                    <a:bodyPr/>
                    <a:lstStyle/>
                    <a:p>
                      <a:pPr algn="r"/>
                      <a:r>
                        <a:rPr lang="en-US" sz="1200" dirty="0"/>
                        <a:t>0.16</a:t>
                      </a:r>
                    </a:p>
                  </a:txBody>
                  <a:tcPr/>
                </a:tc>
                <a:tc>
                  <a:txBody>
                    <a:bodyPr/>
                    <a:lstStyle/>
                    <a:p>
                      <a:pPr algn="r"/>
                      <a:r>
                        <a:rPr lang="en-US" sz="1200" dirty="0"/>
                        <a:t>1.21/1.63</a:t>
                      </a:r>
                    </a:p>
                  </a:txBody>
                  <a:tcPr/>
                </a:tc>
                <a:extLst>
                  <a:ext uri="{0D108BD9-81ED-4DB2-BD59-A6C34878D82A}">
                    <a16:rowId xmlns:a16="http://schemas.microsoft.com/office/drawing/2014/main" val="58764786"/>
                  </a:ext>
                </a:extLst>
              </a:tr>
              <a:tr h="327373">
                <a:tc>
                  <a:txBody>
                    <a:bodyPr/>
                    <a:lstStyle/>
                    <a:p>
                      <a:r>
                        <a:rPr lang="en-US" sz="1200" dirty="0"/>
                        <a:t>Viscosity</a:t>
                      </a:r>
                    </a:p>
                  </a:txBody>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a:t>200 x 200 x 1</a:t>
                      </a:r>
                    </a:p>
                  </a:txBody>
                  <a:tcPr/>
                </a:tc>
                <a:tc>
                  <a:txBody>
                    <a:bodyPr/>
                    <a:lstStyle/>
                    <a:p>
                      <a:pPr algn="r"/>
                      <a:r>
                        <a:rPr lang="en-US" sz="1200" dirty="0"/>
                        <a:t>3.0</a:t>
                      </a:r>
                    </a:p>
                  </a:txBody>
                  <a:tcPr/>
                </a:tc>
                <a:tc>
                  <a:txBody>
                    <a:bodyPr/>
                    <a:lstStyle/>
                    <a:p>
                      <a:pPr algn="r"/>
                      <a:r>
                        <a:rPr lang="en-US" sz="1200" dirty="0"/>
                        <a:t>4.0E-6</a:t>
                      </a:r>
                    </a:p>
                  </a:txBody>
                  <a:tcPr/>
                </a:tc>
                <a:tc>
                  <a:txBody>
                    <a:bodyPr/>
                    <a:lstStyle/>
                    <a:p>
                      <a:pPr algn="r"/>
                      <a:r>
                        <a:rPr lang="en-US" sz="1200" dirty="0"/>
                        <a:t>0.62</a:t>
                      </a:r>
                    </a:p>
                  </a:txBody>
                  <a:tcPr/>
                </a:tc>
                <a:tc>
                  <a:txBody>
                    <a:bodyPr/>
                    <a:lstStyle/>
                    <a:p>
                      <a:pPr algn="r"/>
                      <a:r>
                        <a:rPr lang="en-US" sz="1200" dirty="0"/>
                        <a:t>0.46</a:t>
                      </a:r>
                    </a:p>
                  </a:txBody>
                  <a:tcPr/>
                </a:tc>
                <a:tc>
                  <a:txBody>
                    <a:bodyPr/>
                    <a:lstStyle/>
                    <a:p>
                      <a:pPr algn="r"/>
                      <a:r>
                        <a:rPr lang="en-US" sz="1200" dirty="0"/>
                        <a:t>0.16</a:t>
                      </a:r>
                    </a:p>
                  </a:txBody>
                  <a:tcPr/>
                </a:tc>
                <a:tc>
                  <a:txBody>
                    <a:bodyPr/>
                    <a:lstStyle/>
                    <a:p>
                      <a:pPr algn="r"/>
                      <a:r>
                        <a:rPr lang="en-US" sz="1200" dirty="0"/>
                        <a:t>1.22/1.63</a:t>
                      </a:r>
                    </a:p>
                  </a:txBody>
                  <a:tcPr/>
                </a:tc>
                <a:extLst>
                  <a:ext uri="{0D108BD9-81ED-4DB2-BD59-A6C34878D82A}">
                    <a16:rowId xmlns:a16="http://schemas.microsoft.com/office/drawing/2014/main" val="1284760606"/>
                  </a:ext>
                </a:extLst>
              </a:tr>
              <a:tr h="327373">
                <a:tc>
                  <a:txBody>
                    <a:bodyPr/>
                    <a:lstStyle/>
                    <a:p>
                      <a:r>
                        <a:rPr lang="en-US" sz="1200" dirty="0"/>
                        <a:t>Viscosity</a:t>
                      </a:r>
                    </a:p>
                  </a:txBody>
                  <a:tcPr/>
                </a:tc>
                <a:tc>
                  <a:txBody>
                    <a:bodyPr/>
                    <a:lstStyle/>
                    <a:p>
                      <a:pPr algn="r"/>
                      <a:r>
                        <a:rPr lang="en-US" sz="1200" dirty="0"/>
                        <a:t>200 x 200 x 1</a:t>
                      </a:r>
                    </a:p>
                  </a:txBody>
                  <a:tcPr/>
                </a:tc>
                <a:tc>
                  <a:txBody>
                    <a:bodyPr/>
                    <a:lstStyle/>
                    <a:p>
                      <a:pPr algn="r"/>
                      <a:r>
                        <a:rPr lang="en-US" sz="1200" dirty="0"/>
                        <a:t>3.0</a:t>
                      </a:r>
                    </a:p>
                  </a:txBody>
                  <a:tcPr/>
                </a:tc>
                <a:tc>
                  <a:txBody>
                    <a:bodyPr/>
                    <a:lstStyle/>
                    <a:p>
                      <a:pPr algn="r"/>
                      <a:r>
                        <a:rPr lang="en-US" sz="1200" dirty="0"/>
                        <a:t>4.0E-5</a:t>
                      </a:r>
                    </a:p>
                  </a:txBody>
                  <a:tcPr/>
                </a:tc>
                <a:tc>
                  <a:txBody>
                    <a:bodyPr/>
                    <a:lstStyle/>
                    <a:p>
                      <a:pPr algn="r"/>
                      <a:r>
                        <a:rPr lang="en-US" sz="1200" dirty="0"/>
                        <a:t>0.60</a:t>
                      </a:r>
                    </a:p>
                  </a:txBody>
                  <a:tcPr/>
                </a:tc>
                <a:tc>
                  <a:txBody>
                    <a:bodyPr/>
                    <a:lstStyle/>
                    <a:p>
                      <a:pPr algn="r"/>
                      <a:r>
                        <a:rPr lang="en-US" sz="1200" dirty="0"/>
                        <a:t>0.44</a:t>
                      </a:r>
                    </a:p>
                  </a:txBody>
                  <a:tcPr/>
                </a:tc>
                <a:tc>
                  <a:txBody>
                    <a:bodyPr/>
                    <a:lstStyle/>
                    <a:p>
                      <a:pPr algn="r"/>
                      <a:r>
                        <a:rPr lang="en-US" sz="1200" dirty="0"/>
                        <a:t>0.16</a:t>
                      </a:r>
                    </a:p>
                  </a:txBody>
                  <a:tcPr/>
                </a:tc>
                <a:tc>
                  <a:txBody>
                    <a:bodyPr/>
                    <a:lstStyle/>
                    <a:p>
                      <a:pPr algn="r"/>
                      <a:r>
                        <a:rPr lang="en-US" sz="1200" dirty="0"/>
                        <a:t>1.21/2.41</a:t>
                      </a:r>
                    </a:p>
                  </a:txBody>
                  <a:tcPr/>
                </a:tc>
                <a:extLst>
                  <a:ext uri="{0D108BD9-81ED-4DB2-BD59-A6C34878D82A}">
                    <a16:rowId xmlns:a16="http://schemas.microsoft.com/office/drawing/2014/main" val="1052381212"/>
                  </a:ext>
                </a:extLst>
              </a:tr>
              <a:tr h="327373">
                <a:tc>
                  <a:txBody>
                    <a:bodyPr/>
                    <a:lstStyle/>
                    <a:p>
                      <a:r>
                        <a:rPr lang="en-US" sz="1200" dirty="0"/>
                        <a:t>Viscosity</a:t>
                      </a:r>
                    </a:p>
                  </a:txBody>
                  <a:tcPr/>
                </a:tc>
                <a:tc>
                  <a:txBody>
                    <a:bodyPr/>
                    <a:lstStyle/>
                    <a:p>
                      <a:pPr algn="r"/>
                      <a:r>
                        <a:rPr lang="en-US" sz="1200" dirty="0"/>
                        <a:t>200 x 200 x 1</a:t>
                      </a:r>
                    </a:p>
                  </a:txBody>
                  <a:tcPr/>
                </a:tc>
                <a:tc>
                  <a:txBody>
                    <a:bodyPr/>
                    <a:lstStyle/>
                    <a:p>
                      <a:pPr algn="r"/>
                      <a:r>
                        <a:rPr lang="en-US" sz="1200" dirty="0"/>
                        <a:t>3.0</a:t>
                      </a:r>
                    </a:p>
                  </a:txBody>
                  <a:tcPr/>
                </a:tc>
                <a:tc>
                  <a:txBody>
                    <a:bodyPr/>
                    <a:lstStyle/>
                    <a:p>
                      <a:pPr algn="r"/>
                      <a:r>
                        <a:rPr lang="en-US" sz="1200" dirty="0"/>
                        <a:t>4.0E-1</a:t>
                      </a:r>
                    </a:p>
                  </a:txBody>
                  <a:tcPr/>
                </a:tc>
                <a:tc>
                  <a:txBody>
                    <a:bodyPr/>
                    <a:lstStyle/>
                    <a:p>
                      <a:pPr algn="r"/>
                      <a:r>
                        <a:rPr lang="en-US" sz="1200" dirty="0"/>
                        <a:t>0.60</a:t>
                      </a:r>
                    </a:p>
                  </a:txBody>
                  <a:tcPr/>
                </a:tc>
                <a:tc>
                  <a:txBody>
                    <a:bodyPr/>
                    <a:lstStyle/>
                    <a:p>
                      <a:pPr algn="r"/>
                      <a:r>
                        <a:rPr lang="en-US" sz="1200" dirty="0"/>
                        <a:t>0.41</a:t>
                      </a:r>
                    </a:p>
                  </a:txBody>
                  <a:tcPr/>
                </a:tc>
                <a:tc>
                  <a:txBody>
                    <a:bodyPr/>
                    <a:lstStyle/>
                    <a:p>
                      <a:pPr algn="r"/>
                      <a:r>
                        <a:rPr lang="en-US" sz="1200" dirty="0"/>
                        <a:t>0.16</a:t>
                      </a:r>
                    </a:p>
                  </a:txBody>
                  <a:tcPr/>
                </a:tc>
                <a:tc>
                  <a:txBody>
                    <a:bodyPr/>
                    <a:lstStyle/>
                    <a:p>
                      <a:pPr algn="r"/>
                      <a:r>
                        <a:rPr lang="en-US" sz="1200" dirty="0"/>
                        <a:t>1.20/2.40</a:t>
                      </a:r>
                    </a:p>
                  </a:txBody>
                  <a:tcPr/>
                </a:tc>
                <a:extLst>
                  <a:ext uri="{0D108BD9-81ED-4DB2-BD59-A6C34878D82A}">
                    <a16:rowId xmlns:a16="http://schemas.microsoft.com/office/drawing/2014/main" val="2719397056"/>
                  </a:ext>
                </a:extLst>
              </a:tr>
              <a:tr h="327373">
                <a:tc>
                  <a:txBody>
                    <a:bodyPr/>
                    <a:lstStyle/>
                    <a:p>
                      <a:r>
                        <a:rPr lang="en-US" sz="1200" dirty="0"/>
                        <a:t>Three layers</a:t>
                      </a:r>
                    </a:p>
                  </a:txBody>
                  <a:tcPr/>
                </a:tc>
                <a:tc>
                  <a:txBody>
                    <a:bodyPr/>
                    <a:lstStyle/>
                    <a:p>
                      <a:pPr algn="r"/>
                      <a:r>
                        <a:rPr lang="en-US" sz="1200" dirty="0"/>
                        <a:t>100 x 100 x 3</a:t>
                      </a:r>
                    </a:p>
                  </a:txBody>
                  <a:tcPr/>
                </a:tc>
                <a:tc>
                  <a:txBody>
                    <a:bodyPr/>
                    <a:lstStyle/>
                    <a:p>
                      <a:pPr algn="r"/>
                      <a:r>
                        <a:rPr lang="en-US" sz="1200" dirty="0"/>
                        <a:t>9.0</a:t>
                      </a:r>
                    </a:p>
                  </a:txBody>
                  <a:tcPr/>
                </a:tc>
                <a:tc>
                  <a:txBody>
                    <a:bodyPr/>
                    <a:lstStyle/>
                    <a:p>
                      <a:pPr algn="r"/>
                      <a:r>
                        <a:rPr lang="en-US" sz="1200" dirty="0"/>
                        <a:t>4.0E-6</a:t>
                      </a:r>
                    </a:p>
                  </a:txBody>
                  <a:tcPr/>
                </a:tc>
                <a:tc>
                  <a:txBody>
                    <a:bodyPr/>
                    <a:lstStyle/>
                    <a:p>
                      <a:pPr algn="r"/>
                      <a:r>
                        <a:rPr lang="en-US" sz="1200" dirty="0"/>
                        <a:t>0.32</a:t>
                      </a:r>
                    </a:p>
                  </a:txBody>
                  <a:tcPr/>
                </a:tc>
                <a:tc>
                  <a:txBody>
                    <a:bodyPr/>
                    <a:lstStyle/>
                    <a:p>
                      <a:pPr algn="r"/>
                      <a:r>
                        <a:rPr lang="en-US" sz="1200" dirty="0"/>
                        <a:t>0.37</a:t>
                      </a:r>
                    </a:p>
                  </a:txBody>
                  <a:tcPr/>
                </a:tc>
                <a:tc>
                  <a:txBody>
                    <a:bodyPr/>
                    <a:lstStyle/>
                    <a:p>
                      <a:pPr algn="r"/>
                      <a:r>
                        <a:rPr lang="en-US" sz="1200" dirty="0"/>
                        <a:t>0.17</a:t>
                      </a:r>
                    </a:p>
                  </a:txBody>
                  <a:tcPr/>
                </a:tc>
                <a:tc>
                  <a:txBody>
                    <a:bodyPr/>
                    <a:lstStyle/>
                    <a:p>
                      <a:pPr algn="r"/>
                      <a:r>
                        <a:rPr lang="en-US" sz="1200" dirty="0"/>
                        <a:t>0.86/1.53</a:t>
                      </a:r>
                    </a:p>
                  </a:txBody>
                  <a:tcPr/>
                </a:tc>
                <a:extLst>
                  <a:ext uri="{0D108BD9-81ED-4DB2-BD59-A6C34878D82A}">
                    <a16:rowId xmlns:a16="http://schemas.microsoft.com/office/drawing/2014/main" val="4172333087"/>
                  </a:ext>
                </a:extLst>
              </a:tr>
              <a:tr h="327373">
                <a:tc>
                  <a:txBody>
                    <a:bodyPr/>
                    <a:lstStyle/>
                    <a:p>
                      <a:r>
                        <a:rPr lang="en-US" sz="1200" dirty="0"/>
                        <a:t>Passages</a:t>
                      </a:r>
                    </a:p>
                  </a:txBody>
                  <a:tcPr/>
                </a:tc>
                <a:tc>
                  <a:txBody>
                    <a:bodyPr/>
                    <a:lstStyle/>
                    <a:p>
                      <a:pPr algn="r"/>
                      <a:r>
                        <a:rPr lang="en-US" sz="1200" dirty="0"/>
                        <a:t>100 x 100 x 3</a:t>
                      </a:r>
                    </a:p>
                  </a:txBody>
                  <a:tcPr/>
                </a:tc>
                <a:tc>
                  <a:txBody>
                    <a:bodyPr/>
                    <a:lstStyle/>
                    <a:p>
                      <a:pPr algn="r"/>
                      <a:r>
                        <a:rPr lang="en-US" sz="1200" dirty="0"/>
                        <a:t>9.0</a:t>
                      </a:r>
                    </a:p>
                  </a:txBody>
                  <a:tcPr/>
                </a:tc>
                <a:tc>
                  <a:txBody>
                    <a:bodyPr/>
                    <a:lstStyle/>
                    <a:p>
                      <a:pPr algn="r"/>
                      <a:r>
                        <a:rPr lang="en-US" sz="1200" dirty="0"/>
                        <a:t>4.0E-6</a:t>
                      </a:r>
                    </a:p>
                  </a:txBody>
                  <a:tcPr/>
                </a:tc>
                <a:tc>
                  <a:txBody>
                    <a:bodyPr/>
                    <a:lstStyle/>
                    <a:p>
                      <a:pPr algn="r"/>
                      <a:r>
                        <a:rPr lang="en-US" sz="1200" dirty="0"/>
                        <a:t>0.26</a:t>
                      </a:r>
                    </a:p>
                  </a:txBody>
                  <a:tcPr/>
                </a:tc>
                <a:tc>
                  <a:txBody>
                    <a:bodyPr/>
                    <a:lstStyle/>
                    <a:p>
                      <a:pPr algn="r"/>
                      <a:r>
                        <a:rPr lang="en-US" sz="1200" dirty="0"/>
                        <a:t>0.34</a:t>
                      </a:r>
                    </a:p>
                  </a:txBody>
                  <a:tcPr/>
                </a:tc>
                <a:tc>
                  <a:txBody>
                    <a:bodyPr/>
                    <a:lstStyle/>
                    <a:p>
                      <a:pPr algn="r"/>
                      <a:r>
                        <a:rPr lang="en-US" sz="1200" dirty="0"/>
                        <a:t>0.15</a:t>
                      </a:r>
                    </a:p>
                  </a:txBody>
                  <a:tcPr/>
                </a:tc>
                <a:tc>
                  <a:txBody>
                    <a:bodyPr/>
                    <a:lstStyle/>
                    <a:p>
                      <a:pPr algn="r"/>
                      <a:r>
                        <a:rPr lang="en-US" sz="1200" dirty="0"/>
                        <a:t>0.78/2.36</a:t>
                      </a:r>
                    </a:p>
                  </a:txBody>
                  <a:tcPr/>
                </a:tc>
                <a:extLst>
                  <a:ext uri="{0D108BD9-81ED-4DB2-BD59-A6C34878D82A}">
                    <a16:rowId xmlns:a16="http://schemas.microsoft.com/office/drawing/2014/main" val="2933147273"/>
                  </a:ext>
                </a:extLst>
              </a:tr>
            </a:tbl>
          </a:graphicData>
        </a:graphic>
      </p:graphicFrame>
      <p:sp>
        <p:nvSpPr>
          <p:cNvPr id="5" name="Rectangle : coins arrondis 4">
            <a:extLst>
              <a:ext uri="{FF2B5EF4-FFF2-40B4-BE49-F238E27FC236}">
                <a16:creationId xmlns:a16="http://schemas.microsoft.com/office/drawing/2014/main" id="{47212BA8-4ED5-4B42-B939-49788841B7CE}"/>
              </a:ext>
            </a:extLst>
          </p:cNvPr>
          <p:cNvSpPr/>
          <p:nvPr/>
        </p:nvSpPr>
        <p:spPr bwMode="auto">
          <a:xfrm>
            <a:off x="1965960" y="1649730"/>
            <a:ext cx="6692272" cy="388620"/>
          </a:xfrm>
          <a:prstGeom prst="round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
        <p:nvSpPr>
          <p:cNvPr id="6" name="Rectangle : coins arrondis 5">
            <a:extLst>
              <a:ext uri="{FF2B5EF4-FFF2-40B4-BE49-F238E27FC236}">
                <a16:creationId xmlns:a16="http://schemas.microsoft.com/office/drawing/2014/main" id="{E2646D0F-451A-4BEC-9736-929702E4DD8D}"/>
              </a:ext>
            </a:extLst>
          </p:cNvPr>
          <p:cNvSpPr/>
          <p:nvPr/>
        </p:nvSpPr>
        <p:spPr bwMode="auto">
          <a:xfrm>
            <a:off x="1965960" y="2317021"/>
            <a:ext cx="6692272" cy="388620"/>
          </a:xfrm>
          <a:prstGeom prst="roundRect">
            <a:avLst/>
          </a:prstGeom>
          <a:noFill/>
          <a:ln w="38100" cap="flat" cmpd="sng" algn="ctr">
            <a:solidFill>
              <a:srgbClr val="00B0F0"/>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ahoma" charset="0"/>
              <a:ea typeface="ＭＳ Ｐゴシック" charset="0"/>
            </a:endParaRPr>
          </a:p>
        </p:txBody>
      </p:sp>
    </p:spTree>
    <p:extLst>
      <p:ext uri="{BB962C8B-B14F-4D97-AF65-F5344CB8AC3E}">
        <p14:creationId xmlns:p14="http://schemas.microsoft.com/office/powerpoint/2010/main" val="31715008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a:t>Extended Pipes - Identification</a:t>
            </a:r>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82</a:t>
            </a:fld>
            <a:endParaRPr lang="en-US" altLang="x-none" dirty="0"/>
          </a:p>
        </p:txBody>
      </p:sp>
      <p:grpSp>
        <p:nvGrpSpPr>
          <p:cNvPr id="5" name="Group 4"/>
          <p:cNvGrpSpPr/>
          <p:nvPr/>
        </p:nvGrpSpPr>
        <p:grpSpPr>
          <a:xfrm>
            <a:off x="2667000" y="1531168"/>
            <a:ext cx="304800" cy="1828800"/>
            <a:chOff x="3276600" y="1504950"/>
            <a:chExt cx="304800" cy="1828800"/>
          </a:xfrm>
          <a:solidFill>
            <a:schemeClr val="bg1"/>
          </a:solidFill>
        </p:grpSpPr>
        <p:sp>
          <p:nvSpPr>
            <p:cNvPr id="6" name="Rectangle 5"/>
            <p:cNvSpPr/>
            <p:nvPr/>
          </p:nvSpPr>
          <p:spPr bwMode="auto">
            <a:xfrm>
              <a:off x="3276600" y="1504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7" name="Rectangle 6"/>
            <p:cNvSpPr/>
            <p:nvPr/>
          </p:nvSpPr>
          <p:spPr bwMode="auto">
            <a:xfrm>
              <a:off x="3276600" y="18097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8" name="Rectangle 7"/>
            <p:cNvSpPr/>
            <p:nvPr/>
          </p:nvSpPr>
          <p:spPr bwMode="auto">
            <a:xfrm>
              <a:off x="3276600" y="21145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0" name="Rectangle 9"/>
            <p:cNvSpPr/>
            <p:nvPr/>
          </p:nvSpPr>
          <p:spPr bwMode="auto">
            <a:xfrm>
              <a:off x="3276600" y="24193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1" name="Rectangle 10"/>
            <p:cNvSpPr/>
            <p:nvPr/>
          </p:nvSpPr>
          <p:spPr bwMode="auto">
            <a:xfrm>
              <a:off x="3276600" y="27241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2" name="Rectangle 11"/>
            <p:cNvSpPr/>
            <p:nvPr/>
          </p:nvSpPr>
          <p:spPr bwMode="auto">
            <a:xfrm>
              <a:off x="3276600" y="3028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grpSp>
      <p:grpSp>
        <p:nvGrpSpPr>
          <p:cNvPr id="13" name="Group 12"/>
          <p:cNvGrpSpPr/>
          <p:nvPr/>
        </p:nvGrpSpPr>
        <p:grpSpPr>
          <a:xfrm>
            <a:off x="2971800" y="1531168"/>
            <a:ext cx="304800" cy="1828800"/>
            <a:chOff x="3276600" y="1504950"/>
            <a:chExt cx="304800" cy="1828800"/>
          </a:xfrm>
          <a:solidFill>
            <a:schemeClr val="bg1"/>
          </a:solidFill>
        </p:grpSpPr>
        <p:sp>
          <p:nvSpPr>
            <p:cNvPr id="14" name="Rectangle 13"/>
            <p:cNvSpPr/>
            <p:nvPr/>
          </p:nvSpPr>
          <p:spPr bwMode="auto">
            <a:xfrm>
              <a:off x="3276600" y="1504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5" name="Rectangle 14"/>
            <p:cNvSpPr/>
            <p:nvPr/>
          </p:nvSpPr>
          <p:spPr bwMode="auto">
            <a:xfrm>
              <a:off x="3276600" y="18097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6" name="Rectangle 15"/>
            <p:cNvSpPr/>
            <p:nvPr/>
          </p:nvSpPr>
          <p:spPr bwMode="auto">
            <a:xfrm>
              <a:off x="3276600" y="21145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7" name="Rectangle 16"/>
            <p:cNvSpPr/>
            <p:nvPr/>
          </p:nvSpPr>
          <p:spPr bwMode="auto">
            <a:xfrm>
              <a:off x="3276600" y="24193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8" name="Rectangle 17"/>
            <p:cNvSpPr/>
            <p:nvPr/>
          </p:nvSpPr>
          <p:spPr bwMode="auto">
            <a:xfrm>
              <a:off x="3276600" y="27241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9" name="Rectangle 18"/>
            <p:cNvSpPr/>
            <p:nvPr/>
          </p:nvSpPr>
          <p:spPr bwMode="auto">
            <a:xfrm>
              <a:off x="3276600" y="3028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grpSp>
      <p:grpSp>
        <p:nvGrpSpPr>
          <p:cNvPr id="20" name="Group 19"/>
          <p:cNvGrpSpPr/>
          <p:nvPr/>
        </p:nvGrpSpPr>
        <p:grpSpPr>
          <a:xfrm>
            <a:off x="3276600" y="1531168"/>
            <a:ext cx="304800" cy="1828800"/>
            <a:chOff x="3276600" y="1504950"/>
            <a:chExt cx="304800" cy="1828800"/>
          </a:xfrm>
          <a:solidFill>
            <a:schemeClr val="bg1"/>
          </a:solidFill>
        </p:grpSpPr>
        <p:sp>
          <p:nvSpPr>
            <p:cNvPr id="21" name="Rectangle 20"/>
            <p:cNvSpPr/>
            <p:nvPr/>
          </p:nvSpPr>
          <p:spPr bwMode="auto">
            <a:xfrm>
              <a:off x="3276600" y="1504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22" name="Rectangle 21"/>
            <p:cNvSpPr/>
            <p:nvPr/>
          </p:nvSpPr>
          <p:spPr bwMode="auto">
            <a:xfrm>
              <a:off x="3276600" y="18097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23" name="Rectangle 22"/>
            <p:cNvSpPr/>
            <p:nvPr/>
          </p:nvSpPr>
          <p:spPr bwMode="auto">
            <a:xfrm>
              <a:off x="3276600" y="21145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24" name="Rectangle 23"/>
            <p:cNvSpPr/>
            <p:nvPr/>
          </p:nvSpPr>
          <p:spPr bwMode="auto">
            <a:xfrm>
              <a:off x="3276600" y="24193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25" name="Rectangle 24"/>
            <p:cNvSpPr/>
            <p:nvPr/>
          </p:nvSpPr>
          <p:spPr bwMode="auto">
            <a:xfrm>
              <a:off x="3276600" y="27241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26" name="Rectangle 25"/>
            <p:cNvSpPr/>
            <p:nvPr/>
          </p:nvSpPr>
          <p:spPr bwMode="auto">
            <a:xfrm>
              <a:off x="3276600" y="3028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grpSp>
      <p:grpSp>
        <p:nvGrpSpPr>
          <p:cNvPr id="27" name="Group 26"/>
          <p:cNvGrpSpPr/>
          <p:nvPr/>
        </p:nvGrpSpPr>
        <p:grpSpPr>
          <a:xfrm>
            <a:off x="3581400" y="1531168"/>
            <a:ext cx="304800" cy="1828800"/>
            <a:chOff x="3276600" y="1504950"/>
            <a:chExt cx="304800" cy="1828800"/>
          </a:xfrm>
          <a:solidFill>
            <a:schemeClr val="bg1"/>
          </a:solidFill>
        </p:grpSpPr>
        <p:sp>
          <p:nvSpPr>
            <p:cNvPr id="28" name="Rectangle 27"/>
            <p:cNvSpPr/>
            <p:nvPr/>
          </p:nvSpPr>
          <p:spPr bwMode="auto">
            <a:xfrm>
              <a:off x="3276600" y="1504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29" name="Rectangle 28"/>
            <p:cNvSpPr/>
            <p:nvPr/>
          </p:nvSpPr>
          <p:spPr bwMode="auto">
            <a:xfrm>
              <a:off x="3276600" y="18097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30" name="Rectangle 29"/>
            <p:cNvSpPr/>
            <p:nvPr/>
          </p:nvSpPr>
          <p:spPr bwMode="auto">
            <a:xfrm>
              <a:off x="3276600" y="21145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31" name="Rectangle 30"/>
            <p:cNvSpPr/>
            <p:nvPr/>
          </p:nvSpPr>
          <p:spPr bwMode="auto">
            <a:xfrm>
              <a:off x="3276600" y="24193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32" name="Rectangle 31"/>
            <p:cNvSpPr/>
            <p:nvPr/>
          </p:nvSpPr>
          <p:spPr bwMode="auto">
            <a:xfrm>
              <a:off x="3276600" y="27241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33" name="Rectangle 32"/>
            <p:cNvSpPr/>
            <p:nvPr/>
          </p:nvSpPr>
          <p:spPr bwMode="auto">
            <a:xfrm>
              <a:off x="3276600" y="3028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grpSp>
      <p:grpSp>
        <p:nvGrpSpPr>
          <p:cNvPr id="34" name="Group 33"/>
          <p:cNvGrpSpPr/>
          <p:nvPr/>
        </p:nvGrpSpPr>
        <p:grpSpPr>
          <a:xfrm>
            <a:off x="3886200" y="1531168"/>
            <a:ext cx="304800" cy="1828800"/>
            <a:chOff x="3276600" y="1504950"/>
            <a:chExt cx="304800" cy="1828800"/>
          </a:xfrm>
          <a:solidFill>
            <a:schemeClr val="bg2">
              <a:lumMod val="40000"/>
              <a:lumOff val="60000"/>
            </a:schemeClr>
          </a:solidFill>
        </p:grpSpPr>
        <p:sp>
          <p:nvSpPr>
            <p:cNvPr id="35" name="Rectangle 34"/>
            <p:cNvSpPr/>
            <p:nvPr/>
          </p:nvSpPr>
          <p:spPr bwMode="auto">
            <a:xfrm>
              <a:off x="3276600" y="1504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36" name="Rectangle 35"/>
            <p:cNvSpPr/>
            <p:nvPr/>
          </p:nvSpPr>
          <p:spPr bwMode="auto">
            <a:xfrm>
              <a:off x="3276600" y="18097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37" name="Rectangle 36"/>
            <p:cNvSpPr/>
            <p:nvPr/>
          </p:nvSpPr>
          <p:spPr bwMode="auto">
            <a:xfrm>
              <a:off x="3276600" y="21145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38" name="Rectangle 37"/>
            <p:cNvSpPr/>
            <p:nvPr/>
          </p:nvSpPr>
          <p:spPr bwMode="auto">
            <a:xfrm>
              <a:off x="3276600" y="24193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39" name="Rectangle 38"/>
            <p:cNvSpPr/>
            <p:nvPr/>
          </p:nvSpPr>
          <p:spPr bwMode="auto">
            <a:xfrm>
              <a:off x="3276600" y="27241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40" name="Rectangle 39"/>
            <p:cNvSpPr/>
            <p:nvPr/>
          </p:nvSpPr>
          <p:spPr bwMode="auto">
            <a:xfrm>
              <a:off x="3276600" y="3028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grpSp>
      <p:grpSp>
        <p:nvGrpSpPr>
          <p:cNvPr id="41" name="Group 40"/>
          <p:cNvGrpSpPr/>
          <p:nvPr/>
        </p:nvGrpSpPr>
        <p:grpSpPr>
          <a:xfrm>
            <a:off x="4191000" y="1531168"/>
            <a:ext cx="304800" cy="1828800"/>
            <a:chOff x="3276600" y="1504950"/>
            <a:chExt cx="304800" cy="1828800"/>
          </a:xfrm>
          <a:solidFill>
            <a:schemeClr val="bg2">
              <a:lumMod val="40000"/>
              <a:lumOff val="60000"/>
            </a:schemeClr>
          </a:solidFill>
        </p:grpSpPr>
        <p:sp>
          <p:nvSpPr>
            <p:cNvPr id="42" name="Rectangle 41"/>
            <p:cNvSpPr/>
            <p:nvPr/>
          </p:nvSpPr>
          <p:spPr bwMode="auto">
            <a:xfrm>
              <a:off x="3276600" y="1504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43" name="Rectangle 42"/>
            <p:cNvSpPr/>
            <p:nvPr/>
          </p:nvSpPr>
          <p:spPr bwMode="auto">
            <a:xfrm>
              <a:off x="3276600" y="18097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44" name="Rectangle 43"/>
            <p:cNvSpPr/>
            <p:nvPr/>
          </p:nvSpPr>
          <p:spPr bwMode="auto">
            <a:xfrm>
              <a:off x="3276600" y="21145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45" name="Rectangle 44"/>
            <p:cNvSpPr/>
            <p:nvPr/>
          </p:nvSpPr>
          <p:spPr bwMode="auto">
            <a:xfrm>
              <a:off x="3276600" y="24193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46" name="Rectangle 45"/>
            <p:cNvSpPr/>
            <p:nvPr/>
          </p:nvSpPr>
          <p:spPr bwMode="auto">
            <a:xfrm>
              <a:off x="3276600" y="27241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47" name="Rectangle 46"/>
            <p:cNvSpPr/>
            <p:nvPr/>
          </p:nvSpPr>
          <p:spPr bwMode="auto">
            <a:xfrm>
              <a:off x="3276600" y="3028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grpSp>
      <p:grpSp>
        <p:nvGrpSpPr>
          <p:cNvPr id="48" name="Group 47"/>
          <p:cNvGrpSpPr/>
          <p:nvPr/>
        </p:nvGrpSpPr>
        <p:grpSpPr>
          <a:xfrm>
            <a:off x="4495800" y="1531168"/>
            <a:ext cx="304800" cy="1828800"/>
            <a:chOff x="3276600" y="1504950"/>
            <a:chExt cx="304800" cy="1828800"/>
          </a:xfrm>
          <a:solidFill>
            <a:schemeClr val="bg2">
              <a:lumMod val="40000"/>
              <a:lumOff val="60000"/>
            </a:schemeClr>
          </a:solidFill>
        </p:grpSpPr>
        <p:sp>
          <p:nvSpPr>
            <p:cNvPr id="49" name="Rectangle 48"/>
            <p:cNvSpPr/>
            <p:nvPr/>
          </p:nvSpPr>
          <p:spPr bwMode="auto">
            <a:xfrm>
              <a:off x="3276600" y="1504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50" name="Rectangle 49"/>
            <p:cNvSpPr/>
            <p:nvPr/>
          </p:nvSpPr>
          <p:spPr bwMode="auto">
            <a:xfrm>
              <a:off x="3276600" y="18097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51" name="Rectangle 50"/>
            <p:cNvSpPr/>
            <p:nvPr/>
          </p:nvSpPr>
          <p:spPr bwMode="auto">
            <a:xfrm>
              <a:off x="3276600" y="21145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52" name="Rectangle 51"/>
            <p:cNvSpPr/>
            <p:nvPr/>
          </p:nvSpPr>
          <p:spPr bwMode="auto">
            <a:xfrm>
              <a:off x="3276600" y="24193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53" name="Rectangle 52"/>
            <p:cNvSpPr/>
            <p:nvPr/>
          </p:nvSpPr>
          <p:spPr bwMode="auto">
            <a:xfrm>
              <a:off x="3276600" y="27241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54" name="Rectangle 53"/>
            <p:cNvSpPr/>
            <p:nvPr/>
          </p:nvSpPr>
          <p:spPr bwMode="auto">
            <a:xfrm>
              <a:off x="3276600" y="3028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grpSp>
      <p:grpSp>
        <p:nvGrpSpPr>
          <p:cNvPr id="55" name="Group 54"/>
          <p:cNvGrpSpPr/>
          <p:nvPr/>
        </p:nvGrpSpPr>
        <p:grpSpPr>
          <a:xfrm>
            <a:off x="4800600" y="1531168"/>
            <a:ext cx="304800" cy="1828800"/>
            <a:chOff x="3276600" y="1504950"/>
            <a:chExt cx="304800" cy="1828800"/>
          </a:xfrm>
          <a:solidFill>
            <a:schemeClr val="bg2">
              <a:lumMod val="40000"/>
              <a:lumOff val="60000"/>
            </a:schemeClr>
          </a:solidFill>
        </p:grpSpPr>
        <p:sp>
          <p:nvSpPr>
            <p:cNvPr id="56" name="Rectangle 55"/>
            <p:cNvSpPr/>
            <p:nvPr/>
          </p:nvSpPr>
          <p:spPr bwMode="auto">
            <a:xfrm>
              <a:off x="3276600" y="1504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57" name="Rectangle 56"/>
            <p:cNvSpPr/>
            <p:nvPr/>
          </p:nvSpPr>
          <p:spPr bwMode="auto">
            <a:xfrm>
              <a:off x="3276600" y="18097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58" name="Rectangle 57"/>
            <p:cNvSpPr/>
            <p:nvPr/>
          </p:nvSpPr>
          <p:spPr bwMode="auto">
            <a:xfrm>
              <a:off x="3276600" y="21145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59" name="Rectangle 58"/>
            <p:cNvSpPr/>
            <p:nvPr/>
          </p:nvSpPr>
          <p:spPr bwMode="auto">
            <a:xfrm>
              <a:off x="3276600" y="24193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60" name="Rectangle 59"/>
            <p:cNvSpPr/>
            <p:nvPr/>
          </p:nvSpPr>
          <p:spPr bwMode="auto">
            <a:xfrm>
              <a:off x="3276600" y="27241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61" name="Rectangle 60"/>
            <p:cNvSpPr/>
            <p:nvPr/>
          </p:nvSpPr>
          <p:spPr bwMode="auto">
            <a:xfrm>
              <a:off x="3276600" y="3028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grpSp>
      <p:grpSp>
        <p:nvGrpSpPr>
          <p:cNvPr id="62" name="Group 61"/>
          <p:cNvGrpSpPr/>
          <p:nvPr/>
        </p:nvGrpSpPr>
        <p:grpSpPr>
          <a:xfrm>
            <a:off x="5105400" y="1531168"/>
            <a:ext cx="304800" cy="1828800"/>
            <a:chOff x="3276600" y="1504950"/>
            <a:chExt cx="304800" cy="1828800"/>
          </a:xfrm>
          <a:solidFill>
            <a:schemeClr val="bg1"/>
          </a:solidFill>
        </p:grpSpPr>
        <p:sp>
          <p:nvSpPr>
            <p:cNvPr id="63" name="Rectangle 62"/>
            <p:cNvSpPr/>
            <p:nvPr/>
          </p:nvSpPr>
          <p:spPr bwMode="auto">
            <a:xfrm>
              <a:off x="3276600" y="1504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64" name="Rectangle 63"/>
            <p:cNvSpPr/>
            <p:nvPr/>
          </p:nvSpPr>
          <p:spPr bwMode="auto">
            <a:xfrm>
              <a:off x="3276600" y="18097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65" name="Rectangle 64"/>
            <p:cNvSpPr/>
            <p:nvPr/>
          </p:nvSpPr>
          <p:spPr bwMode="auto">
            <a:xfrm>
              <a:off x="3276600" y="21145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66" name="Rectangle 65"/>
            <p:cNvSpPr/>
            <p:nvPr/>
          </p:nvSpPr>
          <p:spPr bwMode="auto">
            <a:xfrm>
              <a:off x="3276600" y="24193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67" name="Rectangle 66"/>
            <p:cNvSpPr/>
            <p:nvPr/>
          </p:nvSpPr>
          <p:spPr bwMode="auto">
            <a:xfrm>
              <a:off x="3276600" y="27241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68" name="Rectangle 67"/>
            <p:cNvSpPr/>
            <p:nvPr/>
          </p:nvSpPr>
          <p:spPr bwMode="auto">
            <a:xfrm>
              <a:off x="3276600" y="3028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grpSp>
      <p:grpSp>
        <p:nvGrpSpPr>
          <p:cNvPr id="69" name="Group 68"/>
          <p:cNvGrpSpPr/>
          <p:nvPr/>
        </p:nvGrpSpPr>
        <p:grpSpPr>
          <a:xfrm>
            <a:off x="5410200" y="1531168"/>
            <a:ext cx="304800" cy="1828800"/>
            <a:chOff x="3276600" y="1504950"/>
            <a:chExt cx="304800" cy="1828800"/>
          </a:xfrm>
          <a:solidFill>
            <a:schemeClr val="bg1"/>
          </a:solidFill>
        </p:grpSpPr>
        <p:sp>
          <p:nvSpPr>
            <p:cNvPr id="70" name="Rectangle 69"/>
            <p:cNvSpPr/>
            <p:nvPr/>
          </p:nvSpPr>
          <p:spPr bwMode="auto">
            <a:xfrm>
              <a:off x="3276600" y="1504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71" name="Rectangle 70"/>
            <p:cNvSpPr/>
            <p:nvPr/>
          </p:nvSpPr>
          <p:spPr bwMode="auto">
            <a:xfrm>
              <a:off x="3276600" y="18097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72" name="Rectangle 71"/>
            <p:cNvSpPr/>
            <p:nvPr/>
          </p:nvSpPr>
          <p:spPr bwMode="auto">
            <a:xfrm>
              <a:off x="3276600" y="21145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73" name="Rectangle 72"/>
            <p:cNvSpPr/>
            <p:nvPr/>
          </p:nvSpPr>
          <p:spPr bwMode="auto">
            <a:xfrm>
              <a:off x="3276600" y="24193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74" name="Rectangle 73"/>
            <p:cNvSpPr/>
            <p:nvPr/>
          </p:nvSpPr>
          <p:spPr bwMode="auto">
            <a:xfrm>
              <a:off x="3276600" y="27241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75" name="Rectangle 74"/>
            <p:cNvSpPr/>
            <p:nvPr/>
          </p:nvSpPr>
          <p:spPr bwMode="auto">
            <a:xfrm>
              <a:off x="3276600" y="3028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grpSp>
      <p:grpSp>
        <p:nvGrpSpPr>
          <p:cNvPr id="76" name="Group 75"/>
          <p:cNvGrpSpPr/>
          <p:nvPr/>
        </p:nvGrpSpPr>
        <p:grpSpPr>
          <a:xfrm>
            <a:off x="5715000" y="1531168"/>
            <a:ext cx="304800" cy="1828800"/>
            <a:chOff x="3276600" y="1504950"/>
            <a:chExt cx="304800" cy="1828800"/>
          </a:xfrm>
          <a:solidFill>
            <a:schemeClr val="bg1"/>
          </a:solidFill>
        </p:grpSpPr>
        <p:sp>
          <p:nvSpPr>
            <p:cNvPr id="77" name="Rectangle 76"/>
            <p:cNvSpPr/>
            <p:nvPr/>
          </p:nvSpPr>
          <p:spPr bwMode="auto">
            <a:xfrm>
              <a:off x="3276600" y="1504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78" name="Rectangle 77"/>
            <p:cNvSpPr/>
            <p:nvPr/>
          </p:nvSpPr>
          <p:spPr bwMode="auto">
            <a:xfrm>
              <a:off x="3276600" y="18097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79" name="Rectangle 78"/>
            <p:cNvSpPr/>
            <p:nvPr/>
          </p:nvSpPr>
          <p:spPr bwMode="auto">
            <a:xfrm>
              <a:off x="3276600" y="21145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80" name="Rectangle 79"/>
            <p:cNvSpPr/>
            <p:nvPr/>
          </p:nvSpPr>
          <p:spPr bwMode="auto">
            <a:xfrm>
              <a:off x="3276600" y="24193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81" name="Rectangle 80"/>
            <p:cNvSpPr/>
            <p:nvPr/>
          </p:nvSpPr>
          <p:spPr bwMode="auto">
            <a:xfrm>
              <a:off x="3276600" y="27241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82" name="Rectangle 81"/>
            <p:cNvSpPr/>
            <p:nvPr/>
          </p:nvSpPr>
          <p:spPr bwMode="auto">
            <a:xfrm>
              <a:off x="3276600" y="3028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grpSp>
      <p:grpSp>
        <p:nvGrpSpPr>
          <p:cNvPr id="83" name="Group 82"/>
          <p:cNvGrpSpPr/>
          <p:nvPr/>
        </p:nvGrpSpPr>
        <p:grpSpPr>
          <a:xfrm>
            <a:off x="6019800" y="1531168"/>
            <a:ext cx="304800" cy="1828800"/>
            <a:chOff x="3276600" y="1504950"/>
            <a:chExt cx="304800" cy="1828800"/>
          </a:xfrm>
          <a:solidFill>
            <a:schemeClr val="bg1"/>
          </a:solidFill>
        </p:grpSpPr>
        <p:sp>
          <p:nvSpPr>
            <p:cNvPr id="84" name="Rectangle 83"/>
            <p:cNvSpPr/>
            <p:nvPr/>
          </p:nvSpPr>
          <p:spPr bwMode="auto">
            <a:xfrm>
              <a:off x="3276600" y="1504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85" name="Rectangle 84"/>
            <p:cNvSpPr/>
            <p:nvPr/>
          </p:nvSpPr>
          <p:spPr bwMode="auto">
            <a:xfrm>
              <a:off x="3276600" y="18097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86" name="Rectangle 85"/>
            <p:cNvSpPr/>
            <p:nvPr/>
          </p:nvSpPr>
          <p:spPr bwMode="auto">
            <a:xfrm>
              <a:off x="3276600" y="21145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87" name="Rectangle 86"/>
            <p:cNvSpPr/>
            <p:nvPr/>
          </p:nvSpPr>
          <p:spPr bwMode="auto">
            <a:xfrm>
              <a:off x="3276600" y="24193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88" name="Rectangle 87"/>
            <p:cNvSpPr/>
            <p:nvPr/>
          </p:nvSpPr>
          <p:spPr bwMode="auto">
            <a:xfrm>
              <a:off x="3276600" y="27241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89" name="Rectangle 88"/>
            <p:cNvSpPr/>
            <p:nvPr/>
          </p:nvSpPr>
          <p:spPr bwMode="auto">
            <a:xfrm>
              <a:off x="3276600" y="3028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grpSp>
      <p:grpSp>
        <p:nvGrpSpPr>
          <p:cNvPr id="90" name="Group 89"/>
          <p:cNvGrpSpPr/>
          <p:nvPr/>
        </p:nvGrpSpPr>
        <p:grpSpPr>
          <a:xfrm>
            <a:off x="2667000" y="1531168"/>
            <a:ext cx="304800" cy="1828800"/>
            <a:chOff x="3276600" y="1504950"/>
            <a:chExt cx="304800" cy="1828800"/>
          </a:xfrm>
          <a:solidFill>
            <a:srgbClr val="C00000"/>
          </a:solidFill>
        </p:grpSpPr>
        <p:sp>
          <p:nvSpPr>
            <p:cNvPr id="91" name="Rectangle 90"/>
            <p:cNvSpPr/>
            <p:nvPr/>
          </p:nvSpPr>
          <p:spPr bwMode="auto">
            <a:xfrm>
              <a:off x="3276600" y="1504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92" name="Rectangle 91"/>
            <p:cNvSpPr/>
            <p:nvPr/>
          </p:nvSpPr>
          <p:spPr bwMode="auto">
            <a:xfrm>
              <a:off x="3276600" y="18097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93" name="Rectangle 92"/>
            <p:cNvSpPr/>
            <p:nvPr/>
          </p:nvSpPr>
          <p:spPr bwMode="auto">
            <a:xfrm>
              <a:off x="3276600" y="21145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94" name="Rectangle 93"/>
            <p:cNvSpPr/>
            <p:nvPr/>
          </p:nvSpPr>
          <p:spPr bwMode="auto">
            <a:xfrm>
              <a:off x="3276600" y="24193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95" name="Rectangle 94"/>
            <p:cNvSpPr/>
            <p:nvPr/>
          </p:nvSpPr>
          <p:spPr bwMode="auto">
            <a:xfrm>
              <a:off x="3276600" y="27241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96" name="Rectangle 95"/>
            <p:cNvSpPr/>
            <p:nvPr/>
          </p:nvSpPr>
          <p:spPr bwMode="auto">
            <a:xfrm>
              <a:off x="3276600" y="3028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grpSp>
      <p:grpSp>
        <p:nvGrpSpPr>
          <p:cNvPr id="97" name="Group 96"/>
          <p:cNvGrpSpPr/>
          <p:nvPr/>
        </p:nvGrpSpPr>
        <p:grpSpPr>
          <a:xfrm>
            <a:off x="2971800" y="1531168"/>
            <a:ext cx="304800" cy="1828800"/>
            <a:chOff x="3276600" y="1504950"/>
            <a:chExt cx="304800" cy="1828800"/>
          </a:xfrm>
          <a:solidFill>
            <a:srgbClr val="C00000"/>
          </a:solidFill>
        </p:grpSpPr>
        <p:sp>
          <p:nvSpPr>
            <p:cNvPr id="98" name="Rectangle 97"/>
            <p:cNvSpPr/>
            <p:nvPr/>
          </p:nvSpPr>
          <p:spPr bwMode="auto">
            <a:xfrm>
              <a:off x="3276600" y="1504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99" name="Rectangle 98"/>
            <p:cNvSpPr/>
            <p:nvPr/>
          </p:nvSpPr>
          <p:spPr bwMode="auto">
            <a:xfrm>
              <a:off x="3276600" y="18097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00" name="Rectangle 99"/>
            <p:cNvSpPr/>
            <p:nvPr/>
          </p:nvSpPr>
          <p:spPr bwMode="auto">
            <a:xfrm>
              <a:off x="3276600" y="21145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01" name="Rectangle 100"/>
            <p:cNvSpPr/>
            <p:nvPr/>
          </p:nvSpPr>
          <p:spPr bwMode="auto">
            <a:xfrm>
              <a:off x="3276600" y="24193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02" name="Rectangle 101"/>
            <p:cNvSpPr/>
            <p:nvPr/>
          </p:nvSpPr>
          <p:spPr bwMode="auto">
            <a:xfrm>
              <a:off x="3276600" y="27241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03" name="Rectangle 102"/>
            <p:cNvSpPr/>
            <p:nvPr/>
          </p:nvSpPr>
          <p:spPr bwMode="auto">
            <a:xfrm>
              <a:off x="3276600" y="3028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grpSp>
      <p:grpSp>
        <p:nvGrpSpPr>
          <p:cNvPr id="104" name="Group 103"/>
          <p:cNvGrpSpPr/>
          <p:nvPr/>
        </p:nvGrpSpPr>
        <p:grpSpPr>
          <a:xfrm>
            <a:off x="3276600" y="1531168"/>
            <a:ext cx="304800" cy="1828800"/>
            <a:chOff x="3276600" y="1504950"/>
            <a:chExt cx="304800" cy="1828800"/>
          </a:xfrm>
          <a:solidFill>
            <a:srgbClr val="C00000"/>
          </a:solidFill>
        </p:grpSpPr>
        <p:sp>
          <p:nvSpPr>
            <p:cNvPr id="105" name="Rectangle 104"/>
            <p:cNvSpPr/>
            <p:nvPr/>
          </p:nvSpPr>
          <p:spPr bwMode="auto">
            <a:xfrm>
              <a:off x="3276600" y="1504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06" name="Rectangle 105"/>
            <p:cNvSpPr/>
            <p:nvPr/>
          </p:nvSpPr>
          <p:spPr bwMode="auto">
            <a:xfrm>
              <a:off x="3276600" y="18097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07" name="Rectangle 106"/>
            <p:cNvSpPr/>
            <p:nvPr/>
          </p:nvSpPr>
          <p:spPr bwMode="auto">
            <a:xfrm>
              <a:off x="3276600" y="21145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08" name="Rectangle 107"/>
            <p:cNvSpPr/>
            <p:nvPr/>
          </p:nvSpPr>
          <p:spPr bwMode="auto">
            <a:xfrm>
              <a:off x="3276600" y="24193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09" name="Rectangle 108"/>
            <p:cNvSpPr/>
            <p:nvPr/>
          </p:nvSpPr>
          <p:spPr bwMode="auto">
            <a:xfrm>
              <a:off x="3276600" y="27241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10" name="Rectangle 109"/>
            <p:cNvSpPr/>
            <p:nvPr/>
          </p:nvSpPr>
          <p:spPr bwMode="auto">
            <a:xfrm>
              <a:off x="3276600" y="3028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grpSp>
      <p:grpSp>
        <p:nvGrpSpPr>
          <p:cNvPr id="111" name="Group 110"/>
          <p:cNvGrpSpPr/>
          <p:nvPr/>
        </p:nvGrpSpPr>
        <p:grpSpPr>
          <a:xfrm>
            <a:off x="3581396" y="1531168"/>
            <a:ext cx="304800" cy="1828800"/>
            <a:chOff x="3276600" y="1504950"/>
            <a:chExt cx="304800" cy="1828800"/>
          </a:xfrm>
          <a:solidFill>
            <a:srgbClr val="C00000"/>
          </a:solidFill>
        </p:grpSpPr>
        <p:sp>
          <p:nvSpPr>
            <p:cNvPr id="112" name="Rectangle 111"/>
            <p:cNvSpPr/>
            <p:nvPr/>
          </p:nvSpPr>
          <p:spPr bwMode="auto">
            <a:xfrm>
              <a:off x="3276600" y="1504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13" name="Rectangle 112"/>
            <p:cNvSpPr/>
            <p:nvPr/>
          </p:nvSpPr>
          <p:spPr bwMode="auto">
            <a:xfrm>
              <a:off x="3276600" y="18097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14" name="Rectangle 113"/>
            <p:cNvSpPr/>
            <p:nvPr/>
          </p:nvSpPr>
          <p:spPr bwMode="auto">
            <a:xfrm>
              <a:off x="3276600" y="21145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15" name="Rectangle 114"/>
            <p:cNvSpPr/>
            <p:nvPr/>
          </p:nvSpPr>
          <p:spPr bwMode="auto">
            <a:xfrm>
              <a:off x="3276600" y="24193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16" name="Rectangle 115"/>
            <p:cNvSpPr/>
            <p:nvPr/>
          </p:nvSpPr>
          <p:spPr bwMode="auto">
            <a:xfrm>
              <a:off x="3276600" y="27241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17" name="Rectangle 116"/>
            <p:cNvSpPr/>
            <p:nvPr/>
          </p:nvSpPr>
          <p:spPr bwMode="auto">
            <a:xfrm>
              <a:off x="3276600" y="3028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grpSp>
      <p:grpSp>
        <p:nvGrpSpPr>
          <p:cNvPr id="118" name="Group 117"/>
          <p:cNvGrpSpPr/>
          <p:nvPr/>
        </p:nvGrpSpPr>
        <p:grpSpPr>
          <a:xfrm>
            <a:off x="3581396" y="1531168"/>
            <a:ext cx="304800" cy="1828800"/>
            <a:chOff x="3276600" y="1504950"/>
            <a:chExt cx="304800" cy="1828800"/>
          </a:xfrm>
          <a:solidFill>
            <a:srgbClr val="93E3FF"/>
          </a:solidFill>
        </p:grpSpPr>
        <p:sp>
          <p:nvSpPr>
            <p:cNvPr id="119" name="Rectangle 118"/>
            <p:cNvSpPr/>
            <p:nvPr/>
          </p:nvSpPr>
          <p:spPr bwMode="auto">
            <a:xfrm>
              <a:off x="3276600" y="1504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20" name="Rectangle 119"/>
            <p:cNvSpPr/>
            <p:nvPr/>
          </p:nvSpPr>
          <p:spPr bwMode="auto">
            <a:xfrm>
              <a:off x="3276600" y="18097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21" name="Rectangle 120"/>
            <p:cNvSpPr/>
            <p:nvPr/>
          </p:nvSpPr>
          <p:spPr bwMode="auto">
            <a:xfrm>
              <a:off x="3276600" y="21145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22" name="Rectangle 121"/>
            <p:cNvSpPr/>
            <p:nvPr/>
          </p:nvSpPr>
          <p:spPr bwMode="auto">
            <a:xfrm>
              <a:off x="3276600" y="24193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23" name="Rectangle 122"/>
            <p:cNvSpPr/>
            <p:nvPr/>
          </p:nvSpPr>
          <p:spPr bwMode="auto">
            <a:xfrm>
              <a:off x="3276600" y="27241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24" name="Rectangle 123"/>
            <p:cNvSpPr/>
            <p:nvPr/>
          </p:nvSpPr>
          <p:spPr bwMode="auto">
            <a:xfrm>
              <a:off x="3276600" y="3028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grpSp>
      <p:grpSp>
        <p:nvGrpSpPr>
          <p:cNvPr id="125" name="Group 124"/>
          <p:cNvGrpSpPr/>
          <p:nvPr/>
        </p:nvGrpSpPr>
        <p:grpSpPr>
          <a:xfrm>
            <a:off x="5105400" y="1531168"/>
            <a:ext cx="304800" cy="1828800"/>
            <a:chOff x="3276600" y="1504950"/>
            <a:chExt cx="304800" cy="1828800"/>
          </a:xfrm>
          <a:solidFill>
            <a:srgbClr val="93E3FF"/>
          </a:solidFill>
        </p:grpSpPr>
        <p:sp>
          <p:nvSpPr>
            <p:cNvPr id="126" name="Rectangle 125"/>
            <p:cNvSpPr/>
            <p:nvPr/>
          </p:nvSpPr>
          <p:spPr bwMode="auto">
            <a:xfrm>
              <a:off x="3276600" y="1504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27" name="Rectangle 126"/>
            <p:cNvSpPr/>
            <p:nvPr/>
          </p:nvSpPr>
          <p:spPr bwMode="auto">
            <a:xfrm>
              <a:off x="3276600" y="18097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28" name="Rectangle 127"/>
            <p:cNvSpPr/>
            <p:nvPr/>
          </p:nvSpPr>
          <p:spPr bwMode="auto">
            <a:xfrm>
              <a:off x="3276600" y="21145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29" name="Rectangle 128"/>
            <p:cNvSpPr/>
            <p:nvPr/>
          </p:nvSpPr>
          <p:spPr bwMode="auto">
            <a:xfrm>
              <a:off x="3276600" y="24193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30" name="Rectangle 129"/>
            <p:cNvSpPr/>
            <p:nvPr/>
          </p:nvSpPr>
          <p:spPr bwMode="auto">
            <a:xfrm>
              <a:off x="3276600" y="27241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31" name="Rectangle 130"/>
            <p:cNvSpPr/>
            <p:nvPr/>
          </p:nvSpPr>
          <p:spPr bwMode="auto">
            <a:xfrm>
              <a:off x="3276600" y="3028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grpSp>
      <p:cxnSp>
        <p:nvCxnSpPr>
          <p:cNvPr id="132" name="Straight Arrow Connector 131"/>
          <p:cNvCxnSpPr>
            <a:stCxn id="35" idx="1"/>
            <a:endCxn id="56" idx="3"/>
          </p:cNvCxnSpPr>
          <p:nvPr/>
        </p:nvCxnSpPr>
        <p:spPr bwMode="auto">
          <a:xfrm>
            <a:off x="3886200" y="1683568"/>
            <a:ext cx="1219200" cy="0"/>
          </a:xfrm>
          <a:prstGeom prst="straightConnector1">
            <a:avLst/>
          </a:prstGeom>
          <a:solidFill>
            <a:schemeClr val="accent1"/>
          </a:solidFill>
          <a:ln w="9525" cap="flat" cmpd="sng" algn="ctr">
            <a:solidFill>
              <a:schemeClr val="tx1"/>
            </a:solidFill>
            <a:prstDash val="sysDash"/>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33" name="Straight Arrow Connector 132"/>
          <p:cNvCxnSpPr>
            <a:stCxn id="120" idx="3"/>
            <a:endCxn id="57" idx="3"/>
          </p:cNvCxnSpPr>
          <p:nvPr/>
        </p:nvCxnSpPr>
        <p:spPr bwMode="auto">
          <a:xfrm>
            <a:off x="3886196" y="1988368"/>
            <a:ext cx="1219204" cy="0"/>
          </a:xfrm>
          <a:prstGeom prst="straightConnector1">
            <a:avLst/>
          </a:prstGeom>
          <a:solidFill>
            <a:schemeClr val="accent1"/>
          </a:solidFill>
          <a:ln w="9525" cap="flat" cmpd="sng" algn="ctr">
            <a:solidFill>
              <a:schemeClr val="tx1"/>
            </a:solidFill>
            <a:prstDash val="sysDash"/>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34" name="Straight Arrow Connector 133"/>
          <p:cNvCxnSpPr>
            <a:stCxn id="37" idx="1"/>
            <a:endCxn id="128" idx="1"/>
          </p:cNvCxnSpPr>
          <p:nvPr/>
        </p:nvCxnSpPr>
        <p:spPr bwMode="auto">
          <a:xfrm>
            <a:off x="3886200" y="2293168"/>
            <a:ext cx="1219200" cy="0"/>
          </a:xfrm>
          <a:prstGeom prst="straightConnector1">
            <a:avLst/>
          </a:prstGeom>
          <a:solidFill>
            <a:schemeClr val="accent1"/>
          </a:solidFill>
          <a:ln w="9525" cap="flat" cmpd="sng" algn="ctr">
            <a:solidFill>
              <a:schemeClr val="tx1"/>
            </a:solidFill>
            <a:prstDash val="sysDash"/>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35" name="Straight Arrow Connector 134"/>
          <p:cNvCxnSpPr>
            <a:stCxn id="122" idx="3"/>
            <a:endCxn id="59" idx="3"/>
          </p:cNvCxnSpPr>
          <p:nvPr/>
        </p:nvCxnSpPr>
        <p:spPr bwMode="auto">
          <a:xfrm>
            <a:off x="3886196" y="2597968"/>
            <a:ext cx="1219204" cy="0"/>
          </a:xfrm>
          <a:prstGeom prst="straightConnector1">
            <a:avLst/>
          </a:prstGeom>
          <a:solidFill>
            <a:schemeClr val="accent1"/>
          </a:solidFill>
          <a:ln w="9525" cap="flat" cmpd="sng" algn="ctr">
            <a:solidFill>
              <a:schemeClr val="tx1"/>
            </a:solidFill>
            <a:prstDash val="sysDash"/>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36" name="Straight Arrow Connector 135"/>
          <p:cNvCxnSpPr>
            <a:stCxn id="39" idx="1"/>
            <a:endCxn id="60" idx="3"/>
          </p:cNvCxnSpPr>
          <p:nvPr/>
        </p:nvCxnSpPr>
        <p:spPr bwMode="auto">
          <a:xfrm>
            <a:off x="3886200" y="2902768"/>
            <a:ext cx="1219200" cy="0"/>
          </a:xfrm>
          <a:prstGeom prst="straightConnector1">
            <a:avLst/>
          </a:prstGeom>
          <a:solidFill>
            <a:schemeClr val="accent1"/>
          </a:solidFill>
          <a:ln w="9525" cap="flat" cmpd="sng" algn="ctr">
            <a:solidFill>
              <a:schemeClr val="tx1"/>
            </a:solidFill>
            <a:prstDash val="sysDash"/>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37" name="Straight Arrow Connector 136"/>
          <p:cNvCxnSpPr>
            <a:stCxn id="40" idx="1"/>
            <a:endCxn id="131" idx="1"/>
          </p:cNvCxnSpPr>
          <p:nvPr/>
        </p:nvCxnSpPr>
        <p:spPr bwMode="auto">
          <a:xfrm>
            <a:off x="3886200" y="3207568"/>
            <a:ext cx="1219200" cy="0"/>
          </a:xfrm>
          <a:prstGeom prst="straightConnector1">
            <a:avLst/>
          </a:prstGeom>
          <a:solidFill>
            <a:schemeClr val="accent1"/>
          </a:solidFill>
          <a:ln w="9525" cap="flat" cmpd="sng" algn="ctr">
            <a:solidFill>
              <a:schemeClr val="tx1"/>
            </a:solidFill>
            <a:prstDash val="sysDash"/>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nvGrpSpPr>
          <p:cNvPr id="138" name="Group 137"/>
          <p:cNvGrpSpPr/>
          <p:nvPr/>
        </p:nvGrpSpPr>
        <p:grpSpPr>
          <a:xfrm>
            <a:off x="5410196" y="1531168"/>
            <a:ext cx="304800" cy="1828800"/>
            <a:chOff x="3276600" y="1504950"/>
            <a:chExt cx="304800" cy="1828800"/>
          </a:xfrm>
          <a:solidFill>
            <a:srgbClr val="C00000"/>
          </a:solidFill>
        </p:grpSpPr>
        <p:sp>
          <p:nvSpPr>
            <p:cNvPr id="139" name="Rectangle 138"/>
            <p:cNvSpPr/>
            <p:nvPr/>
          </p:nvSpPr>
          <p:spPr bwMode="auto">
            <a:xfrm>
              <a:off x="3276600" y="1504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40" name="Rectangle 139"/>
            <p:cNvSpPr/>
            <p:nvPr/>
          </p:nvSpPr>
          <p:spPr bwMode="auto">
            <a:xfrm>
              <a:off x="3276600" y="18097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41" name="Rectangle 140"/>
            <p:cNvSpPr/>
            <p:nvPr/>
          </p:nvSpPr>
          <p:spPr bwMode="auto">
            <a:xfrm>
              <a:off x="3276600" y="21145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42" name="Rectangle 141"/>
            <p:cNvSpPr/>
            <p:nvPr/>
          </p:nvSpPr>
          <p:spPr bwMode="auto">
            <a:xfrm>
              <a:off x="3276600" y="24193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43" name="Rectangle 142"/>
            <p:cNvSpPr/>
            <p:nvPr/>
          </p:nvSpPr>
          <p:spPr bwMode="auto">
            <a:xfrm>
              <a:off x="3276600" y="27241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44" name="Rectangle 143"/>
            <p:cNvSpPr/>
            <p:nvPr/>
          </p:nvSpPr>
          <p:spPr bwMode="auto">
            <a:xfrm>
              <a:off x="3276600" y="3028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grpSp>
      <p:grpSp>
        <p:nvGrpSpPr>
          <p:cNvPr id="145" name="Group 144"/>
          <p:cNvGrpSpPr/>
          <p:nvPr/>
        </p:nvGrpSpPr>
        <p:grpSpPr>
          <a:xfrm>
            <a:off x="5715000" y="1531168"/>
            <a:ext cx="304800" cy="1828800"/>
            <a:chOff x="3276600" y="1504950"/>
            <a:chExt cx="304800" cy="1828800"/>
          </a:xfrm>
          <a:solidFill>
            <a:srgbClr val="C00000"/>
          </a:solidFill>
        </p:grpSpPr>
        <p:sp>
          <p:nvSpPr>
            <p:cNvPr id="146" name="Rectangle 145"/>
            <p:cNvSpPr/>
            <p:nvPr/>
          </p:nvSpPr>
          <p:spPr bwMode="auto">
            <a:xfrm>
              <a:off x="3276600" y="1504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47" name="Rectangle 146"/>
            <p:cNvSpPr/>
            <p:nvPr/>
          </p:nvSpPr>
          <p:spPr bwMode="auto">
            <a:xfrm>
              <a:off x="3276600" y="18097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48" name="Rectangle 147"/>
            <p:cNvSpPr/>
            <p:nvPr/>
          </p:nvSpPr>
          <p:spPr bwMode="auto">
            <a:xfrm>
              <a:off x="3276600" y="21145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49" name="Rectangle 148"/>
            <p:cNvSpPr/>
            <p:nvPr/>
          </p:nvSpPr>
          <p:spPr bwMode="auto">
            <a:xfrm>
              <a:off x="3276600" y="24193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50" name="Rectangle 149"/>
            <p:cNvSpPr/>
            <p:nvPr/>
          </p:nvSpPr>
          <p:spPr bwMode="auto">
            <a:xfrm>
              <a:off x="3276600" y="27241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51" name="Rectangle 150"/>
            <p:cNvSpPr/>
            <p:nvPr/>
          </p:nvSpPr>
          <p:spPr bwMode="auto">
            <a:xfrm>
              <a:off x="3276600" y="3028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grpSp>
      <p:grpSp>
        <p:nvGrpSpPr>
          <p:cNvPr id="152" name="Group 151"/>
          <p:cNvGrpSpPr/>
          <p:nvPr/>
        </p:nvGrpSpPr>
        <p:grpSpPr>
          <a:xfrm>
            <a:off x="6019792" y="1531168"/>
            <a:ext cx="304800" cy="1828800"/>
            <a:chOff x="3276600" y="1504950"/>
            <a:chExt cx="304800" cy="1828800"/>
          </a:xfrm>
          <a:solidFill>
            <a:srgbClr val="C00000"/>
          </a:solidFill>
        </p:grpSpPr>
        <p:sp>
          <p:nvSpPr>
            <p:cNvPr id="153" name="Rectangle 152"/>
            <p:cNvSpPr/>
            <p:nvPr/>
          </p:nvSpPr>
          <p:spPr bwMode="auto">
            <a:xfrm>
              <a:off x="3276600" y="1504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54" name="Rectangle 153"/>
            <p:cNvSpPr/>
            <p:nvPr/>
          </p:nvSpPr>
          <p:spPr bwMode="auto">
            <a:xfrm>
              <a:off x="3276600" y="18097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55" name="Rectangle 154"/>
            <p:cNvSpPr/>
            <p:nvPr/>
          </p:nvSpPr>
          <p:spPr bwMode="auto">
            <a:xfrm>
              <a:off x="3276600" y="21145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56" name="Rectangle 155"/>
            <p:cNvSpPr/>
            <p:nvPr/>
          </p:nvSpPr>
          <p:spPr bwMode="auto">
            <a:xfrm>
              <a:off x="3276600" y="24193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57" name="Rectangle 156"/>
            <p:cNvSpPr/>
            <p:nvPr/>
          </p:nvSpPr>
          <p:spPr bwMode="auto">
            <a:xfrm>
              <a:off x="3276600" y="27241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58" name="Rectangle 157"/>
            <p:cNvSpPr/>
            <p:nvPr/>
          </p:nvSpPr>
          <p:spPr bwMode="auto">
            <a:xfrm>
              <a:off x="3276600" y="3028950"/>
              <a:ext cx="304800" cy="304800"/>
            </a:xfrm>
            <a:prstGeom prst="rect">
              <a:avLst/>
            </a:prstGeom>
            <a:grp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grpSp>
      <p:grpSp>
        <p:nvGrpSpPr>
          <p:cNvPr id="159" name="Group 158"/>
          <p:cNvGrpSpPr/>
          <p:nvPr/>
        </p:nvGrpSpPr>
        <p:grpSpPr>
          <a:xfrm>
            <a:off x="2667000" y="3437587"/>
            <a:ext cx="1015251" cy="307777"/>
            <a:chOff x="2160118" y="3560861"/>
            <a:chExt cx="1015251" cy="307777"/>
          </a:xfrm>
        </p:grpSpPr>
        <p:sp>
          <p:nvSpPr>
            <p:cNvPr id="160" name="TextBox 159"/>
            <p:cNvSpPr txBox="1"/>
            <p:nvPr/>
          </p:nvSpPr>
          <p:spPr>
            <a:xfrm>
              <a:off x="2311030" y="3560861"/>
              <a:ext cx="864339" cy="307777"/>
            </a:xfrm>
            <a:prstGeom prst="rect">
              <a:avLst/>
            </a:prstGeom>
            <a:noFill/>
          </p:spPr>
          <p:txBody>
            <a:bodyPr wrap="none" rtlCol="0">
              <a:spAutoFit/>
            </a:bodyPr>
            <a:lstStyle/>
            <a:p>
              <a:r>
                <a:rPr lang="en-CA" sz="1400" dirty="0"/>
                <a:t>Obstacle</a:t>
              </a:r>
            </a:p>
          </p:txBody>
        </p:sp>
        <p:sp>
          <p:nvSpPr>
            <p:cNvPr id="161" name="Rectangle 160"/>
            <p:cNvSpPr/>
            <p:nvPr/>
          </p:nvSpPr>
          <p:spPr bwMode="auto">
            <a:xfrm>
              <a:off x="2160118" y="3639293"/>
              <a:ext cx="150912" cy="150912"/>
            </a:xfrm>
            <a:prstGeom prst="rect">
              <a:avLst/>
            </a:prstGeom>
            <a:solidFill>
              <a:schemeClr val="bg2">
                <a:lumMod val="40000"/>
                <a:lumOff val="60000"/>
              </a:schemeClr>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grpSp>
      <p:grpSp>
        <p:nvGrpSpPr>
          <p:cNvPr id="162" name="Group 161"/>
          <p:cNvGrpSpPr/>
          <p:nvPr/>
        </p:nvGrpSpPr>
        <p:grpSpPr>
          <a:xfrm>
            <a:off x="4038600" y="3471877"/>
            <a:ext cx="611807" cy="307777"/>
            <a:chOff x="2160118" y="3785064"/>
            <a:chExt cx="611807" cy="307777"/>
          </a:xfrm>
        </p:grpSpPr>
        <p:sp>
          <p:nvSpPr>
            <p:cNvPr id="163" name="Rectangle 162"/>
            <p:cNvSpPr/>
            <p:nvPr/>
          </p:nvSpPr>
          <p:spPr bwMode="auto">
            <a:xfrm>
              <a:off x="2160118" y="3858355"/>
              <a:ext cx="150912" cy="150912"/>
            </a:xfrm>
            <a:prstGeom prst="rect">
              <a:avLst/>
            </a:prstGeom>
            <a:solidFill>
              <a:srgbClr val="C00000"/>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64" name="TextBox 163"/>
            <p:cNvSpPr txBox="1"/>
            <p:nvPr/>
          </p:nvSpPr>
          <p:spPr>
            <a:xfrm>
              <a:off x="2311030" y="3785064"/>
              <a:ext cx="460895" cy="307777"/>
            </a:xfrm>
            <a:prstGeom prst="rect">
              <a:avLst/>
            </a:prstGeom>
            <a:noFill/>
          </p:spPr>
          <p:txBody>
            <a:bodyPr wrap="none" rtlCol="0">
              <a:spAutoFit/>
            </a:bodyPr>
            <a:lstStyle/>
            <a:p>
              <a:r>
                <a:rPr lang="en-CA" sz="1400" dirty="0"/>
                <a:t>Full</a:t>
              </a:r>
            </a:p>
          </p:txBody>
        </p:sp>
      </p:grpSp>
      <p:grpSp>
        <p:nvGrpSpPr>
          <p:cNvPr id="165" name="Group 164"/>
          <p:cNvGrpSpPr/>
          <p:nvPr/>
        </p:nvGrpSpPr>
        <p:grpSpPr>
          <a:xfrm>
            <a:off x="4983007" y="3483307"/>
            <a:ext cx="1463978" cy="307777"/>
            <a:chOff x="3763811" y="4047593"/>
            <a:chExt cx="1463978" cy="307777"/>
          </a:xfrm>
        </p:grpSpPr>
        <p:sp>
          <p:nvSpPr>
            <p:cNvPr id="166" name="Rectangle 165"/>
            <p:cNvSpPr/>
            <p:nvPr/>
          </p:nvSpPr>
          <p:spPr bwMode="auto">
            <a:xfrm>
              <a:off x="3763811" y="4117233"/>
              <a:ext cx="152400" cy="152400"/>
            </a:xfrm>
            <a:prstGeom prst="rect">
              <a:avLst/>
            </a:prstGeom>
            <a:solidFill>
              <a:srgbClr val="93E3FF"/>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CA"/>
            </a:p>
          </p:txBody>
        </p:sp>
        <p:sp>
          <p:nvSpPr>
            <p:cNvPr id="167" name="TextBox 166"/>
            <p:cNvSpPr txBox="1"/>
            <p:nvPr/>
          </p:nvSpPr>
          <p:spPr>
            <a:xfrm>
              <a:off x="3916211" y="4047593"/>
              <a:ext cx="1311578" cy="307777"/>
            </a:xfrm>
            <a:prstGeom prst="rect">
              <a:avLst/>
            </a:prstGeom>
            <a:noFill/>
          </p:spPr>
          <p:txBody>
            <a:bodyPr wrap="none" rtlCol="0">
              <a:spAutoFit/>
            </a:bodyPr>
            <a:lstStyle/>
            <a:p>
              <a:r>
                <a:rPr lang="en-CA" sz="1400" dirty="0"/>
                <a:t>Extended Pipe</a:t>
              </a:r>
            </a:p>
          </p:txBody>
        </p:sp>
      </p:grpSp>
    </p:spTree>
    <p:extLst>
      <p:ext uri="{BB962C8B-B14F-4D97-AF65-F5344CB8AC3E}">
        <p14:creationId xmlns:p14="http://schemas.microsoft.com/office/powerpoint/2010/main" val="268691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999"/>
                                          </p:stCondLst>
                                        </p:cTn>
                                        <p:tgtEl>
                                          <p:spTgt spid="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1499"/>
                                          </p:stCondLst>
                                        </p:cTn>
                                        <p:tgtEl>
                                          <p:spTgt spid="9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1999"/>
                                          </p:stCondLst>
                                        </p:cTn>
                                        <p:tgtEl>
                                          <p:spTgt spid="10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2499"/>
                                          </p:stCondLst>
                                        </p:cTn>
                                        <p:tgtEl>
                                          <p:spTgt spid="1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2999"/>
                                          </p:stCondLst>
                                        </p:cTn>
                                        <p:tgtEl>
                                          <p:spTgt spid="1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2999"/>
                                          </p:stCondLst>
                                        </p:cTn>
                                        <p:tgtEl>
                                          <p:spTgt spid="1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2999"/>
                                          </p:stCondLst>
                                        </p:cTn>
                                        <p:tgtEl>
                                          <p:spTgt spid="1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2999"/>
                                          </p:stCondLst>
                                        </p:cTn>
                                        <p:tgtEl>
                                          <p:spTgt spid="1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2999"/>
                                          </p:stCondLst>
                                        </p:cTn>
                                        <p:tgtEl>
                                          <p:spTgt spid="1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2999"/>
                                          </p:stCondLst>
                                        </p:cTn>
                                        <p:tgtEl>
                                          <p:spTgt spid="1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2999"/>
                                          </p:stCondLst>
                                        </p:cTn>
                                        <p:tgtEl>
                                          <p:spTgt spid="1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2999"/>
                                          </p:stCondLst>
                                        </p:cTn>
                                        <p:tgtEl>
                                          <p:spTgt spid="1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3499"/>
                                          </p:stCondLst>
                                        </p:cTn>
                                        <p:tgtEl>
                                          <p:spTgt spid="1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3999"/>
                                          </p:stCondLst>
                                        </p:cTn>
                                        <p:tgtEl>
                                          <p:spTgt spid="1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4499"/>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Overview</a:t>
            </a:r>
          </a:p>
        </p:txBody>
      </p:sp>
      <p:sp>
        <p:nvSpPr>
          <p:cNvPr id="3" name="Content Placeholder 2"/>
          <p:cNvSpPr>
            <a:spLocks noGrp="1"/>
          </p:cNvSpPr>
          <p:nvPr>
            <p:ph sz="half" idx="1"/>
          </p:nvPr>
        </p:nvSpPr>
        <p:spPr>
          <a:xfrm>
            <a:off x="609600" y="628650"/>
            <a:ext cx="8001000" cy="4000500"/>
          </a:xfrm>
        </p:spPr>
        <p:txBody>
          <a:bodyPr/>
          <a:lstStyle/>
          <a:p>
            <a:endParaRPr lang="en-CA" sz="2000" dirty="0"/>
          </a:p>
          <a:p>
            <a:r>
              <a:rPr lang="en-CA" sz="2000" b="1" dirty="0"/>
              <a:t>Virtual pipes</a:t>
            </a:r>
          </a:p>
          <a:p>
            <a:r>
              <a:rPr lang="en-CA" sz="2000" dirty="0"/>
              <a:t>Viscosity model</a:t>
            </a:r>
          </a:p>
          <a:p>
            <a:r>
              <a:rPr lang="en-CA" sz="2000" dirty="0"/>
              <a:t>Extended pipes</a:t>
            </a:r>
          </a:p>
          <a:p>
            <a:r>
              <a:rPr lang="en-CA" sz="2000" dirty="0"/>
              <a:t>Surface </a:t>
            </a:r>
          </a:p>
          <a:p>
            <a:pPr lvl="1"/>
            <a:r>
              <a:rPr lang="en-CA" sz="1600" dirty="0"/>
              <a:t>Creation</a:t>
            </a:r>
          </a:p>
          <a:p>
            <a:pPr lvl="1"/>
            <a:r>
              <a:rPr lang="en-CA" sz="1600" dirty="0"/>
              <a:t>Optimization</a:t>
            </a:r>
          </a:p>
          <a:p>
            <a:r>
              <a:rPr lang="en-CA" sz="2000" dirty="0"/>
              <a:t>Meniscus</a:t>
            </a:r>
          </a:p>
          <a:p>
            <a:r>
              <a:rPr lang="en-CA" sz="2000" dirty="0"/>
              <a:t>Discussion</a:t>
            </a:r>
          </a:p>
          <a:p>
            <a:endParaRPr lang="en-CA" dirty="0"/>
          </a:p>
        </p:txBody>
      </p:sp>
      <p:sp>
        <p:nvSpPr>
          <p:cNvPr id="9" name="Footer Placeholder 8"/>
          <p:cNvSpPr>
            <a:spLocks noGrp="1"/>
          </p:cNvSpPr>
          <p:nvPr>
            <p:ph type="ftr" sz="quarter" idx="10"/>
          </p:nvPr>
        </p:nvSpPr>
        <p:spPr/>
        <p:txBody>
          <a:bodyPr/>
          <a:lstStyle/>
          <a:p>
            <a:pPr>
              <a:defRPr/>
            </a:pPr>
            <a:fld id="{E2772229-4108-4226-A3B1-7AC9AC171EC3}" type="slidenum">
              <a:rPr lang="en-US" altLang="x-none" smtClean="0"/>
              <a:t>9</a:t>
            </a:fld>
            <a:endParaRPr lang="en-US" altLang="x-none" dirty="0"/>
          </a:p>
        </p:txBody>
      </p:sp>
    </p:spTree>
    <p:extLst>
      <p:ext uri="{BB962C8B-B14F-4D97-AF65-F5344CB8AC3E}">
        <p14:creationId xmlns:p14="http://schemas.microsoft.com/office/powerpoint/2010/main" val="1504880015"/>
      </p:ext>
    </p:extLst>
  </p:cSld>
  <p:clrMapOvr>
    <a:masterClrMapping/>
  </p:clrMapOvr>
</p:sld>
</file>

<file path=ppt/theme/theme1.xml><?xml version="1.0" encoding="utf-8"?>
<a:theme xmlns:a="http://schemas.openxmlformats.org/drawingml/2006/main" name="calcul_differentiel">
  <a:themeElements>
    <a:clrScheme name="">
      <a:dk1>
        <a:srgbClr val="000000"/>
      </a:dk1>
      <a:lt1>
        <a:srgbClr val="FFFFFF"/>
      </a:lt1>
      <a:dk2>
        <a:srgbClr val="000000"/>
      </a:dk2>
      <a:lt2>
        <a:srgbClr val="808080"/>
      </a:lt2>
      <a:accent1>
        <a:srgbClr val="DDDDDD"/>
      </a:accent1>
      <a:accent2>
        <a:srgbClr val="3333CC"/>
      </a:accent2>
      <a:accent3>
        <a:srgbClr val="FFFFFF"/>
      </a:accent3>
      <a:accent4>
        <a:srgbClr val="000000"/>
      </a:accent4>
      <a:accent5>
        <a:srgbClr val="EBEBEB"/>
      </a:accent5>
      <a:accent6>
        <a:srgbClr val="2D2DB9"/>
      </a:accent6>
      <a:hlink>
        <a:srgbClr val="008000"/>
      </a:hlink>
      <a:folHlink>
        <a:srgbClr val="4D4D4D"/>
      </a:folHlink>
    </a:clrScheme>
    <a:fontScheme name="calcul_differentiel">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ahoma" charset="0"/>
            <a:ea typeface="ＭＳ Ｐゴシック" charset="0"/>
          </a:defRPr>
        </a:defPPr>
      </a:lstStyle>
    </a:lnDef>
  </a:objectDefaults>
  <a:extraClrSchemeLst>
    <a:extraClrScheme>
      <a:clrScheme name="calcul_differentie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alcul_differentie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alcul_differentie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alcul_differentie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alcul_differentie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alcul_differentie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alcul_differentie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9772</TotalTime>
  <Words>2206</Words>
  <Application>Microsoft Macintosh PowerPoint</Application>
  <PresentationFormat>On-screen Show (16:9)</PresentationFormat>
  <Paragraphs>1071</Paragraphs>
  <Slides>82</Slides>
  <Notes>49</Notes>
  <HiddenSlides>0</HiddenSlides>
  <MMClips>24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82</vt:i4>
      </vt:variant>
    </vt:vector>
  </HeadingPairs>
  <TitlesOfParts>
    <vt:vector size="90" baseType="lpstr">
      <vt:lpstr>ＭＳ Ｐゴシック</vt:lpstr>
      <vt:lpstr>Arial</vt:lpstr>
      <vt:lpstr>Cambria Math</vt:lpstr>
      <vt:lpstr>Symbol</vt:lpstr>
      <vt:lpstr>Tahoma</vt:lpstr>
      <vt:lpstr>Times New Roman</vt:lpstr>
      <vt:lpstr>Wingdings</vt:lpstr>
      <vt:lpstr>calcul_differentiel</vt:lpstr>
      <vt:lpstr>Real-Time Virtual Pipes Simulation and Modeling for Small-Scale Shallow Water</vt:lpstr>
      <vt:lpstr>Real-Time Fluid Simulation</vt:lpstr>
      <vt:lpstr>Related Work</vt:lpstr>
      <vt:lpstr>Related Work-Comparison &amp; Contributions</vt:lpstr>
      <vt:lpstr>Related Work-Comparison &amp; Contributions</vt:lpstr>
      <vt:lpstr>Related Work-Comparison &amp; Contributions</vt:lpstr>
      <vt:lpstr>Related Work-Comparison &amp; Contributions</vt:lpstr>
      <vt:lpstr>Related Work-Comparison &amp; Contributions</vt:lpstr>
      <vt:lpstr>Overview</vt:lpstr>
      <vt:lpstr>Virtual Pipes</vt:lpstr>
      <vt:lpstr>Virtual Pipes</vt:lpstr>
      <vt:lpstr>Virtual Pipes</vt:lpstr>
      <vt:lpstr>Virtual Pipes</vt:lpstr>
      <vt:lpstr>Virtual Pipes</vt:lpstr>
      <vt:lpstr>Overview</vt:lpstr>
      <vt:lpstr>Viscosity</vt:lpstr>
      <vt:lpstr>Viscosity</vt:lpstr>
      <vt:lpstr>Viscosity</vt:lpstr>
      <vt:lpstr>Velocity - Virtual Pipes</vt:lpstr>
      <vt:lpstr>Viscosity - Our varying velocity</vt:lpstr>
      <vt:lpstr>Viscosity - Our varying velocity</vt:lpstr>
      <vt:lpstr>Viscosity - Velocity update (App. B)</vt:lpstr>
      <vt:lpstr>Viscosity - Velocity update (App. B)</vt:lpstr>
      <vt:lpstr>Viscosity - Velocity update (App. B)</vt:lpstr>
      <vt:lpstr>Viscosity - Effect of height (H)</vt:lpstr>
      <vt:lpstr>Viscosity - Effect of viscosity (ν)</vt:lpstr>
      <vt:lpstr>Viscosity - Results</vt:lpstr>
      <vt:lpstr>Overview</vt:lpstr>
      <vt:lpstr>Virtual Pipes - Problem with “Passages”</vt:lpstr>
      <vt:lpstr>Virtual Pipes - Problem with “Passages”</vt:lpstr>
      <vt:lpstr>Virtual Pipes - Problem with “Passages”</vt:lpstr>
      <vt:lpstr>Virtual Pipes - Problem with “Passages”</vt:lpstr>
      <vt:lpstr>Virtual Pipes – Extended Pipes</vt:lpstr>
      <vt:lpstr>Virtual Pipes – Extended Pipes</vt:lpstr>
      <vt:lpstr>Extended Pipes – Results</vt:lpstr>
      <vt:lpstr>Extended Pipes - Results</vt:lpstr>
      <vt:lpstr>Extended Pipes - Results</vt:lpstr>
      <vt:lpstr>Overview</vt:lpstr>
      <vt:lpstr>Multi-Layer Surface Linking</vt:lpstr>
      <vt:lpstr>Multi-Layer Surface Linking</vt:lpstr>
      <vt:lpstr>Multi-Layer Surface Linking</vt:lpstr>
      <vt:lpstr>Multi-Layer Surface Linking</vt:lpstr>
      <vt:lpstr>Multi-Layer Surface Linking</vt:lpstr>
      <vt:lpstr>Multi-Layer Surface Linking</vt:lpstr>
      <vt:lpstr>Multi-Layer Surface Linking</vt:lpstr>
      <vt:lpstr>Columns to Triangles</vt:lpstr>
      <vt:lpstr>Overview</vt:lpstr>
      <vt:lpstr>Solid-Liquid Interpenetrations</vt:lpstr>
      <vt:lpstr>Solid-Liquid Interpenetrations</vt:lpstr>
      <vt:lpstr>Surface Optimization</vt:lpstr>
      <vt:lpstr>Surface Optimization</vt:lpstr>
      <vt:lpstr>Overview</vt:lpstr>
      <vt:lpstr>Meniscus – Contact Angle</vt:lpstr>
      <vt:lpstr>Meniscus - Bump Mapping </vt:lpstr>
      <vt:lpstr>Meniscus - Bump Mapping </vt:lpstr>
      <vt:lpstr>Meniscus - Bump Mapping </vt:lpstr>
      <vt:lpstr>Meniscus - Normal Correction</vt:lpstr>
      <vt:lpstr>Meniscus - Normal Correction</vt:lpstr>
      <vt:lpstr>Meniscus - Normal Correction</vt:lpstr>
      <vt:lpstr>Meniscus - Normal Correction</vt:lpstr>
      <vt:lpstr>Meniscus - Normal Correction</vt:lpstr>
      <vt:lpstr>Meniscus - Normal Correction</vt:lpstr>
      <vt:lpstr>Meniscus - Normal Correction</vt:lpstr>
      <vt:lpstr>Meniscus - Convex, None, Concave</vt:lpstr>
      <vt:lpstr>Meniscus</vt:lpstr>
      <vt:lpstr>Overview</vt:lpstr>
      <vt:lpstr>Results</vt:lpstr>
      <vt:lpstr>Results</vt:lpstr>
      <vt:lpstr>Results</vt:lpstr>
      <vt:lpstr>Results</vt:lpstr>
      <vt:lpstr>Results</vt:lpstr>
      <vt:lpstr>Timestep - CFL Condition</vt:lpstr>
      <vt:lpstr>Computation Time vs. Resolution</vt:lpstr>
      <vt:lpstr>Applicablability of the approach</vt:lpstr>
      <vt:lpstr>Viscosity comparison - VP vs. SWE [CM10]</vt:lpstr>
      <vt:lpstr>SWE [CM10] w our viscosity, surface, meniscus</vt:lpstr>
      <vt:lpstr>Conclusion</vt:lpstr>
      <vt:lpstr>Limitations &amp; Future Work</vt:lpstr>
      <vt:lpstr>Questions?</vt:lpstr>
      <vt:lpstr>Importance of our Multi-Layer Surface</vt:lpstr>
      <vt:lpstr>Results</vt:lpstr>
      <vt:lpstr>Extended Pipes - Identification</vt:lpstr>
    </vt:vector>
  </TitlesOfParts>
  <Company> ETS</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Environnement de travail</dc:title>
  <dc:creator>Cris Fuhrman</dc:creator>
  <cp:lastModifiedBy>Microsoft Office User</cp:lastModifiedBy>
  <cp:revision>236</cp:revision>
  <cp:lastPrinted>2016-08-31T13:58:16Z</cp:lastPrinted>
  <dcterms:created xsi:type="dcterms:W3CDTF">2001-08-03T18:39:13Z</dcterms:created>
  <dcterms:modified xsi:type="dcterms:W3CDTF">2018-04-15T12:32:00Z</dcterms:modified>
</cp:coreProperties>
</file>