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6" r:id="rId2"/>
    <p:sldId id="257" r:id="rId3"/>
    <p:sldId id="258" r:id="rId4"/>
    <p:sldId id="261" r:id="rId5"/>
    <p:sldId id="259" r:id="rId6"/>
    <p:sldId id="273" r:id="rId7"/>
    <p:sldId id="272" r:id="rId8"/>
    <p:sldId id="279" r:id="rId9"/>
    <p:sldId id="282" r:id="rId10"/>
    <p:sldId id="285" r:id="rId11"/>
    <p:sldId id="287" r:id="rId12"/>
    <p:sldId id="289" r:id="rId13"/>
    <p:sldId id="294" r:id="rId14"/>
    <p:sldId id="280" r:id="rId15"/>
    <p:sldId id="292" r:id="rId16"/>
    <p:sldId id="267" r:id="rId17"/>
    <p:sldId id="316" r:id="rId18"/>
    <p:sldId id="307" r:id="rId19"/>
    <p:sldId id="324" r:id="rId20"/>
    <p:sldId id="325" r:id="rId21"/>
    <p:sldId id="326" r:id="rId22"/>
    <p:sldId id="268" r:id="rId23"/>
    <p:sldId id="308" r:id="rId24"/>
    <p:sldId id="309" r:id="rId25"/>
    <p:sldId id="310" r:id="rId26"/>
    <p:sldId id="321" r:id="rId27"/>
    <p:sldId id="311" r:id="rId28"/>
    <p:sldId id="312" r:id="rId29"/>
    <p:sldId id="313" r:id="rId30"/>
    <p:sldId id="323" r:id="rId31"/>
    <p:sldId id="269" r:id="rId32"/>
    <p:sldId id="277" r:id="rId33"/>
    <p:sldId id="275" r:id="rId34"/>
    <p:sldId id="276" r:id="rId35"/>
    <p:sldId id="270" r:id="rId36"/>
    <p:sldId id="274" r:id="rId37"/>
    <p:sldId id="314" r:id="rId38"/>
    <p:sldId id="315" r:id="rId39"/>
    <p:sldId id="329" r:id="rId40"/>
    <p:sldId id="318" r:id="rId41"/>
    <p:sldId id="32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80881" autoAdjust="0"/>
  </p:normalViewPr>
  <p:slideViewPr>
    <p:cSldViewPr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36883D-FBF7-4247-9BC6-3E02EA309ABB}" type="datetimeFigureOut">
              <a:rPr lang="en-US" smtClean="0"/>
              <a:pPr/>
              <a:t>6/14/2012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54A88-F934-4144-A98F-ACEC28C070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***</a:t>
            </a:r>
            <a:r>
              <a:rPr lang="fr-CA" baseline="0" dirty="0" smtClean="0"/>
              <a:t> LOGO </a:t>
            </a:r>
            <a:r>
              <a:rPr lang="fr-CA" baseline="0" dirty="0" err="1" smtClean="0"/>
              <a:t>lab</a:t>
            </a:r>
            <a:r>
              <a:rPr lang="fr-CA" baseline="0" dirty="0" smtClean="0"/>
              <a:t> avec meilleure résolution?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fr-CA" dirty="0" smtClean="0"/>
              <a:t>Pas besoin de mentionner f=ma.</a:t>
            </a:r>
          </a:p>
          <a:p>
            <a:pPr>
              <a:buFont typeface="Arial" charset="0"/>
              <a:buNone/>
            </a:pPr>
            <a:endParaRPr lang="fr-CA" dirty="0" smtClean="0"/>
          </a:p>
          <a:p>
            <a:pPr>
              <a:buFont typeface="Arial" charset="0"/>
              <a:buNone/>
            </a:pPr>
            <a:r>
              <a:rPr lang="fr-CA" dirty="0" smtClean="0"/>
              <a:t>Tout ce que l’on veut dire c’est, à partir de</a:t>
            </a:r>
            <a:r>
              <a:rPr lang="fr-CA" baseline="0" dirty="0" smtClean="0"/>
              <a:t> l’équation qui relie l’accélération et la force, on peut définir le mouvement engendré par une force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b="1" baseline="0" dirty="0" smtClean="0">
                <a:solidFill>
                  <a:srgbClr val="FF0000"/>
                </a:solidFill>
              </a:rPr>
              <a:t>Ne pas dire « Normal SPH », parler de « </a:t>
            </a:r>
            <a:r>
              <a:rPr lang="fr-CA" b="1" baseline="0" dirty="0" err="1" smtClean="0">
                <a:solidFill>
                  <a:srgbClr val="FF0000"/>
                </a:solidFill>
              </a:rPr>
              <a:t>Typical</a:t>
            </a:r>
            <a:r>
              <a:rPr lang="fr-CA" b="1" baseline="0" dirty="0" smtClean="0">
                <a:solidFill>
                  <a:srgbClr val="FF0000"/>
                </a:solidFill>
              </a:rPr>
              <a:t> SPH ».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baseline="0" dirty="0" smtClean="0"/>
              <a:t>Faire </a:t>
            </a:r>
            <a:r>
              <a:rPr lang="fr-CA" baseline="0" dirty="0" err="1" smtClean="0"/>
              <a:t>appaaître</a:t>
            </a:r>
            <a:r>
              <a:rPr lang="fr-CA" baseline="0" dirty="0" smtClean="0"/>
              <a:t> un à la fois ou avoir un cadre qui se déplace pendant que je parle de chaque étape!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Inclure</a:t>
            </a:r>
            <a:r>
              <a:rPr lang="fr-CA" baseline="0" dirty="0" smtClean="0"/>
              <a:t> les vidéos dans le </a:t>
            </a:r>
            <a:r>
              <a:rPr lang="fr-CA" baseline="0" dirty="0" err="1" smtClean="0"/>
              <a:t>powerpoint</a:t>
            </a:r>
            <a:r>
              <a:rPr lang="fr-CA" baseline="0" dirty="0" smtClean="0"/>
              <a:t> et s’assurer que le vidéo parte quand on arrive sur la diapo</a:t>
            </a:r>
          </a:p>
          <a:p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À gauche moins rigide qu’à droite et partout ailleurs c’est rigide. (Le reste est ok!)</a:t>
            </a:r>
          </a:p>
          <a:p>
            <a:pPr>
              <a:buFontTx/>
              <a:buChar char="-"/>
            </a:pPr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Splitter en diapositives (et juste avoir la propagation en vidéo, le reste juste en image).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Inclure</a:t>
            </a:r>
            <a:r>
              <a:rPr lang="fr-CA" baseline="0" dirty="0" smtClean="0"/>
              <a:t> les vidéos dans le </a:t>
            </a:r>
            <a:r>
              <a:rPr lang="fr-CA" baseline="0" dirty="0" err="1" smtClean="0"/>
              <a:t>powerpoint</a:t>
            </a:r>
            <a:r>
              <a:rPr lang="fr-CA" baseline="0" dirty="0" smtClean="0"/>
              <a:t> et s’assurer que le vidéo parte quand on arrive sur la diapo</a:t>
            </a:r>
          </a:p>
          <a:p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À gauche moins rigide qu’à droite et partout ailleurs c’est rigide. (Le reste est ok!)</a:t>
            </a:r>
          </a:p>
          <a:p>
            <a:pPr>
              <a:buFontTx/>
              <a:buChar char="-"/>
            </a:pPr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Splitter en diapositives (et juste avoir la propagation en vidéo, le reste juste en image).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Inclure</a:t>
            </a:r>
            <a:r>
              <a:rPr lang="fr-CA" baseline="0" dirty="0" smtClean="0"/>
              <a:t> les vidéos dans le </a:t>
            </a:r>
            <a:r>
              <a:rPr lang="fr-CA" baseline="0" dirty="0" err="1" smtClean="0"/>
              <a:t>powerpoint</a:t>
            </a:r>
            <a:r>
              <a:rPr lang="fr-CA" baseline="0" dirty="0" smtClean="0"/>
              <a:t> et s’assurer que le vidéo parte quand on arrive sur la diapo</a:t>
            </a:r>
          </a:p>
          <a:p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À gauche moins rigide qu’à droite et partout ailleurs c’est rigide. (Le reste est ok!)</a:t>
            </a:r>
          </a:p>
          <a:p>
            <a:pPr>
              <a:buFontTx/>
              <a:buChar char="-"/>
            </a:pPr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Splitter en diapositives (et juste avoir la propagation en vidéo, le reste juste en image).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Inclure</a:t>
            </a:r>
            <a:r>
              <a:rPr lang="fr-CA" baseline="0" dirty="0" smtClean="0"/>
              <a:t> les vidéos dans le </a:t>
            </a:r>
            <a:r>
              <a:rPr lang="fr-CA" baseline="0" dirty="0" err="1" smtClean="0"/>
              <a:t>powerpoint</a:t>
            </a:r>
            <a:r>
              <a:rPr lang="fr-CA" baseline="0" dirty="0" smtClean="0"/>
              <a:t> et s’assurer que le vidéo parte quand on arrive sur la diapo</a:t>
            </a:r>
          </a:p>
          <a:p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À gauche moins rigide qu’à droite et partout ailleurs c’est rigide. (Le reste est ok!)</a:t>
            </a:r>
          </a:p>
          <a:p>
            <a:pPr>
              <a:buFontTx/>
              <a:buChar char="-"/>
            </a:pPr>
            <a:endParaRPr lang="fr-CA" baseline="0" dirty="0" smtClean="0"/>
          </a:p>
          <a:p>
            <a:pPr>
              <a:buFontTx/>
              <a:buChar char="-"/>
            </a:pPr>
            <a:r>
              <a:rPr lang="fr-CA" baseline="0" dirty="0" smtClean="0"/>
              <a:t>Splitter en diapositives (et juste avoir la propagation en vidéo, le reste juste en image).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Ne</a:t>
            </a:r>
            <a:r>
              <a:rPr lang="fr-CA" baseline="0" dirty="0" smtClean="0"/>
              <a:t> pas prendre trop  de temps à expliquer le point du </a:t>
            </a:r>
            <a:r>
              <a:rPr lang="fr-CA" baseline="0" dirty="0" err="1" smtClean="0"/>
              <a:t>lagrangian</a:t>
            </a:r>
            <a:r>
              <a:rPr lang="fr-CA" baseline="0" dirty="0" smtClean="0"/>
              <a:t> (y aller au but: Lagrangien = longs temps de </a:t>
            </a:r>
            <a:r>
              <a:rPr lang="fr-CA" baseline="0" dirty="0" err="1" smtClean="0"/>
              <a:t>calculc</a:t>
            </a:r>
            <a:r>
              <a:rPr lang="fr-CA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Solving</a:t>
            </a:r>
            <a:r>
              <a:rPr lang="fr-CA" dirty="0" smtClean="0"/>
              <a:t> for Delta t </a:t>
            </a:r>
            <a:r>
              <a:rPr lang="fr-CA" dirty="0" err="1" smtClean="0"/>
              <a:t>yields</a:t>
            </a:r>
            <a:r>
              <a:rPr lang="fr-CA" dirty="0" smtClean="0"/>
              <a:t> (Ne pas faire disparaître</a:t>
            </a:r>
            <a:r>
              <a:rPr lang="fr-CA" baseline="0" dirty="0" smtClean="0"/>
              <a:t> la première équation, faire </a:t>
            </a:r>
            <a:r>
              <a:rPr lang="fr-CA" baseline="0" dirty="0" err="1" smtClean="0"/>
              <a:t>apparaìtre</a:t>
            </a:r>
            <a:r>
              <a:rPr lang="fr-CA" baseline="0" dirty="0" smtClean="0"/>
              <a:t> (en </a:t>
            </a:r>
            <a:r>
              <a:rPr lang="fr-CA" baseline="0" dirty="0" err="1" smtClean="0"/>
              <a:t>doussous</a:t>
            </a:r>
            <a:r>
              <a:rPr lang="fr-CA" baseline="0" dirty="0" smtClean="0"/>
              <a:t> ou à côté?) la seconde.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Ne pas parler de </a:t>
            </a:r>
            <a:r>
              <a:rPr lang="fr-CA" dirty="0" err="1" smtClean="0"/>
              <a:t>monaghan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Based</a:t>
            </a:r>
            <a:r>
              <a:rPr lang="fr-CA" baseline="0" dirty="0" smtClean="0"/>
              <a:t> on the </a:t>
            </a:r>
            <a:r>
              <a:rPr lang="fr-CA" baseline="0" dirty="0" err="1" smtClean="0"/>
              <a:t>work</a:t>
            </a:r>
            <a:r>
              <a:rPr lang="fr-CA" baseline="0" dirty="0" smtClean="0"/>
              <a:t> of Monaghan1997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implicit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viscosity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(À enlever si on a pas le temps de l’expliquer)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Comparer avec l’équation typique</a:t>
            </a:r>
            <a:r>
              <a:rPr lang="fr-CA" baseline="0" dirty="0" smtClean="0"/>
              <a:t> et mettre en évidence les différences</a:t>
            </a:r>
          </a:p>
          <a:p>
            <a:endParaRPr lang="fr-CA" baseline="0" dirty="0" smtClean="0"/>
          </a:p>
          <a:p>
            <a:r>
              <a:rPr lang="fr-CA" baseline="0" dirty="0" smtClean="0"/>
              <a:t>Si je manque de place je pourrais mettre </a:t>
            </a:r>
            <a:r>
              <a:rPr lang="fr-CA" baseline="0" dirty="0" err="1" smtClean="0"/>
              <a:t>Implicit</a:t>
            </a:r>
            <a:r>
              <a:rPr lang="fr-CA" baseline="0" dirty="0" smtClean="0"/>
              <a:t> formulation dans le titre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Vidéo des rectangles à la place (Vidéo du fluide qui bouge)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Juste</a:t>
            </a:r>
            <a:r>
              <a:rPr lang="fr-CA" baseline="0" dirty="0" smtClean="0"/>
              <a:t> dire que dans certains cas la propagation de contrainte augmente les temps de calcul dans certains cas…</a:t>
            </a:r>
            <a:endParaRPr lang="fr-CA" dirty="0" smtClean="0"/>
          </a:p>
          <a:p>
            <a:endParaRPr lang="fr-CA" dirty="0" smtClean="0"/>
          </a:p>
          <a:p>
            <a:r>
              <a:rPr lang="fr-CA" dirty="0" err="1" smtClean="0"/>
              <a:t>Expliquere</a:t>
            </a:r>
            <a:r>
              <a:rPr lang="fr-CA" dirty="0" smtClean="0"/>
              <a:t> ce que l’on peut déduire du tableau et mettre en évidence (</a:t>
            </a:r>
            <a:r>
              <a:rPr lang="fr-CA" dirty="0" err="1" smtClean="0"/>
              <a:t>highlight</a:t>
            </a:r>
            <a:r>
              <a:rPr lang="fr-CA" dirty="0" smtClean="0"/>
              <a:t>) dans la diapo les données qui supportent ce que je dit.</a:t>
            </a:r>
          </a:p>
          <a:p>
            <a:pPr lvl="1">
              <a:buFontTx/>
              <a:buChar char="-"/>
            </a:pPr>
            <a:endParaRPr lang="fr-CA" baseline="0" dirty="0" smtClean="0"/>
          </a:p>
          <a:p>
            <a:pPr lvl="0">
              <a:buFontTx/>
              <a:buChar char="-"/>
            </a:pPr>
            <a:r>
              <a:rPr lang="fr-CA" baseline="0" dirty="0" smtClean="0"/>
              <a:t> Ratio</a:t>
            </a:r>
          </a:p>
          <a:p>
            <a:pPr lvl="1">
              <a:buFontTx/>
              <a:buChar char="-"/>
            </a:pPr>
            <a:r>
              <a:rPr lang="fr-CA" baseline="0" dirty="0" smtClean="0"/>
              <a:t> </a:t>
            </a:r>
            <a:r>
              <a:rPr lang="fr-CA" baseline="0" dirty="0" err="1" smtClean="0"/>
              <a:t>Computing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rigidity</a:t>
            </a:r>
            <a:r>
              <a:rPr lang="fr-CA" baseline="0" dirty="0" smtClean="0"/>
              <a:t> forces </a:t>
            </a:r>
            <a:r>
              <a:rPr lang="fr-CA" baseline="0" dirty="0" err="1" smtClean="0"/>
              <a:t>takes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most</a:t>
            </a:r>
            <a:r>
              <a:rPr lang="fr-CA" baseline="0" dirty="0" smtClean="0"/>
              <a:t> of the time (</a:t>
            </a:r>
            <a:r>
              <a:rPr lang="fr-CA" baseline="0" dirty="0" err="1" smtClean="0"/>
              <a:t>even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when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liquid</a:t>
            </a:r>
            <a:r>
              <a:rPr lang="fr-CA" baseline="0" dirty="0" smtClean="0"/>
              <a:t>)</a:t>
            </a:r>
            <a:endParaRPr lang="fr-CA" dirty="0" smtClean="0"/>
          </a:p>
          <a:p>
            <a:pPr lvl="0">
              <a:buFontTx/>
              <a:buChar char="-"/>
            </a:pPr>
            <a:r>
              <a:rPr lang="fr-CA" baseline="0" dirty="0" smtClean="0"/>
              <a:t>Time per </a:t>
            </a:r>
            <a:r>
              <a:rPr lang="fr-CA" baseline="0" dirty="0" err="1" smtClean="0"/>
              <a:t>iteration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as the </a:t>
            </a:r>
            <a:r>
              <a:rPr lang="fr-CA" baseline="0" dirty="0" err="1" smtClean="0"/>
              <a:t>fluids</a:t>
            </a:r>
            <a:r>
              <a:rPr lang="fr-CA" baseline="0" dirty="0" smtClean="0"/>
              <a:t> </a:t>
            </a:r>
            <a:r>
              <a:rPr lang="fr-CA" baseline="0" dirty="0" err="1" smtClean="0"/>
              <a:t>gets</a:t>
            </a:r>
            <a:r>
              <a:rPr lang="fr-CA" baseline="0" dirty="0" smtClean="0"/>
              <a:t> more </a:t>
            </a:r>
            <a:r>
              <a:rPr lang="fr-CA" baseline="0" dirty="0" err="1" smtClean="0"/>
              <a:t>rigid</a:t>
            </a:r>
            <a:endParaRPr lang="fr-CA" baseline="0" dirty="0" smtClean="0"/>
          </a:p>
          <a:p>
            <a:pPr lvl="1">
              <a:buFontTx/>
              <a:buChar char="-"/>
            </a:pPr>
            <a:r>
              <a:rPr lang="fr-CA" baseline="0" dirty="0" smtClean="0"/>
              <a:t>?</a:t>
            </a:r>
          </a:p>
          <a:p>
            <a:pPr>
              <a:buFontTx/>
              <a:buChar char="-"/>
            </a:pPr>
            <a:r>
              <a:rPr lang="fr-CA" dirty="0" err="1" smtClean="0"/>
              <a:t>Avg</a:t>
            </a:r>
            <a:r>
              <a:rPr lang="fr-CA" dirty="0" smtClean="0"/>
              <a:t> </a:t>
            </a:r>
            <a:r>
              <a:rPr lang="fr-CA" dirty="0" err="1" smtClean="0"/>
              <a:t>timestep</a:t>
            </a:r>
            <a:endParaRPr lang="fr-CA" dirty="0" smtClean="0"/>
          </a:p>
          <a:p>
            <a:pPr lvl="1">
              <a:buFontTx/>
              <a:buChar char="-"/>
            </a:pPr>
            <a:r>
              <a:rPr lang="fr-CA" dirty="0" smtClean="0"/>
              <a:t> Not </a:t>
            </a:r>
            <a:r>
              <a:rPr lang="fr-CA" dirty="0" err="1" smtClean="0"/>
              <a:t>affected</a:t>
            </a:r>
            <a:r>
              <a:rPr lang="fr-CA" dirty="0" smtClean="0"/>
              <a:t> by </a:t>
            </a:r>
            <a:r>
              <a:rPr lang="fr-CA" dirty="0" err="1" smtClean="0"/>
              <a:t>rigidity</a:t>
            </a:r>
            <a:endParaRPr lang="fr-CA" dirty="0" smtClean="0"/>
          </a:p>
          <a:p>
            <a:pPr lvl="1">
              <a:buFontTx/>
              <a:buChar char="-"/>
            </a:pPr>
            <a:r>
              <a:rPr lang="fr-CA" dirty="0" smtClean="0"/>
              <a:t> More</a:t>
            </a:r>
            <a:r>
              <a:rPr lang="fr-CA" baseline="0" dirty="0" smtClean="0"/>
              <a:t> </a:t>
            </a:r>
            <a:r>
              <a:rPr lang="fr-CA" baseline="0" dirty="0" err="1" smtClean="0"/>
              <a:t>rigid</a:t>
            </a:r>
            <a:r>
              <a:rPr lang="fr-CA" baseline="0" dirty="0" smtClean="0"/>
              <a:t> = </a:t>
            </a:r>
            <a:r>
              <a:rPr lang="fr-CA" baseline="0" dirty="0" err="1" smtClean="0"/>
              <a:t>slower</a:t>
            </a:r>
            <a:r>
              <a:rPr lang="fr-CA" baseline="0" dirty="0" smtClean="0"/>
              <a:t> = </a:t>
            </a:r>
            <a:r>
              <a:rPr lang="fr-CA" baseline="0" dirty="0" err="1" smtClean="0"/>
              <a:t>bigger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timestep</a:t>
            </a:r>
            <a:endParaRPr lang="fr-CA" baseline="0" dirty="0" smtClean="0"/>
          </a:p>
          <a:p>
            <a:pPr lvl="0">
              <a:buFontTx/>
              <a:buChar char="-"/>
            </a:pPr>
            <a:r>
              <a:rPr lang="fr-CA" baseline="0" dirty="0" smtClean="0"/>
              <a:t> Time </a:t>
            </a:r>
            <a:r>
              <a:rPr lang="fr-CA" baseline="0" dirty="0" err="1" smtClean="0"/>
              <a:t>step</a:t>
            </a:r>
            <a:r>
              <a:rPr lang="fr-CA" baseline="0" dirty="0" smtClean="0"/>
              <a:t> </a:t>
            </a:r>
            <a:r>
              <a:rPr lang="fr-CA" baseline="0" dirty="0" err="1" smtClean="0"/>
              <a:t>doesn’t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increase</a:t>
            </a:r>
            <a:r>
              <a:rPr lang="fr-CA" baseline="0" dirty="0" smtClean="0"/>
              <a:t>  </a:t>
            </a:r>
            <a:r>
              <a:rPr lang="fr-CA" baseline="0" dirty="0" err="1" smtClean="0"/>
              <a:t>because</a:t>
            </a:r>
            <a:r>
              <a:rPr lang="fr-CA" baseline="0" dirty="0" smtClean="0"/>
              <a:t> of </a:t>
            </a:r>
            <a:r>
              <a:rPr lang="fr-CA" baseline="0" dirty="0" err="1" smtClean="0"/>
              <a:t>rigidity</a:t>
            </a:r>
            <a:endParaRPr lang="fr-CA" baseline="0" dirty="0" smtClean="0"/>
          </a:p>
          <a:p>
            <a:pPr lvl="0">
              <a:buFontTx/>
              <a:buChar char="-"/>
            </a:pPr>
            <a:r>
              <a:rPr lang="fr-CA" baseline="0" dirty="0" smtClean="0"/>
              <a:t> Variable </a:t>
            </a:r>
            <a:r>
              <a:rPr lang="fr-CA" baseline="0" dirty="0" err="1" smtClean="0"/>
              <a:t>rigidity</a:t>
            </a:r>
            <a:r>
              <a:rPr lang="fr-CA" baseline="0" dirty="0" smtClean="0"/>
              <a:t> = longer </a:t>
            </a:r>
            <a:r>
              <a:rPr lang="fr-CA" baseline="0" dirty="0" err="1" smtClean="0"/>
              <a:t>computational</a:t>
            </a:r>
            <a:r>
              <a:rPr lang="fr-CA" baseline="0" dirty="0" smtClean="0"/>
              <a:t> time (</a:t>
            </a:r>
            <a:r>
              <a:rPr lang="fr-CA" baseline="0" dirty="0" err="1" smtClean="0"/>
              <a:t>waiting</a:t>
            </a:r>
            <a:r>
              <a:rPr lang="fr-CA" baseline="0" dirty="0" smtClean="0"/>
              <a:t> for more </a:t>
            </a:r>
            <a:r>
              <a:rPr lang="fr-CA" baseline="0" dirty="0" err="1" smtClean="0"/>
              <a:t>rigid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particles</a:t>
            </a:r>
            <a:r>
              <a:rPr lang="fr-CA" baseline="0" dirty="0" smtClean="0"/>
              <a:t> to </a:t>
            </a:r>
            <a:r>
              <a:rPr lang="fr-CA" baseline="0" dirty="0" err="1" smtClean="0"/>
              <a:t>stabilize</a:t>
            </a:r>
            <a:r>
              <a:rPr lang="fr-CA" baseline="0" dirty="0" smtClean="0"/>
              <a:t>)</a:t>
            </a:r>
          </a:p>
          <a:p>
            <a:pPr lvl="0">
              <a:buFontTx/>
              <a:buChar char="-"/>
            </a:pPr>
            <a:endParaRPr lang="fr-CA" baseline="0" dirty="0" smtClean="0"/>
          </a:p>
          <a:p>
            <a:pPr lvl="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Parler</a:t>
            </a:r>
            <a:r>
              <a:rPr lang="fr-CA" baseline="0" dirty="0" smtClean="0"/>
              <a:t> brièvement, juste parler des temps de calcul</a:t>
            </a:r>
          </a:p>
          <a:p>
            <a:endParaRPr lang="fr-CA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Not </a:t>
            </a:r>
            <a:r>
              <a:rPr lang="fr-CA" dirty="0" err="1" smtClean="0"/>
              <a:t>physically</a:t>
            </a:r>
            <a:r>
              <a:rPr lang="fr-CA" dirty="0" smtClean="0"/>
              <a:t> exact, but </a:t>
            </a:r>
            <a:r>
              <a:rPr lang="fr-CA" dirty="0" err="1" smtClean="0"/>
              <a:t>visually</a:t>
            </a:r>
            <a:r>
              <a:rPr lang="fr-CA" dirty="0" smtClean="0"/>
              <a:t> plausible… rien de plus!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* </a:t>
            </a:r>
            <a:r>
              <a:rPr lang="fr-CA" dirty="0" err="1" smtClean="0"/>
              <a:t>Smaller</a:t>
            </a:r>
            <a:r>
              <a:rPr lang="fr-CA" baseline="0" dirty="0" smtClean="0"/>
              <a:t> </a:t>
            </a:r>
            <a:r>
              <a:rPr lang="fr-CA" baseline="0" dirty="0" err="1" smtClean="0"/>
              <a:t>computationnal</a:t>
            </a:r>
            <a:r>
              <a:rPr lang="fr-CA" baseline="0" dirty="0" smtClean="0"/>
              <a:t> times and </a:t>
            </a:r>
            <a:r>
              <a:rPr lang="fr-CA" baseline="0" dirty="0" err="1" smtClean="0"/>
              <a:t>Improved</a:t>
            </a:r>
            <a:r>
              <a:rPr lang="fr-CA" baseline="0" dirty="0" smtClean="0"/>
              <a:t> </a:t>
            </a:r>
            <a:r>
              <a:rPr lang="fr-CA" baseline="0" dirty="0" err="1" smtClean="0"/>
              <a:t>stability</a:t>
            </a:r>
            <a:r>
              <a:rPr lang="fr-CA" baseline="0" dirty="0" smtClean="0"/>
              <a:t> are </a:t>
            </a:r>
            <a:r>
              <a:rPr lang="fr-CA" baseline="0" dirty="0" err="1" smtClean="0"/>
              <a:t>linked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Based</a:t>
            </a:r>
            <a:r>
              <a:rPr lang="fr-CA" baseline="0" dirty="0" smtClean="0"/>
              <a:t> on the </a:t>
            </a:r>
            <a:r>
              <a:rPr lang="fr-CA" baseline="0" dirty="0" err="1" smtClean="0"/>
              <a:t>work</a:t>
            </a:r>
            <a:r>
              <a:rPr lang="fr-CA" baseline="0" dirty="0" smtClean="0"/>
              <a:t> of Monaghan1997 </a:t>
            </a:r>
            <a:r>
              <a:rPr lang="fr-CA" baseline="0" dirty="0" err="1" smtClean="0"/>
              <a:t>with</a:t>
            </a:r>
            <a:r>
              <a:rPr lang="fr-CA" baseline="0" dirty="0" smtClean="0"/>
              <a:t> </a:t>
            </a:r>
            <a:r>
              <a:rPr lang="fr-CA" baseline="0" dirty="0" err="1" smtClean="0"/>
              <a:t>implicit</a:t>
            </a:r>
            <a:r>
              <a:rPr lang="fr-CA" baseline="0" dirty="0" smtClean="0"/>
              <a:t> </a:t>
            </a:r>
            <a:r>
              <a:rPr lang="fr-CA" baseline="0" dirty="0" err="1" smtClean="0"/>
              <a:t>viscosity</a:t>
            </a:r>
            <a:endParaRPr lang="fr-CA" baseline="0" dirty="0" smtClean="0"/>
          </a:p>
          <a:p>
            <a:endParaRPr lang="fr-CA" baseline="0" dirty="0" smtClean="0"/>
          </a:p>
          <a:p>
            <a:r>
              <a:rPr lang="fr-CA" baseline="0" dirty="0" smtClean="0"/>
              <a:t>(À enlever si on a pas le temps de l’expliquer)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(Enlever si</a:t>
            </a:r>
            <a:r>
              <a:rPr lang="fr-CA" baseline="0" dirty="0" smtClean="0"/>
              <a:t> je n’ai pas le temps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Refaire le vidéo avec le tout stabilisé initialement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Au lieu de tout dire, dire que notre approche comporte trois éléments </a:t>
            </a:r>
            <a:r>
              <a:rPr lang="fr-CA" dirty="0" err="1" smtClean="0"/>
              <a:t>principauys</a:t>
            </a:r>
            <a:r>
              <a:rPr lang="fr-CA" dirty="0" smtClean="0"/>
              <a:t> et que on va commencer par les </a:t>
            </a:r>
            <a:r>
              <a:rPr lang="fr-CA" dirty="0" err="1" smtClean="0"/>
              <a:t>previous</a:t>
            </a:r>
            <a:r>
              <a:rPr lang="fr-CA" dirty="0" smtClean="0"/>
              <a:t> </a:t>
            </a:r>
            <a:r>
              <a:rPr lang="fr-CA" dirty="0" err="1" smtClean="0"/>
              <a:t>works</a:t>
            </a:r>
            <a:r>
              <a:rPr lang="fr-CA" dirty="0" smtClean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Plus de références?</a:t>
            </a:r>
          </a:p>
          <a:p>
            <a:endParaRPr lang="fr-CA" dirty="0" smtClean="0"/>
          </a:p>
          <a:p>
            <a:r>
              <a:rPr lang="fr-CA" dirty="0" smtClean="0"/>
              <a:t>Et al. Tous</a:t>
            </a:r>
            <a:r>
              <a:rPr lang="fr-CA" baseline="0" dirty="0" smtClean="0"/>
              <a:t> en italiques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S’Assurer</a:t>
            </a:r>
            <a:r>
              <a:rPr lang="fr-CA" baseline="0" dirty="0" smtClean="0"/>
              <a:t> que Si a été expliqué plus loin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54A88-F934-4144-A98F-ACEC28C0700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noFill/>
                </a:ln>
                <a:solidFill>
                  <a:schemeClr val="tx2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rtlCol="0"/>
          <a:lstStyle/>
          <a:p>
            <a:pPr algn="l" eaLnBrk="1" latinLnBrk="0" hangingPunct="1"/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715436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42844" y="1500174"/>
            <a:ext cx="8715436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‹#›</a:t>
            </a:fld>
            <a:endParaRPr kumimoji="0" lang="en-US" sz="1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tx1"/>
          </a:solidFill>
          <a:latin typeface="Calibri" pitchFamily="34" charset="0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Calibri" pitchFamily="34" charset="0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tx1"/>
          </a:solidFill>
          <a:latin typeface="Calibri" pitchFamily="34" charset="0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tx1"/>
          </a:solidFill>
          <a:latin typeface="Calibri" pitchFamily="34" charset="0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3.xml"/><Relationship Id="rId7" Type="http://schemas.openxmlformats.org/officeDocument/2006/relationships/image" Target="../media/image5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 Prediction-Correction Approach for Stable SPH Fluid Simulation from Liquid to Rigid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smtClean="0"/>
              <a:t>François </a:t>
            </a:r>
            <a:r>
              <a:rPr lang="fr-CA" err="1" smtClean="0"/>
              <a:t>Dagenais</a:t>
            </a:r>
            <a:endParaRPr lang="fr-CA" smtClean="0"/>
          </a:p>
          <a:p>
            <a:r>
              <a:rPr lang="fr-CA" smtClean="0"/>
              <a:t>Jonathan Gagnon</a:t>
            </a:r>
          </a:p>
          <a:p>
            <a:r>
              <a:rPr lang="fr-CA" err="1" smtClean="0"/>
              <a:t>Eric</a:t>
            </a:r>
            <a:r>
              <a:rPr lang="fr-CA" smtClean="0"/>
              <a:t> Paquette</a:t>
            </a:r>
            <a:endParaRPr lang="en-US"/>
          </a:p>
        </p:txBody>
      </p:sp>
      <p:pic>
        <p:nvPicPr>
          <p:cNvPr id="4" name="Picture 3" descr="mokko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841919"/>
            <a:ext cx="2826029" cy="809407"/>
          </a:xfrm>
          <a:prstGeom prst="rect">
            <a:avLst/>
          </a:prstGeom>
        </p:spPr>
      </p:pic>
      <p:pic>
        <p:nvPicPr>
          <p:cNvPr id="5" name="Picture 4" descr="logo_E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494" y="5635221"/>
            <a:ext cx="1827012" cy="1222803"/>
          </a:xfrm>
          <a:prstGeom prst="rect">
            <a:avLst/>
          </a:prstGeom>
        </p:spPr>
      </p:pic>
      <p:pic>
        <p:nvPicPr>
          <p:cNvPr id="6" name="Picture 5" descr="logoDuLabo_redu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603" y="5840273"/>
            <a:ext cx="1625397" cy="81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Target </a:t>
            </a:r>
            <a:r>
              <a:rPr lang="fr-CA" dirty="0" err="1" smtClean="0"/>
              <a:t>Deformation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Based</a:t>
            </a:r>
            <a:r>
              <a:rPr lang="fr-CA" dirty="0" smtClean="0"/>
              <a:t> on relative position of </a:t>
            </a:r>
            <a:r>
              <a:rPr lang="fr-CA" dirty="0" err="1" smtClean="0"/>
              <a:t>neighbors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10</a:t>
            </a:fld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438650" y="2921000"/>
            <a:ext cx="428625" cy="42862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08438" y="5135563"/>
            <a:ext cx="430212" cy="42862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3331370" y="4028281"/>
            <a:ext cx="2214562" cy="4286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214563" y="3071813"/>
            <a:ext cx="428625" cy="428625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2321719" y="3393281"/>
            <a:ext cx="2000250" cy="1785938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357422" y="3214686"/>
            <a:ext cx="142876" cy="142876"/>
          </a:xfrm>
          <a:prstGeom prst="ellipse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000232" y="6048142"/>
            <a:ext cx="5143536" cy="595568"/>
            <a:chOff x="1142976" y="5929330"/>
            <a:chExt cx="6786610" cy="785818"/>
          </a:xfrm>
        </p:grpSpPr>
        <p:pic>
          <p:nvPicPr>
            <p:cNvPr id="20" name="Picture 19" descr="xitargetj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81431" y="6000768"/>
              <a:ext cx="6581138" cy="642942"/>
            </a:xfrm>
            <a:prstGeom prst="rect">
              <a:avLst/>
            </a:prstGeom>
          </p:spPr>
        </p:pic>
        <p:sp>
          <p:nvSpPr>
            <p:cNvPr id="22" name="Rounded Rectangle 21"/>
            <p:cNvSpPr/>
            <p:nvPr/>
          </p:nvSpPr>
          <p:spPr>
            <a:xfrm>
              <a:off x="1142976" y="5929330"/>
              <a:ext cx="6786610" cy="785818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sij_rigi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4518" y="5214950"/>
            <a:ext cx="1816315" cy="357190"/>
          </a:xfrm>
          <a:prstGeom prst="rect">
            <a:avLst/>
          </a:prstGeom>
        </p:spPr>
      </p:pic>
      <p:pic>
        <p:nvPicPr>
          <p:cNvPr id="24" name="Picture 23" descr="xj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4623" y="3286125"/>
            <a:ext cx="312967" cy="261327"/>
          </a:xfrm>
          <a:prstGeom prst="rect">
            <a:avLst/>
          </a:prstGeom>
        </p:spPr>
      </p:pic>
      <p:pic>
        <p:nvPicPr>
          <p:cNvPr id="25" name="Picture 24" descr="xij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071942"/>
            <a:ext cx="391208" cy="391208"/>
          </a:xfrm>
          <a:prstGeom prst="rect">
            <a:avLst/>
          </a:prstGeom>
        </p:spPr>
      </p:pic>
      <p:pic>
        <p:nvPicPr>
          <p:cNvPr id="26" name="Picture 25" descr="xisolidj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00562" y="5272169"/>
            <a:ext cx="809018" cy="442847"/>
          </a:xfrm>
          <a:prstGeom prst="rect">
            <a:avLst/>
          </a:prstGeom>
        </p:spPr>
      </p:pic>
      <p:pic>
        <p:nvPicPr>
          <p:cNvPr id="27" name="Picture 26" descr="xiliqui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39771" y="2700400"/>
            <a:ext cx="860659" cy="442848"/>
          </a:xfrm>
          <a:prstGeom prst="rect">
            <a:avLst/>
          </a:prstGeom>
        </p:spPr>
      </p:pic>
      <p:pic>
        <p:nvPicPr>
          <p:cNvPr id="29" name="Picture 28" descr="sij_liqui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45380" y="2928934"/>
            <a:ext cx="1934188" cy="357190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stCxn id="29" idx="2"/>
          </p:cNvCxnSpPr>
          <p:nvPr/>
        </p:nvCxnSpPr>
        <p:spPr>
          <a:xfrm rot="5400000">
            <a:off x="6578022" y="4209060"/>
            <a:ext cx="1857388" cy="11516"/>
          </a:xfrm>
          <a:prstGeom prst="straightConnector1">
            <a:avLst/>
          </a:prstGeom>
          <a:ln w="63500" cap="flat">
            <a:solidFill>
              <a:schemeClr val="tx1"/>
            </a:solidFill>
            <a:headEnd type="stealth" w="med" len="lg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6151256" y="3026090"/>
            <a:ext cx="142876" cy="142876"/>
          </a:xfrm>
          <a:prstGeom prst="ellipse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9687 0.29398 " pathEditMode="fixed" ptsTypes="AA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4.44444E-6 0.33194 " pathEditMode="fixed" rAng="0" ptsTypes="AA">
                                      <p:cBhvr>
                                        <p:cTn id="3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1" grpId="0" animBg="1"/>
      <p:bldP spid="2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Rigidity</a:t>
            </a:r>
            <a:r>
              <a:rPr lang="fr-CA" smtClean="0"/>
              <a:t> forces correction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11</a:t>
            </a:fld>
            <a:endParaRPr kumimoji="0" lang="en-US"/>
          </a:p>
        </p:txBody>
      </p:sp>
      <p:pic>
        <p:nvPicPr>
          <p:cNvPr id="8" name="Picture 7" descr="deformation_vari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976" y="2000240"/>
            <a:ext cx="7286048" cy="142876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357686" y="1928802"/>
            <a:ext cx="3857652" cy="1500198"/>
            <a:chOff x="4357686" y="1928802"/>
            <a:chExt cx="3857652" cy="1500198"/>
          </a:xfrm>
        </p:grpSpPr>
        <p:sp>
          <p:nvSpPr>
            <p:cNvPr id="6" name="Rounded Rectangle 5"/>
            <p:cNvSpPr/>
            <p:nvPr/>
          </p:nvSpPr>
          <p:spPr>
            <a:xfrm>
              <a:off x="4357686" y="1928802"/>
              <a:ext cx="3857652" cy="1000132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643438" y="3000372"/>
              <a:ext cx="1071570" cy="42862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1" name="Picture 10" descr="f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6071" y="4071942"/>
            <a:ext cx="3370441" cy="221457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908290" y="4071942"/>
            <a:ext cx="2378090" cy="2054768"/>
            <a:chOff x="2908290" y="4071942"/>
            <a:chExt cx="2378090" cy="2054768"/>
          </a:xfrm>
        </p:grpSpPr>
        <p:sp>
          <p:nvSpPr>
            <p:cNvPr id="12" name="Rounded Rectangle 11"/>
            <p:cNvSpPr/>
            <p:nvPr/>
          </p:nvSpPr>
          <p:spPr>
            <a:xfrm>
              <a:off x="4658678" y="4454850"/>
              <a:ext cx="556264" cy="402910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908290" y="5626644"/>
              <a:ext cx="642942" cy="500066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2" idx="1"/>
            </p:cNvCxnSpPr>
            <p:nvPr/>
          </p:nvCxnSpPr>
          <p:spPr>
            <a:xfrm rot="10800000" flipV="1">
              <a:off x="3500430" y="4656305"/>
              <a:ext cx="1158248" cy="98727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4643438" y="4071942"/>
              <a:ext cx="428628" cy="357190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>
              <a:stCxn id="17" idx="3"/>
              <a:endCxn id="22" idx="3"/>
            </p:cNvCxnSpPr>
            <p:nvPr/>
          </p:nvCxnSpPr>
          <p:spPr>
            <a:xfrm>
              <a:off x="5072066" y="4250537"/>
              <a:ext cx="214314" cy="607223"/>
            </a:xfrm>
            <a:prstGeom prst="bentConnector3">
              <a:avLst>
                <a:gd name="adj1" fmla="val 206666"/>
              </a:avLst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>
              <a:off x="4581524" y="4429132"/>
              <a:ext cx="704856" cy="857256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lta_deform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5238" y="1928802"/>
            <a:ext cx="6633525" cy="2143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Rigidity</a:t>
            </a:r>
            <a:r>
              <a:rPr lang="fr-CA" smtClean="0"/>
              <a:t> forces correction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12</a:t>
            </a:fld>
            <a:endParaRPr kumimoji="0" lang="en-US"/>
          </a:p>
        </p:txBody>
      </p:sp>
      <p:pic>
        <p:nvPicPr>
          <p:cNvPr id="6" name="Picture 5" descr="fidefor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8449" y="4857760"/>
            <a:ext cx="5527103" cy="78581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43042" y="2857496"/>
            <a:ext cx="3214710" cy="2571768"/>
            <a:chOff x="1643042" y="2857496"/>
            <a:chExt cx="3214710" cy="2571768"/>
          </a:xfrm>
        </p:grpSpPr>
        <p:sp>
          <p:nvSpPr>
            <p:cNvPr id="8" name="Rounded Rectangle 7"/>
            <p:cNvSpPr/>
            <p:nvPr/>
          </p:nvSpPr>
          <p:spPr>
            <a:xfrm>
              <a:off x="3428992" y="2857496"/>
              <a:ext cx="1428760" cy="642942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2607455" y="3821909"/>
              <a:ext cx="1285884" cy="642942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1643042" y="4786322"/>
              <a:ext cx="1428760" cy="642942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45158" y="2000240"/>
            <a:ext cx="2286962" cy="2048842"/>
            <a:chOff x="3245158" y="2000240"/>
            <a:chExt cx="2286962" cy="2048842"/>
          </a:xfrm>
        </p:grpSpPr>
        <p:sp>
          <p:nvSpPr>
            <p:cNvPr id="13" name="Rounded Rectangle 12"/>
            <p:cNvSpPr/>
            <p:nvPr/>
          </p:nvSpPr>
          <p:spPr>
            <a:xfrm>
              <a:off x="4553902" y="2000240"/>
              <a:ext cx="978218" cy="500066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>
              <a:stCxn id="13" idx="2"/>
              <a:endCxn id="16" idx="0"/>
            </p:cNvCxnSpPr>
            <p:nvPr/>
          </p:nvCxnSpPr>
          <p:spPr>
            <a:xfrm rot="5400000">
              <a:off x="4512705" y="2304330"/>
              <a:ext cx="334330" cy="726283"/>
            </a:xfrm>
            <a:prstGeom prst="straightConnector1">
              <a:avLst/>
            </a:prstGeom>
            <a:ln w="222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3245158" y="2834636"/>
              <a:ext cx="2143140" cy="1214446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Rigidity</a:t>
            </a:r>
            <a:r>
              <a:rPr lang="fr-CA" smtClean="0"/>
              <a:t> forces correction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13</a:t>
            </a:fld>
            <a:endParaRPr kumimoji="0" lang="en-US"/>
          </a:p>
        </p:txBody>
      </p:sp>
      <p:pic>
        <p:nvPicPr>
          <p:cNvPr id="10" name="Picture 9" descr="fideform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9625" y="2064554"/>
            <a:ext cx="5139420" cy="714380"/>
          </a:xfrm>
          <a:prstGeom prst="rect">
            <a:avLst/>
          </a:prstGeom>
        </p:spPr>
      </p:pic>
      <p:pic>
        <p:nvPicPr>
          <p:cNvPr id="11" name="Picture 10" descr="fideform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1813" y="4286256"/>
            <a:ext cx="5024639" cy="7143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714744" y="2071678"/>
            <a:ext cx="857256" cy="571504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deltavarphi_to_varph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357562"/>
            <a:ext cx="4042852" cy="426913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2" idx="2"/>
          </p:cNvCxnSpPr>
          <p:nvPr/>
        </p:nvCxnSpPr>
        <p:spPr>
          <a:xfrm rot="5400000">
            <a:off x="3286116" y="3500438"/>
            <a:ext cx="1714512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firigi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6922" y="5756962"/>
            <a:ext cx="3850156" cy="544798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2607455" y="5715016"/>
            <a:ext cx="3929090" cy="618819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3714744" y="4357694"/>
            <a:ext cx="714380" cy="500066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14</a:t>
            </a:fld>
            <a:endParaRPr kumimoji="0" lang="en-US"/>
          </a:p>
        </p:txBody>
      </p:sp>
      <p:cxnSp>
        <p:nvCxnSpPr>
          <p:cNvPr id="6" name="Straight Arrow Connector 5"/>
          <p:cNvCxnSpPr>
            <a:stCxn id="12" idx="2"/>
            <a:endCxn id="13" idx="0"/>
          </p:cNvCxnSpPr>
          <p:nvPr/>
        </p:nvCxnSpPr>
        <p:spPr bwMode="auto">
          <a:xfrm rot="5400000">
            <a:off x="2773340" y="2133624"/>
            <a:ext cx="384175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3" idx="2"/>
            <a:endCxn id="19" idx="0"/>
          </p:cNvCxnSpPr>
          <p:nvPr/>
        </p:nvCxnSpPr>
        <p:spPr bwMode="auto">
          <a:xfrm rot="5400000">
            <a:off x="2782865" y="3019449"/>
            <a:ext cx="365125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4" idx="2"/>
            <a:endCxn id="15" idx="0"/>
          </p:cNvCxnSpPr>
          <p:nvPr/>
        </p:nvCxnSpPr>
        <p:spPr bwMode="auto">
          <a:xfrm rot="5400000">
            <a:off x="2773340" y="4806974"/>
            <a:ext cx="384175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8"/>
          <p:cNvCxnSpPr>
            <a:stCxn id="15" idx="1"/>
            <a:endCxn id="12" idx="1"/>
          </p:cNvCxnSpPr>
          <p:nvPr/>
        </p:nvCxnSpPr>
        <p:spPr bwMode="auto">
          <a:xfrm rot="10800000">
            <a:off x="1620815" y="1684361"/>
            <a:ext cx="320675" cy="3825875"/>
          </a:xfrm>
          <a:prstGeom prst="bentConnector3">
            <a:avLst>
              <a:gd name="adj1" fmla="val 242802"/>
            </a:avLst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5" idx="2"/>
            <a:endCxn id="17" idx="0"/>
          </p:cNvCxnSpPr>
          <p:nvPr/>
        </p:nvCxnSpPr>
        <p:spPr bwMode="auto">
          <a:xfrm rot="16200000" flipH="1">
            <a:off x="2775837" y="6215764"/>
            <a:ext cx="381000" cy="181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2"/>
            <a:endCxn id="14" idx="0"/>
          </p:cNvCxnSpPr>
          <p:nvPr/>
        </p:nvCxnSpPr>
        <p:spPr bwMode="auto">
          <a:xfrm rot="16200000" flipH="1">
            <a:off x="2771753" y="3908448"/>
            <a:ext cx="387350" cy="0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 bwMode="auto">
          <a:xfrm>
            <a:off x="1620815" y="1428773"/>
            <a:ext cx="2689225" cy="512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 err="1" smtClean="0">
                <a:latin typeface="Calibri" pitchFamily="34" charset="0"/>
              </a:rPr>
              <a:t>Compute</a:t>
            </a:r>
            <a:r>
              <a:rPr lang="fr-CA" sz="1400" dirty="0" smtClean="0">
                <a:latin typeface="Calibri" pitchFamily="34" charset="0"/>
              </a:rPr>
              <a:t> </a:t>
            </a:r>
            <a:r>
              <a:rPr lang="fr-CA" sz="1400" dirty="0" err="1" smtClean="0">
                <a:latin typeface="Calibri" pitchFamily="34" charset="0"/>
              </a:rPr>
              <a:t>density</a:t>
            </a:r>
            <a:r>
              <a:rPr lang="fr-CA" sz="1400" dirty="0" smtClean="0">
                <a:latin typeface="Calibri" pitchFamily="34" charset="0"/>
              </a:rPr>
              <a:t> and pressure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20815" y="2322536"/>
            <a:ext cx="2689225" cy="511175"/>
          </a:xfrm>
          <a:prstGeom prst="round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 err="1" smtClean="0">
                <a:latin typeface="Calibri" pitchFamily="34" charset="0"/>
              </a:rPr>
              <a:t>Compute</a:t>
            </a:r>
            <a:r>
              <a:rPr lang="fr-CA" sz="1400" dirty="0" smtClean="0">
                <a:latin typeface="Calibri" pitchFamily="34" charset="0"/>
              </a:rPr>
              <a:t> forces (SPH</a:t>
            </a:r>
            <a:r>
              <a:rPr lang="fr-CA" sz="1400" dirty="0">
                <a:latin typeface="Calibri" pitchFamily="34" charset="0"/>
              </a:rPr>
              <a:t>)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1620815" y="4108473"/>
            <a:ext cx="2689225" cy="512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 smtClean="0">
                <a:latin typeface="Calibri" pitchFamily="34" charset="0"/>
              </a:rPr>
              <a:t>Update </a:t>
            </a:r>
            <a:r>
              <a:rPr lang="fr-CA" sz="1400" dirty="0" err="1" smtClean="0">
                <a:latin typeface="Calibri" pitchFamily="34" charset="0"/>
              </a:rPr>
              <a:t>velocity</a:t>
            </a:r>
            <a:r>
              <a:rPr lang="fr-CA" sz="1400" dirty="0" smtClean="0">
                <a:latin typeface="Calibri" pitchFamily="34" charset="0"/>
              </a:rPr>
              <a:t> and position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5" name="Diamond 14"/>
          <p:cNvSpPr/>
          <p:nvPr/>
        </p:nvSpPr>
        <p:spPr bwMode="auto">
          <a:xfrm>
            <a:off x="1941490" y="5002236"/>
            <a:ext cx="2047875" cy="10239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 smtClean="0">
                <a:latin typeface="Calibri" pitchFamily="34" charset="0"/>
              </a:rPr>
              <a:t>t &gt; t</a:t>
            </a:r>
            <a:r>
              <a:rPr lang="fr-CA" sz="1400" baseline="-25000" dirty="0" smtClean="0">
                <a:latin typeface="Calibri" pitchFamily="34" charset="0"/>
              </a:rPr>
              <a:t>end</a:t>
            </a:r>
            <a:r>
              <a:rPr lang="fr-CA" sz="1400" dirty="0" smtClean="0">
                <a:latin typeface="Calibri" pitchFamily="34" charset="0"/>
              </a:rPr>
              <a:t> ?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428728" y="5191148"/>
            <a:ext cx="377026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no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2714612" y="6407173"/>
            <a:ext cx="505267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END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3060678" y="5959498"/>
            <a:ext cx="429541" cy="30777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CA" sz="1400" b="1" dirty="0" err="1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yes</a:t>
            </a:r>
            <a:endParaRPr lang="en-US" sz="1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620815" y="3214711"/>
            <a:ext cx="2689225" cy="51276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CA" sz="1400" dirty="0" err="1" smtClean="0">
                <a:latin typeface="Calibri" pitchFamily="34" charset="0"/>
              </a:rPr>
              <a:t>Compute</a:t>
            </a:r>
            <a:r>
              <a:rPr lang="fr-CA" sz="1400" dirty="0" smtClean="0">
                <a:latin typeface="Calibri" pitchFamily="34" charset="0"/>
              </a:rPr>
              <a:t> </a:t>
            </a:r>
            <a:r>
              <a:rPr lang="fr-CA" sz="1400" dirty="0" err="1" smtClean="0">
                <a:latin typeface="Calibri" pitchFamily="34" charset="0"/>
              </a:rPr>
              <a:t>rigidity</a:t>
            </a:r>
            <a:r>
              <a:rPr lang="fr-CA" sz="1400" dirty="0" smtClean="0">
                <a:latin typeface="Calibri" pitchFamily="34" charset="0"/>
              </a:rPr>
              <a:t> forces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3" name="Left Brace 32"/>
          <p:cNvSpPr/>
          <p:nvPr/>
        </p:nvSpPr>
        <p:spPr>
          <a:xfrm>
            <a:off x="4500540" y="1357299"/>
            <a:ext cx="500063" cy="4857788"/>
          </a:xfrm>
          <a:prstGeom prst="leftBrace">
            <a:avLst>
              <a:gd name="adj1" fmla="val 16762"/>
              <a:gd name="adj2" fmla="val 43867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5383189" y="1357298"/>
            <a:ext cx="3189339" cy="5072098"/>
            <a:chOff x="5597503" y="1357298"/>
            <a:chExt cx="3189339" cy="5072098"/>
          </a:xfrm>
        </p:grpSpPr>
        <p:cxnSp>
          <p:nvCxnSpPr>
            <p:cNvPr id="21" name="Elbow Connector 20"/>
            <p:cNvCxnSpPr>
              <a:stCxn id="30" idx="3"/>
              <a:endCxn id="28" idx="3"/>
            </p:cNvCxnSpPr>
            <p:nvPr/>
          </p:nvCxnSpPr>
          <p:spPr bwMode="auto">
            <a:xfrm flipV="1">
              <a:off x="8307726" y="2517252"/>
              <a:ext cx="366934" cy="2907376"/>
            </a:xfrm>
            <a:prstGeom prst="bentConnector3">
              <a:avLst>
                <a:gd name="adj1" fmla="val 208251"/>
              </a:avLst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7" idx="2"/>
              <a:endCxn id="28" idx="0"/>
            </p:cNvCxnSpPr>
            <p:nvPr/>
          </p:nvCxnSpPr>
          <p:spPr bwMode="auto">
            <a:xfrm rot="5400000">
              <a:off x="6982828" y="2079488"/>
              <a:ext cx="306509" cy="181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8" idx="2"/>
              <a:endCxn id="41" idx="0"/>
            </p:cNvCxnSpPr>
            <p:nvPr/>
          </p:nvCxnSpPr>
          <p:spPr bwMode="auto">
            <a:xfrm rot="16200000" flipH="1">
              <a:off x="6982855" y="2954960"/>
              <a:ext cx="306509" cy="55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29" idx="2"/>
              <a:endCxn id="30" idx="0"/>
            </p:cNvCxnSpPr>
            <p:nvPr/>
          </p:nvCxnSpPr>
          <p:spPr bwMode="auto">
            <a:xfrm rot="5400000">
              <a:off x="6982827" y="4702382"/>
              <a:ext cx="306510" cy="181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30" idx="2"/>
            </p:cNvCxnSpPr>
            <p:nvPr/>
          </p:nvCxnSpPr>
          <p:spPr bwMode="auto">
            <a:xfrm rot="16200000" flipH="1">
              <a:off x="6922022" y="6207650"/>
              <a:ext cx="435806" cy="7686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 bwMode="auto">
            <a:xfrm>
              <a:off x="5597503" y="1357298"/>
              <a:ext cx="3077156" cy="5689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dirty="0" err="1" smtClean="0">
                  <a:latin typeface="Calibri" pitchFamily="34" charset="0"/>
                </a:rPr>
                <a:t>Initialize</a:t>
              </a:r>
              <a:r>
                <a:rPr lang="fr-CA" sz="1400" dirty="0" smtClean="0">
                  <a:latin typeface="Calibri" pitchFamily="34" charset="0"/>
                </a:rPr>
                <a:t> </a:t>
              </a:r>
              <a:r>
                <a:rPr lang="fr-CA" sz="1400" dirty="0" err="1" smtClean="0">
                  <a:latin typeface="Calibri" pitchFamily="34" charset="0"/>
                </a:rPr>
                <a:t>rigidity</a:t>
              </a:r>
              <a:r>
                <a:rPr lang="fr-CA" sz="1400" dirty="0" smtClean="0">
                  <a:latin typeface="Calibri" pitchFamily="34" charset="0"/>
                </a:rPr>
                <a:t> forces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597503" y="2232771"/>
              <a:ext cx="3077156" cy="5689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dirty="0" err="1" smtClean="0">
                  <a:latin typeface="Calibri" pitchFamily="34" charset="0"/>
                </a:rPr>
                <a:t>Predict</a:t>
              </a:r>
              <a:r>
                <a:rPr lang="fr-CA" sz="1400" dirty="0" smtClean="0">
                  <a:latin typeface="Calibri" pitchFamily="34" charset="0"/>
                </a:rPr>
                <a:t> </a:t>
              </a:r>
              <a:r>
                <a:rPr lang="fr-CA" sz="1400" dirty="0" err="1" smtClean="0">
                  <a:latin typeface="Calibri" pitchFamily="34" charset="0"/>
                </a:rPr>
                <a:t>particles</a:t>
              </a:r>
              <a:r>
                <a:rPr lang="fr-CA" sz="1400" dirty="0" smtClean="0">
                  <a:latin typeface="Calibri" pitchFamily="34" charset="0"/>
                </a:rPr>
                <a:t> position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597503" y="3981953"/>
              <a:ext cx="3077156" cy="567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Adjust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rigidity</a:t>
              </a:r>
              <a:r>
                <a:rPr lang="fr-CA" sz="1400" smtClean="0">
                  <a:latin typeface="Calibri" pitchFamily="34" charset="0"/>
                </a:rPr>
                <a:t> forces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30" name="Diamond 29"/>
            <p:cNvSpPr/>
            <p:nvPr/>
          </p:nvSpPr>
          <p:spPr bwMode="auto">
            <a:xfrm>
              <a:off x="5964437" y="4855664"/>
              <a:ext cx="2343289" cy="1137926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Stopping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criterion</a:t>
              </a:r>
              <a:r>
                <a:rPr lang="fr-CA" sz="1400" smtClean="0">
                  <a:latin typeface="Calibri" pitchFamily="34" charset="0"/>
                </a:rPr>
                <a:t> met?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 bwMode="auto">
            <a:xfrm>
              <a:off x="8355429" y="5068806"/>
              <a:ext cx="431413" cy="341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b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no</a:t>
              </a:r>
              <a:endParaRPr lang="en-US" sz="14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7245071" y="5923130"/>
              <a:ext cx="491504" cy="341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b="1" err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yes</a:t>
              </a:r>
              <a:endParaRPr lang="en-US" sz="14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 bwMode="auto">
            <a:xfrm>
              <a:off x="5597558" y="3108242"/>
              <a:ext cx="3077156" cy="567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Compute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particles</a:t>
              </a:r>
              <a:r>
                <a:rPr lang="fr-CA" sz="1400" smtClean="0">
                  <a:latin typeface="Calibri" pitchFamily="34" charset="0"/>
                </a:rPr>
                <a:t> </a:t>
              </a:r>
            </a:p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deformation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error</a:t>
              </a:r>
              <a:endParaRPr lang="en-US" sz="1400">
                <a:latin typeface="Calibri" pitchFamily="34" charset="0"/>
              </a:endParaRPr>
            </a:p>
          </p:txBody>
        </p:sp>
        <p:cxnSp>
          <p:nvCxnSpPr>
            <p:cNvPr id="43" name="Straight Arrow Connector 42"/>
            <p:cNvCxnSpPr>
              <a:stCxn id="41" idx="2"/>
              <a:endCxn id="29" idx="0"/>
            </p:cNvCxnSpPr>
            <p:nvPr/>
          </p:nvCxnSpPr>
          <p:spPr bwMode="auto">
            <a:xfrm rot="5400000">
              <a:off x="6982855" y="3828670"/>
              <a:ext cx="306509" cy="55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Arrow Connector 33"/>
          <p:cNvCxnSpPr>
            <a:stCxn id="13" idx="2"/>
            <a:endCxn id="14" idx="0"/>
          </p:cNvCxnSpPr>
          <p:nvPr/>
        </p:nvCxnSpPr>
        <p:spPr bwMode="auto">
          <a:xfrm rot="5400000">
            <a:off x="2328047" y="3471092"/>
            <a:ext cx="1274762" cy="1588"/>
          </a:xfrm>
          <a:prstGeom prst="straightConnector1">
            <a:avLst/>
          </a:prstGeom>
          <a:ln w="349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Integration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15</a:t>
            </a:fld>
            <a:endParaRPr kumimoji="0" lang="en-US"/>
          </a:p>
        </p:txBody>
      </p:sp>
      <p:sp>
        <p:nvSpPr>
          <p:cNvPr id="37" name="Right Brace 36"/>
          <p:cNvSpPr/>
          <p:nvPr/>
        </p:nvSpPr>
        <p:spPr>
          <a:xfrm>
            <a:off x="5072066" y="1357298"/>
            <a:ext cx="214314" cy="64294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Brace 37"/>
          <p:cNvSpPr/>
          <p:nvPr/>
        </p:nvSpPr>
        <p:spPr>
          <a:xfrm>
            <a:off x="5072066" y="3071810"/>
            <a:ext cx="214314" cy="64294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>
            <a:off x="5072066" y="4000504"/>
            <a:ext cx="214314" cy="1357322"/>
          </a:xfrm>
          <a:prstGeom prst="rightBrace">
            <a:avLst>
              <a:gd name="adj1" fmla="val 8333"/>
              <a:gd name="adj2" fmla="val 1681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deformation_err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071810"/>
            <a:ext cx="4969622" cy="803568"/>
          </a:xfrm>
          <a:prstGeom prst="rect">
            <a:avLst/>
          </a:prstGeom>
        </p:spPr>
      </p:pic>
      <p:pic>
        <p:nvPicPr>
          <p:cNvPr id="34" name="Picture 33" descr="init_frigi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8926" y="1357298"/>
            <a:ext cx="2150465" cy="500066"/>
          </a:xfrm>
          <a:prstGeom prst="rect">
            <a:avLst/>
          </a:prstGeom>
        </p:spPr>
      </p:pic>
      <p:pic>
        <p:nvPicPr>
          <p:cNvPr id="35" name="Picture 34" descr="fideform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406" y="4000504"/>
            <a:ext cx="5024639" cy="714380"/>
          </a:xfrm>
          <a:prstGeom prst="rect">
            <a:avLst/>
          </a:prstGeom>
        </p:spPr>
      </p:pic>
      <p:pic>
        <p:nvPicPr>
          <p:cNvPr id="36" name="Picture 35" descr="firigi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728" y="4842295"/>
            <a:ext cx="3643338" cy="515531"/>
          </a:xfrm>
          <a:prstGeom prst="rect">
            <a:avLst/>
          </a:prstGeom>
        </p:spPr>
      </p:pic>
      <p:sp>
        <p:nvSpPr>
          <p:cNvPr id="40" name="Right Brace 39"/>
          <p:cNvSpPr/>
          <p:nvPr/>
        </p:nvSpPr>
        <p:spPr>
          <a:xfrm>
            <a:off x="5143504" y="5429264"/>
            <a:ext cx="214314" cy="642942"/>
          </a:xfrm>
          <a:prstGeom prst="rightBrace">
            <a:avLst>
              <a:gd name="adj1" fmla="val 53248"/>
              <a:gd name="adj2" fmla="val 50538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stopping_criterio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546" y="5542924"/>
            <a:ext cx="2928957" cy="386406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5383189" y="1357298"/>
            <a:ext cx="3189339" cy="5072098"/>
            <a:chOff x="5597503" y="1357298"/>
            <a:chExt cx="3189339" cy="5072098"/>
          </a:xfrm>
        </p:grpSpPr>
        <p:cxnSp>
          <p:nvCxnSpPr>
            <p:cNvPr id="46" name="Elbow Connector 45"/>
            <p:cNvCxnSpPr>
              <a:stCxn id="54" idx="3"/>
              <a:endCxn id="52" idx="3"/>
            </p:cNvCxnSpPr>
            <p:nvPr/>
          </p:nvCxnSpPr>
          <p:spPr bwMode="auto">
            <a:xfrm flipV="1">
              <a:off x="8307726" y="2517252"/>
              <a:ext cx="366934" cy="2907376"/>
            </a:xfrm>
            <a:prstGeom prst="bentConnector3">
              <a:avLst>
                <a:gd name="adj1" fmla="val 208251"/>
              </a:avLst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51" idx="2"/>
              <a:endCxn id="52" idx="0"/>
            </p:cNvCxnSpPr>
            <p:nvPr/>
          </p:nvCxnSpPr>
          <p:spPr bwMode="auto">
            <a:xfrm rot="5400000">
              <a:off x="6982828" y="2079488"/>
              <a:ext cx="306509" cy="181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52" idx="2"/>
              <a:endCxn id="57" idx="0"/>
            </p:cNvCxnSpPr>
            <p:nvPr/>
          </p:nvCxnSpPr>
          <p:spPr bwMode="auto">
            <a:xfrm rot="16200000" flipH="1">
              <a:off x="6982855" y="2954960"/>
              <a:ext cx="306509" cy="55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53" idx="2"/>
              <a:endCxn id="54" idx="0"/>
            </p:cNvCxnSpPr>
            <p:nvPr/>
          </p:nvCxnSpPr>
          <p:spPr bwMode="auto">
            <a:xfrm rot="5400000">
              <a:off x="6982827" y="4702382"/>
              <a:ext cx="306510" cy="1817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54" idx="2"/>
            </p:cNvCxnSpPr>
            <p:nvPr/>
          </p:nvCxnSpPr>
          <p:spPr bwMode="auto">
            <a:xfrm rot="16200000" flipH="1">
              <a:off x="6922022" y="6207650"/>
              <a:ext cx="435806" cy="7686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 bwMode="auto">
            <a:xfrm>
              <a:off x="5597503" y="1357298"/>
              <a:ext cx="3077156" cy="56896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dirty="0" smtClean="0">
                  <a:latin typeface="Calibri" pitchFamily="34" charset="0"/>
                </a:rPr>
                <a:t>Initialise </a:t>
              </a:r>
              <a:r>
                <a:rPr lang="fr-CA" sz="1400" dirty="0" err="1" smtClean="0">
                  <a:latin typeface="Calibri" pitchFamily="34" charset="0"/>
                </a:rPr>
                <a:t>rigidity</a:t>
              </a:r>
              <a:r>
                <a:rPr lang="fr-CA" sz="1400" dirty="0" smtClean="0">
                  <a:latin typeface="Calibri" pitchFamily="34" charset="0"/>
                </a:rPr>
                <a:t> forces</a:t>
              </a:r>
              <a:endParaRPr lang="en-US" sz="1400" dirty="0">
                <a:latin typeface="Calibri" pitchFamily="34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 bwMode="auto">
            <a:xfrm>
              <a:off x="5597503" y="2232771"/>
              <a:ext cx="3077156" cy="5689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Predict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particles</a:t>
              </a:r>
              <a:r>
                <a:rPr lang="fr-CA" sz="1400" smtClean="0">
                  <a:latin typeface="Calibri" pitchFamily="34" charset="0"/>
                </a:rPr>
                <a:t> position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5597503" y="3981953"/>
              <a:ext cx="3077156" cy="567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Adjust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rigidity</a:t>
              </a:r>
              <a:r>
                <a:rPr lang="fr-CA" sz="1400" smtClean="0">
                  <a:latin typeface="Calibri" pitchFamily="34" charset="0"/>
                </a:rPr>
                <a:t> forces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54" name="Diamond 53"/>
            <p:cNvSpPr/>
            <p:nvPr/>
          </p:nvSpPr>
          <p:spPr bwMode="auto">
            <a:xfrm>
              <a:off x="5964437" y="4855664"/>
              <a:ext cx="2343289" cy="1137926"/>
            </a:xfrm>
            <a:prstGeom prst="diamon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Stopping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criterion</a:t>
              </a:r>
              <a:r>
                <a:rPr lang="fr-CA" sz="1400" smtClean="0">
                  <a:latin typeface="Calibri" pitchFamily="34" charset="0"/>
                </a:rPr>
                <a:t> met?</a:t>
              </a:r>
              <a:endParaRPr lang="en-US" sz="1400">
                <a:latin typeface="Calibri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 bwMode="auto">
            <a:xfrm>
              <a:off x="8355429" y="5068806"/>
              <a:ext cx="431413" cy="341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b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no</a:t>
              </a:r>
              <a:endParaRPr lang="en-US" sz="14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7245071" y="5923130"/>
              <a:ext cx="491504" cy="34151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A" sz="1400" b="1" err="1" smtClean="0">
                  <a:solidFill>
                    <a:schemeClr val="accent1">
                      <a:lumMod val="75000"/>
                    </a:schemeClr>
                  </a:solidFill>
                  <a:latin typeface="Calibri" pitchFamily="34" charset="0"/>
                </a:rPr>
                <a:t>yes</a:t>
              </a:r>
              <a:endParaRPr lang="en-US" sz="14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57" name="Rounded Rectangle 56"/>
            <p:cNvSpPr/>
            <p:nvPr/>
          </p:nvSpPr>
          <p:spPr bwMode="auto">
            <a:xfrm>
              <a:off x="5597558" y="3108242"/>
              <a:ext cx="3077156" cy="56720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Compute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particles</a:t>
              </a:r>
              <a:r>
                <a:rPr lang="fr-CA" sz="1400" smtClean="0">
                  <a:latin typeface="Calibri" pitchFamily="34" charset="0"/>
                </a:rPr>
                <a:t> </a:t>
              </a:r>
            </a:p>
            <a:p>
              <a:pPr algn="ctr">
                <a:defRPr/>
              </a:pPr>
              <a:r>
                <a:rPr lang="fr-CA" sz="1400" err="1" smtClean="0">
                  <a:latin typeface="Calibri" pitchFamily="34" charset="0"/>
                </a:rPr>
                <a:t>deformation</a:t>
              </a:r>
              <a:r>
                <a:rPr lang="fr-CA" sz="1400" smtClean="0">
                  <a:latin typeface="Calibri" pitchFamily="34" charset="0"/>
                </a:rPr>
                <a:t> </a:t>
              </a:r>
              <a:r>
                <a:rPr lang="fr-CA" sz="1400" err="1" smtClean="0">
                  <a:latin typeface="Calibri" pitchFamily="34" charset="0"/>
                </a:rPr>
                <a:t>error</a:t>
              </a:r>
              <a:endParaRPr lang="en-US" sz="1400">
                <a:latin typeface="Calibri" pitchFamily="34" charset="0"/>
              </a:endParaRPr>
            </a:p>
          </p:txBody>
        </p:sp>
        <p:cxnSp>
          <p:nvCxnSpPr>
            <p:cNvPr id="58" name="Straight Arrow Connector 57"/>
            <p:cNvCxnSpPr>
              <a:stCxn id="57" idx="2"/>
              <a:endCxn id="53" idx="0"/>
            </p:cNvCxnSpPr>
            <p:nvPr/>
          </p:nvCxnSpPr>
          <p:spPr bwMode="auto">
            <a:xfrm rot="5400000">
              <a:off x="6982855" y="3828670"/>
              <a:ext cx="306509" cy="55"/>
            </a:xfrm>
            <a:prstGeom prst="straightConnector1">
              <a:avLst/>
            </a:prstGeom>
            <a:ln w="3492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err="1" smtClean="0"/>
              <a:t>Previous</a:t>
            </a:r>
            <a:r>
              <a:rPr lang="fr-CA" smtClean="0"/>
              <a:t> </a:t>
            </a:r>
            <a:r>
              <a:rPr lang="fr-CA" err="1" smtClean="0"/>
              <a:t>work</a:t>
            </a:r>
            <a:endParaRPr lang="fr-CA" smtClean="0"/>
          </a:p>
          <a:p>
            <a:r>
              <a:rPr lang="fr-CA" b="1" err="1" smtClean="0"/>
              <a:t>Proposed</a:t>
            </a:r>
            <a:r>
              <a:rPr lang="fr-CA" b="1" smtClean="0"/>
              <a:t> </a:t>
            </a:r>
            <a:r>
              <a:rPr lang="fr-CA" b="1" err="1" smtClean="0"/>
              <a:t>Approach</a:t>
            </a:r>
            <a:endParaRPr lang="fr-CA" b="1" smtClean="0"/>
          </a:p>
          <a:p>
            <a:pPr lvl="1"/>
            <a:r>
              <a:rPr lang="fr-CA" err="1" smtClean="0"/>
              <a:t>Melting</a:t>
            </a:r>
            <a:r>
              <a:rPr lang="fr-CA" smtClean="0"/>
              <a:t> and solidification</a:t>
            </a:r>
          </a:p>
          <a:p>
            <a:pPr lvl="1"/>
            <a:r>
              <a:rPr lang="fr-CA" b="1" err="1" smtClean="0"/>
              <a:t>Constraints</a:t>
            </a:r>
            <a:r>
              <a:rPr lang="fr-CA" b="1" smtClean="0"/>
              <a:t> propagation</a:t>
            </a:r>
          </a:p>
          <a:p>
            <a:pPr lvl="1"/>
            <a:r>
              <a:rPr lang="fr-CA" err="1" smtClean="0"/>
              <a:t>Stability</a:t>
            </a:r>
            <a:r>
              <a:rPr lang="fr-CA" smtClean="0"/>
              <a:t> </a:t>
            </a:r>
            <a:r>
              <a:rPr lang="fr-CA" err="1" smtClean="0"/>
              <a:t>improvements</a:t>
            </a:r>
            <a:endParaRPr lang="fr-CA" smtClean="0"/>
          </a:p>
          <a:p>
            <a:r>
              <a:rPr lang="fr-CA" err="1" smtClean="0"/>
              <a:t>Results</a:t>
            </a:r>
            <a:endParaRPr lang="fr-CA" smtClean="0"/>
          </a:p>
          <a:p>
            <a:r>
              <a:rPr lang="fr-CA" smtClean="0"/>
              <a:t>Limitations and 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16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Why</a:t>
            </a:r>
            <a:r>
              <a:rPr lang="fr-CA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Particles</a:t>
            </a:r>
            <a:r>
              <a:rPr lang="fr-CA" dirty="0" smtClean="0"/>
              <a:t> </a:t>
            </a:r>
            <a:r>
              <a:rPr lang="fr-CA" dirty="0" err="1" smtClean="0"/>
              <a:t>only</a:t>
            </a:r>
            <a:r>
              <a:rPr lang="fr-CA" dirty="0" smtClean="0"/>
              <a:t> affect </a:t>
            </a:r>
            <a:r>
              <a:rPr lang="fr-CA" dirty="0" err="1" smtClean="0"/>
              <a:t>neighbors</a:t>
            </a:r>
            <a:endParaRPr lang="fr-CA" dirty="0" smtClean="0"/>
          </a:p>
          <a:p>
            <a:pPr lvl="1"/>
            <a:r>
              <a:rPr lang="fr-CA" dirty="0" smtClean="0"/>
              <a:t>Slow convergence</a:t>
            </a:r>
          </a:p>
          <a:p>
            <a:r>
              <a:rPr lang="fr-CA" dirty="0" err="1" smtClean="0"/>
              <a:t>Early</a:t>
            </a:r>
            <a:r>
              <a:rPr lang="fr-CA" dirty="0" smtClean="0"/>
              <a:t> </a:t>
            </a:r>
            <a:r>
              <a:rPr lang="fr-CA" dirty="0" err="1" smtClean="0"/>
              <a:t>termination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17</a:t>
            </a:fld>
            <a:endParaRPr kumimoji="0"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928794" y="3429000"/>
            <a:ext cx="2000262" cy="1785971"/>
            <a:chOff x="428596" y="4286242"/>
            <a:chExt cx="2000262" cy="1785971"/>
          </a:xfrm>
        </p:grpSpPr>
        <p:sp>
          <p:nvSpPr>
            <p:cNvPr id="7" name="Oval 6"/>
            <p:cNvSpPr/>
            <p:nvPr/>
          </p:nvSpPr>
          <p:spPr bwMode="auto">
            <a:xfrm>
              <a:off x="1571615" y="4286242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2143108" y="4286251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428596" y="4286249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1000089" y="4286258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1571615" y="4857739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2143108" y="4857748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28596" y="4857746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1000089" y="4857755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Oval 26"/>
            <p:cNvSpPr/>
            <p:nvPr/>
          </p:nvSpPr>
          <p:spPr bwMode="auto">
            <a:xfrm>
              <a:off x="1571615" y="5429250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2143108" y="5429259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Oval 28"/>
            <p:cNvSpPr/>
            <p:nvPr/>
          </p:nvSpPr>
          <p:spPr bwMode="auto">
            <a:xfrm>
              <a:off x="428596" y="5429257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Oval 29"/>
            <p:cNvSpPr/>
            <p:nvPr/>
          </p:nvSpPr>
          <p:spPr bwMode="auto">
            <a:xfrm>
              <a:off x="1000089" y="5429266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1571615" y="5786447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2143108" y="5786456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428596" y="5786454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000089" y="5786463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500696" y="3429014"/>
            <a:ext cx="2000262" cy="1785971"/>
            <a:chOff x="3571870" y="4286256"/>
            <a:chExt cx="2000262" cy="1785971"/>
          </a:xfrm>
        </p:grpSpPr>
        <p:sp>
          <p:nvSpPr>
            <p:cNvPr id="35" name="Oval 34"/>
            <p:cNvSpPr/>
            <p:nvPr/>
          </p:nvSpPr>
          <p:spPr bwMode="auto">
            <a:xfrm>
              <a:off x="4714889" y="4286256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286382" y="4286265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3571870" y="4286263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4143363" y="4286272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4714889" y="4857753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86382" y="4857762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3571870" y="4857760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4143363" y="4857769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4714889" y="5214950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5286382" y="5214959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3571870" y="5214957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4143363" y="5214966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4714889" y="5786461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5286382" y="5786470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3571870" y="5786468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4143363" y="5786477"/>
              <a:ext cx="285750" cy="28575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3" name="Right Arrow 52"/>
          <p:cNvSpPr/>
          <p:nvPr/>
        </p:nvSpPr>
        <p:spPr>
          <a:xfrm>
            <a:off x="4357686" y="4214832"/>
            <a:ext cx="78581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714480" y="4500605"/>
            <a:ext cx="2428892" cy="78581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ounded Rectangle 57"/>
          <p:cNvSpPr/>
          <p:nvPr/>
        </p:nvSpPr>
        <p:spPr>
          <a:xfrm>
            <a:off x="5286380" y="3929066"/>
            <a:ext cx="2428892" cy="785818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2515091" y="5572140"/>
            <a:ext cx="4113818" cy="523220"/>
            <a:chOff x="1666417" y="5812114"/>
            <a:chExt cx="4113818" cy="523220"/>
          </a:xfrm>
        </p:grpSpPr>
        <p:sp>
          <p:nvSpPr>
            <p:cNvPr id="54" name="TextBox 53"/>
            <p:cNvSpPr txBox="1"/>
            <p:nvPr/>
          </p:nvSpPr>
          <p:spPr>
            <a:xfrm>
              <a:off x="1666417" y="5812114"/>
              <a:ext cx="41138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800" b="1" dirty="0" err="1" smtClean="0">
                  <a:latin typeface="Calibri" pitchFamily="34" charset="0"/>
                </a:rPr>
                <a:t>Almost</a:t>
              </a:r>
              <a:r>
                <a:rPr lang="fr-CA" sz="2800" b="1" dirty="0" smtClean="0">
                  <a:latin typeface="Calibri" pitchFamily="34" charset="0"/>
                </a:rPr>
                <a:t> no variation of      !</a:t>
              </a:r>
              <a:endParaRPr lang="en-US" sz="2800" b="1" dirty="0">
                <a:latin typeface="Calibri" pitchFamily="34" charset="0"/>
              </a:endParaRPr>
            </a:p>
          </p:txBody>
        </p:sp>
        <p:pic>
          <p:nvPicPr>
            <p:cNvPr id="55" name="Picture 54" descr="varphi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44" y="5947370"/>
              <a:ext cx="397671" cy="357190"/>
            </a:xfrm>
            <a:prstGeom prst="rect">
              <a:avLst/>
            </a:prstGeom>
          </p:spPr>
        </p:pic>
      </p:grpSp>
      <p:cxnSp>
        <p:nvCxnSpPr>
          <p:cNvPr id="60" name="Straight Connector 59"/>
          <p:cNvCxnSpPr/>
          <p:nvPr/>
        </p:nvCxnSpPr>
        <p:spPr>
          <a:xfrm>
            <a:off x="1571604" y="5214950"/>
            <a:ext cx="278608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72066" y="5213362"/>
            <a:ext cx="278608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Constraints</a:t>
            </a:r>
            <a:r>
              <a:rPr lang="fr-CA" smtClean="0"/>
              <a:t> propagation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18</a:t>
            </a:fld>
            <a:endParaRPr kumimoji="0" lang="en-US"/>
          </a:p>
        </p:txBody>
      </p:sp>
      <p:pic>
        <p:nvPicPr>
          <p:cNvPr id="5" name="Picture 4" descr="Initial_St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14488"/>
            <a:ext cx="6095999" cy="457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Constraints</a:t>
            </a:r>
            <a:r>
              <a:rPr lang="fr-CA" smtClean="0"/>
              <a:t> propagation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19</a:t>
            </a:fld>
            <a:endParaRPr kumimoji="0" lang="en-US"/>
          </a:p>
        </p:txBody>
      </p:sp>
      <p:pic>
        <p:nvPicPr>
          <p:cNvPr id="5" name="Picture 4" descr="Initial_St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14488"/>
            <a:ext cx="6095998" cy="4571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Melting</a:t>
            </a:r>
            <a:r>
              <a:rPr lang="fr-CA" smtClean="0"/>
              <a:t> and solidification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Animation of transition </a:t>
            </a:r>
            <a:r>
              <a:rPr lang="fr-CA" dirty="0" err="1" smtClean="0"/>
              <a:t>between</a:t>
            </a:r>
            <a:endParaRPr lang="fr-CA" dirty="0" smtClean="0"/>
          </a:p>
          <a:p>
            <a:pPr lvl="1"/>
            <a:r>
              <a:rPr lang="fr-CA" dirty="0" err="1" smtClean="0"/>
              <a:t>Liquid</a:t>
            </a:r>
            <a:r>
              <a:rPr lang="fr-CA" dirty="0" smtClean="0"/>
              <a:t> phase</a:t>
            </a:r>
          </a:p>
          <a:p>
            <a:pPr lvl="1"/>
            <a:r>
              <a:rPr lang="fr-CA" dirty="0" err="1" smtClean="0"/>
              <a:t>Rigid</a:t>
            </a:r>
            <a:r>
              <a:rPr lang="fr-CA" dirty="0" smtClean="0"/>
              <a:t> phase</a:t>
            </a:r>
          </a:p>
          <a:p>
            <a:r>
              <a:rPr lang="fr-CA" dirty="0" smtClean="0"/>
              <a:t>Non-</a:t>
            </a:r>
            <a:r>
              <a:rPr lang="fr-CA" dirty="0" err="1" smtClean="0"/>
              <a:t>elastic</a:t>
            </a:r>
            <a:r>
              <a:rPr lang="fr-CA" dirty="0" smtClean="0"/>
              <a:t> </a:t>
            </a:r>
            <a:r>
              <a:rPr lang="fr-CA" dirty="0" err="1" smtClean="0"/>
              <a:t>materials</a:t>
            </a:r>
            <a:endParaRPr lang="fr-CA" dirty="0" smtClean="0"/>
          </a:p>
          <a:p>
            <a:r>
              <a:rPr lang="fr-CA" dirty="0" err="1" smtClean="0"/>
              <a:t>Lagrangian</a:t>
            </a:r>
            <a:r>
              <a:rPr lang="fr-CA" dirty="0" smtClean="0"/>
              <a:t> simulation</a:t>
            </a:r>
          </a:p>
          <a:p>
            <a:pPr lvl="1"/>
            <a:r>
              <a:rPr lang="fr-CA" dirty="0" err="1" smtClean="0"/>
              <a:t>Almost</a:t>
            </a:r>
            <a:r>
              <a:rPr lang="fr-CA" dirty="0" smtClean="0"/>
              <a:t> </a:t>
            </a:r>
            <a:r>
              <a:rPr lang="fr-CA" dirty="0" err="1" smtClean="0"/>
              <a:t>rigid</a:t>
            </a:r>
            <a:r>
              <a:rPr lang="fr-CA" dirty="0" smtClean="0"/>
              <a:t> </a:t>
            </a:r>
            <a:r>
              <a:rPr lang="fr-CA" dirty="0" smtClean="0">
                <a:sym typeface="Wingdings" pitchFamily="2" charset="2"/>
              </a:rPr>
              <a:t> longer </a:t>
            </a:r>
            <a:r>
              <a:rPr lang="fr-CA" dirty="0" err="1" smtClean="0">
                <a:sym typeface="Wingdings" pitchFamily="2" charset="2"/>
              </a:rPr>
              <a:t>computational</a:t>
            </a:r>
            <a:r>
              <a:rPr lang="fr-CA" dirty="0" smtClean="0">
                <a:sym typeface="Wingdings" pitchFamily="2" charset="2"/>
              </a:rPr>
              <a:t> times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Constraints</a:t>
            </a:r>
            <a:r>
              <a:rPr lang="fr-CA" smtClean="0"/>
              <a:t> propagation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20</a:t>
            </a:fld>
            <a:endParaRPr kumimoji="0" lang="en-US"/>
          </a:p>
        </p:txBody>
      </p:sp>
      <p:pic>
        <p:nvPicPr>
          <p:cNvPr id="5" name="Picture 4" descr="Initial_St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14488"/>
            <a:ext cx="6095998" cy="457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Constraints</a:t>
            </a:r>
            <a:r>
              <a:rPr lang="fr-CA" smtClean="0"/>
              <a:t> propagation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21</a:t>
            </a:fld>
            <a:endParaRPr kumimoji="0" lang="en-US"/>
          </a:p>
        </p:txBody>
      </p:sp>
      <p:pic>
        <p:nvPicPr>
          <p:cNvPr id="5" name="Picture 4" descr="Initial_Sta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14488"/>
            <a:ext cx="6095997" cy="4571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err="1" smtClean="0"/>
              <a:t>Previous</a:t>
            </a:r>
            <a:r>
              <a:rPr lang="fr-CA" smtClean="0"/>
              <a:t> </a:t>
            </a:r>
            <a:r>
              <a:rPr lang="fr-CA" err="1" smtClean="0"/>
              <a:t>work</a:t>
            </a:r>
            <a:endParaRPr lang="fr-CA" smtClean="0"/>
          </a:p>
          <a:p>
            <a:r>
              <a:rPr lang="fr-CA" b="1" err="1" smtClean="0"/>
              <a:t>Proposed</a:t>
            </a:r>
            <a:r>
              <a:rPr lang="fr-CA" b="1" smtClean="0"/>
              <a:t> </a:t>
            </a:r>
            <a:r>
              <a:rPr lang="fr-CA" b="1" err="1" smtClean="0"/>
              <a:t>Approach</a:t>
            </a:r>
            <a:endParaRPr lang="fr-CA" b="1" smtClean="0"/>
          </a:p>
          <a:p>
            <a:pPr lvl="1"/>
            <a:r>
              <a:rPr lang="fr-CA" err="1" smtClean="0"/>
              <a:t>Melting</a:t>
            </a:r>
            <a:r>
              <a:rPr lang="fr-CA" smtClean="0"/>
              <a:t> and solidification</a:t>
            </a:r>
          </a:p>
          <a:p>
            <a:pPr lvl="1"/>
            <a:r>
              <a:rPr lang="fr-CA" err="1" smtClean="0"/>
              <a:t>Constraints</a:t>
            </a:r>
            <a:r>
              <a:rPr lang="fr-CA" smtClean="0"/>
              <a:t> propagation</a:t>
            </a:r>
          </a:p>
          <a:p>
            <a:pPr lvl="1"/>
            <a:r>
              <a:rPr lang="fr-CA" b="1" err="1" smtClean="0"/>
              <a:t>Stability</a:t>
            </a:r>
            <a:r>
              <a:rPr lang="fr-CA" b="1" smtClean="0"/>
              <a:t> </a:t>
            </a:r>
            <a:r>
              <a:rPr lang="fr-CA" b="1" err="1" smtClean="0"/>
              <a:t>improvements</a:t>
            </a:r>
            <a:endParaRPr lang="fr-CA" b="1" smtClean="0"/>
          </a:p>
          <a:p>
            <a:r>
              <a:rPr lang="fr-CA" err="1" smtClean="0"/>
              <a:t>Results</a:t>
            </a:r>
            <a:endParaRPr lang="fr-CA" smtClean="0"/>
          </a:p>
          <a:p>
            <a:r>
              <a:rPr lang="fr-CA" smtClean="0"/>
              <a:t>Limitations and 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22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Stability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Other</a:t>
            </a:r>
            <a:r>
              <a:rPr lang="fr-CA" dirty="0" smtClean="0"/>
              <a:t> sources of </a:t>
            </a:r>
            <a:r>
              <a:rPr lang="fr-CA" dirty="0" err="1" smtClean="0"/>
              <a:t>instability</a:t>
            </a:r>
            <a:endParaRPr lang="fr-CA" dirty="0" smtClean="0"/>
          </a:p>
          <a:p>
            <a:pPr lvl="1"/>
            <a:r>
              <a:rPr lang="fr-CA" dirty="0" smtClean="0"/>
              <a:t>Pressure forces</a:t>
            </a:r>
          </a:p>
          <a:p>
            <a:pPr lvl="1"/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Adaptative time </a:t>
            </a:r>
            <a:r>
              <a:rPr lang="fr-CA" dirty="0" err="1" smtClean="0"/>
              <a:t>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Advantages</a:t>
            </a:r>
            <a:endParaRPr lang="fr-CA" dirty="0" smtClean="0"/>
          </a:p>
          <a:p>
            <a:pPr lvl="1"/>
            <a:r>
              <a:rPr lang="fr-CA" dirty="0" smtClean="0"/>
              <a:t>Stable simulation</a:t>
            </a:r>
          </a:p>
          <a:p>
            <a:pPr lvl="1"/>
            <a:r>
              <a:rPr lang="fr-CA" dirty="0" err="1" smtClean="0"/>
              <a:t>Shorter</a:t>
            </a:r>
            <a:r>
              <a:rPr lang="fr-CA" dirty="0" smtClean="0"/>
              <a:t> </a:t>
            </a:r>
            <a:r>
              <a:rPr lang="fr-CA" dirty="0" err="1" smtClean="0"/>
              <a:t>computational</a:t>
            </a:r>
            <a:r>
              <a:rPr lang="fr-CA" dirty="0" smtClean="0"/>
              <a:t> times</a:t>
            </a:r>
          </a:p>
          <a:p>
            <a:endParaRPr lang="fr-CA" dirty="0" smtClean="0"/>
          </a:p>
          <a:p>
            <a:r>
              <a:rPr lang="fr-CA" dirty="0" smtClean="0"/>
              <a:t>« Courant–</a:t>
            </a:r>
            <a:r>
              <a:rPr lang="fr-CA" dirty="0" err="1" smtClean="0"/>
              <a:t>Friedrichs</a:t>
            </a:r>
            <a:r>
              <a:rPr lang="fr-CA" dirty="0" smtClean="0"/>
              <a:t>–</a:t>
            </a:r>
            <a:r>
              <a:rPr lang="fr-CA" dirty="0" err="1" smtClean="0"/>
              <a:t>Lewy</a:t>
            </a:r>
            <a:r>
              <a:rPr lang="fr-CA" dirty="0" smtClean="0"/>
              <a:t> » condition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24</a:t>
            </a:fld>
            <a:endParaRPr kumimoji="0"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50199" y="4429132"/>
            <a:ext cx="5643602" cy="896755"/>
            <a:chOff x="1643042" y="4429132"/>
            <a:chExt cx="5643602" cy="896755"/>
          </a:xfrm>
        </p:grpSpPr>
        <p:sp>
          <p:nvSpPr>
            <p:cNvPr id="8" name="Right Arrow 7"/>
            <p:cNvSpPr/>
            <p:nvPr/>
          </p:nvSpPr>
          <p:spPr bwMode="auto">
            <a:xfrm>
              <a:off x="4462995" y="4676784"/>
              <a:ext cx="714375" cy="2857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9" name="Picture 8" descr="timestep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19155" y="4429132"/>
              <a:ext cx="1867489" cy="896755"/>
            </a:xfrm>
            <a:prstGeom prst="rect">
              <a:avLst/>
            </a:prstGeom>
          </p:spPr>
        </p:pic>
        <p:pic>
          <p:nvPicPr>
            <p:cNvPr id="10" name="Picture 9" descr="timestep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3042" y="4676784"/>
              <a:ext cx="2578168" cy="41026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imestep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48625" y="4174359"/>
            <a:ext cx="3646750" cy="651820"/>
          </a:xfrm>
          <a:prstGeom prst="rect">
            <a:avLst/>
          </a:prstGeom>
        </p:spPr>
      </p:pic>
      <p:pic>
        <p:nvPicPr>
          <p:cNvPr id="12" name="Picture 11" descr="timestep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8626" y="3286124"/>
            <a:ext cx="3646749" cy="6518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Adaptative time </a:t>
            </a:r>
            <a:r>
              <a:rPr lang="fr-CA" dirty="0" err="1" smtClean="0"/>
              <a:t>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Maximum </a:t>
            </a:r>
            <a:r>
              <a:rPr lang="fr-CA" dirty="0" err="1" smtClean="0"/>
              <a:t>velocity</a:t>
            </a:r>
            <a:r>
              <a:rPr lang="fr-CA" dirty="0" smtClean="0"/>
              <a:t> estimation</a:t>
            </a:r>
          </a:p>
          <a:p>
            <a:pPr lvl="1"/>
            <a:r>
              <a:rPr lang="fr-CA" dirty="0" err="1" smtClean="0"/>
              <a:t>Previous</a:t>
            </a:r>
            <a:r>
              <a:rPr lang="fr-CA" dirty="0" smtClean="0"/>
              <a:t> maximal </a:t>
            </a:r>
            <a:r>
              <a:rPr lang="fr-CA" dirty="0" err="1" smtClean="0"/>
              <a:t>velocity</a:t>
            </a:r>
          </a:p>
          <a:p>
            <a:pPr lvl="1"/>
            <a:r>
              <a:rPr lang="fr-CA" dirty="0" smtClean="0"/>
              <a:t>Maximal </a:t>
            </a:r>
            <a:r>
              <a:rPr lang="fr-CA" dirty="0" err="1" smtClean="0"/>
              <a:t>acceleration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25</a:t>
            </a:fld>
            <a:endParaRPr kumimoji="0" lang="en-US"/>
          </a:p>
        </p:txBody>
      </p:sp>
      <p:sp>
        <p:nvSpPr>
          <p:cNvPr id="7" name="Right Arrow 6"/>
          <p:cNvSpPr/>
          <p:nvPr/>
        </p:nvSpPr>
        <p:spPr>
          <a:xfrm rot="5400000">
            <a:off x="4393406" y="5208458"/>
            <a:ext cx="357188" cy="214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428992" y="4440109"/>
            <a:ext cx="3000396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imestep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80235" y="5797431"/>
            <a:ext cx="5783531" cy="703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Increases</a:t>
            </a:r>
            <a:r>
              <a:rPr lang="fr-CA" dirty="0" smtClean="0"/>
              <a:t> simulation </a:t>
            </a:r>
            <a:r>
              <a:rPr lang="fr-CA" dirty="0" err="1" smtClean="0"/>
              <a:t>realism</a:t>
            </a:r>
            <a:endParaRPr lang="fr-CA" dirty="0" smtClean="0"/>
          </a:p>
          <a:p>
            <a:r>
              <a:rPr lang="fr-CA" dirty="0" smtClean="0"/>
              <a:t>A </a:t>
            </a:r>
            <a:r>
              <a:rPr lang="fr-CA" dirty="0" err="1" smtClean="0"/>
              <a:t>temperature</a:t>
            </a:r>
            <a:r>
              <a:rPr lang="fr-CA" dirty="0" smtClean="0"/>
              <a:t> T</a:t>
            </a:r>
            <a:r>
              <a:rPr lang="fr-CA" baseline="-25000" dirty="0" smtClean="0"/>
              <a:t>i</a:t>
            </a:r>
            <a:r>
              <a:rPr lang="fr-CA" dirty="0" smtClean="0"/>
              <a:t> </a:t>
            </a:r>
            <a:r>
              <a:rPr lang="fr-CA" dirty="0" err="1" smtClean="0"/>
              <a:t>is</a:t>
            </a:r>
            <a:r>
              <a:rPr lang="fr-CA" dirty="0" smtClean="0"/>
              <a:t> </a:t>
            </a:r>
            <a:r>
              <a:rPr lang="fr-CA" dirty="0" err="1" smtClean="0"/>
              <a:t>assigned</a:t>
            </a:r>
            <a:r>
              <a:rPr lang="fr-CA" dirty="0" smtClean="0"/>
              <a:t> to </a:t>
            </a:r>
            <a:r>
              <a:rPr lang="fr-CA" dirty="0" err="1" smtClean="0"/>
              <a:t>each</a:t>
            </a:r>
            <a:r>
              <a:rPr lang="fr-CA" dirty="0" smtClean="0"/>
              <a:t> </a:t>
            </a:r>
            <a:r>
              <a:rPr lang="fr-CA" dirty="0" err="1" smtClean="0"/>
              <a:t>particle</a:t>
            </a:r>
            <a:endParaRPr lang="fr-CA" dirty="0" smtClean="0"/>
          </a:p>
          <a:p>
            <a:pPr lvl="1"/>
            <a:r>
              <a:rPr lang="fr-CA" dirty="0" err="1" smtClean="0"/>
              <a:t>Specified</a:t>
            </a:r>
            <a:r>
              <a:rPr lang="fr-CA" dirty="0" smtClean="0"/>
              <a:t> by the user</a:t>
            </a:r>
          </a:p>
          <a:p>
            <a:pPr lvl="1"/>
            <a:r>
              <a:rPr lang="fr-CA" dirty="0" err="1" smtClean="0"/>
              <a:t>Updated</a:t>
            </a:r>
            <a:r>
              <a:rPr lang="fr-CA" dirty="0" smtClean="0"/>
              <a:t> </a:t>
            </a:r>
            <a:r>
              <a:rPr lang="fr-CA" dirty="0" err="1" smtClean="0"/>
              <a:t>using</a:t>
            </a:r>
            <a:r>
              <a:rPr lang="fr-CA" dirty="0" smtClean="0"/>
              <a:t> </a:t>
            </a:r>
            <a:r>
              <a:rPr lang="fr-CA" dirty="0" err="1" smtClean="0"/>
              <a:t>heat</a:t>
            </a:r>
            <a:r>
              <a:rPr lang="fr-CA" dirty="0" smtClean="0"/>
              <a:t> diffusion </a:t>
            </a:r>
            <a:r>
              <a:rPr lang="fr-CA" dirty="0" err="1" smtClean="0"/>
              <a:t>equation</a:t>
            </a:r>
            <a:endParaRPr lang="fr-CA" dirty="0" smtClean="0"/>
          </a:p>
          <a:p>
            <a:pPr lvl="1"/>
            <a:r>
              <a:rPr lang="fr-CA" dirty="0" err="1" smtClean="0"/>
              <a:t>Temperature</a:t>
            </a:r>
            <a:r>
              <a:rPr lang="fr-CA" dirty="0" smtClean="0"/>
              <a:t> affects </a:t>
            </a:r>
            <a:r>
              <a:rPr lang="fr-CA" dirty="0" err="1" smtClean="0"/>
              <a:t>rigidity</a:t>
            </a:r>
            <a:endParaRPr lang="fr-CA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26</a:t>
            </a:fld>
            <a:endParaRPr kumimoji="0" lang="en-US"/>
          </a:p>
        </p:txBody>
      </p:sp>
      <p:pic>
        <p:nvPicPr>
          <p:cNvPr id="6" name="Picture 5" descr="sit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9389" y="4143380"/>
            <a:ext cx="6265223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Unstable</a:t>
            </a:r>
            <a:r>
              <a:rPr lang="fr-CA" dirty="0" smtClean="0"/>
              <a:t> </a:t>
            </a:r>
            <a:r>
              <a:rPr lang="fr-CA" dirty="0" err="1" smtClean="0"/>
              <a:t>when</a:t>
            </a:r>
            <a:endParaRPr lang="fr-CA" dirty="0" smtClean="0"/>
          </a:p>
          <a:p>
            <a:pPr lvl="1"/>
            <a:r>
              <a:rPr lang="fr-CA" dirty="0" smtClean="0"/>
              <a:t>Large time </a:t>
            </a:r>
            <a:r>
              <a:rPr lang="fr-CA" dirty="0" err="1" smtClean="0"/>
              <a:t>step</a:t>
            </a:r>
            <a:endParaRPr lang="fr-CA" dirty="0" smtClean="0"/>
          </a:p>
          <a:p>
            <a:pPr lvl="1"/>
            <a:r>
              <a:rPr lang="fr-CA" dirty="0" smtClean="0"/>
              <a:t>Large </a:t>
            </a:r>
            <a:r>
              <a:rPr lang="fr-CA" dirty="0" err="1" smtClean="0"/>
              <a:t>heat</a:t>
            </a:r>
            <a:r>
              <a:rPr lang="fr-CA" dirty="0" smtClean="0"/>
              <a:t> diffusion coefficient</a:t>
            </a:r>
          </a:p>
          <a:p>
            <a:pPr>
              <a:buNone/>
            </a:pP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27</a:t>
            </a:fld>
            <a:endParaRPr kumimoji="0" lang="en-US"/>
          </a:p>
        </p:txBody>
      </p:sp>
      <p:pic>
        <p:nvPicPr>
          <p:cNvPr id="11" name="Picture 10" descr="heatDiffusion_explici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8695" y="3635690"/>
            <a:ext cx="6786610" cy="650566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428992" y="3643314"/>
            <a:ext cx="214314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587636" y="3643314"/>
            <a:ext cx="357190" cy="4286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Proposed</a:t>
            </a:r>
            <a:r>
              <a:rPr lang="fr-CA" dirty="0" smtClean="0"/>
              <a:t> </a:t>
            </a:r>
            <a:r>
              <a:rPr lang="fr-CA" dirty="0" err="1" smtClean="0"/>
              <a:t>approach</a:t>
            </a:r>
            <a:endParaRPr lang="fr-CA" dirty="0" smtClean="0"/>
          </a:p>
          <a:p>
            <a:pPr lvl="1"/>
            <a:r>
              <a:rPr lang="fr-CA" dirty="0" err="1" smtClean="0"/>
              <a:t>Implicit</a:t>
            </a:r>
            <a:r>
              <a:rPr lang="fr-CA" dirty="0" smtClean="0"/>
              <a:t> formulation</a:t>
            </a:r>
          </a:p>
          <a:p>
            <a:pPr lvl="1"/>
            <a:r>
              <a:rPr lang="fr-CA" dirty="0" err="1" smtClean="0"/>
              <a:t>Handle</a:t>
            </a:r>
            <a:r>
              <a:rPr lang="fr-CA" dirty="0" smtClean="0"/>
              <a:t> </a:t>
            </a:r>
            <a:r>
              <a:rPr lang="fr-CA" dirty="0" err="1" smtClean="0"/>
              <a:t>individually</a:t>
            </a:r>
            <a:r>
              <a:rPr lang="fr-CA" dirty="0" smtClean="0"/>
              <a:t> </a:t>
            </a:r>
            <a:r>
              <a:rPr lang="fr-CA" dirty="0" err="1" smtClean="0"/>
              <a:t>each</a:t>
            </a:r>
            <a:r>
              <a:rPr lang="fr-CA" dirty="0" smtClean="0"/>
              <a:t> pair of </a:t>
            </a:r>
            <a:r>
              <a:rPr lang="fr-CA" dirty="0" err="1" smtClean="0"/>
              <a:t>neighbor</a:t>
            </a:r>
            <a:r>
              <a:rPr lang="fr-CA" dirty="0" smtClean="0"/>
              <a:t> </a:t>
            </a:r>
            <a:r>
              <a:rPr lang="fr-CA" dirty="0" err="1" smtClean="0"/>
              <a:t>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 – </a:t>
            </a:r>
            <a:r>
              <a:rPr lang="fr-CA" dirty="0" err="1" smtClean="0"/>
              <a:t>Implicit</a:t>
            </a:r>
            <a:r>
              <a:rPr lang="fr-CA" dirty="0" smtClean="0"/>
              <a:t> formulation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29</a:t>
            </a:fld>
            <a:endParaRPr kumimoji="0" lang="en-US"/>
          </a:p>
        </p:txBody>
      </p:sp>
      <p:pic>
        <p:nvPicPr>
          <p:cNvPr id="8" name="Picture 7" descr="heatDiffusion_pair_implicit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542" y="3661880"/>
            <a:ext cx="8732917" cy="981566"/>
          </a:xfrm>
          <a:prstGeom prst="rect">
            <a:avLst/>
          </a:prstGeom>
        </p:spPr>
      </p:pic>
      <p:pic>
        <p:nvPicPr>
          <p:cNvPr id="9" name="Picture 8" descr="heatDiffusion_pair_explic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7951" y="1803222"/>
            <a:ext cx="6368098" cy="554208"/>
          </a:xfrm>
          <a:prstGeom prst="rect">
            <a:avLst/>
          </a:prstGeom>
        </p:spPr>
      </p:pic>
      <p:pic>
        <p:nvPicPr>
          <p:cNvPr id="10" name="Picture 9" descr="heatDiffusion_pair_implicit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3911" y="2731916"/>
            <a:ext cx="7576178" cy="554208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286248" y="1714488"/>
            <a:ext cx="1500198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643306" y="2643182"/>
            <a:ext cx="2786082" cy="6429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4858149" y="3500835"/>
            <a:ext cx="427834" cy="1588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2214546" y="5000636"/>
            <a:ext cx="4786346" cy="1357322"/>
            <a:chOff x="2214546" y="5000636"/>
            <a:chExt cx="4786346" cy="1357322"/>
          </a:xfrm>
        </p:grpSpPr>
        <p:pic>
          <p:nvPicPr>
            <p:cNvPr id="19" name="Picture 18" descr="limits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345514" y="5072074"/>
              <a:ext cx="4452972" cy="1214446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2214546" y="5000636"/>
              <a:ext cx="4786346" cy="135732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Improved</a:t>
            </a:r>
            <a:r>
              <a:rPr lang="fr-CA" dirty="0" smtClean="0"/>
              <a:t> </a:t>
            </a:r>
            <a:r>
              <a:rPr lang="fr-CA" dirty="0" err="1" smtClean="0"/>
              <a:t>lagrangian</a:t>
            </a:r>
            <a:r>
              <a:rPr lang="fr-CA" dirty="0" smtClean="0"/>
              <a:t> simulation of </a:t>
            </a:r>
            <a:r>
              <a:rPr lang="fr-CA" dirty="0" err="1" smtClean="0"/>
              <a:t>melting</a:t>
            </a:r>
            <a:r>
              <a:rPr lang="fr-CA" dirty="0" smtClean="0"/>
              <a:t> </a:t>
            </a:r>
            <a:r>
              <a:rPr lang="fr-CA" dirty="0" err="1" smtClean="0"/>
              <a:t>objects</a:t>
            </a:r>
            <a:endParaRPr lang="fr-CA" dirty="0" smtClean="0"/>
          </a:p>
          <a:p>
            <a:pPr lvl="1"/>
            <a:r>
              <a:rPr lang="fr-CA" dirty="0" err="1" smtClean="0"/>
              <a:t>Improved</a:t>
            </a:r>
            <a:r>
              <a:rPr lang="fr-CA" dirty="0" smtClean="0"/>
              <a:t> </a:t>
            </a:r>
            <a:r>
              <a:rPr lang="fr-CA" dirty="0" err="1" smtClean="0"/>
              <a:t>stability</a:t>
            </a:r>
            <a:endParaRPr lang="fr-CA" dirty="0" smtClean="0"/>
          </a:p>
          <a:p>
            <a:pPr lvl="1"/>
            <a:r>
              <a:rPr lang="fr-CA" dirty="0" err="1" smtClean="0"/>
              <a:t>Shorter</a:t>
            </a:r>
            <a:r>
              <a:rPr lang="fr-CA" dirty="0" smtClean="0"/>
              <a:t> </a:t>
            </a:r>
            <a:r>
              <a:rPr lang="fr-CA" dirty="0" err="1" smtClean="0"/>
              <a:t>computational</a:t>
            </a:r>
            <a:r>
              <a:rPr lang="fr-CA" dirty="0" smtClean="0"/>
              <a:t> times</a:t>
            </a:r>
          </a:p>
          <a:p>
            <a:pPr lvl="1"/>
            <a:r>
              <a:rPr lang="fr-CA" dirty="0" err="1" smtClean="0"/>
              <a:t>Easier</a:t>
            </a:r>
            <a:r>
              <a:rPr lang="fr-CA" dirty="0" smtClean="0"/>
              <a:t> control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 - </a:t>
            </a:r>
            <a:r>
              <a:rPr lang="fr-CA" dirty="0" err="1" smtClean="0"/>
              <a:t>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30</a:t>
            </a:fld>
            <a:endParaRPr kumimoji="0" lang="en-US"/>
          </a:p>
        </p:txBody>
      </p:sp>
      <p:pic>
        <p:nvPicPr>
          <p:cNvPr id="5" name="Picture 4" descr="render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90" y="1714488"/>
            <a:ext cx="7366020" cy="4143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err="1" smtClean="0"/>
              <a:t>Previous</a:t>
            </a:r>
            <a:r>
              <a:rPr lang="fr-CA" smtClean="0"/>
              <a:t> </a:t>
            </a:r>
            <a:r>
              <a:rPr lang="fr-CA" err="1" smtClean="0"/>
              <a:t>work</a:t>
            </a:r>
            <a:endParaRPr lang="fr-CA" smtClean="0"/>
          </a:p>
          <a:p>
            <a:r>
              <a:rPr lang="fr-CA" err="1" smtClean="0"/>
              <a:t>Proposed</a:t>
            </a:r>
            <a:r>
              <a:rPr lang="fr-CA" smtClean="0"/>
              <a:t> </a:t>
            </a:r>
            <a:r>
              <a:rPr lang="fr-CA" err="1" smtClean="0"/>
              <a:t>Approach</a:t>
            </a:r>
            <a:endParaRPr lang="fr-CA" smtClean="0"/>
          </a:p>
          <a:p>
            <a:pPr lvl="1"/>
            <a:r>
              <a:rPr lang="fr-CA" err="1" smtClean="0"/>
              <a:t>Melting</a:t>
            </a:r>
            <a:r>
              <a:rPr lang="fr-CA" smtClean="0"/>
              <a:t> and solidification</a:t>
            </a:r>
          </a:p>
          <a:p>
            <a:pPr lvl="1"/>
            <a:r>
              <a:rPr lang="fr-CA" err="1" smtClean="0"/>
              <a:t>Constraints</a:t>
            </a:r>
            <a:r>
              <a:rPr lang="fr-CA" smtClean="0"/>
              <a:t> propagation</a:t>
            </a:r>
          </a:p>
          <a:p>
            <a:pPr lvl="1"/>
            <a:r>
              <a:rPr lang="fr-CA" err="1" smtClean="0"/>
              <a:t>Stability</a:t>
            </a:r>
            <a:r>
              <a:rPr lang="fr-CA" smtClean="0"/>
              <a:t> </a:t>
            </a:r>
            <a:r>
              <a:rPr lang="fr-CA" err="1" smtClean="0"/>
              <a:t>improvements</a:t>
            </a:r>
            <a:endParaRPr lang="fr-CA" smtClean="0"/>
          </a:p>
          <a:p>
            <a:r>
              <a:rPr lang="fr-CA" b="1" err="1" smtClean="0"/>
              <a:t>Results</a:t>
            </a:r>
            <a:endParaRPr lang="fr-CA" b="1" smtClean="0"/>
          </a:p>
          <a:p>
            <a:r>
              <a:rPr lang="fr-CA" smtClean="0"/>
              <a:t>Limitations and 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31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Video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32</a:t>
            </a:fld>
            <a:endParaRPr kumimoji="0" lang="en-US"/>
          </a:p>
        </p:txBody>
      </p:sp>
      <p:pic>
        <p:nvPicPr>
          <p:cNvPr id="5" name="Picture 4" descr="render_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4463" y="2076161"/>
            <a:ext cx="6215074" cy="3495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33</a:t>
            </a:fld>
            <a:endParaRPr kumimoji="0"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52455" y="1578632"/>
          <a:ext cx="7239091" cy="49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5055"/>
                <a:gridCol w="1078322"/>
                <a:gridCol w="1273492"/>
                <a:gridCol w="1208405"/>
                <a:gridCol w="13338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err="1" smtClean="0"/>
                        <a:t>Example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mtClean="0"/>
                        <a:t>time</a:t>
                      </a:r>
                    </a:p>
                    <a:p>
                      <a:pPr algn="ctr"/>
                      <a:r>
                        <a:rPr lang="fr-CA" smtClean="0"/>
                        <a:t>per</a:t>
                      </a:r>
                      <a:r>
                        <a:rPr lang="fr-CA" baseline="0" smtClean="0"/>
                        <a:t> </a:t>
                      </a:r>
                    </a:p>
                    <a:p>
                      <a:pPr algn="ctr"/>
                      <a:r>
                        <a:rPr lang="fr-CA" baseline="0" smtClean="0"/>
                        <a:t>frame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mtClean="0"/>
                        <a:t>time</a:t>
                      </a:r>
                    </a:p>
                    <a:p>
                      <a:pPr algn="ctr"/>
                      <a:r>
                        <a:rPr lang="fr-CA" smtClean="0"/>
                        <a:t>per </a:t>
                      </a:r>
                    </a:p>
                    <a:p>
                      <a:pPr algn="ctr"/>
                      <a:r>
                        <a:rPr lang="fr-CA" err="1" smtClean="0"/>
                        <a:t>iteration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err="1" smtClean="0">
                          <a:latin typeface="Calibri"/>
                        </a:rPr>
                        <a:t>avg</a:t>
                      </a:r>
                      <a:r>
                        <a:rPr lang="fr-CA" smtClean="0">
                          <a:latin typeface="Calibri"/>
                        </a:rPr>
                        <a:t>.</a:t>
                      </a:r>
                    </a:p>
                    <a:p>
                      <a:pPr algn="ctr"/>
                      <a:r>
                        <a:rPr lang="el-GR" smtClean="0">
                          <a:latin typeface="Calibri"/>
                        </a:rPr>
                        <a:t>Δ</a:t>
                      </a:r>
                      <a:r>
                        <a:rPr lang="fr-CA" smtClean="0"/>
                        <a:t>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mtClean="0"/>
                        <a:t>Ratio</a:t>
                      </a:r>
                    </a:p>
                    <a:p>
                      <a:pPr algn="ctr"/>
                      <a:r>
                        <a:rPr lang="fr-CA" err="1" smtClean="0"/>
                        <a:t>t</a:t>
                      </a:r>
                      <a:r>
                        <a:rPr lang="fr-CA" baseline="-25000" err="1" smtClean="0"/>
                        <a:t>rigide</a:t>
                      </a:r>
                      <a:r>
                        <a:rPr lang="fr-CA" smtClean="0"/>
                        <a:t>/</a:t>
                      </a:r>
                      <a:r>
                        <a:rPr lang="fr-CA" err="1" smtClean="0"/>
                        <a:t>t</a:t>
                      </a:r>
                      <a:r>
                        <a:rPr lang="fr-CA" baseline="-25000" err="1" smtClean="0"/>
                        <a:t>total</a:t>
                      </a:r>
                      <a:endParaRPr lang="en-US" baseline="-250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0.00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17.0s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1.0s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0.00257</a:t>
                      </a:r>
                      <a:r>
                        <a:rPr lang="fr-CA" baseline="0" smtClean="0"/>
                        <a:t>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0.33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0.25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88.1s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9.0s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0.00429s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0.88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0.50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90.2s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9.9s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0.00463s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0.89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0.75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56.8s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7.4s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0.00548s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0.91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0.90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94.5s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14.5s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0.00651s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0.92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0.99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65.5s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17.1s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0.01096s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0.94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mtClean="0"/>
                        <a:t>Blocs</a:t>
                      </a:r>
                      <a:r>
                        <a:rPr lang="fr-CA" baseline="0" smtClean="0"/>
                        <a:t> s</a:t>
                      </a:r>
                      <a:r>
                        <a:rPr lang="fr-CA" baseline="-25000" smtClean="0"/>
                        <a:t>i</a:t>
                      </a:r>
                      <a:r>
                        <a:rPr lang="fr-CA" baseline="0" smtClean="0"/>
                        <a:t> = 1.00</a:t>
                      </a:r>
                      <a:endParaRPr lang="en-US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23.5s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21.4s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0.03787s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0.97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err="1" smtClean="0"/>
                        <a:t>Stanford’s</a:t>
                      </a:r>
                      <a:r>
                        <a:rPr lang="fr-CA" smtClean="0"/>
                        <a:t> </a:t>
                      </a:r>
                      <a:r>
                        <a:rPr lang="fr-CA" err="1" smtClean="0"/>
                        <a:t>bunny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480.1s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50.3s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0.00438s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0.97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err="1" smtClean="0"/>
                        <a:t>Stanford’s</a:t>
                      </a:r>
                      <a:r>
                        <a:rPr lang="fr-CA" smtClean="0"/>
                        <a:t> </a:t>
                      </a:r>
                      <a:r>
                        <a:rPr lang="fr-CA" err="1" smtClean="0"/>
                        <a:t>Armadillo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165.2s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14.1s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0.00359s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0.92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mtClean="0"/>
                        <a:t>« h »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619.7s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49.3s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0.00333s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0.97</a:t>
                      </a:r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CA" smtClean="0"/>
                        <a:t>« h » 2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848.7s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53.1s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baseline="0" smtClean="0"/>
                        <a:t>0.00262s</a:t>
                      </a:r>
                      <a:endParaRPr lang="en-US" baseline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mtClean="0"/>
                        <a:t>0.98</a:t>
                      </a: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6000760" y="785794"/>
            <a:ext cx="42862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358082" y="785794"/>
            <a:ext cx="42862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4786314" y="785794"/>
            <a:ext cx="42862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57554" y="5072074"/>
            <a:ext cx="1000132" cy="1571636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06" y="571480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 smtClean="0">
                <a:latin typeface="Calibri" pitchFamily="34" charset="0"/>
              </a:rPr>
              <a:t>Rigid</a:t>
            </a:r>
            <a:r>
              <a:rPr lang="fr-CA" sz="2000" dirty="0" smtClean="0">
                <a:latin typeface="Calibri" pitchFamily="34" charset="0"/>
              </a:rPr>
              <a:t> forces computation </a:t>
            </a:r>
            <a:r>
              <a:rPr lang="fr-CA" sz="2000" dirty="0" err="1" smtClean="0">
                <a:latin typeface="Calibri" pitchFamily="34" charset="0"/>
              </a:rPr>
              <a:t>takes</a:t>
            </a:r>
            <a:r>
              <a:rPr lang="fr-CA" sz="2000" dirty="0" smtClean="0">
                <a:latin typeface="Calibri" pitchFamily="34" charset="0"/>
              </a:rPr>
              <a:t> </a:t>
            </a:r>
            <a:r>
              <a:rPr lang="fr-CA" sz="2000" dirty="0" err="1" smtClean="0">
                <a:latin typeface="Calibri" pitchFamily="34" charset="0"/>
              </a:rPr>
              <a:t>most</a:t>
            </a:r>
            <a:r>
              <a:rPr lang="fr-CA" sz="2000" dirty="0" smtClean="0">
                <a:latin typeface="Calibri" pitchFamily="34" charset="0"/>
              </a:rPr>
              <a:t> of the</a:t>
            </a:r>
            <a:r>
              <a:rPr lang="en-US" sz="2000" dirty="0" smtClean="0">
                <a:latin typeface="Calibri" pitchFamily="34" charset="0"/>
              </a:rPr>
              <a:t> computational times</a:t>
            </a:r>
            <a:endParaRPr lang="fr-CA" sz="2000" dirty="0" smtClean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406" y="571480"/>
            <a:ext cx="464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Calibri" pitchFamily="34" charset="0"/>
              </a:rPr>
              <a:t>Time per </a:t>
            </a:r>
            <a:r>
              <a:rPr lang="fr-CA" sz="2000" dirty="0" err="1" smtClean="0">
                <a:latin typeface="Calibri" pitchFamily="34" charset="0"/>
              </a:rPr>
              <a:t>iteration</a:t>
            </a:r>
            <a:r>
              <a:rPr lang="fr-CA" sz="2000" dirty="0" smtClean="0">
                <a:latin typeface="Calibri" pitchFamily="34" charset="0"/>
              </a:rPr>
              <a:t> </a:t>
            </a:r>
            <a:r>
              <a:rPr lang="fr-CA" sz="2000" dirty="0" err="1" smtClean="0">
                <a:latin typeface="Calibri" pitchFamily="34" charset="0"/>
              </a:rPr>
              <a:t>increases</a:t>
            </a:r>
            <a:r>
              <a:rPr lang="fr-CA" sz="2000" dirty="0" smtClean="0">
                <a:latin typeface="Calibri" pitchFamily="34" charset="0"/>
              </a:rPr>
              <a:t> as the </a:t>
            </a:r>
            <a:r>
              <a:rPr lang="fr-CA" sz="2000" dirty="0" err="1" smtClean="0">
                <a:latin typeface="Calibri" pitchFamily="34" charset="0"/>
              </a:rPr>
              <a:t>fluid</a:t>
            </a:r>
            <a:r>
              <a:rPr lang="fr-CA" sz="2000" dirty="0" smtClean="0">
                <a:latin typeface="Calibri" pitchFamily="34" charset="0"/>
              </a:rPr>
              <a:t> </a:t>
            </a:r>
            <a:r>
              <a:rPr lang="fr-CA" sz="2000" dirty="0" err="1" smtClean="0">
                <a:latin typeface="Calibri" pitchFamily="34" charset="0"/>
              </a:rPr>
              <a:t>become</a:t>
            </a:r>
            <a:r>
              <a:rPr lang="fr-CA" sz="2000" dirty="0" smtClean="0">
                <a:latin typeface="Calibri" pitchFamily="34" charset="0"/>
              </a:rPr>
              <a:t> more </a:t>
            </a:r>
            <a:r>
              <a:rPr lang="fr-CA" sz="2000" dirty="0" err="1" smtClean="0">
                <a:latin typeface="Calibri" pitchFamily="34" charset="0"/>
              </a:rPr>
              <a:t>rigid</a:t>
            </a:r>
            <a:endParaRPr lang="fr-CA" sz="2000" dirty="0" smtClean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406" y="571480"/>
            <a:ext cx="4643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err="1" smtClean="0">
                <a:latin typeface="Calibri" pitchFamily="34" charset="0"/>
              </a:rPr>
              <a:t>Timestep</a:t>
            </a:r>
            <a:r>
              <a:rPr lang="fr-CA" sz="2000" dirty="0" smtClean="0">
                <a:latin typeface="Calibri" pitchFamily="34" charset="0"/>
              </a:rPr>
              <a:t> </a:t>
            </a:r>
            <a:r>
              <a:rPr lang="fr-CA" sz="2000" dirty="0" err="1" smtClean="0">
                <a:latin typeface="Calibri" pitchFamily="34" charset="0"/>
              </a:rPr>
              <a:t>independent</a:t>
            </a:r>
            <a:r>
              <a:rPr lang="fr-CA" sz="2000" dirty="0" smtClean="0">
                <a:latin typeface="Calibri" pitchFamily="34" charset="0"/>
              </a:rPr>
              <a:t> of </a:t>
            </a:r>
            <a:r>
              <a:rPr lang="fr-CA" sz="2000" dirty="0" err="1" smtClean="0">
                <a:latin typeface="Calibri" pitchFamily="34" charset="0"/>
              </a:rPr>
              <a:t>rigidity</a:t>
            </a:r>
            <a:endParaRPr lang="fr-CA" sz="2000" dirty="0" smtClean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06" y="571480"/>
            <a:ext cx="46434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Calibri" pitchFamily="34" charset="0"/>
              </a:rPr>
              <a:t>Variable </a:t>
            </a:r>
            <a:r>
              <a:rPr lang="fr-CA" sz="2000" dirty="0" err="1" smtClean="0">
                <a:latin typeface="Calibri" pitchFamily="34" charset="0"/>
              </a:rPr>
              <a:t>rigidity</a:t>
            </a:r>
            <a:r>
              <a:rPr lang="fr-CA" sz="2000" dirty="0" smtClean="0">
                <a:latin typeface="Calibri" pitchFamily="34" charset="0"/>
              </a:rPr>
              <a:t> = longer </a:t>
            </a:r>
            <a:r>
              <a:rPr lang="fr-CA" sz="2000" dirty="0" err="1" smtClean="0">
                <a:latin typeface="Calibri" pitchFamily="34" charset="0"/>
              </a:rPr>
              <a:t>computational</a:t>
            </a:r>
            <a:r>
              <a:rPr lang="fr-CA" sz="2000" dirty="0" smtClean="0">
                <a:latin typeface="Calibri" pitchFamily="34" charset="0"/>
              </a:rPr>
              <a:t> time, </a:t>
            </a:r>
            <a:r>
              <a:rPr lang="fr-CA" sz="2000" dirty="0" err="1" smtClean="0">
                <a:latin typeface="Calibri" pitchFamily="34" charset="0"/>
              </a:rPr>
              <a:t>because</a:t>
            </a:r>
            <a:r>
              <a:rPr lang="fr-CA" sz="2000" dirty="0" smtClean="0">
                <a:latin typeface="Calibri" pitchFamily="34" charset="0"/>
              </a:rPr>
              <a:t> of the propagation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9" grpId="0"/>
      <p:bldP spid="9" grpId="1"/>
      <p:bldP spid="12" grpId="0"/>
      <p:bldP spid="12" grpId="1"/>
      <p:bldP spid="13" grpId="0"/>
      <p:bldP spid="13" grpId="1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err="1" smtClean="0"/>
              <a:t>Comparison</a:t>
            </a:r>
            <a:r>
              <a:rPr lang="fr-CA" smtClean="0"/>
              <a:t> </a:t>
            </a:r>
            <a:r>
              <a:rPr lang="fr-CA" err="1" smtClean="0"/>
              <a:t>with</a:t>
            </a:r>
            <a:r>
              <a:rPr lang="fr-CA" smtClean="0"/>
              <a:t> </a:t>
            </a:r>
            <a:r>
              <a:rPr lang="fr-CA" err="1" smtClean="0"/>
              <a:t>traditionnal</a:t>
            </a:r>
            <a:r>
              <a:rPr lang="fr-CA" smtClean="0"/>
              <a:t> </a:t>
            </a:r>
            <a:r>
              <a:rPr lang="fr-CA" err="1" smtClean="0"/>
              <a:t>viscosity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34</a:t>
            </a:fld>
            <a:endParaRPr kumimoji="0" lang="en-US"/>
          </a:p>
        </p:txBody>
      </p:sp>
      <p:pic>
        <p:nvPicPr>
          <p:cNvPr id="5" name="Picture 2" descr="F:\Data\Ecole\Maitrise\soutenance\images\explicit_vs_us.e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214422"/>
            <a:ext cx="7777163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821637" y="4929198"/>
          <a:ext cx="5500726" cy="16849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20338"/>
                <a:gridCol w="930239"/>
                <a:gridCol w="1126001"/>
                <a:gridCol w="540433"/>
                <a:gridCol w="1057312"/>
                <a:gridCol w="1026403"/>
              </a:tblGrid>
              <a:tr h="310741">
                <a:tc gridSpan="3">
                  <a:txBody>
                    <a:bodyPr/>
                    <a:lstStyle/>
                    <a:p>
                      <a:pPr algn="ctr"/>
                      <a:r>
                        <a:rPr lang="fr-CA" sz="1400" b="1" err="1" smtClean="0">
                          <a:solidFill>
                            <a:schemeClr val="bg1"/>
                          </a:solidFill>
                        </a:rPr>
                        <a:t>Traditionnal</a:t>
                      </a:r>
                      <a:r>
                        <a:rPr lang="fr-CA" sz="1400" b="1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CA" sz="1400" b="1" err="1" smtClean="0">
                          <a:solidFill>
                            <a:schemeClr val="bg1"/>
                          </a:solidFill>
                        </a:rPr>
                        <a:t>viscosity</a:t>
                      </a:r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fr-CA" sz="1400" b="1" smtClean="0">
                          <a:solidFill>
                            <a:schemeClr val="bg1"/>
                          </a:solidFill>
                        </a:rPr>
                        <a:t>Our </a:t>
                      </a:r>
                      <a:r>
                        <a:rPr lang="fr-CA" sz="1400" b="1" err="1" smtClean="0">
                          <a:solidFill>
                            <a:schemeClr val="bg1"/>
                          </a:solidFill>
                        </a:rPr>
                        <a:t>approach</a:t>
                      </a:r>
                      <a:endParaRPr lang="en-US" sz="1400" b="1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293463">
                <a:tc>
                  <a:txBody>
                    <a:bodyPr/>
                    <a:lstStyle/>
                    <a:p>
                      <a:pPr algn="r"/>
                      <a:r>
                        <a:rPr lang="el-GR" sz="1300" smtClean="0">
                          <a:solidFill>
                            <a:schemeClr val="bg1"/>
                          </a:solidFill>
                          <a:latin typeface="Calibri"/>
                        </a:rPr>
                        <a:t>μ</a:t>
                      </a:r>
                      <a:r>
                        <a:rPr lang="fr-CA" sz="1300" baseline="-25000" smtClean="0">
                          <a:solidFill>
                            <a:schemeClr val="bg1"/>
                          </a:solidFill>
                          <a:latin typeface="Calibri"/>
                        </a:rPr>
                        <a:t>i</a:t>
                      </a:r>
                      <a:endParaRPr lang="en-US" sz="1300" baseline="-250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l-GR" sz="1300" smtClean="0">
                          <a:solidFill>
                            <a:schemeClr val="bg1"/>
                          </a:solidFill>
                          <a:latin typeface="Calibri"/>
                        </a:rPr>
                        <a:t>Δ</a:t>
                      </a:r>
                      <a:r>
                        <a:rPr lang="fr-CA" sz="1300" smtClean="0">
                          <a:solidFill>
                            <a:schemeClr val="bg1"/>
                          </a:solidFill>
                          <a:latin typeface="Calibri"/>
                        </a:rPr>
                        <a:t>t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smtClean="0">
                          <a:solidFill>
                            <a:schemeClr val="bg1"/>
                          </a:solidFill>
                        </a:rPr>
                        <a:t>Total time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smtClean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fr-CA" sz="1300" baseline="-25000" smtClean="0">
                          <a:solidFill>
                            <a:schemeClr val="bg1"/>
                          </a:solidFill>
                        </a:rPr>
                        <a:t>i</a:t>
                      </a:r>
                      <a:endParaRPr lang="en-US" sz="1300" baseline="-250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err="1" smtClean="0">
                          <a:solidFill>
                            <a:schemeClr val="bg1"/>
                          </a:solidFill>
                          <a:latin typeface="Calibri"/>
                        </a:rPr>
                        <a:t>avg</a:t>
                      </a:r>
                      <a:r>
                        <a:rPr lang="fr-CA" sz="1300" smtClean="0">
                          <a:solidFill>
                            <a:schemeClr val="bg1"/>
                          </a:solidFill>
                          <a:latin typeface="Calibri"/>
                        </a:rPr>
                        <a:t>. </a:t>
                      </a:r>
                      <a:r>
                        <a:rPr lang="el-GR" sz="1300" smtClean="0">
                          <a:solidFill>
                            <a:schemeClr val="bg1"/>
                          </a:solidFill>
                          <a:latin typeface="Calibri"/>
                        </a:rPr>
                        <a:t>Δ</a:t>
                      </a:r>
                      <a:r>
                        <a:rPr lang="fr-CA" sz="1300" smtClean="0">
                          <a:solidFill>
                            <a:schemeClr val="bg1"/>
                          </a:solidFill>
                          <a:latin typeface="Calibri"/>
                        </a:rPr>
                        <a:t>t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smtClean="0">
                          <a:solidFill>
                            <a:schemeClr val="bg1"/>
                          </a:solidFill>
                        </a:rPr>
                        <a:t>Total time</a:t>
                      </a:r>
                      <a:endParaRPr lang="en-US" sz="1300">
                        <a:solidFill>
                          <a:schemeClr val="bg1"/>
                        </a:solidFill>
                      </a:endParaRPr>
                    </a:p>
                  </a:txBody>
                  <a:tcPr marL="82182" marR="82182" marT="41090" marB="41090">
                    <a:solidFill>
                      <a:schemeClr val="accent1"/>
                    </a:solidFill>
                  </a:tcPr>
                </a:tc>
              </a:tr>
              <a:tr h="393647"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1 000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6.1x10</a:t>
                      </a:r>
                      <a:r>
                        <a:rPr lang="fr-CA" sz="1300" baseline="30000" smtClean="0">
                          <a:latin typeface="+mj-lt"/>
                        </a:rPr>
                        <a:t>-4</a:t>
                      </a:r>
                      <a:r>
                        <a:rPr lang="fr-CA" sz="1300" baseline="0" smtClean="0">
                          <a:latin typeface="+mj-lt"/>
                        </a:rPr>
                        <a:t> 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47.80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0.75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4.05x10</a:t>
                      </a:r>
                      <a:r>
                        <a:rPr lang="fr-CA" sz="1300" baseline="30000" smtClean="0">
                          <a:latin typeface="+mj-lt"/>
                        </a:rPr>
                        <a:t>-3</a:t>
                      </a:r>
                      <a:r>
                        <a:rPr lang="fr-CA" sz="1300" baseline="0" smtClean="0">
                          <a:latin typeface="+mj-lt"/>
                        </a:rPr>
                        <a:t> 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85.03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</a:tr>
              <a:tr h="393647"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10 000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6.1x10</a:t>
                      </a:r>
                      <a:r>
                        <a:rPr lang="fr-CA" sz="1300" baseline="30000" smtClean="0">
                          <a:latin typeface="+mj-lt"/>
                        </a:rPr>
                        <a:t>-5</a:t>
                      </a:r>
                      <a:r>
                        <a:rPr lang="fr-CA" sz="1300" baseline="0" smtClean="0">
                          <a:latin typeface="+mj-lt"/>
                        </a:rPr>
                        <a:t> 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484.81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0.92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4.80x10</a:t>
                      </a:r>
                      <a:r>
                        <a:rPr lang="fr-CA" sz="1300" baseline="30000" smtClean="0">
                          <a:latin typeface="+mj-lt"/>
                        </a:rPr>
                        <a:t>-3</a:t>
                      </a:r>
                      <a:r>
                        <a:rPr lang="fr-CA" sz="1300" baseline="0" smtClean="0">
                          <a:latin typeface="+mj-lt"/>
                        </a:rPr>
                        <a:t> 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103.70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</a:tr>
              <a:tr h="293463"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100 000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5.9x10</a:t>
                      </a:r>
                      <a:r>
                        <a:rPr lang="fr-CA" sz="1300" baseline="30000" smtClean="0">
                          <a:latin typeface="+mj-lt"/>
                        </a:rPr>
                        <a:t>-6 </a:t>
                      </a:r>
                      <a:r>
                        <a:rPr lang="fr-CA" sz="1300" baseline="0" smtClean="0">
                          <a:latin typeface="+mj-lt"/>
                        </a:rPr>
                        <a:t>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4474.26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0.98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6.36x10</a:t>
                      </a:r>
                      <a:r>
                        <a:rPr lang="fr-CA" sz="1300" baseline="30000" smtClean="0">
                          <a:latin typeface="+mj-lt"/>
                        </a:rPr>
                        <a:t>-3</a:t>
                      </a:r>
                      <a:r>
                        <a:rPr lang="fr-CA" sz="1300" baseline="0" smtClean="0">
                          <a:latin typeface="+mj-lt"/>
                        </a:rPr>
                        <a:t> s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CA" sz="1300" baseline="0" smtClean="0">
                          <a:latin typeface="+mj-lt"/>
                        </a:rPr>
                        <a:t>161.65 min</a:t>
                      </a:r>
                      <a:endParaRPr lang="en-US" sz="1300" baseline="0">
                        <a:latin typeface="+mj-lt"/>
                      </a:endParaRPr>
                    </a:p>
                  </a:txBody>
                  <a:tcPr marL="82182" marR="82182" marT="41090" marB="41090"/>
                </a:tc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3571868" y="5929330"/>
            <a:ext cx="3786214" cy="642942"/>
            <a:chOff x="3571868" y="5929330"/>
            <a:chExt cx="3786214" cy="642942"/>
          </a:xfrm>
        </p:grpSpPr>
        <p:sp>
          <p:nvSpPr>
            <p:cNvPr id="7" name="Rounded Rectangle 6"/>
            <p:cNvSpPr/>
            <p:nvPr/>
          </p:nvSpPr>
          <p:spPr>
            <a:xfrm>
              <a:off x="3571868" y="5929330"/>
              <a:ext cx="1071570" cy="28575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571868" y="6286520"/>
              <a:ext cx="1071570" cy="28575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286512" y="5929330"/>
              <a:ext cx="1071570" cy="28575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286512" y="6286520"/>
              <a:ext cx="1071570" cy="28575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7" idx="3"/>
              <a:endCxn id="10" idx="1"/>
            </p:cNvCxnSpPr>
            <p:nvPr/>
          </p:nvCxnSpPr>
          <p:spPr>
            <a:xfrm>
              <a:off x="4643438" y="6072206"/>
              <a:ext cx="1643074" cy="158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643438" y="6427808"/>
              <a:ext cx="1643074" cy="1588"/>
            </a:xfrm>
            <a:prstGeom prst="straightConnector1">
              <a:avLst/>
            </a:prstGeom>
            <a:ln w="38100">
              <a:solidFill>
                <a:schemeClr val="accent2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err="1" smtClean="0"/>
              <a:t>Previous</a:t>
            </a:r>
            <a:r>
              <a:rPr lang="fr-CA" smtClean="0"/>
              <a:t> </a:t>
            </a:r>
            <a:r>
              <a:rPr lang="fr-CA" err="1" smtClean="0"/>
              <a:t>work</a:t>
            </a:r>
            <a:endParaRPr lang="fr-CA" smtClean="0"/>
          </a:p>
          <a:p>
            <a:r>
              <a:rPr lang="fr-CA" err="1" smtClean="0"/>
              <a:t>Proposed</a:t>
            </a:r>
            <a:r>
              <a:rPr lang="fr-CA" smtClean="0"/>
              <a:t> </a:t>
            </a:r>
            <a:r>
              <a:rPr lang="fr-CA" err="1" smtClean="0"/>
              <a:t>Approach</a:t>
            </a:r>
            <a:endParaRPr lang="fr-CA" smtClean="0"/>
          </a:p>
          <a:p>
            <a:pPr lvl="1"/>
            <a:r>
              <a:rPr lang="fr-CA" err="1" smtClean="0"/>
              <a:t>Melting</a:t>
            </a:r>
            <a:r>
              <a:rPr lang="fr-CA" smtClean="0"/>
              <a:t> and solidification</a:t>
            </a:r>
          </a:p>
          <a:p>
            <a:pPr lvl="1"/>
            <a:r>
              <a:rPr lang="fr-CA" err="1" smtClean="0"/>
              <a:t>Constraints</a:t>
            </a:r>
            <a:r>
              <a:rPr lang="fr-CA" smtClean="0"/>
              <a:t> propagation</a:t>
            </a:r>
          </a:p>
          <a:p>
            <a:pPr lvl="1"/>
            <a:r>
              <a:rPr lang="fr-CA" err="1" smtClean="0"/>
              <a:t>Stability</a:t>
            </a:r>
            <a:r>
              <a:rPr lang="fr-CA" smtClean="0"/>
              <a:t> </a:t>
            </a:r>
            <a:r>
              <a:rPr lang="fr-CA" err="1" smtClean="0"/>
              <a:t>improvements</a:t>
            </a:r>
            <a:endParaRPr lang="fr-CA" smtClean="0"/>
          </a:p>
          <a:p>
            <a:r>
              <a:rPr lang="fr-CA" err="1" smtClean="0"/>
              <a:t>Results</a:t>
            </a:r>
            <a:endParaRPr lang="fr-CA" smtClean="0"/>
          </a:p>
          <a:p>
            <a:r>
              <a:rPr lang="fr-CA" b="1" smtClean="0"/>
              <a:t>Limitations and 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35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Limitations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Model </a:t>
            </a:r>
            <a:r>
              <a:rPr lang="fr-CA" dirty="0" err="1" smtClean="0"/>
              <a:t>does</a:t>
            </a:r>
            <a:r>
              <a:rPr lang="fr-CA" dirty="0" smtClean="0"/>
              <a:t> not support </a:t>
            </a:r>
            <a:r>
              <a:rPr lang="fr-CA" dirty="0" err="1" smtClean="0"/>
              <a:t>rotationnal</a:t>
            </a:r>
            <a:r>
              <a:rPr lang="fr-CA" dirty="0" smtClean="0"/>
              <a:t> mouvements</a:t>
            </a:r>
          </a:p>
          <a:p>
            <a:r>
              <a:rPr lang="fr-CA" dirty="0" err="1" smtClean="0"/>
              <a:t>Too</a:t>
            </a:r>
            <a:r>
              <a:rPr lang="fr-CA" dirty="0" smtClean="0"/>
              <a:t> slow for </a:t>
            </a:r>
            <a:r>
              <a:rPr lang="fr-CA" dirty="0" err="1" smtClean="0"/>
              <a:t>small</a:t>
            </a:r>
            <a:r>
              <a:rPr lang="fr-CA" dirty="0" smtClean="0"/>
              <a:t> s</a:t>
            </a:r>
            <a:r>
              <a:rPr lang="fr-CA" baseline="-25000" dirty="0" smtClean="0"/>
              <a:t>i</a:t>
            </a:r>
          </a:p>
          <a:p>
            <a:r>
              <a:rPr lang="fr-CA" dirty="0" smtClean="0"/>
              <a:t>Not </a:t>
            </a:r>
            <a:r>
              <a:rPr lang="fr-CA" dirty="0" err="1" smtClean="0"/>
              <a:t>physically</a:t>
            </a:r>
            <a:r>
              <a:rPr lang="fr-CA" dirty="0" smtClean="0"/>
              <a:t> exact, but </a:t>
            </a:r>
            <a:r>
              <a:rPr lang="fr-CA" dirty="0" err="1" smtClean="0"/>
              <a:t>visually</a:t>
            </a:r>
            <a:r>
              <a:rPr lang="fr-CA" dirty="0" smtClean="0"/>
              <a:t> plausible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36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Improved</a:t>
            </a:r>
            <a:r>
              <a:rPr lang="fr-CA" dirty="0" smtClean="0"/>
              <a:t> </a:t>
            </a:r>
            <a:r>
              <a:rPr lang="fr-CA" dirty="0" err="1" smtClean="0"/>
              <a:t>lagrangian</a:t>
            </a:r>
            <a:r>
              <a:rPr lang="fr-CA" dirty="0" smtClean="0"/>
              <a:t> simulation of </a:t>
            </a:r>
            <a:r>
              <a:rPr lang="fr-CA" dirty="0" err="1" smtClean="0"/>
              <a:t>melting</a:t>
            </a:r>
            <a:r>
              <a:rPr lang="fr-CA" dirty="0" smtClean="0"/>
              <a:t> and solidification</a:t>
            </a:r>
          </a:p>
          <a:p>
            <a:pPr lvl="1"/>
            <a:r>
              <a:rPr lang="fr-CA" dirty="0" err="1" smtClean="0"/>
              <a:t>Smaller</a:t>
            </a:r>
            <a:r>
              <a:rPr lang="fr-CA" dirty="0" smtClean="0"/>
              <a:t> </a:t>
            </a:r>
            <a:r>
              <a:rPr lang="fr-CA" dirty="0" err="1" smtClean="0"/>
              <a:t>computational</a:t>
            </a:r>
            <a:r>
              <a:rPr lang="fr-CA" dirty="0" smtClean="0"/>
              <a:t> times</a:t>
            </a:r>
          </a:p>
          <a:p>
            <a:pPr lvl="1"/>
            <a:r>
              <a:rPr lang="fr-CA" dirty="0" err="1" smtClean="0"/>
              <a:t>Improved</a:t>
            </a:r>
            <a:r>
              <a:rPr lang="fr-CA" dirty="0" smtClean="0"/>
              <a:t> </a:t>
            </a:r>
            <a:r>
              <a:rPr lang="fr-CA" dirty="0" err="1" smtClean="0"/>
              <a:t>stability</a:t>
            </a:r>
            <a:r>
              <a:rPr lang="fr-CA" dirty="0" smtClean="0"/>
              <a:t> and control</a:t>
            </a:r>
          </a:p>
          <a:p>
            <a:r>
              <a:rPr lang="fr-CA" dirty="0" smtClean="0"/>
              <a:t>Futur </a:t>
            </a:r>
            <a:r>
              <a:rPr lang="fr-CA" dirty="0" err="1" smtClean="0"/>
              <a:t>works</a:t>
            </a:r>
            <a:endParaRPr lang="fr-CA" dirty="0" smtClean="0"/>
          </a:p>
          <a:p>
            <a:pPr lvl="1"/>
            <a:r>
              <a:rPr lang="fr-CA" dirty="0" err="1" smtClean="0"/>
              <a:t>Handle</a:t>
            </a:r>
            <a:r>
              <a:rPr lang="fr-CA" dirty="0" smtClean="0"/>
              <a:t> </a:t>
            </a:r>
            <a:r>
              <a:rPr lang="fr-CA" dirty="0" err="1" smtClean="0"/>
              <a:t>rotational</a:t>
            </a:r>
            <a:r>
              <a:rPr lang="fr-CA" dirty="0" smtClean="0"/>
              <a:t> </a:t>
            </a:r>
            <a:r>
              <a:rPr lang="fr-CA" dirty="0" err="1" smtClean="0"/>
              <a:t>behaviors</a:t>
            </a:r>
            <a:endParaRPr lang="fr-CA" dirty="0" smtClean="0"/>
          </a:p>
          <a:p>
            <a:pPr lvl="1"/>
            <a:r>
              <a:rPr lang="fr-CA" dirty="0" err="1" smtClean="0"/>
              <a:t>Further</a:t>
            </a:r>
            <a:r>
              <a:rPr lang="fr-CA" dirty="0" smtClean="0"/>
              <a:t> </a:t>
            </a:r>
            <a:r>
              <a:rPr lang="fr-CA" dirty="0" err="1" smtClean="0"/>
              <a:t>improve</a:t>
            </a:r>
            <a:r>
              <a:rPr lang="fr-CA" dirty="0" smtClean="0"/>
              <a:t> </a:t>
            </a:r>
            <a:r>
              <a:rPr lang="fr-CA" dirty="0" err="1" smtClean="0"/>
              <a:t>computational</a:t>
            </a:r>
            <a:r>
              <a:rPr lang="fr-CA" smtClean="0"/>
              <a:t> times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37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Thank</a:t>
            </a:r>
            <a:r>
              <a:rPr lang="fr-CA" dirty="0" smtClean="0"/>
              <a:t> </a:t>
            </a:r>
            <a:r>
              <a:rPr lang="fr-CA" dirty="0" err="1" smtClean="0"/>
              <a:t>you</a:t>
            </a:r>
            <a:r>
              <a:rPr lang="fr-CA" smtClean="0"/>
              <a:t>!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38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Proposed</a:t>
            </a:r>
            <a:r>
              <a:rPr lang="fr-CA" dirty="0" smtClean="0"/>
              <a:t> </a:t>
            </a:r>
            <a:r>
              <a:rPr lang="fr-CA" dirty="0" err="1" smtClean="0"/>
              <a:t>approach</a:t>
            </a:r>
            <a:endParaRPr lang="fr-CA" dirty="0" smtClean="0"/>
          </a:p>
          <a:p>
            <a:pPr lvl="1"/>
            <a:r>
              <a:rPr lang="fr-CA" dirty="0" err="1" smtClean="0"/>
              <a:t>Implicit</a:t>
            </a:r>
            <a:r>
              <a:rPr lang="fr-CA" dirty="0" smtClean="0"/>
              <a:t> formulation</a:t>
            </a:r>
          </a:p>
          <a:p>
            <a:pPr lvl="1"/>
            <a:r>
              <a:rPr lang="fr-CA" dirty="0" err="1" smtClean="0"/>
              <a:t>Handle</a:t>
            </a:r>
            <a:r>
              <a:rPr lang="fr-CA" dirty="0" smtClean="0"/>
              <a:t> </a:t>
            </a:r>
            <a:r>
              <a:rPr lang="fr-CA" dirty="0" err="1" smtClean="0"/>
              <a:t>individually</a:t>
            </a:r>
            <a:r>
              <a:rPr lang="fr-CA" dirty="0" smtClean="0"/>
              <a:t> </a:t>
            </a:r>
            <a:r>
              <a:rPr lang="fr-CA" dirty="0" err="1" smtClean="0"/>
              <a:t>each</a:t>
            </a:r>
            <a:r>
              <a:rPr lang="fr-CA" dirty="0" smtClean="0"/>
              <a:t> pair of </a:t>
            </a:r>
            <a:r>
              <a:rPr lang="fr-CA" dirty="0" err="1" smtClean="0"/>
              <a:t>neighbor</a:t>
            </a:r>
            <a:r>
              <a:rPr lang="fr-CA" dirty="0" smtClean="0"/>
              <a:t> </a:t>
            </a:r>
            <a:r>
              <a:rPr lang="fr-CA" dirty="0" err="1" smtClean="0"/>
              <a:t>particles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39</a:t>
            </a:fld>
            <a:endParaRPr kumimoji="0" lang="en-US"/>
          </a:p>
        </p:txBody>
      </p:sp>
      <p:sp>
        <p:nvSpPr>
          <p:cNvPr id="6" name="Oval 5"/>
          <p:cNvSpPr/>
          <p:nvPr/>
        </p:nvSpPr>
        <p:spPr bwMode="auto">
          <a:xfrm>
            <a:off x="3071813" y="4500563"/>
            <a:ext cx="285750" cy="2857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143125" y="3357563"/>
            <a:ext cx="285750" cy="285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>
            <a:stCxn id="8" idx="5"/>
            <a:endCxn id="6" idx="1"/>
          </p:cNvCxnSpPr>
          <p:nvPr/>
        </p:nvCxnSpPr>
        <p:spPr bwMode="auto">
          <a:xfrm rot="16200000" flipH="1">
            <a:off x="2280444" y="3709194"/>
            <a:ext cx="939800" cy="725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2473159" y="3357563"/>
            <a:ext cx="312904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b="1" dirty="0"/>
              <a:t>1</a:t>
            </a:r>
            <a:endParaRPr lang="en-US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4357688" y="4429125"/>
            <a:ext cx="285750" cy="285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>
            <a:stCxn id="7" idx="2"/>
            <a:endCxn id="6" idx="6"/>
          </p:cNvCxnSpPr>
          <p:nvPr/>
        </p:nvCxnSpPr>
        <p:spPr bwMode="auto">
          <a:xfrm rot="10800000" flipV="1">
            <a:off x="3357563" y="4572000"/>
            <a:ext cx="1000125" cy="714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4214813" y="4071938"/>
            <a:ext cx="312904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b="1"/>
              <a:t>2</a:t>
            </a:r>
            <a:endParaRPr lang="en-US" b="1"/>
          </a:p>
        </p:txBody>
      </p:sp>
      <p:sp>
        <p:nvSpPr>
          <p:cNvPr id="9" name="Oval 8"/>
          <p:cNvSpPr/>
          <p:nvPr/>
        </p:nvSpPr>
        <p:spPr bwMode="auto">
          <a:xfrm>
            <a:off x="2214563" y="5572125"/>
            <a:ext cx="285750" cy="285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>
            <a:stCxn id="9" idx="7"/>
            <a:endCxn id="6" idx="3"/>
          </p:cNvCxnSpPr>
          <p:nvPr/>
        </p:nvCxnSpPr>
        <p:spPr bwMode="auto">
          <a:xfrm rot="5400000" flipH="1" flipV="1">
            <a:off x="2351882" y="4852194"/>
            <a:ext cx="868362" cy="654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2258846" y="5202796"/>
            <a:ext cx="312904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b="1"/>
              <a:t>3</a:t>
            </a:r>
            <a:endParaRPr lang="en-US" b="1"/>
          </a:p>
        </p:txBody>
      </p:sp>
      <p:sp>
        <p:nvSpPr>
          <p:cNvPr id="10" name="Oval 9"/>
          <p:cNvSpPr/>
          <p:nvPr/>
        </p:nvSpPr>
        <p:spPr bwMode="auto">
          <a:xfrm>
            <a:off x="4071938" y="5429250"/>
            <a:ext cx="285750" cy="28575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1"/>
            <a:endCxn id="6" idx="5"/>
          </p:cNvCxnSpPr>
          <p:nvPr/>
        </p:nvCxnSpPr>
        <p:spPr bwMode="auto">
          <a:xfrm rot="16200000" flipV="1">
            <a:off x="3352007" y="4709319"/>
            <a:ext cx="725487" cy="7969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4071938" y="5072063"/>
            <a:ext cx="312904" cy="36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A" b="1"/>
              <a:t>4</a:t>
            </a:r>
            <a:endParaRPr lang="en-US" b="1"/>
          </a:p>
        </p:txBody>
      </p:sp>
      <p:pic>
        <p:nvPicPr>
          <p:cNvPr id="20" name="Picture 19" descr="heatDiffusion_step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266" y="5100570"/>
            <a:ext cx="3358138" cy="328694"/>
          </a:xfrm>
          <a:prstGeom prst="rect">
            <a:avLst/>
          </a:prstGeom>
        </p:spPr>
      </p:pic>
      <p:pic>
        <p:nvPicPr>
          <p:cNvPr id="21" name="Picture 20" descr="heatDiffusion_step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266" y="3671810"/>
            <a:ext cx="1287514" cy="328694"/>
          </a:xfrm>
          <a:prstGeom prst="rect">
            <a:avLst/>
          </a:prstGeom>
        </p:spPr>
      </p:pic>
      <p:pic>
        <p:nvPicPr>
          <p:cNvPr id="22" name="Picture 21" descr="heatDiffusion_step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57266" y="4029000"/>
            <a:ext cx="3358138" cy="328694"/>
          </a:xfrm>
          <a:prstGeom prst="rect">
            <a:avLst/>
          </a:prstGeom>
        </p:spPr>
      </p:pic>
      <p:pic>
        <p:nvPicPr>
          <p:cNvPr id="23" name="Picture 22" descr="heatDiffusion_step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266" y="4386190"/>
            <a:ext cx="3358138" cy="328694"/>
          </a:xfrm>
          <a:prstGeom prst="rect">
            <a:avLst/>
          </a:prstGeom>
        </p:spPr>
      </p:pic>
      <p:pic>
        <p:nvPicPr>
          <p:cNvPr id="24" name="Picture 23" descr="heatDiffusion_step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57266" y="4743380"/>
            <a:ext cx="3358138" cy="3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B7D4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B7D4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7B7D4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b="1" dirty="0" err="1" smtClean="0"/>
              <a:t>Previous</a:t>
            </a:r>
            <a:r>
              <a:rPr lang="fr-CA" b="1" dirty="0" smtClean="0"/>
              <a:t> </a:t>
            </a:r>
            <a:r>
              <a:rPr lang="fr-CA" b="1" dirty="0" err="1" smtClean="0"/>
              <a:t>work</a:t>
            </a:r>
            <a:endParaRPr lang="fr-CA" b="1" dirty="0" smtClean="0"/>
          </a:p>
          <a:p>
            <a:r>
              <a:rPr lang="fr-CA" dirty="0" err="1" smtClean="0"/>
              <a:t>Proposed</a:t>
            </a:r>
            <a:r>
              <a:rPr lang="fr-CA" dirty="0" smtClean="0"/>
              <a:t> </a:t>
            </a:r>
            <a:r>
              <a:rPr lang="fr-CA" dirty="0" err="1" smtClean="0"/>
              <a:t>Approach</a:t>
            </a:r>
            <a:endParaRPr lang="fr-CA" dirty="0" smtClean="0"/>
          </a:p>
          <a:p>
            <a:pPr lvl="1"/>
            <a:r>
              <a:rPr lang="fr-CA" dirty="0" err="1" smtClean="0"/>
              <a:t>Melting</a:t>
            </a:r>
            <a:r>
              <a:rPr lang="fr-CA" dirty="0" smtClean="0"/>
              <a:t> and solidification</a:t>
            </a:r>
          </a:p>
          <a:p>
            <a:pPr lvl="1"/>
            <a:r>
              <a:rPr lang="fr-CA" dirty="0" err="1" smtClean="0"/>
              <a:t>Constraints</a:t>
            </a:r>
            <a:r>
              <a:rPr lang="fr-CA" dirty="0" smtClean="0"/>
              <a:t> propagation</a:t>
            </a:r>
          </a:p>
          <a:p>
            <a:pPr lvl="1"/>
            <a:r>
              <a:rPr lang="fr-CA" dirty="0" err="1" smtClean="0"/>
              <a:t>Stability</a:t>
            </a:r>
            <a:r>
              <a:rPr lang="fr-CA" dirty="0" smtClean="0"/>
              <a:t> </a:t>
            </a:r>
            <a:r>
              <a:rPr lang="fr-CA" dirty="0" err="1" smtClean="0"/>
              <a:t>improvements</a:t>
            </a:r>
            <a:endParaRPr lang="fr-CA" dirty="0" smtClean="0"/>
          </a:p>
          <a:p>
            <a:r>
              <a:rPr lang="fr-CA" dirty="0" err="1" smtClean="0"/>
              <a:t>Results</a:t>
            </a:r>
            <a:endParaRPr lang="fr-CA" dirty="0" smtClean="0"/>
          </a:p>
          <a:p>
            <a:r>
              <a:rPr lang="fr-CA" dirty="0" smtClean="0"/>
              <a:t>Limitations and conclusion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4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Heat</a:t>
            </a:r>
            <a:r>
              <a:rPr lang="fr-CA" dirty="0" smtClean="0"/>
              <a:t> diffusion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Neighbors </a:t>
            </a:r>
            <a:r>
              <a:rPr lang="fr-CA" dirty="0" err="1" smtClean="0"/>
              <a:t>traversal</a:t>
            </a:r>
            <a:r>
              <a:rPr lang="fr-CA" dirty="0" smtClean="0"/>
              <a:t> </a:t>
            </a:r>
            <a:r>
              <a:rPr lang="fr-CA" dirty="0" err="1" smtClean="0"/>
              <a:t>order</a:t>
            </a:r>
            <a:r>
              <a:rPr lang="fr-CA" dirty="0" smtClean="0"/>
              <a:t> affects </a:t>
            </a:r>
            <a:r>
              <a:rPr lang="fr-CA" dirty="0" err="1" smtClean="0"/>
              <a:t>results</a:t>
            </a:r>
            <a:endParaRPr lang="fr-CA" dirty="0" smtClean="0"/>
          </a:p>
          <a:p>
            <a:r>
              <a:rPr lang="fr-CA" dirty="0" smtClean="0"/>
              <a:t>Solutions</a:t>
            </a:r>
          </a:p>
          <a:p>
            <a:pPr lvl="1"/>
            <a:r>
              <a:rPr lang="fr-CA" dirty="0" err="1" smtClean="0"/>
              <a:t>Randomize</a:t>
            </a:r>
            <a:r>
              <a:rPr lang="fr-CA" dirty="0" smtClean="0"/>
              <a:t> </a:t>
            </a:r>
            <a:r>
              <a:rPr lang="fr-CA" dirty="0" err="1" smtClean="0"/>
              <a:t>traversal</a:t>
            </a:r>
            <a:r>
              <a:rPr lang="fr-CA" dirty="0" smtClean="0"/>
              <a:t> </a:t>
            </a:r>
            <a:r>
              <a:rPr lang="fr-CA" dirty="0" err="1" smtClean="0"/>
              <a:t>order</a:t>
            </a:r>
            <a:endParaRPr lang="fr-CA" dirty="0" smtClean="0"/>
          </a:p>
          <a:p>
            <a:pPr lvl="1"/>
            <a:r>
              <a:rPr lang="fr-CA" dirty="0" err="1" smtClean="0"/>
              <a:t>Average</a:t>
            </a:r>
            <a:r>
              <a:rPr lang="fr-CA" dirty="0" smtClean="0"/>
              <a:t> of normal and reverse </a:t>
            </a:r>
            <a:r>
              <a:rPr lang="fr-CA" dirty="0" err="1" smtClean="0"/>
              <a:t>order</a:t>
            </a:r>
            <a:endParaRPr lang="fr-CA" dirty="0" smtClean="0"/>
          </a:p>
          <a:p>
            <a:pPr lvl="2"/>
            <a:r>
              <a:rPr lang="fr-CA" dirty="0" err="1" smtClean="0"/>
              <a:t>Used</a:t>
            </a:r>
            <a:r>
              <a:rPr lang="fr-CA" dirty="0" smtClean="0"/>
              <a:t> in </a:t>
            </a:r>
            <a:r>
              <a:rPr lang="fr-CA" dirty="0" err="1" smtClean="0"/>
              <a:t>our</a:t>
            </a:r>
            <a:r>
              <a:rPr lang="fr-CA" dirty="0" smtClean="0"/>
              <a:t> </a:t>
            </a:r>
            <a:r>
              <a:rPr lang="fr-CA" dirty="0" err="1" smtClean="0"/>
              <a:t>examples</a:t>
            </a:r>
            <a:endParaRPr lang="fr-CA" dirty="0" smtClean="0"/>
          </a:p>
          <a:p>
            <a:pPr lvl="1"/>
            <a:endParaRPr lang="fr-CA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40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Adaptive time </a:t>
            </a:r>
            <a:r>
              <a:rPr lang="fr-CA" dirty="0" err="1" smtClean="0"/>
              <a:t>step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41</a:t>
            </a:fld>
            <a:endParaRPr kumimoji="0" lang="en-US"/>
          </a:p>
        </p:txBody>
      </p:sp>
      <p:pic>
        <p:nvPicPr>
          <p:cNvPr id="6" name="Picture 5" descr="render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7273" y="2071678"/>
            <a:ext cx="6929454" cy="3897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Previous</a:t>
            </a:r>
            <a:r>
              <a:rPr lang="fr-CA" dirty="0" smtClean="0"/>
              <a:t> </a:t>
            </a:r>
            <a:r>
              <a:rPr lang="fr-CA" dirty="0" err="1" smtClean="0"/>
              <a:t>work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Melting and solidification</a:t>
            </a:r>
          </a:p>
          <a:p>
            <a:pPr lvl="1"/>
            <a:r>
              <a:rPr lang="en-CA" dirty="0" smtClean="0"/>
              <a:t>Solved for </a:t>
            </a:r>
            <a:r>
              <a:rPr lang="en-CA" dirty="0" err="1" smtClean="0"/>
              <a:t>eulerian</a:t>
            </a:r>
            <a:r>
              <a:rPr lang="en-CA" dirty="0" smtClean="0"/>
              <a:t> approaches</a:t>
            </a:r>
            <a:br>
              <a:rPr lang="en-CA" dirty="0" smtClean="0"/>
            </a:br>
            <a:r>
              <a:rPr lang="en-CA" dirty="0" smtClean="0"/>
              <a:t>[</a:t>
            </a:r>
            <a:r>
              <a:rPr lang="en-CA" dirty="0" err="1" smtClean="0"/>
              <a:t>Stam</a:t>
            </a:r>
            <a:r>
              <a:rPr lang="en-CA" dirty="0" smtClean="0"/>
              <a:t> 1999] </a:t>
            </a:r>
            <a:br>
              <a:rPr lang="en-CA" dirty="0" smtClean="0"/>
            </a:br>
            <a:r>
              <a:rPr lang="en-CA" dirty="0" smtClean="0"/>
              <a:t>[Carlson </a:t>
            </a:r>
            <a:r>
              <a:rPr lang="en-CA" i="1" dirty="0" smtClean="0"/>
              <a:t>et al</a:t>
            </a:r>
            <a:r>
              <a:rPr lang="en-CA" dirty="0" smtClean="0"/>
              <a:t>. 2002]</a:t>
            </a:r>
            <a:br>
              <a:rPr lang="en-CA" dirty="0" smtClean="0"/>
            </a:br>
            <a:r>
              <a:rPr lang="en-CA" dirty="0" smtClean="0"/>
              <a:t>[</a:t>
            </a:r>
            <a:r>
              <a:rPr lang="en-CA" dirty="0" err="1" smtClean="0"/>
              <a:t>F</a:t>
            </a:r>
            <a:r>
              <a:rPr lang="en-CA" dirty="0" err="1" smtClean="0">
                <a:latin typeface="Calibri" pitchFamily="34" charset="0"/>
              </a:rPr>
              <a:t>ält</a:t>
            </a:r>
            <a:r>
              <a:rPr lang="en-CA" dirty="0" smtClean="0">
                <a:latin typeface="Calibri" pitchFamily="34" charset="0"/>
              </a:rPr>
              <a:t> and </a:t>
            </a:r>
            <a:r>
              <a:rPr lang="en-CA" dirty="0" err="1" smtClean="0">
                <a:latin typeface="Calibri" pitchFamily="34" charset="0"/>
              </a:rPr>
              <a:t>Roble</a:t>
            </a:r>
            <a:r>
              <a:rPr lang="en-CA" dirty="0" smtClean="0">
                <a:latin typeface="Calibri" pitchFamily="34" charset="0"/>
              </a:rPr>
              <a:t> 2003</a:t>
            </a:r>
            <a:r>
              <a:rPr lang="en-CA" dirty="0" smtClean="0"/>
              <a:t>] </a:t>
            </a:r>
            <a:br>
              <a:rPr lang="en-CA" dirty="0" smtClean="0"/>
            </a:br>
            <a:r>
              <a:rPr lang="en-CA" dirty="0" smtClean="0"/>
              <a:t>[Rasmussen </a:t>
            </a:r>
            <a:r>
              <a:rPr lang="en-CA" i="1" dirty="0" smtClean="0"/>
              <a:t>et al. </a:t>
            </a:r>
            <a:r>
              <a:rPr lang="en-CA" dirty="0" smtClean="0"/>
              <a:t>2004]</a:t>
            </a:r>
            <a:br>
              <a:rPr lang="en-CA" dirty="0" smtClean="0"/>
            </a:br>
            <a:r>
              <a:rPr lang="en-CA" dirty="0" smtClean="0"/>
              <a:t>[Batty and </a:t>
            </a:r>
            <a:r>
              <a:rPr lang="en-CA" dirty="0" err="1" smtClean="0"/>
              <a:t>Bridson</a:t>
            </a:r>
            <a:r>
              <a:rPr lang="en-CA" dirty="0" smtClean="0"/>
              <a:t> 2008]</a:t>
            </a:r>
          </a:p>
          <a:p>
            <a:pPr lvl="1">
              <a:buNone/>
            </a:pPr>
            <a:endParaRPr lang="en-CA" dirty="0" smtClean="0"/>
          </a:p>
          <a:p>
            <a:pPr lvl="1"/>
            <a:r>
              <a:rPr lang="en-CA" dirty="0" smtClean="0"/>
              <a:t>Still a challenge for </a:t>
            </a:r>
            <a:r>
              <a:rPr lang="en-CA" dirty="0" err="1" smtClean="0"/>
              <a:t>lagrangian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approaches</a:t>
            </a:r>
          </a:p>
          <a:p>
            <a:pPr>
              <a:buNone/>
            </a:pP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5</a:t>
            </a:fld>
            <a:endParaRPr kumimoji="0" lang="en-US"/>
          </a:p>
        </p:txBody>
      </p:sp>
      <p:pic>
        <p:nvPicPr>
          <p:cNvPr id="5" name="Picture 4" descr="batty.eps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215063" y="3857625"/>
            <a:ext cx="13081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arlson.eps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215063" y="1643063"/>
            <a:ext cx="2011362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38888" y="3397250"/>
            <a:ext cx="17859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1000" dirty="0" smtClean="0"/>
              <a:t>Carlson </a:t>
            </a:r>
            <a:r>
              <a:rPr lang="fr-CA" sz="1000" i="1" dirty="0"/>
              <a:t>et al.</a:t>
            </a:r>
            <a:r>
              <a:rPr lang="fr-CA" sz="1000" dirty="0"/>
              <a:t> </a:t>
            </a:r>
            <a:r>
              <a:rPr lang="fr-CA" sz="1000" dirty="0" smtClean="0"/>
              <a:t>2002</a:t>
            </a:r>
            <a:endParaRPr lang="en-US" sz="1000" dirty="0"/>
          </a:p>
        </p:txBody>
      </p:sp>
      <p:sp>
        <p:nvSpPr>
          <p:cNvPr id="8" name="Text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53139" y="6219825"/>
            <a:ext cx="159069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A" sz="1000" dirty="0" err="1" smtClean="0"/>
              <a:t>Batty</a:t>
            </a:r>
            <a:r>
              <a:rPr lang="fr-CA" sz="1000" dirty="0" smtClean="0"/>
              <a:t> and </a:t>
            </a:r>
            <a:r>
              <a:rPr lang="fr-CA" sz="1000" dirty="0" err="1"/>
              <a:t>Bridson</a:t>
            </a:r>
            <a:r>
              <a:rPr lang="fr-CA" sz="1000" dirty="0"/>
              <a:t> </a:t>
            </a:r>
            <a:r>
              <a:rPr lang="fr-CA" sz="1000" dirty="0" smtClean="0"/>
              <a:t>2008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 smtClean="0"/>
              <a:t>Previous</a:t>
            </a:r>
            <a:r>
              <a:rPr lang="fr-CA" dirty="0" smtClean="0"/>
              <a:t> </a:t>
            </a:r>
            <a:r>
              <a:rPr lang="fr-CA" dirty="0" err="1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err="1" smtClean="0"/>
              <a:t>Lagrangian</a:t>
            </a:r>
            <a:endParaRPr lang="fr-CA" dirty="0" smtClean="0"/>
          </a:p>
          <a:p>
            <a:pPr lvl="2"/>
            <a:r>
              <a:rPr lang="en-CA" dirty="0" smtClean="0"/>
              <a:t>Variable viscosity</a:t>
            </a:r>
            <a:br>
              <a:rPr lang="en-CA" dirty="0" smtClean="0"/>
            </a:br>
            <a:r>
              <a:rPr lang="en-CA" dirty="0" smtClean="0"/>
              <a:t>[Muller </a:t>
            </a:r>
            <a:r>
              <a:rPr lang="en-CA" i="1" dirty="0" smtClean="0"/>
              <a:t>et al. </a:t>
            </a:r>
            <a:r>
              <a:rPr lang="en-CA" dirty="0" smtClean="0"/>
              <a:t>2003]</a:t>
            </a:r>
          </a:p>
          <a:p>
            <a:pPr lvl="2">
              <a:buNone/>
            </a:pPr>
            <a:endParaRPr lang="en-CA" dirty="0" smtClean="0"/>
          </a:p>
          <a:p>
            <a:pPr lvl="2"/>
            <a:r>
              <a:rPr lang="en-CA" dirty="0" smtClean="0"/>
              <a:t>Elastic </a:t>
            </a:r>
            <a:br>
              <a:rPr lang="en-CA" dirty="0" smtClean="0"/>
            </a:br>
            <a:r>
              <a:rPr lang="en-CA" dirty="0" smtClean="0"/>
              <a:t>[</a:t>
            </a:r>
            <a:r>
              <a:rPr lang="en-CA" dirty="0" err="1" smtClean="0"/>
              <a:t>Solenthaler</a:t>
            </a:r>
            <a:r>
              <a:rPr lang="en-CA" dirty="0" smtClean="0"/>
              <a:t> et al. 2007] </a:t>
            </a:r>
            <a:br>
              <a:rPr lang="en-CA" dirty="0" smtClean="0"/>
            </a:br>
            <a:r>
              <a:rPr lang="en-CA" dirty="0" smtClean="0"/>
              <a:t>[Chang </a:t>
            </a:r>
            <a:r>
              <a:rPr lang="en-CA" i="1" dirty="0" smtClean="0"/>
              <a:t>et al. </a:t>
            </a:r>
            <a:r>
              <a:rPr lang="en-CA" dirty="0" smtClean="0"/>
              <a:t>2009]</a:t>
            </a:r>
          </a:p>
          <a:p>
            <a:pPr lvl="2">
              <a:buNone/>
            </a:pPr>
            <a:endParaRPr lang="en-CA" dirty="0" smtClean="0"/>
          </a:p>
          <a:p>
            <a:pPr lvl="2"/>
            <a:r>
              <a:rPr lang="en-CA" dirty="0" smtClean="0"/>
              <a:t>Plastic</a:t>
            </a:r>
            <a:br>
              <a:rPr lang="en-CA" dirty="0" smtClean="0"/>
            </a:br>
            <a:r>
              <a:rPr lang="en-CA" dirty="0" smtClean="0"/>
              <a:t>[</a:t>
            </a:r>
            <a:r>
              <a:rPr lang="en-CA" dirty="0" err="1" smtClean="0"/>
              <a:t>Paiva</a:t>
            </a:r>
            <a:r>
              <a:rPr lang="en-CA" dirty="0" smtClean="0"/>
              <a:t> </a:t>
            </a:r>
            <a:r>
              <a:rPr lang="en-CA" i="1" dirty="0" smtClean="0"/>
              <a:t>et al. </a:t>
            </a:r>
            <a:r>
              <a:rPr lang="en-CA" dirty="0" smtClean="0"/>
              <a:t>2006]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6</a:t>
            </a:fld>
            <a:endParaRPr kumimoji="0" lang="en-US"/>
          </a:p>
        </p:txBody>
      </p:sp>
      <p:pic>
        <p:nvPicPr>
          <p:cNvPr id="5" name="Picture 4" descr="solideElastiqueLiquide_solenthaler2007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0" y="4714875"/>
            <a:ext cx="35718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aiva2006.eps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29250" y="2000250"/>
            <a:ext cx="3571875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38888" y="4071938"/>
            <a:ext cx="178593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1000" dirty="0" smtClean="0"/>
              <a:t>[Paiva </a:t>
            </a:r>
            <a:r>
              <a:rPr lang="fr-CA" sz="1000" i="1" dirty="0"/>
              <a:t>et al. </a:t>
            </a:r>
            <a:r>
              <a:rPr lang="fr-CA" sz="1000" dirty="0"/>
              <a:t>2006]</a:t>
            </a:r>
            <a:endParaRPr lang="en-US" sz="1000" dirty="0"/>
          </a:p>
        </p:txBody>
      </p:sp>
      <p:sp>
        <p:nvSpPr>
          <p:cNvPr id="8" name="Text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53163" y="6000750"/>
            <a:ext cx="19478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A" sz="1000" dirty="0" smtClean="0"/>
              <a:t>[</a:t>
            </a:r>
            <a:r>
              <a:rPr lang="fr-CA" sz="1000" dirty="0" err="1" smtClean="0"/>
              <a:t>Solenthaler</a:t>
            </a:r>
            <a:r>
              <a:rPr lang="fr-CA" sz="1000" dirty="0" smtClean="0"/>
              <a:t> </a:t>
            </a:r>
            <a:r>
              <a:rPr lang="fr-CA" sz="1000" i="1" dirty="0"/>
              <a:t>et al.</a:t>
            </a:r>
            <a:r>
              <a:rPr lang="fr-CA" sz="1000" dirty="0"/>
              <a:t> </a:t>
            </a:r>
            <a:r>
              <a:rPr lang="fr-CA" sz="1000" dirty="0" smtClean="0"/>
              <a:t>2007]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Overview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err="1" smtClean="0"/>
              <a:t>Previous</a:t>
            </a:r>
            <a:r>
              <a:rPr lang="fr-CA" smtClean="0"/>
              <a:t> </a:t>
            </a:r>
            <a:r>
              <a:rPr lang="fr-CA" err="1" smtClean="0"/>
              <a:t>work</a:t>
            </a:r>
            <a:endParaRPr lang="fr-CA" smtClean="0"/>
          </a:p>
          <a:p>
            <a:r>
              <a:rPr lang="fr-CA" b="1" err="1" smtClean="0"/>
              <a:t>Proposed</a:t>
            </a:r>
            <a:r>
              <a:rPr lang="fr-CA" b="1" smtClean="0"/>
              <a:t> </a:t>
            </a:r>
            <a:r>
              <a:rPr lang="fr-CA" b="1" err="1" smtClean="0"/>
              <a:t>Approach</a:t>
            </a:r>
            <a:endParaRPr lang="fr-CA" b="1" smtClean="0"/>
          </a:p>
          <a:p>
            <a:pPr lvl="1"/>
            <a:r>
              <a:rPr lang="fr-CA" b="1" err="1" smtClean="0"/>
              <a:t>Melting</a:t>
            </a:r>
            <a:r>
              <a:rPr lang="fr-CA" b="1" smtClean="0"/>
              <a:t> and solidification</a:t>
            </a:r>
          </a:p>
          <a:p>
            <a:pPr lvl="1"/>
            <a:r>
              <a:rPr lang="fr-CA" err="1" smtClean="0"/>
              <a:t>Constraints</a:t>
            </a:r>
            <a:r>
              <a:rPr lang="fr-CA" smtClean="0"/>
              <a:t> propagation</a:t>
            </a:r>
          </a:p>
          <a:p>
            <a:pPr lvl="1"/>
            <a:r>
              <a:rPr lang="fr-CA" err="1" smtClean="0"/>
              <a:t>Stability</a:t>
            </a:r>
            <a:r>
              <a:rPr lang="fr-CA" smtClean="0"/>
              <a:t> </a:t>
            </a:r>
            <a:r>
              <a:rPr lang="fr-CA" err="1" smtClean="0"/>
              <a:t>improvements</a:t>
            </a:r>
            <a:endParaRPr lang="fr-CA" smtClean="0"/>
          </a:p>
          <a:p>
            <a:r>
              <a:rPr lang="fr-CA" err="1" smtClean="0"/>
              <a:t>Results</a:t>
            </a:r>
            <a:endParaRPr lang="fr-CA" smtClean="0"/>
          </a:p>
          <a:p>
            <a:r>
              <a:rPr lang="fr-CA" smtClean="0"/>
              <a:t>Limitations and conclusion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7</a:t>
            </a:fld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Melting</a:t>
            </a:r>
            <a:r>
              <a:rPr lang="fr-CA" smtClean="0"/>
              <a:t> and solidification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Integrated</a:t>
            </a:r>
            <a:r>
              <a:rPr lang="fr-CA" dirty="0" smtClean="0"/>
              <a:t> in a SPH </a:t>
            </a:r>
            <a:r>
              <a:rPr lang="fr-CA" dirty="0" err="1" smtClean="0"/>
              <a:t>fluid</a:t>
            </a:r>
            <a:r>
              <a:rPr lang="fr-CA" dirty="0" smtClean="0"/>
              <a:t> </a:t>
            </a:r>
            <a:r>
              <a:rPr lang="fr-CA" dirty="0" err="1" smtClean="0"/>
              <a:t>solver</a:t>
            </a:r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 smtClean="0"/>
          </a:p>
          <a:p>
            <a:r>
              <a:rPr lang="fr-CA" dirty="0" smtClean="0"/>
              <a:t>Minimisation </a:t>
            </a:r>
            <a:r>
              <a:rPr lang="fr-CA" dirty="0" err="1" smtClean="0"/>
              <a:t>problem</a:t>
            </a:r>
            <a:endParaRPr lang="fr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8</a:t>
            </a:fld>
            <a:endParaRPr kumimoji="0" lang="en-US"/>
          </a:p>
        </p:txBody>
      </p:sp>
      <p:sp>
        <p:nvSpPr>
          <p:cNvPr id="7" name="Rounded Rectangle 6"/>
          <p:cNvSpPr/>
          <p:nvPr/>
        </p:nvSpPr>
        <p:spPr>
          <a:xfrm>
            <a:off x="7238177" y="2214554"/>
            <a:ext cx="1048599" cy="857256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eq_mi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7996" y="4214818"/>
            <a:ext cx="5068008" cy="714380"/>
          </a:xfrm>
          <a:prstGeom prst="rect">
            <a:avLst/>
          </a:prstGeom>
        </p:spPr>
      </p:pic>
      <p:pic>
        <p:nvPicPr>
          <p:cNvPr id="10" name="Picture 9" descr="eq_sp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1142" y="2285992"/>
            <a:ext cx="7661716" cy="7858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err="1" smtClean="0"/>
              <a:t>Deformation</a:t>
            </a:r>
            <a:r>
              <a:rPr lang="fr-CA" smtClean="0"/>
              <a:t> </a:t>
            </a:r>
            <a:r>
              <a:rPr lang="fr-CA" err="1" smtClean="0"/>
              <a:t>error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err="1" smtClean="0"/>
              <a:t>Difference</a:t>
            </a:r>
            <a:r>
              <a:rPr lang="fr-CA" dirty="0" smtClean="0"/>
              <a:t> </a:t>
            </a:r>
            <a:r>
              <a:rPr lang="fr-CA" dirty="0" err="1" smtClean="0"/>
              <a:t>between</a:t>
            </a:r>
            <a:r>
              <a:rPr lang="fr-CA" dirty="0" smtClean="0"/>
              <a:t> </a:t>
            </a:r>
          </a:p>
          <a:p>
            <a:pPr lvl="1"/>
            <a:r>
              <a:rPr lang="fr-CA" dirty="0" err="1" smtClean="0"/>
              <a:t>Current</a:t>
            </a:r>
            <a:r>
              <a:rPr lang="fr-CA" dirty="0" smtClean="0"/>
              <a:t> </a:t>
            </a:r>
            <a:r>
              <a:rPr lang="fr-CA" dirty="0" err="1" smtClean="0"/>
              <a:t>deformation</a:t>
            </a:r>
            <a:endParaRPr lang="fr-CA" dirty="0" smtClean="0"/>
          </a:p>
          <a:p>
            <a:pPr lvl="1"/>
            <a:r>
              <a:rPr lang="fr-CA" dirty="0" smtClean="0"/>
              <a:t>Target </a:t>
            </a:r>
            <a:r>
              <a:rPr lang="fr-CA" dirty="0" err="1" smtClean="0"/>
              <a:t>deformation</a:t>
            </a:r>
            <a:endParaRPr lang="fr-CA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9</a:t>
            </a:fld>
            <a:endParaRPr kumimoji="0"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1408528" y="3500438"/>
            <a:ext cx="6326944" cy="2000264"/>
            <a:chOff x="1408528" y="3500438"/>
            <a:chExt cx="6326944" cy="2000264"/>
          </a:xfrm>
        </p:grpSpPr>
        <p:pic>
          <p:nvPicPr>
            <p:cNvPr id="11" name="Picture 10" descr="deformation_error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8528" y="4477660"/>
              <a:ext cx="6326944" cy="1023042"/>
            </a:xfrm>
            <a:prstGeom prst="rect">
              <a:avLst/>
            </a:prstGeom>
          </p:spPr>
        </p:pic>
        <p:pic>
          <p:nvPicPr>
            <p:cNvPr id="12" name="Picture 11" descr="deformation_tot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0366" y="3500438"/>
              <a:ext cx="1857388" cy="909371"/>
            </a:xfrm>
            <a:prstGeom prst="rect">
              <a:avLst/>
            </a:prstGeom>
          </p:spPr>
        </p:pic>
      </p:grpSp>
      <p:cxnSp>
        <p:nvCxnSpPr>
          <p:cNvPr id="22" name="Elbow Connector 21"/>
          <p:cNvCxnSpPr/>
          <p:nvPr/>
        </p:nvCxnSpPr>
        <p:spPr>
          <a:xfrm rot="16200000" flipH="1">
            <a:off x="3036083" y="3178967"/>
            <a:ext cx="1785950" cy="857256"/>
          </a:xfrm>
          <a:prstGeom prst="bentConnector3">
            <a:avLst>
              <a:gd name="adj1" fmla="val 667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H="1">
            <a:off x="3532339" y="2460777"/>
            <a:ext cx="2222198" cy="1857388"/>
          </a:xfrm>
          <a:prstGeom prst="bentConnector3">
            <a:avLst>
              <a:gd name="adj1" fmla="val -149"/>
            </a:avLst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21235</TotalTime>
  <Words>1355</Words>
  <Application>Microsoft Office PowerPoint</Application>
  <PresentationFormat>On-screen Show (4:3)</PresentationFormat>
  <Paragraphs>419</Paragraphs>
  <Slides>41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Urban</vt:lpstr>
      <vt:lpstr>A Prediction-Correction Approach for Stable SPH Fluid Simulation from Liquid to Rigid</vt:lpstr>
      <vt:lpstr>Melting and solidification</vt:lpstr>
      <vt:lpstr>Goals</vt:lpstr>
      <vt:lpstr>Overview</vt:lpstr>
      <vt:lpstr>Previous work</vt:lpstr>
      <vt:lpstr>Previous work</vt:lpstr>
      <vt:lpstr>Overview</vt:lpstr>
      <vt:lpstr>Melting and solidification</vt:lpstr>
      <vt:lpstr>Deformation error</vt:lpstr>
      <vt:lpstr>Target Deformation</vt:lpstr>
      <vt:lpstr>Rigidity forces correction</vt:lpstr>
      <vt:lpstr>Rigidity forces correction</vt:lpstr>
      <vt:lpstr>Rigidity forces correction</vt:lpstr>
      <vt:lpstr>Integration</vt:lpstr>
      <vt:lpstr>Integration</vt:lpstr>
      <vt:lpstr>Overview</vt:lpstr>
      <vt:lpstr>Why?</vt:lpstr>
      <vt:lpstr>Constraints propagation</vt:lpstr>
      <vt:lpstr>Constraints propagation</vt:lpstr>
      <vt:lpstr>Constraints propagation</vt:lpstr>
      <vt:lpstr>Constraints propagation</vt:lpstr>
      <vt:lpstr>Overview</vt:lpstr>
      <vt:lpstr>Stability</vt:lpstr>
      <vt:lpstr>Adaptative time step</vt:lpstr>
      <vt:lpstr>Adaptative time step</vt:lpstr>
      <vt:lpstr>Heat diffusion</vt:lpstr>
      <vt:lpstr>Heat diffusion</vt:lpstr>
      <vt:lpstr>Heat diffusion</vt:lpstr>
      <vt:lpstr>Heat diffusion – Implicit formulation</vt:lpstr>
      <vt:lpstr>Heat diffusion - video</vt:lpstr>
      <vt:lpstr>Overview</vt:lpstr>
      <vt:lpstr>Video</vt:lpstr>
      <vt:lpstr>Slide 33</vt:lpstr>
      <vt:lpstr>Comparison with traditionnal viscosity</vt:lpstr>
      <vt:lpstr>Overview</vt:lpstr>
      <vt:lpstr>Limitations</vt:lpstr>
      <vt:lpstr>Conclusion</vt:lpstr>
      <vt:lpstr>Thank you!</vt:lpstr>
      <vt:lpstr>Heat diffusion</vt:lpstr>
      <vt:lpstr>Heat diffusion</vt:lpstr>
      <vt:lpstr>Adaptive time step</vt:lpstr>
    </vt:vector>
  </TitlesOfParts>
  <Company>Mokko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Prediction-Correction Approach for Stable SPH Fluid Simulation from Liquid to Rigid</dc:title>
  <dc:creator>Mokko</dc:creator>
  <cp:lastModifiedBy>Mokko</cp:lastModifiedBy>
  <cp:revision>461</cp:revision>
  <dcterms:created xsi:type="dcterms:W3CDTF">2012-05-15T20:07:15Z</dcterms:created>
  <dcterms:modified xsi:type="dcterms:W3CDTF">2012-06-14T13:25:50Z</dcterms:modified>
</cp:coreProperties>
</file>