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1"/>
  </p:sldMasterIdLst>
  <p:notesMasterIdLst>
    <p:notesMasterId r:id="rId44"/>
  </p:notesMasterIdLst>
  <p:handoutMasterIdLst>
    <p:handoutMasterId r:id="rId45"/>
  </p:handoutMasterIdLst>
  <p:sldIdLst>
    <p:sldId id="335" r:id="rId2"/>
    <p:sldId id="395" r:id="rId3"/>
    <p:sldId id="446" r:id="rId4"/>
    <p:sldId id="475" r:id="rId5"/>
    <p:sldId id="476" r:id="rId6"/>
    <p:sldId id="343" r:id="rId7"/>
    <p:sldId id="345" r:id="rId8"/>
    <p:sldId id="393" r:id="rId9"/>
    <p:sldId id="449" r:id="rId10"/>
    <p:sldId id="480" r:id="rId11"/>
    <p:sldId id="450" r:id="rId12"/>
    <p:sldId id="451" r:id="rId13"/>
    <p:sldId id="453" r:id="rId14"/>
    <p:sldId id="452" r:id="rId15"/>
    <p:sldId id="454" r:id="rId16"/>
    <p:sldId id="455" r:id="rId17"/>
    <p:sldId id="456" r:id="rId18"/>
    <p:sldId id="481" r:id="rId19"/>
    <p:sldId id="457" r:id="rId20"/>
    <p:sldId id="458" r:id="rId21"/>
    <p:sldId id="461" r:id="rId22"/>
    <p:sldId id="479" r:id="rId23"/>
    <p:sldId id="478" r:id="rId24"/>
    <p:sldId id="482" r:id="rId25"/>
    <p:sldId id="459" r:id="rId26"/>
    <p:sldId id="462" r:id="rId27"/>
    <p:sldId id="463" r:id="rId28"/>
    <p:sldId id="483" r:id="rId29"/>
    <p:sldId id="460" r:id="rId30"/>
    <p:sldId id="464" r:id="rId31"/>
    <p:sldId id="467" r:id="rId32"/>
    <p:sldId id="466" r:id="rId33"/>
    <p:sldId id="469" r:id="rId34"/>
    <p:sldId id="468" r:id="rId35"/>
    <p:sldId id="484" r:id="rId36"/>
    <p:sldId id="447" r:id="rId37"/>
    <p:sldId id="485" r:id="rId38"/>
    <p:sldId id="474" r:id="rId39"/>
    <p:sldId id="391" r:id="rId40"/>
    <p:sldId id="438" r:id="rId41"/>
    <p:sldId id="473" r:id="rId42"/>
    <p:sldId id="477" r:id="rId43"/>
  </p:sldIdLst>
  <p:sldSz cx="9144000" cy="5143500" type="screen16x9"/>
  <p:notesSz cx="9117013" cy="68580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7201"/>
    <a:srgbClr val="FF8A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5"/>
    <p:restoredTop sz="77946" autoAdjust="0"/>
  </p:normalViewPr>
  <p:slideViewPr>
    <p:cSldViewPr snapToGrid="0">
      <p:cViewPr varScale="1">
        <p:scale>
          <a:sx n="110" d="100"/>
          <a:sy n="110" d="100"/>
        </p:scale>
        <p:origin x="85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688" y="368"/>
      </p:cViewPr>
      <p:guideLst>
        <p:guide orient="horz" pos="2160"/>
        <p:guide pos="287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52B885E-F8A7-254C-B1EB-0308FCDF19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1CE6FA7-6955-DA4B-9450-2BD6F110B6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65725" y="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E9B4A9D4-946C-F84D-9BF2-BB9BF5C61B5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1C2F5939-08DF-B94E-8FB1-4BE636090C4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65725" y="651510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12C4763B-44C7-B041-A4B0-EBBB94D098EB}" type="slidenum">
              <a:rPr lang="fr-CA" altLang="x-none"/>
              <a:pPr>
                <a:defRPr/>
              </a:pPr>
              <a:t>‹#›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982204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CD14910-D26B-B641-B0E3-2334CBAD05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A16C1CA-4C84-AB4B-979E-A4C833FDEF3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65725" y="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AB5636C-8C85-D240-850A-676EF6FA55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70125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46CE3DD-140F-F64E-A048-F47F076444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6025" y="3257550"/>
            <a:ext cx="6684963" cy="3086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/>
              <a:t>Click to edit Master text styles</a:t>
            </a:r>
          </a:p>
          <a:p>
            <a:pPr lvl="1"/>
            <a:r>
              <a:rPr lang="fr-CA" noProof="0"/>
              <a:t>Second level</a:t>
            </a:r>
          </a:p>
          <a:p>
            <a:pPr lvl="2"/>
            <a:r>
              <a:rPr lang="fr-CA" noProof="0"/>
              <a:t>Third level</a:t>
            </a:r>
          </a:p>
          <a:p>
            <a:pPr lvl="3"/>
            <a:r>
              <a:rPr lang="fr-CA" noProof="0"/>
              <a:t>Fourth level</a:t>
            </a:r>
          </a:p>
          <a:p>
            <a:pPr lvl="4"/>
            <a:r>
              <a:rPr lang="fr-CA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E15F73CC-92AA-0547-B12F-FEC9DC4D9BF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D71F22F6-021D-514C-8C4F-F15AAAAE2F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65725" y="6515100"/>
            <a:ext cx="3951288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276" tIns="45639" rIns="91276" bIns="4563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0E4D4E85-CB16-644D-A3D3-4D3D26534498}" type="slidenum">
              <a:rPr lang="fr-CA" altLang="x-none"/>
              <a:pPr>
                <a:defRPr/>
              </a:pPr>
              <a:t>‹#›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3285997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1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00026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19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289480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21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15506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confirms findings of others [5,11,26,28]</a:t>
            </a:r>
          </a:p>
          <a:p>
            <a:r>
              <a:rPr lang="en-US" dirty="0"/>
              <a:t>stronger in our case; possible explanation</a:t>
            </a:r>
          </a:p>
          <a:p>
            <a:r>
              <a:rPr lang="en-US" dirty="0"/>
              <a:t>blurred (9.4 FPS) vs. non-blurred (13.0 FPS)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22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3475532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23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46647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24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919716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25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941049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</a:t>
            </a:r>
          </a:p>
          <a:p>
            <a:r>
              <a:rPr lang="en-US" dirty="0"/>
              <a:t>Fig. 11 ; FIX THE MISSING + FOR THE LOWER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26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505056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27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486002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28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106893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29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409643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2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3831174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32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357855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35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4231355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37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458454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40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344915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42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86243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3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139541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6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36428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7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29558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8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201052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10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90577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17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416792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D4E85-CB16-644D-A3D3-4D3D26534498}" type="slidenum">
              <a:rPr lang="fr-CA" altLang="x-none" smtClean="0"/>
              <a:pPr>
                <a:defRPr/>
              </a:pPr>
              <a:t>18</a:t>
            </a:fld>
            <a:endParaRPr lang="fr-CA" altLang="x-none"/>
          </a:p>
        </p:txBody>
      </p:sp>
    </p:spTree>
    <p:extLst>
      <p:ext uri="{BB962C8B-B14F-4D97-AF65-F5344CB8AC3E}">
        <p14:creationId xmlns:p14="http://schemas.microsoft.com/office/powerpoint/2010/main" val="353446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>
            <a:extLst>
              <a:ext uri="{FF2B5EF4-FFF2-40B4-BE49-F238E27FC236}">
                <a16:creationId xmlns:a16="http://schemas.microsoft.com/office/drawing/2014/main" id="{E9DBF70D-07BA-B043-A37F-0D4A263F4E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" y="4608513"/>
            <a:ext cx="2878138" cy="554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CA" altLang="x-none" sz="700"/>
              <a:t>Université du Québec</a:t>
            </a:r>
          </a:p>
          <a:p>
            <a:pPr>
              <a:defRPr/>
            </a:pPr>
            <a:r>
              <a:rPr lang="fr-CA" altLang="x-none" sz="1100" dirty="0"/>
              <a:t>École de technologie supérieure</a:t>
            </a:r>
          </a:p>
          <a:p>
            <a:pPr>
              <a:defRPr/>
            </a:pPr>
            <a:r>
              <a:rPr lang="fr-CA" altLang="x-none" sz="1200" dirty="0"/>
              <a:t>D</a:t>
            </a:r>
            <a:r>
              <a:rPr lang="fr-CH" altLang="x-none" sz="1200" dirty="0" err="1"/>
              <a:t>épartement</a:t>
            </a:r>
            <a:r>
              <a:rPr lang="fr-CH" altLang="x-none" sz="1200" dirty="0"/>
              <a:t> de génie logiciel et des TI</a:t>
            </a:r>
            <a:endParaRPr lang="fr-CA" altLang="x-none" sz="700" dirty="0"/>
          </a:p>
        </p:txBody>
      </p:sp>
      <p:sp>
        <p:nvSpPr>
          <p:cNvPr id="1361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61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729BBF-B8A7-FD40-80EB-8C17F5AF4C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</p:spPr>
        <p:txBody>
          <a:bodyPr anchor="t"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uk-UA"/>
              <a:t>‹#›</a:t>
            </a: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9416295-B9CB-FC40-B994-1242FF002B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F87C3A6-CF2E-9240-BE52-82AF17BD006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592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4E4DF35-0249-EF48-857E-E311CBB537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B41F-F2AD-DA4B-89A8-0F6637E601D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358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A3E9CA1-6FD4-1044-8046-50EF59E0127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87E2-3C39-964B-8C67-74484D76191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6653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45720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45720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9946B1A-C63E-844E-9B21-BE160290B4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80C6B-AC73-9D4E-8CA7-0547A9476C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0169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>
            <a:extLst>
              <a:ext uri="{FF2B5EF4-FFF2-40B4-BE49-F238E27FC236}">
                <a16:creationId xmlns:a16="http://schemas.microsoft.com/office/drawing/2014/main" id="{569FE239-0D0A-4044-924C-92DE3A936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87888"/>
            <a:ext cx="2786063" cy="508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fr-CA" altLang="x-none" sz="700"/>
              <a:t>Université du Québec</a:t>
            </a:r>
          </a:p>
          <a:p>
            <a:pPr>
              <a:defRPr/>
            </a:pPr>
            <a:r>
              <a:rPr lang="fr-CA" altLang="x-none" sz="1100"/>
              <a:t>École de technologie supérieure</a:t>
            </a:r>
          </a:p>
          <a:p>
            <a:pPr>
              <a:defRPr/>
            </a:pPr>
            <a:r>
              <a:rPr lang="fr-CA" altLang="x-none" sz="1200"/>
              <a:t>D</a:t>
            </a:r>
            <a:r>
              <a:rPr lang="fr-CH" altLang="x-none" sz="1200"/>
              <a:t>épartement de génie logiciel et des TI</a:t>
            </a:r>
            <a:endParaRPr lang="fr-CA" altLang="x-none" sz="700"/>
          </a:p>
        </p:txBody>
      </p:sp>
      <p:sp>
        <p:nvSpPr>
          <p:cNvPr id="7" name="Line 1030">
            <a:extLst>
              <a:ext uri="{FF2B5EF4-FFF2-40B4-BE49-F238E27FC236}">
                <a16:creationId xmlns:a16="http://schemas.microsoft.com/office/drawing/2014/main" id="{2E15184E-3B7F-0144-9C95-2A67C78D0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7150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31">
            <a:extLst>
              <a:ext uri="{FF2B5EF4-FFF2-40B4-BE49-F238E27FC236}">
                <a16:creationId xmlns:a16="http://schemas.microsoft.com/office/drawing/2014/main" id="{59F3EA11-2197-9C46-83E2-AB94BAFF8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62915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032">
            <a:extLst>
              <a:ext uri="{FF2B5EF4-FFF2-40B4-BE49-F238E27FC236}">
                <a16:creationId xmlns:a16="http://schemas.microsoft.com/office/drawing/2014/main" id="{4F53B496-59D5-B041-9169-72FC005BC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4660900"/>
            <a:ext cx="1841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42950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165735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2914650"/>
            <a:ext cx="3810000" cy="165735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143000"/>
            <a:ext cx="3810000" cy="342900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951FE5B-B496-F945-9DB0-566630C897F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4686300"/>
            <a:ext cx="609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fld id="{9287339D-2672-5546-A6A7-C823F66C8C1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8825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61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078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Click to edit Master title style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fr-CA" dirty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79EA636-A465-2741-B2EE-72004ADA0B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F34BA-5DF2-BD44-82B5-3E4D869D09A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236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F3E4B2-FC14-9B4D-AC4B-65D340488BB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3E2C-5481-F64B-9920-B9A4FD052A4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5870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28650"/>
            <a:ext cx="3810000" cy="394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28650"/>
            <a:ext cx="3810000" cy="394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499BAD2-9F02-4F4C-A28F-C1FAA6BA31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0B2F-1C67-F048-85D3-220FADD36DD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883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80159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7F98C993-B2FF-2747-8FA3-1759809002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9312-747A-3B48-8389-E26DAA73F57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384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C4D4F852-A103-744C-972C-E6DB98BDCB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C3C59-940F-0E48-86B4-23F7317C186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6220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98C7DC84-F768-1940-B8C1-C0BE1D61D4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D1DEB-3334-5947-A09C-EC2AD27C0C5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4487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8489292-1C0E-7845-BA67-9FDEE433BD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48695-757E-5643-9FAD-3FD940CD5F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547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7">
            <a:extLst>
              <a:ext uri="{FF2B5EF4-FFF2-40B4-BE49-F238E27FC236}">
                <a16:creationId xmlns:a16="http://schemas.microsoft.com/office/drawing/2014/main" id="{2CF2FDFA-B88F-644C-89D4-2192D74D1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8001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028">
            <a:extLst>
              <a:ext uri="{FF2B5EF4-FFF2-40B4-BE49-F238E27FC236}">
                <a16:creationId xmlns:a16="http://schemas.microsoft.com/office/drawing/2014/main" id="{21FDC586-88FC-D040-A164-F60D5F115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628650"/>
            <a:ext cx="8001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5173" name="Rectangle 1029">
            <a:extLst>
              <a:ext uri="{FF2B5EF4-FFF2-40B4-BE49-F238E27FC236}">
                <a16:creationId xmlns:a16="http://schemas.microsoft.com/office/drawing/2014/main" id="{E5D569DB-0C28-F841-9ED9-E79290BF69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53200" y="4669339"/>
            <a:ext cx="2062163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fld id="{2C8FD2AE-61A9-3A49-BF9C-EDFCB76EA28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1030" name="Line 1030">
            <a:extLst>
              <a:ext uri="{FF2B5EF4-FFF2-40B4-BE49-F238E27FC236}">
                <a16:creationId xmlns:a16="http://schemas.microsoft.com/office/drawing/2014/main" id="{C4EFF477-3150-DD4A-8AC6-43245DB87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6675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1">
            <a:extLst>
              <a:ext uri="{FF2B5EF4-FFF2-40B4-BE49-F238E27FC236}">
                <a16:creationId xmlns:a16="http://schemas.microsoft.com/office/drawing/2014/main" id="{67809E08-24BC-1B47-84B6-374F331C7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62915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78789"/>
            <a:ext cx="563142" cy="3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69EA2-E236-904E-9723-B550331247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860297" y="4678789"/>
            <a:ext cx="1134000" cy="3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C022E-A13C-754E-93CC-DF1301CF4EF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541617" y="4661820"/>
            <a:ext cx="779670" cy="357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C017A-1B63-A547-B302-28D805CD4E6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674519" y="4678917"/>
            <a:ext cx="684000" cy="3237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8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7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(null)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(null)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(null)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09"/>
            <a:ext cx="7772400" cy="2376541"/>
          </a:xfrm>
        </p:spPr>
        <p:txBody>
          <a:bodyPr/>
          <a:lstStyle/>
          <a:p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Virtual Environment Stereoscopic Parameters Adjustment by Evaluation of the Point of Regard</a:t>
            </a: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93879"/>
            <a:ext cx="6400800" cy="1835221"/>
          </a:xfrm>
        </p:spPr>
        <p:txBody>
          <a:bodyPr/>
          <a:lstStyle/>
          <a:p>
            <a:r>
              <a:rPr lang="en-CA" dirty="0">
                <a:solidFill>
                  <a:schemeClr val="bg2"/>
                </a:solidFill>
              </a:rPr>
              <a:t>Jessica Conti, Benoît Ozell, Eric Paquette, Patrice Renaud</a:t>
            </a:r>
            <a:endParaRPr lang="en-CA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85800" y="3486150"/>
            <a:ext cx="7772400" cy="49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>
                <a:solidFill>
                  <a:schemeClr val="bg2"/>
                </a:solidFill>
              </a:rPr>
              <a:t>Graphics Interface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97291"/>
            <a:ext cx="1188856" cy="6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125B2-1E49-BD41-87E4-CBE222BA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920" y="4364044"/>
            <a:ext cx="1926732" cy="550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5B951-92FF-644F-A6C5-97E44A31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88" y="4315548"/>
            <a:ext cx="1368000" cy="6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b="1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24588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042EA-BAD0-0D46-89B1-1ADD17D9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3F8C3-BF7D-5749-A008-01C40B7E4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18 participants</a:t>
            </a:r>
          </a:p>
          <a:p>
            <a:pPr lvl="1"/>
            <a:r>
              <a:rPr lang="en-US" dirty="0"/>
              <a:t>15 male and 3 female</a:t>
            </a:r>
          </a:p>
          <a:p>
            <a:r>
              <a:rPr lang="en-US" dirty="0"/>
              <a:t>Experience with 3D or virtual reality</a:t>
            </a:r>
          </a:p>
          <a:p>
            <a:pPr lvl="1"/>
            <a:r>
              <a:rPr lang="en-US" dirty="0"/>
              <a:t>4 to 11 3D movies (average 11) </a:t>
            </a:r>
          </a:p>
          <a:p>
            <a:pPr lvl="1"/>
            <a:r>
              <a:rPr lang="en-US" dirty="0"/>
              <a:t>14 participants playing video games</a:t>
            </a:r>
          </a:p>
          <a:p>
            <a:pPr lvl="2"/>
            <a:r>
              <a:rPr lang="en-US" dirty="0"/>
              <a:t>average 8.6 h/week</a:t>
            </a:r>
          </a:p>
          <a:p>
            <a:r>
              <a:rPr lang="en-US" dirty="0"/>
              <a:t>Age: 22 to 49 (average 28)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8E878-A7D0-3F46-A4AE-68CF3AE42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652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FDDC-9CB6-554C-9399-BE36FDD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8CA18-4738-7B4E-92DF-026C8CCD2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5517F1-E613-4E45-8571-9F2DEA020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956078"/>
              </p:ext>
            </p:extLst>
          </p:nvPr>
        </p:nvGraphicFramePr>
        <p:xfrm>
          <a:off x="609599" y="947854"/>
          <a:ext cx="8001000" cy="229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6177">
                  <a:extLst>
                    <a:ext uri="{9D8B030D-6E8A-4147-A177-3AD203B41FA5}">
                      <a16:colId xmlns:a16="http://schemas.microsoft.com/office/drawing/2014/main" val="4166294742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893522207"/>
                    </a:ext>
                  </a:extLst>
                </a:gridCol>
                <a:gridCol w="2265555">
                  <a:extLst>
                    <a:ext uri="{9D8B030D-6E8A-4147-A177-3AD203B41FA5}">
                      <a16:colId xmlns:a16="http://schemas.microsoft.com/office/drawing/2014/main" val="346055831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486724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96532067"/>
                    </a:ext>
                  </a:extLst>
                </a:gridCol>
              </a:tblGrid>
              <a:tr h="43109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14754"/>
                  </a:ext>
                </a:extLst>
              </a:tr>
              <a:tr h="744072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52506"/>
                  </a:ext>
                </a:extLst>
              </a:tr>
              <a:tr h="431090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Blur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Without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73184"/>
                  </a:ext>
                </a:extLst>
              </a:tr>
              <a:tr h="43109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910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7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FDDC-9CB6-554C-9399-BE36FDD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6182D-AEE5-904B-B5BC-324E34267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Depth of Field Scatter of Unity [36]</a:t>
            </a:r>
          </a:p>
          <a:p>
            <a:pPr lvl="1"/>
            <a:r>
              <a:rPr lang="en-US" dirty="0"/>
              <a:t>single blur intensity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8CA18-4738-7B4E-92DF-026C8CCD2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5517F1-E613-4E45-8571-9F2DEA020DF9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947854"/>
          <a:ext cx="8001000" cy="229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6177">
                  <a:extLst>
                    <a:ext uri="{9D8B030D-6E8A-4147-A177-3AD203B41FA5}">
                      <a16:colId xmlns:a16="http://schemas.microsoft.com/office/drawing/2014/main" val="4166294742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893522207"/>
                    </a:ext>
                  </a:extLst>
                </a:gridCol>
                <a:gridCol w="2265555">
                  <a:extLst>
                    <a:ext uri="{9D8B030D-6E8A-4147-A177-3AD203B41FA5}">
                      <a16:colId xmlns:a16="http://schemas.microsoft.com/office/drawing/2014/main" val="346055831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486724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96532067"/>
                    </a:ext>
                  </a:extLst>
                </a:gridCol>
              </a:tblGrid>
              <a:tr h="43109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14754"/>
                  </a:ext>
                </a:extLst>
              </a:tr>
              <a:tr h="744072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52506"/>
                  </a:ext>
                </a:extLst>
              </a:tr>
              <a:tr h="431090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Blur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Without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73184"/>
                  </a:ext>
                </a:extLst>
              </a:tr>
              <a:tr h="43109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B+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910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10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FDDC-9CB6-554C-9399-BE36FDD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Inter-Camera Distance (ICD)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C4F98-3CE3-8E4A-B007-8C47B5385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Interpupillary</a:t>
            </a:r>
            <a:r>
              <a:rPr lang="en-US" dirty="0"/>
              <a:t> Distance (IPD)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8CA18-4738-7B4E-92DF-026C8CCD2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5517F1-E613-4E45-8571-9F2DEA020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671479"/>
              </p:ext>
            </p:extLst>
          </p:nvPr>
        </p:nvGraphicFramePr>
        <p:xfrm>
          <a:off x="609599" y="947854"/>
          <a:ext cx="8001000" cy="229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6177">
                  <a:extLst>
                    <a:ext uri="{9D8B030D-6E8A-4147-A177-3AD203B41FA5}">
                      <a16:colId xmlns:a16="http://schemas.microsoft.com/office/drawing/2014/main" val="4166294742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893522207"/>
                    </a:ext>
                  </a:extLst>
                </a:gridCol>
                <a:gridCol w="2265555">
                  <a:extLst>
                    <a:ext uri="{9D8B030D-6E8A-4147-A177-3AD203B41FA5}">
                      <a16:colId xmlns:a16="http://schemas.microsoft.com/office/drawing/2014/main" val="346055831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486724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96532067"/>
                    </a:ext>
                  </a:extLst>
                </a:gridCol>
              </a:tblGrid>
              <a:tr h="43109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ICD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14754"/>
                  </a:ext>
                </a:extLst>
              </a:tr>
              <a:tr h="744072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natomical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52506"/>
                  </a:ext>
                </a:extLst>
              </a:tr>
              <a:tr h="431090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Blur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Without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B–AICD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73184"/>
                  </a:ext>
                </a:extLst>
              </a:tr>
              <a:tr h="43109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B+AICD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910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56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FDDC-9CB6-554C-9399-BE36FDD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Inter-Camera Distance (ICD)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0774B-E3AD-E245-A81D-4D4C8F9C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User selected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8CA18-4738-7B4E-92DF-026C8CCD2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5517F1-E613-4E45-8571-9F2DEA020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018003"/>
              </p:ext>
            </p:extLst>
          </p:nvPr>
        </p:nvGraphicFramePr>
        <p:xfrm>
          <a:off x="609599" y="947854"/>
          <a:ext cx="8001000" cy="229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6177">
                  <a:extLst>
                    <a:ext uri="{9D8B030D-6E8A-4147-A177-3AD203B41FA5}">
                      <a16:colId xmlns:a16="http://schemas.microsoft.com/office/drawing/2014/main" val="4166294742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893522207"/>
                    </a:ext>
                  </a:extLst>
                </a:gridCol>
                <a:gridCol w="2265555">
                  <a:extLst>
                    <a:ext uri="{9D8B030D-6E8A-4147-A177-3AD203B41FA5}">
                      <a16:colId xmlns:a16="http://schemas.microsoft.com/office/drawing/2014/main" val="346055831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486724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96532067"/>
                    </a:ext>
                  </a:extLst>
                </a:gridCol>
              </a:tblGrid>
              <a:tr h="43109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ICD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14754"/>
                  </a:ext>
                </a:extLst>
              </a:tr>
              <a:tr h="744072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natomical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ixed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52506"/>
                  </a:ext>
                </a:extLst>
              </a:tr>
              <a:tr h="431090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Blur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Without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B–AICD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B–FICD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73184"/>
                  </a:ext>
                </a:extLst>
              </a:tr>
              <a:tr h="43109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B+AICD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B+FICD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910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9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FDDC-9CB6-554C-9399-BE36FDDE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Inter-Camera Distance (ICD)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9813-C5FE-5740-BEC1-50728421F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User selected </a:t>
            </a:r>
          </a:p>
          <a:p>
            <a:pPr lvl="1"/>
            <a:r>
              <a:rPr lang="en-US" dirty="0"/>
              <a:t>0.4 m (near), 1 m (middle), 2.5 m (far)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8CA18-4738-7B4E-92DF-026C8CCD2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5517F1-E613-4E45-8571-9F2DEA020DF9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947854"/>
          <a:ext cx="8001000" cy="229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6177">
                  <a:extLst>
                    <a:ext uri="{9D8B030D-6E8A-4147-A177-3AD203B41FA5}">
                      <a16:colId xmlns:a16="http://schemas.microsoft.com/office/drawing/2014/main" val="4166294742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893522207"/>
                    </a:ext>
                  </a:extLst>
                </a:gridCol>
                <a:gridCol w="2265555">
                  <a:extLst>
                    <a:ext uri="{9D8B030D-6E8A-4147-A177-3AD203B41FA5}">
                      <a16:colId xmlns:a16="http://schemas.microsoft.com/office/drawing/2014/main" val="346055831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486724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96532067"/>
                    </a:ext>
                  </a:extLst>
                </a:gridCol>
              </a:tblGrid>
              <a:tr h="43109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ICD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014754"/>
                  </a:ext>
                </a:extLst>
              </a:tr>
              <a:tr h="744072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natomical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ixed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52506"/>
                  </a:ext>
                </a:extLst>
              </a:tr>
              <a:tr h="431090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Blur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Without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B–AICD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B–FICD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B–VICD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73184"/>
                  </a:ext>
                </a:extLst>
              </a:tr>
              <a:tr h="43109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B+AICD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B+FICD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B+VICD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9107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98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2CD4-DC65-8B40-967D-F9285BDA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Start-up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DB8119-0DAF-1641-9BD8-45030662CF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User selection</a:t>
            </a:r>
          </a:p>
          <a:p>
            <a:pPr lvl="1"/>
            <a:r>
              <a:rPr lang="en-US" dirty="0"/>
              <a:t>FICD</a:t>
            </a:r>
          </a:p>
          <a:p>
            <a:pPr lvl="1"/>
            <a:r>
              <a:rPr lang="en-US" dirty="0"/>
              <a:t>VICD-near</a:t>
            </a:r>
          </a:p>
          <a:p>
            <a:pPr lvl="1"/>
            <a:r>
              <a:rPr lang="en-US" dirty="0"/>
              <a:t>VICD-middle</a:t>
            </a:r>
          </a:p>
          <a:p>
            <a:pPr lvl="1"/>
            <a:r>
              <a:rPr lang="en-US" dirty="0"/>
              <a:t>VICD-far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7BD3E8-F779-AC46-A0BF-E6C8159747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06767" y="743712"/>
            <a:ext cx="2776309" cy="38282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CA522-EE01-E245-817F-E66BEE5030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7923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b="1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18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99001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F917-B8C5-F54F-B543-F92D1EAC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1260E-1BC5-E54B-B2B5-93A4B80B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Predefined path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03328-96B5-474C-AF0D-DBC27E933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  <p:pic>
        <p:nvPicPr>
          <p:cNvPr id="5" name="Anonymous_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96" end="31258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2000" y="1145582"/>
            <a:ext cx="456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Depth of Field Blur &amp; Inter-Camera Distance</a:t>
            </a:r>
            <a:endParaRPr lang="en-CA" sz="2800" dirty="0"/>
          </a:p>
        </p:txBody>
      </p:sp>
      <p:pic>
        <p:nvPicPr>
          <p:cNvPr id="4" name="Anonymous_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062" end="59440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702126"/>
            <a:ext cx="5184000" cy="3888000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E2772229-4108-4226-A3B1-7AC9AC171EC3}" type="slidenum">
              <a:rPr lang="en-US" altLang="x-none" smtClean="0"/>
              <a:t>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591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0DAA-A839-4F40-9615-D839387B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4BD1-36DB-6547-BBEF-B6A0162A0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Visual comfort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Rendering realism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Depth and distance perception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Sense of immersion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Likert scale, 7-point</a:t>
            </a:r>
          </a:p>
          <a:p>
            <a:pPr lvl="1"/>
            <a:r>
              <a:rPr lang="en-US" dirty="0"/>
              <a:t>“very negative” to “very positive”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8A438-935E-CF4C-83ED-F2B86AB03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3656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8B77-B5FE-6448-AF00-EA23E2F1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1941E-E392-0448-AAFF-C07A6C1FF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85B0C-DF20-6640-AE44-2B8544B86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733985"/>
            <a:ext cx="7200000" cy="28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3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8AE437-EECE-8649-B4CB-5D36FA18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733985"/>
            <a:ext cx="7200000" cy="28941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F9D0C-99A6-2040-A53E-26B1F704A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ANOVA (1-way &amp; 2 way)</a:t>
            </a:r>
          </a:p>
          <a:p>
            <a:pPr lvl="1"/>
            <a:r>
              <a:rPr lang="en-US" dirty="0"/>
              <a:t>blur worsened “depth and distance perception”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58B77-B5FE-6448-AF00-EA23E2F1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1941E-E392-0448-AAFF-C07A6C1FF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704060-1331-F642-A3E0-4B01DC601DD8}"/>
              </a:ext>
            </a:extLst>
          </p:cNvPr>
          <p:cNvSpPr/>
          <p:nvPr/>
        </p:nvSpPr>
        <p:spPr bwMode="auto">
          <a:xfrm>
            <a:off x="6098875" y="724682"/>
            <a:ext cx="621102" cy="2311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61CF91-117E-4548-B304-DB9E02EF9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733985"/>
            <a:ext cx="7200000" cy="28941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F9D0C-99A6-2040-A53E-26B1F704A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AICD &gt; VICD &gt; FICD</a:t>
            </a:r>
          </a:p>
          <a:p>
            <a:pPr lvl="1"/>
            <a:r>
              <a:rPr lang="en-US" dirty="0"/>
              <a:t>8 out of 10 times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58B77-B5FE-6448-AF00-EA23E2F1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1941E-E392-0448-AAFF-C07A6C1FF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3B8A0-DD87-6F48-9182-BE9E885ADA31}"/>
              </a:ext>
            </a:extLst>
          </p:cNvPr>
          <p:cNvSpPr/>
          <p:nvPr/>
        </p:nvSpPr>
        <p:spPr bwMode="auto">
          <a:xfrm>
            <a:off x="1406106" y="724683"/>
            <a:ext cx="573746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8CD8FB5-0AAF-B541-9146-5B4BBA76BE85}"/>
              </a:ext>
            </a:extLst>
          </p:cNvPr>
          <p:cNvSpPr/>
          <p:nvPr/>
        </p:nvSpPr>
        <p:spPr bwMode="auto">
          <a:xfrm>
            <a:off x="2766206" y="724683"/>
            <a:ext cx="590998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28786B-273A-744D-971D-D0C961A6E36A}"/>
              </a:ext>
            </a:extLst>
          </p:cNvPr>
          <p:cNvSpPr/>
          <p:nvPr/>
        </p:nvSpPr>
        <p:spPr bwMode="auto">
          <a:xfrm>
            <a:off x="4137805" y="724683"/>
            <a:ext cx="585426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D752FB-065C-F544-A29F-1822F22B712B}"/>
              </a:ext>
            </a:extLst>
          </p:cNvPr>
          <p:cNvSpPr/>
          <p:nvPr/>
        </p:nvSpPr>
        <p:spPr bwMode="auto">
          <a:xfrm>
            <a:off x="4711549" y="724683"/>
            <a:ext cx="600969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4C080A-71ED-8349-B585-8BC16BE3DC58}"/>
              </a:ext>
            </a:extLst>
          </p:cNvPr>
          <p:cNvSpPr/>
          <p:nvPr/>
        </p:nvSpPr>
        <p:spPr bwMode="auto">
          <a:xfrm>
            <a:off x="1979851" y="724683"/>
            <a:ext cx="612297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7FEC48-3B78-6C46-A496-B016243AE958}"/>
              </a:ext>
            </a:extLst>
          </p:cNvPr>
          <p:cNvSpPr/>
          <p:nvPr/>
        </p:nvSpPr>
        <p:spPr bwMode="auto">
          <a:xfrm>
            <a:off x="3357203" y="724683"/>
            <a:ext cx="589289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BB3DC7-5133-9045-AB1D-08A457AA7573}"/>
              </a:ext>
            </a:extLst>
          </p:cNvPr>
          <p:cNvSpPr/>
          <p:nvPr/>
        </p:nvSpPr>
        <p:spPr bwMode="auto">
          <a:xfrm>
            <a:off x="6086201" y="724683"/>
            <a:ext cx="589287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7C5299-AAFF-8745-8D15-5F2DE4C87DCA}"/>
              </a:ext>
            </a:extLst>
          </p:cNvPr>
          <p:cNvSpPr/>
          <p:nvPr/>
        </p:nvSpPr>
        <p:spPr bwMode="auto">
          <a:xfrm>
            <a:off x="7460853" y="724683"/>
            <a:ext cx="594857" cy="23118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b="1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24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10830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D2D7-6890-3E4A-84D2-F9481E6D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A7E9D-A553-1B47-ABAA-C7432843F3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Increasing disparity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Decreasing disparity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B1E62-94F2-0146-89A4-EDEF1C4224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  <p:pic>
        <p:nvPicPr>
          <p:cNvPr id="5" name="Anonymous_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11" end="22480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173" y="1326781"/>
            <a:ext cx="3960000" cy="2970000"/>
          </a:xfrm>
          <a:prstGeom prst="rect">
            <a:avLst/>
          </a:prstGeom>
        </p:spPr>
      </p:pic>
      <p:pic>
        <p:nvPicPr>
          <p:cNvPr id="7" name="Anonymous_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381" end="15289.70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055" y="1326781"/>
            <a:ext cx="3960000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A540-0E6C-174D-987A-02CBDB053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64CC3-7657-194C-9D8B-59459D4A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ANOVA (two-way)</a:t>
            </a:r>
          </a:p>
          <a:p>
            <a:pPr lvl="1"/>
            <a:r>
              <a:rPr lang="en-US" dirty="0"/>
              <a:t>Fixed ICD is worst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E4F65-B17A-AE4D-AE97-B6915854F9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26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C994A-D14D-A148-ACD8-253FFB1E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6" r="20877"/>
          <a:stretch/>
        </p:blipFill>
        <p:spPr>
          <a:xfrm rot="16200000">
            <a:off x="3040200" y="-1195860"/>
            <a:ext cx="3063600" cy="683839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E10BEC-2715-0149-A40B-708A33957F6C}"/>
              </a:ext>
            </a:extLst>
          </p:cNvPr>
          <p:cNvSpPr/>
          <p:nvPr/>
        </p:nvSpPr>
        <p:spPr bwMode="auto">
          <a:xfrm>
            <a:off x="2044460" y="957533"/>
            <a:ext cx="396815" cy="24326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05343FE-0539-D542-A728-4606CF7B6915}"/>
              </a:ext>
            </a:extLst>
          </p:cNvPr>
          <p:cNvSpPr/>
          <p:nvPr/>
        </p:nvSpPr>
        <p:spPr bwMode="auto">
          <a:xfrm>
            <a:off x="4517365" y="957533"/>
            <a:ext cx="396815" cy="24326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D28A8-E6C7-3C45-B1FC-AF09EA3E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64EAB-B526-7D4F-88D0-F4FA24D57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Fixed ICD</a:t>
            </a:r>
          </a:p>
          <a:p>
            <a:pPr lvl="1"/>
            <a:r>
              <a:rPr lang="en-US" dirty="0"/>
              <a:t>participants select large disparity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A0C0F-473A-FE42-8898-613F029CD5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27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7EACB-7687-B740-B914-41390320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50" y="801269"/>
            <a:ext cx="6616700" cy="285249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1AFB6C-A5AD-114A-A7FA-C98A38C0DF3A}"/>
              </a:ext>
            </a:extLst>
          </p:cNvPr>
          <p:cNvSpPr/>
          <p:nvPr/>
        </p:nvSpPr>
        <p:spPr bwMode="auto">
          <a:xfrm>
            <a:off x="2087593" y="2294625"/>
            <a:ext cx="1086928" cy="8108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b="1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28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38530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2FB9-9C46-2840-95B3-1E6933F3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Vergence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7495C-EF18-194C-A5F5-A24F46C3F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29</a:t>
            </a:fld>
            <a:endParaRPr lang="en-US" altLang="x-none"/>
          </a:p>
        </p:txBody>
      </p:sp>
      <p:pic>
        <p:nvPicPr>
          <p:cNvPr id="6" name="Anonymous_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" end="5419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832" y="1343019"/>
            <a:ext cx="3960000" cy="2970000"/>
          </a:xfrm>
        </p:spPr>
      </p:pic>
      <p:pic>
        <p:nvPicPr>
          <p:cNvPr id="7" name="Anonymous_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2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1343019"/>
            <a:ext cx="3960000" cy="29700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858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Real setup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46482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Virtual setup</a:t>
            </a:r>
          </a:p>
        </p:txBody>
      </p:sp>
    </p:spTree>
    <p:extLst>
      <p:ext uri="{BB962C8B-B14F-4D97-AF65-F5344CB8AC3E}">
        <p14:creationId xmlns:p14="http://schemas.microsoft.com/office/powerpoint/2010/main" val="4288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Eye Behavior Comparison</a:t>
            </a:r>
            <a:endParaRPr lang="en-CA" dirty="0"/>
          </a:p>
        </p:txBody>
      </p:sp>
      <p:pic>
        <p:nvPicPr>
          <p:cNvPr id="6" name="Anonymous_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" end="5419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832" y="1343019"/>
            <a:ext cx="3960000" cy="2970000"/>
          </a:xfrm>
        </p:spPr>
      </p:pic>
      <p:pic>
        <p:nvPicPr>
          <p:cNvPr id="7" name="Anonymous_video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82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1343019"/>
            <a:ext cx="3960000" cy="2970000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E2772229-4108-4226-A3B1-7AC9AC171EC3}" type="slidenum">
              <a:rPr lang="en-US" altLang="x-none" smtClean="0"/>
              <a:t>3</a:t>
            </a:fld>
            <a:endParaRPr lang="en-US" altLang="x-none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6858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Real setup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6482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Virtual setup</a:t>
            </a:r>
          </a:p>
        </p:txBody>
      </p:sp>
    </p:spTree>
    <p:extLst>
      <p:ext uri="{BB962C8B-B14F-4D97-AF65-F5344CB8AC3E}">
        <p14:creationId xmlns:p14="http://schemas.microsoft.com/office/powerpoint/2010/main" val="11255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F210-D326-5044-8C75-CB8B9A1B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Vergence Comparison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58140F-6220-2F4E-8784-949892E68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00" y="1585674"/>
            <a:ext cx="8280000" cy="210006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E0E3F-CFCD-644F-8631-4F836440D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7745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5C7FE8-6869-E741-8071-EA2700B3DC22}"/>
              </a:ext>
            </a:extLst>
          </p:cNvPr>
          <p:cNvSpPr txBox="1">
            <a:spLocks/>
          </p:cNvSpPr>
          <p:nvPr/>
        </p:nvSpPr>
        <p:spPr bwMode="auto">
          <a:xfrm>
            <a:off x="609600" y="628650"/>
            <a:ext cx="8001000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ANOVA (one-way, two-way)</a:t>
            </a:r>
          </a:p>
          <a:p>
            <a:pPr lvl="1"/>
            <a:r>
              <a:rPr lang="en-US" kern="0" dirty="0"/>
              <a:t>no significant differences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A6DFA-EF98-8E4E-A177-2734EED1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Vergence Real vs. Virtual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9BBDC0-23D7-1F48-83FB-093F29ABA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034" y="787047"/>
            <a:ext cx="6354000" cy="28800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E33C5-0E6F-524F-8430-F644233AA2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6823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2FB9-9C46-2840-95B3-1E6933F3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Deviation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7495C-EF18-194C-A5F5-A24F46C3F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32</a:t>
            </a:fld>
            <a:endParaRPr lang="en-US" altLang="x-none"/>
          </a:p>
        </p:txBody>
      </p:sp>
      <p:pic>
        <p:nvPicPr>
          <p:cNvPr id="6" name="Anonymous_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" end="5419.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832" y="1343019"/>
            <a:ext cx="3960000" cy="2970000"/>
          </a:xfrm>
        </p:spPr>
      </p:pic>
      <p:pic>
        <p:nvPicPr>
          <p:cNvPr id="7" name="Anonymous_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2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1343019"/>
            <a:ext cx="3960000" cy="29700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858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Real setup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4648200" y="628650"/>
            <a:ext cx="3810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kern="0" dirty="0"/>
              <a:t>Virtual setup</a:t>
            </a:r>
          </a:p>
        </p:txBody>
      </p:sp>
    </p:spTree>
    <p:extLst>
      <p:ext uri="{BB962C8B-B14F-4D97-AF65-F5344CB8AC3E}">
        <p14:creationId xmlns:p14="http://schemas.microsoft.com/office/powerpoint/2010/main" val="37548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4228-FCF3-3049-8308-C1B3D1B3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Deviation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815574-B94F-0D40-84C8-BDA089B23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00" y="1577189"/>
            <a:ext cx="8280000" cy="21176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FE64E-9337-8342-9007-463F5AB01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4313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D3DA-FA76-DC48-8E73-57BB4DAE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Deviation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199F1-8840-864F-B8C2-65F176C28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34</a:t>
            </a:fld>
            <a:endParaRPr lang="en-US" altLang="x-non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72393A-B674-3648-92CD-3AA1608CCFB7}"/>
              </a:ext>
            </a:extLst>
          </p:cNvPr>
          <p:cNvSpPr txBox="1">
            <a:spLocks/>
          </p:cNvSpPr>
          <p:nvPr/>
        </p:nvSpPr>
        <p:spPr bwMode="auto">
          <a:xfrm>
            <a:off x="609600" y="628650"/>
            <a:ext cx="8001000" cy="39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ANOVA (one-way, two-way)</a:t>
            </a:r>
          </a:p>
          <a:p>
            <a:pPr lvl="1"/>
            <a:r>
              <a:rPr lang="en-US" kern="0" dirty="0"/>
              <a:t>no significant differences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E8DD8F-DE11-1B4D-A5A4-6863B9089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724" y="834467"/>
            <a:ext cx="6523200" cy="2879403"/>
          </a:xfrm>
        </p:spPr>
      </p:pic>
    </p:spTree>
    <p:extLst>
      <p:ext uri="{BB962C8B-B14F-4D97-AF65-F5344CB8AC3E}">
        <p14:creationId xmlns:p14="http://schemas.microsoft.com/office/powerpoint/2010/main" val="3070405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b="1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35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41769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Discussion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5F3BB1-B6BF-6D45-A968-CC8C851D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lenses</a:t>
            </a:r>
          </a:p>
          <a:p>
            <a:pPr lvl="1"/>
            <a:r>
              <a:rPr lang="en-US" dirty="0"/>
              <a:t>one-way ANOVA test (F=13.43, p=0.002)</a:t>
            </a:r>
          </a:p>
          <a:p>
            <a:pPr lvl="1"/>
            <a:r>
              <a:rPr lang="en-US" dirty="0"/>
              <a:t>significantly higher POR imprecision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36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98522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28650"/>
            <a:ext cx="8001000" cy="3943350"/>
          </a:xfrm>
        </p:spPr>
        <p:txBody>
          <a:bodyPr/>
          <a:lstStyle/>
          <a:p>
            <a:r>
              <a:rPr lang="en-CA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b="1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37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6005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CE13-7545-ED4E-836C-29A4CAC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6534-1EFE-974C-9728-81204FDF3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 of field (DOF) blur</a:t>
            </a:r>
          </a:p>
          <a:p>
            <a:pPr lvl="1"/>
            <a:r>
              <a:rPr lang="en-US" dirty="0"/>
              <a:t>limited impact</a:t>
            </a:r>
          </a:p>
          <a:p>
            <a:r>
              <a:rPr lang="en-US" dirty="0"/>
              <a:t>Inter-camera distance (ICD)</a:t>
            </a:r>
          </a:p>
          <a:p>
            <a:pPr lvl="1"/>
            <a:r>
              <a:rPr lang="en-US" dirty="0"/>
              <a:t>avoid using a single ICD across all participant</a:t>
            </a:r>
          </a:p>
          <a:p>
            <a:pPr lvl="1"/>
            <a:r>
              <a:rPr lang="en-US" dirty="0"/>
              <a:t>ICD fixed by the participants performs poorly</a:t>
            </a:r>
          </a:p>
          <a:p>
            <a:pPr lvl="1"/>
            <a:r>
              <a:rPr lang="en-US" dirty="0"/>
              <a:t>dynamic ICD is an option</a:t>
            </a:r>
          </a:p>
          <a:p>
            <a:pPr lvl="1"/>
            <a:r>
              <a:rPr lang="en-US" dirty="0"/>
              <a:t>anatomical from eye tracking glasses works well</a:t>
            </a:r>
          </a:p>
          <a:p>
            <a:r>
              <a:rPr lang="en-US" dirty="0"/>
              <a:t>Experiment to compare real and virtual setups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3AFD9-913B-AA42-AA7B-799ED42D0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38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77851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Limitations &amp;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5900F-27B2-BE4B-9BEF-E1AC9D91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Tested a single DOF blur configuration</a:t>
            </a:r>
          </a:p>
          <a:p>
            <a:r>
              <a:rPr lang="en-US" dirty="0"/>
              <a:t>Walkthrough experiment: FPS differences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E2772229-4108-4226-A3B1-7AC9AC171EC3}" type="slidenum">
              <a:rPr lang="en-US" altLang="x-none" smtClean="0"/>
              <a:t>39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00565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2CD9-2791-E449-9A48-E6745175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995E-F58F-9647-927E-D7D8D5E6C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inter-camera distance (ICD)</a:t>
            </a:r>
          </a:p>
          <a:p>
            <a:pPr lvl="1"/>
            <a:r>
              <a:rPr lang="en-US" dirty="0"/>
              <a:t>Jones et al. [9], Ware [19], </a:t>
            </a:r>
            <a:r>
              <a:rPr lang="en-US" dirty="0" err="1"/>
              <a:t>Celikcan</a:t>
            </a:r>
            <a:r>
              <a:rPr lang="en-US" dirty="0"/>
              <a:t> et al. [21]</a:t>
            </a:r>
          </a:p>
          <a:p>
            <a:pPr lvl="1"/>
            <a:r>
              <a:rPr lang="en-US" dirty="0" err="1"/>
              <a:t>LaViola</a:t>
            </a:r>
            <a:r>
              <a:rPr lang="en-US" dirty="0"/>
              <a:t> Jr [22], Bernhard et al. [23]</a:t>
            </a:r>
          </a:p>
          <a:p>
            <a:r>
              <a:rPr lang="en-US" dirty="0"/>
              <a:t>Ours</a:t>
            </a:r>
          </a:p>
          <a:p>
            <a:pPr lvl="1"/>
            <a:r>
              <a:rPr lang="en-US" dirty="0"/>
              <a:t>Dynamic based on 3 user selected ICD</a:t>
            </a:r>
          </a:p>
          <a:p>
            <a:pPr lvl="1"/>
            <a:r>
              <a:rPr lang="en-US" dirty="0"/>
              <a:t>Using eye tracking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24B9E-FEA6-6140-97E9-6334B34BBE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5765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Thank you for your attention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E2772229-4108-4226-A3B1-7AC9AC171EC3}" type="slidenum">
              <a:rPr lang="en-US" altLang="x-none" smtClean="0"/>
              <a:t>40</a:t>
            </a:fld>
            <a:endParaRPr lang="en-US" alt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42D39-6091-CC44-B7B0-7ED45A15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84" y="3068324"/>
            <a:ext cx="1741632" cy="7428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2AD8AB-707C-FA4D-9E09-0B3777ED6D33}"/>
              </a:ext>
            </a:extLst>
          </p:cNvPr>
          <p:cNvGrpSpPr/>
          <p:nvPr/>
        </p:nvGrpSpPr>
        <p:grpSpPr>
          <a:xfrm>
            <a:off x="1697707" y="1529544"/>
            <a:ext cx="6596721" cy="900000"/>
            <a:chOff x="1673962" y="1529544"/>
            <a:chExt cx="6596721" cy="90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62" y="1529544"/>
              <a:ext cx="1564284" cy="90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9FE5E4-5DBD-CA4D-8695-3B0E3D7A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683" y="1655544"/>
              <a:ext cx="2268000" cy="64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7822DE-1416-0141-BC8C-CCA9CEB9E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9862" y="1587524"/>
              <a:ext cx="1521204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1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D1CD-C2FE-4849-92F7-BF8AAD10EE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Material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13F1B-2A01-374B-A296-390ECFA07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01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8B77-B5FE-6448-AF00-EA23E2F1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DOF 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F9D0C-99A6-2040-A53E-26B1F704A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ANOVA (1-way &amp; 2 way)</a:t>
            </a:r>
          </a:p>
          <a:p>
            <a:pPr lvl="1"/>
            <a:r>
              <a:rPr lang="en-US" dirty="0"/>
              <a:t>blur worsened “depth and distance perception”</a:t>
            </a:r>
          </a:p>
          <a:p>
            <a:pPr lvl="1"/>
            <a:r>
              <a:rPr lang="en-US" dirty="0"/>
              <a:t>confirms findings of others [5,11,26,28]</a:t>
            </a:r>
          </a:p>
          <a:p>
            <a:pPr lvl="1"/>
            <a:r>
              <a:rPr lang="en-US" dirty="0"/>
              <a:t>stronger in our case; possible explanation</a:t>
            </a:r>
          </a:p>
          <a:p>
            <a:pPr lvl="2"/>
            <a:r>
              <a:rPr lang="en-US" dirty="0"/>
              <a:t>blurred (9.4 FPS) vs. non-blurred (13.0 FPS)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1941E-E392-0448-AAFF-C07A6C1FF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5634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2CD9-2791-E449-9A48-E6745175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5995E-F58F-9647-927E-D7D8D5E6C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 of field (DOF) blur</a:t>
            </a:r>
          </a:p>
          <a:p>
            <a:pPr lvl="1"/>
            <a:r>
              <a:rPr lang="en-US" dirty="0" err="1"/>
              <a:t>Vinnikov</a:t>
            </a:r>
            <a:r>
              <a:rPr lang="en-US" dirty="0"/>
              <a:t> and Allison [5], Moreau [6], </a:t>
            </a:r>
            <a:r>
              <a:rPr lang="en-US" dirty="0" err="1"/>
              <a:t>Hillaire</a:t>
            </a:r>
            <a:r>
              <a:rPr lang="en-US" dirty="0"/>
              <a:t> et al. [11, 24], Leroy et al. [25], </a:t>
            </a:r>
            <a:r>
              <a:rPr lang="en-US" dirty="0" err="1"/>
              <a:t>Duchowski</a:t>
            </a:r>
            <a:r>
              <a:rPr lang="en-US" dirty="0"/>
              <a:t> et al. [26], Brooker and Sharkey [28]</a:t>
            </a:r>
          </a:p>
          <a:p>
            <a:r>
              <a:rPr lang="en-US" dirty="0"/>
              <a:t>Note quite clear if DOF blur provides improvements</a:t>
            </a:r>
          </a:p>
          <a:p>
            <a:r>
              <a:rPr lang="en-US" dirty="0"/>
              <a:t>Ours</a:t>
            </a:r>
          </a:p>
          <a:p>
            <a:pPr lvl="1"/>
            <a:r>
              <a:rPr lang="en-US" dirty="0"/>
              <a:t>Dynamic with respect to the point of regard (POR)</a:t>
            </a:r>
          </a:p>
          <a:p>
            <a:pPr lvl="1"/>
            <a:r>
              <a:rPr lang="en-US" dirty="0"/>
              <a:t>Using eye tracking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24B9E-FEA6-6140-97E9-6334B34BBE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0579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System, Calibration, 3D point of regard</a:t>
            </a:r>
          </a:p>
          <a:p>
            <a:r>
              <a:rPr lang="en-CA" dirty="0"/>
              <a:t>Experiments</a:t>
            </a:r>
          </a:p>
          <a:p>
            <a:r>
              <a:rPr lang="en-CA" dirty="0"/>
              <a:t>Evaluation</a:t>
            </a:r>
          </a:p>
          <a:p>
            <a:pPr lvl="1"/>
            <a:r>
              <a:rPr lang="en-CA" dirty="0"/>
              <a:t>Navigation</a:t>
            </a:r>
          </a:p>
          <a:p>
            <a:pPr lvl="1"/>
            <a:r>
              <a:rPr lang="en-CA" dirty="0"/>
              <a:t>Limits of fusion</a:t>
            </a:r>
          </a:p>
          <a:p>
            <a:pPr lvl="1"/>
            <a:r>
              <a:rPr lang="en-CA" dirty="0"/>
              <a:t>Real vs. virtual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Conclusion</a:t>
            </a:r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0488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Virtual Reality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7</a:t>
            </a:fld>
            <a:endParaRPr lang="en-US" alt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43347-5FF9-6542-AF17-123543158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3232970"/>
            <a:ext cx="3600000" cy="12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CF10C-B4BC-B946-A40B-C7513BE8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8" y="847585"/>
            <a:ext cx="3600000" cy="2166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FD883E-3EF9-DE49-B82F-27793CEA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672" y="2710053"/>
            <a:ext cx="2448000" cy="1803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53C55-B0AC-5D4F-BC8C-A3D02FEB1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072" y="789376"/>
            <a:ext cx="2401200" cy="18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6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Calibration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951A1D-6377-9340-B646-F8620B621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Hardy’s Multiquadric [33]</a:t>
            </a:r>
          </a:p>
          <a:p>
            <a:pPr lvl="1"/>
            <a:r>
              <a:rPr lang="en-US" dirty="0"/>
              <a:t>Rectilinear grid of nine markers</a:t>
            </a:r>
          </a:p>
          <a:p>
            <a:pPr lvl="1"/>
            <a:r>
              <a:rPr lang="en-US" dirty="0"/>
              <a:t>Average error of 6.47 cm / 1.85 ̊</a:t>
            </a:r>
          </a:p>
          <a:p>
            <a:pPr lvl="2"/>
            <a:r>
              <a:rPr lang="en-US" dirty="0"/>
              <a:t>targets at 2 m</a:t>
            </a:r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2772229-4108-4226-A3B1-7AC9AC171EC3}" type="slidenum">
              <a:rPr lang="en-US" altLang="x-none" smtClean="0"/>
              <a:pPr/>
              <a:t>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5051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D862-97F7-494D-9013-FE08856C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Point of Regard (POR)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710A8-06C8-434C-9170-49D301B2F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Intersect the lines of sight with the scene</a:t>
            </a:r>
          </a:p>
          <a:p>
            <a:pPr lvl="1"/>
            <a:r>
              <a:rPr lang="en-US" b="1" dirty="0"/>
              <a:t>left</a:t>
            </a:r>
            <a:r>
              <a:rPr lang="en-US" dirty="0"/>
              <a:t> sight direction corrected with calibration</a:t>
            </a:r>
          </a:p>
          <a:p>
            <a:pPr lvl="2"/>
            <a:r>
              <a:rPr lang="en-US" dirty="0"/>
              <a:t>error 5.0 cm</a:t>
            </a:r>
          </a:p>
          <a:p>
            <a:pPr lvl="1"/>
            <a:r>
              <a:rPr lang="en-US" b="1" dirty="0"/>
              <a:t>right</a:t>
            </a:r>
            <a:r>
              <a:rPr lang="en-US" dirty="0"/>
              <a:t> sight direction corrected with calibration</a:t>
            </a:r>
          </a:p>
          <a:p>
            <a:pPr lvl="2"/>
            <a:r>
              <a:rPr lang="en-US" dirty="0"/>
              <a:t>error 2.7 cm</a:t>
            </a:r>
          </a:p>
          <a:p>
            <a:pPr lvl="1"/>
            <a:r>
              <a:rPr lang="en-US" b="1" dirty="0"/>
              <a:t>average of raw left and right</a:t>
            </a:r>
            <a:r>
              <a:rPr lang="en-US" dirty="0"/>
              <a:t> corrected with calibration</a:t>
            </a:r>
          </a:p>
          <a:p>
            <a:pPr lvl="2"/>
            <a:r>
              <a:rPr lang="en-US" dirty="0"/>
              <a:t>error 2.6 cm</a:t>
            </a:r>
          </a:p>
          <a:p>
            <a:pPr lvl="1"/>
            <a:r>
              <a:rPr lang="en-US" b="1" dirty="0"/>
              <a:t>average of corrected left and right</a:t>
            </a:r>
          </a:p>
          <a:p>
            <a:pPr lvl="2"/>
            <a:r>
              <a:rPr lang="en-US" dirty="0"/>
              <a:t>error 3.1 cm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6F68A-0EAF-4F4F-8A34-73F2CC9E6D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966F34BA-5DF2-BD44-82B5-3E4D869D09A4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415E1313-8B7B-A345-B27F-0C2E1B7B8911}"/>
              </a:ext>
            </a:extLst>
          </p:cNvPr>
          <p:cNvSpPr/>
          <p:nvPr/>
        </p:nvSpPr>
        <p:spPr bwMode="auto">
          <a:xfrm>
            <a:off x="3411020" y="3503488"/>
            <a:ext cx="1068513" cy="472612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alcul_differentie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CC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B9"/>
      </a:accent6>
      <a:hlink>
        <a:srgbClr val="008000"/>
      </a:hlink>
      <a:folHlink>
        <a:srgbClr val="4D4D4D"/>
      </a:folHlink>
    </a:clrScheme>
    <a:fontScheme name="calcul_differentiel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alcul_differentie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cul_differentie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ul_differentie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ul_differentie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ul_differentie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ul_differentie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lcul_differentie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10420</TotalTime>
  <Words>938</Words>
  <Application>Microsoft Macintosh PowerPoint</Application>
  <PresentationFormat>On-screen Show (16:9)</PresentationFormat>
  <Paragraphs>368</Paragraphs>
  <Slides>42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Tahoma</vt:lpstr>
      <vt:lpstr>Times New Roman</vt:lpstr>
      <vt:lpstr>Wingdings</vt:lpstr>
      <vt:lpstr>calcul_differentiel</vt:lpstr>
      <vt:lpstr>Virtual Environment Stereoscopic Parameters Adjustment by Evaluation of the Point of Regard</vt:lpstr>
      <vt:lpstr>Depth of Field Blur &amp; Inter-Camera Distance</vt:lpstr>
      <vt:lpstr>Eye Behavior Comparison</vt:lpstr>
      <vt:lpstr>Related Work</vt:lpstr>
      <vt:lpstr>Related Work</vt:lpstr>
      <vt:lpstr>Overview</vt:lpstr>
      <vt:lpstr>Virtual Reality System</vt:lpstr>
      <vt:lpstr>Calibration</vt:lpstr>
      <vt:lpstr>3D Point of Regard (POR)</vt:lpstr>
      <vt:lpstr>Overview</vt:lpstr>
      <vt:lpstr>Participants</vt:lpstr>
      <vt:lpstr>Blur</vt:lpstr>
      <vt:lpstr>Blur</vt:lpstr>
      <vt:lpstr>Inter-Camera Distance (ICD)</vt:lpstr>
      <vt:lpstr>Inter-Camera Distance (ICD)</vt:lpstr>
      <vt:lpstr>Inter-Camera Distance (ICD)</vt:lpstr>
      <vt:lpstr>Start-up</vt:lpstr>
      <vt:lpstr>Overview</vt:lpstr>
      <vt:lpstr>Navigation</vt:lpstr>
      <vt:lpstr>Evaluation Criteria</vt:lpstr>
      <vt:lpstr>Evaluation</vt:lpstr>
      <vt:lpstr>Evaluation</vt:lpstr>
      <vt:lpstr>Evaluation</vt:lpstr>
      <vt:lpstr>Overview</vt:lpstr>
      <vt:lpstr>Limits of Fusion</vt:lpstr>
      <vt:lpstr>Evaluation</vt:lpstr>
      <vt:lpstr>Evaluation</vt:lpstr>
      <vt:lpstr>Overview</vt:lpstr>
      <vt:lpstr>Vergence Comparison</vt:lpstr>
      <vt:lpstr>Vergence Comparison</vt:lpstr>
      <vt:lpstr>Vergence Real vs. Virtual</vt:lpstr>
      <vt:lpstr>Angular Deviation</vt:lpstr>
      <vt:lpstr>Angular Deviation</vt:lpstr>
      <vt:lpstr>Angular Deviation</vt:lpstr>
      <vt:lpstr>Overview</vt:lpstr>
      <vt:lpstr>Discussion</vt:lpstr>
      <vt:lpstr>Overview</vt:lpstr>
      <vt:lpstr>Conclusion</vt:lpstr>
      <vt:lpstr>Limitations &amp; Future Work</vt:lpstr>
      <vt:lpstr>Questions?</vt:lpstr>
      <vt:lpstr>Additional Material</vt:lpstr>
      <vt:lpstr>DOF Blur</vt:lpstr>
    </vt:vector>
  </TitlesOfParts>
  <Company>ETS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Environnement de travail</dc:title>
  <dc:creator>Cris Fuhrman</dc:creator>
  <cp:lastModifiedBy>Microsoft Office User</cp:lastModifiedBy>
  <cp:revision>283</cp:revision>
  <cp:lastPrinted>2016-08-31T13:58:16Z</cp:lastPrinted>
  <dcterms:created xsi:type="dcterms:W3CDTF">2001-08-03T18:39:13Z</dcterms:created>
  <dcterms:modified xsi:type="dcterms:W3CDTF">2018-05-07T14:36:40Z</dcterms:modified>
</cp:coreProperties>
</file>