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60" r:id="rId3"/>
    <p:sldId id="280" r:id="rId4"/>
    <p:sldId id="281" r:id="rId5"/>
    <p:sldId id="283" r:id="rId6"/>
    <p:sldId id="284" r:id="rId7"/>
    <p:sldId id="282" r:id="rId8"/>
    <p:sldId id="257" r:id="rId9"/>
    <p:sldId id="259" r:id="rId10"/>
    <p:sldId id="261" r:id="rId11"/>
    <p:sldId id="285" r:id="rId12"/>
    <p:sldId id="287" r:id="rId13"/>
    <p:sldId id="286" r:id="rId14"/>
    <p:sldId id="290" r:id="rId15"/>
    <p:sldId id="289" r:id="rId16"/>
    <p:sldId id="288" r:id="rId17"/>
    <p:sldId id="293" r:id="rId18"/>
    <p:sldId id="292" r:id="rId19"/>
    <p:sldId id="267" r:id="rId20"/>
    <p:sldId id="272" r:id="rId21"/>
    <p:sldId id="273" r:id="rId22"/>
    <p:sldId id="274" r:id="rId23"/>
    <p:sldId id="276" r:id="rId24"/>
    <p:sldId id="275" r:id="rId25"/>
    <p:sldId id="278" r:id="rId26"/>
    <p:sldId id="277" r:id="rId27"/>
    <p:sldId id="279" r:id="rId28"/>
    <p:sldId id="295" r:id="rId29"/>
    <p:sldId id="294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2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955" autoAdjust="0"/>
  </p:normalViewPr>
  <p:slideViewPr>
    <p:cSldViewPr>
      <p:cViewPr>
        <p:scale>
          <a:sx n="75" d="100"/>
          <a:sy n="75" d="100"/>
        </p:scale>
        <p:origin x="-2652" y="-6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103C1-D2F5-45E6-89E4-89C05438F412}" type="datetimeFigureOut">
              <a:rPr lang="fr-CA" smtClean="0"/>
              <a:t>2015-06-09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35BFB-86D3-4011-8B5B-7A1513C365C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7882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</a:pPr>
            <a:r>
              <a:rPr lang="fr-CA" dirty="0" smtClean="0"/>
              <a:t>L’étirement de la bouche est induit par l’effort instantané et la fatigue </a:t>
            </a:r>
          </a:p>
          <a:p>
            <a:pPr lvl="1"/>
            <a:r>
              <a:rPr lang="fr-CA" dirty="0" smtClean="0"/>
              <a:t>La bouche reste fermée au début de l’exercice puis commence à s’ouvrir, cette ouverture est liée à deux facteurs : le rythme respiratoire et la fatigue</a:t>
            </a:r>
          </a:p>
          <a:p>
            <a:pPr lvl="1"/>
            <a:r>
              <a:rPr lang="fr-CA" dirty="0" smtClean="0"/>
              <a:t>Le plissement des yeux est principalement lié à l’effort instantané et ce jusqu’à un certain niveau de fatigue. Ensuite</a:t>
            </a:r>
            <a:r>
              <a:rPr lang="fr-CA" dirty="0" smtClean="0">
                <a:latin typeface="NimbusRomNo9L-Regu"/>
              </a:rPr>
              <a:t>, les yeux ont tendance à se relâcher en relation avec la fatigue.</a:t>
            </a:r>
          </a:p>
          <a:p>
            <a:pPr lvl="1"/>
            <a:r>
              <a:rPr lang="fr-CA" dirty="0" smtClean="0"/>
              <a:t>Le comportement des sourcils est une combinaison de mouvement descendant lié à l’effort instantané et un mouvement ascendant lié à la fatigue</a:t>
            </a:r>
          </a:p>
          <a:p>
            <a:pPr lvl="1"/>
            <a:r>
              <a:rPr lang="fr-CA" dirty="0" smtClean="0"/>
              <a:t>La fréquence du mouvement d’expiration forte et profonde est lié à deux facteurs : la fréquence respiratoire et la fatigue</a:t>
            </a:r>
          </a:p>
          <a:p>
            <a:pPr lvl="1"/>
            <a:r>
              <a:rPr lang="fr-CA" dirty="0" smtClean="0"/>
              <a:t>La fréquence du mouvement de déglutition est liée à deux facteurs : la fréquence respiratoire et la fatigue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i="1" dirty="0" smtClean="0"/>
              <a:t>M5P</a:t>
            </a:r>
            <a:r>
              <a:rPr lang="fr-CA" i="1" baseline="0" dirty="0" smtClean="0"/>
              <a:t> </a:t>
            </a:r>
            <a:r>
              <a:rPr lang="fr-CA" i="1" baseline="0" dirty="0" err="1" smtClean="0"/>
              <a:t>models</a:t>
            </a:r>
            <a:r>
              <a:rPr lang="fr-CA" i="1" baseline="0" dirty="0" smtClean="0"/>
              <a:t> on </a:t>
            </a:r>
            <a:r>
              <a:rPr lang="fr-CA" i="1" baseline="0" dirty="0" err="1" smtClean="0"/>
              <a:t>UserTree</a:t>
            </a:r>
            <a:endParaRPr lang="fr-CA" i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dirty="0" err="1" smtClean="0"/>
              <a:t>Used</a:t>
            </a:r>
            <a:r>
              <a:rPr lang="fr-CA" i="1" dirty="0" smtClean="0"/>
              <a:t> </a:t>
            </a:r>
            <a:r>
              <a:rPr lang="fr-CA" i="1" dirty="0" err="1" smtClean="0"/>
              <a:t>Weka</a:t>
            </a:r>
            <a:r>
              <a:rPr lang="fr-CA" i="1" dirty="0" smtClean="0"/>
              <a:t> software </a:t>
            </a:r>
            <a:r>
              <a:rPr lang="fr-CA" i="1" dirty="0" err="1" smtClean="0"/>
              <a:t>with</a:t>
            </a:r>
            <a:r>
              <a:rPr lang="fr-CA" i="1" dirty="0" smtClean="0"/>
              <a:t> M5P</a:t>
            </a:r>
            <a:r>
              <a:rPr lang="fr-CA" i="1" baseline="0" dirty="0" smtClean="0"/>
              <a:t> </a:t>
            </a:r>
            <a:r>
              <a:rPr lang="fr-CA" i="1" baseline="0" dirty="0" err="1" smtClean="0"/>
              <a:t>models</a:t>
            </a:r>
            <a:r>
              <a:rPr lang="fr-CA" i="1" baseline="0" dirty="0" smtClean="0"/>
              <a:t> for </a:t>
            </a:r>
            <a:r>
              <a:rPr lang="fr-CA" i="1" baseline="0" dirty="0" err="1" smtClean="0"/>
              <a:t>each</a:t>
            </a:r>
            <a:r>
              <a:rPr lang="fr-CA" i="1" baseline="0" dirty="0" smtClean="0"/>
              <a:t> participant </a:t>
            </a:r>
            <a:r>
              <a:rPr lang="fr-CA" i="1" baseline="0" dirty="0" err="1" smtClean="0"/>
              <a:t>then</a:t>
            </a:r>
            <a:r>
              <a:rPr lang="fr-CA" i="1" baseline="0" dirty="0" smtClean="0"/>
              <a:t> </a:t>
            </a:r>
            <a:r>
              <a:rPr lang="fr-CA" i="1" baseline="0" dirty="0" err="1" smtClean="0"/>
              <a:t>combined</a:t>
            </a:r>
            <a:r>
              <a:rPr lang="fr-CA" i="1" baseline="0" dirty="0" smtClean="0"/>
              <a:t> the participants</a:t>
            </a:r>
          </a:p>
          <a:p>
            <a:endParaRPr lang="fr-CA" i="1" dirty="0" smtClean="0"/>
          </a:p>
          <a:p>
            <a:r>
              <a:rPr lang="fr-CA" i="1" dirty="0" smtClean="0"/>
              <a:t>Représentativité</a:t>
            </a:r>
            <a:r>
              <a:rPr lang="fr-CA" i="1" baseline="0" dirty="0" smtClean="0"/>
              <a:t> des candidats</a:t>
            </a:r>
            <a:r>
              <a:rPr lang="fr-CA" i="1" dirty="0" smtClean="0"/>
              <a:t>?</a:t>
            </a:r>
          </a:p>
          <a:p>
            <a:r>
              <a:rPr lang="fr-CA" i="1" dirty="0" smtClean="0"/>
              <a:t>Pourquoi l’arbre de régression a</a:t>
            </a:r>
            <a:r>
              <a:rPr lang="fr-CA" i="1" baseline="0" dirty="0" smtClean="0"/>
              <a:t> été plus efficace que les SVM? Paramètre ambigu!</a:t>
            </a:r>
            <a:endParaRPr lang="fr-CA" i="1" dirty="0" smtClean="0"/>
          </a:p>
          <a:p>
            <a:endParaRPr lang="fr-CA" i="1" dirty="0" smtClean="0"/>
          </a:p>
          <a:p>
            <a:r>
              <a:rPr lang="fr-CA" i="1" dirty="0" smtClean="0"/>
              <a:t>Analyse:</a:t>
            </a:r>
          </a:p>
          <a:p>
            <a:r>
              <a:rPr lang="fr-CA" i="1" dirty="0" err="1" smtClean="0"/>
              <a:t>Sracine</a:t>
            </a:r>
            <a:r>
              <a:rPr lang="fr-CA" i="1" dirty="0" smtClean="0"/>
              <a:t>: Niveau0:</a:t>
            </a:r>
            <a:r>
              <a:rPr lang="fr-CA" i="1" baseline="0" dirty="0" smtClean="0"/>
              <a:t> </a:t>
            </a:r>
            <a:r>
              <a:rPr lang="fr-CA" i="1" dirty="0" smtClean="0"/>
              <a:t>0.45m/s^2 , Niveau</a:t>
            </a:r>
            <a:r>
              <a:rPr lang="fr-CA" i="1" baseline="0" dirty="0" smtClean="0"/>
              <a:t> 10: 0.57m/s^2 (+27%)</a:t>
            </a:r>
          </a:p>
          <a:p>
            <a:r>
              <a:rPr lang="fr-CA" i="1" baseline="0" dirty="0" err="1" smtClean="0"/>
              <a:t>Casc</a:t>
            </a:r>
            <a:r>
              <a:rPr lang="fr-CA" i="1" baseline="0" dirty="0" smtClean="0"/>
              <a:t>: </a:t>
            </a:r>
            <a:r>
              <a:rPr lang="fr-CA" i="1" baseline="0" dirty="0" err="1" smtClean="0"/>
              <a:t>Niv</a:t>
            </a:r>
            <a:r>
              <a:rPr lang="fr-CA" i="1" baseline="0" dirty="0" smtClean="0"/>
              <a:t> 0 se fatigue 6x plus vite qu’il ne récupère. </a:t>
            </a:r>
            <a:r>
              <a:rPr lang="fr-CA" i="1" baseline="0" dirty="0" err="1" smtClean="0"/>
              <a:t>niv</a:t>
            </a:r>
            <a:r>
              <a:rPr lang="fr-CA" i="1" baseline="0" dirty="0" smtClean="0"/>
              <a:t> 0 se fatigue 4.3x plus vite que </a:t>
            </a:r>
            <a:r>
              <a:rPr lang="fr-CA" i="1" baseline="0" dirty="0" err="1" smtClean="0"/>
              <a:t>niv</a:t>
            </a:r>
            <a:r>
              <a:rPr lang="fr-CA" i="1" baseline="0" dirty="0" smtClean="0"/>
              <a:t> 10</a:t>
            </a:r>
          </a:p>
          <a:p>
            <a:r>
              <a:rPr lang="fr-CA" i="1" baseline="0" dirty="0" err="1" smtClean="0"/>
              <a:t>Cdes</a:t>
            </a:r>
            <a:r>
              <a:rPr lang="fr-CA" i="1" baseline="0" dirty="0" smtClean="0"/>
              <a:t>: </a:t>
            </a:r>
            <a:r>
              <a:rPr lang="fr-CA" i="1" baseline="0" dirty="0" err="1" smtClean="0"/>
              <a:t>Niv</a:t>
            </a:r>
            <a:r>
              <a:rPr lang="fr-CA" i="1" baseline="0" dirty="0" smtClean="0"/>
              <a:t> 10 récupère 2.62x plus vite qu’il ne se fatigue. </a:t>
            </a:r>
            <a:r>
              <a:rPr lang="fr-CA" i="1" baseline="0" dirty="0" err="1" smtClean="0"/>
              <a:t>Niv</a:t>
            </a:r>
            <a:r>
              <a:rPr lang="fr-CA" i="1" baseline="0" dirty="0" smtClean="0"/>
              <a:t> 10 récupère 3.78x plus vite que </a:t>
            </a:r>
            <a:r>
              <a:rPr lang="fr-CA" i="1" baseline="0" dirty="0" err="1" smtClean="0"/>
              <a:t>niv</a:t>
            </a:r>
            <a:r>
              <a:rPr lang="fr-CA" i="1" baseline="0" dirty="0" smtClean="0"/>
              <a:t> 0 </a:t>
            </a:r>
            <a:endParaRPr lang="fr-CA" i="1" dirty="0" smtClean="0"/>
          </a:p>
          <a:p>
            <a:pPr lvl="1"/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i="1" dirty="0" smtClean="0"/>
              <a:t>Normalisation des </a:t>
            </a:r>
            <a:r>
              <a:rPr lang="fr-CA" i="1" dirty="0" err="1" smtClean="0"/>
              <a:t>blend</a:t>
            </a:r>
            <a:r>
              <a:rPr lang="fr-CA" i="1" baseline="0" dirty="0" smtClean="0"/>
              <a:t> </a:t>
            </a:r>
            <a:r>
              <a:rPr lang="fr-CA" i="1" baseline="0" dirty="0" err="1" smtClean="0"/>
              <a:t>shapes</a:t>
            </a:r>
            <a:r>
              <a:rPr lang="fr-CA" i="1" baseline="0" dirty="0" smtClean="0"/>
              <a:t> (et obtention des paramètres d’expressivité)</a:t>
            </a:r>
            <a:endParaRPr lang="fr-CA" i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i="1" dirty="0" smtClean="0"/>
              <a:t>Normalisation des </a:t>
            </a:r>
            <a:r>
              <a:rPr lang="fr-CA" i="1" dirty="0" err="1" smtClean="0"/>
              <a:t>blend</a:t>
            </a:r>
            <a:r>
              <a:rPr lang="fr-CA" i="1" baseline="0" dirty="0" smtClean="0"/>
              <a:t> </a:t>
            </a:r>
            <a:r>
              <a:rPr lang="fr-CA" i="1" baseline="0" dirty="0" err="1" smtClean="0"/>
              <a:t>shapes</a:t>
            </a:r>
            <a:r>
              <a:rPr lang="fr-CA" i="1" baseline="0" dirty="0" smtClean="0"/>
              <a:t> (et obtention des paramètres d’expressivité)</a:t>
            </a:r>
            <a:endParaRPr lang="fr-CA" i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dirty="0" smtClean="0"/>
              <a:t>Différence de précision due à la précision du </a:t>
            </a:r>
            <a:r>
              <a:rPr lang="fr-CA" i="1" dirty="0" err="1" smtClean="0"/>
              <a:t>keying</a:t>
            </a:r>
            <a:r>
              <a:rPr lang="fr-CA" i="1" dirty="0" smtClean="0"/>
              <a:t> de la bouche (ouverture et étirement) Vs Yeux (Plissement et sourcils)</a:t>
            </a:r>
          </a:p>
          <a:p>
            <a:endParaRPr lang="fr-CA" i="1" dirty="0" smtClean="0"/>
          </a:p>
          <a:p>
            <a:r>
              <a:rPr lang="fr-CA" i="1" dirty="0" smtClean="0"/>
              <a:t>Expliquer les différents test I/O,</a:t>
            </a:r>
            <a:r>
              <a:rPr lang="fr-CA" i="1" baseline="0" dirty="0" smtClean="0"/>
              <a:t> </a:t>
            </a:r>
          </a:p>
          <a:p>
            <a:r>
              <a:rPr lang="fr-CA" i="1" baseline="0" dirty="0" smtClean="0"/>
              <a:t>réinjection de valeurs prédites, </a:t>
            </a:r>
          </a:p>
          <a:p>
            <a:r>
              <a:rPr lang="fr-CA" i="1" baseline="0" dirty="0" smtClean="0"/>
              <a:t>Time </a:t>
            </a:r>
            <a:r>
              <a:rPr lang="fr-CA" i="1" baseline="0" dirty="0" err="1" smtClean="0"/>
              <a:t>series</a:t>
            </a:r>
            <a:r>
              <a:rPr lang="fr-CA" i="1" baseline="0" smtClean="0"/>
              <a:t>… inputs décalés (fenêtre dynamique!!!)</a:t>
            </a:r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dirty="0" smtClean="0"/>
              <a:t>Différence de précision due à la précision du </a:t>
            </a:r>
            <a:r>
              <a:rPr lang="fr-CA" i="1" dirty="0" err="1" smtClean="0"/>
              <a:t>keying</a:t>
            </a:r>
            <a:r>
              <a:rPr lang="fr-CA" i="1" dirty="0" smtClean="0"/>
              <a:t> de la bouche (ouverture et étirement) Vs Yeux (Plissement et sourcils)</a:t>
            </a:r>
          </a:p>
          <a:p>
            <a:endParaRPr lang="fr-CA" i="1" dirty="0" smtClean="0"/>
          </a:p>
          <a:p>
            <a:r>
              <a:rPr lang="fr-CA" i="1" dirty="0" smtClean="0"/>
              <a:t>Expliquer les différents test I/O,</a:t>
            </a:r>
            <a:r>
              <a:rPr lang="fr-CA" i="1" baseline="0" dirty="0" smtClean="0"/>
              <a:t> </a:t>
            </a:r>
          </a:p>
          <a:p>
            <a:r>
              <a:rPr lang="fr-CA" i="1" baseline="0" dirty="0" smtClean="0"/>
              <a:t>réinjection de valeurs prédites, </a:t>
            </a:r>
          </a:p>
          <a:p>
            <a:r>
              <a:rPr lang="fr-CA" i="1" baseline="0" dirty="0" smtClean="0"/>
              <a:t>Time </a:t>
            </a:r>
            <a:r>
              <a:rPr lang="fr-CA" i="1" baseline="0" dirty="0" err="1" smtClean="0"/>
              <a:t>series</a:t>
            </a:r>
            <a:r>
              <a:rPr lang="fr-CA" i="1" baseline="0" smtClean="0"/>
              <a:t>… inputs décalés (fenêtre dynamique!!!)</a:t>
            </a:r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dirty="0" smtClean="0"/>
              <a:t>Différence de précision due à la précision du </a:t>
            </a:r>
            <a:r>
              <a:rPr lang="fr-CA" i="1" dirty="0" err="1" smtClean="0"/>
              <a:t>keying</a:t>
            </a:r>
            <a:r>
              <a:rPr lang="fr-CA" i="1" dirty="0" smtClean="0"/>
              <a:t> de la bouche (ouverture et étirement) Vs Yeux (Plissement et sourcils)</a:t>
            </a:r>
          </a:p>
          <a:p>
            <a:endParaRPr lang="fr-CA" i="1" dirty="0" smtClean="0"/>
          </a:p>
          <a:p>
            <a:r>
              <a:rPr lang="fr-CA" i="1" dirty="0" smtClean="0"/>
              <a:t>Expliquer les différents test I/O,</a:t>
            </a:r>
            <a:r>
              <a:rPr lang="fr-CA" i="1" baseline="0" dirty="0" smtClean="0"/>
              <a:t> </a:t>
            </a:r>
          </a:p>
          <a:p>
            <a:r>
              <a:rPr lang="fr-CA" i="1" baseline="0" dirty="0" smtClean="0"/>
              <a:t>réinjection de valeurs prédites, </a:t>
            </a:r>
          </a:p>
          <a:p>
            <a:r>
              <a:rPr lang="fr-CA" i="1" baseline="0" dirty="0" smtClean="0"/>
              <a:t>Time </a:t>
            </a:r>
            <a:r>
              <a:rPr lang="fr-CA" i="1" baseline="0" dirty="0" err="1" smtClean="0"/>
              <a:t>series</a:t>
            </a:r>
            <a:r>
              <a:rPr lang="fr-CA" i="1" baseline="0" smtClean="0"/>
              <a:t>… inputs décalés (fenêtre dynamique!!!)</a:t>
            </a:r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dirty="0" smtClean="0"/>
              <a:t>Différence de précision due à la précision du </a:t>
            </a:r>
            <a:r>
              <a:rPr lang="fr-CA" i="1" dirty="0" err="1" smtClean="0"/>
              <a:t>keying</a:t>
            </a:r>
            <a:r>
              <a:rPr lang="fr-CA" i="1" dirty="0" smtClean="0"/>
              <a:t> de la bouche (ouverture et étirement) Vs Yeux (Plissement et sourcils)</a:t>
            </a:r>
          </a:p>
          <a:p>
            <a:endParaRPr lang="fr-CA" i="1" dirty="0" smtClean="0"/>
          </a:p>
          <a:p>
            <a:r>
              <a:rPr lang="fr-CA" i="1" dirty="0" smtClean="0"/>
              <a:t>Expliquer les différents test I/O,</a:t>
            </a:r>
            <a:r>
              <a:rPr lang="fr-CA" i="1" baseline="0" dirty="0" smtClean="0"/>
              <a:t> </a:t>
            </a:r>
          </a:p>
          <a:p>
            <a:r>
              <a:rPr lang="fr-CA" i="1" baseline="0" dirty="0" smtClean="0"/>
              <a:t>réinjection de valeurs prédites, </a:t>
            </a:r>
          </a:p>
          <a:p>
            <a:r>
              <a:rPr lang="fr-CA" i="1" baseline="0" dirty="0" smtClean="0"/>
              <a:t>Time </a:t>
            </a:r>
            <a:r>
              <a:rPr lang="fr-CA" i="1" baseline="0" dirty="0" err="1" smtClean="0"/>
              <a:t>series</a:t>
            </a:r>
            <a:r>
              <a:rPr lang="fr-CA" i="1" baseline="0" smtClean="0"/>
              <a:t>… inputs décalés (fenêtre dynamique!!!)</a:t>
            </a:r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Résumer les limitations:</a:t>
            </a:r>
          </a:p>
          <a:p>
            <a:pPr marL="171450" indent="-171450" algn="just">
              <a:buFontTx/>
              <a:buChar char="-"/>
            </a:pPr>
            <a:r>
              <a:rPr lang="fr-CA" baseline="0" dirty="0" smtClean="0"/>
              <a:t>Un seul aspect de l’animation géré (lié à l’effort)</a:t>
            </a:r>
          </a:p>
          <a:p>
            <a:pPr marL="171450" indent="-171450" algn="just">
              <a:buFontTx/>
              <a:buChar char="-"/>
            </a:pPr>
            <a:r>
              <a:rPr lang="fr-CA" baseline="0" dirty="0" smtClean="0"/>
              <a:t>Approche déterministe : pour les mêmes I donne toujours les mêmes O</a:t>
            </a:r>
          </a:p>
          <a:p>
            <a:pPr marL="171450" indent="-171450" algn="just">
              <a:buFontTx/>
              <a:buChar char="-"/>
            </a:pPr>
            <a:r>
              <a:rPr lang="fr-CA" baseline="0" dirty="0" smtClean="0"/>
              <a:t>Sensible aux erreurs dans les données, filtrage parfois nécessaire (C’est pour cela que la version Kinect n’a pas été montrée)</a:t>
            </a:r>
          </a:p>
          <a:p>
            <a:pPr marL="171450" indent="-171450" algn="just">
              <a:buFontTx/>
              <a:buChar char="-"/>
            </a:pPr>
            <a:r>
              <a:rPr lang="fr-CA" baseline="0" dirty="0" smtClean="0"/>
              <a:t>Nombre de candidats, représentativité des données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Résumer les contributions:</a:t>
            </a:r>
          </a:p>
          <a:p>
            <a:pPr algn="just"/>
            <a:r>
              <a:rPr lang="fr-CA" dirty="0" smtClean="0"/>
              <a:t>- Synthèse de résultats réalistes à partir des modèles d’apprentissage machine entraînés sur des données réelles;</a:t>
            </a:r>
          </a:p>
          <a:p>
            <a:pPr algn="just"/>
            <a:r>
              <a:rPr lang="fr-CA" dirty="0" smtClean="0"/>
              <a:t>- Identification et analyse des principales caractéristiques de l’expression faciale liée à l’activité physique;</a:t>
            </a:r>
          </a:p>
          <a:p>
            <a:pPr algn="just"/>
            <a:r>
              <a:rPr lang="fr-CA" dirty="0" smtClean="0"/>
              <a:t>- Conception de modèles pouvant être utilisés en temps réel ainsi que pour de l’animation faciale hors-ligne;</a:t>
            </a:r>
          </a:p>
          <a:p>
            <a:pPr algn="just"/>
            <a:r>
              <a:rPr lang="fr-CA" dirty="0" smtClean="0"/>
              <a:t>- Contrôle sur la stylisation grâce à la possibilité d’ajuster ou remplacer les données d’entraînement;</a:t>
            </a:r>
          </a:p>
          <a:p>
            <a:pPr algn="just"/>
            <a:r>
              <a:rPr lang="fr-CA" dirty="0" smtClean="0"/>
              <a:t>- Contrôle sur l’expressivité grâce aux paramètres simples ayant un impact sur l’expression faciale du personnage 3D;</a:t>
            </a:r>
          </a:p>
          <a:p>
            <a:pPr algn="just"/>
            <a:r>
              <a:rPr lang="fr-CA" dirty="0" smtClean="0"/>
              <a:t>- Prédiction des paramètres métaboliques pouvant être utilisés pour d’autres aspects tels que la respiration ou la transpiration.</a:t>
            </a:r>
            <a:endParaRPr lang="fr-CA" b="1" i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Donner des pistes</a:t>
            </a:r>
            <a:r>
              <a:rPr lang="fr-CA" baseline="0" dirty="0" smtClean="0"/>
              <a:t> de travaux futurs :</a:t>
            </a:r>
          </a:p>
          <a:p>
            <a:pPr algn="just"/>
            <a:r>
              <a:rPr lang="fr-CA" dirty="0" smtClean="0"/>
              <a:t>- Généralisation de l’approche sur tous les groupes musculaires du système FACS;</a:t>
            </a:r>
          </a:p>
          <a:p>
            <a:pPr algn="just"/>
            <a:r>
              <a:rPr lang="fr-CA" dirty="0" smtClean="0"/>
              <a:t>- Développement d’un </a:t>
            </a:r>
            <a:r>
              <a:rPr lang="fr-CA" dirty="0" err="1" smtClean="0"/>
              <a:t>cadriciel</a:t>
            </a:r>
            <a:r>
              <a:rPr lang="fr-CA" dirty="0" smtClean="0"/>
              <a:t> global permettant la fusion des expressions faciale liée aux divers facteurs;</a:t>
            </a:r>
          </a:p>
          <a:p>
            <a:pPr algn="just"/>
            <a:r>
              <a:rPr lang="fr-CA" dirty="0" smtClean="0"/>
              <a:t>- Intégration d’une nature probabiliste et stochastique se rapprochant plus de la nature humaine;</a:t>
            </a:r>
          </a:p>
          <a:p>
            <a:pPr algn="just"/>
            <a:r>
              <a:rPr lang="fr-CA" dirty="0" smtClean="0"/>
              <a:t>- Classification des mouvements de musculation afin d’améliorer les prédictions d’expression faciale;</a:t>
            </a:r>
          </a:p>
          <a:p>
            <a:pPr algn="just"/>
            <a:r>
              <a:rPr lang="fr-CA" dirty="0" smtClean="0"/>
              <a:t>- Utilisation de la capture faciale pour mesurer l’effort et de la fatigue;</a:t>
            </a:r>
          </a:p>
          <a:p>
            <a:pPr marL="171450" indent="-171450" algn="just">
              <a:buFontTx/>
              <a:buChar char="-"/>
            </a:pPr>
            <a:r>
              <a:rPr lang="fr-CA" dirty="0" smtClean="0"/>
              <a:t>Un travail dans une équipe multidisciplinaire serait pertinent pour développer un système expert permettant d’améliorer les prédiction particulièrement celle des paramètres métaboliques.</a:t>
            </a:r>
          </a:p>
          <a:p>
            <a:pPr marL="171450" indent="-171450" algn="just">
              <a:buFontTx/>
              <a:buChar char="-"/>
            </a:pPr>
            <a:r>
              <a:rPr lang="fr-CA" dirty="0" smtClean="0"/>
              <a:t>Proposer</a:t>
            </a:r>
            <a:r>
              <a:rPr lang="fr-CA" baseline="0" dirty="0" smtClean="0"/>
              <a:t> un espace bidimensionnel (Effort + Fatigue) pour </a:t>
            </a:r>
            <a:r>
              <a:rPr lang="fr-CA" baseline="0" dirty="0" err="1" smtClean="0"/>
              <a:t>keying</a:t>
            </a:r>
            <a:r>
              <a:rPr lang="fr-CA" baseline="0" dirty="0" smtClean="0"/>
              <a:t> ou automatisation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Donner des pistes</a:t>
            </a:r>
            <a:r>
              <a:rPr lang="fr-CA" baseline="0" dirty="0" smtClean="0"/>
              <a:t> de travaux futurs :</a:t>
            </a:r>
          </a:p>
          <a:p>
            <a:pPr algn="just"/>
            <a:r>
              <a:rPr lang="fr-CA" dirty="0" smtClean="0"/>
              <a:t>- Généralisation de l’approche sur tous les groupes musculaires du système FACS;</a:t>
            </a:r>
          </a:p>
          <a:p>
            <a:pPr algn="just"/>
            <a:r>
              <a:rPr lang="fr-CA" dirty="0" smtClean="0"/>
              <a:t>- Développement d’un </a:t>
            </a:r>
            <a:r>
              <a:rPr lang="fr-CA" dirty="0" err="1" smtClean="0"/>
              <a:t>cadriciel</a:t>
            </a:r>
            <a:r>
              <a:rPr lang="fr-CA" dirty="0" smtClean="0"/>
              <a:t> global permettant la fusion des expressions faciale liée aux divers facteurs;</a:t>
            </a:r>
          </a:p>
          <a:p>
            <a:pPr algn="just"/>
            <a:r>
              <a:rPr lang="fr-CA" dirty="0" smtClean="0"/>
              <a:t>- Intégration d’une nature probabiliste et stochastique se rapprochant plus de la nature humaine;</a:t>
            </a:r>
          </a:p>
          <a:p>
            <a:pPr algn="just"/>
            <a:r>
              <a:rPr lang="fr-CA" dirty="0" smtClean="0"/>
              <a:t>- Classification des mouvements de musculation afin d’améliorer les prédictions d’expression faciale;</a:t>
            </a:r>
          </a:p>
          <a:p>
            <a:pPr algn="just"/>
            <a:r>
              <a:rPr lang="fr-CA" dirty="0" smtClean="0"/>
              <a:t>- Utilisation de la capture faciale pour mesurer l’effort et de la fatigue;</a:t>
            </a:r>
          </a:p>
          <a:p>
            <a:pPr marL="171450" indent="-171450" algn="just">
              <a:buFontTx/>
              <a:buChar char="-"/>
            </a:pPr>
            <a:r>
              <a:rPr lang="fr-CA" dirty="0" smtClean="0"/>
              <a:t>Un travail dans une équipe multidisciplinaire serait pertinent pour développer un système expert permettant d’améliorer les prédiction particulièrement celle des paramètres métaboliques.</a:t>
            </a:r>
          </a:p>
          <a:p>
            <a:pPr marL="171450" indent="-171450" algn="just">
              <a:buFontTx/>
              <a:buChar char="-"/>
            </a:pPr>
            <a:r>
              <a:rPr lang="fr-CA" dirty="0" smtClean="0"/>
              <a:t>Proposer</a:t>
            </a:r>
            <a:r>
              <a:rPr lang="fr-CA" baseline="0" dirty="0" smtClean="0"/>
              <a:t> un espace bidimensionnel (Effort + Fatigue) pour </a:t>
            </a:r>
            <a:r>
              <a:rPr lang="fr-CA" baseline="0" dirty="0" err="1" smtClean="0"/>
              <a:t>keying</a:t>
            </a:r>
            <a:r>
              <a:rPr lang="fr-CA" baseline="0" dirty="0" smtClean="0"/>
              <a:t> ou automatisation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Donner des pistes</a:t>
            </a:r>
            <a:r>
              <a:rPr lang="fr-CA" baseline="0" dirty="0" smtClean="0"/>
              <a:t> de travaux futurs :</a:t>
            </a:r>
          </a:p>
          <a:p>
            <a:pPr algn="just"/>
            <a:r>
              <a:rPr lang="fr-CA" dirty="0" smtClean="0"/>
              <a:t>- Généralisation de l’approche sur tous les groupes musculaires du système FACS;</a:t>
            </a:r>
          </a:p>
          <a:p>
            <a:pPr algn="just"/>
            <a:r>
              <a:rPr lang="fr-CA" dirty="0" smtClean="0"/>
              <a:t>- Développement d’un </a:t>
            </a:r>
            <a:r>
              <a:rPr lang="fr-CA" dirty="0" err="1" smtClean="0"/>
              <a:t>cadriciel</a:t>
            </a:r>
            <a:r>
              <a:rPr lang="fr-CA" dirty="0" smtClean="0"/>
              <a:t> global permettant la fusion des expressions faciale liée aux divers facteurs;</a:t>
            </a:r>
          </a:p>
          <a:p>
            <a:pPr algn="just"/>
            <a:r>
              <a:rPr lang="fr-CA" dirty="0" smtClean="0"/>
              <a:t>- Intégration d’une nature probabiliste et stochastique se rapprochant plus de la nature humaine;</a:t>
            </a:r>
          </a:p>
          <a:p>
            <a:pPr algn="just"/>
            <a:r>
              <a:rPr lang="fr-CA" dirty="0" smtClean="0"/>
              <a:t>- Classification des mouvements de musculation afin d’améliorer les prédictions d’expression faciale;</a:t>
            </a:r>
          </a:p>
          <a:p>
            <a:pPr algn="just"/>
            <a:r>
              <a:rPr lang="fr-CA" dirty="0" smtClean="0"/>
              <a:t>- Utilisation de la capture faciale pour mesurer l’effort et de la fatigue;</a:t>
            </a:r>
          </a:p>
          <a:p>
            <a:pPr marL="171450" indent="-171450" algn="just">
              <a:buFontTx/>
              <a:buChar char="-"/>
            </a:pPr>
            <a:r>
              <a:rPr lang="fr-CA" dirty="0" smtClean="0"/>
              <a:t>Un travail dans une équipe multidisciplinaire serait pertinent pour développer un système expert permettant d’améliorer les prédiction particulièrement celle des paramètres métaboliques.</a:t>
            </a:r>
          </a:p>
          <a:p>
            <a:pPr marL="171450" indent="-171450" algn="just">
              <a:buFontTx/>
              <a:buChar char="-"/>
            </a:pPr>
            <a:r>
              <a:rPr lang="fr-CA" dirty="0" smtClean="0"/>
              <a:t>Proposer</a:t>
            </a:r>
            <a:r>
              <a:rPr lang="fr-CA" baseline="0" dirty="0" smtClean="0"/>
              <a:t> un espace bidimensionnel (Effort + Fatigue) pour </a:t>
            </a:r>
            <a:r>
              <a:rPr lang="fr-CA" baseline="0" dirty="0" err="1" smtClean="0"/>
              <a:t>keying</a:t>
            </a:r>
            <a:r>
              <a:rPr lang="fr-CA" baseline="0" dirty="0" smtClean="0"/>
              <a:t> ou automatisation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Facial expressions are difficult to model because of the numerous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factors underlying them: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emotions (joy, sadness, etc.),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mouth movements (speech, deep breath, etc.),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eye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eyelid movements (blinking, gaze direction, etc.)</a:t>
            </a:r>
          </a:p>
          <a:p>
            <a:r>
              <a:rPr lang="fr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fr-CA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physiological</a:t>
            </a:r>
            <a:r>
              <a:rPr lang="fr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(fatigue, pain, etc.).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Matériel utilisé, procédures</a:t>
            </a:r>
            <a:r>
              <a:rPr lang="fr-CA" baseline="0" dirty="0" smtClean="0"/>
              <a:t> (OMRON, SUUNTO, CAMERA DV…)</a:t>
            </a:r>
          </a:p>
          <a:p>
            <a:r>
              <a:rPr lang="fr-CA" baseline="0" dirty="0" smtClean="0"/>
              <a:t>Tenues développées. / marker set (36 marqueurs)</a:t>
            </a:r>
            <a:endParaRPr lang="fr-CA" dirty="0" smtClean="0"/>
          </a:p>
          <a:p>
            <a:r>
              <a:rPr lang="fr-CA" dirty="0" smtClean="0"/>
              <a:t>Sous échantillonnage des données de mouvement (60Hz -&gt;</a:t>
            </a:r>
            <a:r>
              <a:rPr lang="fr-CA" baseline="0" dirty="0" smtClean="0"/>
              <a:t> 30Hz</a:t>
            </a:r>
            <a:r>
              <a:rPr lang="fr-CA" dirty="0" smtClean="0"/>
              <a:t>) et sur échantillonnage des données cardiaques (1Hz -&gt; 30Hz) </a:t>
            </a:r>
          </a:p>
          <a:p>
            <a:r>
              <a:rPr lang="fr-CA" dirty="0" smtClean="0"/>
              <a:t>12800 à 23700 échantillons par candidat</a:t>
            </a:r>
          </a:p>
          <a:p>
            <a:endParaRPr lang="fr-CA" dirty="0" smtClean="0"/>
          </a:p>
          <a:p>
            <a:r>
              <a:rPr lang="fr-CA" dirty="0" smtClean="0"/>
              <a:t>Sur échantillonnage</a:t>
            </a:r>
            <a:r>
              <a:rPr lang="fr-CA" baseline="0" dirty="0" smtClean="0"/>
              <a:t> des données cardiaques (1Hz -&gt; 30Hz)</a:t>
            </a:r>
            <a:endParaRPr lang="fr-CA" dirty="0" smtClean="0"/>
          </a:p>
          <a:p>
            <a:r>
              <a:rPr lang="fr-CA" dirty="0" smtClean="0"/>
              <a:t>10 à 20min de données utiles</a:t>
            </a:r>
            <a:r>
              <a:rPr lang="fr-CA" baseline="0" dirty="0" smtClean="0"/>
              <a:t> (450 000 échantillon)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smtClean="0"/>
              <a:t>Parler des caméras</a:t>
            </a:r>
            <a:r>
              <a:rPr lang="fr-CA" baseline="0" dirty="0" smtClean="0"/>
              <a:t> testées et systèmes de fixation développés</a:t>
            </a:r>
          </a:p>
          <a:p>
            <a:r>
              <a:rPr lang="fr-CA" baseline="0" dirty="0" smtClean="0"/>
              <a:t>Casques développés</a:t>
            </a:r>
          </a:p>
          <a:p>
            <a:r>
              <a:rPr lang="fr-CA" baseline="0" dirty="0" smtClean="0"/>
              <a:t>Système de </a:t>
            </a:r>
            <a:r>
              <a:rPr lang="fr-CA" baseline="0" dirty="0" err="1" smtClean="0"/>
              <a:t>keying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8026-3B01-49EB-A5B7-919363787286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072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6FA4-2A1C-4311-9D1C-46604594A9F1}" type="datetimeFigureOut">
              <a:rPr lang="fr-CA" smtClean="0"/>
              <a:t>2015-06-09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4F4D-70A5-411F-8B90-4B6ED0C0543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5521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6FA4-2A1C-4311-9D1C-46604594A9F1}" type="datetimeFigureOut">
              <a:rPr lang="fr-CA" smtClean="0"/>
              <a:t>2015-06-09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4F4D-70A5-411F-8B90-4B6ED0C0543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12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6FA4-2A1C-4311-9D1C-46604594A9F1}" type="datetimeFigureOut">
              <a:rPr lang="fr-CA" smtClean="0"/>
              <a:t>2015-06-09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4F4D-70A5-411F-8B90-4B6ED0C0543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2301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6FA4-2A1C-4311-9D1C-46604594A9F1}" type="datetimeFigureOut">
              <a:rPr lang="fr-CA" smtClean="0"/>
              <a:t>2015-06-09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4F4D-70A5-411F-8B90-4B6ED0C0543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60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6FA4-2A1C-4311-9D1C-46604594A9F1}" type="datetimeFigureOut">
              <a:rPr lang="fr-CA" smtClean="0"/>
              <a:t>2015-06-09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4F4D-70A5-411F-8B90-4B6ED0C0543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2515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6FA4-2A1C-4311-9D1C-46604594A9F1}" type="datetimeFigureOut">
              <a:rPr lang="fr-CA" smtClean="0"/>
              <a:t>2015-06-09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4F4D-70A5-411F-8B90-4B6ED0C0543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443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6FA4-2A1C-4311-9D1C-46604594A9F1}" type="datetimeFigureOut">
              <a:rPr lang="fr-CA" smtClean="0"/>
              <a:t>2015-06-09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4F4D-70A5-411F-8B90-4B6ED0C0543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9894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6FA4-2A1C-4311-9D1C-46604594A9F1}" type="datetimeFigureOut">
              <a:rPr lang="fr-CA" smtClean="0"/>
              <a:t>2015-06-09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4F4D-70A5-411F-8B90-4B6ED0C0543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2987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6FA4-2A1C-4311-9D1C-46604594A9F1}" type="datetimeFigureOut">
              <a:rPr lang="fr-CA" smtClean="0"/>
              <a:t>2015-06-09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4F4D-70A5-411F-8B90-4B6ED0C0543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64053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6FA4-2A1C-4311-9D1C-46604594A9F1}" type="datetimeFigureOut">
              <a:rPr lang="fr-CA" smtClean="0"/>
              <a:t>2015-06-09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4F4D-70A5-411F-8B90-4B6ED0C0543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434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6FA4-2A1C-4311-9D1C-46604594A9F1}" type="datetimeFigureOut">
              <a:rPr lang="fr-CA" smtClean="0"/>
              <a:t>2015-06-09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4F4D-70A5-411F-8B90-4B6ED0C0543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67804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46FA4-2A1C-4311-9D1C-46604594A9F1}" type="datetimeFigureOut">
              <a:rPr lang="fr-CA" smtClean="0"/>
              <a:t>2015-06-09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24F4D-70A5-411F-8B90-4B6ED0C0543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3421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://www.google.ca/url?sa=i&amp;rct=j&amp;q=&amp;esrc=s&amp;source=images&amp;cd=&amp;cad=rja&amp;uact=8&amp;ved=0CAcQjRw&amp;url=http%3A%2F%2Fwww.newventuresbc.com%2F2013%2F06%2Fgrand-nce-host-workshop-on-innovation-and-entrepreneurship%2F&amp;ei=mMF2VaXXEeP4ygPVnICgAQ&amp;bvm=bv.95039771,d.bGQ&amp;psig=AFQjCNGysL71FeQCZECxcT2qjbAJ462ngw&amp;ust=1433932553605745" TargetMode="Externa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4400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>
            <a:normAutofit/>
          </a:bodyPr>
          <a:lstStyle/>
          <a:p>
            <a:r>
              <a:rPr lang="fr-CA" sz="3600" b="1" dirty="0" smtClean="0"/>
              <a:t>WSCG 2015</a:t>
            </a:r>
            <a:endParaRPr lang="fr-CA" sz="36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4365104"/>
            <a:ext cx="9144000" cy="1296144"/>
          </a:xfrm>
        </p:spPr>
        <p:txBody>
          <a:bodyPr>
            <a:normAutofit/>
          </a:bodyPr>
          <a:lstStyle/>
          <a:p>
            <a:r>
              <a:rPr lang="fr-CA" sz="2800" b="1" dirty="0" smtClean="0">
                <a:solidFill>
                  <a:schemeClr val="bg1"/>
                </a:solidFill>
              </a:rPr>
              <a:t>Tarik Boukhalfi, Christian Desrosiers, </a:t>
            </a:r>
            <a:r>
              <a:rPr lang="fr-CA" sz="2800" b="1" dirty="0" err="1" smtClean="0">
                <a:solidFill>
                  <a:schemeClr val="bg1"/>
                </a:solidFill>
              </a:rPr>
              <a:t>Eric</a:t>
            </a:r>
            <a:r>
              <a:rPr lang="fr-CA" sz="2800" b="1" dirty="0" smtClean="0">
                <a:solidFill>
                  <a:schemeClr val="bg1"/>
                </a:solidFill>
              </a:rPr>
              <a:t> Paquette</a:t>
            </a:r>
          </a:p>
          <a:p>
            <a:endParaRPr lang="fr-CA" sz="2800" dirty="0" smtClean="0">
              <a:solidFill>
                <a:schemeClr val="bg1"/>
              </a:solidFill>
            </a:endParaRPr>
          </a:p>
          <a:p>
            <a:endParaRPr lang="fr-CA" sz="2800" dirty="0" smtClean="0">
              <a:solidFill>
                <a:schemeClr val="bg1"/>
              </a:solidFill>
            </a:endParaRPr>
          </a:p>
          <a:p>
            <a:endParaRPr lang="fr-CA" sz="2800" dirty="0">
              <a:solidFill>
                <a:schemeClr val="bg1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685800" y="2060848"/>
            <a:ext cx="7772400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</a:rPr>
              <a:t>A Machine Learning Approach to Automate Facial </a:t>
            </a:r>
            <a:r>
              <a:rPr lang="fr-CA" sz="3000" b="1" dirty="0">
                <a:solidFill>
                  <a:schemeClr val="bg1"/>
                </a:solidFill>
              </a:rPr>
              <a:t>Expressions </a:t>
            </a:r>
            <a:r>
              <a:rPr lang="fr-CA" sz="3000" b="1" dirty="0" err="1">
                <a:solidFill>
                  <a:schemeClr val="bg1"/>
                </a:solidFill>
              </a:rPr>
              <a:t>from</a:t>
            </a:r>
            <a:r>
              <a:rPr lang="fr-CA" sz="3000" b="1" dirty="0">
                <a:solidFill>
                  <a:schemeClr val="bg1"/>
                </a:solidFill>
              </a:rPr>
              <a:t> Physical Activity</a:t>
            </a:r>
            <a:endParaRPr lang="fr-CA" sz="3000" dirty="0">
              <a:solidFill>
                <a:schemeClr val="bg1"/>
              </a:solidFill>
            </a:endParaRPr>
          </a:p>
        </p:txBody>
      </p:sp>
      <p:pic>
        <p:nvPicPr>
          <p:cNvPr id="7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313" y="5229200"/>
            <a:ext cx="1813373" cy="104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63688" y="6191753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b="1" dirty="0" smtClean="0">
                <a:solidFill>
                  <a:srgbClr val="EF423E"/>
                </a:solidFill>
                <a:effectLst>
                  <a:outerShdw blurRad="50800" dist="50800" dir="5400000" algn="ctr" rotWithShape="0">
                    <a:schemeClr val="tx1">
                      <a:lumMod val="65000"/>
                      <a:lumOff val="35000"/>
                    </a:schemeClr>
                  </a:outerShdw>
                </a:effectLst>
              </a:rPr>
              <a:t>École de technologie supérieure, </a:t>
            </a:r>
            <a:r>
              <a:rPr lang="fr-CA" b="1" dirty="0" err="1" smtClean="0">
                <a:solidFill>
                  <a:srgbClr val="EF423E"/>
                </a:solidFill>
                <a:effectLst>
                  <a:outerShdw blurRad="50800" dist="50800" dir="5400000" algn="ctr" rotWithShape="0">
                    <a:schemeClr val="tx1">
                      <a:lumMod val="65000"/>
                      <a:lumOff val="35000"/>
                    </a:schemeClr>
                  </a:outerShdw>
                </a:effectLst>
              </a:rPr>
              <a:t>Montreal</a:t>
            </a:r>
            <a:r>
              <a:rPr lang="fr-CA" b="1" dirty="0" smtClean="0">
                <a:solidFill>
                  <a:srgbClr val="EF423E"/>
                </a:solidFill>
                <a:effectLst>
                  <a:outerShdw blurRad="50800" dist="50800" dir="5400000" algn="ctr" rotWithShape="0">
                    <a:schemeClr val="tx1">
                      <a:lumMod val="65000"/>
                      <a:lumOff val="35000"/>
                    </a:schemeClr>
                  </a:outerShdw>
                </a:effectLst>
              </a:rPr>
              <a:t>, Canada</a:t>
            </a:r>
          </a:p>
        </p:txBody>
      </p:sp>
    </p:spTree>
    <p:extLst>
      <p:ext uri="{BB962C8B-B14F-4D97-AF65-F5344CB8AC3E}">
        <p14:creationId xmlns:p14="http://schemas.microsoft.com/office/powerpoint/2010/main" val="53676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>
                <a:solidFill>
                  <a:schemeClr val="bg1"/>
                </a:solidFill>
              </a:rPr>
              <a:t>Facial Expression </a:t>
            </a:r>
            <a:r>
              <a:rPr lang="fr-CA" sz="3200" b="1" dirty="0" err="1">
                <a:solidFill>
                  <a:schemeClr val="bg1"/>
                </a:solidFill>
              </a:rPr>
              <a:t>Synthesis</a:t>
            </a:r>
            <a:endParaRPr lang="fr-CA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67544" y="1323256"/>
            <a:ext cx="8352928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82880">
              <a:lnSpc>
                <a:spcPct val="150000"/>
              </a:lnSpc>
              <a:spcBef>
                <a:spcPct val="20000"/>
              </a:spcBef>
              <a:buClr>
                <a:srgbClr val="93A299"/>
              </a:buClr>
              <a:buSzPct val="85000"/>
              <a:buFont typeface="Arial" pitchFamily="34" charset="0"/>
              <a:buChar char="•"/>
              <a:defRPr/>
            </a:pPr>
            <a:r>
              <a:rPr lang="fr-CA" sz="2400" i="1" dirty="0" smtClean="0">
                <a:solidFill>
                  <a:srgbClr val="292934"/>
                </a:solidFill>
              </a:rPr>
              <a:t>Observations on </a:t>
            </a:r>
            <a:r>
              <a:rPr lang="fr-CA" sz="2400" i="1" dirty="0" err="1" smtClean="0">
                <a:solidFill>
                  <a:srgbClr val="292934"/>
                </a:solidFill>
              </a:rPr>
              <a:t>collected</a:t>
            </a:r>
            <a:r>
              <a:rPr lang="fr-CA" sz="2400" i="1" dirty="0" smtClean="0">
                <a:solidFill>
                  <a:srgbClr val="292934"/>
                </a:solidFill>
              </a:rPr>
              <a:t> data</a:t>
            </a:r>
            <a:endParaRPr lang="fr-CA" sz="2400" i="1" dirty="0">
              <a:solidFill>
                <a:srgbClr val="292934"/>
              </a:solidFill>
            </a:endParaRPr>
          </a:p>
          <a:p>
            <a:pPr indent="-182880">
              <a:lnSpc>
                <a:spcPct val="150000"/>
              </a:lnSpc>
              <a:spcBef>
                <a:spcPct val="20000"/>
              </a:spcBef>
              <a:buClr>
                <a:srgbClr val="93A299"/>
              </a:buClr>
              <a:buSzPct val="85000"/>
              <a:buFont typeface="Arial" pitchFamily="34" charset="0"/>
              <a:buChar char="•"/>
              <a:defRPr/>
            </a:pPr>
            <a:r>
              <a:rPr lang="fr-CA" sz="2400" i="1" dirty="0" err="1" smtClean="0">
                <a:solidFill>
                  <a:srgbClr val="292934"/>
                </a:solidFill>
              </a:rPr>
              <a:t>Biomechanical</a:t>
            </a:r>
            <a:r>
              <a:rPr lang="fr-CA" sz="2400" i="1" dirty="0" smtClean="0">
                <a:solidFill>
                  <a:srgbClr val="292934"/>
                </a:solidFill>
              </a:rPr>
              <a:t> model</a:t>
            </a:r>
            <a:endParaRPr lang="fr-CA" sz="2400" i="1" dirty="0">
              <a:solidFill>
                <a:srgbClr val="292934"/>
              </a:solidFill>
            </a:endParaRPr>
          </a:p>
          <a:p>
            <a:pPr indent="-182880">
              <a:lnSpc>
                <a:spcPct val="150000"/>
              </a:lnSpc>
              <a:spcBef>
                <a:spcPct val="20000"/>
              </a:spcBef>
              <a:buClr>
                <a:srgbClr val="93A299"/>
              </a:buClr>
              <a:buSzPct val="85000"/>
              <a:buFont typeface="Arial" pitchFamily="34" charset="0"/>
              <a:buChar char="•"/>
              <a:defRPr/>
            </a:pPr>
            <a:r>
              <a:rPr lang="fr-CA" sz="2400" i="1" dirty="0" smtClean="0">
                <a:solidFill>
                  <a:srgbClr val="292934"/>
                </a:solidFill>
              </a:rPr>
              <a:t>Machine </a:t>
            </a:r>
            <a:r>
              <a:rPr lang="fr-CA" sz="2400" i="1" dirty="0" err="1" smtClean="0">
                <a:solidFill>
                  <a:srgbClr val="292934"/>
                </a:solidFill>
              </a:rPr>
              <a:t>learning</a:t>
            </a:r>
            <a:r>
              <a:rPr lang="fr-CA" sz="2400" i="1" dirty="0" smtClean="0">
                <a:solidFill>
                  <a:srgbClr val="292934"/>
                </a:solidFill>
              </a:rPr>
              <a:t> facial expressions</a:t>
            </a:r>
            <a:endParaRPr lang="fr-CA" sz="2400" i="1" dirty="0">
              <a:solidFill>
                <a:srgbClr val="292934"/>
              </a:solidFill>
            </a:endParaRPr>
          </a:p>
        </p:txBody>
      </p:sp>
      <p:pic>
        <p:nvPicPr>
          <p:cNvPr id="9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10</a:t>
            </a:fld>
            <a:endParaRPr lang="fr-C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0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>
                <a:solidFill>
                  <a:schemeClr val="bg1"/>
                </a:solidFill>
              </a:rPr>
              <a:t>Facial Expression </a:t>
            </a:r>
            <a:r>
              <a:rPr lang="fr-CA" sz="3200" b="1" dirty="0" err="1">
                <a:solidFill>
                  <a:schemeClr val="bg1"/>
                </a:solidFill>
              </a:rPr>
              <a:t>Synthesis</a:t>
            </a:r>
            <a:endParaRPr lang="fr-CA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11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457200" y="836712"/>
            <a:ext cx="8229600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b="1" dirty="0" err="1" smtClean="0"/>
              <a:t>Preliminary</a:t>
            </a:r>
            <a:r>
              <a:rPr lang="fr-CA" b="1" dirty="0" smtClean="0"/>
              <a:t> Data </a:t>
            </a:r>
            <a:r>
              <a:rPr lang="fr-CA" b="1" dirty="0" err="1" smtClean="0"/>
              <a:t>Analysis</a:t>
            </a:r>
            <a:endParaRPr lang="fr-CA" b="1" dirty="0" smtClean="0"/>
          </a:p>
          <a:p>
            <a:pPr lvl="1"/>
            <a:endParaRPr lang="fr-CA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194131"/>
            <a:ext cx="4392488" cy="302235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94131"/>
            <a:ext cx="3822214" cy="30223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536" y="5219908"/>
            <a:ext cx="2161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 smtClean="0"/>
              <a:t>Motion vs </a:t>
            </a:r>
            <a:r>
              <a:rPr lang="fr-CA" b="1" dirty="0" err="1" smtClean="0"/>
              <a:t>Metabolic</a:t>
            </a:r>
            <a:endParaRPr lang="fr-CA" b="1" dirty="0"/>
          </a:p>
        </p:txBody>
      </p:sp>
      <p:sp>
        <p:nvSpPr>
          <p:cNvPr id="16" name="Rectangle 15"/>
          <p:cNvSpPr/>
          <p:nvPr/>
        </p:nvSpPr>
        <p:spPr>
          <a:xfrm>
            <a:off x="4364881" y="5216485"/>
            <a:ext cx="2474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 err="1" smtClean="0"/>
              <a:t>Metabolic</a:t>
            </a:r>
            <a:r>
              <a:rPr lang="fr-CA" b="1" dirty="0" smtClean="0"/>
              <a:t> </a:t>
            </a:r>
            <a:r>
              <a:rPr lang="fr-CA" b="1" dirty="0"/>
              <a:t>vs Expression</a:t>
            </a:r>
          </a:p>
        </p:txBody>
      </p:sp>
    </p:spTree>
    <p:extLst>
      <p:ext uri="{BB962C8B-B14F-4D97-AF65-F5344CB8AC3E}">
        <p14:creationId xmlns:p14="http://schemas.microsoft.com/office/powerpoint/2010/main" val="126718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 smtClean="0">
                <a:solidFill>
                  <a:schemeClr val="bg1"/>
                </a:solidFill>
              </a:rPr>
              <a:t>Observations on </a:t>
            </a:r>
            <a:r>
              <a:rPr lang="fr-CA" sz="3200" b="1" dirty="0" err="1" smtClean="0">
                <a:solidFill>
                  <a:schemeClr val="bg1"/>
                </a:solidFill>
              </a:rPr>
              <a:t>Collected</a:t>
            </a:r>
            <a:r>
              <a:rPr lang="fr-CA" sz="3200" b="1" dirty="0" smtClean="0">
                <a:solidFill>
                  <a:schemeClr val="bg1"/>
                </a:solidFill>
              </a:rPr>
              <a:t> Data</a:t>
            </a:r>
            <a:endParaRPr lang="fr-CA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12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551755"/>
              </p:ext>
            </p:extLst>
          </p:nvPr>
        </p:nvGraphicFramePr>
        <p:xfrm>
          <a:off x="179512" y="908720"/>
          <a:ext cx="8784976" cy="4516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2488"/>
                <a:gridCol w="4392488"/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3200" b="1" dirty="0" smtClean="0"/>
                        <a:t>General Observations</a:t>
                      </a:r>
                      <a:endParaRPr lang="fr-C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3200" b="1" dirty="0" err="1" smtClean="0"/>
                        <a:t>Specific</a:t>
                      </a:r>
                      <a:r>
                        <a:rPr lang="fr-CA" sz="3200" b="1" dirty="0" smtClean="0"/>
                        <a:t> Observations</a:t>
                      </a:r>
                      <a:endParaRPr lang="fr-CA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200" dirty="0" err="1" smtClean="0"/>
                        <a:t>Intensity</a:t>
                      </a:r>
                      <a:r>
                        <a:rPr lang="fr-CA" sz="2200" dirty="0" smtClean="0"/>
                        <a:t> ∝ </a:t>
                      </a:r>
                      <a:r>
                        <a:rPr lang="fr-CA" sz="2200" dirty="0" err="1" smtClean="0"/>
                        <a:t>Displaced</a:t>
                      </a:r>
                      <a:r>
                        <a:rPr lang="fr-CA" sz="2200" dirty="0" smtClean="0"/>
                        <a:t> Mass &amp; 1/∝ </a:t>
                      </a:r>
                      <a:r>
                        <a:rPr lang="fr-CA" sz="2200" dirty="0" err="1" smtClean="0"/>
                        <a:t>Muscular</a:t>
                      </a:r>
                      <a:r>
                        <a:rPr lang="fr-CA" sz="2200" dirty="0" smtClean="0"/>
                        <a:t>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Stretching = f(Effort, Fatigue)</a:t>
                      </a:r>
                      <a:endParaRPr lang="fr-CA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200" dirty="0" err="1" smtClean="0"/>
                        <a:t>Intensity</a:t>
                      </a:r>
                      <a:r>
                        <a:rPr lang="fr-CA" sz="2200" dirty="0" smtClean="0"/>
                        <a:t> Variation ∝ HR Variation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Opening = 0… f(Respiration, Fatigue)</a:t>
                      </a:r>
                      <a:endParaRPr lang="fr-CA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200" dirty="0" smtClean="0"/>
                        <a:t>Effort Expression ∝ </a:t>
                      </a:r>
                      <a:r>
                        <a:rPr lang="fr-CA" sz="2200" dirty="0" err="1" smtClean="0"/>
                        <a:t>Mechanical</a:t>
                      </a:r>
                      <a:r>
                        <a:rPr lang="fr-CA" sz="2200" dirty="0" smtClean="0"/>
                        <a:t>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Squinting </a:t>
                      </a:r>
                      <a:r>
                        <a:rPr lang="fr-CA" sz="2200" dirty="0" smtClean="0"/>
                        <a:t>∝</a:t>
                      </a:r>
                      <a:r>
                        <a:rPr lang="en-CA" sz="2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Effort… Release </a:t>
                      </a:r>
                      <a:endParaRPr lang="fr-CA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200" dirty="0" err="1" smtClean="0"/>
                        <a:t>Recovery</a:t>
                      </a:r>
                      <a:r>
                        <a:rPr lang="fr-CA" sz="2200" dirty="0" smtClean="0"/>
                        <a:t> Time ∝ effort </a:t>
                      </a:r>
                      <a:r>
                        <a:rPr lang="fr-CA" sz="2200" dirty="0" err="1" smtClean="0"/>
                        <a:t>Intensity</a:t>
                      </a:r>
                      <a:r>
                        <a:rPr lang="fr-CA" sz="2200" dirty="0" smtClean="0"/>
                        <a:t> &amp; 1/∝ </a:t>
                      </a:r>
                      <a:r>
                        <a:rPr lang="fr-CA" sz="2200" dirty="0" err="1" smtClean="0"/>
                        <a:t>Level</a:t>
                      </a:r>
                      <a:endParaRPr lang="fr-CA" sz="2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Eyebrows = f(Effort, Fatigue)</a:t>
                      </a:r>
                      <a:endParaRPr lang="fr-CA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CA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Expiration = f(Respiration, Fatigue)</a:t>
                      </a:r>
                      <a:endParaRPr lang="fr-CA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CA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Swallowing = f(Respiration, Fatigue)</a:t>
                      </a:r>
                      <a:endParaRPr lang="fr-CA" sz="2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24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>
                <a:solidFill>
                  <a:schemeClr val="bg1"/>
                </a:solidFill>
              </a:rPr>
              <a:t>Facial Expression </a:t>
            </a:r>
            <a:r>
              <a:rPr lang="fr-CA" sz="3200" b="1" dirty="0" err="1">
                <a:solidFill>
                  <a:schemeClr val="bg1"/>
                </a:solidFill>
              </a:rPr>
              <a:t>Synthesis</a:t>
            </a:r>
            <a:endParaRPr lang="fr-CA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13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836712"/>
            <a:ext cx="80855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b="1" dirty="0" smtClean="0"/>
              <a:t>Machine Learning Facial Expression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800" dirty="0" err="1" smtClean="0"/>
              <a:t>Why</a:t>
            </a:r>
            <a:r>
              <a:rPr lang="fr-CA" sz="2800" dirty="0" smtClean="0"/>
              <a:t> </a:t>
            </a:r>
            <a:r>
              <a:rPr lang="fr-CA" sz="2800" dirty="0" err="1" smtClean="0"/>
              <a:t>using</a:t>
            </a:r>
            <a:r>
              <a:rPr lang="fr-CA" sz="2800" dirty="0" smtClean="0"/>
              <a:t> machine </a:t>
            </a:r>
            <a:r>
              <a:rPr lang="fr-CA" sz="2800" dirty="0" err="1" smtClean="0"/>
              <a:t>learning</a:t>
            </a:r>
            <a:r>
              <a:rPr lang="fr-CA" sz="2800" dirty="0" smtClean="0"/>
              <a:t>?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800" dirty="0" err="1" smtClean="0"/>
              <a:t>Complex</a:t>
            </a:r>
            <a:r>
              <a:rPr lang="fr-CA" sz="2800" dirty="0" smtClean="0"/>
              <a:t> and </a:t>
            </a:r>
            <a:r>
              <a:rPr lang="fr-CA" sz="2800" dirty="0" err="1" smtClean="0"/>
              <a:t>dynamic</a:t>
            </a:r>
            <a:r>
              <a:rPr lang="fr-CA" sz="2800" dirty="0" smtClean="0"/>
              <a:t> relations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800" dirty="0" err="1" smtClean="0"/>
              <a:t>Known</a:t>
            </a:r>
            <a:r>
              <a:rPr lang="fr-CA" sz="2800" dirty="0" smtClean="0"/>
              <a:t> </a:t>
            </a:r>
            <a:r>
              <a:rPr lang="fr-CA" sz="2800" dirty="0" err="1" smtClean="0"/>
              <a:t>factors</a:t>
            </a:r>
            <a:r>
              <a:rPr lang="fr-CA" sz="2800" dirty="0" smtClean="0"/>
              <a:t>, </a:t>
            </a:r>
            <a:r>
              <a:rPr lang="fr-CA" sz="2800" dirty="0" err="1" smtClean="0"/>
              <a:t>unknown</a:t>
            </a:r>
            <a:r>
              <a:rPr lang="fr-CA" sz="2800" dirty="0" smtClean="0"/>
              <a:t> relations</a:t>
            </a:r>
          </a:p>
          <a:p>
            <a:pPr>
              <a:lnSpc>
                <a:spcPct val="150000"/>
              </a:lnSpc>
            </a:pPr>
            <a:endParaRPr lang="fr-CA" sz="2800" dirty="0" smtClean="0"/>
          </a:p>
        </p:txBody>
      </p:sp>
    </p:spTree>
    <p:extLst>
      <p:ext uri="{BB962C8B-B14F-4D97-AF65-F5344CB8AC3E}">
        <p14:creationId xmlns:p14="http://schemas.microsoft.com/office/powerpoint/2010/main" val="199394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>
                <a:solidFill>
                  <a:schemeClr val="bg1"/>
                </a:solidFill>
              </a:rPr>
              <a:t>Facial Expression </a:t>
            </a:r>
            <a:r>
              <a:rPr lang="fr-CA" sz="3200" b="1" dirty="0" err="1">
                <a:solidFill>
                  <a:schemeClr val="bg1"/>
                </a:solidFill>
              </a:rPr>
              <a:t>Synthesis</a:t>
            </a:r>
            <a:endParaRPr lang="fr-CA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14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544" y="548680"/>
            <a:ext cx="8085584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fr-CA" sz="2400" b="1" dirty="0" err="1">
                <a:solidFill>
                  <a:srgbClr val="292934"/>
                </a:solidFill>
              </a:rPr>
              <a:t>Predicting</a:t>
            </a:r>
            <a:r>
              <a:rPr lang="fr-CA" sz="2400" b="1" dirty="0">
                <a:solidFill>
                  <a:srgbClr val="292934"/>
                </a:solidFill>
              </a:rPr>
              <a:t> </a:t>
            </a:r>
            <a:r>
              <a:rPr lang="fr-CA" sz="2400" b="1" dirty="0" err="1" smtClean="0">
                <a:solidFill>
                  <a:srgbClr val="292934"/>
                </a:solidFill>
              </a:rPr>
              <a:t>Heart</a:t>
            </a:r>
            <a:r>
              <a:rPr lang="fr-CA" sz="2400" b="1" dirty="0" smtClean="0">
                <a:solidFill>
                  <a:srgbClr val="292934"/>
                </a:solidFill>
              </a:rPr>
              <a:t> Rate</a:t>
            </a:r>
            <a:endParaRPr lang="fr-CA" sz="2400" b="1" dirty="0">
              <a:solidFill>
                <a:srgbClr val="292934"/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</a:pPr>
            <a:r>
              <a:rPr lang="fr-CA" sz="2400" dirty="0" err="1" smtClean="0">
                <a:solidFill>
                  <a:srgbClr val="292934"/>
                </a:solidFill>
              </a:rPr>
              <a:t>Using</a:t>
            </a:r>
            <a:r>
              <a:rPr lang="fr-CA" sz="2400" dirty="0" smtClean="0">
                <a:solidFill>
                  <a:srgbClr val="292934"/>
                </a:solidFill>
              </a:rPr>
              <a:t> model </a:t>
            </a:r>
            <a:r>
              <a:rPr lang="fr-CA" sz="2400" dirty="0" err="1" smtClean="0">
                <a:solidFill>
                  <a:srgbClr val="292934"/>
                </a:solidFill>
              </a:rPr>
              <a:t>trees</a:t>
            </a:r>
            <a:r>
              <a:rPr lang="fr-CA" sz="2400" dirty="0" smtClean="0">
                <a:solidFill>
                  <a:srgbClr val="292934"/>
                </a:solidFill>
              </a:rPr>
              <a:t> </a:t>
            </a:r>
            <a:r>
              <a:rPr lang="fr-CA" sz="2400" dirty="0" err="1" smtClean="0">
                <a:solidFill>
                  <a:srgbClr val="292934"/>
                </a:solidFill>
              </a:rPr>
              <a:t>with</a:t>
            </a:r>
            <a:r>
              <a:rPr lang="fr-CA" sz="2400" dirty="0" smtClean="0">
                <a:solidFill>
                  <a:srgbClr val="292934"/>
                </a:solidFill>
              </a:rPr>
              <a:t> </a:t>
            </a:r>
            <a:r>
              <a:rPr lang="fr-CA" sz="2400" dirty="0" err="1" smtClean="0">
                <a:solidFill>
                  <a:srgbClr val="292934"/>
                </a:solidFill>
              </a:rPr>
              <a:t>linear</a:t>
            </a:r>
            <a:r>
              <a:rPr lang="fr-CA" sz="2400" dirty="0" smtClean="0">
                <a:solidFill>
                  <a:srgbClr val="292934"/>
                </a:solidFill>
              </a:rPr>
              <a:t> and polynomial </a:t>
            </a:r>
            <a:r>
              <a:rPr lang="fr-CA" sz="2400" dirty="0" err="1" smtClean="0">
                <a:solidFill>
                  <a:srgbClr val="292934"/>
                </a:solidFill>
              </a:rPr>
              <a:t>leaves</a:t>
            </a:r>
            <a:endParaRPr lang="fr-CA" sz="2400" dirty="0">
              <a:solidFill>
                <a:srgbClr val="292934"/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rgbClr val="292934"/>
                </a:solidFill>
              </a:rPr>
              <a:t>First </a:t>
            </a:r>
            <a:r>
              <a:rPr lang="fr-CA" sz="2400" dirty="0" err="1" smtClean="0">
                <a:solidFill>
                  <a:srgbClr val="292934"/>
                </a:solidFill>
              </a:rPr>
              <a:t>leave</a:t>
            </a:r>
            <a:r>
              <a:rPr lang="fr-CA" sz="2400" dirty="0" smtClean="0">
                <a:solidFill>
                  <a:srgbClr val="292934"/>
                </a:solidFill>
              </a:rPr>
              <a:t> </a:t>
            </a:r>
            <a:r>
              <a:rPr lang="fr-CA" sz="2400" dirty="0" err="1" smtClean="0">
                <a:solidFill>
                  <a:srgbClr val="292934"/>
                </a:solidFill>
              </a:rPr>
              <a:t>splits</a:t>
            </a:r>
            <a:r>
              <a:rPr lang="fr-CA" sz="2400" dirty="0" smtClean="0">
                <a:solidFill>
                  <a:srgbClr val="292934"/>
                </a:solidFill>
              </a:rPr>
              <a:t> data </a:t>
            </a:r>
            <a:r>
              <a:rPr lang="fr-CA" sz="2400" dirty="0" err="1" smtClean="0">
                <a:solidFill>
                  <a:srgbClr val="292934"/>
                </a:solidFill>
              </a:rPr>
              <a:t>between</a:t>
            </a:r>
            <a:r>
              <a:rPr lang="fr-CA" sz="2400" dirty="0" smtClean="0">
                <a:solidFill>
                  <a:srgbClr val="292934"/>
                </a:solidFill>
              </a:rPr>
              <a:t> </a:t>
            </a:r>
            <a:r>
              <a:rPr lang="fr-CA" sz="2400" dirty="0" err="1" smtClean="0">
                <a:solidFill>
                  <a:srgbClr val="292934"/>
                </a:solidFill>
              </a:rPr>
              <a:t>increasing</a:t>
            </a:r>
            <a:r>
              <a:rPr lang="fr-CA" sz="2400" dirty="0" smtClean="0">
                <a:solidFill>
                  <a:srgbClr val="292934"/>
                </a:solidFill>
              </a:rPr>
              <a:t> and </a:t>
            </a:r>
            <a:r>
              <a:rPr lang="fr-CA" sz="2400" dirty="0" err="1" smtClean="0">
                <a:solidFill>
                  <a:srgbClr val="292934"/>
                </a:solidFill>
              </a:rPr>
              <a:t>decreasing</a:t>
            </a:r>
            <a:r>
              <a:rPr lang="fr-CA" sz="2400" dirty="0" smtClean="0">
                <a:solidFill>
                  <a:srgbClr val="292934"/>
                </a:solidFill>
              </a:rPr>
              <a:t> NHR </a:t>
            </a:r>
            <a:endParaRPr lang="fr-CA" sz="2400" dirty="0">
              <a:solidFill>
                <a:srgbClr val="292934"/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rgbClr val="292934"/>
                </a:solidFill>
              </a:rPr>
              <a:t>Polynomial </a:t>
            </a:r>
            <a:r>
              <a:rPr lang="fr-CA" sz="2400" dirty="0" err="1" smtClean="0">
                <a:solidFill>
                  <a:srgbClr val="292934"/>
                </a:solidFill>
              </a:rPr>
              <a:t>leaves</a:t>
            </a:r>
            <a:r>
              <a:rPr lang="fr-CA" sz="2400" dirty="0" smtClean="0">
                <a:solidFill>
                  <a:srgbClr val="292934"/>
                </a:solidFill>
              </a:rPr>
              <a:t> </a:t>
            </a:r>
            <a:r>
              <a:rPr lang="fr-CA" sz="2400" dirty="0" err="1" smtClean="0">
                <a:solidFill>
                  <a:srgbClr val="292934"/>
                </a:solidFill>
              </a:rPr>
              <a:t>provide</a:t>
            </a:r>
            <a:r>
              <a:rPr lang="fr-CA" sz="2400" dirty="0" smtClean="0">
                <a:solidFill>
                  <a:srgbClr val="292934"/>
                </a:solidFill>
              </a:rPr>
              <a:t> final formulas</a:t>
            </a:r>
            <a:endParaRPr lang="fr-CA" sz="2400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>
                <a:solidFill>
                  <a:schemeClr val="bg1"/>
                </a:solidFill>
              </a:rPr>
              <a:t>Facial Expression </a:t>
            </a:r>
            <a:r>
              <a:rPr lang="fr-CA" sz="3200" b="1" dirty="0" err="1">
                <a:solidFill>
                  <a:schemeClr val="bg1"/>
                </a:solidFill>
              </a:rPr>
              <a:t>Synthesis</a:t>
            </a:r>
            <a:endParaRPr lang="fr-CA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15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544" y="548680"/>
            <a:ext cx="8085584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fr-CA" sz="2400" b="1" dirty="0" err="1" smtClean="0">
                <a:solidFill>
                  <a:srgbClr val="292934"/>
                </a:solidFill>
                <a:latin typeface="+mj-lt"/>
              </a:rPr>
              <a:t>Predicting</a:t>
            </a:r>
            <a:r>
              <a:rPr lang="fr-CA" sz="2400" b="1" dirty="0" smtClean="0">
                <a:solidFill>
                  <a:srgbClr val="292934"/>
                </a:solidFill>
                <a:latin typeface="+mj-lt"/>
              </a:rPr>
              <a:t> </a:t>
            </a:r>
            <a:r>
              <a:rPr lang="fr-CA" sz="2400" b="1" dirty="0" err="1" smtClean="0">
                <a:solidFill>
                  <a:srgbClr val="292934"/>
                </a:solidFill>
                <a:latin typeface="+mj-lt"/>
              </a:rPr>
              <a:t>Heart</a:t>
            </a:r>
            <a:r>
              <a:rPr lang="fr-CA" sz="2400" b="1" dirty="0" smtClean="0">
                <a:solidFill>
                  <a:srgbClr val="292934"/>
                </a:solidFill>
                <a:latin typeface="+mj-lt"/>
              </a:rPr>
              <a:t> Rate </a:t>
            </a:r>
            <a:r>
              <a:rPr lang="fr-CA" sz="2400" b="1" dirty="0" err="1" smtClean="0">
                <a:solidFill>
                  <a:srgbClr val="292934"/>
                </a:solidFill>
                <a:latin typeface="+mj-lt"/>
              </a:rPr>
              <a:t>from</a:t>
            </a:r>
            <a:r>
              <a:rPr lang="fr-CA" sz="2400" b="1" dirty="0" smtClean="0">
                <a:solidFill>
                  <a:srgbClr val="292934"/>
                </a:solidFill>
                <a:latin typeface="+mj-lt"/>
              </a:rPr>
              <a:t> </a:t>
            </a:r>
            <a:r>
              <a:rPr lang="fr-CA" sz="2400" b="1" dirty="0" err="1" smtClean="0">
                <a:solidFill>
                  <a:srgbClr val="292934"/>
                </a:solidFill>
                <a:latin typeface="+mj-lt"/>
              </a:rPr>
              <a:t>Mechanical</a:t>
            </a:r>
            <a:r>
              <a:rPr lang="fr-CA" sz="2400" b="1" dirty="0" smtClean="0">
                <a:solidFill>
                  <a:srgbClr val="292934"/>
                </a:solidFill>
                <a:latin typeface="+mj-lt"/>
              </a:rPr>
              <a:t> </a:t>
            </a:r>
            <a:r>
              <a:rPr lang="fr-CA" sz="2400" b="1" dirty="0" err="1" smtClean="0">
                <a:solidFill>
                  <a:srgbClr val="292934"/>
                </a:solidFill>
                <a:latin typeface="+mj-lt"/>
              </a:rPr>
              <a:t>Work</a:t>
            </a:r>
            <a:endParaRPr lang="fr-CA" sz="2400" b="1" dirty="0">
              <a:solidFill>
                <a:srgbClr val="292934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56354"/>
            <a:ext cx="8244408" cy="300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20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>
                <a:solidFill>
                  <a:schemeClr val="bg1"/>
                </a:solidFill>
              </a:rPr>
              <a:t>Facial Expression </a:t>
            </a:r>
            <a:r>
              <a:rPr lang="fr-CA" sz="3200" b="1" dirty="0" err="1">
                <a:solidFill>
                  <a:schemeClr val="bg1"/>
                </a:solidFill>
              </a:rPr>
              <a:t>Synthesis</a:t>
            </a:r>
            <a:endParaRPr lang="fr-CA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16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544" y="548680"/>
            <a:ext cx="8085584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fr-CA" sz="2400" b="1" dirty="0" err="1" smtClean="0">
                <a:solidFill>
                  <a:srgbClr val="292934"/>
                </a:solidFill>
                <a:latin typeface="+mj-lt"/>
              </a:rPr>
              <a:t>Predicting</a:t>
            </a:r>
            <a:r>
              <a:rPr lang="fr-CA" sz="2400" b="1" dirty="0" smtClean="0">
                <a:solidFill>
                  <a:srgbClr val="292934"/>
                </a:solidFill>
                <a:latin typeface="+mj-lt"/>
              </a:rPr>
              <a:t> </a:t>
            </a:r>
            <a:r>
              <a:rPr lang="fr-CA" sz="2400" b="1" dirty="0" err="1" smtClean="0">
                <a:solidFill>
                  <a:srgbClr val="292934"/>
                </a:solidFill>
                <a:latin typeface="+mj-lt"/>
              </a:rPr>
              <a:t>Heart</a:t>
            </a:r>
            <a:r>
              <a:rPr lang="fr-CA" sz="2400" b="1" dirty="0" smtClean="0">
                <a:solidFill>
                  <a:srgbClr val="292934"/>
                </a:solidFill>
                <a:latin typeface="+mj-lt"/>
              </a:rPr>
              <a:t> Rate </a:t>
            </a:r>
            <a:r>
              <a:rPr lang="fr-CA" sz="2400" b="1" dirty="0" err="1" smtClean="0">
                <a:solidFill>
                  <a:srgbClr val="292934"/>
                </a:solidFill>
                <a:latin typeface="+mj-lt"/>
              </a:rPr>
              <a:t>from</a:t>
            </a:r>
            <a:r>
              <a:rPr lang="fr-CA" sz="2400" b="1" dirty="0" smtClean="0">
                <a:solidFill>
                  <a:srgbClr val="292934"/>
                </a:solidFill>
                <a:latin typeface="+mj-lt"/>
              </a:rPr>
              <a:t> </a:t>
            </a:r>
            <a:r>
              <a:rPr lang="fr-CA" sz="2400" b="1" dirty="0" err="1" smtClean="0">
                <a:solidFill>
                  <a:srgbClr val="292934"/>
                </a:solidFill>
                <a:latin typeface="+mj-lt"/>
              </a:rPr>
              <a:t>Mechanical</a:t>
            </a:r>
            <a:r>
              <a:rPr lang="fr-CA" sz="2400" b="1" dirty="0" smtClean="0">
                <a:solidFill>
                  <a:srgbClr val="292934"/>
                </a:solidFill>
                <a:latin typeface="+mj-lt"/>
              </a:rPr>
              <a:t> </a:t>
            </a:r>
            <a:r>
              <a:rPr lang="fr-CA" sz="2400" b="1" dirty="0" err="1" smtClean="0">
                <a:solidFill>
                  <a:srgbClr val="292934"/>
                </a:solidFill>
                <a:latin typeface="+mj-lt"/>
              </a:rPr>
              <a:t>Work</a:t>
            </a:r>
            <a:endParaRPr lang="fr-CA" sz="2400" b="1" dirty="0">
              <a:solidFill>
                <a:srgbClr val="292934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11313" y="6021288"/>
            <a:ext cx="2732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 smtClean="0"/>
              <a:t>Correlation</a:t>
            </a:r>
            <a:r>
              <a:rPr lang="fr-CA" dirty="0" smtClean="0"/>
              <a:t> </a:t>
            </a:r>
            <a:r>
              <a:rPr lang="fr-CA" dirty="0"/>
              <a:t>0.88, </a:t>
            </a:r>
            <a:r>
              <a:rPr lang="fr-CA" dirty="0" err="1" smtClean="0"/>
              <a:t>Error</a:t>
            </a:r>
            <a:r>
              <a:rPr lang="fr-CA" dirty="0" smtClean="0"/>
              <a:t> </a:t>
            </a:r>
            <a:r>
              <a:rPr lang="fr-CA" dirty="0"/>
              <a:t>19%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30" y="1353776"/>
            <a:ext cx="5481939" cy="466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8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>
                <a:solidFill>
                  <a:schemeClr val="bg1"/>
                </a:solidFill>
              </a:rPr>
              <a:t>Facial Expression </a:t>
            </a:r>
            <a:r>
              <a:rPr lang="fr-CA" sz="3200" b="1" dirty="0" err="1">
                <a:solidFill>
                  <a:schemeClr val="bg1"/>
                </a:solidFill>
              </a:rPr>
              <a:t>Synthesis</a:t>
            </a:r>
            <a:endParaRPr lang="fr-CA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17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544" y="548680"/>
            <a:ext cx="8085584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fr-CA" sz="2400" b="1" dirty="0" err="1">
                <a:solidFill>
                  <a:srgbClr val="292934"/>
                </a:solidFill>
              </a:rPr>
              <a:t>Predicting</a:t>
            </a:r>
            <a:r>
              <a:rPr lang="fr-CA" sz="2400" b="1" dirty="0">
                <a:solidFill>
                  <a:srgbClr val="292934"/>
                </a:solidFill>
              </a:rPr>
              <a:t> Facial Expression Components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</a:pPr>
            <a:r>
              <a:rPr lang="fr-CA" sz="2400" dirty="0" err="1">
                <a:solidFill>
                  <a:srgbClr val="292934"/>
                </a:solidFill>
              </a:rPr>
              <a:t>Predicting</a:t>
            </a:r>
            <a:r>
              <a:rPr lang="fr-CA" sz="2400" dirty="0">
                <a:solidFill>
                  <a:srgbClr val="292934"/>
                </a:solidFill>
              </a:rPr>
              <a:t> </a:t>
            </a:r>
            <a:r>
              <a:rPr lang="fr-CA" sz="2400" dirty="0" err="1">
                <a:solidFill>
                  <a:srgbClr val="292934"/>
                </a:solidFill>
              </a:rPr>
              <a:t>blendshape</a:t>
            </a:r>
            <a:r>
              <a:rPr lang="fr-CA" sz="2400" dirty="0">
                <a:solidFill>
                  <a:srgbClr val="292934"/>
                </a:solidFill>
              </a:rPr>
              <a:t> values 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292934"/>
                </a:solidFill>
              </a:rPr>
              <a:t>One SVM model for </a:t>
            </a:r>
            <a:r>
              <a:rPr lang="fr-CA" sz="2400" dirty="0" err="1">
                <a:solidFill>
                  <a:srgbClr val="292934"/>
                </a:solidFill>
              </a:rPr>
              <a:t>each</a:t>
            </a:r>
            <a:r>
              <a:rPr lang="fr-CA" sz="2400" dirty="0">
                <a:solidFill>
                  <a:srgbClr val="292934"/>
                </a:solidFill>
              </a:rPr>
              <a:t> </a:t>
            </a:r>
            <a:r>
              <a:rPr lang="fr-CA" sz="2400" dirty="0" err="1">
                <a:solidFill>
                  <a:srgbClr val="292934"/>
                </a:solidFill>
              </a:rPr>
              <a:t>blendshape</a:t>
            </a:r>
            <a:endParaRPr lang="fr-CA" sz="2400" dirty="0">
              <a:solidFill>
                <a:srgbClr val="292934"/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292934"/>
                </a:solidFill>
              </a:rPr>
              <a:t>SVM </a:t>
            </a:r>
            <a:r>
              <a:rPr lang="fr-CA" sz="2400" dirty="0" err="1">
                <a:solidFill>
                  <a:srgbClr val="292934"/>
                </a:solidFill>
              </a:rPr>
              <a:t>models</a:t>
            </a:r>
            <a:r>
              <a:rPr lang="fr-CA" sz="2400" dirty="0">
                <a:solidFill>
                  <a:srgbClr val="292934"/>
                </a:solidFill>
              </a:rPr>
              <a:t> </a:t>
            </a:r>
            <a:r>
              <a:rPr lang="fr-CA" sz="2400" dirty="0" err="1">
                <a:solidFill>
                  <a:srgbClr val="292934"/>
                </a:solidFill>
              </a:rPr>
              <a:t>from</a:t>
            </a:r>
            <a:r>
              <a:rPr lang="fr-CA" sz="2400" dirty="0">
                <a:solidFill>
                  <a:srgbClr val="292934"/>
                </a:solidFill>
              </a:rPr>
              <a:t> </a:t>
            </a:r>
            <a:r>
              <a:rPr lang="fr-CA" sz="2400" dirty="0" smtClean="0">
                <a:solidFill>
                  <a:srgbClr val="292934"/>
                </a:solidFill>
              </a:rPr>
              <a:t>NHR, </a:t>
            </a:r>
            <a:r>
              <a:rPr lang="fr-CA" sz="2400" dirty="0" err="1" smtClean="0">
                <a:solidFill>
                  <a:srgbClr val="292934"/>
                </a:solidFill>
              </a:rPr>
              <a:t>mechanical</a:t>
            </a:r>
            <a:r>
              <a:rPr lang="fr-CA" sz="2400" dirty="0" smtClean="0">
                <a:solidFill>
                  <a:srgbClr val="292934"/>
                </a:solidFill>
              </a:rPr>
              <a:t> </a:t>
            </a:r>
            <a:r>
              <a:rPr lang="fr-CA" sz="2400" dirty="0" err="1" smtClean="0">
                <a:solidFill>
                  <a:srgbClr val="292934"/>
                </a:solidFill>
              </a:rPr>
              <a:t>work</a:t>
            </a:r>
            <a:r>
              <a:rPr lang="fr-CA" sz="2400" dirty="0">
                <a:solidFill>
                  <a:srgbClr val="292934"/>
                </a:solidFill>
              </a:rPr>
              <a:t>, </a:t>
            </a:r>
            <a:r>
              <a:rPr lang="fr-CA" sz="2400" dirty="0" err="1" smtClean="0">
                <a:solidFill>
                  <a:srgbClr val="292934"/>
                </a:solidFill>
              </a:rPr>
              <a:t>mechanical</a:t>
            </a:r>
            <a:r>
              <a:rPr lang="fr-CA" sz="2400" dirty="0" smtClean="0">
                <a:solidFill>
                  <a:srgbClr val="292934"/>
                </a:solidFill>
              </a:rPr>
              <a:t> power</a:t>
            </a:r>
            <a:endParaRPr lang="fr-CA" sz="2400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0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>
                <a:solidFill>
                  <a:schemeClr val="bg1"/>
                </a:solidFill>
              </a:rPr>
              <a:t>Facial Expression </a:t>
            </a:r>
            <a:r>
              <a:rPr lang="fr-CA" sz="3200" b="1" dirty="0" err="1">
                <a:solidFill>
                  <a:schemeClr val="bg1"/>
                </a:solidFill>
              </a:rPr>
              <a:t>Synthesis</a:t>
            </a:r>
            <a:endParaRPr lang="fr-CA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18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544" y="548680"/>
            <a:ext cx="8085584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fr-CA" sz="2400" b="1" dirty="0" err="1">
                <a:solidFill>
                  <a:srgbClr val="292934"/>
                </a:solidFill>
              </a:rPr>
              <a:t>Predicting</a:t>
            </a:r>
            <a:r>
              <a:rPr lang="fr-CA" sz="2400" b="1" dirty="0">
                <a:solidFill>
                  <a:srgbClr val="292934"/>
                </a:solidFill>
              </a:rPr>
              <a:t> Facial Expression </a:t>
            </a:r>
            <a:r>
              <a:rPr lang="fr-CA" sz="2400" b="1" dirty="0" smtClean="0">
                <a:solidFill>
                  <a:srgbClr val="292934"/>
                </a:solidFill>
              </a:rPr>
              <a:t>Components</a:t>
            </a:r>
            <a:endParaRPr lang="fr-CA" sz="2400" b="1" dirty="0">
              <a:solidFill>
                <a:srgbClr val="292934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16051" y="6087907"/>
            <a:ext cx="4169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 smtClean="0"/>
              <a:t>Correlation</a:t>
            </a:r>
            <a:r>
              <a:rPr lang="fr-CA" dirty="0" smtClean="0"/>
              <a:t> [0.81; 0.83], </a:t>
            </a:r>
            <a:r>
              <a:rPr lang="fr-CA" dirty="0" err="1" smtClean="0"/>
              <a:t>Error</a:t>
            </a:r>
            <a:r>
              <a:rPr lang="fr-CA" dirty="0" smtClean="0"/>
              <a:t> </a:t>
            </a:r>
            <a:r>
              <a:rPr lang="fr-CA" dirty="0"/>
              <a:t>[</a:t>
            </a:r>
            <a:r>
              <a:rPr lang="fr-CA" dirty="0" smtClean="0"/>
              <a:t>17%; 26%]</a:t>
            </a:r>
            <a:endParaRPr lang="fr-C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30" y="1198061"/>
            <a:ext cx="5708140" cy="489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76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>
                <a:solidFill>
                  <a:schemeClr val="bg1"/>
                </a:solidFill>
              </a:rPr>
              <a:t>Facial Expression </a:t>
            </a:r>
            <a:r>
              <a:rPr lang="fr-CA" sz="3200" b="1" dirty="0" err="1">
                <a:solidFill>
                  <a:schemeClr val="bg1"/>
                </a:solidFill>
              </a:rPr>
              <a:t>Synthesis</a:t>
            </a:r>
            <a:endParaRPr lang="fr-CA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19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pic>
        <p:nvPicPr>
          <p:cNvPr id="6" name="Syste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08" y="569495"/>
            <a:ext cx="9106491" cy="58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1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7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2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 smtClean="0">
                <a:solidFill>
                  <a:schemeClr val="bg1"/>
                </a:solidFill>
              </a:rPr>
              <a:t>System </a:t>
            </a:r>
            <a:r>
              <a:rPr lang="fr-CA" sz="3200" b="1" dirty="0" err="1" smtClean="0">
                <a:solidFill>
                  <a:schemeClr val="bg1"/>
                </a:solidFill>
              </a:rPr>
              <a:t>Overview</a:t>
            </a:r>
            <a:endParaRPr lang="fr-CA" sz="3200" b="1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" y="584444"/>
            <a:ext cx="9155124" cy="589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28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arik\Desktop\Results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3" y="1556792"/>
            <a:ext cx="91440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 err="1" smtClean="0">
                <a:solidFill>
                  <a:schemeClr val="bg1"/>
                </a:solidFill>
              </a:rPr>
              <a:t>Results</a:t>
            </a:r>
            <a:endParaRPr lang="fr-CA" sz="3200" dirty="0">
              <a:solidFill>
                <a:schemeClr val="bg1"/>
              </a:solidFill>
            </a:endParaRPr>
          </a:p>
        </p:txBody>
      </p:sp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3462437"/>
            <a:ext cx="740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smtClean="0"/>
              <a:t>active</a:t>
            </a:r>
            <a:endParaRPr lang="fr-CA" dirty="0"/>
          </a:p>
        </p:txBody>
      </p:sp>
      <p:sp>
        <p:nvSpPr>
          <p:cNvPr id="13" name="Rectangle 12"/>
          <p:cNvSpPr/>
          <p:nvPr/>
        </p:nvSpPr>
        <p:spPr>
          <a:xfrm>
            <a:off x="-14918" y="5696580"/>
            <a:ext cx="971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 smtClean="0"/>
              <a:t>disabled</a:t>
            </a:r>
            <a:endParaRPr lang="fr-CA" dirty="0"/>
          </a:p>
        </p:txBody>
      </p:sp>
      <p:pic>
        <p:nvPicPr>
          <p:cNvPr id="14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6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20</a:t>
            </a:fld>
            <a:endParaRPr lang="fr-C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04" y="76562"/>
            <a:ext cx="9072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 Machine Learning Approach to Automate </a:t>
            </a:r>
            <a:r>
              <a:rPr lang="en-US" sz="2000" b="1" dirty="0" smtClean="0">
                <a:solidFill>
                  <a:schemeClr val="bg1"/>
                </a:solidFill>
              </a:rPr>
              <a:t>Facial </a:t>
            </a:r>
            <a:r>
              <a:rPr lang="fr-CA" sz="2000" b="1" dirty="0" smtClean="0">
                <a:solidFill>
                  <a:schemeClr val="bg1"/>
                </a:solidFill>
              </a:rPr>
              <a:t>Expressions </a:t>
            </a:r>
            <a:r>
              <a:rPr lang="fr-CA" sz="2000" b="1" dirty="0" err="1">
                <a:solidFill>
                  <a:schemeClr val="bg1"/>
                </a:solidFill>
              </a:rPr>
              <a:t>from</a:t>
            </a:r>
            <a:r>
              <a:rPr lang="fr-CA" sz="2000" b="1" dirty="0">
                <a:solidFill>
                  <a:schemeClr val="bg1"/>
                </a:solidFill>
              </a:rPr>
              <a:t> Physical </a:t>
            </a:r>
            <a:r>
              <a:rPr lang="fr-CA" sz="2000" b="1" dirty="0" smtClean="0">
                <a:solidFill>
                  <a:schemeClr val="bg1"/>
                </a:solidFill>
              </a:rPr>
              <a:t>Activity</a:t>
            </a:r>
            <a:endParaRPr lang="fr-CA" sz="2000" dirty="0">
              <a:solidFill>
                <a:schemeClr val="bg1"/>
              </a:solidFill>
            </a:endParaRPr>
          </a:p>
        </p:txBody>
      </p:sp>
      <p:pic>
        <p:nvPicPr>
          <p:cNvPr id="14" name="Weight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92696"/>
            <a:ext cx="9144000" cy="5148793"/>
          </a:xfrm>
          <a:prstGeom prst="rect">
            <a:avLst/>
          </a:prstGeom>
        </p:spPr>
      </p:pic>
      <p:pic>
        <p:nvPicPr>
          <p:cNvPr id="8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 err="1" smtClean="0">
                <a:solidFill>
                  <a:schemeClr val="bg1"/>
                </a:solidFill>
              </a:rPr>
              <a:t>Results</a:t>
            </a:r>
            <a:endParaRPr lang="fr-CA" sz="3200" dirty="0">
              <a:solidFill>
                <a:schemeClr val="bg1"/>
              </a:solidFill>
            </a:endParaRPr>
          </a:p>
        </p:txBody>
      </p:sp>
      <p:pic>
        <p:nvPicPr>
          <p:cNvPr id="10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21</a:t>
            </a:fld>
            <a:endParaRPr lang="fr-C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8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visibleMachin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512" y="764704"/>
            <a:ext cx="9160371" cy="5158011"/>
          </a:xfrm>
          <a:prstGeom prst="rect">
            <a:avLst/>
          </a:prstGeom>
        </p:spPr>
      </p:pic>
      <p:pic>
        <p:nvPicPr>
          <p:cNvPr id="9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 err="1" smtClean="0">
                <a:solidFill>
                  <a:schemeClr val="bg1"/>
                </a:solidFill>
              </a:rPr>
              <a:t>Results</a:t>
            </a:r>
            <a:endParaRPr lang="fr-CA" sz="3200" dirty="0">
              <a:solidFill>
                <a:schemeClr val="bg1"/>
              </a:solidFill>
            </a:endParaRPr>
          </a:p>
        </p:txBody>
      </p:sp>
      <p:pic>
        <p:nvPicPr>
          <p:cNvPr id="11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4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22</a:t>
            </a:fld>
            <a:endParaRPr lang="fr-C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1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ushUp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29009"/>
            <a:ext cx="9144000" cy="5148263"/>
          </a:xfrm>
          <a:prstGeom prst="rect">
            <a:avLst/>
          </a:prstGeom>
        </p:spPr>
      </p:pic>
      <p:pic>
        <p:nvPicPr>
          <p:cNvPr id="8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 err="1" smtClean="0">
                <a:solidFill>
                  <a:schemeClr val="bg1"/>
                </a:solidFill>
              </a:rPr>
              <a:t>Results</a:t>
            </a:r>
            <a:endParaRPr lang="fr-CA" sz="3200" dirty="0">
              <a:solidFill>
                <a:schemeClr val="bg1"/>
              </a:solidFill>
            </a:endParaRPr>
          </a:p>
        </p:txBody>
      </p:sp>
      <p:pic>
        <p:nvPicPr>
          <p:cNvPr id="10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4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23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95536" y="3327375"/>
            <a:ext cx="1565172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>
                <a:solidFill>
                  <a:schemeClr val="bg1"/>
                </a:solidFill>
              </a:rPr>
              <a:t>  </a:t>
            </a:r>
            <a:r>
              <a:rPr lang="fr-CA" sz="2400" dirty="0" err="1" smtClean="0">
                <a:solidFill>
                  <a:schemeClr val="bg1"/>
                </a:solidFill>
              </a:rPr>
              <a:t>Level</a:t>
            </a:r>
            <a:r>
              <a:rPr lang="fr-CA" sz="2400" dirty="0" smtClean="0">
                <a:solidFill>
                  <a:schemeClr val="bg1"/>
                </a:solidFill>
              </a:rPr>
              <a:t>: 10 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023336" y="3320280"/>
            <a:ext cx="1340752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>
                <a:solidFill>
                  <a:schemeClr val="bg1"/>
                </a:solidFill>
              </a:rPr>
              <a:t>  </a:t>
            </a:r>
            <a:r>
              <a:rPr lang="fr-CA" sz="2400" dirty="0" err="1" smtClean="0">
                <a:solidFill>
                  <a:schemeClr val="bg1"/>
                </a:solidFill>
              </a:rPr>
              <a:t>Level</a:t>
            </a:r>
            <a:r>
              <a:rPr lang="fr-CA" sz="2400" dirty="0" smtClean="0">
                <a:solidFill>
                  <a:schemeClr val="bg1"/>
                </a:solidFill>
              </a:rPr>
              <a:t>: 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407712" y="3327375"/>
            <a:ext cx="1340752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>
                <a:solidFill>
                  <a:schemeClr val="bg1"/>
                </a:solidFill>
              </a:rPr>
              <a:t>  </a:t>
            </a:r>
            <a:r>
              <a:rPr lang="fr-CA" sz="2400" dirty="0" err="1" smtClean="0">
                <a:solidFill>
                  <a:schemeClr val="bg1"/>
                </a:solidFill>
              </a:rPr>
              <a:t>Level</a:t>
            </a:r>
            <a:r>
              <a:rPr lang="fr-CA" sz="2400" dirty="0" smtClean="0">
                <a:solidFill>
                  <a:schemeClr val="bg1"/>
                </a:solidFill>
              </a:rPr>
              <a:t>: 0 </a:t>
            </a:r>
            <a:endParaRPr lang="fr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 txBox="1">
            <a:spLocks/>
          </p:cNvSpPr>
          <p:nvPr/>
        </p:nvSpPr>
        <p:spPr>
          <a:xfrm>
            <a:off x="457200" y="1124744"/>
            <a:ext cx="8229600" cy="53644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b="1" dirty="0" smtClean="0"/>
              <a:t>Control over the </a:t>
            </a:r>
            <a:r>
              <a:rPr lang="fr-CA" b="1" dirty="0" err="1" smtClean="0"/>
              <a:t>results</a:t>
            </a:r>
            <a:endParaRPr lang="fr-CA" b="1" dirty="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2269"/>
            <a:ext cx="9144000" cy="3048000"/>
          </a:xfrm>
          <a:prstGeom prst="rect">
            <a:avLst/>
          </a:prstGeom>
        </p:spPr>
      </p:pic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864055"/>
              </p:ext>
            </p:extLst>
          </p:nvPr>
        </p:nvGraphicFramePr>
        <p:xfrm>
          <a:off x="17588" y="5311258"/>
          <a:ext cx="912641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2137"/>
                <a:gridCol w="3042137"/>
                <a:gridCol w="304213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b="0" dirty="0" smtClean="0">
                          <a:solidFill>
                            <a:schemeClr val="tx1"/>
                          </a:solidFill>
                        </a:rPr>
                        <a:t>Training </a:t>
                      </a:r>
                      <a:r>
                        <a:rPr lang="fr-CA" b="0" dirty="0" err="1" smtClean="0">
                          <a:solidFill>
                            <a:schemeClr val="tx1"/>
                          </a:solidFill>
                        </a:rPr>
                        <a:t>Level</a:t>
                      </a:r>
                      <a:r>
                        <a:rPr lang="fr-CA" b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fr-CA" b="0" baseline="0" dirty="0" smtClean="0">
                          <a:solidFill>
                            <a:schemeClr val="tx1"/>
                          </a:solidFill>
                        </a:rPr>
                        <a:t> 10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0" dirty="0" smtClean="0">
                          <a:solidFill>
                            <a:schemeClr val="tx1"/>
                          </a:solidFill>
                        </a:rPr>
                        <a:t>Training </a:t>
                      </a:r>
                      <a:r>
                        <a:rPr lang="fr-CA" b="0" dirty="0" err="1" smtClean="0">
                          <a:solidFill>
                            <a:schemeClr val="tx1"/>
                          </a:solidFill>
                        </a:rPr>
                        <a:t>Level</a:t>
                      </a:r>
                      <a:r>
                        <a:rPr lang="fr-CA" b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fr-CA" b="0" baseline="0" dirty="0" smtClean="0">
                          <a:solidFill>
                            <a:schemeClr val="tx1"/>
                          </a:solidFill>
                        </a:rPr>
                        <a:t> 5</a:t>
                      </a:r>
                      <a:endParaRPr lang="fr-CA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0" dirty="0" smtClean="0">
                          <a:solidFill>
                            <a:schemeClr val="tx1"/>
                          </a:solidFill>
                        </a:rPr>
                        <a:t>Training </a:t>
                      </a:r>
                      <a:r>
                        <a:rPr lang="fr-CA" b="0" dirty="0" err="1" smtClean="0">
                          <a:solidFill>
                            <a:schemeClr val="tx1"/>
                          </a:solidFill>
                        </a:rPr>
                        <a:t>Level</a:t>
                      </a:r>
                      <a:r>
                        <a:rPr lang="fr-CA" b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fr-CA" b="0" baseline="0" dirty="0" smtClean="0">
                          <a:solidFill>
                            <a:schemeClr val="tx1"/>
                          </a:solidFill>
                        </a:rPr>
                        <a:t> 0</a:t>
                      </a:r>
                      <a:endParaRPr lang="fr-CA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755576" y="5861680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fr-CA" dirty="0" err="1" smtClean="0"/>
              <a:t>Run</a:t>
            </a:r>
            <a:r>
              <a:rPr lang="fr-CA" dirty="0" smtClean="0"/>
              <a:t> test at medium speed </a:t>
            </a:r>
            <a:r>
              <a:rPr lang="fr-CA" dirty="0" err="1" smtClean="0"/>
              <a:t>after</a:t>
            </a:r>
            <a:r>
              <a:rPr lang="fr-CA" dirty="0" smtClean="0"/>
              <a:t> five minutes</a:t>
            </a:r>
            <a:endParaRPr lang="fr-CA" dirty="0"/>
          </a:p>
        </p:txBody>
      </p:sp>
      <p:pic>
        <p:nvPicPr>
          <p:cNvPr id="13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 err="1" smtClean="0">
                <a:solidFill>
                  <a:schemeClr val="bg1"/>
                </a:solidFill>
              </a:rPr>
              <a:t>Results</a:t>
            </a:r>
            <a:endParaRPr lang="fr-CA" sz="3200" dirty="0">
              <a:solidFill>
                <a:schemeClr val="bg1"/>
              </a:solidFill>
            </a:endParaRPr>
          </a:p>
        </p:txBody>
      </p:sp>
      <p:pic>
        <p:nvPicPr>
          <p:cNvPr id="1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8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24</a:t>
            </a:fld>
            <a:endParaRPr lang="fr-C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457200" y="1052736"/>
            <a:ext cx="8229600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fr-CA" dirty="0" smtClean="0"/>
              <a:t>One </a:t>
            </a:r>
            <a:r>
              <a:rPr lang="fr-CA" dirty="0" smtClean="0"/>
              <a:t>aspect </a:t>
            </a:r>
            <a:r>
              <a:rPr lang="fr-CA" dirty="0" err="1" smtClean="0"/>
              <a:t>handeled</a:t>
            </a:r>
            <a:endParaRPr lang="fr-CA" dirty="0" smtClean="0"/>
          </a:p>
          <a:p>
            <a:pPr algn="just">
              <a:lnSpc>
                <a:spcPct val="150000"/>
              </a:lnSpc>
            </a:pPr>
            <a:r>
              <a:rPr lang="fr-CA" dirty="0" err="1" smtClean="0"/>
              <a:t>Deterministic</a:t>
            </a:r>
            <a:r>
              <a:rPr lang="fr-CA" dirty="0" smtClean="0"/>
              <a:t> </a:t>
            </a:r>
            <a:r>
              <a:rPr lang="fr-CA" dirty="0" err="1" smtClean="0"/>
              <a:t>approach</a:t>
            </a:r>
            <a:endParaRPr lang="fr-CA" dirty="0" smtClean="0"/>
          </a:p>
          <a:p>
            <a:pPr algn="just">
              <a:lnSpc>
                <a:spcPct val="150000"/>
              </a:lnSpc>
            </a:pPr>
            <a:r>
              <a:rPr lang="fr-CA" dirty="0" smtClean="0"/>
              <a:t>Candidates count / </a:t>
            </a:r>
            <a:r>
              <a:rPr lang="fr-CA" dirty="0" err="1" smtClean="0"/>
              <a:t>exercise</a:t>
            </a:r>
            <a:r>
              <a:rPr lang="fr-CA" dirty="0" smtClean="0"/>
              <a:t> </a:t>
            </a:r>
            <a:r>
              <a:rPr lang="fr-CA" dirty="0" err="1" smtClean="0"/>
              <a:t>variety</a:t>
            </a:r>
            <a:endParaRPr lang="fr-CA" dirty="0" smtClean="0"/>
          </a:p>
        </p:txBody>
      </p:sp>
      <p:pic>
        <p:nvPicPr>
          <p:cNvPr id="9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 smtClean="0">
                <a:solidFill>
                  <a:schemeClr val="bg1"/>
                </a:solidFill>
              </a:rPr>
              <a:t>Limitations</a:t>
            </a:r>
            <a:endParaRPr lang="fr-CA" sz="3200" dirty="0">
              <a:solidFill>
                <a:schemeClr val="bg1"/>
              </a:solidFill>
            </a:endParaRPr>
          </a:p>
        </p:txBody>
      </p:sp>
      <p:pic>
        <p:nvPicPr>
          <p:cNvPr id="11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4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25</a:t>
            </a:fld>
            <a:endParaRPr lang="fr-C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4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457200" y="1052736"/>
            <a:ext cx="8229600" cy="4876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fr-CA" dirty="0" err="1" smtClean="0"/>
              <a:t>Realism</a:t>
            </a:r>
            <a:r>
              <a:rPr lang="fr-CA" dirty="0" smtClean="0"/>
              <a:t> </a:t>
            </a:r>
            <a:r>
              <a:rPr lang="fr-CA" dirty="0" err="1" smtClean="0"/>
              <a:t>enhancement</a:t>
            </a:r>
            <a:endParaRPr lang="fr-CA" dirty="0" smtClean="0"/>
          </a:p>
          <a:p>
            <a:pPr algn="just">
              <a:lnSpc>
                <a:spcPct val="150000"/>
              </a:lnSpc>
            </a:pPr>
            <a:r>
              <a:rPr lang="fr-CA" dirty="0" smtClean="0"/>
              <a:t>Facial expression </a:t>
            </a:r>
            <a:r>
              <a:rPr lang="fr-CA" dirty="0" err="1" smtClean="0"/>
              <a:t>analysis</a:t>
            </a:r>
            <a:endParaRPr lang="fr-CA" dirty="0" smtClean="0"/>
          </a:p>
          <a:p>
            <a:pPr algn="just">
              <a:lnSpc>
                <a:spcPct val="150000"/>
              </a:lnSpc>
            </a:pPr>
            <a:r>
              <a:rPr lang="fr-CA" dirty="0" err="1"/>
              <a:t>Metabolic</a:t>
            </a:r>
            <a:r>
              <a:rPr lang="fr-CA" dirty="0"/>
              <a:t> </a:t>
            </a:r>
            <a:r>
              <a:rPr lang="fr-CA" dirty="0" err="1"/>
              <a:t>parameters</a:t>
            </a:r>
            <a:r>
              <a:rPr lang="fr-CA" dirty="0"/>
              <a:t> </a:t>
            </a:r>
            <a:r>
              <a:rPr lang="fr-CA" dirty="0" err="1" smtClean="0"/>
              <a:t>prediction</a:t>
            </a:r>
            <a:endParaRPr lang="fr-CA" dirty="0" smtClean="0"/>
          </a:p>
          <a:p>
            <a:pPr algn="just">
              <a:lnSpc>
                <a:spcPct val="150000"/>
              </a:lnSpc>
            </a:pPr>
            <a:r>
              <a:rPr lang="fr-CA" dirty="0" smtClean="0"/>
              <a:t>Online / offline </a:t>
            </a:r>
            <a:r>
              <a:rPr lang="fr-CA" dirty="0" err="1" smtClean="0"/>
              <a:t>models</a:t>
            </a:r>
            <a:endParaRPr lang="fr-CA" dirty="0" smtClean="0"/>
          </a:p>
          <a:p>
            <a:pPr algn="just">
              <a:lnSpc>
                <a:spcPct val="150000"/>
              </a:lnSpc>
            </a:pPr>
            <a:r>
              <a:rPr lang="fr-CA" dirty="0" smtClean="0"/>
              <a:t>Stylisation </a:t>
            </a:r>
          </a:p>
          <a:p>
            <a:pPr algn="just">
              <a:lnSpc>
                <a:spcPct val="150000"/>
              </a:lnSpc>
            </a:pPr>
            <a:r>
              <a:rPr lang="fr-CA" dirty="0" smtClean="0"/>
              <a:t>Control over </a:t>
            </a:r>
            <a:r>
              <a:rPr lang="fr-CA" dirty="0" err="1" smtClean="0"/>
              <a:t>expressiveness</a:t>
            </a:r>
            <a:endParaRPr lang="fr-CA" dirty="0" smtClean="0"/>
          </a:p>
        </p:txBody>
      </p:sp>
      <p:pic>
        <p:nvPicPr>
          <p:cNvPr id="9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 smtClean="0">
                <a:solidFill>
                  <a:schemeClr val="bg1"/>
                </a:solidFill>
              </a:rPr>
              <a:t>Conclusion</a:t>
            </a:r>
            <a:endParaRPr lang="fr-CA" sz="3200" dirty="0">
              <a:solidFill>
                <a:schemeClr val="bg1"/>
              </a:solidFill>
            </a:endParaRPr>
          </a:p>
        </p:txBody>
      </p:sp>
      <p:pic>
        <p:nvPicPr>
          <p:cNvPr id="11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4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26</a:t>
            </a:fld>
            <a:endParaRPr lang="fr-C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3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487660" y="764704"/>
            <a:ext cx="8229600" cy="24384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fr-CA" dirty="0" err="1" smtClean="0"/>
              <a:t>Generalize</a:t>
            </a:r>
            <a:r>
              <a:rPr lang="fr-CA" dirty="0" smtClean="0"/>
              <a:t> </a:t>
            </a:r>
            <a:r>
              <a:rPr lang="fr-CA" dirty="0" smtClean="0"/>
              <a:t>to FACS </a:t>
            </a:r>
            <a:r>
              <a:rPr lang="fr-CA" i="1" dirty="0" err="1" smtClean="0"/>
              <a:t>AUs</a:t>
            </a:r>
            <a:endParaRPr lang="fr-CA" dirty="0" smtClean="0"/>
          </a:p>
          <a:p>
            <a:pPr algn="just">
              <a:lnSpc>
                <a:spcPct val="150000"/>
              </a:lnSpc>
            </a:pPr>
            <a:r>
              <a:rPr lang="fr-CA" dirty="0" err="1" smtClean="0"/>
              <a:t>Adding</a:t>
            </a:r>
            <a:r>
              <a:rPr lang="fr-CA" dirty="0" smtClean="0"/>
              <a:t> </a:t>
            </a:r>
            <a:r>
              <a:rPr lang="fr-CA" dirty="0" err="1" smtClean="0"/>
              <a:t>probabilistic</a:t>
            </a:r>
            <a:r>
              <a:rPr lang="fr-CA" dirty="0" smtClean="0"/>
              <a:t> and </a:t>
            </a:r>
            <a:r>
              <a:rPr lang="fr-CA" dirty="0" err="1" smtClean="0"/>
              <a:t>stochatstic</a:t>
            </a:r>
            <a:r>
              <a:rPr lang="fr-CA" dirty="0" smtClean="0"/>
              <a:t> nature</a:t>
            </a:r>
          </a:p>
          <a:p>
            <a:pPr algn="just">
              <a:lnSpc>
                <a:spcPct val="150000"/>
              </a:lnSpc>
            </a:pPr>
            <a:r>
              <a:rPr lang="fr-CA" dirty="0" err="1" smtClean="0"/>
              <a:t>Representing</a:t>
            </a:r>
            <a:r>
              <a:rPr lang="fr-CA" dirty="0" smtClean="0"/>
              <a:t> </a:t>
            </a:r>
            <a:r>
              <a:rPr lang="fr-CA" dirty="0" smtClean="0"/>
              <a:t>in 2D </a:t>
            </a:r>
            <a:r>
              <a:rPr lang="fr-CA" dirty="0" err="1" smtClean="0"/>
              <a:t>space</a:t>
            </a:r>
            <a:r>
              <a:rPr lang="fr-CA" dirty="0" smtClean="0"/>
              <a:t> (effort + fatigue)</a:t>
            </a:r>
          </a:p>
        </p:txBody>
      </p:sp>
      <p:pic>
        <p:nvPicPr>
          <p:cNvPr id="9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>
                <a:solidFill>
                  <a:schemeClr val="bg1"/>
                </a:solidFill>
              </a:rPr>
              <a:t>Future </a:t>
            </a:r>
            <a:r>
              <a:rPr lang="fr-CA" sz="3200" b="1" dirty="0" err="1" smtClean="0">
                <a:solidFill>
                  <a:schemeClr val="bg1"/>
                </a:solidFill>
              </a:rPr>
              <a:t>Work</a:t>
            </a:r>
            <a:endParaRPr lang="fr-CA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4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27</a:t>
            </a:fld>
            <a:endParaRPr lang="fr-C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1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2322951" y="-963488"/>
            <a:ext cx="4680520" cy="45365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fr-CA" sz="25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CA" sz="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 smtClean="0">
                <a:solidFill>
                  <a:schemeClr val="bg1"/>
                </a:solidFill>
              </a:rPr>
              <a:t>Questions ?</a:t>
            </a:r>
            <a:endParaRPr lang="fr-CA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4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28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487660" y="3798912"/>
            <a:ext cx="8229600" cy="24384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fr-CA" sz="3700" b="1" dirty="0" err="1" smtClean="0"/>
              <a:t>Aknowledgements</a:t>
            </a:r>
            <a:r>
              <a:rPr lang="fr-CA" sz="3700" b="1" dirty="0" smtClean="0"/>
              <a:t>:</a:t>
            </a:r>
          </a:p>
          <a:p>
            <a:pPr marL="0" indent="0" algn="ctr">
              <a:lnSpc>
                <a:spcPct val="150000"/>
              </a:lnSpc>
              <a:buNone/>
            </a:pPr>
            <a:endParaRPr lang="fr-CA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fr-CA" sz="3500" dirty="0" smtClean="0"/>
              <a:t>This </a:t>
            </a:r>
            <a:r>
              <a:rPr lang="fr-CA" sz="3500" dirty="0" err="1" smtClean="0"/>
              <a:t>wor</a:t>
            </a:r>
            <a:r>
              <a:rPr lang="fr-CA" sz="3500" dirty="0" err="1" smtClean="0"/>
              <a:t>k</a:t>
            </a:r>
            <a:r>
              <a:rPr lang="fr-CA" sz="3500" dirty="0" smtClean="0"/>
              <a:t> </a:t>
            </a:r>
            <a:r>
              <a:rPr lang="fr-CA" sz="3500" dirty="0" err="1" smtClean="0"/>
              <a:t>was</a:t>
            </a:r>
            <a:r>
              <a:rPr lang="fr-CA" sz="3500" dirty="0" smtClean="0"/>
              <a:t> </a:t>
            </a:r>
            <a:r>
              <a:rPr lang="fr-CA" sz="3500" dirty="0" err="1" smtClean="0"/>
              <a:t>funded</a:t>
            </a:r>
            <a:r>
              <a:rPr lang="fr-CA" sz="3500" dirty="0" smtClean="0"/>
              <a:t> by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fr-CA" sz="24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fr-CA" sz="3500" dirty="0" err="1" smtClean="0"/>
              <a:t>Special</a:t>
            </a:r>
            <a:r>
              <a:rPr lang="fr-CA" sz="3500" dirty="0" smtClean="0"/>
              <a:t> </a:t>
            </a:r>
            <a:r>
              <a:rPr lang="fr-CA" sz="3500" dirty="0" err="1" smtClean="0"/>
              <a:t>thanks</a:t>
            </a:r>
            <a:r>
              <a:rPr lang="fr-CA" sz="3500" dirty="0" smtClean="0"/>
              <a:t> to </a:t>
            </a:r>
            <a:r>
              <a:rPr lang="fr-CA" sz="3500" dirty="0" err="1" smtClean="0"/>
              <a:t>professors</a:t>
            </a:r>
            <a:r>
              <a:rPr lang="fr-CA" sz="3500" dirty="0" smtClean="0"/>
              <a:t> </a:t>
            </a:r>
            <a:r>
              <a:rPr lang="fr-CA" sz="3500" dirty="0" err="1" smtClean="0"/>
              <a:t>Eric</a:t>
            </a:r>
            <a:r>
              <a:rPr lang="fr-CA" sz="3500" dirty="0" smtClean="0"/>
              <a:t> Paquette and Christian Desrosiers</a:t>
            </a:r>
            <a:endParaRPr lang="fr-CA" sz="3500" dirty="0" smtClean="0"/>
          </a:p>
        </p:txBody>
      </p:sp>
      <p:pic>
        <p:nvPicPr>
          <p:cNvPr id="17" name="Picture 2" descr="http://www.newventuresbc.com/blog/wp-content/uploads/2013/06/Grand_Logo_4C_PNG_197KB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52789"/>
            <a:ext cx="2198647" cy="103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7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457200" y="1052736"/>
            <a:ext cx="8229600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lvl="2" indent="-342900"/>
            <a:r>
              <a:rPr lang="en-CA" sz="3200" dirty="0" smtClean="0"/>
              <a:t>Motion </a:t>
            </a:r>
            <a:r>
              <a:rPr lang="en-CA" sz="3200" dirty="0" err="1" smtClean="0"/>
              <a:t>Capure</a:t>
            </a:r>
            <a:r>
              <a:rPr lang="en-CA" sz="3200" dirty="0" smtClean="0"/>
              <a:t> Systems</a:t>
            </a:r>
            <a:endParaRPr lang="en-CA" sz="3200" dirty="0"/>
          </a:p>
          <a:p>
            <a:pPr marL="1257300" lvl="2" indent="-342900"/>
            <a:r>
              <a:rPr lang="en-CA" sz="3200" dirty="0"/>
              <a:t>Video </a:t>
            </a:r>
          </a:p>
          <a:p>
            <a:pPr lvl="2"/>
            <a:r>
              <a:rPr lang="en-CA" sz="1400" dirty="0"/>
              <a:t>[</a:t>
            </a:r>
            <a:r>
              <a:rPr lang="fr-CA" sz="1400" dirty="0"/>
              <a:t>M. </a:t>
            </a:r>
            <a:r>
              <a:rPr lang="fr-CA" sz="1400" dirty="0" err="1"/>
              <a:t>Malmir</a:t>
            </a:r>
            <a:r>
              <a:rPr lang="fr-CA" sz="1400" dirty="0"/>
              <a:t> et al. 2013, C. </a:t>
            </a:r>
            <a:r>
              <a:rPr lang="fr-CA" sz="1400" dirty="0" err="1"/>
              <a:t>Piña</a:t>
            </a:r>
            <a:r>
              <a:rPr lang="fr-CA" sz="1400" dirty="0"/>
              <a:t> et al. 2014</a:t>
            </a:r>
            <a:r>
              <a:rPr lang="en-CA" sz="1400" dirty="0"/>
              <a:t>]</a:t>
            </a:r>
          </a:p>
          <a:p>
            <a:pPr marL="1257300" lvl="2" indent="-342900"/>
            <a:r>
              <a:rPr lang="en-CA" sz="3200" dirty="0"/>
              <a:t>Depth Camera </a:t>
            </a:r>
          </a:p>
          <a:p>
            <a:pPr lvl="2"/>
            <a:r>
              <a:rPr lang="en-CA" sz="1400" dirty="0"/>
              <a:t>[</a:t>
            </a:r>
            <a:r>
              <a:rPr lang="en-US" sz="1400" dirty="0"/>
              <a:t>S. </a:t>
            </a:r>
            <a:r>
              <a:rPr lang="en-US" sz="1400" dirty="0" err="1"/>
              <a:t>Bouaziz</a:t>
            </a:r>
            <a:r>
              <a:rPr lang="en-US" sz="1400" dirty="0"/>
              <a:t> and M. </a:t>
            </a:r>
            <a:r>
              <a:rPr lang="en-US" sz="1400" dirty="0" err="1"/>
              <a:t>Pauly</a:t>
            </a:r>
            <a:r>
              <a:rPr lang="en-US" sz="1400" dirty="0"/>
              <a:t>. 2013, </a:t>
            </a:r>
            <a:r>
              <a:rPr lang="fr-CA" sz="1400" dirty="0"/>
              <a:t>J Chow et al. 2012</a:t>
            </a:r>
            <a:r>
              <a:rPr lang="en-CA" sz="1400" dirty="0"/>
              <a:t>]</a:t>
            </a:r>
          </a:p>
        </p:txBody>
      </p:sp>
      <p:pic>
        <p:nvPicPr>
          <p:cNvPr id="9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 err="1" smtClean="0">
                <a:solidFill>
                  <a:schemeClr val="bg1"/>
                </a:solidFill>
              </a:rPr>
              <a:t>Automatic</a:t>
            </a:r>
            <a:r>
              <a:rPr lang="fr-CA" sz="3200" b="1" dirty="0" smtClean="0">
                <a:solidFill>
                  <a:schemeClr val="bg1"/>
                </a:solidFill>
              </a:rPr>
              <a:t> </a:t>
            </a:r>
            <a:r>
              <a:rPr lang="fr-CA" sz="3200" b="1" dirty="0" err="1" smtClean="0">
                <a:solidFill>
                  <a:schemeClr val="bg1"/>
                </a:solidFill>
              </a:rPr>
              <a:t>Coding</a:t>
            </a:r>
            <a:r>
              <a:rPr lang="fr-CA" sz="3200" b="1" dirty="0" smtClean="0">
                <a:solidFill>
                  <a:schemeClr val="bg1"/>
                </a:solidFill>
              </a:rPr>
              <a:t> of Facial Expressions</a:t>
            </a:r>
            <a:endParaRPr lang="fr-CA" sz="3200" dirty="0">
              <a:solidFill>
                <a:schemeClr val="bg1"/>
              </a:solidFill>
            </a:endParaRPr>
          </a:p>
        </p:txBody>
      </p:sp>
      <p:pic>
        <p:nvPicPr>
          <p:cNvPr id="11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4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29</a:t>
            </a:fld>
            <a:endParaRPr lang="fr-C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299453" y="-11435"/>
            <a:ext cx="4545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chemeClr val="bg1"/>
                </a:solidFill>
              </a:rPr>
              <a:t>Presentation Content</a:t>
            </a:r>
            <a:endParaRPr lang="fr-CA" sz="3200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3568" y="728112"/>
            <a:ext cx="75608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Facial Expression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Data acquisition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Motion Capture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Facial Capture</a:t>
            </a:r>
            <a:endParaRPr lang="en-CA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Facial Expression Synthesis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Qualitative Study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Quantitative Study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Machine Learning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Limitations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Conclusion and Future Work</a:t>
            </a:r>
          </a:p>
          <a:p>
            <a:endParaRPr lang="en-CA" sz="3200" dirty="0" smtClean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3505200" y="6520259"/>
            <a:ext cx="2133600" cy="365125"/>
          </a:xfrm>
        </p:spPr>
        <p:txBody>
          <a:bodyPr/>
          <a:lstStyle/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3</a:t>
            </a:fld>
            <a:endParaRPr lang="fr-C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6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299453" y="-11435"/>
            <a:ext cx="4545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chemeClr val="bg1"/>
                </a:solidFill>
              </a:rPr>
              <a:t>Facial Expression</a:t>
            </a:r>
            <a:endParaRPr lang="fr-CA" sz="32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3505200" y="6520259"/>
            <a:ext cx="2133600" cy="365125"/>
          </a:xfrm>
        </p:spPr>
        <p:txBody>
          <a:bodyPr/>
          <a:lstStyle/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4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568" y="1165284"/>
            <a:ext cx="417646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CA" sz="3200" b="1" dirty="0" smtClean="0"/>
              <a:t>Main Factors</a:t>
            </a:r>
          </a:p>
          <a:p>
            <a:pPr lvl="1"/>
            <a:endParaRPr lang="en-CA" sz="3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Emotion-related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32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Speech-related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32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Physiological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2000" dirty="0" smtClean="0"/>
          </a:p>
          <a:p>
            <a:pPr lvl="1"/>
            <a:endParaRPr lang="en-CA" sz="2000" dirty="0"/>
          </a:p>
          <a:p>
            <a:pPr lvl="1"/>
            <a:endParaRPr lang="en-CA" sz="2000" dirty="0" smtClean="0"/>
          </a:p>
        </p:txBody>
      </p:sp>
    </p:spTree>
    <p:extLst>
      <p:ext uri="{BB962C8B-B14F-4D97-AF65-F5344CB8AC3E}">
        <p14:creationId xmlns:p14="http://schemas.microsoft.com/office/powerpoint/2010/main" val="295289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299453" y="-11435"/>
            <a:ext cx="4545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chemeClr val="bg1"/>
                </a:solidFill>
              </a:rPr>
              <a:t>Facial Expression</a:t>
            </a:r>
            <a:endParaRPr lang="fr-CA" sz="32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3505200" y="6520259"/>
            <a:ext cx="2133600" cy="365125"/>
          </a:xfrm>
        </p:spPr>
        <p:txBody>
          <a:bodyPr/>
          <a:lstStyle/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5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568" y="908720"/>
            <a:ext cx="770598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CA" sz="3200" b="1" dirty="0" smtClean="0"/>
              <a:t>Coding Facial Expressions</a:t>
            </a:r>
          </a:p>
          <a:p>
            <a:pPr lvl="1"/>
            <a:endParaRPr lang="en-CA" sz="3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Coding Systems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FACS </a:t>
            </a:r>
          </a:p>
          <a:p>
            <a:pPr lvl="2"/>
            <a:r>
              <a:rPr lang="en-CA" sz="1400" dirty="0" smtClean="0"/>
              <a:t>[</a:t>
            </a:r>
            <a:r>
              <a:rPr lang="en-US" sz="1400" dirty="0"/>
              <a:t>P. Ekman and W.V. Friesen</a:t>
            </a:r>
            <a:r>
              <a:rPr lang="en-US" sz="1400" dirty="0" smtClean="0"/>
              <a:t>. 1978</a:t>
            </a:r>
            <a:r>
              <a:rPr lang="en-CA" sz="1400" dirty="0" smtClean="0"/>
              <a:t>]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MPEG-4</a:t>
            </a:r>
            <a:endParaRPr lang="en-CA" sz="3200" dirty="0" smtClean="0"/>
          </a:p>
        </p:txBody>
      </p:sp>
    </p:spTree>
    <p:extLst>
      <p:ext uri="{BB962C8B-B14F-4D97-AF65-F5344CB8AC3E}">
        <p14:creationId xmlns:p14="http://schemas.microsoft.com/office/powerpoint/2010/main" val="248095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dirty="0" smtClean="0">
                <a:solidFill>
                  <a:schemeClr val="bg1"/>
                </a:solidFill>
              </a:rPr>
              <a:t>Speech-Related Facial Expression</a:t>
            </a:r>
            <a:endParaRPr lang="fr-CA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5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6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568" y="1165284"/>
            <a:ext cx="770598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 smtClean="0"/>
              <a:t>Audio input -&gt; phonemes -&gt; </a:t>
            </a:r>
            <a:r>
              <a:rPr lang="en-CA" sz="3200" dirty="0" err="1" smtClean="0"/>
              <a:t>visemes</a:t>
            </a:r>
            <a:r>
              <a:rPr lang="en-CA" sz="1400" dirty="0" smtClean="0"/>
              <a:t>       </a:t>
            </a:r>
          </a:p>
          <a:p>
            <a:pPr lvl="1"/>
            <a:r>
              <a:rPr lang="en-CA" sz="1400" dirty="0"/>
              <a:t>	</a:t>
            </a:r>
            <a:r>
              <a:rPr lang="en-CA" sz="1400" dirty="0" smtClean="0"/>
              <a:t>[</a:t>
            </a:r>
            <a:r>
              <a:rPr lang="fr-CA" sz="1400" dirty="0"/>
              <a:t>S. </a:t>
            </a:r>
            <a:r>
              <a:rPr lang="fr-CA" sz="1400" dirty="0" err="1" smtClean="0"/>
              <a:t>Kshirsagar</a:t>
            </a:r>
            <a:r>
              <a:rPr lang="fr-CA" sz="1400" dirty="0" smtClean="0"/>
              <a:t> et al. 2003</a:t>
            </a:r>
            <a:r>
              <a:rPr lang="en-CA" sz="1400" dirty="0" smtClean="0"/>
              <a:t>]</a:t>
            </a:r>
          </a:p>
          <a:p>
            <a:pPr lvl="1"/>
            <a:endParaRPr lang="en-CA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CA" sz="3200" dirty="0" err="1" smtClean="0"/>
              <a:t>Blending</a:t>
            </a:r>
            <a:r>
              <a:rPr lang="fr-CA" sz="3200" dirty="0" smtClean="0"/>
              <a:t> </a:t>
            </a:r>
            <a:r>
              <a:rPr lang="fr-CA" sz="3200" dirty="0" err="1" smtClean="0"/>
              <a:t>emotion-based</a:t>
            </a:r>
            <a:r>
              <a:rPr lang="fr-CA" sz="3200" dirty="0" smtClean="0"/>
              <a:t> and speech-</a:t>
            </a:r>
            <a:r>
              <a:rPr lang="fr-CA" sz="3200" dirty="0" err="1" smtClean="0"/>
              <a:t>based</a:t>
            </a:r>
            <a:r>
              <a:rPr lang="fr-CA" sz="3200" dirty="0" smtClean="0"/>
              <a:t> facial </a:t>
            </a:r>
            <a:r>
              <a:rPr lang="fr-CA" sz="3200" dirty="0" err="1" smtClean="0"/>
              <a:t>expresions</a:t>
            </a:r>
            <a:endParaRPr lang="fr-CA" sz="3200" dirty="0" smtClean="0"/>
          </a:p>
          <a:p>
            <a:pPr lvl="1"/>
            <a:r>
              <a:rPr lang="en-CA" sz="1400" dirty="0" smtClean="0"/>
              <a:t>	[</a:t>
            </a:r>
            <a:r>
              <a:rPr lang="fr-CA" sz="1400" dirty="0"/>
              <a:t>S. </a:t>
            </a:r>
            <a:r>
              <a:rPr lang="fr-CA" sz="1400" dirty="0" err="1"/>
              <a:t>Kshirsagar</a:t>
            </a:r>
            <a:r>
              <a:rPr lang="fr-CA" sz="1400" dirty="0"/>
              <a:t> et al. </a:t>
            </a:r>
            <a:r>
              <a:rPr lang="fr-CA" sz="1400" dirty="0" smtClean="0"/>
              <a:t>2001</a:t>
            </a:r>
            <a:r>
              <a:rPr lang="en-CA" sz="1400" dirty="0" smtClean="0"/>
              <a:t>]</a:t>
            </a:r>
            <a:endParaRPr lang="en-CA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32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Using machine </a:t>
            </a:r>
            <a:r>
              <a:rPr lang="en-CA" sz="3200" dirty="0"/>
              <a:t>l</a:t>
            </a:r>
            <a:r>
              <a:rPr lang="en-CA" sz="3200" dirty="0" smtClean="0"/>
              <a:t>earning</a:t>
            </a:r>
          </a:p>
          <a:p>
            <a:pPr lvl="1"/>
            <a:r>
              <a:rPr lang="en-CA" sz="1400" dirty="0" smtClean="0"/>
              <a:t>	[</a:t>
            </a:r>
            <a:r>
              <a:rPr lang="fr-CA" sz="1400" dirty="0"/>
              <a:t>Y.Q. Xu </a:t>
            </a:r>
            <a:r>
              <a:rPr lang="fr-CA" sz="1400" dirty="0" smtClean="0"/>
              <a:t>E et al, 2001, </a:t>
            </a:r>
            <a:r>
              <a:rPr lang="fr-CA" sz="1400" dirty="0"/>
              <a:t>P. </a:t>
            </a:r>
            <a:r>
              <a:rPr lang="fr-CA" sz="1400" dirty="0" err="1" smtClean="0"/>
              <a:t>Eisert</a:t>
            </a:r>
            <a:r>
              <a:rPr lang="fr-CA" sz="1400" dirty="0" smtClean="0"/>
              <a:t> et al. 1997, </a:t>
            </a:r>
            <a:r>
              <a:rPr lang="fr-CA" sz="1400" dirty="0"/>
              <a:t>W. </a:t>
            </a:r>
            <a:r>
              <a:rPr lang="fr-CA" sz="1400" dirty="0" err="1" smtClean="0"/>
              <a:t>Zhen</a:t>
            </a:r>
            <a:r>
              <a:rPr lang="fr-CA" sz="1400" dirty="0" smtClean="0"/>
              <a:t>, 2002</a:t>
            </a:r>
            <a:r>
              <a:rPr lang="en-CA" sz="1400" dirty="0" smtClean="0"/>
              <a:t>]</a:t>
            </a:r>
          </a:p>
          <a:p>
            <a:pPr lvl="1"/>
            <a:endParaRPr lang="en-CA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2000" dirty="0" smtClean="0"/>
          </a:p>
          <a:p>
            <a:pPr lvl="1"/>
            <a:endParaRPr lang="en-CA" sz="2000" dirty="0"/>
          </a:p>
          <a:p>
            <a:pPr lvl="1"/>
            <a:endParaRPr lang="en-CA" sz="2000" dirty="0" smtClean="0"/>
          </a:p>
        </p:txBody>
      </p:sp>
    </p:spTree>
    <p:extLst>
      <p:ext uri="{BB962C8B-B14F-4D97-AF65-F5344CB8AC3E}">
        <p14:creationId xmlns:p14="http://schemas.microsoft.com/office/powerpoint/2010/main" val="31639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3568" y="-11435"/>
            <a:ext cx="7705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chemeClr val="bg1"/>
                </a:solidFill>
              </a:rPr>
              <a:t>Emotion-Related Facial Expressions</a:t>
            </a:r>
            <a:endParaRPr lang="fr-CA" sz="32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3505200" y="6520259"/>
            <a:ext cx="2133600" cy="365125"/>
          </a:xfrm>
        </p:spPr>
        <p:txBody>
          <a:bodyPr/>
          <a:lstStyle/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7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568" y="1165284"/>
            <a:ext cx="770598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2D </a:t>
            </a:r>
            <a:r>
              <a:rPr lang="en-CA" sz="3200" dirty="0" smtClean="0"/>
              <a:t>Space </a:t>
            </a:r>
          </a:p>
          <a:p>
            <a:pPr lvl="1"/>
            <a:r>
              <a:rPr lang="en-CA" sz="1400" dirty="0" smtClean="0"/>
              <a:t>[</a:t>
            </a:r>
            <a:r>
              <a:rPr lang="fr-CA" sz="1400" dirty="0"/>
              <a:t>J.A. Russell</a:t>
            </a:r>
            <a:r>
              <a:rPr lang="fr-CA" sz="1400" dirty="0" smtClean="0"/>
              <a:t>. 1980, </a:t>
            </a:r>
            <a:r>
              <a:rPr lang="fr-CA" sz="1400" dirty="0"/>
              <a:t>R.E. Thayer</a:t>
            </a:r>
            <a:r>
              <a:rPr lang="fr-CA" sz="1400" dirty="0" smtClean="0"/>
              <a:t>. 1989</a:t>
            </a:r>
            <a:r>
              <a:rPr lang="en-CA" sz="1400" dirty="0" smtClean="0"/>
              <a:t>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32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3200" dirty="0" smtClean="0"/>
              <a:t>Animation and blending </a:t>
            </a:r>
          </a:p>
          <a:p>
            <a:pPr lvl="1"/>
            <a:r>
              <a:rPr lang="en-CA" sz="1400" dirty="0" smtClean="0"/>
              <a:t>[A. Arya et al. 2009, </a:t>
            </a:r>
            <a:r>
              <a:rPr lang="fr-CA" sz="1400" dirty="0" smtClean="0"/>
              <a:t>Z</a:t>
            </a:r>
            <a:r>
              <a:rPr lang="fr-CA" sz="1400" dirty="0"/>
              <a:t>. </a:t>
            </a:r>
            <a:r>
              <a:rPr lang="fr-CA" sz="1400" dirty="0" err="1" smtClean="0"/>
              <a:t>Ruttkay</a:t>
            </a:r>
            <a:r>
              <a:rPr lang="fr-CA" sz="1400" dirty="0" smtClean="0"/>
              <a:t> et al. 2003</a:t>
            </a:r>
            <a:r>
              <a:rPr lang="en-CA" sz="1400" dirty="0" smtClean="0"/>
              <a:t>]</a:t>
            </a:r>
          </a:p>
          <a:p>
            <a:pPr lvl="1"/>
            <a:endParaRPr lang="en-CA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2000" dirty="0" smtClean="0"/>
          </a:p>
          <a:p>
            <a:pPr lvl="1"/>
            <a:endParaRPr lang="en-CA" sz="2000" dirty="0"/>
          </a:p>
          <a:p>
            <a:pPr lvl="1"/>
            <a:endParaRPr lang="en-CA" sz="2000" dirty="0" smtClean="0"/>
          </a:p>
        </p:txBody>
      </p:sp>
    </p:spTree>
    <p:extLst>
      <p:ext uri="{BB962C8B-B14F-4D97-AF65-F5344CB8AC3E}">
        <p14:creationId xmlns:p14="http://schemas.microsoft.com/office/powerpoint/2010/main" val="28331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>
                <a:solidFill>
                  <a:schemeClr val="bg1"/>
                </a:solidFill>
                <a:latin typeface="NimbusRomNo9L-Medi"/>
              </a:rPr>
              <a:t>Physical Activity-</a:t>
            </a:r>
            <a:r>
              <a:rPr lang="fr-CA" sz="3200" b="1" dirty="0" err="1">
                <a:solidFill>
                  <a:schemeClr val="bg1"/>
                </a:solidFill>
                <a:latin typeface="NimbusRomNo9L-Medi"/>
              </a:rPr>
              <a:t>Related</a:t>
            </a:r>
            <a:r>
              <a:rPr lang="fr-CA" sz="3200" b="1" dirty="0">
                <a:solidFill>
                  <a:schemeClr val="bg1"/>
                </a:solidFill>
                <a:latin typeface="NimbusRomNo9L-Medi"/>
              </a:rPr>
              <a:t> Facial Expressions</a:t>
            </a:r>
            <a:endParaRPr lang="fr-CA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72816"/>
            <a:ext cx="60769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5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8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4748" y="6063588"/>
            <a:ext cx="217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smtClean="0"/>
              <a:t>[R.T</a:t>
            </a:r>
            <a:r>
              <a:rPr lang="fr-CA" dirty="0"/>
              <a:t>. McKenzie</a:t>
            </a:r>
            <a:r>
              <a:rPr lang="fr-CA" dirty="0" smtClean="0"/>
              <a:t>. 1905]</a:t>
            </a:r>
            <a:endParaRPr lang="fr-CA" dirty="0"/>
          </a:p>
        </p:txBody>
      </p:sp>
      <p:sp>
        <p:nvSpPr>
          <p:cNvPr id="3" name="Rectangle 2"/>
          <p:cNvSpPr/>
          <p:nvPr/>
        </p:nvSpPr>
        <p:spPr>
          <a:xfrm>
            <a:off x="200405" y="6044022"/>
            <a:ext cx="2476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smtClean="0"/>
              <a:t>[V</a:t>
            </a:r>
            <a:r>
              <a:rPr lang="fr-CA" dirty="0"/>
              <a:t>. B. </a:t>
            </a:r>
            <a:r>
              <a:rPr lang="fr-CA" dirty="0" err="1" smtClean="0"/>
              <a:t>Zordan</a:t>
            </a:r>
            <a:r>
              <a:rPr lang="fr-CA" dirty="0" smtClean="0"/>
              <a:t> et al. 2009]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593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"/>
            <a:ext cx="9144000" cy="5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004" y="-27384"/>
            <a:ext cx="90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>
                <a:solidFill>
                  <a:schemeClr val="bg1"/>
                </a:solidFill>
              </a:rPr>
              <a:t>Data Acquisition</a:t>
            </a:r>
          </a:p>
        </p:txBody>
      </p:sp>
      <p:pic>
        <p:nvPicPr>
          <p:cNvPr id="5" name="Picture 3" descr="E:\INCOM2015\Présentation INCOM 2015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823"/>
            <a:ext cx="9144000" cy="4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846584" y="573340"/>
            <a:ext cx="2969096" cy="6291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CA" b="1" dirty="0" smtClean="0"/>
              <a:t>Motion Capture</a:t>
            </a:r>
          </a:p>
          <a:p>
            <a:pPr lvl="1" algn="ctr"/>
            <a:endParaRPr lang="fr-CA" dirty="0"/>
          </a:p>
        </p:txBody>
      </p:sp>
      <p:pic>
        <p:nvPicPr>
          <p:cNvPr id="15" name="Picture 3" descr="D:\ETS\Soutenance\Images\MoC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2498"/>
            <a:ext cx="3871192" cy="258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190610"/>
              </p:ext>
            </p:extLst>
          </p:nvPr>
        </p:nvGraphicFramePr>
        <p:xfrm>
          <a:off x="952235" y="4077072"/>
          <a:ext cx="2448272" cy="2022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374"/>
                <a:gridCol w="1434898"/>
              </a:tblGrid>
              <a:tr h="460851">
                <a:tc>
                  <a:txBody>
                    <a:bodyPr/>
                    <a:lstStyle/>
                    <a:p>
                      <a:r>
                        <a:rPr lang="fr-CA" b="0" dirty="0" smtClean="0">
                          <a:solidFill>
                            <a:schemeClr val="tx1"/>
                          </a:solidFill>
                        </a:rPr>
                        <a:t>Count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b="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1"/>
                          </a:solidFill>
                        </a:rPr>
                        <a:t>Duration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1"/>
                          </a:solidFill>
                        </a:rPr>
                        <a:t>7 to 13min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1"/>
                          </a:solidFill>
                        </a:rPr>
                        <a:t>Age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1"/>
                          </a:solidFill>
                        </a:rPr>
                        <a:t>20 to 46</a:t>
                      </a:r>
                    </a:p>
                    <a:p>
                      <a:r>
                        <a:rPr lang="fr-CA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CA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CA" baseline="0" dirty="0" smtClean="0">
                          <a:solidFill>
                            <a:schemeClr val="tx1"/>
                          </a:solidFill>
                        </a:rPr>
                        <a:t> 30.4)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fr-CA" dirty="0" err="1" smtClean="0">
                          <a:solidFill>
                            <a:schemeClr val="tx1"/>
                          </a:solidFill>
                        </a:rPr>
                        <a:t>Level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1"/>
                          </a:solidFill>
                        </a:rPr>
                        <a:t>0 to 7.5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4" descr="http://www.etsmtl.ca/ETS/media/Prive/logo/ETS-rouge-ecran-fond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2" y="6471740"/>
            <a:ext cx="718952" cy="4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013" y="6450770"/>
            <a:ext cx="175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WSCG 2015 </a:t>
            </a: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17" name="Espace réservé du numéro de diapositive 6"/>
          <p:cNvSpPr txBox="1">
            <a:spLocks/>
          </p:cNvSpPr>
          <p:nvPr/>
        </p:nvSpPr>
        <p:spPr>
          <a:xfrm>
            <a:off x="3505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CA24F4D-70A5-411F-8B90-4B6ED0C0543A}" type="slidenum">
              <a:rPr lang="fr-CA" sz="1600" b="1" smtClean="0">
                <a:solidFill>
                  <a:schemeClr val="bg1"/>
                </a:solidFill>
              </a:rPr>
              <a:pPr algn="ctr"/>
              <a:t>9</a:t>
            </a:fld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5220072" y="601946"/>
            <a:ext cx="3027784" cy="5839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CA" b="1" dirty="0" smtClean="0"/>
              <a:t>Facial Capture</a:t>
            </a:r>
          </a:p>
          <a:p>
            <a:pPr lvl="1" algn="ctr"/>
            <a:endParaRPr lang="fr-CA" dirty="0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64732"/>
              </p:ext>
            </p:extLst>
          </p:nvPr>
        </p:nvGraphicFramePr>
        <p:xfrm>
          <a:off x="5508104" y="4070663"/>
          <a:ext cx="2448272" cy="2022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374"/>
                <a:gridCol w="1434898"/>
              </a:tblGrid>
              <a:tr h="460851">
                <a:tc>
                  <a:txBody>
                    <a:bodyPr/>
                    <a:lstStyle/>
                    <a:p>
                      <a:r>
                        <a:rPr lang="fr-CA" b="0" dirty="0" smtClean="0">
                          <a:solidFill>
                            <a:schemeClr val="tx1"/>
                          </a:solidFill>
                        </a:rPr>
                        <a:t>Count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b="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1"/>
                          </a:solidFill>
                        </a:rPr>
                        <a:t>Duration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1"/>
                          </a:solidFill>
                        </a:rPr>
                        <a:t>19 to 43min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1"/>
                          </a:solidFill>
                        </a:rPr>
                        <a:t>Age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1"/>
                          </a:solidFill>
                        </a:rPr>
                        <a:t>20 to 46</a:t>
                      </a:r>
                    </a:p>
                    <a:p>
                      <a:r>
                        <a:rPr lang="fr-CA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CA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CA" baseline="0" dirty="0" smtClean="0">
                          <a:solidFill>
                            <a:schemeClr val="tx1"/>
                          </a:solidFill>
                        </a:rPr>
                        <a:t> 28.1)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fr-CA" dirty="0" err="1" smtClean="0">
                          <a:solidFill>
                            <a:schemeClr val="tx1"/>
                          </a:solidFill>
                        </a:rPr>
                        <a:t>Level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1"/>
                          </a:solidFill>
                        </a:rPr>
                        <a:t>0 to 7.5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0"/>
          <a:stretch/>
        </p:blipFill>
        <p:spPr bwMode="auto">
          <a:xfrm>
            <a:off x="4802267" y="1186529"/>
            <a:ext cx="3874189" cy="25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04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4041</TotalTime>
  <Words>1766</Words>
  <Application>Microsoft Office PowerPoint</Application>
  <PresentationFormat>Affichage à l'écran (4:3)</PresentationFormat>
  <Paragraphs>343</Paragraphs>
  <Slides>29</Slides>
  <Notes>28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WSCG 2015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Tarik</dc:creator>
  <cp:lastModifiedBy>Tarik</cp:lastModifiedBy>
  <cp:revision>107</cp:revision>
  <dcterms:created xsi:type="dcterms:W3CDTF">2015-06-06T01:50:15Z</dcterms:created>
  <dcterms:modified xsi:type="dcterms:W3CDTF">2015-06-09T12:15:06Z</dcterms:modified>
</cp:coreProperties>
</file>