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2"/>
  </p:sldMasterIdLst>
  <p:notesMasterIdLst>
    <p:notesMasterId r:id="rId28"/>
  </p:notesMasterIdLst>
  <p:handoutMasterIdLst>
    <p:handoutMasterId r:id="rId29"/>
  </p:handoutMasterIdLst>
  <p:sldIdLst>
    <p:sldId id="259" r:id="rId3"/>
    <p:sldId id="267" r:id="rId4"/>
    <p:sldId id="292" r:id="rId5"/>
    <p:sldId id="291" r:id="rId6"/>
    <p:sldId id="271" r:id="rId7"/>
    <p:sldId id="272" r:id="rId8"/>
    <p:sldId id="269" r:id="rId9"/>
    <p:sldId id="273" r:id="rId10"/>
    <p:sldId id="274" r:id="rId11"/>
    <p:sldId id="275" r:id="rId12"/>
    <p:sldId id="277" r:id="rId13"/>
    <p:sldId id="276" r:id="rId14"/>
    <p:sldId id="278" r:id="rId15"/>
    <p:sldId id="279" r:id="rId16"/>
    <p:sldId id="280" r:id="rId17"/>
    <p:sldId id="281" r:id="rId18"/>
    <p:sldId id="282" r:id="rId19"/>
    <p:sldId id="283" r:id="rId20"/>
    <p:sldId id="284" r:id="rId21"/>
    <p:sldId id="285" r:id="rId22"/>
    <p:sldId id="294" r:id="rId23"/>
    <p:sldId id="287" r:id="rId24"/>
    <p:sldId id="288" r:id="rId25"/>
    <p:sldId id="289" r:id="rId26"/>
    <p:sldId id="293" r:id="rId27"/>
  </p:sldIdLst>
  <p:sldSz cx="9144000" cy="5715000" type="screen16x1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98E5"/>
    <a:srgbClr val="123A61"/>
    <a:srgbClr val="00A4D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246" autoAdjust="0"/>
  </p:normalViewPr>
  <p:slideViewPr>
    <p:cSldViewPr snapToGrid="0" snapToObjects="1">
      <p:cViewPr varScale="1">
        <p:scale>
          <a:sx n="139" d="100"/>
          <a:sy n="139" d="100"/>
        </p:scale>
        <p:origin x="282" y="114"/>
      </p:cViewPr>
      <p:guideLst>
        <p:guide orient="horz" pos="1800"/>
        <p:guide pos="2880"/>
      </p:guideLst>
    </p:cSldViewPr>
  </p:slideViewPr>
  <p:outlineViewPr>
    <p:cViewPr>
      <p:scale>
        <a:sx n="33" d="100"/>
        <a:sy n="33" d="100"/>
      </p:scale>
      <p:origin x="0" y="0"/>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B230A23-3E98-F64D-859B-DE462771A158}" type="datetimeFigureOut">
              <a:t>09/06/2015</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38DBF0C-04E2-7C4F-92D3-BB9F31F7BD3A}" type="slidenum">
              <a:t>‹N°›</a:t>
            </a:fld>
            <a:endParaRPr lang="fr-FR"/>
          </a:p>
        </p:txBody>
      </p:sp>
    </p:spTree>
    <p:extLst>
      <p:ext uri="{BB962C8B-B14F-4D97-AF65-F5344CB8AC3E}">
        <p14:creationId xmlns:p14="http://schemas.microsoft.com/office/powerpoint/2010/main" val="3561870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CE8B0C-A8B8-45E3-AAD7-B747605DBCC4}" type="datetimeFigureOut">
              <a:rPr lang="fr-CA" smtClean="0"/>
              <a:t>2015-06-09</a:t>
            </a:fld>
            <a:endParaRPr lang="fr-CA"/>
          </a:p>
        </p:txBody>
      </p:sp>
      <p:sp>
        <p:nvSpPr>
          <p:cNvPr id="4" name="Espace réservé de l'image des diapositives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50E5D0-9B7B-4D88-AD68-22F63999E914}" type="slidenum">
              <a:rPr lang="fr-CA" smtClean="0"/>
              <a:t>‹N°›</a:t>
            </a:fld>
            <a:endParaRPr lang="fr-CA"/>
          </a:p>
        </p:txBody>
      </p:sp>
    </p:spTree>
    <p:extLst>
      <p:ext uri="{BB962C8B-B14F-4D97-AF65-F5344CB8AC3E}">
        <p14:creationId xmlns:p14="http://schemas.microsoft.com/office/powerpoint/2010/main" val="3554509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0438" y="1143000"/>
            <a:ext cx="4937125" cy="3086100"/>
          </a:xfrm>
        </p:spPr>
      </p:sp>
      <p:sp>
        <p:nvSpPr>
          <p:cNvPr id="3" name="Espace réservé des commentaires 2"/>
          <p:cNvSpPr>
            <a:spLocks noGrp="1"/>
          </p:cNvSpPr>
          <p:nvPr>
            <p:ph type="body" idx="1"/>
          </p:nvPr>
        </p:nvSpPr>
        <p:spPr/>
        <p:txBody>
          <a:bodyPr/>
          <a:lstStyle/>
          <a:p>
            <a:r>
              <a:rPr lang="en-CA" dirty="0" smtClean="0"/>
              <a:t>HI, good</a:t>
            </a:r>
            <a:r>
              <a:rPr lang="en-CA" baseline="0" dirty="0" smtClean="0"/>
              <a:t> morning. </a:t>
            </a:r>
            <a:r>
              <a:rPr lang="en-CA" dirty="0" smtClean="0"/>
              <a:t>I</a:t>
            </a:r>
            <a:r>
              <a:rPr lang="en-CA" baseline="0" dirty="0" smtClean="0"/>
              <a:t> </a:t>
            </a:r>
            <a:r>
              <a:rPr lang="en-CA" baseline="0" dirty="0" smtClean="0"/>
              <a:t>am glad to be here with you </a:t>
            </a:r>
            <a:r>
              <a:rPr lang="en-CA" baseline="0" dirty="0" smtClean="0"/>
              <a:t>this </a:t>
            </a:r>
            <a:r>
              <a:rPr lang="en-CA" baseline="0" dirty="0" err="1" smtClean="0"/>
              <a:t>mornng</a:t>
            </a:r>
            <a:r>
              <a:rPr lang="en-CA" baseline="0" dirty="0" smtClean="0"/>
              <a:t>.</a:t>
            </a:r>
            <a:endParaRPr lang="en-CA" dirty="0" smtClean="0"/>
          </a:p>
          <a:p>
            <a:r>
              <a:rPr lang="en-CA" dirty="0" smtClean="0"/>
              <a:t>This</a:t>
            </a:r>
            <a:r>
              <a:rPr lang="en-CA" baseline="0" dirty="0" smtClean="0"/>
              <a:t> </a:t>
            </a:r>
            <a:r>
              <a:rPr lang="en-CA" baseline="0" dirty="0" smtClean="0"/>
              <a:t>project was made by </a:t>
            </a:r>
            <a:r>
              <a:rPr lang="en-CA" baseline="0" dirty="0" smtClean="0"/>
              <a:t>Eric Paquette and myself. </a:t>
            </a:r>
            <a:endParaRPr lang="en-CA" baseline="0" dirty="0" smtClean="0"/>
          </a:p>
          <a:p>
            <a:endParaRPr lang="en-CA"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CA" baseline="0" dirty="0" smtClean="0"/>
              <a:t>On the </a:t>
            </a:r>
            <a:r>
              <a:rPr lang="fr-CA" baseline="0" dirty="0" err="1" smtClean="0"/>
              <a:t>screen</a:t>
            </a:r>
            <a:r>
              <a:rPr lang="fr-CA" baseline="0" dirty="0" smtClean="0"/>
              <a:t>, </a:t>
            </a:r>
            <a:r>
              <a:rPr lang="fr-CA" baseline="0" dirty="0" err="1" smtClean="0"/>
              <a:t>you</a:t>
            </a:r>
            <a:r>
              <a:rPr lang="fr-CA" baseline="0" dirty="0" smtClean="0"/>
              <a:t> have </a:t>
            </a:r>
            <a:r>
              <a:rPr lang="fr-CA" baseline="0" dirty="0" err="1" smtClean="0"/>
              <a:t>our</a:t>
            </a:r>
            <a:r>
              <a:rPr lang="fr-CA" baseline="0" dirty="0" smtClean="0"/>
              <a:t> contact informations. </a:t>
            </a:r>
            <a:r>
              <a:rPr lang="fr-CA" baseline="0" dirty="0" err="1" smtClean="0"/>
              <a:t>Feel</a:t>
            </a:r>
            <a:r>
              <a:rPr lang="fr-CA" baseline="0" dirty="0" smtClean="0"/>
              <a:t> free to </a:t>
            </a:r>
            <a:r>
              <a:rPr lang="fr-CA" baseline="0" dirty="0" err="1" smtClean="0"/>
              <a:t>get</a:t>
            </a:r>
            <a:r>
              <a:rPr lang="fr-CA" baseline="0" dirty="0" smtClean="0"/>
              <a:t> in </a:t>
            </a:r>
            <a:r>
              <a:rPr lang="fr-CA" baseline="0" dirty="0" err="1" smtClean="0"/>
              <a:t>touch</a:t>
            </a:r>
            <a:r>
              <a:rPr lang="fr-CA" baseline="0" dirty="0" smtClean="0"/>
              <a:t> </a:t>
            </a:r>
            <a:r>
              <a:rPr lang="fr-CA" baseline="0" dirty="0" err="1" smtClean="0"/>
              <a:t>with</a:t>
            </a:r>
            <a:r>
              <a:rPr lang="fr-CA" baseline="0" dirty="0" smtClean="0"/>
              <a:t> us by mail or via </a:t>
            </a:r>
            <a:r>
              <a:rPr lang="fr-CA" baseline="0" dirty="0" err="1" smtClean="0"/>
              <a:t>linkedin</a:t>
            </a:r>
            <a:r>
              <a:rPr lang="fr-CA" baseline="0" dirty="0" smtClean="0"/>
              <a:t>.</a:t>
            </a:r>
            <a:endParaRPr lang="fr-CA" dirty="0" smtClean="0"/>
          </a:p>
          <a:p>
            <a:endParaRPr lang="en-CA" baseline="0" dirty="0" smtClean="0"/>
          </a:p>
          <a:p>
            <a:endParaRPr lang="en-CA" baseline="0" dirty="0" smtClean="0"/>
          </a:p>
          <a:p>
            <a:r>
              <a:rPr lang="en-CA" baseline="0" dirty="0" smtClean="0"/>
              <a:t>I am a professor from </a:t>
            </a:r>
            <a:r>
              <a:rPr lang="fr-CA" baseline="0" dirty="0" smtClean="0"/>
              <a:t>École NAD, a 3D animation </a:t>
            </a:r>
            <a:r>
              <a:rPr lang="fr-CA" baseline="0" dirty="0" err="1" smtClean="0"/>
              <a:t>school</a:t>
            </a:r>
            <a:r>
              <a:rPr lang="fr-CA" baseline="0" dirty="0" smtClean="0"/>
              <a:t> in Montréal, and I </a:t>
            </a:r>
            <a:r>
              <a:rPr lang="fr-CA" baseline="0" dirty="0" err="1" smtClean="0"/>
              <a:t>am</a:t>
            </a:r>
            <a:r>
              <a:rPr lang="fr-CA" baseline="0" dirty="0" smtClean="0"/>
              <a:t> </a:t>
            </a:r>
            <a:r>
              <a:rPr lang="fr-CA" baseline="0" dirty="0" err="1" smtClean="0"/>
              <a:t>currently</a:t>
            </a:r>
            <a:r>
              <a:rPr lang="fr-CA" baseline="0" dirty="0" smtClean="0"/>
              <a:t> </a:t>
            </a:r>
            <a:r>
              <a:rPr lang="fr-CA" baseline="0" dirty="0" err="1" smtClean="0"/>
              <a:t>finishing</a:t>
            </a:r>
            <a:r>
              <a:rPr lang="fr-CA" baseline="0" dirty="0" smtClean="0"/>
              <a:t> </a:t>
            </a:r>
            <a:r>
              <a:rPr lang="fr-CA" baseline="0" dirty="0" err="1" smtClean="0"/>
              <a:t>my</a:t>
            </a:r>
            <a:r>
              <a:rPr lang="fr-CA" baseline="0" dirty="0" smtClean="0"/>
              <a:t> PhD at École de technologie Supérieure de Montréal. Eric </a:t>
            </a:r>
            <a:r>
              <a:rPr lang="fr-CA" baseline="0" dirty="0" err="1" smtClean="0"/>
              <a:t>is</a:t>
            </a:r>
            <a:r>
              <a:rPr lang="fr-CA" baseline="0" dirty="0" smtClean="0"/>
              <a:t> a </a:t>
            </a:r>
            <a:r>
              <a:rPr lang="fr-CA" baseline="0" dirty="0" err="1" smtClean="0"/>
              <a:t>professor</a:t>
            </a:r>
            <a:r>
              <a:rPr lang="fr-CA" baseline="0" dirty="0" smtClean="0"/>
              <a:t> </a:t>
            </a:r>
            <a:r>
              <a:rPr lang="fr-CA" baseline="0" dirty="0" err="1" smtClean="0"/>
              <a:t>there</a:t>
            </a:r>
            <a:r>
              <a:rPr lang="fr-CA" baseline="0" dirty="0" smtClean="0"/>
              <a:t>. </a:t>
            </a:r>
          </a:p>
          <a:p>
            <a:endParaRPr lang="fr-CA" baseline="0" dirty="0" smtClean="0"/>
          </a:p>
        </p:txBody>
      </p:sp>
      <p:sp>
        <p:nvSpPr>
          <p:cNvPr id="4" name="Espace réservé du numéro de diapositive 3"/>
          <p:cNvSpPr>
            <a:spLocks noGrp="1"/>
          </p:cNvSpPr>
          <p:nvPr>
            <p:ph type="sldNum" sz="quarter" idx="10"/>
          </p:nvPr>
        </p:nvSpPr>
        <p:spPr/>
        <p:txBody>
          <a:bodyPr/>
          <a:lstStyle/>
          <a:p>
            <a:fld id="{A550E5D0-9B7B-4D88-AD68-22F63999E914}" type="slidenum">
              <a:rPr lang="fr-CA" smtClean="0"/>
              <a:t>1</a:t>
            </a:fld>
            <a:endParaRPr lang="fr-CA"/>
          </a:p>
        </p:txBody>
      </p:sp>
    </p:spTree>
    <p:extLst>
      <p:ext uri="{BB962C8B-B14F-4D97-AF65-F5344CB8AC3E}">
        <p14:creationId xmlns:p14="http://schemas.microsoft.com/office/powerpoint/2010/main" val="323853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0438" y="1143000"/>
            <a:ext cx="4937125" cy="3086100"/>
          </a:xfrm>
        </p:spPr>
      </p:sp>
      <p:sp>
        <p:nvSpPr>
          <p:cNvPr id="3" name="Espace réservé des commentaires 2"/>
          <p:cNvSpPr>
            <a:spLocks noGrp="1"/>
          </p:cNvSpPr>
          <p:nvPr>
            <p:ph type="body" idx="1"/>
          </p:nvPr>
        </p:nvSpPr>
        <p:spPr/>
        <p:txBody>
          <a:bodyPr/>
          <a:lstStyle/>
          <a:p>
            <a:r>
              <a:rPr lang="en-US" dirty="0" smtClean="0"/>
              <a:t>First, in stage 1, the</a:t>
            </a:r>
            <a:r>
              <a:rPr lang="en-US" baseline="0" dirty="0" smtClean="0"/>
              <a:t> </a:t>
            </a:r>
            <a:r>
              <a:rPr lang="en-US" dirty="0" smtClean="0"/>
              <a:t>input video is </a:t>
            </a:r>
            <a:r>
              <a:rPr lang="en-US" dirty="0" err="1" smtClean="0"/>
              <a:t>downsampled</a:t>
            </a:r>
            <a:r>
              <a:rPr lang="en-US" dirty="0" smtClean="0"/>
              <a:t> and completed by a dual</a:t>
            </a:r>
            <a:r>
              <a:rPr lang="en-US" baseline="0" dirty="0" smtClean="0"/>
              <a:t> </a:t>
            </a:r>
            <a:r>
              <a:rPr lang="en-US" dirty="0" err="1" smtClean="0"/>
              <a:t>inpainting</a:t>
            </a:r>
            <a:r>
              <a:rPr lang="en-US" dirty="0" smtClean="0"/>
              <a:t>-sampling ﬁlling-order completion (stage 1.1</a:t>
            </a:r>
            <a:r>
              <a:rPr lang="en-US" baseline="0" dirty="0" smtClean="0"/>
              <a:t> to 1.3)</a:t>
            </a:r>
          </a:p>
          <a:p>
            <a:endParaRPr lang="en-US" baseline="0" dirty="0" smtClean="0"/>
          </a:p>
          <a:p>
            <a:r>
              <a:rPr lang="en-US" baseline="0" dirty="0" smtClean="0"/>
              <a:t>Then, in stage 2, we create a match List in which each missing pixel is associated with its best matching patch. The next step consists of an iterative coherence-based </a:t>
            </a:r>
            <a:r>
              <a:rPr lang="en-US" baseline="0" dirty="0" smtClean="0"/>
              <a:t>refinement process </a:t>
            </a:r>
            <a:r>
              <a:rPr lang="en-US" baseline="0" dirty="0" smtClean="0"/>
              <a:t>that improves the search results for the worst matching </a:t>
            </a:r>
            <a:r>
              <a:rPr lang="en-US" baseline="0" dirty="0" smtClean="0"/>
              <a:t>patches in </a:t>
            </a:r>
            <a:r>
              <a:rPr lang="en-US" baseline="0" dirty="0" smtClean="0"/>
              <a:t>the list.</a:t>
            </a:r>
          </a:p>
          <a:p>
            <a:endParaRPr lang="en-US" baseline="0" dirty="0" smtClean="0"/>
          </a:p>
          <a:p>
            <a:r>
              <a:rPr lang="en-US" baseline="0" dirty="0" smtClean="0"/>
              <a:t>Finally, in stage 3, the matches list is used by the localized search completion method to narrow the search space.</a:t>
            </a:r>
          </a:p>
          <a:p>
            <a:endParaRPr lang="fr-CA" dirty="0"/>
          </a:p>
        </p:txBody>
      </p:sp>
      <p:sp>
        <p:nvSpPr>
          <p:cNvPr id="4" name="Espace réservé du numéro de diapositive 3"/>
          <p:cNvSpPr>
            <a:spLocks noGrp="1"/>
          </p:cNvSpPr>
          <p:nvPr>
            <p:ph type="sldNum" sz="quarter" idx="10"/>
          </p:nvPr>
        </p:nvSpPr>
        <p:spPr/>
        <p:txBody>
          <a:bodyPr/>
          <a:lstStyle/>
          <a:p>
            <a:fld id="{A550E5D0-9B7B-4D88-AD68-22F63999E914}" type="slidenum">
              <a:rPr lang="fr-CA" smtClean="0"/>
              <a:t>10</a:t>
            </a:fld>
            <a:endParaRPr lang="fr-CA"/>
          </a:p>
        </p:txBody>
      </p:sp>
    </p:spTree>
    <p:extLst>
      <p:ext uri="{BB962C8B-B14F-4D97-AF65-F5344CB8AC3E}">
        <p14:creationId xmlns:p14="http://schemas.microsoft.com/office/powerpoint/2010/main" val="3923034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0438" y="1143000"/>
            <a:ext cx="4937125" cy="3086100"/>
          </a:xfrm>
        </p:spPr>
      </p:sp>
      <p:sp>
        <p:nvSpPr>
          <p:cNvPr id="3" name="Espace réservé des commentaires 2"/>
          <p:cNvSpPr>
            <a:spLocks noGrp="1"/>
          </p:cNvSpPr>
          <p:nvPr>
            <p:ph type="body" idx="1"/>
          </p:nvPr>
        </p:nvSpPr>
        <p:spPr/>
        <p:txBody>
          <a:bodyPr/>
          <a:lstStyle/>
          <a:p>
            <a:r>
              <a:rPr lang="en-US" dirty="0" smtClean="0"/>
              <a:t>The ﬁrst step </a:t>
            </a:r>
            <a:r>
              <a:rPr lang="en-US" dirty="0" smtClean="0"/>
              <a:t>is </a:t>
            </a:r>
            <a:r>
              <a:rPr lang="en-US" dirty="0" smtClean="0"/>
              <a:t>to </a:t>
            </a:r>
            <a:r>
              <a:rPr lang="en-US" dirty="0" err="1" smtClean="0"/>
              <a:t>downsample</a:t>
            </a:r>
            <a:r>
              <a:rPr lang="en-US" dirty="0" smtClean="0"/>
              <a:t> V to a</a:t>
            </a:r>
            <a:r>
              <a:rPr lang="en-US" baseline="0" dirty="0" smtClean="0"/>
              <a:t> </a:t>
            </a:r>
            <a:r>
              <a:rPr lang="en-US" dirty="0" smtClean="0"/>
              <a:t>coarse resolution. Then, before starting the completion, the values of each space-time point of </a:t>
            </a:r>
            <a:r>
              <a:rPr lang="en-US" dirty="0" smtClean="0"/>
              <a:t>the missing region </a:t>
            </a:r>
            <a:r>
              <a:rPr lang="en-US" dirty="0" smtClean="0"/>
              <a:t>need to be initialized. Unlike most methods that</a:t>
            </a:r>
            <a:r>
              <a:rPr lang="en-US" baseline="0" dirty="0" smtClean="0"/>
              <a:t> </a:t>
            </a:r>
            <a:r>
              <a:rPr lang="en-US" dirty="0" smtClean="0"/>
              <a:t>use random </a:t>
            </a:r>
            <a:r>
              <a:rPr lang="en-US" dirty="0" smtClean="0"/>
              <a:t>values or RBG colors of the existing region, </a:t>
            </a:r>
            <a:r>
              <a:rPr lang="en-US" dirty="0" smtClean="0"/>
              <a:t>the proposed approach ﬁlls H using an image </a:t>
            </a:r>
            <a:r>
              <a:rPr lang="en-US" dirty="0" err="1" smtClean="0"/>
              <a:t>inpainting</a:t>
            </a:r>
            <a:r>
              <a:rPr lang="en-US" dirty="0" smtClean="0"/>
              <a:t> technique </a:t>
            </a:r>
            <a:r>
              <a:rPr lang="en-US" dirty="0" smtClean="0"/>
              <a:t>based on </a:t>
            </a:r>
            <a:r>
              <a:rPr lang="en-US" dirty="0" err="1" smtClean="0"/>
              <a:t>Bertalmio</a:t>
            </a:r>
            <a:r>
              <a:rPr lang="en-US" dirty="0" smtClean="0"/>
              <a:t> </a:t>
            </a:r>
            <a:r>
              <a:rPr lang="en-US" i="1" dirty="0" smtClean="0"/>
              <a:t>et al</a:t>
            </a:r>
            <a:r>
              <a:rPr lang="en-US" dirty="0" smtClean="0"/>
              <a:t>.</a:t>
            </a:r>
            <a:endParaRPr lang="en-US" dirty="0" smtClean="0"/>
          </a:p>
          <a:p>
            <a:endParaRPr lang="en-US" dirty="0" smtClean="0"/>
          </a:p>
          <a:p>
            <a:r>
              <a:rPr lang="en-US" dirty="0" smtClean="0"/>
              <a:t>Our aim is to speed up the</a:t>
            </a:r>
            <a:r>
              <a:rPr lang="en-US" baseline="0" dirty="0" smtClean="0"/>
              <a:t> </a:t>
            </a:r>
            <a:r>
              <a:rPr lang="en-US" dirty="0" smtClean="0"/>
              <a:t>convergence by using the existing information around</a:t>
            </a:r>
            <a:r>
              <a:rPr lang="en-US" baseline="0" dirty="0" smtClean="0"/>
              <a:t> </a:t>
            </a:r>
            <a:r>
              <a:rPr lang="en-US" dirty="0" smtClean="0"/>
              <a:t>H. This initialization is done only once, prior to the</a:t>
            </a:r>
            <a:r>
              <a:rPr lang="en-US" baseline="0" dirty="0" smtClean="0"/>
              <a:t> </a:t>
            </a:r>
            <a:r>
              <a:rPr lang="en-US" dirty="0" smtClean="0"/>
              <a:t>ﬁrst iteration of the low resolution </a:t>
            </a:r>
            <a:r>
              <a:rPr lang="en-US" dirty="0" smtClean="0"/>
              <a:t>r </a:t>
            </a:r>
            <a:r>
              <a:rPr lang="en-US" dirty="0" smtClean="0"/>
              <a:t>iterative</a:t>
            </a:r>
            <a:r>
              <a:rPr lang="en-US" baseline="0" dirty="0" smtClean="0"/>
              <a:t> </a:t>
            </a:r>
            <a:r>
              <a:rPr lang="en-US" dirty="0" smtClean="0"/>
              <a:t>completion approach. Since this image </a:t>
            </a:r>
            <a:r>
              <a:rPr lang="en-US" dirty="0" err="1" smtClean="0"/>
              <a:t>inpainting</a:t>
            </a:r>
            <a:r>
              <a:rPr lang="en-US" baseline="0" dirty="0" smtClean="0"/>
              <a:t> technique is done on the lowest resolution, it is really fast.</a:t>
            </a:r>
            <a:endParaRPr lang="fr-CA" dirty="0"/>
          </a:p>
        </p:txBody>
      </p:sp>
      <p:sp>
        <p:nvSpPr>
          <p:cNvPr id="4" name="Espace réservé du numéro de diapositive 3"/>
          <p:cNvSpPr>
            <a:spLocks noGrp="1"/>
          </p:cNvSpPr>
          <p:nvPr>
            <p:ph type="sldNum" sz="quarter" idx="10"/>
          </p:nvPr>
        </p:nvSpPr>
        <p:spPr/>
        <p:txBody>
          <a:bodyPr/>
          <a:lstStyle/>
          <a:p>
            <a:fld id="{A550E5D0-9B7B-4D88-AD68-22F63999E914}" type="slidenum">
              <a:rPr lang="fr-CA" smtClean="0"/>
              <a:t>11</a:t>
            </a:fld>
            <a:endParaRPr lang="fr-CA"/>
          </a:p>
        </p:txBody>
      </p:sp>
    </p:spTree>
    <p:extLst>
      <p:ext uri="{BB962C8B-B14F-4D97-AF65-F5344CB8AC3E}">
        <p14:creationId xmlns:p14="http://schemas.microsoft.com/office/powerpoint/2010/main" val="1466953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0438" y="1143000"/>
            <a:ext cx="4937125" cy="3086100"/>
          </a:xfrm>
        </p:spPr>
      </p:sp>
      <p:sp>
        <p:nvSpPr>
          <p:cNvPr id="3" name="Espace réservé des commentaires 2"/>
          <p:cNvSpPr>
            <a:spLocks noGrp="1"/>
          </p:cNvSpPr>
          <p:nvPr>
            <p:ph type="body" idx="1"/>
          </p:nvPr>
        </p:nvSpPr>
        <p:spPr/>
        <p:txBody>
          <a:bodyPr/>
          <a:lstStyle/>
          <a:p>
            <a:r>
              <a:rPr lang="en-US" dirty="0" smtClean="0"/>
              <a:t>Then, </a:t>
            </a:r>
            <a:r>
              <a:rPr lang="en-US" dirty="0" smtClean="0"/>
              <a:t>the </a:t>
            </a:r>
            <a:r>
              <a:rPr lang="en-US" dirty="0" smtClean="0"/>
              <a:t>method</a:t>
            </a:r>
            <a:r>
              <a:rPr lang="en-US" baseline="0" dirty="0" smtClean="0"/>
              <a:t> </a:t>
            </a:r>
            <a:r>
              <a:rPr lang="en-US" dirty="0" smtClean="0"/>
              <a:t>performs </a:t>
            </a:r>
            <a:r>
              <a:rPr lang="en-US" dirty="0" smtClean="0"/>
              <a:t>an iterative process, improving the overall coherence of H. During each iteration, the approach seeks a replacement color value for every </a:t>
            </a:r>
            <a:r>
              <a:rPr lang="en-US" dirty="0" smtClean="0"/>
              <a:t>missing</a:t>
            </a:r>
            <a:r>
              <a:rPr lang="en-US" baseline="0" dirty="0" smtClean="0"/>
              <a:t> </a:t>
            </a:r>
            <a:r>
              <a:rPr lang="en-US" dirty="0" smtClean="0"/>
              <a:t>space-time </a:t>
            </a:r>
            <a:r>
              <a:rPr lang="en-US" dirty="0" smtClean="0"/>
              <a:t>point </a:t>
            </a:r>
            <a:r>
              <a:rPr lang="en-US" dirty="0" smtClean="0"/>
              <a:t>in </a:t>
            </a:r>
            <a:r>
              <a:rPr lang="en-US" dirty="0" smtClean="0"/>
              <a:t>order to minimize </a:t>
            </a:r>
            <a:r>
              <a:rPr lang="en-US" dirty="0" smtClean="0"/>
              <a:t>the objective function. </a:t>
            </a:r>
            <a:r>
              <a:rPr lang="en-US" dirty="0" smtClean="0"/>
              <a:t>Unlike</a:t>
            </a:r>
            <a:r>
              <a:rPr lang="en-US" baseline="0" dirty="0" smtClean="0"/>
              <a:t> </a:t>
            </a:r>
            <a:r>
              <a:rPr lang="en-US" dirty="0" smtClean="0"/>
              <a:t>previous methods, which used scan-line ordering,</a:t>
            </a:r>
            <a:r>
              <a:rPr lang="en-US" baseline="0" dirty="0" smtClean="0"/>
              <a:t> </a:t>
            </a:r>
            <a:r>
              <a:rPr lang="en-US" dirty="0" smtClean="0"/>
              <a:t>our </a:t>
            </a:r>
            <a:r>
              <a:rPr lang="en-US" dirty="0" smtClean="0"/>
              <a:t>method ﬁlls </a:t>
            </a:r>
            <a:r>
              <a:rPr lang="en-US" dirty="0" smtClean="0"/>
              <a:t>H using a 3D hole-ﬁlling </a:t>
            </a:r>
            <a:r>
              <a:rPr lang="en-US" dirty="0" smtClean="0"/>
              <a:t>ordering,</a:t>
            </a:r>
            <a:r>
              <a:rPr lang="en-US" baseline="0" dirty="0" smtClean="0"/>
              <a:t> </a:t>
            </a:r>
            <a:r>
              <a:rPr lang="en-US" dirty="0" smtClean="0"/>
              <a:t>thus ensuring that each patch w</a:t>
            </a:r>
            <a:r>
              <a:rPr lang="en-US" baseline="0" dirty="0" smtClean="0"/>
              <a:t> </a:t>
            </a:r>
            <a:r>
              <a:rPr lang="en-US" dirty="0" smtClean="0"/>
              <a:t>contains information</a:t>
            </a:r>
            <a:r>
              <a:rPr lang="en-US" baseline="0" dirty="0" smtClean="0"/>
              <a:t> </a:t>
            </a:r>
            <a:r>
              <a:rPr lang="en-US" dirty="0" smtClean="0"/>
              <a:t>that is more </a:t>
            </a:r>
            <a:r>
              <a:rPr lang="en-US" dirty="0" smtClean="0"/>
              <a:t>reliable. </a:t>
            </a:r>
            <a:r>
              <a:rPr lang="en-US" dirty="0" smtClean="0"/>
              <a:t>Consequently, it speeds-up the convergence and</a:t>
            </a:r>
            <a:r>
              <a:rPr lang="en-US" baseline="0" dirty="0" smtClean="0"/>
              <a:t> </a:t>
            </a:r>
            <a:r>
              <a:rPr lang="en-US" dirty="0" smtClean="0"/>
              <a:t>reduces discontinuities near the boundaries of H.</a:t>
            </a:r>
            <a:endParaRPr lang="fr-CA" dirty="0" smtClean="0"/>
          </a:p>
          <a:p>
            <a:endParaRPr lang="fr-CA" dirty="0" smtClean="0"/>
          </a:p>
          <a:p>
            <a:r>
              <a:rPr lang="en-US" dirty="0" smtClean="0"/>
              <a:t>To seek a replacement </a:t>
            </a:r>
            <a:r>
              <a:rPr lang="en-US" dirty="0" smtClean="0"/>
              <a:t>color </a:t>
            </a:r>
            <a:r>
              <a:rPr lang="en-US" dirty="0" smtClean="0"/>
              <a:t>for a space-time </a:t>
            </a:r>
            <a:r>
              <a:rPr lang="en-US" dirty="0" smtClean="0"/>
              <a:t>point,</a:t>
            </a:r>
            <a:r>
              <a:rPr lang="en-US" baseline="0" dirty="0" smtClean="0"/>
              <a:t> </a:t>
            </a:r>
            <a:r>
              <a:rPr lang="en-US" dirty="0" smtClean="0"/>
              <a:t>the approach uses a single best-matching </a:t>
            </a:r>
            <a:r>
              <a:rPr lang="en-US" dirty="0" smtClean="0"/>
              <a:t>patch</a:t>
            </a:r>
            <a:r>
              <a:rPr lang="en-US" baseline="0" dirty="0" smtClean="0"/>
              <a:t> </a:t>
            </a:r>
            <a:r>
              <a:rPr lang="en-US" dirty="0" smtClean="0"/>
              <a:t>that</a:t>
            </a:r>
            <a:r>
              <a:rPr lang="en-US" baseline="0" dirty="0" smtClean="0"/>
              <a:t> </a:t>
            </a:r>
            <a:r>
              <a:rPr lang="en-US" dirty="0" smtClean="0"/>
              <a:t>minimizes this similarity metric. Compared to other methods that blend together several matches,</a:t>
            </a:r>
            <a:r>
              <a:rPr lang="en-US" baseline="0" dirty="0" smtClean="0"/>
              <a:t> </a:t>
            </a:r>
            <a:r>
              <a:rPr lang="en-US" dirty="0" smtClean="0"/>
              <a:t>using the single best-matching patch does not result</a:t>
            </a:r>
            <a:r>
              <a:rPr lang="en-US" baseline="0" dirty="0" smtClean="0"/>
              <a:t> </a:t>
            </a:r>
            <a:r>
              <a:rPr lang="en-US" dirty="0" smtClean="0"/>
              <a:t>in blurring artifacts and preserves ﬁlm grain and noise</a:t>
            </a:r>
            <a:r>
              <a:rPr lang="en-US" baseline="0" dirty="0" smtClean="0"/>
              <a:t> </a:t>
            </a:r>
            <a:r>
              <a:rPr lang="en-US" dirty="0" smtClean="0"/>
              <a:t>from the original video.</a:t>
            </a:r>
          </a:p>
          <a:p>
            <a:endParaRPr lang="en-US" dirty="0" smtClean="0"/>
          </a:p>
          <a:p>
            <a:r>
              <a:rPr lang="en-US" dirty="0" smtClean="0"/>
              <a:t>To enforce </a:t>
            </a:r>
            <a:r>
              <a:rPr lang="en-US" dirty="0" err="1" smtClean="0"/>
              <a:t>spatio</a:t>
            </a:r>
            <a:r>
              <a:rPr lang="en-US" dirty="0" smtClean="0"/>
              <a:t>-temporal consistency, this iterative</a:t>
            </a:r>
            <a:r>
              <a:rPr lang="en-US" baseline="0" dirty="0" smtClean="0"/>
              <a:t> </a:t>
            </a:r>
            <a:r>
              <a:rPr lang="en-US" dirty="0" smtClean="0"/>
              <a:t>process is done on multiple scales using spatial pyramids. </a:t>
            </a:r>
            <a:r>
              <a:rPr lang="en-US" dirty="0" smtClean="0"/>
              <a:t>Because </a:t>
            </a:r>
            <a:r>
              <a:rPr lang="en-US" dirty="0" smtClean="0"/>
              <a:t>it involves long computation times and a lot of memory for the search structure,</a:t>
            </a:r>
            <a:r>
              <a:rPr lang="en-US" baseline="0" dirty="0" smtClean="0"/>
              <a:t> </a:t>
            </a:r>
            <a:r>
              <a:rPr lang="en-US" dirty="0" smtClean="0"/>
              <a:t>this iterative process is impractical at ﬁner pyramid levels for HD videos. Therefore, the proposed approach</a:t>
            </a:r>
            <a:r>
              <a:rPr lang="en-US" baseline="0" dirty="0" smtClean="0"/>
              <a:t> </a:t>
            </a:r>
            <a:r>
              <a:rPr lang="en-US" dirty="0" smtClean="0"/>
              <a:t>stops the iterative process when it reaches a ﬁxed resolution (typically 480×270).</a:t>
            </a:r>
          </a:p>
          <a:p>
            <a:endParaRPr lang="fr-CA" dirty="0" smtClean="0"/>
          </a:p>
        </p:txBody>
      </p:sp>
      <p:sp>
        <p:nvSpPr>
          <p:cNvPr id="4" name="Espace réservé du numéro de diapositive 3"/>
          <p:cNvSpPr>
            <a:spLocks noGrp="1"/>
          </p:cNvSpPr>
          <p:nvPr>
            <p:ph type="sldNum" sz="quarter" idx="10"/>
          </p:nvPr>
        </p:nvSpPr>
        <p:spPr/>
        <p:txBody>
          <a:bodyPr/>
          <a:lstStyle/>
          <a:p>
            <a:fld id="{A550E5D0-9B7B-4D88-AD68-22F63999E914}" type="slidenum">
              <a:rPr lang="fr-CA" smtClean="0"/>
              <a:t>12</a:t>
            </a:fld>
            <a:endParaRPr lang="fr-CA"/>
          </a:p>
        </p:txBody>
      </p:sp>
    </p:spTree>
    <p:extLst>
      <p:ext uri="{BB962C8B-B14F-4D97-AF65-F5344CB8AC3E}">
        <p14:creationId xmlns:p14="http://schemas.microsoft.com/office/powerpoint/2010/main" val="2913625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0438" y="1143000"/>
            <a:ext cx="4937125" cy="3086100"/>
          </a:xfrm>
        </p:spPr>
      </p:sp>
      <p:sp>
        <p:nvSpPr>
          <p:cNvPr id="3" name="Espace réservé des commentaires 2"/>
          <p:cNvSpPr>
            <a:spLocks noGrp="1"/>
          </p:cNvSpPr>
          <p:nvPr>
            <p:ph type="body" idx="1"/>
          </p:nvPr>
        </p:nvSpPr>
        <p:spPr/>
        <p:txBody>
          <a:bodyPr/>
          <a:lstStyle/>
          <a:p>
            <a:r>
              <a:rPr lang="en-US" dirty="0" smtClean="0"/>
              <a:t>The proposed dual </a:t>
            </a:r>
            <a:r>
              <a:rPr lang="en-US" dirty="0" err="1" smtClean="0"/>
              <a:t>inpainting</a:t>
            </a:r>
            <a:r>
              <a:rPr lang="en-US" dirty="0" smtClean="0"/>
              <a:t>-sampling ﬁlling-order</a:t>
            </a:r>
            <a:r>
              <a:rPr lang="en-US" baseline="0" dirty="0" smtClean="0"/>
              <a:t> </a:t>
            </a:r>
            <a:r>
              <a:rPr lang="en-US" dirty="0" smtClean="0"/>
              <a:t>completion approach produces results with a quality</a:t>
            </a:r>
            <a:r>
              <a:rPr lang="en-US" baseline="0" dirty="0" smtClean="0"/>
              <a:t> </a:t>
            </a:r>
            <a:r>
              <a:rPr lang="en-US" dirty="0" smtClean="0"/>
              <a:t>equivalent to the results of Wexler et al. , but within</a:t>
            </a:r>
            <a:r>
              <a:rPr lang="en-US" baseline="0" dirty="0" smtClean="0"/>
              <a:t> </a:t>
            </a:r>
            <a:r>
              <a:rPr lang="en-US" dirty="0" smtClean="0"/>
              <a:t>much less time.</a:t>
            </a:r>
          </a:p>
          <a:p>
            <a:endParaRPr lang="en-US" dirty="0" smtClean="0"/>
          </a:p>
          <a:p>
            <a:r>
              <a:rPr lang="en-US" dirty="0" smtClean="0"/>
              <a:t>Lets </a:t>
            </a:r>
            <a:r>
              <a:rPr lang="en-US" dirty="0" smtClean="0"/>
              <a:t>see the video.</a:t>
            </a:r>
            <a:endParaRPr lang="fr-CA" dirty="0"/>
          </a:p>
        </p:txBody>
      </p:sp>
      <p:sp>
        <p:nvSpPr>
          <p:cNvPr id="4" name="Espace réservé du numéro de diapositive 3"/>
          <p:cNvSpPr>
            <a:spLocks noGrp="1"/>
          </p:cNvSpPr>
          <p:nvPr>
            <p:ph type="sldNum" sz="quarter" idx="10"/>
          </p:nvPr>
        </p:nvSpPr>
        <p:spPr/>
        <p:txBody>
          <a:bodyPr/>
          <a:lstStyle/>
          <a:p>
            <a:fld id="{A550E5D0-9B7B-4D88-AD68-22F63999E914}" type="slidenum">
              <a:rPr lang="fr-CA" smtClean="0"/>
              <a:t>13</a:t>
            </a:fld>
            <a:endParaRPr lang="fr-CA"/>
          </a:p>
        </p:txBody>
      </p:sp>
    </p:spTree>
    <p:extLst>
      <p:ext uri="{BB962C8B-B14F-4D97-AF65-F5344CB8AC3E}">
        <p14:creationId xmlns:p14="http://schemas.microsoft.com/office/powerpoint/2010/main" val="3130900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0438" y="1143000"/>
            <a:ext cx="4937125" cy="3086100"/>
          </a:xfrm>
        </p:spPr>
      </p:sp>
      <p:sp>
        <p:nvSpPr>
          <p:cNvPr id="3" name="Espace réservé des commentaires 2"/>
          <p:cNvSpPr>
            <a:spLocks noGrp="1"/>
          </p:cNvSpPr>
          <p:nvPr>
            <p:ph type="body" idx="1"/>
          </p:nvPr>
        </p:nvSpPr>
        <p:spPr/>
        <p:txBody>
          <a:bodyPr/>
          <a:lstStyle/>
          <a:p>
            <a:r>
              <a:rPr lang="en-US" dirty="0" smtClean="0"/>
              <a:t>When Stage 1 is over, each patch </a:t>
            </a:r>
            <a:r>
              <a:rPr lang="en-US" baseline="0" dirty="0" smtClean="0"/>
              <a:t>of </a:t>
            </a:r>
            <a:r>
              <a:rPr lang="en-US" dirty="0" smtClean="0"/>
              <a:t>H </a:t>
            </a:r>
            <a:r>
              <a:rPr lang="en-US" dirty="0" smtClean="0"/>
              <a:t>is associated with </a:t>
            </a:r>
            <a:r>
              <a:rPr lang="en-US" dirty="0" smtClean="0"/>
              <a:t>the </a:t>
            </a:r>
            <a:r>
              <a:rPr lang="en-US" dirty="0" smtClean="0"/>
              <a:t>best</a:t>
            </a:r>
            <a:r>
              <a:rPr lang="en-US" baseline="0" dirty="0" smtClean="0"/>
              <a:t> matching patch</a:t>
            </a:r>
            <a:r>
              <a:rPr lang="en-US" dirty="0" smtClean="0"/>
              <a:t>. This information is then stored in a matches list ML. During the high-resolution completion iterative process, ML enables the approach to</a:t>
            </a:r>
            <a:r>
              <a:rPr lang="en-US" baseline="0" dirty="0" smtClean="0"/>
              <a:t> </a:t>
            </a:r>
            <a:r>
              <a:rPr lang="en-US" dirty="0" smtClean="0"/>
              <a:t>narrow the search space to only sub-regions of the entire video.</a:t>
            </a:r>
          </a:p>
          <a:p>
            <a:endParaRPr lang="en-US" dirty="0" smtClean="0"/>
          </a:p>
          <a:p>
            <a:r>
              <a:rPr lang="en-US" dirty="0" smtClean="0"/>
              <a:t>For efﬁciency reasons, optimization methods such as</a:t>
            </a:r>
            <a:r>
              <a:rPr lang="en-US" baseline="0" dirty="0" smtClean="0"/>
              <a:t> </a:t>
            </a:r>
            <a:r>
              <a:rPr lang="en-US" dirty="0" smtClean="0"/>
              <a:t>principal component analysis </a:t>
            </a:r>
            <a:r>
              <a:rPr lang="en-US" dirty="0" smtClean="0"/>
              <a:t>and </a:t>
            </a:r>
            <a:r>
              <a:rPr lang="en-US" dirty="0" smtClean="0"/>
              <a:t>approximate</a:t>
            </a:r>
            <a:r>
              <a:rPr lang="en-US" baseline="0" dirty="0" smtClean="0"/>
              <a:t> </a:t>
            </a:r>
            <a:r>
              <a:rPr lang="en-US" dirty="0" smtClean="0"/>
              <a:t>nearest neighbors search </a:t>
            </a:r>
            <a:r>
              <a:rPr lang="en-US" dirty="0" smtClean="0"/>
              <a:t>are </a:t>
            </a:r>
            <a:r>
              <a:rPr lang="en-US" dirty="0" smtClean="0"/>
              <a:t>used in Stage</a:t>
            </a:r>
            <a:r>
              <a:rPr lang="en-US" baseline="0" dirty="0" smtClean="0"/>
              <a:t> </a:t>
            </a:r>
            <a:r>
              <a:rPr lang="en-US" dirty="0" smtClean="0"/>
              <a:t>1. While these methods are </a:t>
            </a:r>
            <a:r>
              <a:rPr lang="en-US" dirty="0" smtClean="0"/>
              <a:t>helping to achieve </a:t>
            </a:r>
            <a:r>
              <a:rPr lang="en-US" dirty="0" smtClean="0"/>
              <a:t>acceptable search times, they often provide matches that do not minimize </a:t>
            </a:r>
            <a:r>
              <a:rPr lang="en-US" dirty="0" smtClean="0"/>
              <a:t>the objective</a:t>
            </a:r>
            <a:r>
              <a:rPr lang="en-US" baseline="0" dirty="0" smtClean="0"/>
              <a:t> function.</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information contained in ML must be reliable in</a:t>
            </a:r>
            <a:r>
              <a:rPr lang="en-US" baseline="0" dirty="0" smtClean="0"/>
              <a:t> </a:t>
            </a:r>
            <a:r>
              <a:rPr lang="en-US" dirty="0" smtClean="0"/>
              <a:t>order for visually plausible results to be possible with</a:t>
            </a:r>
            <a:r>
              <a:rPr lang="en-US" baseline="0" dirty="0" smtClean="0"/>
              <a:t> </a:t>
            </a:r>
            <a:r>
              <a:rPr lang="en-US" dirty="0" smtClean="0"/>
              <a:t>the localized search completion iterative process.</a:t>
            </a:r>
            <a:r>
              <a:rPr lang="fr-CA" baseline="0" dirty="0" smtClean="0"/>
              <a:t> </a:t>
            </a:r>
            <a:r>
              <a:rPr lang="en-US" dirty="0" smtClean="0"/>
              <a:t>Consequently, ML</a:t>
            </a:r>
            <a:r>
              <a:rPr lang="en-US" baseline="0" dirty="0" smtClean="0"/>
              <a:t> </a:t>
            </a:r>
            <a:r>
              <a:rPr lang="en-US" dirty="0" smtClean="0"/>
              <a:t>needs to be reﬁned before being use in stage 3.</a:t>
            </a:r>
          </a:p>
          <a:p>
            <a:endParaRPr lang="en-US" dirty="0" smtClean="0"/>
          </a:p>
        </p:txBody>
      </p:sp>
      <p:sp>
        <p:nvSpPr>
          <p:cNvPr id="4" name="Espace réservé du numéro de diapositive 3"/>
          <p:cNvSpPr>
            <a:spLocks noGrp="1"/>
          </p:cNvSpPr>
          <p:nvPr>
            <p:ph type="sldNum" sz="quarter" idx="10"/>
          </p:nvPr>
        </p:nvSpPr>
        <p:spPr/>
        <p:txBody>
          <a:bodyPr/>
          <a:lstStyle/>
          <a:p>
            <a:fld id="{A550E5D0-9B7B-4D88-AD68-22F63999E914}" type="slidenum">
              <a:rPr lang="fr-CA" smtClean="0"/>
              <a:t>14</a:t>
            </a:fld>
            <a:endParaRPr lang="fr-CA"/>
          </a:p>
        </p:txBody>
      </p:sp>
    </p:spTree>
    <p:extLst>
      <p:ext uri="{BB962C8B-B14F-4D97-AF65-F5344CB8AC3E}">
        <p14:creationId xmlns:p14="http://schemas.microsoft.com/office/powerpoint/2010/main" val="2314592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0438" y="1143000"/>
            <a:ext cx="4937125" cy="3086100"/>
          </a:xfrm>
        </p:spPr>
      </p:sp>
      <p:sp>
        <p:nvSpPr>
          <p:cNvPr id="3" name="Espace réservé des commentaires 2"/>
          <p:cNvSpPr>
            <a:spLocks noGrp="1"/>
          </p:cNvSpPr>
          <p:nvPr>
            <p:ph type="body" idx="1"/>
          </p:nvPr>
        </p:nvSpPr>
        <p:spPr/>
        <p:txBody>
          <a:bodyPr/>
          <a:lstStyle/>
          <a:p>
            <a:r>
              <a:rPr lang="en-US" dirty="0" smtClean="0"/>
              <a:t>In order to refine ML, the approach first computes the distance for each pair stored </a:t>
            </a:r>
            <a:r>
              <a:rPr lang="en-US" dirty="0" smtClean="0"/>
              <a:t>in it using</a:t>
            </a:r>
            <a:r>
              <a:rPr lang="en-US" baseline="0" dirty="0" smtClean="0"/>
              <a:t> </a:t>
            </a:r>
            <a:r>
              <a:rPr lang="en-US" baseline="0" dirty="0" smtClean="0"/>
              <a:t>uncompressed data.</a:t>
            </a:r>
            <a:endParaRPr lang="en-US" dirty="0" smtClean="0"/>
          </a:p>
          <a:p>
            <a:endParaRPr lang="en-US" dirty="0" smtClean="0"/>
          </a:p>
          <a:p>
            <a:r>
              <a:rPr lang="en-US" dirty="0" smtClean="0"/>
              <a:t>Then an iterative process reﬁnes pairs with distances</a:t>
            </a:r>
            <a:r>
              <a:rPr lang="en-US" baseline="0" dirty="0" smtClean="0"/>
              <a:t> </a:t>
            </a:r>
            <a:r>
              <a:rPr lang="en-US" dirty="0" smtClean="0"/>
              <a:t>higher than a given threshold. During the ﬁrst iteration,</a:t>
            </a:r>
            <a:r>
              <a:rPr lang="en-US" baseline="0" dirty="0" smtClean="0"/>
              <a:t> </a:t>
            </a:r>
            <a:r>
              <a:rPr lang="en-US" dirty="0" smtClean="0"/>
              <a:t>this threshold is </a:t>
            </a:r>
            <a:r>
              <a:rPr lang="en-US" dirty="0" smtClean="0"/>
              <a:t>automatically set </a:t>
            </a:r>
            <a:r>
              <a:rPr lang="en-US" dirty="0" smtClean="0"/>
              <a:t>such that 15% of the pairs are reﬁned. After each iteration, this threshold is reduced by</a:t>
            </a:r>
            <a:r>
              <a:rPr lang="en-US" baseline="0" dirty="0" smtClean="0"/>
              <a:t> </a:t>
            </a:r>
            <a:r>
              <a:rPr lang="en-US" dirty="0" smtClean="0"/>
              <a:t>20% of its initial value. For each pair above the</a:t>
            </a:r>
            <a:r>
              <a:rPr lang="en-US" baseline="0" dirty="0" smtClean="0"/>
              <a:t> </a:t>
            </a:r>
            <a:r>
              <a:rPr lang="en-US" dirty="0" smtClean="0"/>
              <a:t>threshold, the </a:t>
            </a:r>
            <a:r>
              <a:rPr lang="en-US" dirty="0" smtClean="0"/>
              <a:t>method seeks </a:t>
            </a:r>
            <a:r>
              <a:rPr lang="en-US" dirty="0" smtClean="0"/>
              <a:t>for a replacement best matching patch</a:t>
            </a:r>
            <a:r>
              <a:rPr lang="en-US" baseline="0" dirty="0" smtClean="0"/>
              <a:t> that decreases the similarity metric.</a:t>
            </a:r>
            <a:endParaRPr lang="en-US" dirty="0" smtClean="0"/>
          </a:p>
        </p:txBody>
      </p:sp>
      <p:sp>
        <p:nvSpPr>
          <p:cNvPr id="4" name="Espace réservé du numéro de diapositive 3"/>
          <p:cNvSpPr>
            <a:spLocks noGrp="1"/>
          </p:cNvSpPr>
          <p:nvPr>
            <p:ph type="sldNum" sz="quarter" idx="10"/>
          </p:nvPr>
        </p:nvSpPr>
        <p:spPr/>
        <p:txBody>
          <a:bodyPr/>
          <a:lstStyle/>
          <a:p>
            <a:fld id="{A550E5D0-9B7B-4D88-AD68-22F63999E914}" type="slidenum">
              <a:rPr lang="fr-CA" smtClean="0"/>
              <a:t>15</a:t>
            </a:fld>
            <a:endParaRPr lang="fr-CA"/>
          </a:p>
        </p:txBody>
      </p:sp>
    </p:spTree>
    <p:extLst>
      <p:ext uri="{BB962C8B-B14F-4D97-AF65-F5344CB8AC3E}">
        <p14:creationId xmlns:p14="http://schemas.microsoft.com/office/powerpoint/2010/main" val="2266565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0438" y="1143000"/>
            <a:ext cx="4937125" cy="3086100"/>
          </a:xfrm>
        </p:spPr>
      </p:sp>
      <p:sp>
        <p:nvSpPr>
          <p:cNvPr id="3" name="Espace réservé des commentaires 2"/>
          <p:cNvSpPr>
            <a:spLocks noGrp="1"/>
          </p:cNvSpPr>
          <p:nvPr>
            <p:ph type="body" idx="1"/>
          </p:nvPr>
        </p:nvSpPr>
        <p:spPr/>
        <p:txBody>
          <a:bodyPr/>
          <a:lstStyle/>
          <a:p>
            <a:r>
              <a:rPr lang="en-US" dirty="0" smtClean="0"/>
              <a:t>Instead of using a </a:t>
            </a:r>
            <a:r>
              <a:rPr lang="en-US" dirty="0" smtClean="0"/>
              <a:t>method that </a:t>
            </a:r>
            <a:r>
              <a:rPr lang="en-US" dirty="0" smtClean="0"/>
              <a:t>searches the entire video sequence for a replacement patch, the</a:t>
            </a:r>
            <a:r>
              <a:rPr lang="en-US" baseline="0" dirty="0" smtClean="0"/>
              <a:t> </a:t>
            </a:r>
            <a:r>
              <a:rPr lang="en-US" dirty="0" smtClean="0"/>
              <a:t>search is restricted around the best matching patches of </a:t>
            </a:r>
            <a:r>
              <a:rPr lang="en-US" dirty="0" err="1" smtClean="0"/>
              <a:t>pl</a:t>
            </a:r>
            <a:r>
              <a:rPr lang="en-US" dirty="0" smtClean="0"/>
              <a:t> neighbors</a:t>
            </a:r>
            <a:r>
              <a:rPr lang="en-US" baseline="0" dirty="0" smtClean="0"/>
              <a:t> (top, right, bottom and left). </a:t>
            </a:r>
            <a:endParaRPr lang="en-US" baseline="0" dirty="0" smtClean="0"/>
          </a:p>
          <a:p>
            <a:endParaRPr lang="en-US" baseline="0" dirty="0" smtClean="0"/>
          </a:p>
          <a:p>
            <a:r>
              <a:rPr lang="en-US" baseline="0" dirty="0" smtClean="0"/>
              <a:t>Let</a:t>
            </a:r>
            <a:r>
              <a:rPr lang="en-CA" baseline="0" dirty="0" smtClean="0"/>
              <a:t>’s consider PL.  Its top neighbor is P1 and its most similar patch is found at p1PRIME according to ML. Then, we look at P1-DOUBLEPRIME and compute the distance with PL. We do the same process with the 4 neighbors, thus creating a list of 4 </a:t>
            </a:r>
            <a:r>
              <a:rPr lang="en-CA" baseline="0" dirty="0" err="1" smtClean="0"/>
              <a:t>possibles</a:t>
            </a:r>
            <a:r>
              <a:rPr lang="en-CA" baseline="0" dirty="0" smtClean="0"/>
              <a:t> replacement candidates.  If one of the distance is smaller than the current value, we update ML.  Otherwise, we leave ML unchanged.</a:t>
            </a:r>
            <a:endParaRPr lang="en-US" baseline="0" dirty="0" smtClean="0"/>
          </a:p>
          <a:p>
            <a:r>
              <a:rPr lang="en-US" baseline="0" dirty="0" smtClean="0"/>
              <a:t/>
            </a:r>
            <a:br>
              <a:rPr lang="en-US" baseline="0" dirty="0" smtClean="0"/>
            </a:br>
            <a:endParaRPr lang="fr-CA" dirty="0"/>
          </a:p>
        </p:txBody>
      </p:sp>
      <p:sp>
        <p:nvSpPr>
          <p:cNvPr id="4" name="Espace réservé du numéro de diapositive 3"/>
          <p:cNvSpPr>
            <a:spLocks noGrp="1"/>
          </p:cNvSpPr>
          <p:nvPr>
            <p:ph type="sldNum" sz="quarter" idx="10"/>
          </p:nvPr>
        </p:nvSpPr>
        <p:spPr/>
        <p:txBody>
          <a:bodyPr/>
          <a:lstStyle/>
          <a:p>
            <a:fld id="{A550E5D0-9B7B-4D88-AD68-22F63999E914}" type="slidenum">
              <a:rPr lang="fr-CA" smtClean="0"/>
              <a:t>16</a:t>
            </a:fld>
            <a:endParaRPr lang="fr-CA"/>
          </a:p>
        </p:txBody>
      </p:sp>
    </p:spTree>
    <p:extLst>
      <p:ext uri="{BB962C8B-B14F-4D97-AF65-F5344CB8AC3E}">
        <p14:creationId xmlns:p14="http://schemas.microsoft.com/office/powerpoint/2010/main" val="3017231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0438" y="1143000"/>
            <a:ext cx="4937125" cy="3086100"/>
          </a:xfrm>
        </p:spPr>
      </p:sp>
      <p:sp>
        <p:nvSpPr>
          <p:cNvPr id="3" name="Espace réservé des commentaires 2"/>
          <p:cNvSpPr>
            <a:spLocks noGrp="1"/>
          </p:cNvSpPr>
          <p:nvPr>
            <p:ph type="body" idx="1"/>
          </p:nvPr>
        </p:nvSpPr>
        <p:spPr/>
        <p:txBody>
          <a:bodyPr/>
          <a:lstStyle/>
          <a:p>
            <a:r>
              <a:rPr lang="en-US" dirty="0" smtClean="0"/>
              <a:t>The ML reﬁnement provides a</a:t>
            </a:r>
            <a:r>
              <a:rPr lang="en-US" baseline="0" dirty="0" smtClean="0"/>
              <a:t> </a:t>
            </a:r>
            <a:r>
              <a:rPr lang="en-US" dirty="0" smtClean="0"/>
              <a:t>signiﬁcant quality improvement </a:t>
            </a:r>
            <a:r>
              <a:rPr lang="en-US" dirty="0" smtClean="0"/>
              <a:t>within </a:t>
            </a:r>
            <a:r>
              <a:rPr lang="en-US" dirty="0" smtClean="0"/>
              <a:t>a few seconds</a:t>
            </a:r>
            <a:r>
              <a:rPr lang="en-US" dirty="0" smtClean="0"/>
              <a:t>. On the</a:t>
            </a:r>
            <a:r>
              <a:rPr lang="en-US" baseline="0" dirty="0" smtClean="0"/>
              <a:t> right picture, we can see that the average and maximum distances are greatly reduce within only 3.5 seconds.  </a:t>
            </a:r>
            <a:endParaRPr lang="en-US" dirty="0" smtClean="0"/>
          </a:p>
          <a:p>
            <a:endParaRPr lang="en-US" dirty="0" smtClean="0"/>
          </a:p>
          <a:p>
            <a:endParaRPr lang="fr-CA" dirty="0"/>
          </a:p>
        </p:txBody>
      </p:sp>
      <p:sp>
        <p:nvSpPr>
          <p:cNvPr id="4" name="Espace réservé du numéro de diapositive 3"/>
          <p:cNvSpPr>
            <a:spLocks noGrp="1"/>
          </p:cNvSpPr>
          <p:nvPr>
            <p:ph type="sldNum" sz="quarter" idx="10"/>
          </p:nvPr>
        </p:nvSpPr>
        <p:spPr/>
        <p:txBody>
          <a:bodyPr/>
          <a:lstStyle/>
          <a:p>
            <a:fld id="{A550E5D0-9B7B-4D88-AD68-22F63999E914}" type="slidenum">
              <a:rPr lang="fr-CA" smtClean="0"/>
              <a:t>17</a:t>
            </a:fld>
            <a:endParaRPr lang="fr-CA"/>
          </a:p>
        </p:txBody>
      </p:sp>
    </p:spTree>
    <p:extLst>
      <p:ext uri="{BB962C8B-B14F-4D97-AF65-F5344CB8AC3E}">
        <p14:creationId xmlns:p14="http://schemas.microsoft.com/office/powerpoint/2010/main" val="662667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0438" y="1143000"/>
            <a:ext cx="4937125" cy="3086100"/>
          </a:xfrm>
        </p:spPr>
      </p:sp>
      <p:sp>
        <p:nvSpPr>
          <p:cNvPr id="3" name="Espace réservé des commentaires 2"/>
          <p:cNvSpPr>
            <a:spLocks noGrp="1"/>
          </p:cNvSpPr>
          <p:nvPr>
            <p:ph type="body" idx="1"/>
          </p:nvPr>
        </p:nvSpPr>
        <p:spPr/>
        <p:txBody>
          <a:bodyPr/>
          <a:lstStyle/>
          <a:p>
            <a:r>
              <a:rPr lang="en-US" dirty="0" smtClean="0"/>
              <a:t>Next,</a:t>
            </a:r>
            <a:r>
              <a:rPr lang="en-US" baseline="0" dirty="0" smtClean="0"/>
              <a:t> </a:t>
            </a:r>
            <a:r>
              <a:rPr lang="en-US" dirty="0" smtClean="0"/>
              <a:t>the information contained in ML must be scaled up</a:t>
            </a:r>
            <a:r>
              <a:rPr lang="en-US" baseline="0" dirty="0" smtClean="0"/>
              <a:t> </a:t>
            </a:r>
            <a:r>
              <a:rPr lang="en-US" dirty="0" smtClean="0"/>
              <a:t>to the ﬁner resolution. For each space-time point </a:t>
            </a:r>
            <a:r>
              <a:rPr lang="en-US" dirty="0" smtClean="0"/>
              <a:t>PH </a:t>
            </a:r>
            <a:r>
              <a:rPr lang="en-US" dirty="0" smtClean="0"/>
              <a:t>in H at a ﬁner resolution, its corresponding low-resolution </a:t>
            </a:r>
            <a:r>
              <a:rPr lang="en-US" dirty="0" smtClean="0"/>
              <a:t>PL </a:t>
            </a:r>
            <a:r>
              <a:rPr lang="en-US" dirty="0" smtClean="0"/>
              <a:t>is found as well as the space-time</a:t>
            </a:r>
            <a:r>
              <a:rPr lang="en-US" baseline="0" dirty="0" smtClean="0"/>
              <a:t> </a:t>
            </a:r>
            <a:r>
              <a:rPr lang="en-US" dirty="0" smtClean="0"/>
              <a:t>location </a:t>
            </a:r>
            <a:r>
              <a:rPr lang="en-US" dirty="0" smtClean="0"/>
              <a:t>PL-PRIME</a:t>
            </a:r>
            <a:r>
              <a:rPr lang="en-US" baseline="0" dirty="0" smtClean="0"/>
              <a:t> </a:t>
            </a:r>
            <a:r>
              <a:rPr lang="en-US" dirty="0" smtClean="0"/>
              <a:t>contain in ML. </a:t>
            </a:r>
            <a:endParaRPr lang="en-US" dirty="0" smtClean="0"/>
          </a:p>
          <a:p>
            <a:endParaRPr lang="en-US" dirty="0" smtClean="0"/>
          </a:p>
          <a:p>
            <a:r>
              <a:rPr lang="fr-CA" dirty="0" smtClean="0"/>
              <a:t>The </a:t>
            </a:r>
            <a:r>
              <a:rPr lang="fr-CA" dirty="0" err="1" smtClean="0"/>
              <a:t>space</a:t>
            </a:r>
            <a:r>
              <a:rPr lang="fr-CA" dirty="0" smtClean="0"/>
              <a:t>-time location </a:t>
            </a:r>
            <a:r>
              <a:rPr lang="en-US" dirty="0" smtClean="0"/>
              <a:t>PL-PRIME</a:t>
            </a:r>
            <a:r>
              <a:rPr lang="en-US" baseline="0" dirty="0" smtClean="0"/>
              <a:t> </a:t>
            </a:r>
            <a:r>
              <a:rPr lang="en-US" dirty="0" smtClean="0"/>
              <a:t>is then scaled up to a ﬁner resolution resulting in </a:t>
            </a:r>
            <a:r>
              <a:rPr lang="en-US" dirty="0" smtClean="0"/>
              <a:t>PH-PRIME</a:t>
            </a:r>
            <a:r>
              <a:rPr lang="en-US" dirty="0" smtClean="0"/>
              <a:t>.</a:t>
            </a:r>
            <a:r>
              <a:rPr lang="en-US" baseline="0" dirty="0" smtClean="0"/>
              <a:t> </a:t>
            </a:r>
            <a:r>
              <a:rPr lang="en-US" dirty="0" smtClean="0"/>
              <a:t>The pair </a:t>
            </a:r>
            <a:r>
              <a:rPr lang="en-US" dirty="0" smtClean="0"/>
              <a:t>PH – PH-PRIME </a:t>
            </a:r>
            <a:r>
              <a:rPr lang="en-US" dirty="0" smtClean="0"/>
              <a:t>is then added in a new matches list MLH</a:t>
            </a:r>
            <a:r>
              <a:rPr lang="en-US" baseline="0" dirty="0" smtClean="0"/>
              <a:t> </a:t>
            </a:r>
            <a:r>
              <a:rPr lang="en-US" dirty="0" smtClean="0"/>
              <a:t>which will be used by the localized search completion</a:t>
            </a:r>
            <a:r>
              <a:rPr lang="en-US" baseline="0" dirty="0" smtClean="0"/>
              <a:t> </a:t>
            </a:r>
            <a:r>
              <a:rPr lang="en-US" dirty="0" smtClean="0"/>
              <a:t>process to narrow the search</a:t>
            </a:r>
            <a:r>
              <a:rPr lang="en-US" baseline="0" dirty="0" smtClean="0"/>
              <a:t> </a:t>
            </a:r>
            <a:r>
              <a:rPr lang="en-US" dirty="0" smtClean="0"/>
              <a:t>space.</a:t>
            </a:r>
            <a:endParaRPr lang="fr-CA" dirty="0"/>
          </a:p>
        </p:txBody>
      </p:sp>
      <p:sp>
        <p:nvSpPr>
          <p:cNvPr id="4" name="Espace réservé du numéro de diapositive 3"/>
          <p:cNvSpPr>
            <a:spLocks noGrp="1"/>
          </p:cNvSpPr>
          <p:nvPr>
            <p:ph type="sldNum" sz="quarter" idx="10"/>
          </p:nvPr>
        </p:nvSpPr>
        <p:spPr/>
        <p:txBody>
          <a:bodyPr/>
          <a:lstStyle/>
          <a:p>
            <a:fld id="{A550E5D0-9B7B-4D88-AD68-22F63999E914}" type="slidenum">
              <a:rPr lang="fr-CA" smtClean="0"/>
              <a:t>18</a:t>
            </a:fld>
            <a:endParaRPr lang="fr-CA"/>
          </a:p>
        </p:txBody>
      </p:sp>
    </p:spTree>
    <p:extLst>
      <p:ext uri="{BB962C8B-B14F-4D97-AF65-F5344CB8AC3E}">
        <p14:creationId xmlns:p14="http://schemas.microsoft.com/office/powerpoint/2010/main" val="3148711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0438" y="1143000"/>
            <a:ext cx="4937125" cy="3086100"/>
          </a:xfrm>
        </p:spPr>
      </p:sp>
      <p:sp>
        <p:nvSpPr>
          <p:cNvPr id="3" name="Espace réservé des commentaires 2"/>
          <p:cNvSpPr>
            <a:spLocks noGrp="1"/>
          </p:cNvSpPr>
          <p:nvPr>
            <p:ph type="body" idx="1"/>
          </p:nvPr>
        </p:nvSpPr>
        <p:spPr/>
        <p:txBody>
          <a:bodyPr/>
          <a:lstStyle/>
          <a:p>
            <a:r>
              <a:rPr lang="en-US" dirty="0" smtClean="0"/>
              <a:t>The main steps of the localized search completion process are similar to those of the low-resolution process:</a:t>
            </a:r>
            <a:r>
              <a:rPr lang="en-US" baseline="0" dirty="0" smtClean="0"/>
              <a:t> </a:t>
            </a:r>
            <a:r>
              <a:rPr lang="en-US" dirty="0" smtClean="0"/>
              <a:t>using a 3D hole-ﬁlling approach, the method seeks a replacement color for every missing pixel in H using a single</a:t>
            </a:r>
            <a:r>
              <a:rPr lang="en-US" baseline="0" dirty="0" smtClean="0"/>
              <a:t> </a:t>
            </a:r>
            <a:r>
              <a:rPr lang="en-US" dirty="0" smtClean="0"/>
              <a:t>best-matching patch.</a:t>
            </a:r>
          </a:p>
          <a:p>
            <a:endParaRPr lang="en-US" dirty="0" smtClean="0"/>
          </a:p>
          <a:p>
            <a:r>
              <a:rPr lang="en-US" dirty="0" smtClean="0"/>
              <a:t>However, instead of searching through the entire video </a:t>
            </a:r>
            <a:r>
              <a:rPr lang="en-US" dirty="0" smtClean="0"/>
              <a:t>sequence, </a:t>
            </a:r>
            <a:r>
              <a:rPr lang="en-US" dirty="0" smtClean="0"/>
              <a:t>the approach </a:t>
            </a:r>
            <a:r>
              <a:rPr lang="en-US" dirty="0" smtClean="0"/>
              <a:t>narrow the search space to </a:t>
            </a:r>
            <a:r>
              <a:rPr lang="en-US" dirty="0" smtClean="0"/>
              <a:t>a small </a:t>
            </a:r>
            <a:r>
              <a:rPr lang="en-US" dirty="0" smtClean="0"/>
              <a:t>sub-region S, </a:t>
            </a:r>
            <a:r>
              <a:rPr lang="en-US" dirty="0" smtClean="0"/>
              <a:t>based on</a:t>
            </a:r>
            <a:r>
              <a:rPr lang="en-US" baseline="0" dirty="0" smtClean="0"/>
              <a:t> </a:t>
            </a:r>
            <a:r>
              <a:rPr lang="en-US" dirty="0" smtClean="0"/>
              <a:t>the information from MLH. Next, the approach searches only in S for</a:t>
            </a:r>
            <a:r>
              <a:rPr lang="en-US" baseline="0" dirty="0" smtClean="0"/>
              <a:t> </a:t>
            </a:r>
            <a:r>
              <a:rPr lang="en-US" dirty="0" smtClean="0"/>
              <a:t>the best-matching patch </a:t>
            </a:r>
            <a:r>
              <a:rPr lang="en-US" dirty="0" smtClean="0"/>
              <a:t>(the result is </a:t>
            </a:r>
            <a:r>
              <a:rPr lang="en-US" dirty="0" err="1" smtClean="0"/>
              <a:t>pDOUBLE</a:t>
            </a:r>
            <a:r>
              <a:rPr lang="en-US" dirty="0" smtClean="0"/>
              <a:t>-EPRIME </a:t>
            </a:r>
            <a:r>
              <a:rPr lang="en-US" dirty="0" smtClean="0"/>
              <a:t>here). In the next </a:t>
            </a:r>
            <a:r>
              <a:rPr lang="en-US" dirty="0" smtClean="0"/>
              <a:t>iteration, </a:t>
            </a:r>
            <a:r>
              <a:rPr lang="en-US" dirty="0" smtClean="0"/>
              <a:t>the sub-region S will be </a:t>
            </a:r>
            <a:r>
              <a:rPr lang="en-US" dirty="0" err="1" smtClean="0"/>
              <a:t>recentered</a:t>
            </a:r>
            <a:r>
              <a:rPr lang="en-US" baseline="0" dirty="0" smtClean="0"/>
              <a:t> </a:t>
            </a:r>
            <a:r>
              <a:rPr lang="en-US" dirty="0" smtClean="0"/>
              <a:t>around this updated space-time location. The window size of S is decreased after each iteration.</a:t>
            </a:r>
          </a:p>
          <a:p>
            <a:endParaRPr lang="en-US" b="1" dirty="0" smtClean="0"/>
          </a:p>
          <a:p>
            <a:r>
              <a:rPr lang="en-US" b="0" dirty="0" smtClean="0"/>
              <a:t>Obviously, the search time is dramatically reduced</a:t>
            </a:r>
            <a:r>
              <a:rPr lang="en-US" b="0" baseline="0" dirty="0" smtClean="0"/>
              <a:t> </a:t>
            </a:r>
            <a:r>
              <a:rPr lang="en-US" b="0" dirty="0" smtClean="0"/>
              <a:t>when using MLH to narrow the search space, as compared to using methods such as ANN and PCA. Moreover, the computation time for the creation and the reﬁnement of ML and MLH is shorter than the time</a:t>
            </a:r>
            <a:r>
              <a:rPr lang="en-US" b="0" baseline="0" dirty="0" smtClean="0"/>
              <a:t> </a:t>
            </a:r>
            <a:r>
              <a:rPr lang="en-US" b="0" dirty="0" smtClean="0"/>
              <a:t>needed for the creation of the structures used by ANN</a:t>
            </a:r>
            <a:r>
              <a:rPr lang="en-US" b="0" baseline="0" dirty="0" smtClean="0"/>
              <a:t> </a:t>
            </a:r>
            <a:r>
              <a:rPr lang="en-US" b="0" dirty="0" smtClean="0"/>
              <a:t>and PCA. Another important advantage of the proposed</a:t>
            </a:r>
            <a:r>
              <a:rPr lang="en-US" b="0" baseline="0" dirty="0" smtClean="0"/>
              <a:t> </a:t>
            </a:r>
            <a:r>
              <a:rPr lang="en-US" b="0" dirty="0" smtClean="0"/>
              <a:t>method is that MLH requires much less memory than</a:t>
            </a:r>
            <a:r>
              <a:rPr lang="en-US" b="0" baseline="0" dirty="0" smtClean="0"/>
              <a:t> </a:t>
            </a:r>
            <a:r>
              <a:rPr lang="en-US" b="0" dirty="0" smtClean="0"/>
              <a:t>typical search structures, such as ANN. Finally, the proposed MLH search does not rely on compressed data,</a:t>
            </a:r>
            <a:r>
              <a:rPr lang="en-US" b="0" baseline="0" dirty="0" smtClean="0"/>
              <a:t> </a:t>
            </a:r>
            <a:r>
              <a:rPr lang="en-US" b="0" dirty="0" smtClean="0"/>
              <a:t>and thus can provide better matches.</a:t>
            </a:r>
            <a:endParaRPr lang="fr-CA" b="0" dirty="0"/>
          </a:p>
        </p:txBody>
      </p:sp>
      <p:sp>
        <p:nvSpPr>
          <p:cNvPr id="4" name="Espace réservé du numéro de diapositive 3"/>
          <p:cNvSpPr>
            <a:spLocks noGrp="1"/>
          </p:cNvSpPr>
          <p:nvPr>
            <p:ph type="sldNum" sz="quarter" idx="10"/>
          </p:nvPr>
        </p:nvSpPr>
        <p:spPr/>
        <p:txBody>
          <a:bodyPr/>
          <a:lstStyle/>
          <a:p>
            <a:fld id="{A550E5D0-9B7B-4D88-AD68-22F63999E914}" type="slidenum">
              <a:rPr lang="fr-CA" smtClean="0"/>
              <a:t>19</a:t>
            </a:fld>
            <a:endParaRPr lang="fr-CA"/>
          </a:p>
        </p:txBody>
      </p:sp>
    </p:spTree>
    <p:extLst>
      <p:ext uri="{BB962C8B-B14F-4D97-AF65-F5344CB8AC3E}">
        <p14:creationId xmlns:p14="http://schemas.microsoft.com/office/powerpoint/2010/main" val="3992162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0438" y="1143000"/>
            <a:ext cx="4937125" cy="3086100"/>
          </a:xfrm>
        </p:spPr>
      </p:sp>
      <p:sp>
        <p:nvSpPr>
          <p:cNvPr id="3" name="Espace réservé des commentaires 2"/>
          <p:cNvSpPr>
            <a:spLocks noGrp="1"/>
          </p:cNvSpPr>
          <p:nvPr>
            <p:ph type="body" idx="1"/>
          </p:nvPr>
        </p:nvSpPr>
        <p:spPr/>
        <p:txBody>
          <a:bodyPr/>
          <a:lstStyle/>
          <a:p>
            <a:r>
              <a:rPr lang="en-US" dirty="0" smtClean="0"/>
              <a:t>Both image and video completion are important tasks</a:t>
            </a:r>
            <a:r>
              <a:rPr lang="en-US" baseline="0" dirty="0" smtClean="0"/>
              <a:t> </a:t>
            </a:r>
            <a:r>
              <a:rPr lang="en-US" dirty="0" smtClean="0"/>
              <a:t>in many multimedia applications. Their goal is to automatically ﬁll missing regions of an </a:t>
            </a:r>
            <a:r>
              <a:rPr lang="en-US" dirty="0" smtClean="0"/>
              <a:t>image</a:t>
            </a:r>
            <a:r>
              <a:rPr lang="en-US" baseline="0" dirty="0" smtClean="0"/>
              <a:t> or </a:t>
            </a:r>
            <a:r>
              <a:rPr lang="en-US" dirty="0" smtClean="0"/>
              <a:t>video </a:t>
            </a:r>
            <a:r>
              <a:rPr lang="en-US" dirty="0" smtClean="0"/>
              <a:t>in a</a:t>
            </a:r>
            <a:r>
              <a:rPr lang="en-US" baseline="0" dirty="0" smtClean="0"/>
              <a:t> </a:t>
            </a:r>
            <a:r>
              <a:rPr lang="en-US" dirty="0" smtClean="0"/>
              <a:t>visually plausible manner</a:t>
            </a:r>
            <a:r>
              <a:rPr lang="en-US" dirty="0" smtClean="0"/>
              <a:t>. However, using </a:t>
            </a:r>
            <a:r>
              <a:rPr lang="en-US" dirty="0" smtClean="0"/>
              <a:t>an</a:t>
            </a:r>
            <a:r>
              <a:rPr lang="en-US" baseline="0" dirty="0" smtClean="0"/>
              <a:t> </a:t>
            </a:r>
            <a:r>
              <a:rPr lang="en-US" dirty="0" smtClean="0"/>
              <a:t>image completion technique on each frame</a:t>
            </a:r>
            <a:r>
              <a:rPr lang="en-US" baseline="0" dirty="0" smtClean="0"/>
              <a:t> </a:t>
            </a:r>
            <a:r>
              <a:rPr lang="en-US" baseline="0" dirty="0" smtClean="0"/>
              <a:t>when completing a video can </a:t>
            </a:r>
            <a:r>
              <a:rPr lang="en-US" dirty="0" smtClean="0"/>
              <a:t>produces undesired temporal artifacts. </a:t>
            </a:r>
            <a:r>
              <a:rPr lang="en-US" dirty="0" smtClean="0"/>
              <a:t>Moreover, </a:t>
            </a:r>
            <a:r>
              <a:rPr lang="en-US" dirty="0" smtClean="0"/>
              <a:t>it is</a:t>
            </a:r>
            <a:r>
              <a:rPr lang="en-US" baseline="0" dirty="0" smtClean="0"/>
              <a:t> </a:t>
            </a:r>
            <a:r>
              <a:rPr lang="en-US" dirty="0" smtClean="0"/>
              <a:t>more </a:t>
            </a:r>
            <a:r>
              <a:rPr lang="en-US" dirty="0" smtClean="0"/>
              <a:t>important for video completion to be time- and</a:t>
            </a:r>
            <a:r>
              <a:rPr lang="en-US" baseline="0" dirty="0" smtClean="0"/>
              <a:t> </a:t>
            </a:r>
            <a:r>
              <a:rPr lang="en-US" dirty="0" smtClean="0"/>
              <a:t>memory-efﬁcient since video contains much more data</a:t>
            </a:r>
            <a:r>
              <a:rPr lang="en-US" baseline="0" dirty="0" smtClean="0"/>
              <a:t> </a:t>
            </a:r>
            <a:r>
              <a:rPr lang="en-US" dirty="0" smtClean="0"/>
              <a:t>than image.</a:t>
            </a:r>
          </a:p>
          <a:p>
            <a:endParaRPr lang="en-US" dirty="0" smtClean="0"/>
          </a:p>
          <a:p>
            <a:r>
              <a:rPr lang="en-US" dirty="0" smtClean="0"/>
              <a:t>Also, size matters! High definition</a:t>
            </a:r>
            <a:r>
              <a:rPr lang="en-US" baseline="0" dirty="0" smtClean="0"/>
              <a:t> videos are now common place in the industry and a completion method should handle HD video. </a:t>
            </a:r>
            <a:endParaRPr lang="en-US" dirty="0" smtClean="0"/>
          </a:p>
        </p:txBody>
      </p:sp>
      <p:sp>
        <p:nvSpPr>
          <p:cNvPr id="4" name="Espace réservé du numéro de diapositive 3"/>
          <p:cNvSpPr>
            <a:spLocks noGrp="1"/>
          </p:cNvSpPr>
          <p:nvPr>
            <p:ph type="sldNum" sz="quarter" idx="10"/>
          </p:nvPr>
        </p:nvSpPr>
        <p:spPr/>
        <p:txBody>
          <a:bodyPr/>
          <a:lstStyle/>
          <a:p>
            <a:fld id="{A550E5D0-9B7B-4D88-AD68-22F63999E914}" type="slidenum">
              <a:rPr lang="fr-CA" smtClean="0"/>
              <a:t>2</a:t>
            </a:fld>
            <a:endParaRPr lang="fr-CA"/>
          </a:p>
        </p:txBody>
      </p:sp>
    </p:spTree>
    <p:extLst>
      <p:ext uri="{BB962C8B-B14F-4D97-AF65-F5344CB8AC3E}">
        <p14:creationId xmlns:p14="http://schemas.microsoft.com/office/powerpoint/2010/main" val="2856686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0438" y="1143000"/>
            <a:ext cx="4937125" cy="3086100"/>
          </a:xfrm>
        </p:spPr>
      </p:sp>
      <p:sp>
        <p:nvSpPr>
          <p:cNvPr id="3" name="Espace réservé des commentaires 2"/>
          <p:cNvSpPr>
            <a:spLocks noGrp="1"/>
          </p:cNvSpPr>
          <p:nvPr>
            <p:ph type="body" idx="1"/>
          </p:nvPr>
        </p:nvSpPr>
        <p:spPr/>
        <p:txBody>
          <a:bodyPr/>
          <a:lstStyle/>
          <a:p>
            <a:r>
              <a:rPr lang="en-CA" dirty="0" smtClean="0"/>
              <a:t>Lets see a real application.</a:t>
            </a:r>
            <a:endParaRPr lang="fr-CA" dirty="0"/>
          </a:p>
        </p:txBody>
      </p:sp>
      <p:sp>
        <p:nvSpPr>
          <p:cNvPr id="4" name="Espace réservé du numéro de diapositive 3"/>
          <p:cNvSpPr>
            <a:spLocks noGrp="1"/>
          </p:cNvSpPr>
          <p:nvPr>
            <p:ph type="sldNum" sz="quarter" idx="10"/>
          </p:nvPr>
        </p:nvSpPr>
        <p:spPr/>
        <p:txBody>
          <a:bodyPr/>
          <a:lstStyle/>
          <a:p>
            <a:fld id="{A550E5D0-9B7B-4D88-AD68-22F63999E914}" type="slidenum">
              <a:rPr lang="fr-CA" smtClean="0"/>
              <a:t>20</a:t>
            </a:fld>
            <a:endParaRPr lang="fr-CA"/>
          </a:p>
        </p:txBody>
      </p:sp>
    </p:spTree>
    <p:extLst>
      <p:ext uri="{BB962C8B-B14F-4D97-AF65-F5344CB8AC3E}">
        <p14:creationId xmlns:p14="http://schemas.microsoft.com/office/powerpoint/2010/main" val="3826712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0438" y="1143000"/>
            <a:ext cx="4937125" cy="3086100"/>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A550E5D0-9B7B-4D88-AD68-22F63999E914}" type="slidenum">
              <a:rPr lang="fr-CA" smtClean="0"/>
              <a:t>21</a:t>
            </a:fld>
            <a:endParaRPr lang="fr-CA"/>
          </a:p>
        </p:txBody>
      </p:sp>
    </p:spTree>
    <p:extLst>
      <p:ext uri="{BB962C8B-B14F-4D97-AF65-F5344CB8AC3E}">
        <p14:creationId xmlns:p14="http://schemas.microsoft.com/office/powerpoint/2010/main" val="1015907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0438" y="1143000"/>
            <a:ext cx="4937125" cy="3086100"/>
          </a:xfrm>
        </p:spPr>
      </p:sp>
      <p:sp>
        <p:nvSpPr>
          <p:cNvPr id="3" name="Espace réservé des commentaires 2"/>
          <p:cNvSpPr>
            <a:spLocks noGrp="1"/>
          </p:cNvSpPr>
          <p:nvPr>
            <p:ph type="body" idx="1"/>
          </p:nvPr>
        </p:nvSpPr>
        <p:spPr/>
        <p:txBody>
          <a:bodyPr/>
          <a:lstStyle/>
          <a:p>
            <a:r>
              <a:rPr lang="en-CA" dirty="0" smtClean="0"/>
              <a:t>The</a:t>
            </a:r>
            <a:r>
              <a:rPr lang="en-CA" baseline="0" dirty="0" smtClean="0"/>
              <a:t> proposed method come with some limitations. Since we only use RGB color to compute the distances, the technique is not able to complete video with occluded moving object. </a:t>
            </a:r>
          </a:p>
          <a:p>
            <a:endParaRPr lang="en-CA" baseline="0" dirty="0" smtClean="0"/>
          </a:p>
          <a:p>
            <a:r>
              <a:rPr lang="en-CA" baseline="0" dirty="0" smtClean="0"/>
              <a:t>Also, since the algorithm is searching the existing video, the missing patch must be found in it. So, the proposed method is not optimal when the input video present drastic camera movements or exposition changes.</a:t>
            </a:r>
            <a:endParaRPr lang="fr-CA" dirty="0"/>
          </a:p>
        </p:txBody>
      </p:sp>
      <p:sp>
        <p:nvSpPr>
          <p:cNvPr id="4" name="Espace réservé du numéro de diapositive 3"/>
          <p:cNvSpPr>
            <a:spLocks noGrp="1"/>
          </p:cNvSpPr>
          <p:nvPr>
            <p:ph type="sldNum" sz="quarter" idx="10"/>
          </p:nvPr>
        </p:nvSpPr>
        <p:spPr/>
        <p:txBody>
          <a:bodyPr/>
          <a:lstStyle/>
          <a:p>
            <a:fld id="{A550E5D0-9B7B-4D88-AD68-22F63999E914}" type="slidenum">
              <a:rPr lang="fr-CA" smtClean="0"/>
              <a:t>22</a:t>
            </a:fld>
            <a:endParaRPr lang="fr-CA"/>
          </a:p>
        </p:txBody>
      </p:sp>
    </p:spTree>
    <p:extLst>
      <p:ext uri="{BB962C8B-B14F-4D97-AF65-F5344CB8AC3E}">
        <p14:creationId xmlns:p14="http://schemas.microsoft.com/office/powerpoint/2010/main" val="775838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0438" y="1143000"/>
            <a:ext cx="4937125" cy="3086100"/>
          </a:xfrm>
        </p:spPr>
      </p:sp>
      <p:sp>
        <p:nvSpPr>
          <p:cNvPr id="3" name="Espace réservé des commentaires 2"/>
          <p:cNvSpPr>
            <a:spLocks noGrp="1"/>
          </p:cNvSpPr>
          <p:nvPr>
            <p:ph type="body" idx="1"/>
          </p:nvPr>
        </p:nvSpPr>
        <p:spPr/>
        <p:txBody>
          <a:bodyPr/>
          <a:lstStyle/>
          <a:p>
            <a:r>
              <a:rPr lang="en-CA" dirty="0" smtClean="0"/>
              <a:t>In conclusion,</a:t>
            </a:r>
            <a:r>
              <a:rPr lang="en-CA" baseline="0" dirty="0" smtClean="0"/>
              <a:t> we presented a system that can complete video sequence with much higher resolution than previous works due to the 3 main contributions listed here.</a:t>
            </a:r>
            <a:endParaRPr lang="fr-CA" dirty="0"/>
          </a:p>
        </p:txBody>
      </p:sp>
      <p:sp>
        <p:nvSpPr>
          <p:cNvPr id="4" name="Espace réservé du numéro de diapositive 3"/>
          <p:cNvSpPr>
            <a:spLocks noGrp="1"/>
          </p:cNvSpPr>
          <p:nvPr>
            <p:ph type="sldNum" sz="quarter" idx="10"/>
          </p:nvPr>
        </p:nvSpPr>
        <p:spPr/>
        <p:txBody>
          <a:bodyPr/>
          <a:lstStyle/>
          <a:p>
            <a:fld id="{A550E5D0-9B7B-4D88-AD68-22F63999E914}" type="slidenum">
              <a:rPr lang="fr-CA" smtClean="0"/>
              <a:t>23</a:t>
            </a:fld>
            <a:endParaRPr lang="fr-CA"/>
          </a:p>
        </p:txBody>
      </p:sp>
    </p:spTree>
    <p:extLst>
      <p:ext uri="{BB962C8B-B14F-4D97-AF65-F5344CB8AC3E}">
        <p14:creationId xmlns:p14="http://schemas.microsoft.com/office/powerpoint/2010/main" val="825206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0438" y="1143000"/>
            <a:ext cx="4937125" cy="3086100"/>
          </a:xfrm>
        </p:spPr>
      </p:sp>
      <p:sp>
        <p:nvSpPr>
          <p:cNvPr id="3" name="Espace réservé des commentaires 2"/>
          <p:cNvSpPr>
            <a:spLocks noGrp="1"/>
          </p:cNvSpPr>
          <p:nvPr>
            <p:ph type="body" idx="1"/>
          </p:nvPr>
        </p:nvSpPr>
        <p:spPr/>
        <p:txBody>
          <a:bodyPr/>
          <a:lstStyle/>
          <a:p>
            <a:r>
              <a:rPr lang="en-CA" dirty="0" smtClean="0"/>
              <a:t>The</a:t>
            </a:r>
            <a:r>
              <a:rPr lang="en-CA" baseline="0" dirty="0" smtClean="0"/>
              <a:t> future work will consist of handling video sequence with more drastic camera movement. One possible solution is the use of invariant feature tracking like SIFT or SURF.</a:t>
            </a:r>
          </a:p>
          <a:p>
            <a:endParaRPr lang="en-CA" baseline="0" dirty="0" smtClean="0"/>
          </a:p>
          <a:p>
            <a:r>
              <a:rPr lang="en-CA" baseline="0" dirty="0" smtClean="0"/>
              <a:t>I would also like to apply the </a:t>
            </a:r>
            <a:r>
              <a:rPr lang="en-CA" baseline="0" dirty="0" err="1" smtClean="0"/>
              <a:t>PatchMatch</a:t>
            </a:r>
            <a:r>
              <a:rPr lang="en-CA" baseline="0" dirty="0" smtClean="0"/>
              <a:t> approach of Barnes </a:t>
            </a:r>
            <a:r>
              <a:rPr lang="en-CA" i="1" baseline="0" dirty="0" smtClean="0"/>
              <a:t>et al. </a:t>
            </a:r>
            <a:r>
              <a:rPr lang="en-CA" i="0" baseline="0" dirty="0" smtClean="0"/>
              <a:t>to video completion in order to reduce even more the search time.</a:t>
            </a:r>
            <a:endParaRPr lang="fr-CA" dirty="0"/>
          </a:p>
        </p:txBody>
      </p:sp>
      <p:sp>
        <p:nvSpPr>
          <p:cNvPr id="4" name="Espace réservé du numéro de diapositive 3"/>
          <p:cNvSpPr>
            <a:spLocks noGrp="1"/>
          </p:cNvSpPr>
          <p:nvPr>
            <p:ph type="sldNum" sz="quarter" idx="10"/>
          </p:nvPr>
        </p:nvSpPr>
        <p:spPr/>
        <p:txBody>
          <a:bodyPr/>
          <a:lstStyle/>
          <a:p>
            <a:fld id="{A550E5D0-9B7B-4D88-AD68-22F63999E914}" type="slidenum">
              <a:rPr lang="fr-CA" smtClean="0"/>
              <a:t>24</a:t>
            </a:fld>
            <a:endParaRPr lang="fr-CA"/>
          </a:p>
        </p:txBody>
      </p:sp>
    </p:spTree>
    <p:extLst>
      <p:ext uri="{BB962C8B-B14F-4D97-AF65-F5344CB8AC3E}">
        <p14:creationId xmlns:p14="http://schemas.microsoft.com/office/powerpoint/2010/main" val="3530777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0438" y="1143000"/>
            <a:ext cx="4937125" cy="3086100"/>
          </a:xfrm>
        </p:spPr>
      </p:sp>
      <p:sp>
        <p:nvSpPr>
          <p:cNvPr id="3" name="Espace réservé des commentaires 2"/>
          <p:cNvSpPr>
            <a:spLocks noGrp="1"/>
          </p:cNvSpPr>
          <p:nvPr>
            <p:ph type="body" idx="1"/>
          </p:nvPr>
        </p:nvSpPr>
        <p:spPr/>
        <p:txBody>
          <a:bodyPr/>
          <a:lstStyle/>
          <a:p>
            <a:r>
              <a:rPr lang="en-CA" dirty="0" err="1" smtClean="0"/>
              <a:t>Finnaly</a:t>
            </a:r>
            <a:r>
              <a:rPr lang="en-CA" dirty="0" smtClean="0"/>
              <a:t>, I would like to</a:t>
            </a:r>
            <a:r>
              <a:rPr lang="en-CA" baseline="0" dirty="0" smtClean="0"/>
              <a:t> thanks FQRNT, </a:t>
            </a:r>
            <a:r>
              <a:rPr lang="en-CA" baseline="0" dirty="0" err="1" smtClean="0"/>
              <a:t>Mokko</a:t>
            </a:r>
            <a:r>
              <a:rPr lang="en-CA" baseline="0" dirty="0" smtClean="0"/>
              <a:t> Studio, ÉTS and </a:t>
            </a:r>
            <a:r>
              <a:rPr lang="en-CA" baseline="0" dirty="0" err="1" smtClean="0"/>
              <a:t>École</a:t>
            </a:r>
            <a:r>
              <a:rPr lang="en-CA" baseline="0" dirty="0" smtClean="0"/>
              <a:t> NAD.</a:t>
            </a:r>
            <a:endParaRPr lang="fr-CA" baseline="0" dirty="0" smtClean="0"/>
          </a:p>
          <a:p>
            <a:endParaRPr lang="fr-CA" baseline="0" dirty="0" smtClean="0"/>
          </a:p>
          <a:p>
            <a:r>
              <a:rPr lang="fr-CA" baseline="0" dirty="0" smtClean="0"/>
              <a:t>As I </a:t>
            </a:r>
            <a:r>
              <a:rPr lang="fr-CA" baseline="0" dirty="0" err="1" smtClean="0"/>
              <a:t>said</a:t>
            </a:r>
            <a:r>
              <a:rPr lang="fr-CA" baseline="0" dirty="0" smtClean="0"/>
              <a:t> </a:t>
            </a:r>
            <a:r>
              <a:rPr lang="fr-CA" baseline="0" dirty="0" err="1" smtClean="0"/>
              <a:t>earlier</a:t>
            </a:r>
            <a:r>
              <a:rPr lang="fr-CA" baseline="0" dirty="0" smtClean="0"/>
              <a:t>, </a:t>
            </a:r>
            <a:r>
              <a:rPr lang="fr-CA" baseline="0" dirty="0" err="1" smtClean="0"/>
              <a:t>feel</a:t>
            </a:r>
            <a:r>
              <a:rPr lang="fr-CA" baseline="0" dirty="0" smtClean="0"/>
              <a:t> </a:t>
            </a:r>
            <a:r>
              <a:rPr lang="fr-CA" baseline="0" dirty="0" smtClean="0"/>
              <a:t>free to </a:t>
            </a:r>
            <a:r>
              <a:rPr lang="fr-CA" baseline="0" dirty="0" err="1" smtClean="0"/>
              <a:t>get</a:t>
            </a:r>
            <a:r>
              <a:rPr lang="fr-CA" baseline="0" dirty="0" smtClean="0"/>
              <a:t> in </a:t>
            </a:r>
            <a:r>
              <a:rPr lang="fr-CA" baseline="0" dirty="0" err="1" smtClean="0"/>
              <a:t>touch</a:t>
            </a:r>
            <a:r>
              <a:rPr lang="fr-CA" baseline="0" dirty="0" smtClean="0"/>
              <a:t> </a:t>
            </a:r>
            <a:r>
              <a:rPr lang="fr-CA" baseline="0" dirty="0" err="1" smtClean="0"/>
              <a:t>with</a:t>
            </a:r>
            <a:r>
              <a:rPr lang="fr-CA" baseline="0" dirty="0" smtClean="0"/>
              <a:t> us by mail or via </a:t>
            </a:r>
            <a:r>
              <a:rPr lang="fr-CA" baseline="0" dirty="0" err="1" smtClean="0"/>
              <a:t>linkedin</a:t>
            </a:r>
            <a:r>
              <a:rPr lang="fr-CA" baseline="0" dirty="0" smtClean="0"/>
              <a:t>.</a:t>
            </a:r>
            <a:endParaRPr lang="fr-CA" dirty="0"/>
          </a:p>
        </p:txBody>
      </p:sp>
      <p:sp>
        <p:nvSpPr>
          <p:cNvPr id="4" name="Espace réservé du numéro de diapositive 3"/>
          <p:cNvSpPr>
            <a:spLocks noGrp="1"/>
          </p:cNvSpPr>
          <p:nvPr>
            <p:ph type="sldNum" sz="quarter" idx="10"/>
          </p:nvPr>
        </p:nvSpPr>
        <p:spPr/>
        <p:txBody>
          <a:bodyPr/>
          <a:lstStyle/>
          <a:p>
            <a:fld id="{A550E5D0-9B7B-4D88-AD68-22F63999E914}" type="slidenum">
              <a:rPr lang="fr-CA" smtClean="0"/>
              <a:t>25</a:t>
            </a:fld>
            <a:endParaRPr lang="fr-CA"/>
          </a:p>
        </p:txBody>
      </p:sp>
    </p:spTree>
    <p:extLst>
      <p:ext uri="{BB962C8B-B14F-4D97-AF65-F5344CB8AC3E}">
        <p14:creationId xmlns:p14="http://schemas.microsoft.com/office/powerpoint/2010/main" val="268011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0438" y="1143000"/>
            <a:ext cx="4937125" cy="3086100"/>
          </a:xfrm>
        </p:spPr>
      </p:sp>
      <p:sp>
        <p:nvSpPr>
          <p:cNvPr id="3" name="Espace réservé des commentaires 2"/>
          <p:cNvSpPr>
            <a:spLocks noGrp="1"/>
          </p:cNvSpPr>
          <p:nvPr>
            <p:ph type="body" idx="1"/>
          </p:nvPr>
        </p:nvSpPr>
        <p:spPr/>
        <p:txBody>
          <a:bodyPr/>
          <a:lstStyle/>
          <a:p>
            <a:r>
              <a:rPr lang="en-US" dirty="0" smtClean="0"/>
              <a:t>Video</a:t>
            </a:r>
            <a:r>
              <a:rPr lang="en-US" baseline="0" dirty="0" smtClean="0"/>
              <a:t> completion does not need an artistic vision and should be automated. Unfortunately, most of the video completion is still done manually by artists during the postproduction phase. As you can imagine, it is costly and it took a long time to edit a video sequence.</a:t>
            </a:r>
          </a:p>
          <a:p>
            <a:endParaRPr lang="en-US" baseline="0" dirty="0" smtClean="0"/>
          </a:p>
          <a:p>
            <a:r>
              <a:rPr lang="en-US" baseline="0" dirty="0" smtClean="0"/>
              <a:t>For example, it took </a:t>
            </a:r>
            <a:r>
              <a:rPr lang="en-US" baseline="0" dirty="0" smtClean="0"/>
              <a:t>two </a:t>
            </a:r>
            <a:r>
              <a:rPr lang="en-US" baseline="0" dirty="0" smtClean="0"/>
              <a:t>weeks for an artist to remove the wire from this 5 seconds shot from Race to Mars, a show aired on discovery channel. </a:t>
            </a:r>
            <a:endParaRPr lang="fr-CA" dirty="0"/>
          </a:p>
        </p:txBody>
      </p:sp>
      <p:sp>
        <p:nvSpPr>
          <p:cNvPr id="4" name="Espace réservé du numéro de diapositive 3"/>
          <p:cNvSpPr>
            <a:spLocks noGrp="1"/>
          </p:cNvSpPr>
          <p:nvPr>
            <p:ph type="sldNum" sz="quarter" idx="10"/>
          </p:nvPr>
        </p:nvSpPr>
        <p:spPr/>
        <p:txBody>
          <a:bodyPr/>
          <a:lstStyle/>
          <a:p>
            <a:fld id="{A550E5D0-9B7B-4D88-AD68-22F63999E914}" type="slidenum">
              <a:rPr lang="fr-CA" smtClean="0"/>
              <a:t>3</a:t>
            </a:fld>
            <a:endParaRPr lang="fr-CA"/>
          </a:p>
        </p:txBody>
      </p:sp>
    </p:spTree>
    <p:extLst>
      <p:ext uri="{BB962C8B-B14F-4D97-AF65-F5344CB8AC3E}">
        <p14:creationId xmlns:p14="http://schemas.microsoft.com/office/powerpoint/2010/main" val="1463710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0438" y="1143000"/>
            <a:ext cx="4937125" cy="3086100"/>
          </a:xfrm>
        </p:spPr>
      </p:sp>
      <p:sp>
        <p:nvSpPr>
          <p:cNvPr id="3" name="Espace réservé des commentaires 2"/>
          <p:cNvSpPr>
            <a:spLocks noGrp="1"/>
          </p:cNvSpPr>
          <p:nvPr>
            <p:ph type="body" idx="1"/>
          </p:nvPr>
        </p:nvSpPr>
        <p:spPr/>
        <p:txBody>
          <a:bodyPr/>
          <a:lstStyle/>
          <a:p>
            <a:r>
              <a:rPr lang="fr-CA" dirty="0" smtClean="0"/>
              <a:t>My </a:t>
            </a:r>
            <a:r>
              <a:rPr lang="fr-CA" dirty="0" err="1" smtClean="0"/>
              <a:t>presentation</a:t>
            </a:r>
            <a:r>
              <a:rPr lang="fr-CA" dirty="0" smtClean="0"/>
              <a:t>  </a:t>
            </a:r>
            <a:r>
              <a:rPr lang="fr-CA" dirty="0" err="1" smtClean="0"/>
              <a:t>will</a:t>
            </a:r>
            <a:r>
              <a:rPr lang="fr-CA" baseline="0" dirty="0" smtClean="0"/>
              <a:t> </a:t>
            </a:r>
            <a:r>
              <a:rPr lang="fr-CA" baseline="0" dirty="0" err="1" smtClean="0"/>
              <a:t>follow</a:t>
            </a:r>
            <a:r>
              <a:rPr lang="fr-CA" baseline="0" dirty="0" smtClean="0"/>
              <a:t> a </a:t>
            </a:r>
            <a:r>
              <a:rPr lang="fr-CA" baseline="0" dirty="0" err="1" smtClean="0"/>
              <a:t>common</a:t>
            </a:r>
            <a:r>
              <a:rPr lang="fr-CA" baseline="0" dirty="0" smtClean="0"/>
              <a:t> structure as </a:t>
            </a:r>
            <a:r>
              <a:rPr lang="fr-CA" baseline="0" dirty="0" err="1" smtClean="0"/>
              <a:t>you</a:t>
            </a:r>
            <a:r>
              <a:rPr lang="fr-CA" baseline="0" dirty="0" smtClean="0"/>
              <a:t> </a:t>
            </a:r>
            <a:r>
              <a:rPr lang="fr-CA" baseline="0" dirty="0" err="1" smtClean="0"/>
              <a:t>can</a:t>
            </a:r>
            <a:r>
              <a:rPr lang="fr-CA" baseline="0" dirty="0" smtClean="0"/>
              <a:t> </a:t>
            </a:r>
            <a:r>
              <a:rPr lang="fr-CA" baseline="0" dirty="0" err="1" smtClean="0"/>
              <a:t>see</a:t>
            </a:r>
            <a:r>
              <a:rPr lang="fr-CA" baseline="0" dirty="0" smtClean="0"/>
              <a:t> on the </a:t>
            </a:r>
            <a:r>
              <a:rPr lang="fr-CA" baseline="0" dirty="0" err="1" smtClean="0"/>
              <a:t>screen</a:t>
            </a:r>
            <a:endParaRPr lang="fr-CA" baseline="0" dirty="0" smtClean="0"/>
          </a:p>
          <a:p>
            <a:endParaRPr lang="en-US" baseline="0" dirty="0" smtClean="0"/>
          </a:p>
          <a:p>
            <a:r>
              <a:rPr lang="en-US" baseline="0" dirty="0" smtClean="0"/>
              <a:t>I will start by covering previous work and state </a:t>
            </a:r>
            <a:r>
              <a:rPr lang="en-US" baseline="0" dirty="0" smtClean="0"/>
              <a:t>the objectives of the project. </a:t>
            </a:r>
            <a:r>
              <a:rPr lang="en-US" baseline="0" dirty="0" smtClean="0"/>
              <a:t>I will then explain the proposed </a:t>
            </a:r>
            <a:r>
              <a:rPr lang="en-US" baseline="0" dirty="0" smtClean="0"/>
              <a:t>approach, show you </a:t>
            </a:r>
            <a:r>
              <a:rPr lang="en-US" baseline="0" dirty="0" smtClean="0"/>
              <a:t>some results and expose the limitation</a:t>
            </a:r>
            <a:r>
              <a:rPr lang="en-US" baseline="0" dirty="0" smtClean="0"/>
              <a:t>. Finally, I will conclude and talk about future work.</a:t>
            </a:r>
            <a:endParaRPr lang="fr-CA" dirty="0"/>
          </a:p>
        </p:txBody>
      </p:sp>
      <p:sp>
        <p:nvSpPr>
          <p:cNvPr id="4" name="Espace réservé du numéro de diapositive 3"/>
          <p:cNvSpPr>
            <a:spLocks noGrp="1"/>
          </p:cNvSpPr>
          <p:nvPr>
            <p:ph type="sldNum" sz="quarter" idx="10"/>
          </p:nvPr>
        </p:nvSpPr>
        <p:spPr/>
        <p:txBody>
          <a:bodyPr/>
          <a:lstStyle/>
          <a:p>
            <a:fld id="{A550E5D0-9B7B-4D88-AD68-22F63999E914}" type="slidenum">
              <a:rPr lang="fr-CA" smtClean="0"/>
              <a:t>4</a:t>
            </a:fld>
            <a:endParaRPr lang="fr-CA"/>
          </a:p>
        </p:txBody>
      </p:sp>
    </p:spTree>
    <p:extLst>
      <p:ext uri="{BB962C8B-B14F-4D97-AF65-F5344CB8AC3E}">
        <p14:creationId xmlns:p14="http://schemas.microsoft.com/office/powerpoint/2010/main" val="1357073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0438" y="1143000"/>
            <a:ext cx="4937125" cy="3086100"/>
          </a:xfrm>
        </p:spPr>
      </p:sp>
      <p:sp>
        <p:nvSpPr>
          <p:cNvPr id="3" name="Espace réservé des commentaires 2"/>
          <p:cNvSpPr>
            <a:spLocks noGrp="1"/>
          </p:cNvSpPr>
          <p:nvPr>
            <p:ph type="body" idx="1"/>
          </p:nvPr>
        </p:nvSpPr>
        <p:spPr/>
        <p:txBody>
          <a:bodyPr/>
          <a:lstStyle/>
          <a:p>
            <a:r>
              <a:rPr lang="en-US" dirty="0" smtClean="0"/>
              <a:t>In the past years, many new solutions have been</a:t>
            </a:r>
            <a:r>
              <a:rPr lang="en-US" baseline="0" dirty="0" smtClean="0"/>
              <a:t> </a:t>
            </a:r>
            <a:r>
              <a:rPr lang="en-US" dirty="0" smtClean="0"/>
              <a:t>proposed for video completion. It has been shown</a:t>
            </a:r>
            <a:r>
              <a:rPr lang="en-US" baseline="0" dirty="0" smtClean="0"/>
              <a:t> </a:t>
            </a:r>
            <a:r>
              <a:rPr lang="en-US" dirty="0" smtClean="0"/>
              <a:t>that exemplar-based methods, that use non-parametric</a:t>
            </a:r>
            <a:r>
              <a:rPr lang="en-US" baseline="0" dirty="0" smtClean="0"/>
              <a:t> </a:t>
            </a:r>
            <a:r>
              <a:rPr lang="en-US" dirty="0" smtClean="0"/>
              <a:t>patch sampling, work well and provide good results. </a:t>
            </a:r>
          </a:p>
          <a:p>
            <a:endParaRPr lang="en-US" dirty="0" smtClean="0"/>
          </a:p>
          <a:p>
            <a:r>
              <a:rPr lang="en-US" dirty="0" smtClean="0"/>
              <a:t>Those methods are based on an iteration through each</a:t>
            </a:r>
            <a:r>
              <a:rPr lang="en-US" baseline="0" dirty="0" smtClean="0"/>
              <a:t> </a:t>
            </a:r>
            <a:r>
              <a:rPr lang="en-US" dirty="0" smtClean="0"/>
              <a:t>patch </a:t>
            </a:r>
            <a:r>
              <a:rPr lang="en-US" dirty="0" smtClean="0"/>
              <a:t>in the missing regions and a search in all</a:t>
            </a:r>
            <a:r>
              <a:rPr lang="en-US" baseline="0" dirty="0" smtClean="0"/>
              <a:t> </a:t>
            </a:r>
            <a:r>
              <a:rPr lang="en-US" dirty="0" smtClean="0"/>
              <a:t>of the patches of the existing regions to </a:t>
            </a:r>
            <a:r>
              <a:rPr lang="en-US" dirty="0" smtClean="0"/>
              <a:t>ﬁnd</a:t>
            </a:r>
            <a:r>
              <a:rPr lang="en-US" baseline="0" dirty="0" smtClean="0"/>
              <a:t> a replacement candidate</a:t>
            </a:r>
            <a:r>
              <a:rPr lang="en-US" dirty="0" smtClean="0"/>
              <a:t>. Even</a:t>
            </a:r>
            <a:r>
              <a:rPr lang="en-US" baseline="0" dirty="0" smtClean="0"/>
              <a:t> </a:t>
            </a:r>
            <a:r>
              <a:rPr lang="en-US" dirty="0" smtClean="0"/>
              <a:t>with optimization methods, the search time of the non-parametric patch sampling </a:t>
            </a:r>
            <a:r>
              <a:rPr lang="en-US" dirty="0" smtClean="0"/>
              <a:t>methods</a:t>
            </a:r>
            <a:r>
              <a:rPr lang="en-US" baseline="0" dirty="0" smtClean="0"/>
              <a:t> </a:t>
            </a:r>
            <a:r>
              <a:rPr lang="en-US" dirty="0" smtClean="0"/>
              <a:t>still </a:t>
            </a:r>
            <a:r>
              <a:rPr lang="en-US" dirty="0" smtClean="0"/>
              <a:t>remains excessive. Furthermore, the structures needed for theses</a:t>
            </a:r>
            <a:r>
              <a:rPr lang="en-US" baseline="0" dirty="0" smtClean="0"/>
              <a:t> </a:t>
            </a:r>
            <a:r>
              <a:rPr lang="en-US" dirty="0" smtClean="0"/>
              <a:t>optimization methods require too much memory, making them inappropriate for HD videos.</a:t>
            </a:r>
          </a:p>
          <a:p>
            <a:endParaRPr lang="en-US" dirty="0" smtClean="0"/>
          </a:p>
          <a:p>
            <a:r>
              <a:rPr lang="en-US" dirty="0" smtClean="0"/>
              <a:t> While some methods use per-pixel searches, other approaches</a:t>
            </a:r>
            <a:r>
              <a:rPr lang="en-US" baseline="0" dirty="0" smtClean="0"/>
              <a:t> </a:t>
            </a:r>
            <a:r>
              <a:rPr lang="en-US" dirty="0" smtClean="0"/>
              <a:t>use larger primitives instead of pixels: Shih et al.</a:t>
            </a:r>
            <a:r>
              <a:rPr lang="en-US" baseline="0" dirty="0" smtClean="0"/>
              <a:t> </a:t>
            </a:r>
            <a:r>
              <a:rPr lang="en-US" dirty="0" smtClean="0"/>
              <a:t>use fragments, while Cheung et al. use “epitomes”.</a:t>
            </a:r>
            <a:r>
              <a:rPr lang="en-US" baseline="0" dirty="0" smtClean="0"/>
              <a:t> </a:t>
            </a:r>
            <a:r>
              <a:rPr lang="en-US" dirty="0" smtClean="0"/>
              <a:t>Those methods can </a:t>
            </a:r>
            <a:r>
              <a:rPr lang="en-US" dirty="0" smtClean="0"/>
              <a:t>reduce the</a:t>
            </a:r>
            <a:r>
              <a:rPr lang="en-US" baseline="0" dirty="0" smtClean="0"/>
              <a:t> </a:t>
            </a:r>
            <a:r>
              <a:rPr lang="en-US" dirty="0" smtClean="0"/>
              <a:t>search time and improve overall coherence, but per-pixel searches are more likely to correctly restore the</a:t>
            </a:r>
            <a:r>
              <a:rPr lang="en-US" baseline="0" dirty="0" smtClean="0"/>
              <a:t> </a:t>
            </a:r>
            <a:r>
              <a:rPr lang="en-US" dirty="0" smtClean="0"/>
              <a:t>ﬁne and subtle details found in HD video sequences</a:t>
            </a:r>
            <a:r>
              <a:rPr lang="en-US" dirty="0" smtClean="0"/>
              <a:t>.</a:t>
            </a:r>
            <a:endParaRPr lang="en-US" dirty="0" smtClean="0"/>
          </a:p>
        </p:txBody>
      </p:sp>
      <p:sp>
        <p:nvSpPr>
          <p:cNvPr id="4" name="Espace réservé du numéro de diapositive 3"/>
          <p:cNvSpPr>
            <a:spLocks noGrp="1"/>
          </p:cNvSpPr>
          <p:nvPr>
            <p:ph type="sldNum" sz="quarter" idx="10"/>
          </p:nvPr>
        </p:nvSpPr>
        <p:spPr/>
        <p:txBody>
          <a:bodyPr/>
          <a:lstStyle/>
          <a:p>
            <a:fld id="{A550E5D0-9B7B-4D88-AD68-22F63999E914}" type="slidenum">
              <a:rPr lang="fr-CA" smtClean="0"/>
              <a:t>5</a:t>
            </a:fld>
            <a:endParaRPr lang="fr-CA"/>
          </a:p>
        </p:txBody>
      </p:sp>
    </p:spTree>
    <p:extLst>
      <p:ext uri="{BB962C8B-B14F-4D97-AF65-F5344CB8AC3E}">
        <p14:creationId xmlns:p14="http://schemas.microsoft.com/office/powerpoint/2010/main" val="1653066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0438" y="1143000"/>
            <a:ext cx="4937125" cy="3086100"/>
          </a:xfrm>
        </p:spPr>
      </p:sp>
      <p:sp>
        <p:nvSpPr>
          <p:cNvPr id="3" name="Espace réservé des commentaires 2"/>
          <p:cNvSpPr>
            <a:spLocks noGrp="1"/>
          </p:cNvSpPr>
          <p:nvPr>
            <p:ph type="body" idx="1"/>
          </p:nvPr>
        </p:nvSpPr>
        <p:spPr/>
        <p:txBody>
          <a:bodyPr/>
          <a:lstStyle/>
          <a:p>
            <a:r>
              <a:rPr lang="en-US" dirty="0" smtClean="0"/>
              <a:t>When </a:t>
            </a:r>
            <a:r>
              <a:rPr lang="en-US" dirty="0" err="1" smtClean="0"/>
              <a:t>Ashikhmin</a:t>
            </a:r>
            <a:r>
              <a:rPr lang="en-US" dirty="0" smtClean="0"/>
              <a:t> introduced the concept of coherence, he observed that the results of synthesis algorithms often contain large contiguous regions of the</a:t>
            </a:r>
            <a:r>
              <a:rPr lang="en-US" baseline="0" dirty="0" smtClean="0"/>
              <a:t> </a:t>
            </a:r>
            <a:r>
              <a:rPr lang="en-US" dirty="0" smtClean="0"/>
              <a:t>input texture when using non-parametric patch</a:t>
            </a:r>
            <a:r>
              <a:rPr lang="en-US" baseline="0" dirty="0" smtClean="0"/>
              <a:t> </a:t>
            </a:r>
            <a:r>
              <a:rPr lang="en-US" dirty="0" smtClean="0"/>
              <a:t>sampling. Consequently, the independent search for</a:t>
            </a:r>
            <a:r>
              <a:rPr lang="en-US" baseline="0" dirty="0" smtClean="0"/>
              <a:t> </a:t>
            </a:r>
            <a:r>
              <a:rPr lang="en-US" dirty="0" smtClean="0"/>
              <a:t>every patch in the input texture</a:t>
            </a:r>
            <a:r>
              <a:rPr lang="en-US" baseline="0" dirty="0" smtClean="0"/>
              <a:t> or </a:t>
            </a:r>
            <a:r>
              <a:rPr lang="en-US" dirty="0" smtClean="0"/>
              <a:t>image can be accelerated by using information from previously computed</a:t>
            </a:r>
            <a:r>
              <a:rPr lang="en-US" baseline="0" dirty="0" smtClean="0"/>
              <a:t> </a:t>
            </a:r>
            <a:r>
              <a:rPr lang="en-US" dirty="0" smtClean="0"/>
              <a:t>searches.</a:t>
            </a:r>
            <a:endParaRPr lang="fr-CA" dirty="0"/>
          </a:p>
        </p:txBody>
      </p:sp>
      <p:sp>
        <p:nvSpPr>
          <p:cNvPr id="4" name="Espace réservé du numéro de diapositive 3"/>
          <p:cNvSpPr>
            <a:spLocks noGrp="1"/>
          </p:cNvSpPr>
          <p:nvPr>
            <p:ph type="sldNum" sz="quarter" idx="10"/>
          </p:nvPr>
        </p:nvSpPr>
        <p:spPr/>
        <p:txBody>
          <a:bodyPr/>
          <a:lstStyle/>
          <a:p>
            <a:fld id="{A550E5D0-9B7B-4D88-AD68-22F63999E914}" type="slidenum">
              <a:rPr lang="fr-CA" smtClean="0"/>
              <a:t>6</a:t>
            </a:fld>
            <a:endParaRPr lang="fr-CA"/>
          </a:p>
        </p:txBody>
      </p:sp>
    </p:spTree>
    <p:extLst>
      <p:ext uri="{BB962C8B-B14F-4D97-AF65-F5344CB8AC3E}">
        <p14:creationId xmlns:p14="http://schemas.microsoft.com/office/powerpoint/2010/main" val="3632967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0438" y="1143000"/>
            <a:ext cx="4937125" cy="3086100"/>
          </a:xfrm>
        </p:spPr>
      </p:sp>
      <p:sp>
        <p:nvSpPr>
          <p:cNvPr id="3" name="Espace réservé des commentaires 2"/>
          <p:cNvSpPr>
            <a:spLocks noGrp="1"/>
          </p:cNvSpPr>
          <p:nvPr>
            <p:ph type="body" idx="1"/>
          </p:nvPr>
        </p:nvSpPr>
        <p:spPr/>
        <p:txBody>
          <a:bodyPr/>
          <a:lstStyle/>
          <a:p>
            <a:r>
              <a:rPr lang="en-US" dirty="0" smtClean="0"/>
              <a:t>This observation from </a:t>
            </a:r>
            <a:r>
              <a:rPr lang="en-US" dirty="0" err="1" smtClean="0"/>
              <a:t>Ashihkmin</a:t>
            </a:r>
            <a:r>
              <a:rPr lang="en-US" dirty="0" smtClean="0"/>
              <a:t> led us to believe</a:t>
            </a:r>
            <a:r>
              <a:rPr lang="en-US" baseline="0" dirty="0" smtClean="0"/>
              <a:t> that the same reasoning can </a:t>
            </a:r>
            <a:r>
              <a:rPr lang="en-US" baseline="0" dirty="0" smtClean="0"/>
              <a:t>be </a:t>
            </a:r>
            <a:r>
              <a:rPr lang="en-US" baseline="0" dirty="0" smtClean="0"/>
              <a:t>apply to video completion.</a:t>
            </a:r>
            <a:r>
              <a:rPr lang="en-US" dirty="0" smtClean="0"/>
              <a:t> First,</a:t>
            </a:r>
            <a:r>
              <a:rPr lang="en-US" baseline="0" dirty="0" smtClean="0"/>
              <a:t> </a:t>
            </a:r>
            <a:r>
              <a:rPr lang="en-US" dirty="0" smtClean="0"/>
              <a:t>let us consider two patches at coarser resolutions:</a:t>
            </a:r>
            <a:r>
              <a:rPr lang="en-US" baseline="0" dirty="0" smtClean="0"/>
              <a:t> </a:t>
            </a:r>
            <a:r>
              <a:rPr lang="en-US" dirty="0" smtClean="0"/>
              <a:t>patch </a:t>
            </a:r>
            <a:r>
              <a:rPr lang="en-US" dirty="0" smtClean="0"/>
              <a:t>WP</a:t>
            </a:r>
            <a:r>
              <a:rPr lang="en-US" baseline="0" dirty="0" smtClean="0"/>
              <a:t> </a:t>
            </a:r>
            <a:r>
              <a:rPr lang="en-US" dirty="0" smtClean="0"/>
              <a:t>from the missing region and its most similar patch </a:t>
            </a:r>
            <a:r>
              <a:rPr lang="en-US" dirty="0" smtClean="0"/>
              <a:t>WP-PRIME </a:t>
            </a:r>
            <a:r>
              <a:rPr lang="en-US" dirty="0" smtClean="0"/>
              <a:t>from the existing region. If we look at the corresponding patch</a:t>
            </a:r>
            <a:r>
              <a:rPr lang="en-US" baseline="0" dirty="0" smtClean="0"/>
              <a:t> of </a:t>
            </a:r>
            <a:r>
              <a:rPr lang="en-US" baseline="0" dirty="0" smtClean="0"/>
              <a:t>WP </a:t>
            </a:r>
            <a:r>
              <a:rPr lang="en-US" baseline="0" dirty="0" smtClean="0"/>
              <a:t>at the finer resolution, its most similar patch is likely to be found near the corresponding patch of </a:t>
            </a:r>
            <a:r>
              <a:rPr lang="en-US" baseline="0" dirty="0" smtClean="0"/>
              <a:t>WP-PRIME </a:t>
            </a:r>
            <a:r>
              <a:rPr lang="en-US" baseline="0" dirty="0" smtClean="0"/>
              <a:t>at finer resolution.</a:t>
            </a:r>
            <a:endParaRPr lang="en-US" dirty="0" smtClean="0"/>
          </a:p>
          <a:p>
            <a:endParaRPr lang="en-US" dirty="0" smtClean="0"/>
          </a:p>
          <a:p>
            <a:r>
              <a:rPr lang="en-US" dirty="0" smtClean="0"/>
              <a:t>Rather than trying to accelerate</a:t>
            </a:r>
            <a:r>
              <a:rPr lang="en-US" baseline="0" dirty="0" smtClean="0"/>
              <a:t> the </a:t>
            </a:r>
            <a:r>
              <a:rPr lang="en-US" dirty="0" smtClean="0"/>
              <a:t>nearest neighbors search, the proposed method narrows the</a:t>
            </a:r>
            <a:r>
              <a:rPr lang="en-US" baseline="0" dirty="0" smtClean="0"/>
              <a:t> </a:t>
            </a:r>
            <a:r>
              <a:rPr lang="en-US" dirty="0" smtClean="0"/>
              <a:t>search space at ﬁner</a:t>
            </a:r>
            <a:r>
              <a:rPr lang="en-US" baseline="0" dirty="0" smtClean="0"/>
              <a:t> </a:t>
            </a:r>
            <a:r>
              <a:rPr lang="en-US" dirty="0" smtClean="0"/>
              <a:t>resolutions using information obtained at coarser resolutions.</a:t>
            </a:r>
            <a:endParaRPr lang="fr-CA" dirty="0"/>
          </a:p>
        </p:txBody>
      </p:sp>
      <p:sp>
        <p:nvSpPr>
          <p:cNvPr id="4" name="Espace réservé du numéro de diapositive 3"/>
          <p:cNvSpPr>
            <a:spLocks noGrp="1"/>
          </p:cNvSpPr>
          <p:nvPr>
            <p:ph type="sldNum" sz="quarter" idx="10"/>
          </p:nvPr>
        </p:nvSpPr>
        <p:spPr/>
        <p:txBody>
          <a:bodyPr/>
          <a:lstStyle/>
          <a:p>
            <a:fld id="{A550E5D0-9B7B-4D88-AD68-22F63999E914}" type="slidenum">
              <a:rPr lang="fr-CA" smtClean="0"/>
              <a:t>7</a:t>
            </a:fld>
            <a:endParaRPr lang="fr-CA"/>
          </a:p>
        </p:txBody>
      </p:sp>
    </p:spTree>
    <p:extLst>
      <p:ext uri="{BB962C8B-B14F-4D97-AF65-F5344CB8AC3E}">
        <p14:creationId xmlns:p14="http://schemas.microsoft.com/office/powerpoint/2010/main" val="678587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0438" y="1143000"/>
            <a:ext cx="4937125" cy="3086100"/>
          </a:xfrm>
        </p:spPr>
      </p:sp>
      <p:sp>
        <p:nvSpPr>
          <p:cNvPr id="3" name="Espace réservé des commentaires 2"/>
          <p:cNvSpPr>
            <a:spLocks noGrp="1"/>
          </p:cNvSpPr>
          <p:nvPr>
            <p:ph type="body" idx="1"/>
          </p:nvPr>
        </p:nvSpPr>
        <p:spPr/>
        <p:txBody>
          <a:bodyPr/>
          <a:lstStyle/>
          <a:p>
            <a:r>
              <a:rPr lang="en-US" dirty="0" smtClean="0"/>
              <a:t>This paper presents an approach for the completion of</a:t>
            </a:r>
            <a:r>
              <a:rPr lang="en-US" baseline="0" dirty="0" smtClean="0"/>
              <a:t> </a:t>
            </a:r>
            <a:r>
              <a:rPr lang="en-US" baseline="0" dirty="0" smtClean="0"/>
              <a:t>high-definition </a:t>
            </a:r>
            <a:r>
              <a:rPr lang="en-US" dirty="0" smtClean="0"/>
              <a:t>video </a:t>
            </a:r>
            <a:r>
              <a:rPr lang="en-US" dirty="0" smtClean="0"/>
              <a:t>sequences that </a:t>
            </a:r>
            <a:r>
              <a:rPr lang="en-US" dirty="0" smtClean="0"/>
              <a:t>produce </a:t>
            </a:r>
            <a:r>
              <a:rPr lang="en-US" dirty="0" smtClean="0"/>
              <a:t>visually</a:t>
            </a:r>
            <a:r>
              <a:rPr lang="en-US" baseline="0" dirty="0" smtClean="0"/>
              <a:t> </a:t>
            </a:r>
            <a:r>
              <a:rPr lang="en-US" dirty="0" smtClean="0"/>
              <a:t>plausible results within reasonable timeframes. Moreover, the approach requires very little memory at the</a:t>
            </a:r>
            <a:r>
              <a:rPr lang="en-US" baseline="0" dirty="0" smtClean="0"/>
              <a:t> </a:t>
            </a:r>
            <a:r>
              <a:rPr lang="en-US" dirty="0" smtClean="0"/>
              <a:t>ﬁnest resolution except for the input video storage.</a:t>
            </a:r>
          </a:p>
          <a:p>
            <a:endParaRPr lang="en-US" dirty="0" smtClean="0"/>
          </a:p>
          <a:p>
            <a:r>
              <a:rPr lang="en-US" dirty="0" smtClean="0"/>
              <a:t>The</a:t>
            </a:r>
            <a:r>
              <a:rPr lang="en-US" baseline="0" dirty="0" smtClean="0"/>
              <a:t> three main contribution are :</a:t>
            </a:r>
          </a:p>
          <a:p>
            <a:pPr lvl="1"/>
            <a:r>
              <a:rPr lang="en-US" dirty="0" smtClean="0"/>
              <a:t>a dual </a:t>
            </a:r>
            <a:r>
              <a:rPr lang="en-US" dirty="0" err="1" smtClean="0"/>
              <a:t>inpainting</a:t>
            </a:r>
            <a:r>
              <a:rPr lang="en-US" dirty="0" smtClean="0"/>
              <a:t>-sampling ﬁlling-order completion </a:t>
            </a:r>
            <a:r>
              <a:rPr lang="en-US" dirty="0" smtClean="0"/>
              <a:t>method.</a:t>
            </a:r>
            <a:endParaRPr lang="en-US" dirty="0" smtClean="0"/>
          </a:p>
          <a:p>
            <a:pPr lvl="1"/>
            <a:r>
              <a:rPr lang="en-US" dirty="0" smtClean="0"/>
              <a:t>a new coherence-based matches reﬁnement process that improves the quality of the matches when approximate search </a:t>
            </a:r>
            <a:r>
              <a:rPr lang="en-US" dirty="0" smtClean="0"/>
              <a:t>method</a:t>
            </a:r>
            <a:r>
              <a:rPr lang="en-US" baseline="0" dirty="0" smtClean="0"/>
              <a:t> </a:t>
            </a:r>
            <a:r>
              <a:rPr lang="en-US" dirty="0" smtClean="0"/>
              <a:t>are used.</a:t>
            </a:r>
            <a:endParaRPr lang="en-US" dirty="0" smtClean="0"/>
          </a:p>
          <a:p>
            <a:pPr lvl="1"/>
            <a:r>
              <a:rPr lang="en-US" dirty="0" smtClean="0"/>
              <a:t>a new localized search completion </a:t>
            </a:r>
            <a:r>
              <a:rPr lang="en-US" dirty="0" smtClean="0"/>
              <a:t>method based </a:t>
            </a:r>
            <a:r>
              <a:rPr lang="en-US" dirty="0" smtClean="0"/>
              <a:t>on an exact search using uncompressed data but restricted to a localized </a:t>
            </a:r>
            <a:r>
              <a:rPr lang="en-US" dirty="0" smtClean="0"/>
              <a:t>region.</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A550E5D0-9B7B-4D88-AD68-22F63999E914}" type="slidenum">
              <a:rPr lang="fr-CA" smtClean="0"/>
              <a:t>8</a:t>
            </a:fld>
            <a:endParaRPr lang="fr-CA"/>
          </a:p>
        </p:txBody>
      </p:sp>
    </p:spTree>
    <p:extLst>
      <p:ext uri="{BB962C8B-B14F-4D97-AF65-F5344CB8AC3E}">
        <p14:creationId xmlns:p14="http://schemas.microsoft.com/office/powerpoint/2010/main" val="3321094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60438" y="1143000"/>
            <a:ext cx="4937125" cy="3086100"/>
          </a:xfrm>
        </p:spPr>
      </p:sp>
      <p:sp>
        <p:nvSpPr>
          <p:cNvPr id="3" name="Espace réservé des commentaires 2"/>
          <p:cNvSpPr>
            <a:spLocks noGrp="1"/>
          </p:cNvSpPr>
          <p:nvPr>
            <p:ph type="body" idx="1"/>
          </p:nvPr>
        </p:nvSpPr>
        <p:spPr/>
        <p:txBody>
          <a:bodyPr/>
          <a:lstStyle/>
          <a:p>
            <a:r>
              <a:rPr lang="fr-CA" dirty="0" err="1" smtClean="0"/>
              <a:t>Here’s</a:t>
            </a:r>
            <a:r>
              <a:rPr lang="fr-CA" dirty="0" smtClean="0"/>
              <a:t> a </a:t>
            </a:r>
            <a:r>
              <a:rPr lang="fr-CA" dirty="0" err="1" smtClean="0"/>
              <a:t>overview</a:t>
            </a:r>
            <a:r>
              <a:rPr lang="fr-CA" dirty="0" smtClean="0"/>
              <a:t> of the </a:t>
            </a:r>
            <a:r>
              <a:rPr lang="fr-CA" dirty="0" err="1" smtClean="0"/>
              <a:t>proposed</a:t>
            </a:r>
            <a:r>
              <a:rPr lang="fr-CA" dirty="0" smtClean="0"/>
              <a:t> </a:t>
            </a:r>
            <a:r>
              <a:rPr lang="fr-CA" dirty="0" err="1" smtClean="0"/>
              <a:t>method</a:t>
            </a:r>
            <a:r>
              <a:rPr lang="fr-CA" dirty="0" smtClean="0"/>
              <a:t>.</a:t>
            </a:r>
          </a:p>
          <a:p>
            <a:endParaRPr lang="fr-CA" dirty="0" smtClean="0"/>
          </a:p>
          <a:p>
            <a:r>
              <a:rPr lang="en-US" dirty="0" smtClean="0"/>
              <a:t>Starting with an input video sequence V containing a</a:t>
            </a:r>
            <a:r>
              <a:rPr lang="en-US" baseline="0" dirty="0" smtClean="0"/>
              <a:t> </a:t>
            </a:r>
            <a:r>
              <a:rPr lang="en-US" dirty="0" smtClean="0"/>
              <a:t>missing region </a:t>
            </a:r>
            <a:r>
              <a:rPr lang="en-US" dirty="0" smtClean="0"/>
              <a:t>H</a:t>
            </a:r>
            <a:r>
              <a:rPr lang="en-US" dirty="0" smtClean="0"/>
              <a:t>, </a:t>
            </a:r>
            <a:r>
              <a:rPr lang="en-US" dirty="0" smtClean="0"/>
              <a:t>the</a:t>
            </a:r>
            <a:r>
              <a:rPr lang="en-US" baseline="0" dirty="0" smtClean="0"/>
              <a:t> proposed method </a:t>
            </a:r>
            <a:r>
              <a:rPr lang="en-US" dirty="0" smtClean="0"/>
              <a:t>ﬁlls</a:t>
            </a:r>
            <a:r>
              <a:rPr lang="en-US" baseline="0" dirty="0" smtClean="0"/>
              <a:t> </a:t>
            </a:r>
            <a:r>
              <a:rPr lang="en-US" dirty="0" smtClean="0"/>
              <a:t>H in a visually plausible manner by copying similar</a:t>
            </a:r>
            <a:r>
              <a:rPr lang="en-US" baseline="0" dirty="0" smtClean="0"/>
              <a:t> </a:t>
            </a:r>
            <a:r>
              <a:rPr lang="en-US" dirty="0" smtClean="0"/>
              <a:t>patches found in the existing region,</a:t>
            </a:r>
            <a:r>
              <a:rPr lang="en-US" baseline="0" dirty="0" smtClean="0"/>
              <a:t> </a:t>
            </a:r>
            <a:r>
              <a:rPr lang="en-US" dirty="0" smtClean="0"/>
              <a:t>thus creating a completed video sequence V*.</a:t>
            </a:r>
          </a:p>
          <a:p>
            <a:endParaRPr lang="en-US" dirty="0" smtClean="0"/>
          </a:p>
          <a:p>
            <a:r>
              <a:rPr lang="en-US" dirty="0" smtClean="0"/>
              <a:t>In order to maintain </a:t>
            </a:r>
            <a:r>
              <a:rPr lang="en-US" dirty="0" err="1" smtClean="0"/>
              <a:t>spatio</a:t>
            </a:r>
            <a:r>
              <a:rPr lang="en-US" dirty="0" smtClean="0"/>
              <a:t>-temporal consistency, we consider the input video as a</a:t>
            </a:r>
            <a:r>
              <a:rPr lang="en-US" baseline="0" dirty="0" smtClean="0"/>
              <a:t> </a:t>
            </a:r>
            <a:r>
              <a:rPr lang="en-US" dirty="0" smtClean="0"/>
              <a:t>space-time volume, and thus a pixel located at (x, y)</a:t>
            </a:r>
            <a:r>
              <a:rPr lang="en-US" baseline="0" dirty="0" smtClean="0"/>
              <a:t> </a:t>
            </a:r>
            <a:r>
              <a:rPr lang="en-US" dirty="0" smtClean="0"/>
              <a:t>in frame t can be represented by the space-time point</a:t>
            </a:r>
            <a:r>
              <a:rPr lang="en-US" baseline="0" dirty="0" smtClean="0"/>
              <a:t> </a:t>
            </a:r>
            <a:r>
              <a:rPr lang="en-US" dirty="0" smtClean="0"/>
              <a:t>p = (x, y, t)</a:t>
            </a:r>
          </a:p>
          <a:p>
            <a:endParaRPr lang="en-US" dirty="0" smtClean="0"/>
          </a:p>
          <a:p>
            <a:r>
              <a:rPr lang="en-US" dirty="0" err="1" smtClean="0"/>
              <a:t>Consenquently</a:t>
            </a:r>
            <a:r>
              <a:rPr lang="en-US" dirty="0" smtClean="0"/>
              <a:t>, a patch can be seen as a </a:t>
            </a:r>
            <a:r>
              <a:rPr lang="en-US" dirty="0" err="1" smtClean="0"/>
              <a:t>spatio</a:t>
            </a:r>
            <a:r>
              <a:rPr lang="en-US" dirty="0" smtClean="0"/>
              <a:t>-temporal cube of pixels centered at p</a:t>
            </a:r>
            <a:endParaRPr lang="fr-CA" dirty="0" smtClean="0"/>
          </a:p>
        </p:txBody>
      </p:sp>
      <p:sp>
        <p:nvSpPr>
          <p:cNvPr id="4" name="Espace réservé du numéro de diapositive 3"/>
          <p:cNvSpPr>
            <a:spLocks noGrp="1"/>
          </p:cNvSpPr>
          <p:nvPr>
            <p:ph type="sldNum" sz="quarter" idx="10"/>
          </p:nvPr>
        </p:nvSpPr>
        <p:spPr/>
        <p:txBody>
          <a:bodyPr/>
          <a:lstStyle/>
          <a:p>
            <a:fld id="{A550E5D0-9B7B-4D88-AD68-22F63999E914}" type="slidenum">
              <a:rPr lang="fr-CA" smtClean="0"/>
              <a:t>9</a:t>
            </a:fld>
            <a:endParaRPr lang="fr-CA"/>
          </a:p>
        </p:txBody>
      </p:sp>
    </p:spTree>
    <p:extLst>
      <p:ext uri="{BB962C8B-B14F-4D97-AF65-F5344CB8AC3E}">
        <p14:creationId xmlns:p14="http://schemas.microsoft.com/office/powerpoint/2010/main" val="32809005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590441" y="735927"/>
            <a:ext cx="7793216" cy="541593"/>
          </a:xfrm>
          <a:prstGeom prst="rect">
            <a:avLst/>
          </a:prstGeom>
        </p:spPr>
        <p:txBody>
          <a:bodyPr tIns="0" bIns="0" anchor="t" anchorCtr="0">
            <a:noAutofit/>
          </a:bodyPr>
          <a:lstStyle>
            <a:lvl1pPr marL="457200" indent="-457200" algn="l">
              <a:buFontTx/>
              <a:buBlip>
                <a:blip r:embed="rId3"/>
              </a:buBlip>
              <a:defRPr sz="3000">
                <a:solidFill>
                  <a:srgbClr val="123A6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fr-FR" dirty="0"/>
              <a:t>TITRE DE VOTRE PRÉSENTATION</a:t>
            </a:r>
          </a:p>
        </p:txBody>
      </p:sp>
      <p:sp>
        <p:nvSpPr>
          <p:cNvPr id="3" name="Sous-titre 2"/>
          <p:cNvSpPr>
            <a:spLocks noGrp="1"/>
          </p:cNvSpPr>
          <p:nvPr>
            <p:ph type="subTitle" idx="1" hasCustomPrompt="1"/>
          </p:nvPr>
        </p:nvSpPr>
        <p:spPr>
          <a:xfrm>
            <a:off x="1181101" y="1277520"/>
            <a:ext cx="5181600" cy="338554"/>
          </a:xfrm>
          <a:prstGeom prst="rect">
            <a:avLst/>
          </a:prstGeom>
        </p:spPr>
        <p:txBody>
          <a:bodyPr wrap="square" lIns="0" tIns="0" bIns="0">
            <a:spAutoFit/>
          </a:bodyPr>
          <a:lstStyle>
            <a:lvl1pPr marL="0" indent="0" algn="l">
              <a:buNone/>
              <a:defRPr sz="2200">
                <a:solidFill>
                  <a:srgbClr val="3198E5"/>
                </a:solidFill>
                <a:latin typeface="Segoe UI Semilight" panose="020B0402040204020203" pitchFamily="34" charset="0"/>
                <a:cs typeface="Segoe UI Semilight" panose="020B04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PLACEZ VOTRE SOUS TITRE ICI</a:t>
            </a:r>
          </a:p>
        </p:txBody>
      </p:sp>
      <p:sp>
        <p:nvSpPr>
          <p:cNvPr id="4" name="Espace réservé de la date 3"/>
          <p:cNvSpPr>
            <a:spLocks noGrp="1"/>
          </p:cNvSpPr>
          <p:nvPr>
            <p:ph type="dt" sz="half" idx="10"/>
          </p:nvPr>
        </p:nvSpPr>
        <p:spPr>
          <a:xfrm>
            <a:off x="8171560" y="5296959"/>
            <a:ext cx="972440" cy="304271"/>
          </a:xfrm>
        </p:spPr>
        <p:txBody>
          <a:bodyPr/>
          <a:lstStyle>
            <a:lvl1pPr>
              <a:defRPr sz="800">
                <a:solidFill>
                  <a:srgbClr val="3198E5"/>
                </a:solidFill>
                <a:latin typeface="Segoe UI Semilight" panose="020B0402040204020203" pitchFamily="34" charset="0"/>
                <a:cs typeface="Segoe UI Semilight" panose="020B0402040204020203" pitchFamily="34" charset="0"/>
              </a:defRPr>
            </a:lvl1pPr>
          </a:lstStyle>
          <a:p>
            <a:fld id="{DECB1AFC-F1C8-448F-87BE-F56229A17A11}" type="datetime1">
              <a:rPr lang="fr-FR" smtClean="0"/>
              <a:t>09/06/2015</a:t>
            </a:fld>
            <a:endParaRPr lang="fr-FR"/>
          </a:p>
        </p:txBody>
      </p:sp>
    </p:spTree>
    <p:extLst>
      <p:ext uri="{BB962C8B-B14F-4D97-AF65-F5344CB8AC3E}">
        <p14:creationId xmlns:p14="http://schemas.microsoft.com/office/powerpoint/2010/main" val="8906941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avec légen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792288" y="4236641"/>
            <a:ext cx="5486400" cy="472282"/>
          </a:xfrm>
          <a:prstGeom prst="rect">
            <a:avLst/>
          </a:prstGeom>
        </p:spPr>
        <p:txBody>
          <a:bodyPr anchor="b">
            <a:noAutofit/>
          </a:bodyPr>
          <a:lstStyle>
            <a:lvl1pPr marL="457200" indent="-457200" algn="l">
              <a:buSzPct val="120000"/>
              <a:buFontTx/>
              <a:buBlip>
                <a:blip r:embed="rId3"/>
              </a:buBlip>
              <a:defRPr sz="2600" b="1">
                <a:solidFill>
                  <a:srgbClr val="123A6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fr-FR" dirty="0"/>
              <a:t>Contenu</a:t>
            </a:r>
          </a:p>
        </p:txBody>
      </p:sp>
      <p:sp>
        <p:nvSpPr>
          <p:cNvPr id="3" name="Espace réservé pour une image  2"/>
          <p:cNvSpPr>
            <a:spLocks noGrp="1"/>
          </p:cNvSpPr>
          <p:nvPr>
            <p:ph type="pic" idx="1"/>
          </p:nvPr>
        </p:nvSpPr>
        <p:spPr>
          <a:xfrm>
            <a:off x="1792288" y="1069023"/>
            <a:ext cx="5486400" cy="3053131"/>
          </a:xfrm>
          <a:prstGeom prst="rect">
            <a:avLst/>
          </a:prstGeom>
          <a:ln w="57150" cap="sq" cmpd="sng">
            <a:solidFill>
              <a:srgbClr val="3198E5"/>
            </a:solidFill>
            <a:miter lim="800000"/>
          </a:ln>
        </p:spPr>
        <p:txBody>
          <a:bodyPr anchor="ctr" anchorCtr="0">
            <a:normAutofit/>
          </a:bodyPr>
          <a:lstStyle>
            <a:lvl1pPr marL="0" indent="0" algn="ctr">
              <a:buNone/>
              <a:defRPr sz="1800">
                <a:solidFill>
                  <a:srgbClr val="3198E5"/>
                </a:solidFill>
                <a:latin typeface="Segoe UI Semilight" panose="020B0402040204020203" pitchFamily="34" charset="0"/>
                <a:cs typeface="Segoe UI Semilight" panose="020B04020402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fr-FR"/>
          </a:p>
        </p:txBody>
      </p:sp>
      <p:sp>
        <p:nvSpPr>
          <p:cNvPr id="4" name="Espace réservé du texte 3"/>
          <p:cNvSpPr>
            <a:spLocks noGrp="1"/>
          </p:cNvSpPr>
          <p:nvPr>
            <p:ph type="body" sz="half" idx="2"/>
          </p:nvPr>
        </p:nvSpPr>
        <p:spPr>
          <a:xfrm>
            <a:off x="2286000" y="4708923"/>
            <a:ext cx="4992688" cy="487488"/>
          </a:xfrm>
          <a:prstGeom prst="rect">
            <a:avLst/>
          </a:prstGeom>
        </p:spPr>
        <p:txBody>
          <a:bodyPr/>
          <a:lstStyle>
            <a:lvl1pPr marL="0" indent="0">
              <a:buNone/>
              <a:defRPr sz="1400">
                <a:latin typeface="Segoe UI Semilight" panose="020B0402040204020203" pitchFamily="34" charset="0"/>
                <a:cs typeface="Segoe UI Semilight" panose="020B0402040204020203"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lvl1pPr>
              <a:defRPr sz="800">
                <a:latin typeface="Segoe UI Semilight" panose="020B0402040204020203" pitchFamily="34" charset="0"/>
                <a:cs typeface="Segoe UI Semilight" panose="020B0402040204020203" pitchFamily="34" charset="0"/>
              </a:defRPr>
            </a:lvl1pPr>
          </a:lstStyle>
          <a:p>
            <a:fld id="{9A148116-8682-4EDB-A4AE-97618BBD2039}" type="datetime1">
              <a:rPr lang="fr-FR" smtClean="0"/>
              <a:t>09/06/2015</a:t>
            </a:fld>
            <a:endParaRPr lang="fr-FR"/>
          </a:p>
        </p:txBody>
      </p:sp>
      <p:sp>
        <p:nvSpPr>
          <p:cNvPr id="6" name="Espace réservé du pied de page 5"/>
          <p:cNvSpPr>
            <a:spLocks noGrp="1"/>
          </p:cNvSpPr>
          <p:nvPr>
            <p:ph type="ftr" sz="quarter" idx="11"/>
          </p:nvPr>
        </p:nvSpPr>
        <p:spPr/>
        <p:txBody>
          <a:bodyPr/>
          <a:lstStyle>
            <a:lvl1pPr>
              <a:defRPr sz="800">
                <a:latin typeface="Segoe UI Semilight" panose="020B0402040204020203" pitchFamily="34" charset="0"/>
                <a:cs typeface="Segoe UI Semilight" panose="020B0402040204020203" pitchFamily="34" charset="0"/>
              </a:defRPr>
            </a:lvl1pPr>
          </a:lstStyle>
          <a:p>
            <a:endParaRPr lang="fr-FR"/>
          </a:p>
        </p:txBody>
      </p:sp>
      <p:sp>
        <p:nvSpPr>
          <p:cNvPr id="7" name="Espace réservé du numéro de diapositive 6"/>
          <p:cNvSpPr>
            <a:spLocks noGrp="1"/>
          </p:cNvSpPr>
          <p:nvPr>
            <p:ph type="sldNum" sz="quarter" idx="12"/>
          </p:nvPr>
        </p:nvSpPr>
        <p:spPr/>
        <p:txBody>
          <a:bodyPr/>
          <a:lstStyle>
            <a:lvl1pPr>
              <a:defRPr sz="800">
                <a:latin typeface="Segoe UI Semilight" panose="020B0402040204020203" pitchFamily="34" charset="0"/>
                <a:cs typeface="Segoe UI Semilight" panose="020B0402040204020203" pitchFamily="34" charset="0"/>
              </a:defRPr>
            </a:lvl1pPr>
          </a:lstStyle>
          <a:p>
            <a:fld id="{604F9983-238B-5A48-87F7-46742A2BA19E}" type="slidenum">
              <a:rPr lang="fr-FR" smtClean="0"/>
              <a:pPr/>
              <a:t>‹N°›</a:t>
            </a:fld>
            <a:endParaRPr lang="fr-FR"/>
          </a:p>
        </p:txBody>
      </p:sp>
      <p:sp>
        <p:nvSpPr>
          <p:cNvPr id="9" name="Espace réservé du texte 10"/>
          <p:cNvSpPr>
            <a:spLocks noGrp="1"/>
          </p:cNvSpPr>
          <p:nvPr>
            <p:ph type="body" sz="quarter" idx="14" hasCustomPrompt="1"/>
          </p:nvPr>
        </p:nvSpPr>
        <p:spPr>
          <a:xfrm>
            <a:off x="317422" y="398124"/>
            <a:ext cx="3557405" cy="303134"/>
          </a:xfrm>
          <a:prstGeom prst="rect">
            <a:avLst/>
          </a:prstGeom>
        </p:spPr>
        <p:txBody>
          <a:bodyPr lIns="0" tIns="0" rIns="0" bIns="0">
            <a:normAutofit/>
          </a:bodyPr>
          <a:lstStyle>
            <a:lvl1pPr marL="0" indent="0">
              <a:buFontTx/>
              <a:buNone/>
              <a:defRPr sz="150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r>
              <a:rPr lang="fr-FR"/>
              <a:t>RAPPEL DU TITRE DU CHAPITRE</a:t>
            </a:r>
          </a:p>
        </p:txBody>
      </p:sp>
      <p:sp>
        <p:nvSpPr>
          <p:cNvPr id="10" name="Espace réservé du texte 10"/>
          <p:cNvSpPr>
            <a:spLocks noGrp="1"/>
          </p:cNvSpPr>
          <p:nvPr>
            <p:ph type="body" sz="quarter" idx="15" hasCustomPrompt="1"/>
          </p:nvPr>
        </p:nvSpPr>
        <p:spPr>
          <a:xfrm>
            <a:off x="317421" y="129909"/>
            <a:ext cx="2273379" cy="268216"/>
          </a:xfrm>
          <a:prstGeom prst="rect">
            <a:avLst/>
          </a:prstGeom>
        </p:spPr>
        <p:txBody>
          <a:bodyPr lIns="0" tIns="0" rIns="0" bIns="0">
            <a:noAutofit/>
          </a:bodyPr>
          <a:lstStyle>
            <a:lvl1pPr marL="0" indent="0">
              <a:buFontTx/>
              <a:buNone/>
              <a:defRPr sz="1600">
                <a:solidFill>
                  <a:schemeClr val="bg1"/>
                </a:solidFill>
                <a:latin typeface="Segoe UI Semilight" panose="020B0402040204020203" pitchFamily="34" charset="0"/>
                <a:cs typeface="Segoe UI Semilight" panose="020B0402040204020203" pitchFamily="34" charset="0"/>
              </a:defRPr>
            </a:lvl1pPr>
          </a:lstStyle>
          <a:p>
            <a:pPr lvl="0"/>
            <a:r>
              <a:rPr lang="fr-FR"/>
              <a:t>Chapitre 1</a:t>
            </a:r>
          </a:p>
        </p:txBody>
      </p:sp>
    </p:spTree>
    <p:extLst>
      <p:ext uri="{BB962C8B-B14F-4D97-AF65-F5344CB8AC3E}">
        <p14:creationId xmlns:p14="http://schemas.microsoft.com/office/powerpoint/2010/main" val="30349354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Chapitr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3780754" y="1653693"/>
            <a:ext cx="4280049" cy="1435097"/>
          </a:xfrm>
          <a:prstGeom prst="rect">
            <a:avLst/>
          </a:prstGeom>
        </p:spPr>
        <p:txBody>
          <a:bodyPr tIns="0" bIns="0" anchor="t">
            <a:normAutofit/>
          </a:bodyPr>
          <a:lstStyle>
            <a:lvl1pPr algn="l">
              <a:lnSpc>
                <a:spcPts val="3780"/>
              </a:lnSpc>
              <a:defRPr sz="3400" b="0" cap="all">
                <a:solidFill>
                  <a:srgbClr val="123A61"/>
                </a:solidFill>
                <a:latin typeface="Segoe UI Black" panose="020B0A02040204020203" pitchFamily="34" charset="0"/>
                <a:ea typeface="Segoe UI Black" panose="020B0A02040204020203" pitchFamily="34" charset="0"/>
                <a:cs typeface="Segoe UI Black" panose="020B0A02040204020203" pitchFamily="34" charset="0"/>
              </a:defRPr>
            </a:lvl1pPr>
          </a:lstStyle>
          <a:p>
            <a:r>
              <a:rPr lang="fr-FR" dirty="0"/>
              <a:t>PLACEZ LE TITRE </a:t>
            </a:r>
            <a:br>
              <a:rPr lang="fr-FR" dirty="0"/>
            </a:br>
            <a:r>
              <a:rPr lang="fr-FR" dirty="0"/>
              <a:t>DU CHAPITRE ICI</a:t>
            </a:r>
          </a:p>
        </p:txBody>
      </p:sp>
      <p:sp>
        <p:nvSpPr>
          <p:cNvPr id="4" name="Espace réservé de la date 3"/>
          <p:cNvSpPr>
            <a:spLocks noGrp="1"/>
          </p:cNvSpPr>
          <p:nvPr>
            <p:ph type="dt" sz="half" idx="10"/>
          </p:nvPr>
        </p:nvSpPr>
        <p:spPr/>
        <p:txBody>
          <a:bodyPr/>
          <a:lstStyle>
            <a:lvl1pPr>
              <a:defRPr sz="800">
                <a:latin typeface="Segoe UI Semilight" panose="020B0402040204020203" pitchFamily="34" charset="0"/>
                <a:cs typeface="Segoe UI Semilight" panose="020B0402040204020203" pitchFamily="34" charset="0"/>
              </a:defRPr>
            </a:lvl1pPr>
          </a:lstStyle>
          <a:p>
            <a:fld id="{9D7B77B5-2D29-4F94-ACE8-763095D34DE7}" type="datetime1">
              <a:rPr lang="fr-FR" smtClean="0"/>
              <a:t>09/06/2015</a:t>
            </a:fld>
            <a:endParaRPr lang="fr-FR"/>
          </a:p>
        </p:txBody>
      </p:sp>
      <p:sp>
        <p:nvSpPr>
          <p:cNvPr id="6" name="Espace réservé du numéro de diapositive 5"/>
          <p:cNvSpPr>
            <a:spLocks noGrp="1"/>
          </p:cNvSpPr>
          <p:nvPr>
            <p:ph type="sldNum" sz="quarter" idx="12"/>
          </p:nvPr>
        </p:nvSpPr>
        <p:spPr/>
        <p:txBody>
          <a:bodyPr/>
          <a:lstStyle>
            <a:lvl1pPr>
              <a:defRPr sz="800">
                <a:latin typeface="Segoe UI Semilight" panose="020B0402040204020203" pitchFamily="34" charset="0"/>
                <a:cs typeface="Segoe UI Semilight" panose="020B0402040204020203" pitchFamily="34" charset="0"/>
              </a:defRPr>
            </a:lvl1pPr>
          </a:lstStyle>
          <a:p>
            <a:fld id="{604F9983-238B-5A48-87F7-46742A2BA19E}" type="slidenum">
              <a:rPr lang="fr-FR" smtClean="0"/>
              <a:pPr/>
              <a:t>‹N°›</a:t>
            </a:fld>
            <a:endParaRPr lang="fr-FR"/>
          </a:p>
        </p:txBody>
      </p:sp>
      <p:sp>
        <p:nvSpPr>
          <p:cNvPr id="9" name="Sous-titre 2"/>
          <p:cNvSpPr>
            <a:spLocks noGrp="1"/>
          </p:cNvSpPr>
          <p:nvPr>
            <p:ph type="subTitle" idx="13" hasCustomPrompt="1"/>
          </p:nvPr>
        </p:nvSpPr>
        <p:spPr>
          <a:xfrm>
            <a:off x="3358121" y="1141424"/>
            <a:ext cx="3188535" cy="400110"/>
          </a:xfrm>
          <a:prstGeom prst="rect">
            <a:avLst/>
          </a:prstGeom>
        </p:spPr>
        <p:txBody>
          <a:bodyPr wrap="square" lIns="0" tIns="0" bIns="0">
            <a:spAutoFit/>
          </a:bodyPr>
          <a:lstStyle>
            <a:lvl1pPr marL="342900" indent="-342900" algn="l">
              <a:buSzPct val="120000"/>
              <a:buFontTx/>
              <a:buBlip>
                <a:blip r:embed="rId3"/>
              </a:buBlip>
              <a:defRPr sz="2600" baseline="0">
                <a:solidFill>
                  <a:srgbClr val="3198E5"/>
                </a:solidFill>
                <a:latin typeface="Segoe UI Semilight" panose="020B0402040204020203" pitchFamily="34" charset="0"/>
                <a:cs typeface="Segoe UI Semilight" panose="020B04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 Chapitre 1</a:t>
            </a:r>
          </a:p>
        </p:txBody>
      </p:sp>
    </p:spTree>
    <p:extLst>
      <p:ext uri="{BB962C8B-B14F-4D97-AF65-F5344CB8AC3E}">
        <p14:creationId xmlns:p14="http://schemas.microsoft.com/office/powerpoint/2010/main" val="91873307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Sec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lvl1pPr>
              <a:defRPr sz="800">
                <a:latin typeface="Segoe UI Semilight" panose="020B0402040204020203" pitchFamily="34" charset="0"/>
                <a:cs typeface="Segoe UI Semilight" panose="020B0402040204020203" pitchFamily="34" charset="0"/>
              </a:defRPr>
            </a:lvl1pPr>
          </a:lstStyle>
          <a:p>
            <a:fld id="{9602C934-DDC2-4573-BDB2-2C4DFEA57920}" type="datetime1">
              <a:rPr lang="fr-FR" smtClean="0"/>
              <a:t>09/06/2015</a:t>
            </a:fld>
            <a:endParaRPr lang="fr-FR"/>
          </a:p>
        </p:txBody>
      </p:sp>
      <p:sp>
        <p:nvSpPr>
          <p:cNvPr id="4" name="Espace réservé du pied de page 3"/>
          <p:cNvSpPr>
            <a:spLocks noGrp="1"/>
          </p:cNvSpPr>
          <p:nvPr>
            <p:ph type="ftr" sz="quarter" idx="11"/>
          </p:nvPr>
        </p:nvSpPr>
        <p:spPr/>
        <p:txBody>
          <a:bodyPr/>
          <a:lstStyle>
            <a:lvl1pPr>
              <a:defRPr sz="800">
                <a:latin typeface="Segoe UI Semilight" panose="020B0402040204020203" pitchFamily="34" charset="0"/>
                <a:cs typeface="Segoe UI Semilight" panose="020B0402040204020203" pitchFamily="34" charset="0"/>
              </a:defRPr>
            </a:lvl1pPr>
          </a:lstStyle>
          <a:p>
            <a:endParaRPr lang="fr-FR"/>
          </a:p>
        </p:txBody>
      </p:sp>
      <p:sp>
        <p:nvSpPr>
          <p:cNvPr id="5" name="Espace réservé du numéro de diapositive 4"/>
          <p:cNvSpPr>
            <a:spLocks noGrp="1"/>
          </p:cNvSpPr>
          <p:nvPr>
            <p:ph type="sldNum" sz="quarter" idx="12"/>
          </p:nvPr>
        </p:nvSpPr>
        <p:spPr/>
        <p:txBody>
          <a:bodyPr/>
          <a:lstStyle>
            <a:lvl1pPr>
              <a:defRPr sz="800">
                <a:latin typeface="Segoe UI Semilight" panose="020B0402040204020203" pitchFamily="34" charset="0"/>
                <a:cs typeface="Segoe UI Semilight" panose="020B0402040204020203" pitchFamily="34" charset="0"/>
              </a:defRPr>
            </a:lvl1pPr>
          </a:lstStyle>
          <a:p>
            <a:fld id="{604F9983-238B-5A48-87F7-46742A2BA19E}" type="slidenum">
              <a:rPr lang="fr-FR" smtClean="0"/>
              <a:pPr/>
              <a:t>‹N°›</a:t>
            </a:fld>
            <a:endParaRPr lang="fr-FR"/>
          </a:p>
        </p:txBody>
      </p:sp>
      <p:sp>
        <p:nvSpPr>
          <p:cNvPr id="13" name="Espace réservé du texte 12"/>
          <p:cNvSpPr>
            <a:spLocks noGrp="1"/>
          </p:cNvSpPr>
          <p:nvPr>
            <p:ph type="body" sz="quarter" idx="14" hasCustomPrompt="1"/>
          </p:nvPr>
        </p:nvSpPr>
        <p:spPr>
          <a:xfrm>
            <a:off x="2657342" y="2535554"/>
            <a:ext cx="3309937" cy="503780"/>
          </a:xfrm>
          <a:prstGeom prst="rect">
            <a:avLst/>
          </a:prstGeom>
        </p:spPr>
        <p:txBody>
          <a:bodyPr vert="horz" lIns="0" bIns="0"/>
          <a:lstStyle>
            <a:lvl1pPr marL="342900" indent="-342900">
              <a:buSzPct val="120000"/>
              <a:buFontTx/>
              <a:buBlip>
                <a:blip r:embed="rId3"/>
              </a:buBlip>
              <a:defRPr sz="2600">
                <a:solidFill>
                  <a:srgbClr val="3198E5"/>
                </a:solidFill>
                <a:latin typeface="Segoe UI Semilight" panose="020B0402040204020203" pitchFamily="34" charset="0"/>
                <a:cs typeface="Segoe UI Semilight" panose="020B0402040204020203" pitchFamily="34" charset="0"/>
              </a:defRPr>
            </a:lvl1pPr>
          </a:lstStyle>
          <a:p>
            <a:pPr lvl="0"/>
            <a:r>
              <a:rPr lang="fr-FR" dirty="0"/>
              <a:t> Chapitre 1</a:t>
            </a:r>
          </a:p>
        </p:txBody>
      </p:sp>
      <p:sp>
        <p:nvSpPr>
          <p:cNvPr id="15" name="Espace réservé du texte 14"/>
          <p:cNvSpPr>
            <a:spLocks noGrp="1"/>
          </p:cNvSpPr>
          <p:nvPr>
            <p:ph type="body" sz="quarter" idx="15" hasCustomPrompt="1"/>
          </p:nvPr>
        </p:nvSpPr>
        <p:spPr>
          <a:xfrm>
            <a:off x="3168607" y="3078598"/>
            <a:ext cx="4201449" cy="1410511"/>
          </a:xfrm>
          <a:prstGeom prst="rect">
            <a:avLst/>
          </a:prstGeom>
        </p:spPr>
        <p:txBody>
          <a:bodyPr vert="horz" lIns="0" tIns="0" bIns="0"/>
          <a:lstStyle>
            <a:lvl1pPr marL="0" indent="0">
              <a:lnSpc>
                <a:spcPts val="3840"/>
              </a:lnSpc>
              <a:buFontTx/>
              <a:buNone/>
              <a:defRPr sz="3400" baseline="0">
                <a:solidFill>
                  <a:srgbClr val="123A6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r>
              <a:rPr lang="fr-FR" dirty="0"/>
              <a:t>PLACEZ LE TITRE DU CHAPITRE ICI</a:t>
            </a:r>
          </a:p>
        </p:txBody>
      </p:sp>
    </p:spTree>
    <p:extLst>
      <p:ext uri="{BB962C8B-B14F-4D97-AF65-F5344CB8AC3E}">
        <p14:creationId xmlns:p14="http://schemas.microsoft.com/office/powerpoint/2010/main" val="271222938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contenu">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309039" y="126954"/>
            <a:ext cx="1467142" cy="271170"/>
          </a:xfrm>
          <a:prstGeom prst="rect">
            <a:avLst/>
          </a:prstGeom>
        </p:spPr>
        <p:txBody>
          <a:bodyPr lIns="0" tIns="0" rIns="0" bIns="0" anchor="t" anchorCtr="0">
            <a:noAutofit/>
          </a:bodyPr>
          <a:lstStyle>
            <a:lvl1pPr algn="l">
              <a:defRPr sz="1600">
                <a:solidFill>
                  <a:schemeClr val="bg1"/>
                </a:solidFill>
                <a:latin typeface="Segoe UI Semilight" panose="020B0402040204020203" pitchFamily="34" charset="0"/>
                <a:cs typeface="Segoe UI Semilight" panose="020B0402040204020203" pitchFamily="34" charset="0"/>
              </a:defRPr>
            </a:lvl1pPr>
          </a:lstStyle>
          <a:p>
            <a:r>
              <a:rPr lang="fr-FR" dirty="0"/>
              <a:t>Chapitre 1</a:t>
            </a:r>
          </a:p>
        </p:txBody>
      </p:sp>
      <p:sp>
        <p:nvSpPr>
          <p:cNvPr id="3" name="Espace réservé du contenu 2"/>
          <p:cNvSpPr>
            <a:spLocks noGrp="1"/>
          </p:cNvSpPr>
          <p:nvPr>
            <p:ph idx="1" hasCustomPrompt="1"/>
          </p:nvPr>
        </p:nvSpPr>
        <p:spPr>
          <a:xfrm>
            <a:off x="562518" y="907640"/>
            <a:ext cx="7887629" cy="4234143"/>
          </a:xfrm>
          <a:prstGeom prst="rect">
            <a:avLst/>
          </a:prstGeom>
        </p:spPr>
        <p:txBody>
          <a:bodyPr/>
          <a:lstStyle>
            <a:lvl1pPr marL="342900" indent="-342900">
              <a:buSzPct val="120000"/>
              <a:buFontTx/>
              <a:buBlip>
                <a:blip r:embed="rId3"/>
              </a:buBlip>
              <a:defRPr sz="2400">
                <a:solidFill>
                  <a:srgbClr val="123A61"/>
                </a:solidFill>
                <a:latin typeface="Segoe UI Black" panose="020B0A02040204020203" pitchFamily="34" charset="0"/>
                <a:ea typeface="Segoe UI Black" panose="020B0A02040204020203" pitchFamily="34" charset="0"/>
                <a:cs typeface="Segoe UI Black" panose="020B0A02040204020203" pitchFamily="34" charset="0"/>
              </a:defRPr>
            </a:lvl1pPr>
            <a:lvl2pPr>
              <a:defRPr sz="2000">
                <a:solidFill>
                  <a:srgbClr val="000000"/>
                </a:solidFill>
                <a:latin typeface="Segoe UI Semilight" panose="020B0402040204020203" pitchFamily="34" charset="0"/>
                <a:cs typeface="Segoe UI Semilight" panose="020B0402040204020203" pitchFamily="34" charset="0"/>
              </a:defRPr>
            </a:lvl2pPr>
            <a:lvl3pPr>
              <a:defRPr sz="1800">
                <a:solidFill>
                  <a:srgbClr val="000000"/>
                </a:solidFill>
                <a:latin typeface="Segoe UI Semilight" panose="020B0402040204020203" pitchFamily="34" charset="0"/>
                <a:cs typeface="Segoe UI Semilight" panose="020B0402040204020203" pitchFamily="34" charset="0"/>
              </a:defRPr>
            </a:lvl3pPr>
            <a:lvl4pPr>
              <a:defRPr sz="1600">
                <a:solidFill>
                  <a:schemeClr val="tx1"/>
                </a:solidFill>
                <a:latin typeface="Segoe UI Semilight" panose="020B0402040204020203" pitchFamily="34" charset="0"/>
                <a:cs typeface="Segoe UI Semilight" panose="020B0402040204020203" pitchFamily="34" charset="0"/>
              </a:defRPr>
            </a:lvl4pPr>
            <a:lvl5pPr>
              <a:defRPr sz="1600">
                <a:solidFill>
                  <a:schemeClr val="tx1"/>
                </a:solidFill>
                <a:latin typeface="Segoe UI Semilight" panose="020B0402040204020203" pitchFamily="34" charset="0"/>
                <a:cs typeface="Segoe UI Semilight" panose="020B0402040204020203" pitchFamily="34" charset="0"/>
              </a:defRPr>
            </a:lvl5pPr>
          </a:lstStyle>
          <a:p>
            <a:pPr lvl="0"/>
            <a:r>
              <a:rPr lang="fr-FR" dirty="0"/>
              <a:t> Contenu</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10"/>
          </p:nvPr>
        </p:nvSpPr>
        <p:spPr/>
        <p:txBody>
          <a:bodyPr/>
          <a:lstStyle>
            <a:lvl1pPr>
              <a:defRPr sz="800">
                <a:latin typeface="Segoe UI Semilight" panose="020B0402040204020203" pitchFamily="34" charset="0"/>
                <a:cs typeface="Segoe UI Semilight" panose="020B0402040204020203" pitchFamily="34" charset="0"/>
              </a:defRPr>
            </a:lvl1pPr>
          </a:lstStyle>
          <a:p>
            <a:fld id="{01323A6D-7ED8-4D45-A4D4-DE5AC287E9BC}" type="datetime1">
              <a:rPr lang="fr-FR" smtClean="0"/>
              <a:t>09/06/2015</a:t>
            </a:fld>
            <a:endParaRPr lang="fr-FR"/>
          </a:p>
        </p:txBody>
      </p:sp>
      <p:sp>
        <p:nvSpPr>
          <p:cNvPr id="5" name="Espace réservé du pied de page 4"/>
          <p:cNvSpPr>
            <a:spLocks noGrp="1"/>
          </p:cNvSpPr>
          <p:nvPr>
            <p:ph type="ftr" sz="quarter" idx="11"/>
          </p:nvPr>
        </p:nvSpPr>
        <p:spPr/>
        <p:txBody>
          <a:bodyPr/>
          <a:lstStyle>
            <a:lvl1pPr>
              <a:defRPr sz="800">
                <a:latin typeface="Segoe UI Semilight" panose="020B0402040204020203" pitchFamily="34" charset="0"/>
                <a:cs typeface="Segoe UI Semilight" panose="020B0402040204020203" pitchFamily="34" charset="0"/>
              </a:defRPr>
            </a:lvl1pPr>
          </a:lstStyle>
          <a:p>
            <a:endParaRPr lang="fr-FR"/>
          </a:p>
        </p:txBody>
      </p:sp>
      <p:sp>
        <p:nvSpPr>
          <p:cNvPr id="6" name="Espace réservé du numéro de diapositive 5"/>
          <p:cNvSpPr>
            <a:spLocks noGrp="1"/>
          </p:cNvSpPr>
          <p:nvPr>
            <p:ph type="sldNum" sz="quarter" idx="12"/>
          </p:nvPr>
        </p:nvSpPr>
        <p:spPr/>
        <p:txBody>
          <a:bodyPr/>
          <a:lstStyle>
            <a:lvl1pPr>
              <a:defRPr sz="800">
                <a:latin typeface="Segoe UI Semilight" panose="020B0402040204020203" pitchFamily="34" charset="0"/>
                <a:cs typeface="Segoe UI Semilight" panose="020B0402040204020203" pitchFamily="34" charset="0"/>
              </a:defRPr>
            </a:lvl1pPr>
          </a:lstStyle>
          <a:p>
            <a:fld id="{604F9983-238B-5A48-87F7-46742A2BA19E}" type="slidenum">
              <a:rPr lang="fr-FR" smtClean="0"/>
              <a:pPr/>
              <a:t>‹N°›</a:t>
            </a:fld>
            <a:endParaRPr lang="fr-FR"/>
          </a:p>
        </p:txBody>
      </p:sp>
      <p:sp>
        <p:nvSpPr>
          <p:cNvPr id="11" name="Espace réservé du texte 10"/>
          <p:cNvSpPr>
            <a:spLocks noGrp="1"/>
          </p:cNvSpPr>
          <p:nvPr>
            <p:ph type="body" sz="quarter" idx="13" hasCustomPrompt="1"/>
          </p:nvPr>
        </p:nvSpPr>
        <p:spPr>
          <a:xfrm>
            <a:off x="317421" y="398124"/>
            <a:ext cx="5199871" cy="303134"/>
          </a:xfrm>
          <a:prstGeom prst="rect">
            <a:avLst/>
          </a:prstGeom>
        </p:spPr>
        <p:txBody>
          <a:bodyPr lIns="0" tIns="0" rIns="0" bIns="0">
            <a:noAutofit/>
          </a:bodyPr>
          <a:lstStyle>
            <a:lvl1pPr marL="0" indent="0">
              <a:buFontTx/>
              <a:buNone/>
              <a:defRPr sz="240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r>
              <a:rPr lang="fr-FR" dirty="0"/>
              <a:t>RAPPEL DU TITRE DU CHAPITRE</a:t>
            </a:r>
          </a:p>
        </p:txBody>
      </p:sp>
    </p:spTree>
    <p:extLst>
      <p:ext uri="{BB962C8B-B14F-4D97-AF65-F5344CB8AC3E}">
        <p14:creationId xmlns:p14="http://schemas.microsoft.com/office/powerpoint/2010/main" val="32946687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ux contenus">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Espace réservé du texte 10"/>
          <p:cNvSpPr>
            <a:spLocks noGrp="1"/>
          </p:cNvSpPr>
          <p:nvPr>
            <p:ph type="body" sz="quarter" idx="13" hasCustomPrompt="1"/>
          </p:nvPr>
        </p:nvSpPr>
        <p:spPr>
          <a:xfrm>
            <a:off x="317422" y="398124"/>
            <a:ext cx="3557405" cy="303134"/>
          </a:xfrm>
          <a:prstGeom prst="rect">
            <a:avLst/>
          </a:prstGeom>
        </p:spPr>
        <p:txBody>
          <a:bodyPr lIns="0" tIns="0" rIns="0" bIns="0">
            <a:normAutofit/>
          </a:bodyPr>
          <a:lstStyle>
            <a:lvl1pPr marL="0" indent="0">
              <a:buFontTx/>
              <a:buNone/>
              <a:defRPr sz="150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r>
              <a:rPr lang="fr-FR"/>
              <a:t>RAPPEL DU TITRE DU CHAPITRE</a:t>
            </a:r>
          </a:p>
        </p:txBody>
      </p:sp>
      <p:sp>
        <p:nvSpPr>
          <p:cNvPr id="3" name="Espace réservé du contenu 2"/>
          <p:cNvSpPr>
            <a:spLocks noGrp="1"/>
          </p:cNvSpPr>
          <p:nvPr>
            <p:ph sz="half" idx="1"/>
          </p:nvPr>
        </p:nvSpPr>
        <p:spPr>
          <a:xfrm>
            <a:off x="1087320" y="1883261"/>
            <a:ext cx="3251110" cy="2828396"/>
          </a:xfrm>
          <a:prstGeom prst="rect">
            <a:avLst/>
          </a:prstGeom>
        </p:spPr>
        <p:txBody>
          <a:bodyPr lIns="0" tIns="0" rIns="0" bIns="0">
            <a:normAutofit/>
          </a:bodyPr>
          <a:lstStyle>
            <a:lvl1pPr marL="0" indent="0">
              <a:buFontTx/>
              <a:buNone/>
              <a:defRPr sz="1400">
                <a:latin typeface="Segoe UI Semilight" panose="020B0402040204020203" pitchFamily="34" charset="0"/>
                <a:cs typeface="Segoe UI Semilight" panose="020B0402040204020203"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p:txBody>
      </p:sp>
      <p:sp>
        <p:nvSpPr>
          <p:cNvPr id="4" name="Espace réservé du contenu 3"/>
          <p:cNvSpPr>
            <a:spLocks noGrp="1"/>
          </p:cNvSpPr>
          <p:nvPr>
            <p:ph sz="half" idx="2"/>
          </p:nvPr>
        </p:nvSpPr>
        <p:spPr>
          <a:xfrm>
            <a:off x="5136530" y="1883261"/>
            <a:ext cx="3296822" cy="2828396"/>
          </a:xfrm>
          <a:prstGeom prst="rect">
            <a:avLst/>
          </a:prstGeom>
        </p:spPr>
        <p:txBody>
          <a:bodyPr vert="horz" lIns="0" tIns="0" rIns="0" bIns="0" rtlCol="0">
            <a:normAutofit/>
          </a:bodyPr>
          <a:lstStyle>
            <a:lvl1pPr marL="342900" indent="-342900">
              <a:buFontTx/>
              <a:buNone/>
              <a:defRPr lang="fr-FR" sz="1400">
                <a:latin typeface="Segoe UI Semilight" panose="020B0402040204020203" pitchFamily="34" charset="0"/>
                <a:cs typeface="Segoe UI Semilight" panose="020B0402040204020203" pitchFamily="34" charset="0"/>
              </a:defRPr>
            </a:lvl1pPr>
            <a:lvl2pPr>
              <a:defRPr lang="fr-FR" sz="2400"/>
            </a:lvl2pPr>
            <a:lvl3pPr>
              <a:defRPr lang="fr-FR" sz="2000"/>
            </a:lvl3pPr>
            <a:lvl4pPr>
              <a:defRPr lang="fr-FR" sz="1800"/>
            </a:lvl4pPr>
            <a:lvl5pPr>
              <a:defRPr lang="fr-FR" sz="1800"/>
            </a:lvl5pPr>
          </a:lstStyle>
          <a:p>
            <a:pPr marL="0" lvl="0" indent="0">
              <a:buFontTx/>
              <a:buNone/>
            </a:pPr>
            <a:r>
              <a:rPr lang="fr-FR" smtClean="0"/>
              <a:t>Modifiez les styles du texte du masque</a:t>
            </a:r>
          </a:p>
        </p:txBody>
      </p:sp>
      <p:sp>
        <p:nvSpPr>
          <p:cNvPr id="5" name="Espace réservé de la date 4"/>
          <p:cNvSpPr>
            <a:spLocks noGrp="1"/>
          </p:cNvSpPr>
          <p:nvPr>
            <p:ph type="dt" sz="half" idx="10"/>
          </p:nvPr>
        </p:nvSpPr>
        <p:spPr/>
        <p:txBody>
          <a:bodyPr/>
          <a:lstStyle>
            <a:lvl1pPr>
              <a:defRPr sz="800">
                <a:latin typeface="Segoe UI Semilight" panose="020B0402040204020203" pitchFamily="34" charset="0"/>
                <a:cs typeface="Segoe UI Semilight" panose="020B0402040204020203" pitchFamily="34" charset="0"/>
              </a:defRPr>
            </a:lvl1pPr>
          </a:lstStyle>
          <a:p>
            <a:fld id="{A0234BD7-7F3A-4CC8-8364-90146FB9C120}" type="datetime1">
              <a:rPr lang="fr-FR" smtClean="0"/>
              <a:t>09/06/2015</a:t>
            </a:fld>
            <a:endParaRPr lang="fr-FR"/>
          </a:p>
        </p:txBody>
      </p:sp>
      <p:sp>
        <p:nvSpPr>
          <p:cNvPr id="6" name="Espace réservé du pied de page 5"/>
          <p:cNvSpPr>
            <a:spLocks noGrp="1"/>
          </p:cNvSpPr>
          <p:nvPr>
            <p:ph type="ftr" sz="quarter" idx="11"/>
          </p:nvPr>
        </p:nvSpPr>
        <p:spPr/>
        <p:txBody>
          <a:bodyPr/>
          <a:lstStyle>
            <a:lvl1pPr>
              <a:defRPr sz="800">
                <a:latin typeface="Segoe UI Semilight" panose="020B0402040204020203" pitchFamily="34" charset="0"/>
                <a:cs typeface="Segoe UI Semilight" panose="020B0402040204020203" pitchFamily="34" charset="0"/>
              </a:defRPr>
            </a:lvl1pPr>
          </a:lstStyle>
          <a:p>
            <a:endParaRPr lang="fr-FR"/>
          </a:p>
        </p:txBody>
      </p:sp>
      <p:sp>
        <p:nvSpPr>
          <p:cNvPr id="7" name="Espace réservé du numéro de diapositive 6"/>
          <p:cNvSpPr>
            <a:spLocks noGrp="1"/>
          </p:cNvSpPr>
          <p:nvPr>
            <p:ph type="sldNum" sz="quarter" idx="12"/>
          </p:nvPr>
        </p:nvSpPr>
        <p:spPr/>
        <p:txBody>
          <a:bodyPr/>
          <a:lstStyle>
            <a:lvl1pPr>
              <a:defRPr sz="800">
                <a:latin typeface="Segoe UI Semilight" panose="020B0402040204020203" pitchFamily="34" charset="0"/>
                <a:cs typeface="Segoe UI Semilight" panose="020B0402040204020203" pitchFamily="34" charset="0"/>
              </a:defRPr>
            </a:lvl1pPr>
          </a:lstStyle>
          <a:p>
            <a:fld id="{604F9983-238B-5A48-87F7-46742A2BA19E}" type="slidenum">
              <a:rPr lang="fr-FR" smtClean="0"/>
              <a:pPr/>
              <a:t>‹N°›</a:t>
            </a:fld>
            <a:endParaRPr lang="fr-FR"/>
          </a:p>
        </p:txBody>
      </p:sp>
      <p:sp>
        <p:nvSpPr>
          <p:cNvPr id="12" name="Titre 11"/>
          <p:cNvSpPr>
            <a:spLocks noGrp="1"/>
          </p:cNvSpPr>
          <p:nvPr>
            <p:ph type="title" hasCustomPrompt="1"/>
          </p:nvPr>
        </p:nvSpPr>
        <p:spPr>
          <a:xfrm>
            <a:off x="314227" y="129320"/>
            <a:ext cx="2491325" cy="255013"/>
          </a:xfrm>
          <a:prstGeom prst="rect">
            <a:avLst/>
          </a:prstGeom>
        </p:spPr>
        <p:txBody>
          <a:bodyPr vert="horz" lIns="0" tIns="0" rIns="0" bIns="0" rtlCol="0" anchor="t" anchorCtr="0">
            <a:noAutofit/>
          </a:bodyPr>
          <a:lstStyle>
            <a:lvl1pPr algn="l">
              <a:lnSpc>
                <a:spcPts val="1920"/>
              </a:lnSpc>
              <a:defRPr lang="fr-FR" sz="1600">
                <a:solidFill>
                  <a:schemeClr val="bg1"/>
                </a:solidFill>
                <a:latin typeface="Segoe UI Semilight" panose="020B0402040204020203" pitchFamily="34" charset="0"/>
                <a:cs typeface="Segoe UI Semilight" panose="020B0402040204020203" pitchFamily="34" charset="0"/>
              </a:defRPr>
            </a:lvl1pPr>
          </a:lstStyle>
          <a:p>
            <a:pPr marL="0" lvl="0" algn="l"/>
            <a:r>
              <a:rPr lang="fr-FR" dirty="0"/>
              <a:t>Chapitre 1</a:t>
            </a:r>
          </a:p>
        </p:txBody>
      </p:sp>
      <p:sp>
        <p:nvSpPr>
          <p:cNvPr id="15" name="Espace réservé du texte 14"/>
          <p:cNvSpPr>
            <a:spLocks noGrp="1"/>
          </p:cNvSpPr>
          <p:nvPr>
            <p:ph type="body" sz="quarter" idx="15" hasCustomPrompt="1"/>
          </p:nvPr>
        </p:nvSpPr>
        <p:spPr>
          <a:xfrm>
            <a:off x="4569646" y="1228192"/>
            <a:ext cx="3124904" cy="655070"/>
          </a:xfrm>
          <a:prstGeom prst="rect">
            <a:avLst/>
          </a:prstGeom>
        </p:spPr>
        <p:txBody>
          <a:bodyPr vert="horz" lIns="91440" tIns="45720" rIns="91440" bIns="45720" rtlCol="0">
            <a:normAutofit/>
          </a:bodyPr>
          <a:lstStyle>
            <a:lvl1pPr marL="342900" indent="-342900">
              <a:buSzPct val="120000"/>
              <a:buFontTx/>
              <a:buBlip>
                <a:blip r:embed="rId3"/>
              </a:buBlip>
              <a:defRPr lang="fr-FR" sz="2600" baseline="0">
                <a:solidFill>
                  <a:srgbClr val="123A61"/>
                </a:solidFill>
                <a:latin typeface="Segoe UI Black" panose="020B0A02040204020203" pitchFamily="34" charset="0"/>
                <a:ea typeface="Segoe UI Black" panose="020B0A02040204020203" pitchFamily="34" charset="0"/>
                <a:cs typeface="Segoe UI Black" panose="020B0A02040204020203" pitchFamily="34" charset="0"/>
              </a:defRPr>
            </a:lvl1pPr>
            <a:lvl2pPr>
              <a:defRPr lang="fr-FR" sz="2000">
                <a:solidFill>
                  <a:srgbClr val="000000"/>
                </a:solidFill>
                <a:latin typeface="SegoeBook"/>
                <a:cs typeface="SegoeBook"/>
              </a:defRPr>
            </a:lvl2pPr>
            <a:lvl3pPr>
              <a:defRPr lang="fr-FR" sz="1800">
                <a:solidFill>
                  <a:srgbClr val="000000"/>
                </a:solidFill>
                <a:latin typeface="SegoeBook"/>
                <a:cs typeface="SegoeBook"/>
              </a:defRPr>
            </a:lvl3pPr>
            <a:lvl4pPr>
              <a:defRPr lang="fr-FR" sz="1600">
                <a:latin typeface="SegoeBook"/>
                <a:cs typeface="SegoeBook"/>
              </a:defRPr>
            </a:lvl4pPr>
            <a:lvl5pPr>
              <a:defRPr lang="fr-FR" sz="1600">
                <a:latin typeface="SegoeBook"/>
                <a:cs typeface="SegoeBook"/>
              </a:defRPr>
            </a:lvl5pPr>
          </a:lstStyle>
          <a:p>
            <a:pPr lvl="0">
              <a:buSzPct val="120000"/>
              <a:buFontTx/>
              <a:buBlip>
                <a:blip r:embed="rId3"/>
              </a:buBlip>
            </a:pPr>
            <a:r>
              <a:rPr lang="fr-FR" dirty="0"/>
              <a:t> Contenu</a:t>
            </a:r>
          </a:p>
        </p:txBody>
      </p:sp>
      <p:sp>
        <p:nvSpPr>
          <p:cNvPr id="16" name="Espace réservé du texte 14"/>
          <p:cNvSpPr>
            <a:spLocks noGrp="1"/>
          </p:cNvSpPr>
          <p:nvPr>
            <p:ph type="body" sz="quarter" idx="16" hasCustomPrompt="1"/>
          </p:nvPr>
        </p:nvSpPr>
        <p:spPr>
          <a:xfrm>
            <a:off x="611560" y="1228192"/>
            <a:ext cx="3124904" cy="655070"/>
          </a:xfrm>
          <a:prstGeom prst="rect">
            <a:avLst/>
          </a:prstGeom>
        </p:spPr>
        <p:txBody>
          <a:bodyPr vert="horz" lIns="91440" tIns="45720" rIns="91440" bIns="45720" rtlCol="0">
            <a:normAutofit/>
          </a:bodyPr>
          <a:lstStyle>
            <a:lvl1pPr marL="457200" indent="-457200">
              <a:buSzPct val="121000"/>
              <a:buFontTx/>
              <a:buBlip>
                <a:blip r:embed="rId3"/>
              </a:buBlip>
              <a:defRPr lang="fr-FR" sz="2600" baseline="0">
                <a:solidFill>
                  <a:srgbClr val="123A6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buSzPct val="120000"/>
              <a:buFontTx/>
              <a:buBlip>
                <a:blip r:embed="rId3"/>
              </a:buBlip>
            </a:pPr>
            <a:r>
              <a:rPr lang="fr-FR"/>
              <a:t>Contenu</a:t>
            </a:r>
          </a:p>
        </p:txBody>
      </p:sp>
    </p:spTree>
    <p:extLst>
      <p:ext uri="{BB962C8B-B14F-4D97-AF65-F5344CB8AC3E}">
        <p14:creationId xmlns:p14="http://schemas.microsoft.com/office/powerpoint/2010/main" val="108750979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317422" y="121340"/>
            <a:ext cx="1479899" cy="251066"/>
          </a:xfrm>
          <a:prstGeom prst="rect">
            <a:avLst/>
          </a:prstGeom>
        </p:spPr>
        <p:txBody>
          <a:bodyPr lIns="0" tIns="0" rIns="0" bIns="0" anchor="t" anchorCtr="0">
            <a:noAutofit/>
          </a:bodyPr>
          <a:lstStyle>
            <a:lvl1pPr algn="l">
              <a:defRPr sz="1600">
                <a:solidFill>
                  <a:schemeClr val="bg1"/>
                </a:solidFill>
                <a:latin typeface="Segoe UI Semilight" panose="020B0402040204020203" pitchFamily="34" charset="0"/>
                <a:cs typeface="Segoe UI Semilight" panose="020B0402040204020203" pitchFamily="34" charset="0"/>
              </a:defRPr>
            </a:lvl1pPr>
          </a:lstStyle>
          <a:p>
            <a:r>
              <a:rPr lang="fr-FR" dirty="0"/>
              <a:t>Chapitre 1</a:t>
            </a:r>
          </a:p>
        </p:txBody>
      </p:sp>
      <p:sp>
        <p:nvSpPr>
          <p:cNvPr id="3" name="Espace réservé du texte 2"/>
          <p:cNvSpPr>
            <a:spLocks noGrp="1"/>
          </p:cNvSpPr>
          <p:nvPr>
            <p:ph type="body" idx="1" hasCustomPrompt="1"/>
          </p:nvPr>
        </p:nvSpPr>
        <p:spPr>
          <a:xfrm>
            <a:off x="457200" y="1279261"/>
            <a:ext cx="4040188" cy="533136"/>
          </a:xfrm>
          <a:prstGeom prst="rect">
            <a:avLst/>
          </a:prstGeom>
        </p:spPr>
        <p:txBody>
          <a:bodyPr lIns="0" tIns="0" rIns="0" bIns="0" anchor="t" anchorCtr="0">
            <a:noAutofit/>
          </a:bodyPr>
          <a:lstStyle>
            <a:lvl1pPr marL="457200" indent="-457200">
              <a:buSzPct val="120000"/>
              <a:buFontTx/>
              <a:buBlip>
                <a:blip r:embed="rId3"/>
              </a:buBlip>
              <a:defRPr sz="2600" b="1">
                <a:solidFill>
                  <a:srgbClr val="123A61"/>
                </a:solidFill>
                <a:latin typeface="Segoe UI Black" panose="020B0A02040204020203" pitchFamily="34" charset="0"/>
                <a:ea typeface="Segoe UI Black" panose="020B0A02040204020203" pitchFamily="34" charset="0"/>
                <a:cs typeface="Segoe UI Black" panose="020B0A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Contenu</a:t>
            </a:r>
          </a:p>
        </p:txBody>
      </p:sp>
      <p:sp>
        <p:nvSpPr>
          <p:cNvPr id="5" name="Espace réservé du texte 4"/>
          <p:cNvSpPr>
            <a:spLocks noGrp="1"/>
          </p:cNvSpPr>
          <p:nvPr>
            <p:ph type="body" sz="quarter" idx="3" hasCustomPrompt="1"/>
          </p:nvPr>
        </p:nvSpPr>
        <p:spPr>
          <a:xfrm>
            <a:off x="4645027" y="1279261"/>
            <a:ext cx="3813123" cy="533136"/>
          </a:xfrm>
          <a:prstGeom prst="rect">
            <a:avLst/>
          </a:prstGeom>
        </p:spPr>
        <p:txBody>
          <a:bodyPr lIns="0" tIns="0" rIns="0" bIns="0" anchor="t" anchorCtr="0">
            <a:noAutofit/>
          </a:bodyPr>
          <a:lstStyle>
            <a:lvl1pPr marL="457200" indent="-457200">
              <a:buSzPct val="120000"/>
              <a:buFontTx/>
              <a:buBlip>
                <a:blip r:embed="rId3"/>
              </a:buBlip>
              <a:defRPr sz="2600" b="1">
                <a:solidFill>
                  <a:srgbClr val="123A61"/>
                </a:solidFill>
                <a:latin typeface="Segoe UI Black" panose="020B0A02040204020203" pitchFamily="34" charset="0"/>
                <a:ea typeface="Segoe UI Black" panose="020B0A02040204020203" pitchFamily="34" charset="0"/>
                <a:cs typeface="Segoe UI Black" panose="020B0A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Contenu</a:t>
            </a:r>
          </a:p>
        </p:txBody>
      </p:sp>
      <p:sp>
        <p:nvSpPr>
          <p:cNvPr id="7" name="Espace réservé de la date 6"/>
          <p:cNvSpPr>
            <a:spLocks noGrp="1"/>
          </p:cNvSpPr>
          <p:nvPr>
            <p:ph type="dt" sz="half" idx="10"/>
          </p:nvPr>
        </p:nvSpPr>
        <p:spPr/>
        <p:txBody>
          <a:bodyPr/>
          <a:lstStyle>
            <a:lvl1pPr>
              <a:defRPr sz="800">
                <a:latin typeface="Segoe UI Semilight" panose="020B0402040204020203" pitchFamily="34" charset="0"/>
                <a:cs typeface="Segoe UI Semilight" panose="020B0402040204020203" pitchFamily="34" charset="0"/>
              </a:defRPr>
            </a:lvl1pPr>
          </a:lstStyle>
          <a:p>
            <a:fld id="{86EC654F-5B0F-4D0C-A888-2F2ABA7503A9}" type="datetime1">
              <a:rPr lang="fr-FR" smtClean="0"/>
              <a:t>09/06/2015</a:t>
            </a:fld>
            <a:endParaRPr lang="fr-FR"/>
          </a:p>
        </p:txBody>
      </p:sp>
      <p:sp>
        <p:nvSpPr>
          <p:cNvPr id="8" name="Espace réservé du pied de page 7"/>
          <p:cNvSpPr>
            <a:spLocks noGrp="1"/>
          </p:cNvSpPr>
          <p:nvPr>
            <p:ph type="ftr" sz="quarter" idx="11"/>
          </p:nvPr>
        </p:nvSpPr>
        <p:spPr/>
        <p:txBody>
          <a:bodyPr/>
          <a:lstStyle>
            <a:lvl1pPr>
              <a:defRPr sz="800">
                <a:latin typeface="Segoe UI Semilight" panose="020B0402040204020203" pitchFamily="34" charset="0"/>
                <a:cs typeface="Segoe UI Semilight" panose="020B0402040204020203" pitchFamily="34" charset="0"/>
              </a:defRPr>
            </a:lvl1pPr>
          </a:lstStyle>
          <a:p>
            <a:endParaRPr lang="fr-FR"/>
          </a:p>
        </p:txBody>
      </p:sp>
      <p:sp>
        <p:nvSpPr>
          <p:cNvPr id="9" name="Espace réservé du numéro de diapositive 8"/>
          <p:cNvSpPr>
            <a:spLocks noGrp="1"/>
          </p:cNvSpPr>
          <p:nvPr>
            <p:ph type="sldNum" sz="quarter" idx="12"/>
          </p:nvPr>
        </p:nvSpPr>
        <p:spPr/>
        <p:txBody>
          <a:bodyPr/>
          <a:lstStyle>
            <a:lvl1pPr>
              <a:defRPr sz="800">
                <a:latin typeface="Segoe UI Semilight" panose="020B0402040204020203" pitchFamily="34" charset="0"/>
                <a:cs typeface="Segoe UI Semilight" panose="020B0402040204020203" pitchFamily="34" charset="0"/>
              </a:defRPr>
            </a:lvl1pPr>
          </a:lstStyle>
          <a:p>
            <a:fld id="{604F9983-238B-5A48-87F7-46742A2BA19E}" type="slidenum">
              <a:rPr lang="fr-FR" smtClean="0"/>
              <a:pPr/>
              <a:t>‹N°›</a:t>
            </a:fld>
            <a:endParaRPr lang="fr-FR"/>
          </a:p>
        </p:txBody>
      </p:sp>
      <p:sp>
        <p:nvSpPr>
          <p:cNvPr id="11" name="Espace réservé du texte 10"/>
          <p:cNvSpPr>
            <a:spLocks noGrp="1"/>
          </p:cNvSpPr>
          <p:nvPr>
            <p:ph type="body" sz="quarter" idx="14" hasCustomPrompt="1"/>
          </p:nvPr>
        </p:nvSpPr>
        <p:spPr>
          <a:xfrm>
            <a:off x="317422" y="398124"/>
            <a:ext cx="3557405" cy="303134"/>
          </a:xfrm>
          <a:prstGeom prst="rect">
            <a:avLst/>
          </a:prstGeom>
        </p:spPr>
        <p:txBody>
          <a:bodyPr lIns="0" tIns="0" rIns="0" bIns="0">
            <a:normAutofit/>
          </a:bodyPr>
          <a:lstStyle>
            <a:lvl1pPr marL="0" indent="0">
              <a:buFontTx/>
              <a:buNone/>
              <a:defRPr sz="150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r>
              <a:rPr lang="fr-FR"/>
              <a:t>RAPPEL DU TITRE DU CHAPITRE</a:t>
            </a:r>
          </a:p>
        </p:txBody>
      </p:sp>
      <p:sp>
        <p:nvSpPr>
          <p:cNvPr id="13" name="Espace réservé du graphique 12"/>
          <p:cNvSpPr>
            <a:spLocks noGrp="1"/>
          </p:cNvSpPr>
          <p:nvPr>
            <p:ph type="chart" sz="quarter" idx="15"/>
          </p:nvPr>
        </p:nvSpPr>
        <p:spPr>
          <a:xfrm>
            <a:off x="528638" y="2143126"/>
            <a:ext cx="3656012" cy="2813402"/>
          </a:xfrm>
          <a:prstGeom prst="rect">
            <a:avLst/>
          </a:prstGeom>
          <a:ln w="57150" cap="sq" cmpd="sng">
            <a:solidFill>
              <a:srgbClr val="3198E5"/>
            </a:solidFill>
            <a:miter lim="800000"/>
          </a:ln>
        </p:spPr>
        <p:txBody>
          <a:bodyPr lIns="0" tIns="0" bIns="0" anchor="ctr" anchorCtr="0">
            <a:normAutofit/>
          </a:bodyPr>
          <a:lstStyle>
            <a:lvl1pPr marL="0" indent="0" algn="ctr">
              <a:buFontTx/>
              <a:buNone/>
              <a:defRPr sz="1800">
                <a:solidFill>
                  <a:srgbClr val="3198E5"/>
                </a:solidFill>
                <a:latin typeface="Segoe UI Semilight" panose="020B0402040204020203" pitchFamily="34" charset="0"/>
                <a:cs typeface="Segoe UI Semilight" panose="020B0402040204020203" pitchFamily="34" charset="0"/>
              </a:defRPr>
            </a:lvl1pPr>
          </a:lstStyle>
          <a:p>
            <a:r>
              <a:rPr lang="fr-FR" smtClean="0"/>
              <a:t>Cliquez sur l'icône pour ajouter un graphique</a:t>
            </a:r>
            <a:endParaRPr lang="fr-FR"/>
          </a:p>
        </p:txBody>
      </p:sp>
      <p:sp>
        <p:nvSpPr>
          <p:cNvPr id="15" name="Espace réservé du graphique 14"/>
          <p:cNvSpPr>
            <a:spLocks noGrp="1"/>
          </p:cNvSpPr>
          <p:nvPr>
            <p:ph type="chart" sz="quarter" idx="16"/>
          </p:nvPr>
        </p:nvSpPr>
        <p:spPr>
          <a:xfrm>
            <a:off x="4705351" y="2143126"/>
            <a:ext cx="3752799" cy="2813402"/>
          </a:xfrm>
          <a:prstGeom prst="rect">
            <a:avLst/>
          </a:prstGeom>
          <a:ln w="57150" cap="sq" cmpd="sng">
            <a:solidFill>
              <a:srgbClr val="3198E5"/>
            </a:solidFill>
            <a:miter lim="800000"/>
          </a:ln>
        </p:spPr>
        <p:txBody>
          <a:bodyPr lIns="0" tIns="0" bIns="0" anchor="ctr" anchorCtr="0">
            <a:normAutofit/>
          </a:bodyPr>
          <a:lstStyle>
            <a:lvl1pPr marL="0" indent="0" algn="ctr">
              <a:buFontTx/>
              <a:buNone/>
              <a:defRPr sz="1800">
                <a:solidFill>
                  <a:srgbClr val="3198E5"/>
                </a:solidFill>
                <a:latin typeface="Segoe UI Semilight" panose="020B0402040204020203" pitchFamily="34" charset="0"/>
                <a:cs typeface="Segoe UI Semilight" panose="020B0402040204020203" pitchFamily="34" charset="0"/>
              </a:defRPr>
            </a:lvl1pPr>
          </a:lstStyle>
          <a:p>
            <a:r>
              <a:rPr lang="fr-FR" smtClean="0"/>
              <a:t>Cliquez sur l'icône pour ajouter un graphique</a:t>
            </a:r>
            <a:endParaRPr lang="fr-FR"/>
          </a:p>
        </p:txBody>
      </p:sp>
    </p:spTree>
    <p:extLst>
      <p:ext uri="{BB962C8B-B14F-4D97-AF65-F5344CB8AC3E}">
        <p14:creationId xmlns:p14="http://schemas.microsoft.com/office/powerpoint/2010/main" val="374305733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seul">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lvl1pPr>
              <a:defRPr sz="800">
                <a:latin typeface="Segoe UI Semilight" panose="020B0402040204020203" pitchFamily="34" charset="0"/>
                <a:cs typeface="Segoe UI Semilight" panose="020B0402040204020203" pitchFamily="34" charset="0"/>
              </a:defRPr>
            </a:lvl1pPr>
          </a:lstStyle>
          <a:p>
            <a:fld id="{9E0ABAFA-9AB5-4891-8FF5-61ADCE009265}" type="datetime1">
              <a:rPr lang="fr-FR" smtClean="0"/>
              <a:t>09/06/2015</a:t>
            </a:fld>
            <a:endParaRPr lang="fr-FR"/>
          </a:p>
        </p:txBody>
      </p:sp>
      <p:sp>
        <p:nvSpPr>
          <p:cNvPr id="4" name="Espace réservé du pied de page 3"/>
          <p:cNvSpPr>
            <a:spLocks noGrp="1"/>
          </p:cNvSpPr>
          <p:nvPr>
            <p:ph type="ftr" sz="quarter" idx="11"/>
          </p:nvPr>
        </p:nvSpPr>
        <p:spPr/>
        <p:txBody>
          <a:bodyPr/>
          <a:lstStyle>
            <a:lvl1pPr>
              <a:defRPr sz="800">
                <a:latin typeface="Segoe UI Semilight" panose="020B0402040204020203" pitchFamily="34" charset="0"/>
                <a:cs typeface="Segoe UI Semilight" panose="020B0402040204020203" pitchFamily="34" charset="0"/>
              </a:defRPr>
            </a:lvl1pPr>
          </a:lstStyle>
          <a:p>
            <a:endParaRPr lang="fr-FR"/>
          </a:p>
        </p:txBody>
      </p:sp>
      <p:sp>
        <p:nvSpPr>
          <p:cNvPr id="5" name="Espace réservé du numéro de diapositive 4"/>
          <p:cNvSpPr>
            <a:spLocks noGrp="1"/>
          </p:cNvSpPr>
          <p:nvPr>
            <p:ph type="sldNum" sz="quarter" idx="12"/>
          </p:nvPr>
        </p:nvSpPr>
        <p:spPr/>
        <p:txBody>
          <a:bodyPr/>
          <a:lstStyle>
            <a:lvl1pPr>
              <a:defRPr sz="800">
                <a:latin typeface="Segoe UI Semilight" panose="020B0402040204020203" pitchFamily="34" charset="0"/>
                <a:cs typeface="Segoe UI Semilight" panose="020B0402040204020203" pitchFamily="34" charset="0"/>
              </a:defRPr>
            </a:lvl1pPr>
          </a:lstStyle>
          <a:p>
            <a:fld id="{604F9983-238B-5A48-87F7-46742A2BA19E}" type="slidenum">
              <a:rPr lang="fr-FR" smtClean="0"/>
              <a:pPr/>
              <a:t>‹N°›</a:t>
            </a:fld>
            <a:endParaRPr lang="fr-FR"/>
          </a:p>
        </p:txBody>
      </p:sp>
      <p:sp>
        <p:nvSpPr>
          <p:cNvPr id="7" name="Espace réservé du texte 10"/>
          <p:cNvSpPr>
            <a:spLocks noGrp="1"/>
          </p:cNvSpPr>
          <p:nvPr>
            <p:ph type="body" sz="quarter" idx="13" hasCustomPrompt="1"/>
          </p:nvPr>
        </p:nvSpPr>
        <p:spPr>
          <a:xfrm>
            <a:off x="317422" y="398124"/>
            <a:ext cx="3557405" cy="303134"/>
          </a:xfrm>
          <a:prstGeom prst="rect">
            <a:avLst/>
          </a:prstGeom>
        </p:spPr>
        <p:txBody>
          <a:bodyPr lIns="0" tIns="0" rIns="0" bIns="0">
            <a:normAutofit/>
          </a:bodyPr>
          <a:lstStyle>
            <a:lvl1pPr marL="0" indent="0">
              <a:buFontTx/>
              <a:buNone/>
              <a:defRPr sz="150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r>
              <a:rPr lang="fr-FR"/>
              <a:t>RAPPEL DU TITRE DU CHAPITRE</a:t>
            </a:r>
          </a:p>
        </p:txBody>
      </p:sp>
      <p:sp>
        <p:nvSpPr>
          <p:cNvPr id="10" name="Espace réservé du texte 9"/>
          <p:cNvSpPr>
            <a:spLocks noGrp="1"/>
          </p:cNvSpPr>
          <p:nvPr>
            <p:ph type="body" sz="quarter" idx="14" hasCustomPrompt="1"/>
          </p:nvPr>
        </p:nvSpPr>
        <p:spPr>
          <a:xfrm>
            <a:off x="314912" y="128789"/>
            <a:ext cx="2023708" cy="244024"/>
          </a:xfrm>
          <a:prstGeom prst="rect">
            <a:avLst/>
          </a:prstGeom>
        </p:spPr>
        <p:txBody>
          <a:bodyPr vert="horz" wrap="square" lIns="0" tIns="0" rIns="0" bIns="0" rtlCol="0" anchor="t" anchorCtr="0">
            <a:noAutofit/>
          </a:bodyPr>
          <a:lstStyle>
            <a:lvl1pPr marL="0" indent="0">
              <a:buFontTx/>
              <a:buNone/>
              <a:defRPr lang="fr-FR" sz="1600">
                <a:solidFill>
                  <a:schemeClr val="bg1"/>
                </a:solidFill>
                <a:latin typeface="Segoe UI Semilight" panose="020B0402040204020203" pitchFamily="34" charset="0"/>
                <a:ea typeface="+mj-ea"/>
                <a:cs typeface="Segoe UI Semilight" panose="020B0402040204020203" pitchFamily="34" charset="0"/>
              </a:defRPr>
            </a:lvl1pPr>
            <a:lvl2pPr>
              <a:defRPr lang="fr-FR"/>
            </a:lvl2pPr>
            <a:lvl3pPr>
              <a:defRPr lang="fr-FR"/>
            </a:lvl3pPr>
            <a:lvl4pPr>
              <a:defRPr lang="fr-FR"/>
            </a:lvl4pPr>
            <a:lvl5pPr>
              <a:defRPr lang="fr-FR"/>
            </a:lvl5pPr>
          </a:lstStyle>
          <a:p>
            <a:pPr marL="0" lvl="0">
              <a:lnSpc>
                <a:spcPts val="1920"/>
              </a:lnSpc>
              <a:spcBef>
                <a:spcPct val="0"/>
              </a:spcBef>
              <a:buNone/>
            </a:pPr>
            <a:r>
              <a:rPr lang="fr-FR" dirty="0"/>
              <a:t>Chapitre 1</a:t>
            </a:r>
          </a:p>
        </p:txBody>
      </p:sp>
    </p:spTree>
    <p:extLst>
      <p:ext uri="{BB962C8B-B14F-4D97-AF65-F5344CB8AC3E}">
        <p14:creationId xmlns:p14="http://schemas.microsoft.com/office/powerpoint/2010/main" val="38825220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sz="800">
                <a:latin typeface="Segoe UI Semilight" panose="020B0402040204020203" pitchFamily="34" charset="0"/>
                <a:cs typeface="Segoe UI Semilight" panose="020B0402040204020203" pitchFamily="34" charset="0"/>
              </a:defRPr>
            </a:lvl1pPr>
          </a:lstStyle>
          <a:p>
            <a:fld id="{F2A09557-C5BA-42B1-88FE-E1636A080532}" type="datetime1">
              <a:rPr lang="fr-FR" smtClean="0"/>
              <a:t>09/06/2015</a:t>
            </a:fld>
            <a:endParaRPr lang="fr-FR"/>
          </a:p>
        </p:txBody>
      </p:sp>
      <p:sp>
        <p:nvSpPr>
          <p:cNvPr id="4" name="Espace réservé du numéro de diapositive 3"/>
          <p:cNvSpPr>
            <a:spLocks noGrp="1"/>
          </p:cNvSpPr>
          <p:nvPr>
            <p:ph type="sldNum" sz="quarter" idx="12"/>
          </p:nvPr>
        </p:nvSpPr>
        <p:spPr/>
        <p:txBody>
          <a:bodyPr/>
          <a:lstStyle>
            <a:lvl1pPr>
              <a:defRPr sz="800">
                <a:latin typeface="Segoe UI Semilight" panose="020B0402040204020203" pitchFamily="34" charset="0"/>
                <a:cs typeface="Segoe UI Semilight" panose="020B0402040204020203" pitchFamily="34" charset="0"/>
              </a:defRPr>
            </a:lvl1pPr>
          </a:lstStyle>
          <a:p>
            <a:fld id="{604F9983-238B-5A48-87F7-46742A2BA19E}" type="slidenum">
              <a:rPr lang="fr-FR" smtClean="0"/>
              <a:pPr/>
              <a:t>‹N°›</a:t>
            </a:fld>
            <a:endParaRPr lang="fr-FR"/>
          </a:p>
        </p:txBody>
      </p:sp>
      <p:sp>
        <p:nvSpPr>
          <p:cNvPr id="6" name="Espace réservé du pied de page 3"/>
          <p:cNvSpPr>
            <a:spLocks noGrp="1"/>
          </p:cNvSpPr>
          <p:nvPr>
            <p:ph type="ftr" sz="quarter" idx="11"/>
          </p:nvPr>
        </p:nvSpPr>
        <p:spPr>
          <a:xfrm>
            <a:off x="3124200" y="5296959"/>
            <a:ext cx="2895600" cy="304271"/>
          </a:xfrm>
        </p:spPr>
        <p:txBody>
          <a:bodyPr/>
          <a:lstStyle>
            <a:lvl1pPr>
              <a:defRPr sz="800">
                <a:latin typeface="Segoe UI Semilight" panose="020B0402040204020203" pitchFamily="34" charset="0"/>
                <a:cs typeface="Segoe UI Semilight" panose="020B0402040204020203" pitchFamily="34" charset="0"/>
              </a:defRPr>
            </a:lvl1pPr>
          </a:lstStyle>
          <a:p>
            <a:endParaRPr lang="fr-FR"/>
          </a:p>
        </p:txBody>
      </p:sp>
    </p:spTree>
    <p:extLst>
      <p:ext uri="{BB962C8B-B14F-4D97-AF65-F5344CB8AC3E}">
        <p14:creationId xmlns:p14="http://schemas.microsoft.com/office/powerpoint/2010/main" val="308625279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au avec légen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1039092" y="1872929"/>
            <a:ext cx="2247515" cy="3112997"/>
          </a:xfrm>
          <a:prstGeom prst="rect">
            <a:avLst/>
          </a:prstGeom>
        </p:spPr>
        <p:txBody>
          <a:bodyPr vert="horz" lIns="0" tIns="0" rIns="0" bIns="0" rtlCol="0">
            <a:noAutofit/>
          </a:bodyPr>
          <a:lstStyle>
            <a:lvl1pPr marL="0" indent="-342900">
              <a:spcBef>
                <a:spcPts val="300"/>
              </a:spcBef>
              <a:buFontTx/>
              <a:buNone/>
              <a:defRPr lang="fr-FR" sz="1400">
                <a:latin typeface="Segoe UI Semilight" panose="020B0402040204020203" pitchFamily="34" charset="0"/>
                <a:cs typeface="Segoe UI Semilight" panose="020B0402040204020203" pitchFamily="34" charset="0"/>
              </a:defRPr>
            </a:lvl1pPr>
          </a:lstStyle>
          <a:p>
            <a:pPr marL="0" lvl="0" indent="0">
              <a:buFontTx/>
              <a:buNone/>
            </a:pPr>
            <a:r>
              <a:rPr lang="fr-FR" smtClean="0"/>
              <a:t>Modifiez les styles du texte du masque</a:t>
            </a:r>
          </a:p>
        </p:txBody>
      </p:sp>
      <p:sp>
        <p:nvSpPr>
          <p:cNvPr id="5" name="Espace réservé de la date 4"/>
          <p:cNvSpPr>
            <a:spLocks noGrp="1"/>
          </p:cNvSpPr>
          <p:nvPr>
            <p:ph type="dt" sz="half" idx="10"/>
          </p:nvPr>
        </p:nvSpPr>
        <p:spPr/>
        <p:txBody>
          <a:bodyPr/>
          <a:lstStyle>
            <a:lvl1pPr>
              <a:defRPr sz="800">
                <a:latin typeface="Segoe UI Semilight" panose="020B0402040204020203" pitchFamily="34" charset="0"/>
                <a:cs typeface="Segoe UI Semilight" panose="020B0402040204020203" pitchFamily="34" charset="0"/>
              </a:defRPr>
            </a:lvl1pPr>
          </a:lstStyle>
          <a:p>
            <a:fld id="{B48F60FD-59C8-429F-8CE8-9C47B40A4C4F}" type="datetime1">
              <a:rPr lang="fr-FR" smtClean="0"/>
              <a:t>09/06/2015</a:t>
            </a:fld>
            <a:endParaRPr lang="fr-FR"/>
          </a:p>
        </p:txBody>
      </p:sp>
      <p:sp>
        <p:nvSpPr>
          <p:cNvPr id="6" name="Espace réservé du pied de page 5"/>
          <p:cNvSpPr>
            <a:spLocks noGrp="1"/>
          </p:cNvSpPr>
          <p:nvPr>
            <p:ph type="ftr" sz="quarter" idx="11"/>
          </p:nvPr>
        </p:nvSpPr>
        <p:spPr/>
        <p:txBody>
          <a:bodyPr/>
          <a:lstStyle>
            <a:lvl1pPr>
              <a:defRPr sz="800">
                <a:latin typeface="Segoe UI Semilight" panose="020B0402040204020203" pitchFamily="34" charset="0"/>
                <a:cs typeface="Segoe UI Semilight" panose="020B0402040204020203" pitchFamily="34" charset="0"/>
              </a:defRPr>
            </a:lvl1pPr>
          </a:lstStyle>
          <a:p>
            <a:endParaRPr lang="fr-FR"/>
          </a:p>
        </p:txBody>
      </p:sp>
      <p:sp>
        <p:nvSpPr>
          <p:cNvPr id="7" name="Espace réservé du numéro de diapositive 6"/>
          <p:cNvSpPr>
            <a:spLocks noGrp="1"/>
          </p:cNvSpPr>
          <p:nvPr>
            <p:ph type="sldNum" sz="quarter" idx="12"/>
          </p:nvPr>
        </p:nvSpPr>
        <p:spPr/>
        <p:txBody>
          <a:bodyPr/>
          <a:lstStyle>
            <a:lvl1pPr>
              <a:defRPr sz="800">
                <a:latin typeface="Segoe UI Semilight" panose="020B0402040204020203" pitchFamily="34" charset="0"/>
                <a:cs typeface="Segoe UI Semilight" panose="020B0402040204020203" pitchFamily="34" charset="0"/>
              </a:defRPr>
            </a:lvl1pPr>
          </a:lstStyle>
          <a:p>
            <a:fld id="{604F9983-238B-5A48-87F7-46742A2BA19E}" type="slidenum">
              <a:rPr lang="fr-FR" smtClean="0"/>
              <a:pPr/>
              <a:t>‹N°›</a:t>
            </a:fld>
            <a:endParaRPr lang="fr-FR"/>
          </a:p>
        </p:txBody>
      </p:sp>
      <p:sp>
        <p:nvSpPr>
          <p:cNvPr id="13" name="Espace réservé du texte 10"/>
          <p:cNvSpPr>
            <a:spLocks noGrp="1"/>
          </p:cNvSpPr>
          <p:nvPr>
            <p:ph type="body" sz="quarter" idx="14" hasCustomPrompt="1"/>
          </p:nvPr>
        </p:nvSpPr>
        <p:spPr>
          <a:xfrm>
            <a:off x="317422" y="398124"/>
            <a:ext cx="3557405" cy="303134"/>
          </a:xfrm>
          <a:prstGeom prst="rect">
            <a:avLst/>
          </a:prstGeom>
        </p:spPr>
        <p:txBody>
          <a:bodyPr lIns="0" tIns="0" rIns="0" bIns="0">
            <a:normAutofit/>
          </a:bodyPr>
          <a:lstStyle>
            <a:lvl1pPr marL="0" indent="0">
              <a:buFontTx/>
              <a:buNone/>
              <a:defRPr sz="150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r>
              <a:rPr lang="fr-FR"/>
              <a:t>RAPPEL DU TITRE DU CHAPITRE</a:t>
            </a:r>
          </a:p>
        </p:txBody>
      </p:sp>
      <p:sp>
        <p:nvSpPr>
          <p:cNvPr id="14" name="Espace réservé du texte 9"/>
          <p:cNvSpPr>
            <a:spLocks noGrp="1"/>
          </p:cNvSpPr>
          <p:nvPr>
            <p:ph type="body" sz="quarter" idx="15" hasCustomPrompt="1"/>
          </p:nvPr>
        </p:nvSpPr>
        <p:spPr>
          <a:xfrm>
            <a:off x="323793" y="138658"/>
            <a:ext cx="2023708" cy="244024"/>
          </a:xfrm>
          <a:prstGeom prst="rect">
            <a:avLst/>
          </a:prstGeom>
        </p:spPr>
        <p:txBody>
          <a:bodyPr vert="horz" wrap="square" lIns="0" tIns="0" rIns="0" bIns="0" rtlCol="0" anchor="t" anchorCtr="0">
            <a:noAutofit/>
          </a:bodyPr>
          <a:lstStyle>
            <a:lvl1pPr marL="0" indent="0">
              <a:buFontTx/>
              <a:buNone/>
              <a:defRPr lang="fr-FR" sz="1600">
                <a:solidFill>
                  <a:schemeClr val="bg1"/>
                </a:solidFill>
                <a:latin typeface="Segoe UI Semilight" panose="020B0402040204020203" pitchFamily="34" charset="0"/>
                <a:ea typeface="+mj-ea"/>
                <a:cs typeface="Segoe UI Semilight" panose="020B0402040204020203" pitchFamily="34" charset="0"/>
              </a:defRPr>
            </a:lvl1pPr>
            <a:lvl2pPr>
              <a:defRPr lang="fr-FR"/>
            </a:lvl2pPr>
            <a:lvl3pPr>
              <a:defRPr lang="fr-FR"/>
            </a:lvl3pPr>
            <a:lvl4pPr>
              <a:defRPr lang="fr-FR"/>
            </a:lvl4pPr>
            <a:lvl5pPr>
              <a:defRPr lang="fr-FR"/>
            </a:lvl5pPr>
          </a:lstStyle>
          <a:p>
            <a:pPr marL="0" lvl="0">
              <a:lnSpc>
                <a:spcPts val="1920"/>
              </a:lnSpc>
              <a:spcBef>
                <a:spcPct val="0"/>
              </a:spcBef>
              <a:buNone/>
            </a:pPr>
            <a:r>
              <a:rPr lang="fr-FR" dirty="0"/>
              <a:t>Chapitre 1</a:t>
            </a:r>
          </a:p>
        </p:txBody>
      </p:sp>
      <p:sp>
        <p:nvSpPr>
          <p:cNvPr id="18" name="Espace réservé du texte 17"/>
          <p:cNvSpPr>
            <a:spLocks noGrp="1"/>
          </p:cNvSpPr>
          <p:nvPr>
            <p:ph type="body" sz="quarter" idx="17" hasCustomPrompt="1"/>
          </p:nvPr>
        </p:nvSpPr>
        <p:spPr>
          <a:xfrm>
            <a:off x="568807" y="1307629"/>
            <a:ext cx="2694708" cy="556748"/>
          </a:xfrm>
          <a:prstGeom prst="rect">
            <a:avLst/>
          </a:prstGeom>
        </p:spPr>
        <p:txBody>
          <a:bodyPr lIns="0" tIns="0" rIns="0" bIns="0">
            <a:noAutofit/>
          </a:bodyPr>
          <a:lstStyle>
            <a:lvl1pPr marL="342900" indent="-342900">
              <a:buSzPct val="120000"/>
              <a:buFontTx/>
              <a:buBlip>
                <a:blip r:embed="rId3"/>
              </a:buBlip>
              <a:defRPr sz="2600" baseline="0">
                <a:solidFill>
                  <a:srgbClr val="123A6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r>
              <a:rPr lang="fr-FR"/>
              <a:t> Contenu</a:t>
            </a:r>
          </a:p>
        </p:txBody>
      </p:sp>
      <p:sp>
        <p:nvSpPr>
          <p:cNvPr id="22" name="Espace réservé du tableau 21"/>
          <p:cNvSpPr>
            <a:spLocks noGrp="1"/>
          </p:cNvSpPr>
          <p:nvPr>
            <p:ph type="tbl" sz="quarter" idx="19"/>
          </p:nvPr>
        </p:nvSpPr>
        <p:spPr>
          <a:xfrm>
            <a:off x="4210243" y="1323292"/>
            <a:ext cx="4476558" cy="3662634"/>
          </a:xfrm>
          <a:prstGeom prst="rect">
            <a:avLst/>
          </a:prstGeom>
          <a:ln w="57150" cap="sq" cmpd="sng">
            <a:solidFill>
              <a:srgbClr val="3198E5"/>
            </a:solidFill>
            <a:miter lim="800000"/>
          </a:ln>
        </p:spPr>
        <p:txBody>
          <a:bodyPr anchor="ctr" anchorCtr="0">
            <a:normAutofit/>
          </a:bodyPr>
          <a:lstStyle>
            <a:lvl1pPr marL="0" indent="0" algn="ctr">
              <a:buFontTx/>
              <a:buNone/>
              <a:defRPr sz="1800">
                <a:solidFill>
                  <a:srgbClr val="3198E5"/>
                </a:solidFill>
                <a:latin typeface="Segoe UI Semilight" panose="020B0402040204020203" pitchFamily="34" charset="0"/>
                <a:cs typeface="Segoe UI Semilight" panose="020B0402040204020203" pitchFamily="34" charset="0"/>
              </a:defRPr>
            </a:lvl1pPr>
          </a:lstStyle>
          <a:p>
            <a:r>
              <a:rPr lang="fr-FR" smtClean="0"/>
              <a:t>Cliquez sur l'icône pour ajouter un tableau</a:t>
            </a:r>
            <a:endParaRPr lang="fr-FR"/>
          </a:p>
        </p:txBody>
      </p:sp>
    </p:spTree>
    <p:extLst>
      <p:ext uri="{BB962C8B-B14F-4D97-AF65-F5344CB8AC3E}">
        <p14:creationId xmlns:p14="http://schemas.microsoft.com/office/powerpoint/2010/main" val="12481741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a date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800">
                <a:solidFill>
                  <a:schemeClr val="tx1">
                    <a:tint val="75000"/>
                  </a:schemeClr>
                </a:solidFill>
                <a:latin typeface="Segoe UI Semilight" panose="020B0402040204020203" pitchFamily="34" charset="0"/>
                <a:cs typeface="Segoe UI Semilight" panose="020B0402040204020203" pitchFamily="34" charset="0"/>
              </a:defRPr>
            </a:lvl1pPr>
          </a:lstStyle>
          <a:p>
            <a:fld id="{2300A3A5-BF6B-4D98-8B23-7C8675E262AD}" type="datetime1">
              <a:rPr lang="fr-FR" smtClean="0"/>
              <a:t>09/06/2015</a:t>
            </a:fld>
            <a:endParaRPr lang="fr-FR"/>
          </a:p>
        </p:txBody>
      </p:sp>
      <p:sp>
        <p:nvSpPr>
          <p:cNvPr id="5" name="Espace réservé du pied de page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800">
                <a:solidFill>
                  <a:schemeClr val="tx1">
                    <a:tint val="75000"/>
                  </a:schemeClr>
                </a:solidFill>
                <a:latin typeface="Segoe UI Semilight" panose="020B0402040204020203" pitchFamily="34" charset="0"/>
                <a:cs typeface="Segoe UI Semilight" panose="020B0402040204020203" pitchFamily="34" charset="0"/>
              </a:defRPr>
            </a:lvl1pPr>
          </a:lstStyle>
          <a:p>
            <a:endParaRPr lang="fr-FR"/>
          </a:p>
        </p:txBody>
      </p:sp>
      <p:sp>
        <p:nvSpPr>
          <p:cNvPr id="6" name="Espace réservé du numéro de diapositive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800">
                <a:solidFill>
                  <a:schemeClr val="tx1">
                    <a:tint val="75000"/>
                  </a:schemeClr>
                </a:solidFill>
                <a:latin typeface="Segoe UI Semilight" panose="020B0402040204020203" pitchFamily="34" charset="0"/>
                <a:cs typeface="Segoe UI Semilight" panose="020B0402040204020203" pitchFamily="34" charset="0"/>
              </a:defRPr>
            </a:lvl1pPr>
          </a:lstStyle>
          <a:p>
            <a:endParaRPr lang="fr-FR" dirty="0"/>
          </a:p>
        </p:txBody>
      </p:sp>
    </p:spTree>
    <p:extLst>
      <p:ext uri="{BB962C8B-B14F-4D97-AF65-F5344CB8AC3E}">
        <p14:creationId xmlns:p14="http://schemas.microsoft.com/office/powerpoint/2010/main" val="7444776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50" r:id="rId4"/>
    <p:sldLayoutId id="2147483652" r:id="rId5"/>
    <p:sldLayoutId id="2147483653" r:id="rId6"/>
    <p:sldLayoutId id="2147483654" r:id="rId7"/>
    <p:sldLayoutId id="2147483655" r:id="rId8"/>
    <p:sldLayoutId id="2147483656" r:id="rId9"/>
    <p:sldLayoutId id="2147483657" r:id="rId10"/>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benoit@nad.ca"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hyperlink" Target="mailto:Eric.Paquette@etsmtl.c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mailto:jbenoit@nad.ca" TargetMode="External"/><Relationship Id="rId7"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38.jpg"/><Relationship Id="rId4" Type="http://schemas.openxmlformats.org/officeDocument/2006/relationships/hyperlink" Target="mailto:Eric.Paquette@etsmtl.ca" TargetMode="External"/><Relationship Id="rId9"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3"/>
          </p:nvPr>
        </p:nvSpPr>
        <p:spPr>
          <a:xfrm>
            <a:off x="317422" y="373080"/>
            <a:ext cx="6235779" cy="272821"/>
          </a:xfrm>
        </p:spPr>
        <p:txBody>
          <a:bodyPr>
            <a:noAutofit/>
          </a:bodyPr>
          <a:lstStyle/>
          <a:p>
            <a:r>
              <a:rPr lang="en-US" sz="2000" dirty="0"/>
              <a:t>WSCG 2015 – June 8-12</a:t>
            </a:r>
          </a:p>
        </p:txBody>
      </p:sp>
      <p:sp>
        <p:nvSpPr>
          <p:cNvPr id="3" name="Espace réservé du contenu 2"/>
          <p:cNvSpPr>
            <a:spLocks noGrp="1"/>
          </p:cNvSpPr>
          <p:nvPr>
            <p:ph sz="half" idx="1"/>
          </p:nvPr>
        </p:nvSpPr>
        <p:spPr>
          <a:xfrm>
            <a:off x="1161532" y="3652740"/>
            <a:ext cx="3251110" cy="1090637"/>
          </a:xfrm>
        </p:spPr>
        <p:txBody>
          <a:bodyPr/>
          <a:lstStyle/>
          <a:p>
            <a:r>
              <a:rPr lang="fr-FR" dirty="0" smtClean="0"/>
              <a:t>École NAD, </a:t>
            </a:r>
            <a:r>
              <a:rPr lang="fr-FR" dirty="0"/>
              <a:t>Montréal, Canada</a:t>
            </a:r>
          </a:p>
          <a:p>
            <a:r>
              <a:rPr lang="fr-FR" dirty="0" smtClean="0">
                <a:hlinkClick r:id="rId3"/>
              </a:rPr>
              <a:t>jbenoit@nad.ca</a:t>
            </a:r>
            <a:endParaRPr lang="fr-FR" dirty="0" smtClean="0"/>
          </a:p>
          <a:p>
            <a:endParaRPr lang="fr-FR" dirty="0"/>
          </a:p>
          <a:p>
            <a:r>
              <a:rPr lang="fr-CA" dirty="0" smtClean="0"/>
              <a:t>ca.linkedin.com/in/</a:t>
            </a:r>
            <a:r>
              <a:rPr lang="fr-CA" dirty="0" err="1" smtClean="0"/>
              <a:t>JocelynBenoit</a:t>
            </a:r>
            <a:endParaRPr lang="fr-CA" dirty="0" smtClean="0"/>
          </a:p>
          <a:p>
            <a:endParaRPr lang="fr-FR" dirty="0" smtClean="0"/>
          </a:p>
          <a:p>
            <a:endParaRPr lang="fr-FR" dirty="0"/>
          </a:p>
        </p:txBody>
      </p:sp>
      <p:sp>
        <p:nvSpPr>
          <p:cNvPr id="4" name="Espace réservé du contenu 3"/>
          <p:cNvSpPr>
            <a:spLocks noGrp="1"/>
          </p:cNvSpPr>
          <p:nvPr>
            <p:ph sz="half" idx="2"/>
          </p:nvPr>
        </p:nvSpPr>
        <p:spPr>
          <a:xfrm>
            <a:off x="5115098" y="3652739"/>
            <a:ext cx="3296822" cy="1090638"/>
          </a:xfrm>
        </p:spPr>
        <p:txBody>
          <a:bodyPr/>
          <a:lstStyle/>
          <a:p>
            <a:r>
              <a:rPr lang="fr-FR" dirty="0" smtClean="0"/>
              <a:t>ÉTS</a:t>
            </a:r>
            <a:r>
              <a:rPr lang="fr-FR" dirty="0"/>
              <a:t>, Montréal, Canada</a:t>
            </a:r>
          </a:p>
          <a:p>
            <a:r>
              <a:rPr lang="fr-FR" dirty="0" smtClean="0">
                <a:hlinkClick r:id="rId4"/>
              </a:rPr>
              <a:t>Eric.Paquette@etsmtl.ca</a:t>
            </a:r>
          </a:p>
          <a:p>
            <a:endParaRPr lang="fr-FR" dirty="0" smtClean="0"/>
          </a:p>
          <a:p>
            <a:r>
              <a:rPr lang="fr-FR" dirty="0" smtClean="0"/>
              <a:t>ca.linkedin.com/in/</a:t>
            </a:r>
            <a:r>
              <a:rPr lang="fr-FR" dirty="0" err="1" smtClean="0"/>
              <a:t>EricPaquette</a:t>
            </a:r>
            <a:endParaRPr lang="fr-FR" dirty="0" smtClean="0"/>
          </a:p>
          <a:p>
            <a:endParaRPr lang="fr-FR" dirty="0">
              <a:hlinkClick r:id="rId4"/>
            </a:endParaRPr>
          </a:p>
          <a:p>
            <a:endParaRPr lang="fr-FR" dirty="0" smtClean="0">
              <a:hlinkClick r:id="rId4"/>
            </a:endParaRPr>
          </a:p>
        </p:txBody>
      </p:sp>
      <p:sp>
        <p:nvSpPr>
          <p:cNvPr id="6" name="Espace réservé du texte 5"/>
          <p:cNvSpPr>
            <a:spLocks noGrp="1"/>
          </p:cNvSpPr>
          <p:nvPr>
            <p:ph type="body" sz="quarter" idx="15"/>
          </p:nvPr>
        </p:nvSpPr>
        <p:spPr>
          <a:xfrm>
            <a:off x="4569646" y="3063177"/>
            <a:ext cx="3124904" cy="589563"/>
          </a:xfrm>
        </p:spPr>
        <p:txBody>
          <a:bodyPr>
            <a:normAutofit/>
          </a:bodyPr>
          <a:lstStyle/>
          <a:p>
            <a:r>
              <a:rPr lang="fr-FR" sz="2400" dirty="0"/>
              <a:t>Eric Paquette</a:t>
            </a:r>
          </a:p>
        </p:txBody>
      </p:sp>
      <p:sp>
        <p:nvSpPr>
          <p:cNvPr id="7" name="Espace réservé du texte 6"/>
          <p:cNvSpPr>
            <a:spLocks noGrp="1"/>
          </p:cNvSpPr>
          <p:nvPr>
            <p:ph type="body" sz="quarter" idx="16"/>
          </p:nvPr>
        </p:nvSpPr>
        <p:spPr>
          <a:xfrm>
            <a:off x="611560" y="3063177"/>
            <a:ext cx="3124904" cy="589563"/>
          </a:xfrm>
        </p:spPr>
        <p:txBody>
          <a:bodyPr>
            <a:normAutofit/>
          </a:bodyPr>
          <a:lstStyle/>
          <a:p>
            <a:r>
              <a:rPr lang="fr-FR" sz="2400" dirty="0"/>
              <a:t>Jocelyn Benoit</a:t>
            </a:r>
          </a:p>
        </p:txBody>
      </p:sp>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604" y="4379098"/>
            <a:ext cx="365098" cy="364279"/>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170" y="4379099"/>
            <a:ext cx="365098" cy="364279"/>
          </a:xfrm>
          <a:prstGeom prst="rect">
            <a:avLst/>
          </a:prstGeom>
        </p:spPr>
      </p:pic>
      <p:sp>
        <p:nvSpPr>
          <p:cNvPr id="8" name="Espace réservé du numéro de diapositive 7"/>
          <p:cNvSpPr>
            <a:spLocks noGrp="1"/>
          </p:cNvSpPr>
          <p:nvPr>
            <p:ph type="sldNum" sz="quarter" idx="12"/>
          </p:nvPr>
        </p:nvSpPr>
        <p:spPr/>
        <p:txBody>
          <a:bodyPr/>
          <a:lstStyle/>
          <a:p>
            <a:fld id="{604F9983-238B-5A48-87F7-46742A2BA19E}" type="slidenum">
              <a:rPr lang="fr-FR" smtClean="0"/>
              <a:pPr/>
              <a:t>1</a:t>
            </a:fld>
            <a:endParaRPr lang="fr-FR"/>
          </a:p>
        </p:txBody>
      </p:sp>
      <p:sp>
        <p:nvSpPr>
          <p:cNvPr id="15" name="Espace réservé du texte 12"/>
          <p:cNvSpPr txBox="1">
            <a:spLocks/>
          </p:cNvSpPr>
          <p:nvPr/>
        </p:nvSpPr>
        <p:spPr>
          <a:xfrm>
            <a:off x="-184826" y="1302865"/>
            <a:ext cx="9163456" cy="106081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SzPct val="120000"/>
              <a:buFontTx/>
              <a:buBlip>
                <a:blip r:embed="rId6"/>
              </a:buBlip>
              <a:defRPr lang="fr-FR" sz="2600" kern="1200" baseline="0">
                <a:solidFill>
                  <a:srgbClr val="123A61"/>
                </a:solidFill>
                <a:latin typeface="Segoe UI Black" panose="020B0A02040204020203" pitchFamily="34" charset="0"/>
                <a:ea typeface="Segoe UI Black" panose="020B0A02040204020203" pitchFamily="34" charset="0"/>
                <a:cs typeface="Segoe UI Black" panose="020B0A02040204020203" pitchFamily="34" charset="0"/>
              </a:defRPr>
            </a:lvl1pPr>
            <a:lvl2pPr marL="742950" indent="-285750" algn="l" defTabSz="457200" rtl="0" eaLnBrk="1" latinLnBrk="0" hangingPunct="1">
              <a:spcBef>
                <a:spcPct val="20000"/>
              </a:spcBef>
              <a:buFont typeface="Arial"/>
              <a:buChar char="–"/>
              <a:defRPr lang="fr-FR" sz="2000" kern="1200">
                <a:solidFill>
                  <a:srgbClr val="000000"/>
                </a:solidFill>
                <a:latin typeface="SegoeBook"/>
                <a:ea typeface="+mn-ea"/>
                <a:cs typeface="SegoeBook"/>
              </a:defRPr>
            </a:lvl2pPr>
            <a:lvl3pPr marL="1143000" indent="-228600" algn="l" defTabSz="457200" rtl="0" eaLnBrk="1" latinLnBrk="0" hangingPunct="1">
              <a:spcBef>
                <a:spcPct val="20000"/>
              </a:spcBef>
              <a:buFont typeface="Arial"/>
              <a:buChar char="•"/>
              <a:defRPr lang="fr-FR" sz="1800" kern="1200">
                <a:solidFill>
                  <a:srgbClr val="000000"/>
                </a:solidFill>
                <a:latin typeface="SegoeBook"/>
                <a:ea typeface="+mn-ea"/>
                <a:cs typeface="SegoeBook"/>
              </a:defRPr>
            </a:lvl3pPr>
            <a:lvl4pPr marL="1600200" indent="-228600" algn="l" defTabSz="457200" rtl="0" eaLnBrk="1" latinLnBrk="0" hangingPunct="1">
              <a:spcBef>
                <a:spcPct val="20000"/>
              </a:spcBef>
              <a:buFont typeface="Arial"/>
              <a:buChar char="–"/>
              <a:defRPr lang="fr-FR" sz="1600" kern="1200">
                <a:solidFill>
                  <a:schemeClr val="tx1"/>
                </a:solidFill>
                <a:latin typeface="SegoeBook"/>
                <a:ea typeface="+mn-ea"/>
                <a:cs typeface="SegoeBook"/>
              </a:defRPr>
            </a:lvl4pPr>
            <a:lvl5pPr marL="2057400" indent="-228600" algn="l" defTabSz="457200" rtl="0" eaLnBrk="1" latinLnBrk="0" hangingPunct="1">
              <a:spcBef>
                <a:spcPct val="20000"/>
              </a:spcBef>
              <a:buFont typeface="Arial"/>
              <a:buChar char="»"/>
              <a:defRPr lang="fr-FR" sz="1600" kern="1200">
                <a:solidFill>
                  <a:schemeClr val="tx1"/>
                </a:solidFill>
                <a:latin typeface="SegoeBook"/>
                <a:ea typeface="+mn-ea"/>
                <a:cs typeface="Segoe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CA" sz="3200" dirty="0"/>
              <a:t>Localized Search </a:t>
            </a:r>
            <a:endParaRPr lang="en-CA" sz="3200" dirty="0" smtClean="0"/>
          </a:p>
          <a:p>
            <a:pPr marL="0" indent="0" algn="ctr">
              <a:buNone/>
            </a:pPr>
            <a:r>
              <a:rPr lang="en-CA" sz="3200" dirty="0" smtClean="0"/>
              <a:t>for High-Definition</a:t>
            </a:r>
            <a:r>
              <a:rPr lang="en-CA" sz="3200" dirty="0"/>
              <a:t> </a:t>
            </a:r>
            <a:r>
              <a:rPr lang="en-CA" sz="3200" dirty="0" smtClean="0"/>
              <a:t>Video </a:t>
            </a:r>
            <a:r>
              <a:rPr lang="en-CA" sz="3200" dirty="0"/>
              <a:t>Completion</a:t>
            </a:r>
            <a:endParaRPr lang="fr-CA" sz="3200" dirty="0"/>
          </a:p>
        </p:txBody>
      </p:sp>
    </p:spTree>
    <p:extLst>
      <p:ext uri="{BB962C8B-B14F-4D97-AF65-F5344CB8AC3E}">
        <p14:creationId xmlns:p14="http://schemas.microsoft.com/office/powerpoint/2010/main" val="15542832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smtClean="0"/>
              <a:t>Overview</a:t>
            </a:r>
            <a:endParaRPr lang="fr-CA" dirty="0"/>
          </a:p>
        </p:txBody>
      </p:sp>
      <p:sp>
        <p:nvSpPr>
          <p:cNvPr id="4" name="Espace réservé du texte 3"/>
          <p:cNvSpPr>
            <a:spLocks noGrp="1"/>
          </p:cNvSpPr>
          <p:nvPr>
            <p:ph type="body" sz="quarter" idx="13"/>
          </p:nvPr>
        </p:nvSpPr>
        <p:spPr>
          <a:xfrm>
            <a:off x="317421" y="398124"/>
            <a:ext cx="5199871" cy="303134"/>
          </a:xfrm>
        </p:spPr>
        <p:txBody>
          <a:bodyPr/>
          <a:lstStyle/>
          <a:p>
            <a:r>
              <a:rPr lang="fr-CA" dirty="0" smtClean="0"/>
              <a:t>High </a:t>
            </a:r>
            <a:r>
              <a:rPr lang="fr-CA" dirty="0" err="1" smtClean="0"/>
              <a:t>Definition</a:t>
            </a:r>
            <a:r>
              <a:rPr lang="fr-CA" dirty="0" smtClean="0"/>
              <a:t> </a:t>
            </a:r>
            <a:r>
              <a:rPr lang="fr-CA" dirty="0" err="1" smtClean="0"/>
              <a:t>Video</a:t>
            </a:r>
            <a:r>
              <a:rPr lang="fr-CA" dirty="0" smtClean="0"/>
              <a:t> </a:t>
            </a:r>
            <a:r>
              <a:rPr lang="fr-CA" dirty="0" err="1" smtClean="0"/>
              <a:t>Completion</a:t>
            </a:r>
            <a:endParaRPr lang="fr-CA" dirty="0"/>
          </a:p>
        </p:txBody>
      </p:sp>
      <p:pic>
        <p:nvPicPr>
          <p:cNvPr id="7" name="Espace réservé du contenu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76181" y="1087250"/>
            <a:ext cx="5286100" cy="4470983"/>
          </a:xfrm>
        </p:spPr>
      </p:pic>
      <p:sp>
        <p:nvSpPr>
          <p:cNvPr id="5" name="Espace réservé du numéro de diapositive 4"/>
          <p:cNvSpPr>
            <a:spLocks noGrp="1"/>
          </p:cNvSpPr>
          <p:nvPr>
            <p:ph type="sldNum" sz="quarter" idx="12"/>
          </p:nvPr>
        </p:nvSpPr>
        <p:spPr/>
        <p:txBody>
          <a:bodyPr/>
          <a:lstStyle/>
          <a:p>
            <a:fld id="{604F9983-238B-5A48-87F7-46742A2BA19E}" type="slidenum">
              <a:rPr lang="fr-FR" smtClean="0"/>
              <a:pPr/>
              <a:t>10</a:t>
            </a:fld>
            <a:endParaRPr lang="fr-FR"/>
          </a:p>
        </p:txBody>
      </p:sp>
      <p:cxnSp>
        <p:nvCxnSpPr>
          <p:cNvPr id="6" name="Connecteur droit 5"/>
          <p:cNvCxnSpPr/>
          <p:nvPr/>
        </p:nvCxnSpPr>
        <p:spPr>
          <a:xfrm>
            <a:off x="1634247" y="2256817"/>
            <a:ext cx="0" cy="341927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Connecteur droit 9"/>
          <p:cNvCxnSpPr/>
          <p:nvPr/>
        </p:nvCxnSpPr>
        <p:spPr>
          <a:xfrm>
            <a:off x="1634247" y="5676088"/>
            <a:ext cx="567122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Connecteur droit 11"/>
          <p:cNvCxnSpPr/>
          <p:nvPr/>
        </p:nvCxnSpPr>
        <p:spPr>
          <a:xfrm flipV="1">
            <a:off x="7305472" y="3122580"/>
            <a:ext cx="0" cy="255350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flipH="1">
            <a:off x="2917356" y="3122579"/>
            <a:ext cx="438811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nvCxnSpPr>
        <p:spPr>
          <a:xfrm>
            <a:off x="1634247" y="2256817"/>
            <a:ext cx="128310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flipV="1">
            <a:off x="2917356" y="2256817"/>
            <a:ext cx="0" cy="86576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4815191" y="2091447"/>
            <a:ext cx="2247090" cy="103113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25" name="Rectangle 24"/>
          <p:cNvSpPr/>
          <p:nvPr/>
        </p:nvSpPr>
        <p:spPr>
          <a:xfrm>
            <a:off x="5517292" y="1044253"/>
            <a:ext cx="1686922" cy="1031133"/>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77310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0"/>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smtClean="0"/>
              <a:t>Inpainting</a:t>
            </a:r>
            <a:endParaRPr lang="fr-CA" dirty="0"/>
          </a:p>
        </p:txBody>
      </p:sp>
      <p:sp>
        <p:nvSpPr>
          <p:cNvPr id="3" name="Espace réservé du contenu 2"/>
          <p:cNvSpPr>
            <a:spLocks noGrp="1"/>
          </p:cNvSpPr>
          <p:nvPr>
            <p:ph idx="1"/>
          </p:nvPr>
        </p:nvSpPr>
        <p:spPr>
          <a:xfrm>
            <a:off x="562518" y="1102626"/>
            <a:ext cx="4653917" cy="3810729"/>
          </a:xfrm>
        </p:spPr>
        <p:txBody>
          <a:bodyPr/>
          <a:lstStyle/>
          <a:p>
            <a:r>
              <a:rPr lang="fr-CA" dirty="0" smtClean="0"/>
              <a:t> </a:t>
            </a:r>
            <a:r>
              <a:rPr lang="fr-CA" dirty="0" err="1" smtClean="0"/>
              <a:t>Initialization</a:t>
            </a:r>
            <a:r>
              <a:rPr lang="fr-CA" dirty="0" smtClean="0"/>
              <a:t> of H </a:t>
            </a:r>
            <a:r>
              <a:rPr lang="fr-CA" dirty="0" err="1" smtClean="0"/>
              <a:t>with</a:t>
            </a:r>
            <a:r>
              <a:rPr lang="fr-CA" dirty="0" smtClean="0"/>
              <a:t> an image </a:t>
            </a:r>
            <a:r>
              <a:rPr lang="fr-CA" dirty="0" err="1" smtClean="0"/>
              <a:t>inpainting</a:t>
            </a:r>
            <a:r>
              <a:rPr lang="fr-CA" dirty="0" smtClean="0"/>
              <a:t> technique </a:t>
            </a:r>
            <a:r>
              <a:rPr lang="en-CA" dirty="0" smtClean="0"/>
              <a:t>[</a:t>
            </a:r>
            <a:r>
              <a:rPr lang="fr-CA" dirty="0" err="1" smtClean="0"/>
              <a:t>Bertalmio</a:t>
            </a:r>
            <a:r>
              <a:rPr lang="fr-CA" dirty="0" smtClean="0"/>
              <a:t> </a:t>
            </a:r>
            <a:r>
              <a:rPr lang="fr-CA" i="1" dirty="0" smtClean="0"/>
              <a:t>et al.</a:t>
            </a:r>
            <a:r>
              <a:rPr lang="en-CA" dirty="0" smtClean="0"/>
              <a:t>]</a:t>
            </a:r>
            <a:endParaRPr lang="fr-CA" dirty="0" smtClean="0"/>
          </a:p>
          <a:p>
            <a:pPr lvl="1"/>
            <a:r>
              <a:rPr lang="fr-CA" dirty="0" smtClean="0"/>
              <a:t>Speed up the convergence by </a:t>
            </a:r>
            <a:r>
              <a:rPr lang="fr-CA" dirty="0" err="1" smtClean="0"/>
              <a:t>using</a:t>
            </a:r>
            <a:r>
              <a:rPr lang="fr-CA" dirty="0" smtClean="0"/>
              <a:t> </a:t>
            </a:r>
            <a:r>
              <a:rPr lang="fr-CA" dirty="0" err="1" smtClean="0"/>
              <a:t>existing</a:t>
            </a:r>
            <a:r>
              <a:rPr lang="fr-CA" dirty="0" smtClean="0"/>
              <a:t> information </a:t>
            </a:r>
            <a:r>
              <a:rPr lang="fr-CA" dirty="0" err="1" smtClean="0"/>
              <a:t>around</a:t>
            </a:r>
            <a:r>
              <a:rPr lang="fr-CA" dirty="0" smtClean="0"/>
              <a:t> H</a:t>
            </a:r>
          </a:p>
          <a:p>
            <a:pPr lvl="1"/>
            <a:r>
              <a:rPr lang="fr-CA" dirty="0" err="1" smtClean="0"/>
              <a:t>Done</a:t>
            </a:r>
            <a:r>
              <a:rPr lang="fr-CA" dirty="0" smtClean="0"/>
              <a:t> </a:t>
            </a:r>
            <a:r>
              <a:rPr lang="fr-CA" dirty="0" err="1" smtClean="0"/>
              <a:t>only</a:t>
            </a:r>
            <a:r>
              <a:rPr lang="fr-CA" dirty="0" smtClean="0"/>
              <a:t> once</a:t>
            </a:r>
            <a:endParaRPr lang="fr-CA" dirty="0"/>
          </a:p>
        </p:txBody>
      </p:sp>
      <p:sp>
        <p:nvSpPr>
          <p:cNvPr id="4" name="Espace réservé du texte 3"/>
          <p:cNvSpPr>
            <a:spLocks noGrp="1"/>
          </p:cNvSpPr>
          <p:nvPr>
            <p:ph type="body" sz="quarter" idx="13"/>
          </p:nvPr>
        </p:nvSpPr>
        <p:spPr>
          <a:xfrm>
            <a:off x="317421" y="491012"/>
            <a:ext cx="5421528" cy="272821"/>
          </a:xfrm>
        </p:spPr>
        <p:txBody>
          <a:bodyPr>
            <a:normAutofit fontScale="70000" lnSpcReduction="20000"/>
          </a:bodyPr>
          <a:lstStyle/>
          <a:p>
            <a:r>
              <a:rPr lang="fr-CA" dirty="0" smtClean="0"/>
              <a:t>Dual </a:t>
            </a:r>
            <a:r>
              <a:rPr lang="fr-CA" dirty="0" err="1" smtClean="0"/>
              <a:t>Inpainting-Sampling</a:t>
            </a:r>
            <a:r>
              <a:rPr lang="fr-CA" dirty="0" smtClean="0"/>
              <a:t> </a:t>
            </a:r>
            <a:r>
              <a:rPr lang="fr-CA" dirty="0" err="1" smtClean="0"/>
              <a:t>Filling</a:t>
            </a:r>
            <a:r>
              <a:rPr lang="fr-CA" dirty="0" smtClean="0"/>
              <a:t> </a:t>
            </a:r>
            <a:r>
              <a:rPr lang="fr-CA" dirty="0" err="1" smtClean="0"/>
              <a:t>Order</a:t>
            </a:r>
            <a:r>
              <a:rPr lang="fr-CA" dirty="0" smtClean="0"/>
              <a:t> </a:t>
            </a:r>
            <a:r>
              <a:rPr lang="fr-CA" dirty="0" err="1" smtClean="0"/>
              <a:t>Completion</a:t>
            </a:r>
            <a:endParaRPr lang="fr-CA" dirty="0"/>
          </a:p>
        </p:txBody>
      </p:sp>
      <p:sp>
        <p:nvSpPr>
          <p:cNvPr id="6" name="Espace réservé du numéro de diapositive 5"/>
          <p:cNvSpPr>
            <a:spLocks noGrp="1"/>
          </p:cNvSpPr>
          <p:nvPr>
            <p:ph type="sldNum" sz="quarter" idx="12"/>
          </p:nvPr>
        </p:nvSpPr>
        <p:spPr/>
        <p:txBody>
          <a:bodyPr/>
          <a:lstStyle/>
          <a:p>
            <a:fld id="{604F9983-238B-5A48-87F7-46742A2BA19E}" type="slidenum">
              <a:rPr lang="fr-FR" smtClean="0"/>
              <a:pPr/>
              <a:t>11</a:t>
            </a:fld>
            <a:endParaRPr lang="fr-FR"/>
          </a:p>
        </p:txBody>
      </p:sp>
      <p:pic>
        <p:nvPicPr>
          <p:cNvPr id="7" name="Espace réservé du contenu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6435" y="1211302"/>
            <a:ext cx="3830288" cy="3239658"/>
          </a:xfrm>
          <a:prstGeom prst="rect">
            <a:avLst/>
          </a:prstGeom>
        </p:spPr>
      </p:pic>
      <p:sp>
        <p:nvSpPr>
          <p:cNvPr id="9" name="Rectangle 8"/>
          <p:cNvSpPr>
            <a:spLocks noChangeArrowheads="1"/>
          </p:cNvSpPr>
          <p:nvPr/>
        </p:nvSpPr>
        <p:spPr bwMode="auto">
          <a:xfrm>
            <a:off x="5647256" y="3366395"/>
            <a:ext cx="2042413" cy="1113749"/>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fr-CA" altLang="fr-FR"/>
          </a:p>
        </p:txBody>
      </p:sp>
    </p:spTree>
    <p:extLst>
      <p:ext uri="{BB962C8B-B14F-4D97-AF65-F5344CB8AC3E}">
        <p14:creationId xmlns:p14="http://schemas.microsoft.com/office/powerpoint/2010/main" val="7866360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9039" y="156819"/>
            <a:ext cx="3324285" cy="244053"/>
          </a:xfrm>
        </p:spPr>
        <p:txBody>
          <a:bodyPr/>
          <a:lstStyle/>
          <a:p>
            <a:r>
              <a:rPr lang="fr-CA" dirty="0" err="1" smtClean="0"/>
              <a:t>Iterative</a:t>
            </a:r>
            <a:r>
              <a:rPr lang="fr-CA" dirty="0" smtClean="0"/>
              <a:t> </a:t>
            </a:r>
            <a:r>
              <a:rPr lang="fr-CA" dirty="0" err="1" smtClean="0"/>
              <a:t>Completion</a:t>
            </a:r>
            <a:endParaRPr lang="fr-CA" dirty="0"/>
          </a:p>
        </p:txBody>
      </p:sp>
      <p:sp>
        <p:nvSpPr>
          <p:cNvPr id="3" name="Espace réservé du contenu 2"/>
          <p:cNvSpPr>
            <a:spLocks noGrp="1"/>
          </p:cNvSpPr>
          <p:nvPr>
            <p:ph idx="1"/>
          </p:nvPr>
        </p:nvSpPr>
        <p:spPr>
          <a:xfrm>
            <a:off x="501559" y="1102626"/>
            <a:ext cx="4800016" cy="3810729"/>
          </a:xfrm>
        </p:spPr>
        <p:txBody>
          <a:bodyPr/>
          <a:lstStyle/>
          <a:p>
            <a:r>
              <a:rPr lang="fr-CA" dirty="0" smtClean="0"/>
              <a:t> </a:t>
            </a:r>
            <a:r>
              <a:rPr lang="fr-CA" dirty="0" err="1" smtClean="0"/>
              <a:t>Iterative</a:t>
            </a:r>
            <a:r>
              <a:rPr lang="fr-CA" dirty="0" smtClean="0"/>
              <a:t> </a:t>
            </a:r>
            <a:r>
              <a:rPr lang="fr-CA" dirty="0" err="1" smtClean="0"/>
              <a:t>process</a:t>
            </a:r>
            <a:r>
              <a:rPr lang="fr-CA" dirty="0" smtClean="0"/>
              <a:t> </a:t>
            </a:r>
            <a:r>
              <a:rPr lang="fr-CA" dirty="0" err="1" smtClean="0"/>
              <a:t>minimize</a:t>
            </a:r>
            <a:r>
              <a:rPr lang="fr-CA" dirty="0" smtClean="0"/>
              <a:t> the objective </a:t>
            </a:r>
            <a:r>
              <a:rPr lang="fr-CA" dirty="0" err="1" smtClean="0"/>
              <a:t>function</a:t>
            </a:r>
            <a:r>
              <a:rPr lang="fr-CA" dirty="0" smtClean="0"/>
              <a:t>:</a:t>
            </a:r>
          </a:p>
          <a:p>
            <a:endParaRPr lang="fr-CA" dirty="0"/>
          </a:p>
          <a:p>
            <a:endParaRPr lang="fr-CA" dirty="0" smtClean="0"/>
          </a:p>
          <a:p>
            <a:pPr marL="0" indent="0">
              <a:buNone/>
            </a:pPr>
            <a:endParaRPr lang="fr-CA" dirty="0" smtClean="0"/>
          </a:p>
          <a:p>
            <a:r>
              <a:rPr lang="fr-CA" dirty="0" smtClean="0"/>
              <a:t>D() </a:t>
            </a:r>
            <a:r>
              <a:rPr lang="fr-CA" dirty="0" err="1" smtClean="0"/>
              <a:t>is</a:t>
            </a:r>
            <a:r>
              <a:rPr lang="fr-CA" dirty="0" smtClean="0"/>
              <a:t> the </a:t>
            </a:r>
            <a:r>
              <a:rPr lang="fr-CA" dirty="0" err="1" smtClean="0"/>
              <a:t>similarity</a:t>
            </a:r>
            <a:r>
              <a:rPr lang="fr-CA" dirty="0" smtClean="0"/>
              <a:t> </a:t>
            </a:r>
            <a:r>
              <a:rPr lang="fr-CA" dirty="0" err="1" smtClean="0"/>
              <a:t>metric</a:t>
            </a:r>
            <a:r>
              <a:rPr lang="fr-CA" dirty="0" smtClean="0"/>
              <a:t> </a:t>
            </a:r>
            <a:r>
              <a:rPr lang="fr-CA" dirty="0" err="1" smtClean="0"/>
              <a:t>between</a:t>
            </a:r>
            <a:r>
              <a:rPr lang="fr-CA" dirty="0" smtClean="0"/>
              <a:t> </a:t>
            </a:r>
            <a:r>
              <a:rPr lang="fr-CA" dirty="0" err="1" smtClean="0"/>
              <a:t>two</a:t>
            </a:r>
            <a:r>
              <a:rPr lang="fr-CA" dirty="0" smtClean="0"/>
              <a:t> patches</a:t>
            </a:r>
          </a:p>
          <a:p>
            <a:pPr lvl="1"/>
            <a:r>
              <a:rPr lang="fr-CA" dirty="0" err="1" smtClean="0"/>
              <a:t>Sum</a:t>
            </a:r>
            <a:r>
              <a:rPr lang="fr-CA" dirty="0" smtClean="0"/>
              <a:t> of </a:t>
            </a:r>
            <a:r>
              <a:rPr lang="fr-CA" dirty="0" err="1" smtClean="0"/>
              <a:t>Squared</a:t>
            </a:r>
            <a:r>
              <a:rPr lang="fr-CA" dirty="0" smtClean="0"/>
              <a:t> </a:t>
            </a:r>
            <a:r>
              <a:rPr lang="fr-CA" dirty="0" err="1" smtClean="0"/>
              <a:t>Differences</a:t>
            </a:r>
            <a:r>
              <a:rPr lang="fr-CA" dirty="0" smtClean="0"/>
              <a:t> (SSD) of </a:t>
            </a:r>
            <a:r>
              <a:rPr lang="fr-CA" dirty="0" err="1" smtClean="0"/>
              <a:t>color</a:t>
            </a:r>
            <a:endParaRPr lang="fr-CA" dirty="0"/>
          </a:p>
        </p:txBody>
      </p:sp>
      <p:pic>
        <p:nvPicPr>
          <p:cNvPr id="5" name="Image 4"/>
          <p:cNvPicPr>
            <a:picLocks noChangeAspect="1"/>
          </p:cNvPicPr>
          <p:nvPr/>
        </p:nvPicPr>
        <p:blipFill>
          <a:blip r:embed="rId3"/>
          <a:stretch>
            <a:fillRect/>
          </a:stretch>
        </p:blipFill>
        <p:spPr>
          <a:xfrm>
            <a:off x="648307" y="2060503"/>
            <a:ext cx="4421380" cy="770628"/>
          </a:xfrm>
          <a:prstGeom prst="rect">
            <a:avLst/>
          </a:prstGeom>
        </p:spPr>
      </p:pic>
      <p:sp>
        <p:nvSpPr>
          <p:cNvPr id="7" name="Espace réservé du numéro de diapositive 6"/>
          <p:cNvSpPr>
            <a:spLocks noGrp="1"/>
          </p:cNvSpPr>
          <p:nvPr>
            <p:ph type="sldNum" sz="quarter" idx="12"/>
          </p:nvPr>
        </p:nvSpPr>
        <p:spPr/>
        <p:txBody>
          <a:bodyPr/>
          <a:lstStyle/>
          <a:p>
            <a:fld id="{604F9983-238B-5A48-87F7-46742A2BA19E}" type="slidenum">
              <a:rPr lang="fr-FR" smtClean="0"/>
              <a:pPr/>
              <a:t>12</a:t>
            </a:fld>
            <a:endParaRPr lang="fr-FR"/>
          </a:p>
        </p:txBody>
      </p:sp>
      <p:sp>
        <p:nvSpPr>
          <p:cNvPr id="9" name="Espace réservé du texte 3"/>
          <p:cNvSpPr>
            <a:spLocks noGrp="1"/>
          </p:cNvSpPr>
          <p:nvPr>
            <p:ph type="body" sz="quarter" idx="13"/>
          </p:nvPr>
        </p:nvSpPr>
        <p:spPr>
          <a:xfrm>
            <a:off x="317421" y="491012"/>
            <a:ext cx="5421528" cy="272821"/>
          </a:xfrm>
        </p:spPr>
        <p:txBody>
          <a:bodyPr>
            <a:normAutofit fontScale="70000" lnSpcReduction="20000"/>
          </a:bodyPr>
          <a:lstStyle/>
          <a:p>
            <a:r>
              <a:rPr lang="fr-CA" dirty="0" smtClean="0"/>
              <a:t>Dual </a:t>
            </a:r>
            <a:r>
              <a:rPr lang="fr-CA" dirty="0" err="1" smtClean="0"/>
              <a:t>Inpainting-Sampling</a:t>
            </a:r>
            <a:r>
              <a:rPr lang="fr-CA" dirty="0" smtClean="0"/>
              <a:t> </a:t>
            </a:r>
            <a:r>
              <a:rPr lang="fr-CA" dirty="0" err="1" smtClean="0"/>
              <a:t>Filling</a:t>
            </a:r>
            <a:r>
              <a:rPr lang="fr-CA" dirty="0" smtClean="0"/>
              <a:t> </a:t>
            </a:r>
            <a:r>
              <a:rPr lang="fr-CA" dirty="0" err="1" smtClean="0"/>
              <a:t>Order</a:t>
            </a:r>
            <a:r>
              <a:rPr lang="fr-CA" dirty="0" smtClean="0"/>
              <a:t> </a:t>
            </a:r>
            <a:r>
              <a:rPr lang="fr-CA" dirty="0" err="1" smtClean="0"/>
              <a:t>Completion</a:t>
            </a:r>
            <a:endParaRPr lang="fr-CA" dirty="0"/>
          </a:p>
        </p:txBody>
      </p:sp>
      <p:pic>
        <p:nvPicPr>
          <p:cNvPr id="8" name="Espace réservé du contenu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4171" y="1624518"/>
            <a:ext cx="3341736" cy="2826441"/>
          </a:xfrm>
          <a:prstGeom prst="rect">
            <a:avLst/>
          </a:prstGeom>
        </p:spPr>
      </p:pic>
      <p:sp>
        <p:nvSpPr>
          <p:cNvPr id="10" name="Rectangle 9"/>
          <p:cNvSpPr>
            <a:spLocks noChangeArrowheads="1"/>
          </p:cNvSpPr>
          <p:nvPr/>
        </p:nvSpPr>
        <p:spPr bwMode="auto">
          <a:xfrm>
            <a:off x="7918315" y="2947480"/>
            <a:ext cx="1157592" cy="1079771"/>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fr-CA" altLang="fr-FR"/>
          </a:p>
        </p:txBody>
      </p:sp>
    </p:spTree>
    <p:extLst>
      <p:ext uri="{BB962C8B-B14F-4D97-AF65-F5344CB8AC3E}">
        <p14:creationId xmlns:p14="http://schemas.microsoft.com/office/powerpoint/2010/main" val="42346360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smtClean="0"/>
              <a:t>Comparison</a:t>
            </a:r>
            <a:endParaRPr lang="fr-CA" dirty="0"/>
          </a:p>
        </p:txBody>
      </p:sp>
      <p:sp>
        <p:nvSpPr>
          <p:cNvPr id="3" name="Espace réservé du contenu 2"/>
          <p:cNvSpPr>
            <a:spLocks noGrp="1"/>
          </p:cNvSpPr>
          <p:nvPr>
            <p:ph idx="1"/>
          </p:nvPr>
        </p:nvSpPr>
        <p:spPr/>
        <p:txBody>
          <a:bodyPr/>
          <a:lstStyle/>
          <a:p>
            <a:r>
              <a:rPr lang="fr-CA" dirty="0" err="1" smtClean="0"/>
              <a:t>Results</a:t>
            </a:r>
            <a:r>
              <a:rPr lang="fr-CA" dirty="0" smtClean="0"/>
              <a:t> </a:t>
            </a:r>
            <a:r>
              <a:rPr lang="fr-CA" dirty="0" err="1" smtClean="0"/>
              <a:t>with</a:t>
            </a:r>
            <a:r>
              <a:rPr lang="fr-CA" dirty="0" smtClean="0"/>
              <a:t> a </a:t>
            </a:r>
            <a:r>
              <a:rPr lang="fr-CA" dirty="0" err="1" smtClean="0"/>
              <a:t>quality</a:t>
            </a:r>
            <a:r>
              <a:rPr lang="fr-CA" dirty="0" smtClean="0"/>
              <a:t> </a:t>
            </a:r>
            <a:r>
              <a:rPr lang="fr-CA" dirty="0" err="1" smtClean="0"/>
              <a:t>equivalent</a:t>
            </a:r>
            <a:r>
              <a:rPr lang="fr-CA" dirty="0" smtClean="0"/>
              <a:t> to </a:t>
            </a:r>
            <a:r>
              <a:rPr lang="fr-CA" dirty="0" err="1" smtClean="0"/>
              <a:t>those</a:t>
            </a:r>
            <a:r>
              <a:rPr lang="fr-CA" dirty="0" smtClean="0"/>
              <a:t> of </a:t>
            </a:r>
            <a:r>
              <a:rPr lang="fr-CA" dirty="0" err="1" smtClean="0"/>
              <a:t>Wexler</a:t>
            </a:r>
            <a:r>
              <a:rPr lang="fr-CA" dirty="0" smtClean="0"/>
              <a:t> </a:t>
            </a:r>
            <a:r>
              <a:rPr lang="fr-CA" i="1" dirty="0" smtClean="0"/>
              <a:t>et al.</a:t>
            </a:r>
            <a:r>
              <a:rPr lang="fr-CA" dirty="0" smtClean="0"/>
              <a:t> </a:t>
            </a:r>
          </a:p>
          <a:p>
            <a:pPr lvl="1"/>
            <a:r>
              <a:rPr lang="fr-CA" dirty="0" err="1" smtClean="0"/>
              <a:t>Wexler</a:t>
            </a:r>
            <a:r>
              <a:rPr lang="fr-CA" dirty="0" smtClean="0"/>
              <a:t>: 1 </a:t>
            </a:r>
            <a:r>
              <a:rPr lang="fr-CA" dirty="0" err="1" smtClean="0"/>
              <a:t>hour</a:t>
            </a:r>
            <a:r>
              <a:rPr lang="fr-CA" dirty="0" smtClean="0"/>
              <a:t> per </a:t>
            </a:r>
            <a:r>
              <a:rPr lang="fr-CA" dirty="0" err="1" smtClean="0"/>
              <a:t>iteration</a:t>
            </a:r>
            <a:endParaRPr lang="fr-CA" dirty="0" smtClean="0"/>
          </a:p>
          <a:p>
            <a:pPr lvl="1"/>
            <a:r>
              <a:rPr lang="fr-CA" dirty="0" err="1" smtClean="0"/>
              <a:t>Proposed</a:t>
            </a:r>
            <a:r>
              <a:rPr lang="fr-CA" dirty="0" smtClean="0"/>
              <a:t>: 4 min. per </a:t>
            </a:r>
            <a:r>
              <a:rPr lang="fr-CA" dirty="0" err="1" smtClean="0"/>
              <a:t>iteration</a:t>
            </a:r>
            <a:endParaRPr lang="fr-CA"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231" y="1952128"/>
            <a:ext cx="4280266" cy="3173545"/>
          </a:xfrm>
          <a:prstGeom prst="rect">
            <a:avLst/>
          </a:prstGeom>
        </p:spPr>
      </p:pic>
      <p:sp>
        <p:nvSpPr>
          <p:cNvPr id="7" name="Espace réservé du numéro de diapositive 6"/>
          <p:cNvSpPr>
            <a:spLocks noGrp="1"/>
          </p:cNvSpPr>
          <p:nvPr>
            <p:ph type="sldNum" sz="quarter" idx="12"/>
          </p:nvPr>
        </p:nvSpPr>
        <p:spPr/>
        <p:txBody>
          <a:bodyPr/>
          <a:lstStyle/>
          <a:p>
            <a:fld id="{604F9983-238B-5A48-87F7-46742A2BA19E}" type="slidenum">
              <a:rPr lang="fr-FR" smtClean="0"/>
              <a:pPr/>
              <a:t>13</a:t>
            </a:fld>
            <a:endParaRPr lang="fr-FR" dirty="0"/>
          </a:p>
        </p:txBody>
      </p:sp>
      <p:sp>
        <p:nvSpPr>
          <p:cNvPr id="9" name="Espace réservé du texte 3"/>
          <p:cNvSpPr>
            <a:spLocks noGrp="1"/>
          </p:cNvSpPr>
          <p:nvPr>
            <p:ph type="body" sz="quarter" idx="13"/>
          </p:nvPr>
        </p:nvSpPr>
        <p:spPr>
          <a:xfrm>
            <a:off x="317421" y="491012"/>
            <a:ext cx="5421528" cy="272821"/>
          </a:xfrm>
        </p:spPr>
        <p:txBody>
          <a:bodyPr>
            <a:normAutofit fontScale="70000" lnSpcReduction="20000"/>
          </a:bodyPr>
          <a:lstStyle/>
          <a:p>
            <a:r>
              <a:rPr lang="fr-CA" dirty="0" smtClean="0"/>
              <a:t>Dual </a:t>
            </a:r>
            <a:r>
              <a:rPr lang="fr-CA" dirty="0" err="1" smtClean="0"/>
              <a:t>Inpainting-Sampling</a:t>
            </a:r>
            <a:r>
              <a:rPr lang="fr-CA" dirty="0" smtClean="0"/>
              <a:t> </a:t>
            </a:r>
            <a:r>
              <a:rPr lang="fr-CA" dirty="0" err="1" smtClean="0"/>
              <a:t>Filling</a:t>
            </a:r>
            <a:r>
              <a:rPr lang="fr-CA" dirty="0" smtClean="0"/>
              <a:t> </a:t>
            </a:r>
            <a:r>
              <a:rPr lang="fr-CA" dirty="0" err="1" smtClean="0"/>
              <a:t>Order</a:t>
            </a:r>
            <a:r>
              <a:rPr lang="fr-CA" dirty="0" smtClean="0"/>
              <a:t> </a:t>
            </a:r>
            <a:r>
              <a:rPr lang="fr-CA" dirty="0" err="1" smtClean="0"/>
              <a:t>Completion</a:t>
            </a:r>
            <a:endParaRPr lang="fr-CA" dirty="0"/>
          </a:p>
        </p:txBody>
      </p:sp>
    </p:spTree>
    <p:extLst>
      <p:ext uri="{BB962C8B-B14F-4D97-AF65-F5344CB8AC3E}">
        <p14:creationId xmlns:p14="http://schemas.microsoft.com/office/powerpoint/2010/main" val="8632528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9039" y="166542"/>
            <a:ext cx="2403681" cy="244053"/>
          </a:xfrm>
        </p:spPr>
        <p:txBody>
          <a:bodyPr/>
          <a:lstStyle/>
          <a:p>
            <a:r>
              <a:rPr lang="fr-CA" dirty="0" smtClean="0"/>
              <a:t>Match List </a:t>
            </a:r>
            <a:r>
              <a:rPr lang="fr-CA" dirty="0" err="1" smtClean="0"/>
              <a:t>Creation</a:t>
            </a:r>
            <a:endParaRPr lang="fr-CA" dirty="0"/>
          </a:p>
        </p:txBody>
      </p:sp>
      <p:sp>
        <p:nvSpPr>
          <p:cNvPr id="3" name="Espace réservé du contenu 2"/>
          <p:cNvSpPr>
            <a:spLocks noGrp="1"/>
          </p:cNvSpPr>
          <p:nvPr>
            <p:ph idx="1"/>
          </p:nvPr>
        </p:nvSpPr>
        <p:spPr>
          <a:xfrm>
            <a:off x="562518" y="1102626"/>
            <a:ext cx="5219974" cy="3810729"/>
          </a:xfrm>
        </p:spPr>
        <p:txBody>
          <a:bodyPr/>
          <a:lstStyle/>
          <a:p>
            <a:r>
              <a:rPr lang="en-CA" dirty="0" smtClean="0"/>
              <a:t>Creation of the matches list (ML)</a:t>
            </a:r>
          </a:p>
          <a:p>
            <a:endParaRPr lang="en-CA" dirty="0" smtClean="0"/>
          </a:p>
          <a:p>
            <a:r>
              <a:rPr lang="en-CA" dirty="0" smtClean="0"/>
              <a:t>For efficiency reasons, optimization methods (ANN, PCA) are used in Stage 1</a:t>
            </a:r>
          </a:p>
          <a:p>
            <a:pPr lvl="1"/>
            <a:r>
              <a:rPr lang="en-CA" dirty="0" smtClean="0"/>
              <a:t>They often provide matches that do not minimize the objective function</a:t>
            </a:r>
          </a:p>
          <a:p>
            <a:pPr lvl="1"/>
            <a:endParaRPr lang="en-CA" dirty="0"/>
          </a:p>
        </p:txBody>
      </p:sp>
      <p:sp>
        <p:nvSpPr>
          <p:cNvPr id="4" name="Espace réservé du texte 3"/>
          <p:cNvSpPr>
            <a:spLocks noGrp="1"/>
          </p:cNvSpPr>
          <p:nvPr>
            <p:ph type="body" sz="quarter" idx="13"/>
          </p:nvPr>
        </p:nvSpPr>
        <p:spPr>
          <a:xfrm>
            <a:off x="317421" y="410595"/>
            <a:ext cx="6344637" cy="272821"/>
          </a:xfrm>
        </p:spPr>
        <p:txBody>
          <a:bodyPr/>
          <a:lstStyle/>
          <a:p>
            <a:r>
              <a:rPr lang="fr-CA" dirty="0" err="1" smtClean="0"/>
              <a:t>Coherence-Based</a:t>
            </a:r>
            <a:r>
              <a:rPr lang="fr-CA" dirty="0" smtClean="0"/>
              <a:t> Matches </a:t>
            </a:r>
            <a:r>
              <a:rPr lang="fr-CA" dirty="0" err="1" smtClean="0"/>
              <a:t>Refinement</a:t>
            </a:r>
            <a:endParaRPr lang="fr-CA" dirty="0"/>
          </a:p>
        </p:txBody>
      </p:sp>
      <p:sp>
        <p:nvSpPr>
          <p:cNvPr id="6" name="Espace réservé du numéro de diapositive 5"/>
          <p:cNvSpPr>
            <a:spLocks noGrp="1"/>
          </p:cNvSpPr>
          <p:nvPr>
            <p:ph type="sldNum" sz="quarter" idx="12"/>
          </p:nvPr>
        </p:nvSpPr>
        <p:spPr/>
        <p:txBody>
          <a:bodyPr/>
          <a:lstStyle/>
          <a:p>
            <a:fld id="{604F9983-238B-5A48-87F7-46742A2BA19E}" type="slidenum">
              <a:rPr lang="fr-FR" smtClean="0"/>
              <a:pPr/>
              <a:t>14</a:t>
            </a:fld>
            <a:endParaRPr lang="fr-FR" dirty="0"/>
          </a:p>
        </p:txBody>
      </p:sp>
      <p:pic>
        <p:nvPicPr>
          <p:cNvPr id="7" name="Espace réservé du contenu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813" y="1580953"/>
            <a:ext cx="3449437" cy="2917534"/>
          </a:xfrm>
          <a:prstGeom prst="rect">
            <a:avLst/>
          </a:prstGeom>
        </p:spPr>
      </p:pic>
      <p:sp>
        <p:nvSpPr>
          <p:cNvPr id="8" name="Rectangle 7"/>
          <p:cNvSpPr>
            <a:spLocks noChangeArrowheads="1"/>
          </p:cNvSpPr>
          <p:nvPr/>
        </p:nvSpPr>
        <p:spPr bwMode="auto">
          <a:xfrm>
            <a:off x="7428417" y="2227761"/>
            <a:ext cx="1558833" cy="722812"/>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fr-CA" altLang="fr-FR"/>
          </a:p>
        </p:txBody>
      </p:sp>
    </p:spTree>
    <p:extLst>
      <p:ext uri="{BB962C8B-B14F-4D97-AF65-F5344CB8AC3E}">
        <p14:creationId xmlns:p14="http://schemas.microsoft.com/office/powerpoint/2010/main" val="21106521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Espace réservé du contenu 2"/>
              <p:cNvSpPr>
                <a:spLocks noGrp="1"/>
              </p:cNvSpPr>
              <p:nvPr>
                <p:ph idx="1"/>
              </p:nvPr>
            </p:nvSpPr>
            <p:spPr/>
            <p:txBody>
              <a:bodyPr/>
              <a:lstStyle/>
              <a:p>
                <a:r>
                  <a:rPr lang="fr-CA" dirty="0" err="1" smtClean="0"/>
                  <a:t>Evaluation</a:t>
                </a:r>
                <a:r>
                  <a:rPr lang="fr-CA" dirty="0" smtClean="0"/>
                  <a:t> of </a:t>
                </a:r>
                <a:r>
                  <a:rPr lang="fr-CA" dirty="0"/>
                  <a:t>the distance f</a:t>
                </a:r>
                <a:r>
                  <a:rPr lang="fr-CA" dirty="0" smtClean="0"/>
                  <a:t>or </a:t>
                </a:r>
                <a:r>
                  <a:rPr lang="fr-CA" dirty="0" err="1" smtClean="0"/>
                  <a:t>each</a:t>
                </a:r>
                <a:r>
                  <a:rPr lang="fr-CA" dirty="0" smtClean="0"/>
                  <a:t> pair in matches </a:t>
                </a:r>
                <a:r>
                  <a:rPr lang="fr-CA" dirty="0" err="1" smtClean="0"/>
                  <a:t>list</a:t>
                </a:r>
                <a:r>
                  <a:rPr lang="fr-CA" dirty="0" smtClean="0"/>
                  <a:t> (ML)</a:t>
                </a:r>
              </a:p>
              <a:p>
                <a:pPr lvl="1"/>
                <a:r>
                  <a:rPr lang="fr-CA" dirty="0" smtClean="0"/>
                  <a:t> </a:t>
                </a:r>
                <a14:m>
                  <m:oMath xmlns:m="http://schemas.openxmlformats.org/officeDocument/2006/math">
                    <m:sSub>
                      <m:sSubPr>
                        <m:ctrlPr>
                          <a:rPr lang="fr-CA" i="1" smtClean="0">
                            <a:latin typeface="Cambria Math" panose="02040503050406030204" pitchFamily="18" charset="0"/>
                          </a:rPr>
                        </m:ctrlPr>
                      </m:sSubPr>
                      <m:e>
                        <m:r>
                          <a:rPr lang="fr-CA" b="0" i="1" smtClean="0">
                            <a:latin typeface="Cambria Math" panose="02040503050406030204" pitchFamily="18" charset="0"/>
                          </a:rPr>
                          <m:t>𝐿</m:t>
                        </m:r>
                      </m:e>
                      <m:sub>
                        <m:r>
                          <a:rPr lang="fr-CA" b="0" i="1" smtClean="0">
                            <a:latin typeface="Cambria Math" panose="02040503050406030204" pitchFamily="18" charset="0"/>
                          </a:rPr>
                          <m:t>2</m:t>
                        </m:r>
                      </m:sub>
                    </m:sSub>
                  </m:oMath>
                </a14:m>
                <a:r>
                  <a:rPr lang="fr-CA" dirty="0" smtClean="0"/>
                  <a:t> </a:t>
                </a:r>
                <a:r>
                  <a:rPr lang="fr-CA" dirty="0" err="1" smtClean="0"/>
                  <a:t>norm</a:t>
                </a:r>
                <a:r>
                  <a:rPr lang="fr-CA" dirty="0" smtClean="0"/>
                  <a:t> on </a:t>
                </a:r>
                <a:r>
                  <a:rPr lang="fr-CA" dirty="0" err="1" smtClean="0"/>
                  <a:t>uncompressed</a:t>
                </a:r>
                <a:r>
                  <a:rPr lang="fr-CA" dirty="0" smtClean="0"/>
                  <a:t> data</a:t>
                </a:r>
              </a:p>
              <a:p>
                <a:endParaRPr lang="fr-CA" dirty="0"/>
              </a:p>
              <a:p>
                <a:r>
                  <a:rPr lang="fr-CA" dirty="0" err="1" smtClean="0"/>
                  <a:t>Refinement</a:t>
                </a:r>
                <a:r>
                  <a:rPr lang="fr-CA" dirty="0" smtClean="0"/>
                  <a:t> of the pairs </a:t>
                </a:r>
                <a:r>
                  <a:rPr lang="fr-CA" dirty="0" err="1" smtClean="0"/>
                  <a:t>with</a:t>
                </a:r>
                <a:r>
                  <a:rPr lang="fr-CA" dirty="0" smtClean="0"/>
                  <a:t> high distances</a:t>
                </a:r>
              </a:p>
              <a:p>
                <a:pPr lvl="1"/>
                <a:r>
                  <a:rPr lang="en-CA" dirty="0" smtClean="0"/>
                  <a:t>Iterative process</a:t>
                </a:r>
              </a:p>
              <a:p>
                <a:pPr lvl="1"/>
                <a:r>
                  <a:rPr lang="en-CA" dirty="0" smtClean="0"/>
                  <a:t>The user does not specify the threshold</a:t>
                </a:r>
                <a:endParaRPr lang="fr-CA" dirty="0"/>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blipFill rotWithShape="0">
                <a:blip r:embed="rId3"/>
                <a:stretch>
                  <a:fillRect t="-1009"/>
                </a:stretch>
              </a:blipFill>
            </p:spPr>
            <p:txBody>
              <a:bodyPr/>
              <a:lstStyle/>
              <a:p>
                <a:r>
                  <a:rPr lang="fr-CA">
                    <a:noFill/>
                  </a:rPr>
                  <a:t> </a:t>
                </a:r>
              </a:p>
            </p:txBody>
          </p:sp>
        </mc:Fallback>
      </mc:AlternateContent>
      <p:sp>
        <p:nvSpPr>
          <p:cNvPr id="5" name="Espace réservé du numéro de diapositive 4"/>
          <p:cNvSpPr>
            <a:spLocks noGrp="1"/>
          </p:cNvSpPr>
          <p:nvPr>
            <p:ph type="sldNum" sz="quarter" idx="12"/>
          </p:nvPr>
        </p:nvSpPr>
        <p:spPr/>
        <p:txBody>
          <a:bodyPr/>
          <a:lstStyle/>
          <a:p>
            <a:fld id="{604F9983-238B-5A48-87F7-46742A2BA19E}" type="slidenum">
              <a:rPr lang="fr-FR" smtClean="0"/>
              <a:pPr/>
              <a:t>15</a:t>
            </a:fld>
            <a:endParaRPr lang="fr-FR"/>
          </a:p>
        </p:txBody>
      </p:sp>
      <p:sp>
        <p:nvSpPr>
          <p:cNvPr id="10" name="Espace réservé du texte 3"/>
          <p:cNvSpPr>
            <a:spLocks noGrp="1"/>
          </p:cNvSpPr>
          <p:nvPr>
            <p:ph type="body" sz="quarter" idx="13"/>
          </p:nvPr>
        </p:nvSpPr>
        <p:spPr>
          <a:xfrm>
            <a:off x="208563" y="402901"/>
            <a:ext cx="6344637" cy="272821"/>
          </a:xfrm>
        </p:spPr>
        <p:txBody>
          <a:bodyPr/>
          <a:lstStyle/>
          <a:p>
            <a:r>
              <a:rPr lang="fr-CA" dirty="0" err="1" smtClean="0"/>
              <a:t>Coherence-Based</a:t>
            </a:r>
            <a:r>
              <a:rPr lang="fr-CA" dirty="0" smtClean="0"/>
              <a:t> Matches </a:t>
            </a:r>
            <a:r>
              <a:rPr lang="fr-CA" dirty="0" err="1" smtClean="0"/>
              <a:t>Refinement</a:t>
            </a:r>
            <a:endParaRPr lang="fr-CA" dirty="0"/>
          </a:p>
        </p:txBody>
      </p:sp>
    </p:spTree>
    <p:extLst>
      <p:ext uri="{BB962C8B-B14F-4D97-AF65-F5344CB8AC3E}">
        <p14:creationId xmlns:p14="http://schemas.microsoft.com/office/powerpoint/2010/main" val="32803406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3204" y="2144868"/>
            <a:ext cx="3829240" cy="2848911"/>
          </a:xfrm>
          <a:prstGeom prst="rect">
            <a:avLst/>
          </a:prstGeom>
        </p:spPr>
      </p:pic>
      <p:pic>
        <p:nvPicPr>
          <p:cNvPr id="29" name="Imag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1020" y="1721328"/>
            <a:ext cx="2101478" cy="1456954"/>
          </a:xfrm>
          <a:prstGeom prst="rect">
            <a:avLst/>
          </a:prstGeom>
        </p:spPr>
      </p:pic>
      <p:sp>
        <p:nvSpPr>
          <p:cNvPr id="3" name="Espace réservé du contenu 2"/>
          <p:cNvSpPr>
            <a:spLocks noGrp="1"/>
          </p:cNvSpPr>
          <p:nvPr>
            <p:ph idx="1"/>
          </p:nvPr>
        </p:nvSpPr>
        <p:spPr>
          <a:xfrm>
            <a:off x="562518" y="1405365"/>
            <a:ext cx="3788503" cy="3394472"/>
          </a:xfrm>
        </p:spPr>
        <p:txBody>
          <a:bodyPr/>
          <a:lstStyle/>
          <a:p>
            <a:r>
              <a:rPr lang="fr-CA" dirty="0" smtClean="0"/>
              <a:t>The </a:t>
            </a:r>
            <a:r>
              <a:rPr lang="fr-CA" dirty="0" err="1" smtClean="0"/>
              <a:t>search</a:t>
            </a:r>
            <a:r>
              <a:rPr lang="fr-CA" dirty="0" smtClean="0"/>
              <a:t> </a:t>
            </a:r>
            <a:r>
              <a:rPr lang="fr-CA" dirty="0" err="1" smtClean="0"/>
              <a:t>is</a:t>
            </a:r>
            <a:r>
              <a:rPr lang="fr-CA" dirty="0" smtClean="0"/>
              <a:t> </a:t>
            </a:r>
            <a:r>
              <a:rPr lang="fr-CA" dirty="0" err="1" smtClean="0"/>
              <a:t>restricted</a:t>
            </a:r>
            <a:r>
              <a:rPr lang="fr-CA" dirty="0" smtClean="0"/>
              <a:t> </a:t>
            </a:r>
            <a:r>
              <a:rPr lang="fr-CA" dirty="0" err="1" smtClean="0"/>
              <a:t>around</a:t>
            </a:r>
            <a:r>
              <a:rPr lang="fr-CA" dirty="0" smtClean="0"/>
              <a:t> the best </a:t>
            </a:r>
            <a:r>
              <a:rPr lang="fr-CA" dirty="0" err="1" smtClean="0"/>
              <a:t>matching</a:t>
            </a:r>
            <a:r>
              <a:rPr lang="fr-CA" dirty="0" smtClean="0"/>
              <a:t> patches of the </a:t>
            </a:r>
            <a:r>
              <a:rPr lang="fr-CA" dirty="0" err="1" smtClean="0"/>
              <a:t>neirghbors</a:t>
            </a:r>
            <a:endParaRPr lang="fr-CA" dirty="0" smtClean="0"/>
          </a:p>
        </p:txBody>
      </p:sp>
      <p:sp>
        <p:nvSpPr>
          <p:cNvPr id="6" name="Espace réservé du numéro de diapositive 5"/>
          <p:cNvSpPr>
            <a:spLocks noGrp="1"/>
          </p:cNvSpPr>
          <p:nvPr>
            <p:ph type="sldNum" sz="quarter" idx="12"/>
          </p:nvPr>
        </p:nvSpPr>
        <p:spPr/>
        <p:txBody>
          <a:bodyPr/>
          <a:lstStyle/>
          <a:p>
            <a:fld id="{604F9983-238B-5A48-87F7-46742A2BA19E}" type="slidenum">
              <a:rPr lang="fr-FR" smtClean="0"/>
              <a:pPr/>
              <a:t>16</a:t>
            </a:fld>
            <a:endParaRPr lang="fr-FR"/>
          </a:p>
        </p:txBody>
      </p:sp>
      <p:pic>
        <p:nvPicPr>
          <p:cNvPr id="22" name="Imag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4487" y="1784125"/>
            <a:ext cx="200398" cy="449543"/>
          </a:xfrm>
          <a:prstGeom prst="rect">
            <a:avLst/>
          </a:prstGeom>
        </p:spPr>
      </p:pic>
      <p:pic>
        <p:nvPicPr>
          <p:cNvPr id="23" name="Imag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5648" y="1074095"/>
            <a:ext cx="1911912" cy="1294467"/>
          </a:xfrm>
          <a:prstGeom prst="rect">
            <a:avLst/>
          </a:prstGeom>
        </p:spPr>
      </p:pic>
      <p:pic>
        <p:nvPicPr>
          <p:cNvPr id="24" name="Imag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6781" y="1579704"/>
            <a:ext cx="557867" cy="324970"/>
          </a:xfrm>
          <a:prstGeom prst="rect">
            <a:avLst/>
          </a:prstGeom>
        </p:spPr>
      </p:pic>
      <p:pic>
        <p:nvPicPr>
          <p:cNvPr id="25" name="Imag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73170" y="2138517"/>
            <a:ext cx="3395946" cy="1592358"/>
          </a:xfrm>
          <a:prstGeom prst="rect">
            <a:avLst/>
          </a:prstGeom>
        </p:spPr>
      </p:pic>
      <p:pic>
        <p:nvPicPr>
          <p:cNvPr id="26" name="Imag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10317" y="2563700"/>
            <a:ext cx="579532" cy="324970"/>
          </a:xfrm>
          <a:prstGeom prst="rect">
            <a:avLst/>
          </a:prstGeom>
        </p:spPr>
      </p:pic>
      <p:pic>
        <p:nvPicPr>
          <p:cNvPr id="28" name="Imag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13705" y="4136729"/>
            <a:ext cx="1576109" cy="888254"/>
          </a:xfrm>
          <a:prstGeom prst="rect">
            <a:avLst/>
          </a:prstGeom>
        </p:spPr>
      </p:pic>
      <p:sp>
        <p:nvSpPr>
          <p:cNvPr id="33" name="Espace réservé du texte 3"/>
          <p:cNvSpPr>
            <a:spLocks noGrp="1"/>
          </p:cNvSpPr>
          <p:nvPr>
            <p:ph type="body" sz="quarter" idx="13"/>
          </p:nvPr>
        </p:nvSpPr>
        <p:spPr>
          <a:xfrm>
            <a:off x="317421" y="410595"/>
            <a:ext cx="6344637" cy="272821"/>
          </a:xfrm>
        </p:spPr>
        <p:txBody>
          <a:bodyPr/>
          <a:lstStyle/>
          <a:p>
            <a:r>
              <a:rPr lang="fr-CA" dirty="0" err="1" smtClean="0"/>
              <a:t>Coherence-Based</a:t>
            </a:r>
            <a:r>
              <a:rPr lang="fr-CA" dirty="0" smtClean="0"/>
              <a:t> Matches </a:t>
            </a:r>
            <a:r>
              <a:rPr lang="fr-CA" dirty="0" err="1" smtClean="0"/>
              <a:t>Refinement</a:t>
            </a:r>
            <a:endParaRPr lang="fr-CA" dirty="0"/>
          </a:p>
        </p:txBody>
      </p:sp>
    </p:spTree>
    <p:extLst>
      <p:ext uri="{BB962C8B-B14F-4D97-AF65-F5344CB8AC3E}">
        <p14:creationId xmlns:p14="http://schemas.microsoft.com/office/powerpoint/2010/main" val="40573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807056" y="905944"/>
            <a:ext cx="3646280" cy="459082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3" name="Espace réservé du contenu 2"/>
          <p:cNvSpPr>
            <a:spLocks noGrp="1"/>
          </p:cNvSpPr>
          <p:nvPr>
            <p:ph idx="1"/>
          </p:nvPr>
        </p:nvSpPr>
        <p:spPr>
          <a:xfrm>
            <a:off x="562518" y="1405365"/>
            <a:ext cx="4291423" cy="3394472"/>
          </a:xfrm>
        </p:spPr>
        <p:txBody>
          <a:bodyPr/>
          <a:lstStyle/>
          <a:p>
            <a:r>
              <a:rPr lang="fr-CA" dirty="0" smtClean="0"/>
              <a:t>Impact of the matches </a:t>
            </a:r>
            <a:r>
              <a:rPr lang="fr-CA" dirty="0" err="1" smtClean="0"/>
              <a:t>list</a:t>
            </a:r>
            <a:r>
              <a:rPr lang="fr-CA" dirty="0" smtClean="0"/>
              <a:t> </a:t>
            </a:r>
            <a:r>
              <a:rPr lang="fr-CA" dirty="0" err="1" smtClean="0"/>
              <a:t>coherence-based</a:t>
            </a:r>
            <a:r>
              <a:rPr lang="fr-CA" dirty="0" smtClean="0"/>
              <a:t> match </a:t>
            </a:r>
            <a:r>
              <a:rPr lang="fr-CA" dirty="0" err="1" smtClean="0"/>
              <a:t>refinement</a:t>
            </a:r>
            <a:endParaRPr lang="fr-CA" dirty="0" smtClean="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7056" y="905944"/>
            <a:ext cx="3646280" cy="4590825"/>
          </a:xfrm>
          <a:prstGeom prst="rect">
            <a:avLst/>
          </a:prstGeom>
          <a:ln w="12700">
            <a:solidFill>
              <a:schemeClr val="tx1"/>
            </a:solidFill>
          </a:ln>
        </p:spPr>
      </p:pic>
      <p:sp>
        <p:nvSpPr>
          <p:cNvPr id="9" name="Espace réservé du numéro de diapositive 8"/>
          <p:cNvSpPr>
            <a:spLocks noGrp="1"/>
          </p:cNvSpPr>
          <p:nvPr>
            <p:ph type="sldNum" sz="quarter" idx="12"/>
          </p:nvPr>
        </p:nvSpPr>
        <p:spPr/>
        <p:txBody>
          <a:bodyPr/>
          <a:lstStyle/>
          <a:p>
            <a:fld id="{604F9983-238B-5A48-87F7-46742A2BA19E}" type="slidenum">
              <a:rPr lang="fr-FR" smtClean="0"/>
              <a:pPr/>
              <a:t>17</a:t>
            </a:fld>
            <a:endParaRPr lang="fr-FR"/>
          </a:p>
        </p:txBody>
      </p:sp>
      <p:sp>
        <p:nvSpPr>
          <p:cNvPr id="12" name="Espace réservé du texte 3"/>
          <p:cNvSpPr>
            <a:spLocks noGrp="1"/>
          </p:cNvSpPr>
          <p:nvPr>
            <p:ph type="body" sz="quarter" idx="13"/>
          </p:nvPr>
        </p:nvSpPr>
        <p:spPr>
          <a:xfrm>
            <a:off x="317421" y="410595"/>
            <a:ext cx="6344637" cy="272821"/>
          </a:xfrm>
        </p:spPr>
        <p:txBody>
          <a:bodyPr/>
          <a:lstStyle/>
          <a:p>
            <a:r>
              <a:rPr lang="fr-CA" dirty="0" err="1" smtClean="0"/>
              <a:t>Coherence-Based</a:t>
            </a:r>
            <a:r>
              <a:rPr lang="fr-CA" dirty="0" smtClean="0"/>
              <a:t> Matches </a:t>
            </a:r>
            <a:r>
              <a:rPr lang="fr-CA" dirty="0" err="1" smtClean="0"/>
              <a:t>Refinement</a:t>
            </a:r>
            <a:endParaRPr lang="fr-CA" dirty="0"/>
          </a:p>
        </p:txBody>
      </p:sp>
    </p:spTree>
    <p:extLst>
      <p:ext uri="{BB962C8B-B14F-4D97-AF65-F5344CB8AC3E}">
        <p14:creationId xmlns:p14="http://schemas.microsoft.com/office/powerpoint/2010/main" val="24850032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62518" y="1405365"/>
            <a:ext cx="3430363" cy="3394472"/>
          </a:xfrm>
        </p:spPr>
        <p:txBody>
          <a:bodyPr/>
          <a:lstStyle/>
          <a:p>
            <a:r>
              <a:rPr lang="fr-CA" dirty="0" smtClean="0"/>
              <a:t>Matches </a:t>
            </a:r>
            <a:r>
              <a:rPr lang="fr-CA" dirty="0" err="1" smtClean="0"/>
              <a:t>list</a:t>
            </a:r>
            <a:r>
              <a:rPr lang="fr-CA" dirty="0" smtClean="0"/>
              <a:t> must </a:t>
            </a:r>
            <a:r>
              <a:rPr lang="fr-CA" dirty="0" err="1" smtClean="0"/>
              <a:t>be</a:t>
            </a:r>
            <a:r>
              <a:rPr lang="fr-CA" dirty="0" smtClean="0"/>
              <a:t> </a:t>
            </a:r>
            <a:r>
              <a:rPr lang="fr-CA" dirty="0" err="1" smtClean="0"/>
              <a:t>scaled</a:t>
            </a:r>
            <a:r>
              <a:rPr lang="fr-CA" dirty="0" smtClean="0"/>
              <a:t> up to </a:t>
            </a:r>
            <a:r>
              <a:rPr lang="fr-CA" dirty="0" err="1" smtClean="0"/>
              <a:t>finer</a:t>
            </a:r>
            <a:r>
              <a:rPr lang="fr-CA" dirty="0" smtClean="0"/>
              <a:t> </a:t>
            </a:r>
            <a:r>
              <a:rPr lang="fr-CA" dirty="0" err="1" smtClean="0"/>
              <a:t>resolution</a:t>
            </a:r>
            <a:r>
              <a:rPr lang="fr-CA" dirty="0" smtClean="0"/>
              <a:t> (MLH)</a:t>
            </a:r>
            <a:endParaRPr lang="fr-CA" dirty="0"/>
          </a:p>
        </p:txBody>
      </p:sp>
      <p:sp>
        <p:nvSpPr>
          <p:cNvPr id="4" name="Espace réservé du texte 3"/>
          <p:cNvSpPr>
            <a:spLocks noGrp="1"/>
          </p:cNvSpPr>
          <p:nvPr>
            <p:ph type="body" sz="quarter" idx="13"/>
          </p:nvPr>
        </p:nvSpPr>
        <p:spPr>
          <a:xfrm>
            <a:off x="317421" y="327696"/>
            <a:ext cx="5199871" cy="272821"/>
          </a:xfrm>
        </p:spPr>
        <p:txBody>
          <a:bodyPr/>
          <a:lstStyle/>
          <a:p>
            <a:r>
              <a:rPr lang="fr-CA" dirty="0" err="1" smtClean="0"/>
              <a:t>Localized</a:t>
            </a:r>
            <a:r>
              <a:rPr lang="fr-CA" dirty="0" smtClean="0"/>
              <a:t> </a:t>
            </a:r>
            <a:r>
              <a:rPr lang="fr-CA" dirty="0" err="1" smtClean="0"/>
              <a:t>Search</a:t>
            </a:r>
            <a:r>
              <a:rPr lang="fr-CA" dirty="0" smtClean="0"/>
              <a:t> </a:t>
            </a:r>
            <a:r>
              <a:rPr lang="fr-CA" dirty="0" err="1" smtClean="0"/>
              <a:t>Completion</a:t>
            </a:r>
            <a:endParaRPr lang="fr-CA" dirty="0"/>
          </a:p>
        </p:txBody>
      </p:sp>
      <p:sp>
        <p:nvSpPr>
          <p:cNvPr id="5" name="Espace réservé du numéro de diapositive 4"/>
          <p:cNvSpPr>
            <a:spLocks noGrp="1"/>
          </p:cNvSpPr>
          <p:nvPr>
            <p:ph type="sldNum" sz="quarter" idx="12"/>
          </p:nvPr>
        </p:nvSpPr>
        <p:spPr/>
        <p:txBody>
          <a:bodyPr/>
          <a:lstStyle/>
          <a:p>
            <a:fld id="{604F9983-238B-5A48-87F7-46742A2BA19E}" type="slidenum">
              <a:rPr lang="fr-FR" smtClean="0"/>
              <a:pPr/>
              <a:t>18</a:t>
            </a:fld>
            <a:endParaRPr lang="fr-F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1329" y="1950939"/>
            <a:ext cx="2274901" cy="1278142"/>
          </a:xfrm>
          <a:prstGeom prst="rect">
            <a:avLst/>
          </a:prstGeom>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7370" y="1544703"/>
            <a:ext cx="3343751" cy="1109779"/>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8812" y="2315361"/>
            <a:ext cx="2004475" cy="2080836"/>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7040" y="3676604"/>
            <a:ext cx="4043985" cy="1400218"/>
          </a:xfrm>
          <a:prstGeom prst="rect">
            <a:avLst/>
          </a:prstGeom>
        </p:spPr>
      </p:pic>
      <p:pic>
        <p:nvPicPr>
          <p:cNvPr id="13" name="Imag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9118" y="3490579"/>
            <a:ext cx="2584163" cy="1767857"/>
          </a:xfrm>
          <a:prstGeom prst="rect">
            <a:avLst/>
          </a:prstGeom>
        </p:spPr>
      </p:pic>
    </p:spTree>
    <p:extLst>
      <p:ext uri="{BB962C8B-B14F-4D97-AF65-F5344CB8AC3E}">
        <p14:creationId xmlns:p14="http://schemas.microsoft.com/office/powerpoint/2010/main" val="187714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50134" y="1481911"/>
            <a:ext cx="4784639" cy="307041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0881" y="1580386"/>
            <a:ext cx="4784639" cy="2976983"/>
          </a:xfrm>
          <a:prstGeom prst="rect">
            <a:avLst/>
          </a:prstGeom>
        </p:spPr>
      </p:pic>
      <p:sp>
        <p:nvSpPr>
          <p:cNvPr id="3" name="Espace réservé du contenu 2"/>
          <p:cNvSpPr>
            <a:spLocks noGrp="1"/>
          </p:cNvSpPr>
          <p:nvPr>
            <p:ph idx="1"/>
          </p:nvPr>
        </p:nvSpPr>
        <p:spPr>
          <a:xfrm>
            <a:off x="562518" y="1405365"/>
            <a:ext cx="3576869" cy="3394472"/>
          </a:xfrm>
        </p:spPr>
        <p:txBody>
          <a:bodyPr/>
          <a:lstStyle/>
          <a:p>
            <a:r>
              <a:rPr lang="fr-CA" dirty="0" smtClean="0"/>
              <a:t>The </a:t>
            </a:r>
            <a:r>
              <a:rPr lang="fr-CA" dirty="0" err="1" smtClean="0"/>
              <a:t>localized</a:t>
            </a:r>
            <a:r>
              <a:rPr lang="fr-CA" dirty="0" smtClean="0"/>
              <a:t> </a:t>
            </a:r>
            <a:r>
              <a:rPr lang="fr-CA" dirty="0" err="1" smtClean="0"/>
              <a:t>search</a:t>
            </a:r>
            <a:r>
              <a:rPr lang="fr-CA" dirty="0" smtClean="0"/>
              <a:t> </a:t>
            </a:r>
            <a:r>
              <a:rPr lang="fr-CA" dirty="0" err="1" smtClean="0"/>
              <a:t>seeks</a:t>
            </a:r>
            <a:r>
              <a:rPr lang="fr-CA" dirty="0" smtClean="0"/>
              <a:t> replacement </a:t>
            </a:r>
            <a:r>
              <a:rPr lang="fr-CA" dirty="0" err="1" smtClean="0"/>
              <a:t>colors</a:t>
            </a:r>
            <a:r>
              <a:rPr lang="fr-CA" dirty="0" smtClean="0"/>
              <a:t> </a:t>
            </a:r>
            <a:r>
              <a:rPr lang="fr-CA" dirty="0" err="1" smtClean="0"/>
              <a:t>based</a:t>
            </a:r>
            <a:r>
              <a:rPr lang="fr-CA" dirty="0" smtClean="0"/>
              <a:t> on the matches </a:t>
            </a:r>
            <a:r>
              <a:rPr lang="fr-CA" dirty="0" err="1" smtClean="0"/>
              <a:t>list</a:t>
            </a:r>
            <a:r>
              <a:rPr lang="fr-CA" dirty="0" smtClean="0"/>
              <a:t> (MLH)</a:t>
            </a:r>
            <a:endParaRPr lang="fr-CA" dirty="0"/>
          </a:p>
        </p:txBody>
      </p:sp>
      <p:sp>
        <p:nvSpPr>
          <p:cNvPr id="4" name="Espace réservé du texte 3"/>
          <p:cNvSpPr>
            <a:spLocks noGrp="1"/>
          </p:cNvSpPr>
          <p:nvPr>
            <p:ph type="body" sz="quarter" idx="13"/>
          </p:nvPr>
        </p:nvSpPr>
        <p:spPr/>
        <p:txBody>
          <a:bodyPr/>
          <a:lstStyle/>
          <a:p>
            <a:r>
              <a:rPr lang="fr-CA" dirty="0" err="1"/>
              <a:t>Localized</a:t>
            </a:r>
            <a:r>
              <a:rPr lang="fr-CA" dirty="0"/>
              <a:t> </a:t>
            </a:r>
            <a:r>
              <a:rPr lang="fr-CA" dirty="0" err="1" smtClean="0"/>
              <a:t>Search</a:t>
            </a:r>
            <a:r>
              <a:rPr lang="fr-CA" dirty="0" smtClean="0"/>
              <a:t> </a:t>
            </a:r>
            <a:r>
              <a:rPr lang="fr-CA" dirty="0" err="1" smtClean="0"/>
              <a:t>Completion</a:t>
            </a:r>
            <a:endParaRPr lang="fr-CA" dirty="0"/>
          </a:p>
          <a:p>
            <a:endParaRPr lang="fr-CA" dirty="0"/>
          </a:p>
        </p:txBody>
      </p:sp>
      <p:sp>
        <p:nvSpPr>
          <p:cNvPr id="7" name="Espace réservé du numéro de diapositive 6"/>
          <p:cNvSpPr>
            <a:spLocks noGrp="1"/>
          </p:cNvSpPr>
          <p:nvPr>
            <p:ph type="sldNum" sz="quarter" idx="12"/>
          </p:nvPr>
        </p:nvSpPr>
        <p:spPr/>
        <p:txBody>
          <a:bodyPr/>
          <a:lstStyle/>
          <a:p>
            <a:fld id="{604F9983-238B-5A48-87F7-46742A2BA19E}" type="slidenum">
              <a:rPr lang="fr-FR" smtClean="0"/>
              <a:pPr/>
              <a:t>19</a:t>
            </a:fld>
            <a:endParaRPr lang="fr-F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562" y="1270690"/>
            <a:ext cx="2236973" cy="2423389"/>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1645" y="3135770"/>
            <a:ext cx="412371" cy="276797"/>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2987" y="2450881"/>
            <a:ext cx="2231325" cy="1768114"/>
          </a:xfrm>
          <a:prstGeom prst="rect">
            <a:avLst/>
          </a:prstGeom>
        </p:spPr>
      </p:pic>
      <p:pic>
        <p:nvPicPr>
          <p:cNvPr id="10" name="Imag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3443" y="2259690"/>
            <a:ext cx="2231325" cy="1220167"/>
          </a:xfrm>
          <a:prstGeom prst="rect">
            <a:avLst/>
          </a:prstGeom>
        </p:spPr>
      </p:pic>
    </p:spTree>
    <p:extLst>
      <p:ext uri="{BB962C8B-B14F-4D97-AF65-F5344CB8AC3E}">
        <p14:creationId xmlns:p14="http://schemas.microsoft.com/office/powerpoint/2010/main" val="328494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en-CA" dirty="0" smtClean="0"/>
              <a:t>Video completion is an important task</a:t>
            </a:r>
          </a:p>
          <a:p>
            <a:pPr lvl="1"/>
            <a:r>
              <a:rPr lang="en-CA" dirty="0" smtClean="0"/>
              <a:t>Automatically fill missing regions in a visually plausible manner</a:t>
            </a:r>
          </a:p>
          <a:p>
            <a:endParaRPr lang="en-CA" dirty="0" smtClean="0"/>
          </a:p>
          <a:p>
            <a:r>
              <a:rPr lang="en-CA" dirty="0" smtClean="0"/>
              <a:t>Size matters!</a:t>
            </a:r>
          </a:p>
          <a:p>
            <a:pPr lvl="1"/>
            <a:r>
              <a:rPr lang="en-CA" dirty="0" smtClean="0"/>
              <a:t>1920 x 1080 is common place</a:t>
            </a:r>
          </a:p>
          <a:p>
            <a:pPr lvl="1"/>
            <a:r>
              <a:rPr lang="en-CA" dirty="0" smtClean="0"/>
              <a:t>4K</a:t>
            </a:r>
            <a:endParaRPr lang="en-CA" dirty="0"/>
          </a:p>
        </p:txBody>
      </p:sp>
      <p:sp>
        <p:nvSpPr>
          <p:cNvPr id="4" name="Espace réservé du texte 3"/>
          <p:cNvSpPr>
            <a:spLocks noGrp="1"/>
          </p:cNvSpPr>
          <p:nvPr>
            <p:ph type="body" sz="quarter" idx="13"/>
          </p:nvPr>
        </p:nvSpPr>
        <p:spPr/>
        <p:txBody>
          <a:bodyPr/>
          <a:lstStyle/>
          <a:p>
            <a:r>
              <a:rPr lang="en-CA" dirty="0" smtClean="0"/>
              <a:t>Introduction</a:t>
            </a:r>
            <a:endParaRPr lang="en-CA" dirty="0"/>
          </a:p>
        </p:txBody>
      </p:sp>
      <p:sp>
        <p:nvSpPr>
          <p:cNvPr id="5" name="Espace réservé du numéro de diapositive 4"/>
          <p:cNvSpPr>
            <a:spLocks noGrp="1"/>
          </p:cNvSpPr>
          <p:nvPr>
            <p:ph type="sldNum" sz="quarter" idx="12"/>
          </p:nvPr>
        </p:nvSpPr>
        <p:spPr/>
        <p:txBody>
          <a:bodyPr/>
          <a:lstStyle/>
          <a:p>
            <a:fld id="{604F9983-238B-5A48-87F7-46742A2BA19E}" type="slidenum">
              <a:rPr lang="fr-FR" smtClean="0"/>
              <a:pPr/>
              <a:t>2</a:t>
            </a:fld>
            <a:endParaRPr lang="fr-FR"/>
          </a:p>
        </p:txBody>
      </p:sp>
    </p:spTree>
    <p:extLst>
      <p:ext uri="{BB962C8B-B14F-4D97-AF65-F5344CB8AC3E}">
        <p14:creationId xmlns:p14="http://schemas.microsoft.com/office/powerpoint/2010/main" val="13054442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p:txBody>
          <a:bodyPr/>
          <a:lstStyle/>
          <a:p>
            <a:r>
              <a:rPr lang="fr-CA" dirty="0" err="1" smtClean="0"/>
              <a:t>Results</a:t>
            </a:r>
            <a:r>
              <a:rPr lang="fr-CA" dirty="0" smtClean="0"/>
              <a:t> – </a:t>
            </a:r>
            <a:r>
              <a:rPr lang="fr-CA" i="1" dirty="0" smtClean="0"/>
              <a:t>Race to Mars</a:t>
            </a:r>
            <a:endParaRPr lang="fr-CA" dirty="0"/>
          </a:p>
          <a:p>
            <a:endParaRPr lang="fr-CA" dirty="0"/>
          </a:p>
        </p:txBody>
      </p:sp>
      <p:sp>
        <p:nvSpPr>
          <p:cNvPr id="3" name="Espace réservé du numéro de diapositive 2"/>
          <p:cNvSpPr>
            <a:spLocks noGrp="1"/>
          </p:cNvSpPr>
          <p:nvPr>
            <p:ph type="sldNum" sz="quarter" idx="12"/>
          </p:nvPr>
        </p:nvSpPr>
        <p:spPr/>
        <p:txBody>
          <a:bodyPr/>
          <a:lstStyle/>
          <a:p>
            <a:fld id="{604F9983-238B-5A48-87F7-46742A2BA19E}" type="slidenum">
              <a:rPr lang="fr-FR" smtClean="0"/>
              <a:pPr/>
              <a:t>20</a:t>
            </a:fld>
            <a:endParaRPr lang="fr-F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1" y="603251"/>
            <a:ext cx="8486781" cy="5394958"/>
          </a:xfrm>
          <a:prstGeom prst="rect">
            <a:avLst/>
          </a:prstGeom>
        </p:spPr>
      </p:pic>
      <p:sp>
        <p:nvSpPr>
          <p:cNvPr id="6" name="Espace réservé du contenu 2"/>
          <p:cNvSpPr>
            <a:spLocks noGrp="1"/>
          </p:cNvSpPr>
          <p:nvPr>
            <p:ph idx="1"/>
          </p:nvPr>
        </p:nvSpPr>
        <p:spPr>
          <a:xfrm>
            <a:off x="562518" y="1087866"/>
            <a:ext cx="8784683" cy="1648985"/>
          </a:xfrm>
        </p:spPr>
        <p:txBody>
          <a:bodyPr/>
          <a:lstStyle/>
          <a:p>
            <a:r>
              <a:rPr lang="fr-CA" dirty="0" err="1" smtClean="0"/>
              <a:t>Avg</a:t>
            </a:r>
            <a:r>
              <a:rPr lang="fr-CA" dirty="0" smtClean="0"/>
              <a:t>. 9,546 pixels / frame, 1.5 min. / frame</a:t>
            </a:r>
            <a:endParaRPr lang="fr-CA" dirty="0"/>
          </a:p>
        </p:txBody>
      </p:sp>
      <p:sp>
        <p:nvSpPr>
          <p:cNvPr id="7" name="Text Box 7"/>
          <p:cNvSpPr txBox="1">
            <a:spLocks noChangeArrowheads="1"/>
          </p:cNvSpPr>
          <p:nvPr/>
        </p:nvSpPr>
        <p:spPr bwMode="auto">
          <a:xfrm>
            <a:off x="2859192" y="5355009"/>
            <a:ext cx="32928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fr-CA" altLang="fr-FR" sz="1000" dirty="0"/>
              <a:t>Image </a:t>
            </a:r>
            <a:r>
              <a:rPr lang="fr-CA" altLang="fr-FR" sz="1000" dirty="0" err="1"/>
              <a:t>from</a:t>
            </a:r>
            <a:r>
              <a:rPr lang="fr-CA" altLang="fr-FR" sz="1000" dirty="0"/>
              <a:t> Race To Mars </a:t>
            </a:r>
            <a:r>
              <a:rPr lang="fr-CA" altLang="fr-FR" sz="1000" dirty="0" smtClean="0"/>
              <a:t>(</a:t>
            </a:r>
            <a:r>
              <a:rPr lang="fr-CA" altLang="fr-FR" sz="1000" dirty="0" err="1" smtClean="0"/>
              <a:t>Courtesy</a:t>
            </a:r>
            <a:r>
              <a:rPr lang="fr-CA" altLang="fr-FR" sz="1000" dirty="0" smtClean="0"/>
              <a:t> of </a:t>
            </a:r>
            <a:r>
              <a:rPr lang="fr-CA" altLang="fr-FR" sz="1000" dirty="0" err="1" smtClean="0"/>
              <a:t>Discovery</a:t>
            </a:r>
            <a:r>
              <a:rPr lang="fr-CA" altLang="fr-FR" sz="1000" dirty="0" smtClean="0"/>
              <a:t> </a:t>
            </a:r>
            <a:r>
              <a:rPr lang="fr-CA" altLang="fr-FR" sz="1000" dirty="0"/>
              <a:t>Channel)</a:t>
            </a:r>
            <a:endParaRPr lang="en-US" altLang="fr-FR" sz="1000" dirty="0"/>
          </a:p>
        </p:txBody>
      </p:sp>
    </p:spTree>
    <p:extLst>
      <p:ext uri="{BB962C8B-B14F-4D97-AF65-F5344CB8AC3E}">
        <p14:creationId xmlns:p14="http://schemas.microsoft.com/office/powerpoint/2010/main" val="15917972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0900" y="-2390713"/>
            <a:ext cx="16548100" cy="8469183"/>
          </a:xfrm>
          <a:prstGeom prst="rect">
            <a:avLst/>
          </a:prstGeom>
        </p:spPr>
      </p:pic>
      <p:sp>
        <p:nvSpPr>
          <p:cNvPr id="4" name="Espace réservé du texte 3"/>
          <p:cNvSpPr>
            <a:spLocks noGrp="1"/>
          </p:cNvSpPr>
          <p:nvPr>
            <p:ph type="body" sz="quarter" idx="13"/>
          </p:nvPr>
        </p:nvSpPr>
        <p:spPr/>
        <p:txBody>
          <a:bodyPr/>
          <a:lstStyle/>
          <a:p>
            <a:r>
              <a:rPr lang="fr-CA" dirty="0" err="1"/>
              <a:t>Results</a:t>
            </a:r>
            <a:r>
              <a:rPr lang="fr-CA" dirty="0"/>
              <a:t> – </a:t>
            </a:r>
            <a:r>
              <a:rPr lang="fr-CA" i="1" dirty="0"/>
              <a:t>Old </a:t>
            </a:r>
            <a:r>
              <a:rPr lang="fr-CA" i="1" dirty="0" err="1" smtClean="0"/>
              <a:t>Town</a:t>
            </a:r>
            <a:r>
              <a:rPr lang="fr-CA" i="1" dirty="0" smtClean="0"/>
              <a:t> Cross</a:t>
            </a:r>
            <a:endParaRPr lang="fr-CA" dirty="0"/>
          </a:p>
          <a:p>
            <a:endParaRPr lang="fr-CA" dirty="0"/>
          </a:p>
        </p:txBody>
      </p:sp>
      <p:sp>
        <p:nvSpPr>
          <p:cNvPr id="3" name="Espace réservé du numéro de diapositive 2"/>
          <p:cNvSpPr>
            <a:spLocks noGrp="1"/>
          </p:cNvSpPr>
          <p:nvPr>
            <p:ph type="sldNum" sz="quarter" idx="12"/>
          </p:nvPr>
        </p:nvSpPr>
        <p:spPr/>
        <p:txBody>
          <a:bodyPr/>
          <a:lstStyle/>
          <a:p>
            <a:fld id="{604F9983-238B-5A48-87F7-46742A2BA19E}" type="slidenum">
              <a:rPr lang="fr-FR" smtClean="0"/>
              <a:pPr/>
              <a:t>21</a:t>
            </a:fld>
            <a:endParaRPr lang="fr-FR"/>
          </a:p>
        </p:txBody>
      </p:sp>
      <p:sp>
        <p:nvSpPr>
          <p:cNvPr id="6" name="Espace réservé du contenu 2"/>
          <p:cNvSpPr>
            <a:spLocks noGrp="1"/>
          </p:cNvSpPr>
          <p:nvPr>
            <p:ph idx="1"/>
          </p:nvPr>
        </p:nvSpPr>
        <p:spPr>
          <a:xfrm>
            <a:off x="562518" y="1087866"/>
            <a:ext cx="8784683" cy="1648985"/>
          </a:xfrm>
        </p:spPr>
        <p:txBody>
          <a:bodyPr/>
          <a:lstStyle/>
          <a:p>
            <a:r>
              <a:rPr lang="fr-CA" dirty="0" err="1" smtClean="0"/>
              <a:t>Avg</a:t>
            </a:r>
            <a:r>
              <a:rPr lang="fr-CA" dirty="0" smtClean="0"/>
              <a:t>. 8,456 pixels / frame, 1.25 min. / frame</a:t>
            </a:r>
            <a:endParaRPr lang="fr-CA" dirty="0"/>
          </a:p>
        </p:txBody>
      </p:sp>
      <p:sp>
        <p:nvSpPr>
          <p:cNvPr id="7" name="Text Box 7"/>
          <p:cNvSpPr txBox="1">
            <a:spLocks noChangeArrowheads="1"/>
          </p:cNvSpPr>
          <p:nvPr/>
        </p:nvSpPr>
        <p:spPr bwMode="auto">
          <a:xfrm>
            <a:off x="2859192" y="5296959"/>
            <a:ext cx="255230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fr-CA" altLang="fr-FR" sz="1000" dirty="0"/>
              <a:t>Image </a:t>
            </a:r>
            <a:r>
              <a:rPr lang="fr-CA" altLang="fr-FR" sz="1000" dirty="0" err="1"/>
              <a:t>from</a:t>
            </a:r>
            <a:r>
              <a:rPr lang="fr-CA" altLang="fr-FR" sz="1000" dirty="0"/>
              <a:t> https://media.xiph.org/video/derf/</a:t>
            </a:r>
            <a:endParaRPr lang="en-US" altLang="fr-FR" sz="1000" dirty="0"/>
          </a:p>
        </p:txBody>
      </p:sp>
    </p:spTree>
    <p:extLst>
      <p:ext uri="{BB962C8B-B14F-4D97-AF65-F5344CB8AC3E}">
        <p14:creationId xmlns:p14="http://schemas.microsoft.com/office/powerpoint/2010/main" val="30815499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en-CA" dirty="0" smtClean="0"/>
              <a:t>Video with occluded moving objects</a:t>
            </a:r>
          </a:p>
          <a:p>
            <a:endParaRPr lang="en-CA" dirty="0" smtClean="0"/>
          </a:p>
          <a:p>
            <a:r>
              <a:rPr lang="en-CA" dirty="0" smtClean="0"/>
              <a:t>Video with drastic camera movements</a:t>
            </a:r>
          </a:p>
          <a:p>
            <a:endParaRPr lang="en-CA" dirty="0" smtClean="0"/>
          </a:p>
          <a:p>
            <a:r>
              <a:rPr lang="en-CA" dirty="0" smtClean="0"/>
              <a:t>Does not work well with exposition changes</a:t>
            </a:r>
          </a:p>
          <a:p>
            <a:pPr marL="0" indent="0">
              <a:buNone/>
            </a:pPr>
            <a:endParaRPr lang="en-CA" dirty="0" smtClean="0"/>
          </a:p>
          <a:p>
            <a:pPr marL="0" indent="0">
              <a:buNone/>
            </a:pPr>
            <a:endParaRPr lang="en-CA" dirty="0" smtClean="0"/>
          </a:p>
          <a:p>
            <a:endParaRPr lang="en-CA" dirty="0"/>
          </a:p>
        </p:txBody>
      </p:sp>
      <p:sp>
        <p:nvSpPr>
          <p:cNvPr id="4" name="Espace réservé du texte 3"/>
          <p:cNvSpPr>
            <a:spLocks noGrp="1"/>
          </p:cNvSpPr>
          <p:nvPr>
            <p:ph type="body" sz="quarter" idx="13"/>
          </p:nvPr>
        </p:nvSpPr>
        <p:spPr/>
        <p:txBody>
          <a:bodyPr/>
          <a:lstStyle/>
          <a:p>
            <a:r>
              <a:rPr lang="fr-CA" dirty="0" smtClean="0"/>
              <a:t>Limitations</a:t>
            </a:r>
            <a:endParaRPr lang="fr-CA" dirty="0"/>
          </a:p>
          <a:p>
            <a:endParaRPr lang="fr-CA" dirty="0"/>
          </a:p>
        </p:txBody>
      </p:sp>
      <p:sp>
        <p:nvSpPr>
          <p:cNvPr id="6" name="Espace réservé du numéro de diapositive 5"/>
          <p:cNvSpPr>
            <a:spLocks noGrp="1"/>
          </p:cNvSpPr>
          <p:nvPr>
            <p:ph type="sldNum" sz="quarter" idx="12"/>
          </p:nvPr>
        </p:nvSpPr>
        <p:spPr/>
        <p:txBody>
          <a:bodyPr/>
          <a:lstStyle/>
          <a:p>
            <a:fld id="{604F9983-238B-5A48-87F7-46742A2BA19E}" type="slidenum">
              <a:rPr lang="fr-FR" smtClean="0"/>
              <a:pPr/>
              <a:t>22</a:t>
            </a:fld>
            <a:endParaRPr lang="fr-FR"/>
          </a:p>
        </p:txBody>
      </p:sp>
    </p:spTree>
    <p:extLst>
      <p:ext uri="{BB962C8B-B14F-4D97-AF65-F5344CB8AC3E}">
        <p14:creationId xmlns:p14="http://schemas.microsoft.com/office/powerpoint/2010/main" val="1140700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CA" dirty="0" err="1" smtClean="0"/>
              <a:t>We</a:t>
            </a:r>
            <a:r>
              <a:rPr lang="fr-CA" dirty="0" smtClean="0"/>
              <a:t> </a:t>
            </a:r>
            <a:r>
              <a:rPr lang="fr-CA" dirty="0" err="1" smtClean="0"/>
              <a:t>presented</a:t>
            </a:r>
            <a:r>
              <a:rPr lang="fr-CA" dirty="0" smtClean="0"/>
              <a:t> a system </a:t>
            </a:r>
            <a:r>
              <a:rPr lang="fr-CA" dirty="0" err="1" smtClean="0"/>
              <a:t>that</a:t>
            </a:r>
            <a:r>
              <a:rPr lang="fr-CA" dirty="0" smtClean="0"/>
              <a:t> </a:t>
            </a:r>
            <a:r>
              <a:rPr lang="fr-CA" dirty="0" err="1" smtClean="0"/>
              <a:t>can</a:t>
            </a:r>
            <a:r>
              <a:rPr lang="fr-CA" dirty="0" smtClean="0"/>
              <a:t> </a:t>
            </a:r>
            <a:r>
              <a:rPr lang="fr-CA" dirty="0" err="1" smtClean="0"/>
              <a:t>handle</a:t>
            </a:r>
            <a:r>
              <a:rPr lang="fr-CA" dirty="0" smtClean="0"/>
              <a:t> </a:t>
            </a:r>
            <a:r>
              <a:rPr lang="fr-CA" dirty="0" err="1" smtClean="0"/>
              <a:t>much</a:t>
            </a:r>
            <a:r>
              <a:rPr lang="fr-CA" dirty="0" smtClean="0"/>
              <a:t> </a:t>
            </a:r>
            <a:r>
              <a:rPr lang="fr-CA" dirty="0" err="1" smtClean="0"/>
              <a:t>higher</a:t>
            </a:r>
            <a:r>
              <a:rPr lang="fr-CA" dirty="0" smtClean="0"/>
              <a:t> </a:t>
            </a:r>
            <a:r>
              <a:rPr lang="fr-CA" dirty="0" err="1" smtClean="0"/>
              <a:t>resolutions</a:t>
            </a:r>
            <a:r>
              <a:rPr lang="fr-CA" dirty="0" smtClean="0"/>
              <a:t> </a:t>
            </a:r>
          </a:p>
          <a:p>
            <a:pPr lvl="1"/>
            <a:r>
              <a:rPr lang="en-US" dirty="0" smtClean="0"/>
              <a:t>dual </a:t>
            </a:r>
            <a:r>
              <a:rPr lang="en-US" dirty="0" err="1"/>
              <a:t>inpainting</a:t>
            </a:r>
            <a:r>
              <a:rPr lang="en-US" dirty="0"/>
              <a:t>-sampling ﬁlling-order completion approach</a:t>
            </a:r>
          </a:p>
          <a:p>
            <a:pPr lvl="1"/>
            <a:r>
              <a:rPr lang="en-US" dirty="0" smtClean="0"/>
              <a:t>new </a:t>
            </a:r>
            <a:r>
              <a:rPr lang="en-US" dirty="0"/>
              <a:t>coherence-based matches reﬁnement </a:t>
            </a:r>
            <a:endParaRPr lang="en-US" dirty="0" smtClean="0"/>
          </a:p>
          <a:p>
            <a:pPr lvl="1"/>
            <a:r>
              <a:rPr lang="en-US" dirty="0" smtClean="0"/>
              <a:t>new </a:t>
            </a:r>
            <a:r>
              <a:rPr lang="en-US" dirty="0"/>
              <a:t>localized search completion approach </a:t>
            </a:r>
            <a:endParaRPr lang="en-US" dirty="0" smtClean="0"/>
          </a:p>
          <a:p>
            <a:pPr lvl="2"/>
            <a:r>
              <a:rPr lang="en-US" dirty="0" smtClean="0"/>
              <a:t>based </a:t>
            </a:r>
            <a:r>
              <a:rPr lang="en-US" dirty="0"/>
              <a:t>on an exact search using uncompressed </a:t>
            </a:r>
            <a:r>
              <a:rPr lang="en-US" dirty="0" smtClean="0"/>
              <a:t>data</a:t>
            </a:r>
            <a:endParaRPr lang="fr-CA" dirty="0"/>
          </a:p>
        </p:txBody>
      </p:sp>
      <p:sp>
        <p:nvSpPr>
          <p:cNvPr id="4" name="Espace réservé du texte 3"/>
          <p:cNvSpPr>
            <a:spLocks noGrp="1"/>
          </p:cNvSpPr>
          <p:nvPr>
            <p:ph type="body" sz="quarter" idx="13"/>
          </p:nvPr>
        </p:nvSpPr>
        <p:spPr/>
        <p:txBody>
          <a:bodyPr/>
          <a:lstStyle/>
          <a:p>
            <a:r>
              <a:rPr lang="fr-CA" dirty="0" smtClean="0"/>
              <a:t>Conclusion</a:t>
            </a:r>
            <a:endParaRPr lang="fr-CA" dirty="0"/>
          </a:p>
          <a:p>
            <a:endParaRPr lang="fr-CA" dirty="0"/>
          </a:p>
        </p:txBody>
      </p:sp>
      <p:sp>
        <p:nvSpPr>
          <p:cNvPr id="6" name="Espace réservé du numéro de diapositive 5"/>
          <p:cNvSpPr>
            <a:spLocks noGrp="1"/>
          </p:cNvSpPr>
          <p:nvPr>
            <p:ph type="sldNum" sz="quarter" idx="12"/>
          </p:nvPr>
        </p:nvSpPr>
        <p:spPr/>
        <p:txBody>
          <a:bodyPr/>
          <a:lstStyle/>
          <a:p>
            <a:fld id="{604F9983-238B-5A48-87F7-46742A2BA19E}" type="slidenum">
              <a:rPr lang="fr-FR" smtClean="0"/>
              <a:pPr/>
              <a:t>23</a:t>
            </a:fld>
            <a:endParaRPr lang="fr-FR"/>
          </a:p>
        </p:txBody>
      </p:sp>
    </p:spTree>
    <p:extLst>
      <p:ext uri="{BB962C8B-B14F-4D97-AF65-F5344CB8AC3E}">
        <p14:creationId xmlns:p14="http://schemas.microsoft.com/office/powerpoint/2010/main" val="9191015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457200" lvl="1" indent="0">
              <a:buNone/>
            </a:pPr>
            <a:endParaRPr lang="fr-CA" dirty="0"/>
          </a:p>
          <a:p>
            <a:r>
              <a:rPr lang="fr-CA" dirty="0" err="1" smtClean="0"/>
              <a:t>Handle</a:t>
            </a:r>
            <a:r>
              <a:rPr lang="fr-CA" dirty="0" smtClean="0"/>
              <a:t> </a:t>
            </a:r>
            <a:r>
              <a:rPr lang="fr-CA" dirty="0" err="1" smtClean="0"/>
              <a:t>video</a:t>
            </a:r>
            <a:r>
              <a:rPr lang="fr-CA" dirty="0" smtClean="0"/>
              <a:t> </a:t>
            </a:r>
            <a:r>
              <a:rPr lang="fr-CA" dirty="0" err="1" smtClean="0"/>
              <a:t>sequence</a:t>
            </a:r>
            <a:r>
              <a:rPr lang="fr-CA" dirty="0" smtClean="0"/>
              <a:t> </a:t>
            </a:r>
            <a:r>
              <a:rPr lang="fr-CA" dirty="0" err="1" smtClean="0"/>
              <a:t>with</a:t>
            </a:r>
            <a:r>
              <a:rPr lang="fr-CA" dirty="0" smtClean="0"/>
              <a:t> more </a:t>
            </a:r>
            <a:r>
              <a:rPr lang="fr-CA" dirty="0" err="1" smtClean="0"/>
              <a:t>drastic</a:t>
            </a:r>
            <a:r>
              <a:rPr lang="fr-CA" dirty="0" smtClean="0"/>
              <a:t> camera mouvement</a:t>
            </a:r>
          </a:p>
          <a:p>
            <a:pPr lvl="1"/>
            <a:r>
              <a:rPr lang="fr-CA" dirty="0" smtClean="0"/>
              <a:t>Rotation, zoom, etc</a:t>
            </a:r>
            <a:r>
              <a:rPr lang="fr-CA" dirty="0" smtClean="0"/>
              <a:t>.</a:t>
            </a:r>
          </a:p>
          <a:p>
            <a:pPr lvl="1"/>
            <a:endParaRPr lang="en-CA" dirty="0"/>
          </a:p>
          <a:p>
            <a:r>
              <a:rPr lang="en-CA" dirty="0" smtClean="0"/>
              <a:t>Use Barnes </a:t>
            </a:r>
            <a:r>
              <a:rPr lang="en-CA" i="1" dirty="0" smtClean="0"/>
              <a:t>et al. </a:t>
            </a:r>
            <a:r>
              <a:rPr lang="en-CA" dirty="0" smtClean="0"/>
              <a:t>work </a:t>
            </a:r>
            <a:r>
              <a:rPr lang="en-CA" dirty="0" smtClean="0"/>
              <a:t>(</a:t>
            </a:r>
            <a:r>
              <a:rPr lang="en-CA" dirty="0" err="1" smtClean="0"/>
              <a:t>PatchMatch</a:t>
            </a:r>
            <a:r>
              <a:rPr lang="en-CA" dirty="0" smtClean="0"/>
              <a:t>) for video completion</a:t>
            </a:r>
            <a:endParaRPr lang="fr-CA" dirty="0"/>
          </a:p>
        </p:txBody>
      </p:sp>
      <p:sp>
        <p:nvSpPr>
          <p:cNvPr id="4" name="Espace réservé du texte 3"/>
          <p:cNvSpPr>
            <a:spLocks noGrp="1"/>
          </p:cNvSpPr>
          <p:nvPr>
            <p:ph type="body" sz="quarter" idx="13"/>
          </p:nvPr>
        </p:nvSpPr>
        <p:spPr/>
        <p:txBody>
          <a:bodyPr/>
          <a:lstStyle/>
          <a:p>
            <a:r>
              <a:rPr lang="fr-CA" dirty="0" smtClean="0"/>
              <a:t>Future </a:t>
            </a:r>
            <a:r>
              <a:rPr lang="fr-CA" dirty="0" err="1" smtClean="0"/>
              <a:t>Work</a:t>
            </a:r>
            <a:endParaRPr lang="fr-CA" dirty="0"/>
          </a:p>
          <a:p>
            <a:endParaRPr lang="fr-CA" dirty="0"/>
          </a:p>
        </p:txBody>
      </p:sp>
      <p:sp>
        <p:nvSpPr>
          <p:cNvPr id="6" name="Espace réservé du numéro de diapositive 5"/>
          <p:cNvSpPr>
            <a:spLocks noGrp="1"/>
          </p:cNvSpPr>
          <p:nvPr>
            <p:ph type="sldNum" sz="quarter" idx="12"/>
          </p:nvPr>
        </p:nvSpPr>
        <p:spPr/>
        <p:txBody>
          <a:bodyPr/>
          <a:lstStyle/>
          <a:p>
            <a:fld id="{604F9983-238B-5A48-87F7-46742A2BA19E}" type="slidenum">
              <a:rPr lang="fr-FR" smtClean="0"/>
              <a:pPr/>
              <a:t>24</a:t>
            </a:fld>
            <a:endParaRPr lang="fr-FR"/>
          </a:p>
        </p:txBody>
      </p:sp>
    </p:spTree>
    <p:extLst>
      <p:ext uri="{BB962C8B-B14F-4D97-AF65-F5344CB8AC3E}">
        <p14:creationId xmlns:p14="http://schemas.microsoft.com/office/powerpoint/2010/main" val="39752854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1161532" y="4528233"/>
            <a:ext cx="3251110" cy="1090637"/>
          </a:xfrm>
        </p:spPr>
        <p:txBody>
          <a:bodyPr/>
          <a:lstStyle/>
          <a:p>
            <a:r>
              <a:rPr lang="fr-FR" dirty="0" smtClean="0"/>
              <a:t>École NAD, </a:t>
            </a:r>
            <a:r>
              <a:rPr lang="fr-FR" dirty="0"/>
              <a:t>Montréal, Canada</a:t>
            </a:r>
          </a:p>
          <a:p>
            <a:r>
              <a:rPr lang="fr-FR" dirty="0" smtClean="0">
                <a:hlinkClick r:id="rId3"/>
              </a:rPr>
              <a:t>jbenoit@nad.ca</a:t>
            </a:r>
            <a:endParaRPr lang="fr-FR" dirty="0" smtClean="0"/>
          </a:p>
          <a:p>
            <a:endParaRPr lang="fr-FR" dirty="0"/>
          </a:p>
          <a:p>
            <a:r>
              <a:rPr lang="fr-CA" dirty="0" smtClean="0"/>
              <a:t>ca.linkedin.com/in/</a:t>
            </a:r>
            <a:r>
              <a:rPr lang="fr-CA" dirty="0" err="1" smtClean="0"/>
              <a:t>JocelynBenoit</a:t>
            </a:r>
            <a:endParaRPr lang="fr-CA" dirty="0" smtClean="0"/>
          </a:p>
          <a:p>
            <a:endParaRPr lang="fr-FR" dirty="0" smtClean="0"/>
          </a:p>
          <a:p>
            <a:endParaRPr lang="fr-FR" dirty="0"/>
          </a:p>
        </p:txBody>
      </p:sp>
      <p:sp>
        <p:nvSpPr>
          <p:cNvPr id="4" name="Espace réservé du contenu 3"/>
          <p:cNvSpPr>
            <a:spLocks noGrp="1"/>
          </p:cNvSpPr>
          <p:nvPr>
            <p:ph sz="half" idx="2"/>
          </p:nvPr>
        </p:nvSpPr>
        <p:spPr>
          <a:xfrm>
            <a:off x="5115098" y="4528232"/>
            <a:ext cx="3296822" cy="1090638"/>
          </a:xfrm>
        </p:spPr>
        <p:txBody>
          <a:bodyPr/>
          <a:lstStyle/>
          <a:p>
            <a:r>
              <a:rPr lang="fr-FR" dirty="0" smtClean="0"/>
              <a:t>ÉTS</a:t>
            </a:r>
            <a:r>
              <a:rPr lang="fr-FR" dirty="0"/>
              <a:t>, Montréal, Canada</a:t>
            </a:r>
          </a:p>
          <a:p>
            <a:r>
              <a:rPr lang="fr-FR" dirty="0" smtClean="0">
                <a:hlinkClick r:id="rId4"/>
              </a:rPr>
              <a:t>Eric.Paquette@etsmtl.ca</a:t>
            </a:r>
          </a:p>
          <a:p>
            <a:endParaRPr lang="fr-FR" dirty="0" smtClean="0"/>
          </a:p>
          <a:p>
            <a:r>
              <a:rPr lang="fr-FR" dirty="0" smtClean="0"/>
              <a:t>ca.linkedin.com/in/</a:t>
            </a:r>
            <a:r>
              <a:rPr lang="fr-FR" dirty="0" err="1" smtClean="0"/>
              <a:t>EricPaquette</a:t>
            </a:r>
            <a:endParaRPr lang="fr-FR" dirty="0" smtClean="0"/>
          </a:p>
          <a:p>
            <a:endParaRPr lang="fr-FR" dirty="0">
              <a:hlinkClick r:id="rId4"/>
            </a:endParaRPr>
          </a:p>
          <a:p>
            <a:endParaRPr lang="fr-FR" dirty="0" smtClean="0">
              <a:hlinkClick r:id="rId4"/>
            </a:endParaRPr>
          </a:p>
        </p:txBody>
      </p:sp>
      <p:sp>
        <p:nvSpPr>
          <p:cNvPr id="6" name="Espace réservé du texte 5"/>
          <p:cNvSpPr>
            <a:spLocks noGrp="1"/>
          </p:cNvSpPr>
          <p:nvPr>
            <p:ph type="body" sz="quarter" idx="15"/>
          </p:nvPr>
        </p:nvSpPr>
        <p:spPr>
          <a:xfrm>
            <a:off x="4569646" y="3938670"/>
            <a:ext cx="3124904" cy="589563"/>
          </a:xfrm>
        </p:spPr>
        <p:txBody>
          <a:bodyPr>
            <a:normAutofit/>
          </a:bodyPr>
          <a:lstStyle/>
          <a:p>
            <a:r>
              <a:rPr lang="fr-FR" sz="2400" dirty="0"/>
              <a:t>Eric Paquette</a:t>
            </a:r>
          </a:p>
        </p:txBody>
      </p:sp>
      <p:sp>
        <p:nvSpPr>
          <p:cNvPr id="7" name="Espace réservé du texte 6"/>
          <p:cNvSpPr>
            <a:spLocks noGrp="1"/>
          </p:cNvSpPr>
          <p:nvPr>
            <p:ph type="body" sz="quarter" idx="16"/>
          </p:nvPr>
        </p:nvSpPr>
        <p:spPr>
          <a:xfrm>
            <a:off x="611560" y="3938670"/>
            <a:ext cx="3124904" cy="589563"/>
          </a:xfrm>
        </p:spPr>
        <p:txBody>
          <a:bodyPr>
            <a:normAutofit/>
          </a:bodyPr>
          <a:lstStyle/>
          <a:p>
            <a:r>
              <a:rPr lang="fr-FR" sz="2400" dirty="0"/>
              <a:t>Jocelyn Benoit</a:t>
            </a:r>
          </a:p>
        </p:txBody>
      </p:sp>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604" y="5254591"/>
            <a:ext cx="365098" cy="364279"/>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170" y="5254592"/>
            <a:ext cx="365098" cy="364279"/>
          </a:xfrm>
          <a:prstGeom prst="rect">
            <a:avLst/>
          </a:prstGeom>
        </p:spPr>
      </p:pic>
      <p:sp>
        <p:nvSpPr>
          <p:cNvPr id="8" name="Espace réservé du numéro de diapositive 7"/>
          <p:cNvSpPr>
            <a:spLocks noGrp="1"/>
          </p:cNvSpPr>
          <p:nvPr>
            <p:ph type="sldNum" sz="quarter" idx="12"/>
          </p:nvPr>
        </p:nvSpPr>
        <p:spPr/>
        <p:txBody>
          <a:bodyPr/>
          <a:lstStyle/>
          <a:p>
            <a:fld id="{604F9983-238B-5A48-87F7-46742A2BA19E}" type="slidenum">
              <a:rPr lang="fr-FR" smtClean="0"/>
              <a:pPr/>
              <a:t>25</a:t>
            </a:fld>
            <a:endParaRPr lang="fr-FR"/>
          </a:p>
        </p:txBody>
      </p:sp>
      <p:sp>
        <p:nvSpPr>
          <p:cNvPr id="12" name="Espace réservé du texte 3"/>
          <p:cNvSpPr>
            <a:spLocks noGrp="1"/>
          </p:cNvSpPr>
          <p:nvPr>
            <p:ph type="body" sz="quarter" idx="13"/>
          </p:nvPr>
        </p:nvSpPr>
        <p:spPr>
          <a:xfrm>
            <a:off x="317421" y="398124"/>
            <a:ext cx="5199871" cy="303134"/>
          </a:xfrm>
        </p:spPr>
        <p:txBody>
          <a:bodyPr>
            <a:normAutofit fontScale="92500" lnSpcReduction="20000"/>
          </a:bodyPr>
          <a:lstStyle/>
          <a:p>
            <a:r>
              <a:rPr lang="fr-CA" sz="2600" dirty="0" err="1"/>
              <a:t>A</a:t>
            </a:r>
            <a:r>
              <a:rPr lang="fr-CA" sz="2600" dirty="0" err="1" smtClean="0"/>
              <a:t>cknowlegdements</a:t>
            </a:r>
            <a:endParaRPr lang="fr-CA" sz="2600" dirty="0"/>
          </a:p>
          <a:p>
            <a:endParaRPr lang="fr-CA" sz="2400" dirty="0"/>
          </a:p>
        </p:txBody>
      </p:sp>
      <p:sp>
        <p:nvSpPr>
          <p:cNvPr id="21" name="Espace réservé du texte 6"/>
          <p:cNvSpPr txBox="1">
            <a:spLocks/>
          </p:cNvSpPr>
          <p:nvPr/>
        </p:nvSpPr>
        <p:spPr>
          <a:xfrm>
            <a:off x="611560" y="951795"/>
            <a:ext cx="4359274" cy="589563"/>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buSzPct val="121000"/>
              <a:buFontTx/>
              <a:buBlip>
                <a:blip r:embed="rId6"/>
              </a:buBlip>
              <a:defRPr lang="fr-FR" sz="2600" kern="1200" baseline="0">
                <a:solidFill>
                  <a:srgbClr val="123A61"/>
                </a:solidFill>
                <a:latin typeface="Segoe UI Black" panose="020B0A02040204020203" pitchFamily="34" charset="0"/>
                <a:ea typeface="Segoe UI Black" panose="020B0A02040204020203" pitchFamily="34" charset="0"/>
                <a:cs typeface="Segoe UI Black" panose="020B0A02040204020203"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CA" sz="2400" dirty="0" err="1"/>
              <a:t>We</a:t>
            </a:r>
            <a:r>
              <a:rPr lang="fr-CA" sz="2400" dirty="0"/>
              <a:t> </a:t>
            </a:r>
            <a:r>
              <a:rPr lang="fr-CA" sz="2400" dirty="0" err="1"/>
              <a:t>would</a:t>
            </a:r>
            <a:r>
              <a:rPr lang="fr-CA" sz="2400" dirty="0"/>
              <a:t> </a:t>
            </a:r>
            <a:r>
              <a:rPr lang="fr-CA" sz="2400" dirty="0" err="1"/>
              <a:t>like</a:t>
            </a:r>
            <a:r>
              <a:rPr lang="fr-CA" sz="2400" dirty="0"/>
              <a:t> to </a:t>
            </a:r>
            <a:r>
              <a:rPr lang="fr-CA" sz="2400" dirty="0" err="1"/>
              <a:t>thank</a:t>
            </a:r>
            <a:endParaRPr lang="fr-CA" sz="2400" dirty="0"/>
          </a:p>
        </p:txBody>
      </p:sp>
      <p:pic>
        <p:nvPicPr>
          <p:cNvPr id="22" name="Imag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3153" y="1463813"/>
            <a:ext cx="3250066" cy="1148447"/>
          </a:xfrm>
          <a:prstGeom prst="rect">
            <a:avLst/>
          </a:prstGeom>
        </p:spPr>
      </p:pic>
      <p:pic>
        <p:nvPicPr>
          <p:cNvPr id="23" name="Imag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735" y="2698520"/>
            <a:ext cx="4581525" cy="800100"/>
          </a:xfrm>
          <a:prstGeom prst="rect">
            <a:avLst/>
          </a:prstGeom>
        </p:spPr>
      </p:pic>
      <p:pic>
        <p:nvPicPr>
          <p:cNvPr id="24" name="Imag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38825" y="1256505"/>
            <a:ext cx="1678978" cy="1187385"/>
          </a:xfrm>
          <a:prstGeom prst="rect">
            <a:avLst/>
          </a:prstGeom>
        </p:spPr>
      </p:pic>
      <p:pic>
        <p:nvPicPr>
          <p:cNvPr id="5" name="Imag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35582" y="2698520"/>
            <a:ext cx="2643694" cy="805832"/>
          </a:xfrm>
          <a:prstGeom prst="rect">
            <a:avLst/>
          </a:prstGeom>
        </p:spPr>
      </p:pic>
      <p:sp>
        <p:nvSpPr>
          <p:cNvPr id="25" name="ZoneTexte 24"/>
          <p:cNvSpPr txBox="1"/>
          <p:nvPr/>
        </p:nvSpPr>
        <p:spPr>
          <a:xfrm>
            <a:off x="864735" y="3537179"/>
            <a:ext cx="2906077" cy="400110"/>
          </a:xfrm>
          <a:prstGeom prst="rect">
            <a:avLst/>
          </a:prstGeom>
          <a:noFill/>
        </p:spPr>
        <p:txBody>
          <a:bodyPr wrap="square" rtlCol="0">
            <a:spAutoFit/>
          </a:bodyPr>
          <a:lstStyle/>
          <a:p>
            <a:r>
              <a:rPr lang="fr-CA" sz="2000" dirty="0"/>
              <a:t>And all </a:t>
            </a:r>
            <a:r>
              <a:rPr lang="fr-CA" sz="2000" dirty="0" err="1"/>
              <a:t>our</a:t>
            </a:r>
            <a:r>
              <a:rPr lang="fr-CA" sz="2000" dirty="0"/>
              <a:t> </a:t>
            </a:r>
            <a:r>
              <a:rPr lang="fr-CA" sz="2000" dirty="0" err="1"/>
              <a:t>reviewers</a:t>
            </a:r>
            <a:r>
              <a:rPr lang="fr-CA" sz="2000" dirty="0"/>
              <a:t>!</a:t>
            </a:r>
          </a:p>
        </p:txBody>
      </p:sp>
    </p:spTree>
    <p:extLst>
      <p:ext uri="{BB962C8B-B14F-4D97-AF65-F5344CB8AC3E}">
        <p14:creationId xmlns:p14="http://schemas.microsoft.com/office/powerpoint/2010/main" val="41126493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en-CA" dirty="0" smtClean="0"/>
              <a:t>Video completion should be automated</a:t>
            </a:r>
          </a:p>
          <a:p>
            <a:pPr lvl="1"/>
            <a:r>
              <a:rPr lang="en-CA" dirty="0" smtClean="0"/>
              <a:t>5 seconds shot, wire removal: </a:t>
            </a:r>
            <a:r>
              <a:rPr lang="en-CA" dirty="0" smtClean="0"/>
              <a:t>2 </a:t>
            </a:r>
            <a:r>
              <a:rPr lang="en-CA" dirty="0" smtClean="0"/>
              <a:t>weeks to complete for an artist</a:t>
            </a:r>
          </a:p>
        </p:txBody>
      </p:sp>
      <p:sp>
        <p:nvSpPr>
          <p:cNvPr id="4" name="Espace réservé du texte 3"/>
          <p:cNvSpPr>
            <a:spLocks noGrp="1"/>
          </p:cNvSpPr>
          <p:nvPr>
            <p:ph type="body" sz="quarter" idx="13"/>
          </p:nvPr>
        </p:nvSpPr>
        <p:spPr/>
        <p:txBody>
          <a:bodyPr/>
          <a:lstStyle/>
          <a:p>
            <a:r>
              <a:rPr lang="en-CA" dirty="0" smtClean="0"/>
              <a:t>Introduction</a:t>
            </a:r>
            <a:endParaRPr lang="en-CA" dirty="0"/>
          </a:p>
        </p:txBody>
      </p:sp>
      <p:sp>
        <p:nvSpPr>
          <p:cNvPr id="5" name="Espace réservé du numéro de diapositive 4"/>
          <p:cNvSpPr>
            <a:spLocks noGrp="1"/>
          </p:cNvSpPr>
          <p:nvPr>
            <p:ph type="sldNum" sz="quarter" idx="12"/>
          </p:nvPr>
        </p:nvSpPr>
        <p:spPr/>
        <p:txBody>
          <a:bodyPr/>
          <a:lstStyle/>
          <a:p>
            <a:fld id="{604F9983-238B-5A48-87F7-46742A2BA19E}" type="slidenum">
              <a:rPr lang="fr-FR" smtClean="0"/>
              <a:pPr/>
              <a:t>3</a:t>
            </a:fld>
            <a:endParaRPr lang="fr-FR"/>
          </a:p>
        </p:txBody>
      </p:sp>
      <p:graphicFrame>
        <p:nvGraphicFramePr>
          <p:cNvPr id="6" name="Object 8"/>
          <p:cNvGraphicFramePr>
            <a:graphicFrameLocks noChangeAspect="1"/>
          </p:cNvGraphicFramePr>
          <p:nvPr>
            <p:extLst>
              <p:ext uri="{D42A27DB-BD31-4B8C-83A1-F6EECF244321}">
                <p14:modId xmlns:p14="http://schemas.microsoft.com/office/powerpoint/2010/main" val="890516593"/>
              </p:ext>
            </p:extLst>
          </p:nvPr>
        </p:nvGraphicFramePr>
        <p:xfrm>
          <a:off x="1453103" y="1908439"/>
          <a:ext cx="5914348" cy="3326977"/>
        </p:xfrm>
        <a:graphic>
          <a:graphicData uri="http://schemas.openxmlformats.org/presentationml/2006/ole">
            <mc:AlternateContent xmlns:mc="http://schemas.openxmlformats.org/markup-compatibility/2006">
              <mc:Choice xmlns:v="urn:schemas-microsoft-com:vml" Requires="v">
                <p:oleObj spid="_x0000_s2086" name="Image" r:id="rId4" imgW="24380952" imgH="13714286" progId="Photoshop.Image.10">
                  <p:embed/>
                </p:oleObj>
              </mc:Choice>
              <mc:Fallback>
                <p:oleObj name="Image" r:id="rId4" imgW="24380952" imgH="13714286" progId="Photoshop.Image.1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3103" y="1908439"/>
                        <a:ext cx="5914348" cy="3326977"/>
                      </a:xfrm>
                      <a:prstGeom prst="rect">
                        <a:avLst/>
                      </a:prstGeom>
                      <a:noFill/>
                      <a:ln>
                        <a:noFill/>
                      </a:ln>
                      <a:effectLst/>
                    </p:spPr>
                  </p:pic>
                </p:oleObj>
              </mc:Fallback>
            </mc:AlternateContent>
          </a:graphicData>
        </a:graphic>
      </p:graphicFrame>
      <p:sp>
        <p:nvSpPr>
          <p:cNvPr id="7" name="Rectangle 6"/>
          <p:cNvSpPr>
            <a:spLocks noChangeArrowheads="1"/>
          </p:cNvSpPr>
          <p:nvPr/>
        </p:nvSpPr>
        <p:spPr bwMode="auto">
          <a:xfrm>
            <a:off x="2965016" y="1915196"/>
            <a:ext cx="666458" cy="1636268"/>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endParaRPr lang="fr-CA" altLang="fr-FR"/>
          </a:p>
        </p:txBody>
      </p:sp>
      <p:sp>
        <p:nvSpPr>
          <p:cNvPr id="8" name="Text Box 7"/>
          <p:cNvSpPr txBox="1">
            <a:spLocks noChangeArrowheads="1"/>
          </p:cNvSpPr>
          <p:nvPr/>
        </p:nvSpPr>
        <p:spPr bwMode="auto">
          <a:xfrm>
            <a:off x="2919099" y="5203747"/>
            <a:ext cx="26581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eaLnBrk="1" hangingPunct="1"/>
            <a:r>
              <a:rPr lang="fr-CA" altLang="fr-FR" sz="1000" dirty="0"/>
              <a:t>Image </a:t>
            </a:r>
            <a:r>
              <a:rPr lang="fr-CA" altLang="fr-FR" sz="1000" dirty="0" err="1"/>
              <a:t>from</a:t>
            </a:r>
            <a:r>
              <a:rPr lang="fr-CA" altLang="fr-FR" sz="1000" dirty="0"/>
              <a:t> Race To Mars (</a:t>
            </a:r>
            <a:r>
              <a:rPr lang="fr-CA" altLang="fr-FR" sz="1000" dirty="0" err="1"/>
              <a:t>Discovery</a:t>
            </a:r>
            <a:r>
              <a:rPr lang="fr-CA" altLang="fr-FR" sz="1000" dirty="0"/>
              <a:t> Channel)</a:t>
            </a:r>
            <a:endParaRPr lang="en-US" altLang="fr-FR" sz="1000" dirty="0"/>
          </a:p>
        </p:txBody>
      </p:sp>
    </p:spTree>
    <p:extLst>
      <p:ext uri="{BB962C8B-B14F-4D97-AF65-F5344CB8AC3E}">
        <p14:creationId xmlns:p14="http://schemas.microsoft.com/office/powerpoint/2010/main" val="13476691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en-CA" dirty="0" smtClean="0"/>
              <a:t>Previous work</a:t>
            </a:r>
          </a:p>
          <a:p>
            <a:r>
              <a:rPr lang="en-CA" dirty="0" smtClean="0"/>
              <a:t>Objectives</a:t>
            </a:r>
          </a:p>
          <a:p>
            <a:r>
              <a:rPr lang="en-CA" dirty="0" smtClean="0"/>
              <a:t>Proposed approach</a:t>
            </a:r>
          </a:p>
          <a:p>
            <a:pPr lvl="1"/>
            <a:r>
              <a:rPr lang="en-CA" dirty="0" smtClean="0"/>
              <a:t>Dual </a:t>
            </a:r>
            <a:r>
              <a:rPr lang="en-CA" dirty="0" err="1" smtClean="0"/>
              <a:t>inpainting</a:t>
            </a:r>
            <a:r>
              <a:rPr lang="en-CA" dirty="0" smtClean="0"/>
              <a:t>-sampling filling-order completion</a:t>
            </a:r>
          </a:p>
          <a:p>
            <a:pPr lvl="1"/>
            <a:r>
              <a:rPr lang="en-CA" dirty="0" smtClean="0"/>
              <a:t>Coherence-based matches refinement process</a:t>
            </a:r>
          </a:p>
          <a:p>
            <a:pPr lvl="1"/>
            <a:r>
              <a:rPr lang="en-CA" dirty="0" smtClean="0"/>
              <a:t>Localized search completion</a:t>
            </a:r>
          </a:p>
          <a:p>
            <a:r>
              <a:rPr lang="en-CA" dirty="0" smtClean="0"/>
              <a:t>Results and limitations</a:t>
            </a:r>
          </a:p>
          <a:p>
            <a:r>
              <a:rPr lang="en-CA" dirty="0" smtClean="0"/>
              <a:t>Conclusion and future work</a:t>
            </a:r>
          </a:p>
        </p:txBody>
      </p:sp>
      <p:sp>
        <p:nvSpPr>
          <p:cNvPr id="4" name="Espace réservé du texte 3"/>
          <p:cNvSpPr>
            <a:spLocks noGrp="1"/>
          </p:cNvSpPr>
          <p:nvPr>
            <p:ph type="body" sz="quarter" idx="13"/>
          </p:nvPr>
        </p:nvSpPr>
        <p:spPr/>
        <p:txBody>
          <a:bodyPr/>
          <a:lstStyle/>
          <a:p>
            <a:r>
              <a:rPr lang="fr-CA" dirty="0" err="1" smtClean="0"/>
              <a:t>Presentation</a:t>
            </a:r>
            <a:endParaRPr lang="fr-CA" dirty="0"/>
          </a:p>
        </p:txBody>
      </p:sp>
      <p:sp>
        <p:nvSpPr>
          <p:cNvPr id="6" name="Espace réservé du numéro de diapositive 5"/>
          <p:cNvSpPr>
            <a:spLocks noGrp="1"/>
          </p:cNvSpPr>
          <p:nvPr>
            <p:ph type="sldNum" sz="quarter" idx="12"/>
          </p:nvPr>
        </p:nvSpPr>
        <p:spPr/>
        <p:txBody>
          <a:bodyPr/>
          <a:lstStyle/>
          <a:p>
            <a:fld id="{604F9983-238B-5A48-87F7-46742A2BA19E}" type="slidenum">
              <a:rPr lang="fr-FR" smtClean="0"/>
              <a:pPr/>
              <a:t>4</a:t>
            </a:fld>
            <a:endParaRPr lang="fr-FR"/>
          </a:p>
        </p:txBody>
      </p:sp>
    </p:spTree>
    <p:extLst>
      <p:ext uri="{BB962C8B-B14F-4D97-AF65-F5344CB8AC3E}">
        <p14:creationId xmlns:p14="http://schemas.microsoft.com/office/powerpoint/2010/main" val="36186222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a:t>Previous</a:t>
            </a:r>
            <a:r>
              <a:rPr lang="fr-CA" dirty="0"/>
              <a:t> </a:t>
            </a:r>
            <a:r>
              <a:rPr lang="fr-CA" dirty="0" err="1" smtClean="0"/>
              <a:t>Work</a:t>
            </a:r>
            <a:r>
              <a:rPr lang="fr-CA" dirty="0" smtClean="0"/>
              <a:t> </a:t>
            </a:r>
            <a:r>
              <a:rPr lang="fr-CA" dirty="0"/>
              <a:t/>
            </a:r>
            <a:br>
              <a:rPr lang="fr-CA" dirty="0"/>
            </a:br>
            <a:endParaRPr lang="fr-CA" dirty="0"/>
          </a:p>
        </p:txBody>
      </p:sp>
      <p:sp>
        <p:nvSpPr>
          <p:cNvPr id="3" name="Espace réservé du contenu 2"/>
          <p:cNvSpPr>
            <a:spLocks noGrp="1"/>
          </p:cNvSpPr>
          <p:nvPr>
            <p:ph idx="1"/>
          </p:nvPr>
        </p:nvSpPr>
        <p:spPr/>
        <p:txBody>
          <a:bodyPr/>
          <a:lstStyle/>
          <a:p>
            <a:r>
              <a:rPr lang="en-CA" dirty="0" smtClean="0"/>
              <a:t>Markov</a:t>
            </a:r>
            <a:r>
              <a:rPr lang="fr-CA" dirty="0" smtClean="0"/>
              <a:t> </a:t>
            </a:r>
            <a:r>
              <a:rPr lang="fr-CA" dirty="0" err="1" smtClean="0"/>
              <a:t>Random</a:t>
            </a:r>
            <a:r>
              <a:rPr lang="fr-CA" dirty="0" smtClean="0"/>
              <a:t> Fields and non-</a:t>
            </a:r>
            <a:r>
              <a:rPr lang="fr-CA" dirty="0" err="1" smtClean="0"/>
              <a:t>parametric</a:t>
            </a:r>
            <a:r>
              <a:rPr lang="fr-CA" dirty="0" smtClean="0"/>
              <a:t> patch </a:t>
            </a:r>
            <a:r>
              <a:rPr lang="fr-CA" dirty="0" err="1" smtClean="0"/>
              <a:t>sampling</a:t>
            </a:r>
            <a:endParaRPr lang="fr-CA" dirty="0" smtClean="0"/>
          </a:p>
          <a:p>
            <a:pPr lvl="1"/>
            <a:r>
              <a:rPr lang="fr-CA" dirty="0" smtClean="0"/>
              <a:t>Good </a:t>
            </a:r>
            <a:r>
              <a:rPr lang="fr-CA" dirty="0" err="1" smtClean="0"/>
              <a:t>results</a:t>
            </a:r>
            <a:r>
              <a:rPr lang="fr-CA" dirty="0" smtClean="0"/>
              <a:t> </a:t>
            </a:r>
          </a:p>
          <a:p>
            <a:pPr lvl="1"/>
            <a:r>
              <a:rPr lang="en-CA" dirty="0" smtClean="0"/>
              <a:t>Too </a:t>
            </a:r>
            <a:r>
              <a:rPr lang="en-CA" dirty="0"/>
              <a:t>much memory</a:t>
            </a:r>
          </a:p>
          <a:p>
            <a:pPr lvl="1"/>
            <a:r>
              <a:rPr lang="en-CA" dirty="0" smtClean="0"/>
              <a:t>Long </a:t>
            </a:r>
            <a:r>
              <a:rPr lang="en-CA" dirty="0"/>
              <a:t>computation times</a:t>
            </a:r>
          </a:p>
          <a:p>
            <a:r>
              <a:rPr lang="fr-CA" dirty="0" err="1" smtClean="0"/>
              <a:t>Larger</a:t>
            </a:r>
            <a:r>
              <a:rPr lang="fr-CA" dirty="0" smtClean="0"/>
              <a:t> primitives </a:t>
            </a:r>
            <a:r>
              <a:rPr lang="fr-CA" dirty="0" err="1" smtClean="0"/>
              <a:t>instead</a:t>
            </a:r>
            <a:r>
              <a:rPr lang="fr-CA" dirty="0" smtClean="0"/>
              <a:t> of pixels</a:t>
            </a:r>
          </a:p>
          <a:p>
            <a:pPr lvl="1"/>
            <a:r>
              <a:rPr lang="fr-CA" dirty="0" err="1" smtClean="0"/>
              <a:t>Reduce</a:t>
            </a:r>
            <a:r>
              <a:rPr lang="fr-CA" dirty="0" smtClean="0"/>
              <a:t> de </a:t>
            </a:r>
            <a:r>
              <a:rPr lang="fr-CA" dirty="0" err="1" smtClean="0"/>
              <a:t>search</a:t>
            </a:r>
            <a:r>
              <a:rPr lang="fr-CA" dirty="0" smtClean="0"/>
              <a:t> time</a:t>
            </a:r>
          </a:p>
          <a:p>
            <a:pPr lvl="1"/>
            <a:r>
              <a:rPr lang="fr-CA" dirty="0" smtClean="0"/>
              <a:t>Per-pixel </a:t>
            </a:r>
            <a:r>
              <a:rPr lang="fr-CA" dirty="0" err="1" smtClean="0"/>
              <a:t>approaches</a:t>
            </a:r>
            <a:r>
              <a:rPr lang="fr-CA" dirty="0" smtClean="0"/>
              <a:t> are more </a:t>
            </a:r>
            <a:r>
              <a:rPr lang="fr-CA" dirty="0" err="1" smtClean="0"/>
              <a:t>likely</a:t>
            </a:r>
            <a:r>
              <a:rPr lang="fr-CA" dirty="0" smtClean="0"/>
              <a:t> to restore fine </a:t>
            </a:r>
            <a:r>
              <a:rPr lang="fr-CA" dirty="0" err="1" smtClean="0"/>
              <a:t>details</a:t>
            </a:r>
            <a:r>
              <a:rPr lang="fr-CA" dirty="0" smtClean="0"/>
              <a:t> of HD </a:t>
            </a:r>
            <a:r>
              <a:rPr lang="fr-CA" dirty="0" err="1" smtClean="0"/>
              <a:t>videos</a:t>
            </a:r>
            <a:r>
              <a:rPr lang="fr-CA" dirty="0" smtClean="0"/>
              <a:t> </a:t>
            </a:r>
            <a:endParaRPr lang="fr-CA" dirty="0"/>
          </a:p>
        </p:txBody>
      </p:sp>
      <p:sp>
        <p:nvSpPr>
          <p:cNvPr id="4" name="Espace réservé du texte 3"/>
          <p:cNvSpPr>
            <a:spLocks noGrp="1"/>
          </p:cNvSpPr>
          <p:nvPr>
            <p:ph type="body" sz="quarter" idx="13"/>
          </p:nvPr>
        </p:nvSpPr>
        <p:spPr/>
        <p:txBody>
          <a:bodyPr/>
          <a:lstStyle/>
          <a:p>
            <a:r>
              <a:rPr lang="en-CA" dirty="0" smtClean="0"/>
              <a:t>Video</a:t>
            </a:r>
            <a:r>
              <a:rPr lang="fr-CA" dirty="0" smtClean="0"/>
              <a:t> </a:t>
            </a:r>
            <a:r>
              <a:rPr lang="fr-CA" dirty="0" err="1" smtClean="0"/>
              <a:t>Completion</a:t>
            </a:r>
            <a:endParaRPr lang="fr-CA" dirty="0"/>
          </a:p>
        </p:txBody>
      </p:sp>
      <p:sp>
        <p:nvSpPr>
          <p:cNvPr id="6" name="Espace réservé du numéro de diapositive 5"/>
          <p:cNvSpPr>
            <a:spLocks noGrp="1"/>
          </p:cNvSpPr>
          <p:nvPr>
            <p:ph type="sldNum" sz="quarter" idx="12"/>
          </p:nvPr>
        </p:nvSpPr>
        <p:spPr/>
        <p:txBody>
          <a:bodyPr/>
          <a:lstStyle/>
          <a:p>
            <a:fld id="{604F9983-238B-5A48-87F7-46742A2BA19E}" type="slidenum">
              <a:rPr lang="fr-FR" smtClean="0"/>
              <a:pPr/>
              <a:t>5</a:t>
            </a:fld>
            <a:endParaRPr lang="fr-FR"/>
          </a:p>
        </p:txBody>
      </p:sp>
      <p:sp>
        <p:nvSpPr>
          <p:cNvPr id="7" name="Rectangle 6"/>
          <p:cNvSpPr/>
          <p:nvPr/>
        </p:nvSpPr>
        <p:spPr>
          <a:xfrm>
            <a:off x="3419324" y="1322886"/>
            <a:ext cx="3967112" cy="369332"/>
          </a:xfrm>
          <a:prstGeom prst="rect">
            <a:avLst/>
          </a:prstGeom>
        </p:spPr>
        <p:txBody>
          <a:bodyPr wrap="none">
            <a:spAutoFit/>
          </a:bodyPr>
          <a:lstStyle/>
          <a:p>
            <a:r>
              <a:rPr lang="en-CA" altLang="fr-FR" dirty="0"/>
              <a:t>[Wexler </a:t>
            </a:r>
            <a:r>
              <a:rPr lang="en-CA" altLang="fr-FR" i="1" dirty="0"/>
              <a:t>et al.</a:t>
            </a:r>
            <a:r>
              <a:rPr lang="en-CA" altLang="fr-FR" dirty="0"/>
              <a:t>; </a:t>
            </a:r>
            <a:r>
              <a:rPr lang="en-CA" altLang="fr-FR" dirty="0" err="1"/>
              <a:t>Shiratori</a:t>
            </a:r>
            <a:r>
              <a:rPr lang="en-CA" altLang="fr-FR" dirty="0"/>
              <a:t> </a:t>
            </a:r>
            <a:r>
              <a:rPr lang="en-CA" altLang="fr-FR" i="1" dirty="0"/>
              <a:t>et al.</a:t>
            </a:r>
            <a:r>
              <a:rPr lang="en-CA" altLang="fr-FR" dirty="0"/>
              <a:t>; Xiao </a:t>
            </a:r>
            <a:r>
              <a:rPr lang="en-CA" altLang="fr-FR" i="1" dirty="0"/>
              <a:t>et al.</a:t>
            </a:r>
            <a:r>
              <a:rPr lang="en-CA" altLang="fr-FR" dirty="0"/>
              <a:t>]</a:t>
            </a:r>
          </a:p>
        </p:txBody>
      </p:sp>
      <p:sp>
        <p:nvSpPr>
          <p:cNvPr id="8" name="Rectangle 7"/>
          <p:cNvSpPr/>
          <p:nvPr/>
        </p:nvSpPr>
        <p:spPr>
          <a:xfrm>
            <a:off x="6190502" y="2872297"/>
            <a:ext cx="2662075" cy="369332"/>
          </a:xfrm>
          <a:prstGeom prst="rect">
            <a:avLst/>
          </a:prstGeom>
        </p:spPr>
        <p:txBody>
          <a:bodyPr wrap="none">
            <a:spAutoFit/>
          </a:bodyPr>
          <a:lstStyle/>
          <a:p>
            <a:r>
              <a:rPr lang="en-CA" altLang="fr-FR" dirty="0"/>
              <a:t>[Shih </a:t>
            </a:r>
            <a:r>
              <a:rPr lang="en-CA" altLang="fr-FR" i="1" dirty="0"/>
              <a:t>et al.</a:t>
            </a:r>
            <a:r>
              <a:rPr lang="en-CA" altLang="fr-FR" dirty="0"/>
              <a:t>; Cheung </a:t>
            </a:r>
            <a:r>
              <a:rPr lang="en-CA" altLang="fr-FR" i="1" dirty="0"/>
              <a:t>et al.</a:t>
            </a:r>
            <a:r>
              <a:rPr lang="en-CA" altLang="fr-FR" dirty="0"/>
              <a:t>]</a:t>
            </a:r>
          </a:p>
        </p:txBody>
      </p:sp>
    </p:spTree>
    <p:extLst>
      <p:ext uri="{BB962C8B-B14F-4D97-AF65-F5344CB8AC3E}">
        <p14:creationId xmlns:p14="http://schemas.microsoft.com/office/powerpoint/2010/main" val="39167304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a:t>Previous</a:t>
            </a:r>
            <a:r>
              <a:rPr lang="fr-CA" dirty="0"/>
              <a:t> </a:t>
            </a:r>
            <a:r>
              <a:rPr lang="fr-CA" dirty="0" smtClean="0"/>
              <a:t>Works </a:t>
            </a:r>
            <a:r>
              <a:rPr lang="fr-CA" dirty="0"/>
              <a:t/>
            </a:r>
            <a:br>
              <a:rPr lang="fr-CA" dirty="0"/>
            </a:br>
            <a:endParaRPr lang="fr-CA" dirty="0"/>
          </a:p>
        </p:txBody>
      </p:sp>
      <p:sp>
        <p:nvSpPr>
          <p:cNvPr id="3" name="Espace réservé du contenu 2"/>
          <p:cNvSpPr>
            <a:spLocks noGrp="1"/>
          </p:cNvSpPr>
          <p:nvPr>
            <p:ph idx="1"/>
          </p:nvPr>
        </p:nvSpPr>
        <p:spPr/>
        <p:txBody>
          <a:bodyPr/>
          <a:lstStyle/>
          <a:p>
            <a:r>
              <a:rPr lang="en-CA" dirty="0" smtClean="0"/>
              <a:t>Results of texture synthesis </a:t>
            </a:r>
          </a:p>
          <a:p>
            <a:pPr lvl="1"/>
            <a:r>
              <a:rPr lang="en-CA" dirty="0" smtClean="0"/>
              <a:t>Contain large contiguous regions of the input textures</a:t>
            </a:r>
          </a:p>
          <a:p>
            <a:pPr lvl="1"/>
            <a:r>
              <a:rPr lang="en-CA" dirty="0" smtClean="0"/>
              <a:t>Can be accelerated by using information from previous searches</a:t>
            </a:r>
            <a:endParaRPr lang="en-CA" dirty="0"/>
          </a:p>
        </p:txBody>
      </p:sp>
      <p:sp>
        <p:nvSpPr>
          <p:cNvPr id="4" name="Espace réservé du texte 3"/>
          <p:cNvSpPr>
            <a:spLocks noGrp="1"/>
          </p:cNvSpPr>
          <p:nvPr>
            <p:ph type="body" sz="quarter" idx="13"/>
          </p:nvPr>
        </p:nvSpPr>
        <p:spPr/>
        <p:txBody>
          <a:bodyPr/>
          <a:lstStyle/>
          <a:p>
            <a:r>
              <a:rPr lang="fr-CA" dirty="0" err="1" smtClean="0"/>
              <a:t>Coherence</a:t>
            </a:r>
            <a:r>
              <a:rPr lang="fr-CA" dirty="0" smtClean="0"/>
              <a:t> Techniques</a:t>
            </a:r>
            <a:endParaRPr lang="fr-CA" dirty="0"/>
          </a:p>
        </p:txBody>
      </p:sp>
      <p:sp>
        <p:nvSpPr>
          <p:cNvPr id="6" name="Espace réservé du numéro de diapositive 5"/>
          <p:cNvSpPr>
            <a:spLocks noGrp="1"/>
          </p:cNvSpPr>
          <p:nvPr>
            <p:ph type="sldNum" sz="quarter" idx="12"/>
          </p:nvPr>
        </p:nvSpPr>
        <p:spPr/>
        <p:txBody>
          <a:bodyPr/>
          <a:lstStyle/>
          <a:p>
            <a:fld id="{604F9983-238B-5A48-87F7-46742A2BA19E}" type="slidenum">
              <a:rPr lang="fr-FR" smtClean="0"/>
              <a:pPr/>
              <a:t>6</a:t>
            </a:fld>
            <a:endParaRPr lang="fr-FR"/>
          </a:p>
        </p:txBody>
      </p:sp>
      <p:sp>
        <p:nvSpPr>
          <p:cNvPr id="7" name="Rectangle 6"/>
          <p:cNvSpPr/>
          <p:nvPr/>
        </p:nvSpPr>
        <p:spPr>
          <a:xfrm>
            <a:off x="5201055" y="972428"/>
            <a:ext cx="1892249" cy="369332"/>
          </a:xfrm>
          <a:prstGeom prst="rect">
            <a:avLst/>
          </a:prstGeom>
        </p:spPr>
        <p:txBody>
          <a:bodyPr wrap="none">
            <a:spAutoFit/>
          </a:bodyPr>
          <a:lstStyle/>
          <a:p>
            <a:r>
              <a:rPr lang="en-CA" altLang="fr-FR" dirty="0"/>
              <a:t>[</a:t>
            </a:r>
            <a:r>
              <a:rPr lang="en-CA" altLang="fr-FR" dirty="0" err="1"/>
              <a:t>Ashikhmin</a:t>
            </a:r>
            <a:r>
              <a:rPr lang="en-CA" altLang="fr-FR" dirty="0"/>
              <a:t> </a:t>
            </a:r>
            <a:r>
              <a:rPr lang="en-CA" altLang="fr-FR" i="1" dirty="0"/>
              <a:t>et al.</a:t>
            </a:r>
            <a:r>
              <a:rPr lang="en-CA" altLang="fr-FR" dirty="0"/>
              <a:t>]</a:t>
            </a:r>
          </a:p>
        </p:txBody>
      </p:sp>
    </p:spTree>
    <p:extLst>
      <p:ext uri="{BB962C8B-B14F-4D97-AF65-F5344CB8AC3E}">
        <p14:creationId xmlns:p14="http://schemas.microsoft.com/office/powerpoint/2010/main" val="29399222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p:txBody>
          <a:bodyPr/>
          <a:lstStyle/>
          <a:p>
            <a:r>
              <a:rPr lang="fr-CA" dirty="0" smtClean="0"/>
              <a:t>Observation</a:t>
            </a:r>
            <a:endParaRPr lang="fr-CA"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6784" y="928801"/>
            <a:ext cx="4246390" cy="4799431"/>
          </a:xfrm>
          <a:prstGeom prst="rect">
            <a:avLst/>
          </a:prstGeom>
        </p:spPr>
      </p:pic>
      <p:sp>
        <p:nvSpPr>
          <p:cNvPr id="3" name="Espace réservé du numéro de diapositive 2"/>
          <p:cNvSpPr>
            <a:spLocks noGrp="1"/>
          </p:cNvSpPr>
          <p:nvPr>
            <p:ph type="sldNum" sz="quarter" idx="12"/>
          </p:nvPr>
        </p:nvSpPr>
        <p:spPr/>
        <p:txBody>
          <a:bodyPr/>
          <a:lstStyle/>
          <a:p>
            <a:fld id="{604F9983-238B-5A48-87F7-46742A2BA19E}" type="slidenum">
              <a:rPr lang="fr-FR" smtClean="0"/>
              <a:pPr/>
              <a:t>7</a:t>
            </a:fld>
            <a:endParaRPr lang="fr-FR"/>
          </a:p>
        </p:txBody>
      </p:sp>
      <p:sp>
        <p:nvSpPr>
          <p:cNvPr id="2" name="Flèche droite 1"/>
          <p:cNvSpPr/>
          <p:nvPr/>
        </p:nvSpPr>
        <p:spPr>
          <a:xfrm>
            <a:off x="865762" y="1313232"/>
            <a:ext cx="2178995" cy="486383"/>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7" name="Flèche droite 6"/>
          <p:cNvSpPr/>
          <p:nvPr/>
        </p:nvSpPr>
        <p:spPr>
          <a:xfrm rot="10800000">
            <a:off x="5881991" y="1313231"/>
            <a:ext cx="2178995" cy="486383"/>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8" name="Flèche droite 7"/>
          <p:cNvSpPr/>
          <p:nvPr/>
        </p:nvSpPr>
        <p:spPr>
          <a:xfrm>
            <a:off x="1038972" y="3520732"/>
            <a:ext cx="2178995" cy="486383"/>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9" name="Flèche droite 8"/>
          <p:cNvSpPr/>
          <p:nvPr/>
        </p:nvSpPr>
        <p:spPr>
          <a:xfrm rot="10800000">
            <a:off x="6055201" y="2818712"/>
            <a:ext cx="2178995" cy="486383"/>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66472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en-CA" dirty="0" smtClean="0"/>
              <a:t>Contributions</a:t>
            </a:r>
          </a:p>
          <a:p>
            <a:pPr lvl="1"/>
            <a:r>
              <a:rPr lang="en-US" dirty="0" smtClean="0"/>
              <a:t>a dual </a:t>
            </a:r>
            <a:r>
              <a:rPr lang="en-US" dirty="0" err="1"/>
              <a:t>inpainting</a:t>
            </a:r>
            <a:r>
              <a:rPr lang="en-US" dirty="0"/>
              <a:t>-sampling ﬁlling-order completion </a:t>
            </a:r>
            <a:r>
              <a:rPr lang="en-US" dirty="0" smtClean="0"/>
              <a:t>approach</a:t>
            </a:r>
          </a:p>
          <a:p>
            <a:pPr lvl="1"/>
            <a:r>
              <a:rPr lang="en-US" dirty="0"/>
              <a:t>a new </a:t>
            </a:r>
            <a:r>
              <a:rPr lang="en-US" dirty="0" smtClean="0"/>
              <a:t>coherence-based </a:t>
            </a:r>
            <a:r>
              <a:rPr lang="en-US" dirty="0"/>
              <a:t>matches reﬁnement process </a:t>
            </a:r>
            <a:endParaRPr lang="en-US" dirty="0" smtClean="0"/>
          </a:p>
          <a:p>
            <a:pPr lvl="2"/>
            <a:r>
              <a:rPr lang="en-US" dirty="0" smtClean="0"/>
              <a:t>improves the quality </a:t>
            </a:r>
            <a:r>
              <a:rPr lang="en-US" dirty="0"/>
              <a:t>of the matches when approximate search </a:t>
            </a:r>
            <a:r>
              <a:rPr lang="en-US" dirty="0" smtClean="0"/>
              <a:t>approaches </a:t>
            </a:r>
            <a:r>
              <a:rPr lang="en-US" dirty="0"/>
              <a:t>are </a:t>
            </a:r>
            <a:r>
              <a:rPr lang="en-US" dirty="0" smtClean="0"/>
              <a:t>used</a:t>
            </a:r>
          </a:p>
          <a:p>
            <a:pPr lvl="1"/>
            <a:r>
              <a:rPr lang="en-US" dirty="0"/>
              <a:t>a new localized search </a:t>
            </a:r>
            <a:r>
              <a:rPr lang="en-US" dirty="0" smtClean="0"/>
              <a:t>completion </a:t>
            </a:r>
            <a:r>
              <a:rPr lang="en-US" dirty="0"/>
              <a:t>approach </a:t>
            </a:r>
            <a:endParaRPr lang="en-US" dirty="0" smtClean="0"/>
          </a:p>
          <a:p>
            <a:pPr lvl="2"/>
            <a:r>
              <a:rPr lang="en-US" dirty="0" smtClean="0"/>
              <a:t>based </a:t>
            </a:r>
            <a:r>
              <a:rPr lang="en-US" dirty="0"/>
              <a:t>on an exact search using </a:t>
            </a:r>
            <a:r>
              <a:rPr lang="en-US" dirty="0" smtClean="0"/>
              <a:t>uncompressed data</a:t>
            </a:r>
          </a:p>
          <a:p>
            <a:pPr lvl="2"/>
            <a:r>
              <a:rPr lang="en-US" dirty="0" smtClean="0"/>
              <a:t>restricted </a:t>
            </a:r>
            <a:r>
              <a:rPr lang="en-US" dirty="0"/>
              <a:t>to a localized region</a:t>
            </a:r>
            <a:endParaRPr lang="fr-CA" dirty="0"/>
          </a:p>
        </p:txBody>
      </p:sp>
      <p:sp>
        <p:nvSpPr>
          <p:cNvPr id="4" name="Espace réservé du texte 3"/>
          <p:cNvSpPr>
            <a:spLocks noGrp="1"/>
          </p:cNvSpPr>
          <p:nvPr>
            <p:ph type="body" sz="quarter" idx="13"/>
          </p:nvPr>
        </p:nvSpPr>
        <p:spPr/>
        <p:txBody>
          <a:bodyPr/>
          <a:lstStyle/>
          <a:p>
            <a:r>
              <a:rPr lang="fr-CA" dirty="0" err="1" smtClean="0"/>
              <a:t>Proposed</a:t>
            </a:r>
            <a:r>
              <a:rPr lang="fr-CA" dirty="0" smtClean="0"/>
              <a:t> </a:t>
            </a:r>
            <a:r>
              <a:rPr lang="en-CA" dirty="0" smtClean="0"/>
              <a:t>Method</a:t>
            </a:r>
            <a:endParaRPr lang="en-CA" dirty="0"/>
          </a:p>
        </p:txBody>
      </p:sp>
      <p:sp>
        <p:nvSpPr>
          <p:cNvPr id="5" name="Espace réservé du numéro de diapositive 4"/>
          <p:cNvSpPr>
            <a:spLocks noGrp="1"/>
          </p:cNvSpPr>
          <p:nvPr>
            <p:ph type="sldNum" sz="quarter" idx="12"/>
          </p:nvPr>
        </p:nvSpPr>
        <p:spPr/>
        <p:txBody>
          <a:bodyPr/>
          <a:lstStyle/>
          <a:p>
            <a:fld id="{604F9983-238B-5A48-87F7-46742A2BA19E}" type="slidenum">
              <a:rPr lang="fr-FR" smtClean="0"/>
              <a:pPr/>
              <a:t>8</a:t>
            </a:fld>
            <a:endParaRPr lang="fr-FR"/>
          </a:p>
        </p:txBody>
      </p:sp>
    </p:spTree>
    <p:extLst>
      <p:ext uri="{BB962C8B-B14F-4D97-AF65-F5344CB8AC3E}">
        <p14:creationId xmlns:p14="http://schemas.microsoft.com/office/powerpoint/2010/main" val="7935608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err="1" smtClean="0"/>
              <a:t>Overview</a:t>
            </a:r>
            <a:endParaRPr lang="fr-CA" dirty="0"/>
          </a:p>
        </p:txBody>
      </p:sp>
      <p:sp>
        <p:nvSpPr>
          <p:cNvPr id="3" name="Espace réservé du contenu 2"/>
          <p:cNvSpPr>
            <a:spLocks noGrp="1"/>
          </p:cNvSpPr>
          <p:nvPr>
            <p:ph idx="1"/>
          </p:nvPr>
        </p:nvSpPr>
        <p:spPr>
          <a:xfrm>
            <a:off x="562518" y="1405365"/>
            <a:ext cx="4357441" cy="3394472"/>
          </a:xfrm>
        </p:spPr>
        <p:txBody>
          <a:bodyPr/>
          <a:lstStyle/>
          <a:p>
            <a:r>
              <a:rPr lang="fr-CA" dirty="0" smtClean="0"/>
              <a:t> V</a:t>
            </a:r>
          </a:p>
          <a:p>
            <a:pPr lvl="1"/>
            <a:r>
              <a:rPr lang="fr-CA" dirty="0" smtClean="0"/>
              <a:t>Original </a:t>
            </a:r>
            <a:r>
              <a:rPr lang="fr-CA" dirty="0" err="1" smtClean="0"/>
              <a:t>video</a:t>
            </a:r>
            <a:r>
              <a:rPr lang="fr-CA" dirty="0" smtClean="0"/>
              <a:t> </a:t>
            </a:r>
            <a:r>
              <a:rPr lang="fr-CA" dirty="0" err="1" smtClean="0"/>
              <a:t>sequence</a:t>
            </a:r>
            <a:r>
              <a:rPr lang="fr-CA" dirty="0" smtClean="0"/>
              <a:t> </a:t>
            </a:r>
            <a:r>
              <a:rPr lang="fr-CA" dirty="0" err="1" smtClean="0"/>
              <a:t>containing</a:t>
            </a:r>
            <a:r>
              <a:rPr lang="fr-CA" dirty="0" smtClean="0"/>
              <a:t> the </a:t>
            </a:r>
            <a:r>
              <a:rPr lang="fr-CA" dirty="0" err="1" smtClean="0"/>
              <a:t>missing</a:t>
            </a:r>
            <a:r>
              <a:rPr lang="fr-CA" dirty="0" smtClean="0"/>
              <a:t> </a:t>
            </a:r>
            <a:r>
              <a:rPr lang="fr-CA" dirty="0" err="1" smtClean="0"/>
              <a:t>region</a:t>
            </a:r>
            <a:endParaRPr lang="fr-CA" dirty="0" smtClean="0"/>
          </a:p>
          <a:p>
            <a:r>
              <a:rPr lang="fr-CA" dirty="0" smtClean="0"/>
              <a:t> H </a:t>
            </a:r>
          </a:p>
          <a:p>
            <a:pPr lvl="1"/>
            <a:r>
              <a:rPr lang="fr-CA" dirty="0" err="1" smtClean="0"/>
              <a:t>Binary</a:t>
            </a:r>
            <a:r>
              <a:rPr lang="fr-CA" dirty="0" smtClean="0"/>
              <a:t> </a:t>
            </a:r>
            <a:r>
              <a:rPr lang="fr-CA" dirty="0" err="1" smtClean="0"/>
              <a:t>video</a:t>
            </a:r>
            <a:r>
              <a:rPr lang="fr-CA" dirty="0" smtClean="0"/>
              <a:t> </a:t>
            </a:r>
            <a:r>
              <a:rPr lang="fr-CA" dirty="0" err="1" smtClean="0"/>
              <a:t>sequence</a:t>
            </a:r>
            <a:r>
              <a:rPr lang="fr-CA" dirty="0" smtClean="0"/>
              <a:t> </a:t>
            </a:r>
            <a:r>
              <a:rPr lang="fr-CA" dirty="0" err="1" smtClean="0"/>
              <a:t>identifying</a:t>
            </a:r>
            <a:r>
              <a:rPr lang="fr-CA" dirty="0" smtClean="0"/>
              <a:t> the </a:t>
            </a:r>
            <a:r>
              <a:rPr lang="fr-CA" dirty="0" err="1" smtClean="0"/>
              <a:t>missing</a:t>
            </a:r>
            <a:r>
              <a:rPr lang="fr-CA" dirty="0" smtClean="0"/>
              <a:t> </a:t>
            </a:r>
            <a:r>
              <a:rPr lang="fr-CA" dirty="0" err="1" smtClean="0"/>
              <a:t>region</a:t>
            </a:r>
            <a:endParaRPr lang="fr-CA" dirty="0" smtClean="0"/>
          </a:p>
          <a:p>
            <a:r>
              <a:rPr lang="fr-CA" dirty="0" smtClean="0"/>
              <a:t> V*</a:t>
            </a:r>
          </a:p>
          <a:p>
            <a:pPr lvl="1"/>
            <a:r>
              <a:rPr lang="fr-CA" dirty="0" err="1" smtClean="0"/>
              <a:t>Completed</a:t>
            </a:r>
            <a:r>
              <a:rPr lang="fr-CA" dirty="0" smtClean="0"/>
              <a:t> </a:t>
            </a:r>
            <a:r>
              <a:rPr lang="fr-CA" dirty="0" err="1" smtClean="0"/>
              <a:t>video</a:t>
            </a:r>
            <a:r>
              <a:rPr lang="fr-CA" dirty="0" smtClean="0"/>
              <a:t> </a:t>
            </a:r>
            <a:r>
              <a:rPr lang="fr-CA" dirty="0" err="1" smtClean="0"/>
              <a:t>sequence</a:t>
            </a:r>
            <a:endParaRPr lang="fr-CA" dirty="0" smtClean="0"/>
          </a:p>
          <a:p>
            <a:r>
              <a:rPr lang="fr-CA" dirty="0" smtClean="0"/>
              <a:t>P = (</a:t>
            </a:r>
            <a:r>
              <a:rPr lang="fr-CA" dirty="0" err="1" smtClean="0"/>
              <a:t>x,y,t</a:t>
            </a:r>
            <a:r>
              <a:rPr lang="fr-CA" dirty="0" smtClean="0"/>
              <a:t>)</a:t>
            </a:r>
            <a:endParaRPr lang="fr-CA" dirty="0"/>
          </a:p>
        </p:txBody>
      </p:sp>
      <p:sp>
        <p:nvSpPr>
          <p:cNvPr id="4" name="Espace réservé du texte 3"/>
          <p:cNvSpPr>
            <a:spLocks noGrp="1"/>
          </p:cNvSpPr>
          <p:nvPr>
            <p:ph type="body" sz="quarter" idx="13"/>
          </p:nvPr>
        </p:nvSpPr>
        <p:spPr/>
        <p:txBody>
          <a:bodyPr/>
          <a:lstStyle/>
          <a:p>
            <a:r>
              <a:rPr lang="fr-CA" dirty="0" smtClean="0"/>
              <a:t>High </a:t>
            </a:r>
            <a:r>
              <a:rPr lang="fr-CA" dirty="0" err="1" smtClean="0"/>
              <a:t>Definition</a:t>
            </a:r>
            <a:r>
              <a:rPr lang="fr-CA" dirty="0" smtClean="0"/>
              <a:t> </a:t>
            </a:r>
            <a:r>
              <a:rPr lang="fr-CA" dirty="0" err="1" smtClean="0"/>
              <a:t>Video</a:t>
            </a:r>
            <a:r>
              <a:rPr lang="fr-CA" dirty="0" smtClean="0"/>
              <a:t> </a:t>
            </a:r>
            <a:r>
              <a:rPr lang="fr-CA" dirty="0" err="1" smtClean="0"/>
              <a:t>Completion</a:t>
            </a:r>
            <a:endParaRPr lang="fr-CA"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888" y="1405365"/>
            <a:ext cx="4016731" cy="3536836"/>
          </a:xfrm>
          <a:prstGeom prst="rect">
            <a:avLst/>
          </a:prstGeom>
        </p:spPr>
      </p:pic>
      <p:sp>
        <p:nvSpPr>
          <p:cNvPr id="7" name="Espace réservé du numéro de diapositive 6"/>
          <p:cNvSpPr>
            <a:spLocks noGrp="1"/>
          </p:cNvSpPr>
          <p:nvPr>
            <p:ph type="sldNum" sz="quarter" idx="12"/>
          </p:nvPr>
        </p:nvSpPr>
        <p:spPr/>
        <p:txBody>
          <a:bodyPr/>
          <a:lstStyle/>
          <a:p>
            <a:fld id="{604F9983-238B-5A48-87F7-46742A2BA19E}" type="slidenum">
              <a:rPr lang="fr-FR" smtClean="0"/>
              <a:pPr/>
              <a:t>9</a:t>
            </a:fld>
            <a:endParaRPr lang="fr-FR"/>
          </a:p>
        </p:txBody>
      </p:sp>
    </p:spTree>
    <p:extLst>
      <p:ext uri="{BB962C8B-B14F-4D97-AF65-F5344CB8AC3E}">
        <p14:creationId xmlns:p14="http://schemas.microsoft.com/office/powerpoint/2010/main" val="488612587"/>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USINESS_PC.potx" id="{BAFF1E8F-C020-4019-A3CB-49C21C7085B6}" vid="{52D4BC55-2C62-42F5-8F27-D3E87096B17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B9C92F6-C5F8-482F-AC56-6D57797396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Présentation business - Thème Abstrait</Template>
  <TotalTime>0</TotalTime>
  <Words>2926</Words>
  <Application>Microsoft Office PowerPoint</Application>
  <PresentationFormat>Affichage à l'écran (16:10)</PresentationFormat>
  <Paragraphs>283</Paragraphs>
  <Slides>25</Slides>
  <Notes>25</Notes>
  <HiddenSlides>1</HiddenSlides>
  <MMClips>0</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1</vt:i4>
      </vt:variant>
      <vt:variant>
        <vt:lpstr>Titres des diapositives</vt:lpstr>
      </vt:variant>
      <vt:variant>
        <vt:i4>25</vt:i4>
      </vt:variant>
    </vt:vector>
  </HeadingPairs>
  <TitlesOfParts>
    <vt:vector size="34" baseType="lpstr">
      <vt:lpstr>Arial</vt:lpstr>
      <vt:lpstr>Calibri</vt:lpstr>
      <vt:lpstr>Cambria Math</vt:lpstr>
      <vt:lpstr>Segoe UI Black</vt:lpstr>
      <vt:lpstr>Segoe UI Semilight</vt:lpstr>
      <vt:lpstr>SegoeBook</vt:lpstr>
      <vt:lpstr>Times New Roman</vt:lpstr>
      <vt:lpstr>Thème Office</vt:lpstr>
      <vt:lpstr>Image</vt:lpstr>
      <vt:lpstr>Présentation PowerPoint</vt:lpstr>
      <vt:lpstr>Présentation PowerPoint</vt:lpstr>
      <vt:lpstr>Présentation PowerPoint</vt:lpstr>
      <vt:lpstr>Présentation PowerPoint</vt:lpstr>
      <vt:lpstr>Previous Work  </vt:lpstr>
      <vt:lpstr>Previous Works  </vt:lpstr>
      <vt:lpstr>Présentation PowerPoint</vt:lpstr>
      <vt:lpstr>Présentation PowerPoint</vt:lpstr>
      <vt:lpstr>Overview</vt:lpstr>
      <vt:lpstr>Overview</vt:lpstr>
      <vt:lpstr>Inpainting</vt:lpstr>
      <vt:lpstr>Iterative Completion</vt:lpstr>
      <vt:lpstr>Comparison</vt:lpstr>
      <vt:lpstr>Match List Creation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2015-05-28T18:52:05Z</dcterms:created>
  <dcterms:modified xsi:type="dcterms:W3CDTF">2015-06-09T19:16:48Z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TC043347429991</vt:lpwstr>
  </property>
</Properties>
</file>