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comments/comment2.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3.xml" ContentType="application/vnd.openxmlformats-officedocument.presentationml.comments+xml"/>
  <Override PartName="/ppt/notesSlides/notesSlide24.xml" ContentType="application/vnd.openxmlformats-officedocument.presentationml.notesSlide+xml"/>
  <Override PartName="/ppt/comments/comment4.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8" r:id="rId2"/>
  </p:sldMasterIdLst>
  <p:notesMasterIdLst>
    <p:notesMasterId r:id="rId43"/>
  </p:notesMasterIdLst>
  <p:sldIdLst>
    <p:sldId id="256" r:id="rId3"/>
    <p:sldId id="267" r:id="rId4"/>
    <p:sldId id="266" r:id="rId5"/>
    <p:sldId id="268" r:id="rId6"/>
    <p:sldId id="305" r:id="rId7"/>
    <p:sldId id="257" r:id="rId8"/>
    <p:sldId id="279" r:id="rId9"/>
    <p:sldId id="270" r:id="rId10"/>
    <p:sldId id="292" r:id="rId11"/>
    <p:sldId id="271" r:id="rId12"/>
    <p:sldId id="293" r:id="rId13"/>
    <p:sldId id="261" r:id="rId14"/>
    <p:sldId id="286" r:id="rId15"/>
    <p:sldId id="298" r:id="rId16"/>
    <p:sldId id="299" r:id="rId17"/>
    <p:sldId id="272" r:id="rId18"/>
    <p:sldId id="280" r:id="rId19"/>
    <p:sldId id="282" r:id="rId20"/>
    <p:sldId id="283" r:id="rId21"/>
    <p:sldId id="296" r:id="rId22"/>
    <p:sldId id="297" r:id="rId23"/>
    <p:sldId id="300" r:id="rId24"/>
    <p:sldId id="284" r:id="rId25"/>
    <p:sldId id="302" r:id="rId26"/>
    <p:sldId id="285" r:id="rId27"/>
    <p:sldId id="287" r:id="rId28"/>
    <p:sldId id="274" r:id="rId29"/>
    <p:sldId id="275" r:id="rId30"/>
    <p:sldId id="301" r:id="rId31"/>
    <p:sldId id="294" r:id="rId32"/>
    <p:sldId id="295" r:id="rId33"/>
    <p:sldId id="276" r:id="rId34"/>
    <p:sldId id="262" r:id="rId35"/>
    <p:sldId id="290" r:id="rId36"/>
    <p:sldId id="288" r:id="rId37"/>
    <p:sldId id="303" r:id="rId38"/>
    <p:sldId id="289" r:id="rId39"/>
    <p:sldId id="264" r:id="rId40"/>
    <p:sldId id="265" r:id="rId41"/>
    <p:sldId id="304" r:id="rId42"/>
  </p:sldIdLst>
  <p:sldSz cx="12192000" cy="6858000"/>
  <p:notesSz cx="6858000" cy="9144000"/>
  <p:embeddedFontLs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Cambria Math" panose="02040503050406030204" pitchFamily="18" charset="0"/>
      <p:regular r:id="rId50"/>
    </p:embeddedFont>
    <p:embeddedFont>
      <p:font typeface="Linux Libertine Display O" panose="02000503000000000000" pitchFamily="50" charset="0"/>
      <p:regular r:id="rId51"/>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uno Roy" initials="BR" lastIdx="6" clrIdx="0">
    <p:extLst>
      <p:ext uri="{19B8F6BF-5375-455C-9EA6-DF929625EA0E}">
        <p15:presenceInfo xmlns:p15="http://schemas.microsoft.com/office/powerpoint/2012/main" userId="S::bruno.roy@autodesk.com::73fa2cd6-6776-4312-b5ef-80f62ff6e1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6"/>
    <p:restoredTop sz="62925" autoAdjust="0"/>
  </p:normalViewPr>
  <p:slideViewPr>
    <p:cSldViewPr snapToGrid="0">
      <p:cViewPr varScale="1">
        <p:scale>
          <a:sx n="82" d="100"/>
          <a:sy n="82" d="100"/>
        </p:scale>
        <p:origin x="7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04T20:58:18.227" idx="3">
    <p:pos x="10" y="10"/>
    <p:text>Add theory Section 5.1 (Multi-Resolution Input Features)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9-04T20:57:40.813" idx="2">
    <p:pos x="10" y="10"/>
    <p:text>Insert theory Section 5.1 (Embedding)</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9-04T21:00:44.350" idx="4">
    <p:pos x="10" y="10"/>
    <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9-04T21:01:37.852" idx="5">
    <p:pos x="10" y="10"/>
    <p:text>Backprop: explain our loss function</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dirty="0">
                <a:solidFill>
                  <a:srgbClr val="000000"/>
                </a:solidFill>
                <a:effectLst/>
                <a:latin typeface="Arial" panose="020B0604020202020204" pitchFamily="34" charset="0"/>
              </a:rPr>
              <a:t>Alright, Thank you for the introduction</a:t>
            </a:r>
          </a:p>
          <a:p>
            <a:pPr marL="285750" indent="-2857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Hello everyone</a:t>
            </a:r>
          </a:p>
          <a:p>
            <a:pPr marL="285750" indent="-2857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My name is Bruno and today I’ll be presenting our up-</a:t>
            </a:r>
            <a:r>
              <a:rPr lang="en-US" sz="1800" b="0" i="0" u="none" strike="noStrike" dirty="0" err="1">
                <a:solidFill>
                  <a:srgbClr val="000000"/>
                </a:solidFill>
                <a:effectLst/>
                <a:latin typeface="Arial" panose="020B0604020202020204" pitchFamily="34" charset="0"/>
              </a:rPr>
              <a:t>resing</a:t>
            </a:r>
            <a:r>
              <a:rPr lang="en-US" sz="1800" b="0" i="0" u="none" strike="noStrike" dirty="0">
                <a:solidFill>
                  <a:srgbClr val="000000"/>
                </a:solidFill>
                <a:effectLst/>
                <a:latin typeface="Arial" panose="020B0604020202020204" pitchFamily="34" charset="0"/>
              </a:rPr>
              <a:t> approach leveraging deep learning to express scene flows as </a:t>
            </a:r>
            <a:r>
              <a:rPr lang="en-US" sz="1800" b="0" i="0" u="none" strike="noStrike" dirty="0" err="1">
                <a:solidFill>
                  <a:srgbClr val="000000"/>
                </a:solidFill>
                <a:effectLst/>
                <a:latin typeface="Arial" panose="020B0604020202020204" pitchFamily="34" charset="0"/>
              </a:rPr>
              <a:t>Lagrangian</a:t>
            </a:r>
            <a:r>
              <a:rPr lang="en-US" sz="1800" b="0" i="0" u="none" strike="noStrike" dirty="0">
                <a:solidFill>
                  <a:srgbClr val="000000"/>
                </a:solidFill>
                <a:effectLst/>
                <a:latin typeface="Arial" panose="020B0604020202020204" pitchFamily="34" charset="0"/>
              </a:rPr>
              <a:t> motions for particle-based liquids</a:t>
            </a:r>
            <a:endParaRPr lang="en-CA" dirty="0"/>
          </a:p>
        </p:txBody>
      </p:sp>
    </p:spTree>
    <p:extLst>
      <p:ext uri="{BB962C8B-B14F-4D97-AF65-F5344CB8AC3E}">
        <p14:creationId xmlns:p14="http://schemas.microsoft.com/office/powerpoint/2010/main" val="2826316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Using these multi-resolution inputs, we compute an additional feature along with the positions to define the deformation required to map the low-resolution to the high-resolution inputs</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Using a deformation prior, we can approximate the upscaling factor as the differences between low- and high-resolution liquids</a:t>
            </a:r>
          </a:p>
        </p:txBody>
      </p:sp>
    </p:spTree>
    <p:extLst>
      <p:ext uri="{BB962C8B-B14F-4D97-AF65-F5344CB8AC3E}">
        <p14:creationId xmlns:p14="http://schemas.microsoft.com/office/powerpoint/2010/main" val="3794647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This deformation prior is used as an initial belief we infer to our network</a:t>
            </a:r>
          </a:p>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The objective is to compute a displacement field from the low-resolution to the high-resolution particles</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Naively, we can express the </a:t>
            </a:r>
            <a:r>
              <a:rPr lang="en-US" sz="1100" b="0" i="0" u="none" strike="noStrike" dirty="0" err="1">
                <a:solidFill>
                  <a:srgbClr val="000000"/>
                </a:solidFill>
                <a:effectLst/>
                <a:latin typeface="Arial" panose="020B0604020202020204" pitchFamily="34" charset="0"/>
              </a:rPr>
              <a:t>Lagrangian</a:t>
            </a:r>
            <a:r>
              <a:rPr lang="en-US" sz="1100" b="0" i="0" u="none" strike="noStrike" dirty="0">
                <a:solidFill>
                  <a:srgbClr val="000000"/>
                </a:solidFill>
                <a:effectLst/>
                <a:latin typeface="Arial" panose="020B0604020202020204" pitchFamily="34" charset="0"/>
              </a:rPr>
              <a:t> displacement as the difference between the </a:t>
            </a:r>
            <a:r>
              <a:rPr lang="en-US" sz="1100" b="0" i="0" u="none" strike="noStrike" dirty="0" err="1">
                <a:solidFill>
                  <a:srgbClr val="000000"/>
                </a:solidFill>
                <a:effectLst/>
                <a:latin typeface="Arial" panose="020B0604020202020204" pitchFamily="34" charset="0"/>
              </a:rPr>
              <a:t>upsampled</a:t>
            </a:r>
            <a:r>
              <a:rPr lang="en-US" sz="1100" b="0" i="0" u="none" strike="noStrike" dirty="0">
                <a:solidFill>
                  <a:srgbClr val="000000"/>
                </a:solidFill>
                <a:effectLst/>
                <a:latin typeface="Arial" panose="020B0604020202020204" pitchFamily="34" charset="0"/>
              </a:rPr>
              <a:t> coarse liquid and the high-resolution ground truth</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We wish to express that displacement with physical quantities such as velocities</a:t>
            </a:r>
          </a:p>
        </p:txBody>
      </p:sp>
    </p:spTree>
    <p:extLst>
      <p:ext uri="{BB962C8B-B14F-4D97-AF65-F5344CB8AC3E}">
        <p14:creationId xmlns:p14="http://schemas.microsoft.com/office/powerpoint/2010/main" val="2079343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To do so, we adapted a state-of-the-art method to interpolate between particle-based liquids, and that, at different resolutions.</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We first upscale and interpolate the coarse SDF to match the high-resolution input</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Then, we use </a:t>
            </a:r>
            <a:r>
              <a:rPr lang="en-US" sz="1100" b="0" i="0" u="none" strike="noStrike" dirty="0" err="1">
                <a:solidFill>
                  <a:srgbClr val="000000"/>
                </a:solidFill>
                <a:effectLst/>
                <a:latin typeface="Arial" panose="020B0604020202020204" pitchFamily="34" charset="0"/>
              </a:rPr>
              <a:t>Thuerey’s</a:t>
            </a:r>
            <a:r>
              <a:rPr lang="en-US" sz="1100" b="0" i="0" u="none" strike="noStrike" dirty="0">
                <a:solidFill>
                  <a:srgbClr val="000000"/>
                </a:solidFill>
                <a:effectLst/>
                <a:latin typeface="Arial" panose="020B0604020202020204" pitchFamily="34" charset="0"/>
              </a:rPr>
              <a:t> interpolation method to generate a deformation field morphing the input low-resolution liquid into the target high-resolution liquid</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From there, we use our advection scheme to displace the particles accordingly</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As shown in this comparison, ours preserves the target details while keeping a liquid appearance</a:t>
            </a:r>
          </a:p>
        </p:txBody>
      </p:sp>
    </p:spTree>
    <p:extLst>
      <p:ext uri="{BB962C8B-B14F-4D97-AF65-F5344CB8AC3E}">
        <p14:creationId xmlns:p14="http://schemas.microsoft.com/office/powerpoint/2010/main" val="2685007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However, since we aim to match features between different discretization, we need to enforce an additional alignment term to make sure our solution is valid:</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The correspondence between frames of the input animations is crucial during the training step)</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Solving for the deformations u using a state-of-the-art optical flow solver, we introduce what we called “key-events alignment” to align our scene flow solution with flagged topological changes between the low- and the high-resolution liquids</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We use complex cells to identify regions in which we should map these key events</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Within the complex cells, a set of key feature particles is computed to align the deformations with these key events</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The resulting term is added to our system as a soft constraint to provide an improved alignment.</a:t>
            </a:r>
          </a:p>
          <a:p>
            <a:pPr marL="628650" lvl="1" indent="-171450" rtl="0" fontAlgn="base">
              <a:spcBef>
                <a:spcPts val="0"/>
              </a:spcBef>
              <a:spcAft>
                <a:spcPts val="0"/>
              </a:spcAft>
              <a:buFont typeface="Arial" panose="020B0604020202020204" pitchFamily="34" charset="0"/>
              <a:buChar char="•"/>
            </a:pPr>
            <a:endParaRPr lang="en-US" sz="1100" b="0" i="0" u="none" strike="noStrike" dirty="0">
              <a:solidFill>
                <a:srgbClr val="000000"/>
              </a:solidFill>
              <a:effectLst/>
              <a:latin typeface="Arial" panose="020B0604020202020204" pitchFamily="34" charset="0"/>
            </a:endParaRPr>
          </a:p>
          <a:p>
            <a:pPr marL="628650" lvl="1" indent="-171450" rtl="0" fontAlgn="base">
              <a:spcBef>
                <a:spcPts val="0"/>
              </a:spcBef>
              <a:spcAft>
                <a:spcPts val="0"/>
              </a:spcAft>
              <a:buFont typeface="Arial" panose="020B0604020202020204" pitchFamily="34" charset="0"/>
              <a:buChar char="•"/>
            </a:pPr>
            <a:endParaRPr lang="en-US" sz="1100" b="0" i="0" u="none" strike="noStrike" dirty="0">
              <a:solidFill>
                <a:srgbClr val="000000"/>
              </a:solidFill>
              <a:effectLst/>
              <a:latin typeface="Arial" panose="020B0604020202020204" pitchFamily="34" charset="0"/>
            </a:endParaRPr>
          </a:p>
          <a:p>
            <a:pPr marL="628650" lvl="1" indent="-171450" rtl="0" fontAlgn="base">
              <a:spcBef>
                <a:spcPts val="0"/>
              </a:spcBef>
              <a:spcAft>
                <a:spcPts val="0"/>
              </a:spcAft>
              <a:buFont typeface="Arial" panose="020B0604020202020204" pitchFamily="34" charset="0"/>
              <a:buChar char="•"/>
            </a:pPr>
            <a:endParaRPr lang="en-US" sz="1100" b="0" i="0" u="none" strike="noStrike" dirty="0">
              <a:solidFill>
                <a:srgbClr val="000000"/>
              </a:solidFill>
              <a:effectLst/>
              <a:latin typeface="Arial" panose="020B0604020202020204" pitchFamily="34" charset="0"/>
            </a:endParaRPr>
          </a:p>
          <a:p>
            <a:pPr marL="628650" marR="0" lvl="1" indent="-171450"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dirty="0">
                <a:solidFill>
                  <a:srgbClr val="000000"/>
                </a:solidFill>
                <a:effectLst/>
                <a:latin typeface="Arial" panose="020B0604020202020204" pitchFamily="34" charset="0"/>
              </a:rPr>
              <a:t>Complex cell test (detect complex edges or faces, comparing the SDF cells with generated </a:t>
            </a:r>
            <a:r>
              <a:rPr lang="en-US" sz="1100" b="0" i="0" u="none" strike="noStrike" dirty="0" err="1">
                <a:solidFill>
                  <a:srgbClr val="000000"/>
                </a:solidFill>
                <a:effectLst/>
                <a:latin typeface="Arial" panose="020B0604020202020204" pitchFamily="34" charset="0"/>
              </a:rPr>
              <a:t>maching</a:t>
            </a:r>
            <a:r>
              <a:rPr lang="en-US" sz="1100" b="0" i="0" u="none" strike="noStrike" dirty="0">
                <a:solidFill>
                  <a:srgbClr val="000000"/>
                </a:solidFill>
                <a:effectLst/>
                <a:latin typeface="Arial" panose="020B0604020202020204" pitchFamily="34" charset="0"/>
              </a:rPr>
              <a:t> cube surface), we do not perform the resampling part as the original paper, our goal is solely to identify cells with topological events such as collision, merging of volumes, etc.</a:t>
            </a:r>
          </a:p>
          <a:p>
            <a:pPr marL="628650" marR="0" lvl="1" indent="-171450"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dirty="0">
                <a:solidFill>
                  <a:srgbClr val="000000"/>
                </a:solidFill>
                <a:effectLst/>
                <a:latin typeface="Arial" panose="020B0604020202020204" pitchFamily="34" charset="0"/>
              </a:rPr>
              <a:t>Original </a:t>
            </a:r>
            <a:r>
              <a:rPr lang="en-US" sz="1600" dirty="0" err="1"/>
              <a:t>Varadhan</a:t>
            </a:r>
            <a:endParaRPr lang="en-US" sz="1100" b="0" i="0" u="none" strike="noStrike" dirty="0">
              <a:solidFill>
                <a:srgbClr val="000000"/>
              </a:solidFill>
              <a:effectLst/>
              <a:latin typeface="Arial" panose="020B0604020202020204" pitchFamily="34" charset="0"/>
            </a:endParaRPr>
          </a:p>
          <a:p>
            <a:pPr marL="628650" marR="0" lvl="1" indent="-171450"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dirty="0">
                <a:solidFill>
                  <a:srgbClr val="000000"/>
                </a:solidFill>
                <a:effectLst/>
                <a:latin typeface="Arial" panose="020B0604020202020204" pitchFamily="34" charset="0"/>
              </a:rPr>
              <a:t>Since ICP isn’t meant for highly deformable point clouds such particle systems, we need to use the complex cell test to narrow down and approximate the lookout regions</a:t>
            </a:r>
          </a:p>
          <a:p>
            <a:pPr marL="628650" marR="0" lvl="4" indent="-171450"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dirty="0">
                <a:solidFill>
                  <a:srgbClr val="000000"/>
                </a:solidFill>
                <a:effectLst/>
                <a:latin typeface="Arial" panose="020B0604020202020204" pitchFamily="34" charset="0"/>
              </a:rPr>
              <a:t>This is performed before the </a:t>
            </a:r>
            <a:r>
              <a:rPr lang="en-US" sz="1100" b="0" i="0" u="none" strike="noStrike" dirty="0" err="1">
                <a:solidFill>
                  <a:srgbClr val="000000"/>
                </a:solidFill>
                <a:effectLst/>
                <a:latin typeface="Arial" panose="020B0604020202020204" pitchFamily="34" charset="0"/>
              </a:rPr>
              <a:t>upsampling</a:t>
            </a:r>
            <a:r>
              <a:rPr lang="en-US" sz="1100" b="0" i="0" u="none" strike="noStrike" dirty="0">
                <a:solidFill>
                  <a:srgbClr val="000000"/>
                </a:solidFill>
                <a:effectLst/>
                <a:latin typeface="Arial" panose="020B0604020202020204" pitchFamily="34" charset="0"/>
              </a:rPr>
              <a:t> step to reduce the computational overhead</a:t>
            </a:r>
          </a:p>
        </p:txBody>
      </p:sp>
    </p:spTree>
    <p:extLst>
      <p:ext uri="{BB962C8B-B14F-4D97-AF65-F5344CB8AC3E}">
        <p14:creationId xmlns:p14="http://schemas.microsoft.com/office/powerpoint/2010/main" val="1732026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Here’s a comparison to highlight our alignment term</a:t>
            </a:r>
            <a:endParaRPr lang="en-US" dirty="0"/>
          </a:p>
        </p:txBody>
      </p:sp>
    </p:spTree>
    <p:extLst>
      <p:ext uri="{BB962C8B-B14F-4D97-AF65-F5344CB8AC3E}">
        <p14:creationId xmlns:p14="http://schemas.microsoft.com/office/powerpoint/2010/main" val="1812241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As shown in these enlarged views, undesirable artifacts are generated at the impact location and within diffuse regions using the traditional method</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Because of the significant differences between both input resolutions, particles are displaced within obstacles as presented on the top left figure</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Misalignment can also dissipate small-scale details in turbulent liquids such as highlighted in the bottom left view</a:t>
            </a:r>
          </a:p>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Using our alignment term, we prevent undesirable artifacts while preserving most of the small-scale details present in the high-resolution reference</a:t>
            </a:r>
          </a:p>
        </p:txBody>
      </p:sp>
    </p:spTree>
    <p:extLst>
      <p:ext uri="{BB962C8B-B14F-4D97-AF65-F5344CB8AC3E}">
        <p14:creationId xmlns:p14="http://schemas.microsoft.com/office/powerpoint/2010/main" val="2742725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Once the data preparation step is complete, our deep neural network takes these inputs and returns particle displacements</a:t>
            </a:r>
            <a:endParaRPr lang="en-CA" dirty="0"/>
          </a:p>
        </p:txBody>
      </p:sp>
    </p:spTree>
    <p:extLst>
      <p:ext uri="{BB962C8B-B14F-4D97-AF65-F5344CB8AC3E}">
        <p14:creationId xmlns:p14="http://schemas.microsoft.com/office/powerpoint/2010/main" val="410055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Inspired by the hierarchical features learning, we’ve designed our network to support weighted features similarly to </a:t>
            </a:r>
            <a:r>
              <a:rPr lang="en-US" sz="1800" b="0" i="0" u="none" strike="noStrike" dirty="0" err="1">
                <a:solidFill>
                  <a:srgbClr val="000000"/>
                </a:solidFill>
                <a:effectLst/>
                <a:latin typeface="Arial" panose="020B0604020202020204" pitchFamily="34" charset="0"/>
              </a:rPr>
              <a:t>Lagrangian</a:t>
            </a:r>
            <a:r>
              <a:rPr lang="en-US" sz="1800" b="0" i="0" u="none" strike="noStrike" dirty="0">
                <a:solidFill>
                  <a:srgbClr val="000000"/>
                </a:solidFill>
                <a:effectLst/>
                <a:latin typeface="Arial" panose="020B0604020202020204" pitchFamily="34" charset="0"/>
              </a:rPr>
              <a:t> methods in computational fluid dynamics</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our proposed Fluid Flow Net architecture is divided into three main parts</a:t>
            </a:r>
          </a:p>
        </p:txBody>
      </p:sp>
    </p:spTree>
    <p:extLst>
      <p:ext uri="{BB962C8B-B14F-4D97-AF65-F5344CB8AC3E}">
        <p14:creationId xmlns:p14="http://schemas.microsoft.com/office/powerpoint/2010/main" val="170052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The first part computes weighted local features </a:t>
            </a:r>
            <a:r>
              <a:rPr lang="en-US" sz="1800" b="0" i="0" u="none" strike="noStrike" dirty="0" err="1">
                <a:solidFill>
                  <a:srgbClr val="000000"/>
                </a:solidFill>
                <a:effectLst/>
                <a:latin typeface="Arial" panose="020B0604020202020204" pitchFamily="34" charset="0"/>
              </a:rPr>
              <a:t>f_i</a:t>
            </a:r>
            <a:r>
              <a:rPr lang="en-US" sz="1800" b="0" i="0" u="none" strike="noStrike" dirty="0">
                <a:solidFill>
                  <a:srgbClr val="000000"/>
                </a:solidFill>
                <a:effectLst/>
                <a:latin typeface="Arial" panose="020B0604020202020204" pitchFamily="34" charset="0"/>
              </a:rPr>
              <a:t> for the particles neighborhoods located at </a:t>
            </a:r>
            <a:r>
              <a:rPr lang="en-US" sz="1800" b="0" i="0" u="none" strike="noStrike" dirty="0" err="1">
                <a:solidFill>
                  <a:srgbClr val="000000"/>
                </a:solidFill>
                <a:effectLst/>
                <a:latin typeface="Arial" panose="020B0604020202020204" pitchFamily="34" charset="0"/>
              </a:rPr>
              <a:t>x_i</a:t>
            </a:r>
            <a:endParaRPr lang="en-US" sz="1800" b="0" i="0" u="none" strike="noStrike" dirty="0">
              <a:solidFill>
                <a:srgbClr val="000000"/>
              </a:solidFill>
              <a:effectLst/>
              <a:latin typeface="Arial" panose="020B0604020202020204" pitchFamily="34" charset="0"/>
            </a:endParaRP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As proposed by Zhu and </a:t>
            </a:r>
            <a:r>
              <a:rPr lang="en-US" sz="1800" b="0" i="0" u="none" strike="noStrike" dirty="0" err="1">
                <a:solidFill>
                  <a:srgbClr val="000000"/>
                </a:solidFill>
                <a:effectLst/>
                <a:latin typeface="Arial" panose="020B0604020202020204" pitchFamily="34" charset="0"/>
              </a:rPr>
              <a:t>Bridson</a:t>
            </a:r>
            <a:r>
              <a:rPr lang="en-US" sz="1800" b="0" i="0" u="none" strike="noStrike" dirty="0">
                <a:solidFill>
                  <a:srgbClr val="000000"/>
                </a:solidFill>
                <a:effectLst/>
                <a:latin typeface="Arial" panose="020B0604020202020204" pitchFamily="34" charset="0"/>
              </a:rPr>
              <a:t>, weights are computed using weighted averages </a:t>
            </a:r>
            <a:r>
              <a:rPr lang="en-US" sz="1800" b="0" i="0" u="none" strike="noStrike" dirty="0" err="1">
                <a:solidFill>
                  <a:srgbClr val="000000"/>
                </a:solidFill>
                <a:effectLst/>
                <a:latin typeface="Arial" panose="020B0604020202020204" pitchFamily="34" charset="0"/>
              </a:rPr>
              <a:t>w_i</a:t>
            </a:r>
            <a:r>
              <a:rPr lang="en-US" sz="1800" b="0" i="0" u="none" strike="noStrike" dirty="0">
                <a:solidFill>
                  <a:srgbClr val="000000"/>
                </a:solidFill>
                <a:effectLst/>
                <a:latin typeface="Arial" panose="020B0604020202020204" pitchFamily="34" charset="0"/>
              </a:rPr>
              <a:t> and a kernel function k for smooth transitions between neighbor contributions</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Local features per neighborhood are then gathered using a nonlinear MLP function within an element-wise max-pooling operation</a:t>
            </a:r>
          </a:p>
        </p:txBody>
      </p:sp>
    </p:spTree>
    <p:extLst>
      <p:ext uri="{BB962C8B-B14F-4D97-AF65-F5344CB8AC3E}">
        <p14:creationId xmlns:p14="http://schemas.microsoft.com/office/powerpoint/2010/main" val="2361614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Similarly to FlowNet3D, we combine both particle-based liquids by leveraging feature similarities to encode the motion between them</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We encode the particle’s motion using the same neighborhood for both resolutions to preserve correspondence</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The aggregation is performed for each neighbor contribution prior to being max pooled.</a:t>
            </a:r>
          </a:p>
        </p:txBody>
      </p:sp>
    </p:spTree>
    <p:extLst>
      <p:ext uri="{BB962C8B-B14F-4D97-AF65-F5344CB8AC3E}">
        <p14:creationId xmlns:p14="http://schemas.microsoft.com/office/powerpoint/2010/main" val="46085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In recent years, deep learning has proven to be very effective for scene flow estimations on point clouds</a:t>
            </a:r>
          </a:p>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Lately, scene flows have also been used to produce high-quality interpolations between fluids</a:t>
            </a:r>
          </a:p>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As we know, </a:t>
            </a:r>
            <a:r>
              <a:rPr lang="en-US" sz="1100" b="0" i="0" u="none" strike="noStrike" dirty="0" err="1">
                <a:solidFill>
                  <a:srgbClr val="000000"/>
                </a:solidFill>
                <a:effectLst/>
                <a:latin typeface="Arial" panose="020B0604020202020204" pitchFamily="34" charset="0"/>
              </a:rPr>
              <a:t>Lagrangian</a:t>
            </a:r>
            <a:r>
              <a:rPr lang="en-US" sz="1100" b="0" i="0" u="none" strike="noStrike" dirty="0">
                <a:solidFill>
                  <a:srgbClr val="000000"/>
                </a:solidFill>
                <a:effectLst/>
                <a:latin typeface="Arial" panose="020B0604020202020204" pitchFamily="34" charset="0"/>
              </a:rPr>
              <a:t> and hybrid methods are usually preferred to generate small-scale details such as those included in splashes and other types of dynamic behaviors in liquids.</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These methods allow computational efforts to be concentrated in regions where the fluid contributes most to visual details</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Nevertheless, these simulations still require a significant amount of particles to produce the desired level of detail at the surface</a:t>
            </a:r>
          </a:p>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Even today, high-resolution liquids remain computationally expensive</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Working with a low-resolution liquid can offer better interactivity for the users in the artistic community for visual effects</a:t>
            </a:r>
          </a:p>
        </p:txBody>
      </p:sp>
    </p:spTree>
    <p:extLst>
      <p:ext uri="{BB962C8B-B14F-4D97-AF65-F5344CB8AC3E}">
        <p14:creationId xmlns:p14="http://schemas.microsoft.com/office/powerpoint/2010/main" val="667490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As shown in this example</a:t>
            </a:r>
            <a:endPar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spTree>
    <p:extLst>
      <p:ext uri="{BB962C8B-B14F-4D97-AF65-F5344CB8AC3E}">
        <p14:creationId xmlns:p14="http://schemas.microsoft.com/office/powerpoint/2010/main" val="1446734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Our weighted local features are encoded to create meaningful and common neighborhoods between </a:t>
            </a:r>
            <a:r>
              <a:rPr lang="en-US" sz="1800" b="0" i="0" u="none" strike="noStrike" dirty="0" err="1">
                <a:solidFill>
                  <a:srgbClr val="000000"/>
                </a:solidFill>
                <a:effectLst/>
                <a:latin typeface="Arial" panose="020B0604020202020204" pitchFamily="34" charset="0"/>
              </a:rPr>
              <a:t>discretizations</a:t>
            </a:r>
            <a:endPar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spTree>
    <p:extLst>
      <p:ext uri="{BB962C8B-B14F-4D97-AF65-F5344CB8AC3E}">
        <p14:creationId xmlns:p14="http://schemas.microsoft.com/office/powerpoint/2010/main" val="1060331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Throughout convolutions, we encode neighborhoods up to 8 times the particle separation used to simulate the liquids</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We perform similar sampling rates, but in reverse during </a:t>
            </a:r>
            <a:r>
              <a:rPr lang="en-US" sz="1800" b="0" i="0" u="none" strike="noStrike" dirty="0" err="1">
                <a:solidFill>
                  <a:srgbClr val="000000"/>
                </a:solidFill>
                <a:effectLst/>
                <a:latin typeface="Arial" panose="020B0604020202020204" pitchFamily="34" charset="0"/>
              </a:rPr>
              <a:t>upsampling</a:t>
            </a:r>
            <a:r>
              <a:rPr lang="en-US" sz="1800" b="0" i="0" u="none" strike="noStrike" dirty="0">
                <a:solidFill>
                  <a:srgbClr val="000000"/>
                </a:solidFill>
                <a:effectLst/>
                <a:latin typeface="Arial" panose="020B0604020202020204" pitchFamily="34" charset="0"/>
              </a:rPr>
              <a:t> convolutions</a:t>
            </a:r>
          </a:p>
          <a:p>
            <a:pPr marL="171450" indent="-171450">
              <a:buFont typeface="Arial" panose="020B0604020202020204" pitchFamily="34" charset="0"/>
              <a:buChar char="•"/>
            </a:pPr>
            <a:endPar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spTree>
    <p:extLst>
      <p:ext uri="{BB962C8B-B14F-4D97-AF65-F5344CB8AC3E}">
        <p14:creationId xmlns:p14="http://schemas.microsoft.com/office/powerpoint/2010/main" val="1351642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The last part of our network is the refinement step occurring within the </a:t>
            </a:r>
            <a:r>
              <a:rPr lang="en-US" sz="1800" b="0" i="0" u="none" strike="noStrike" dirty="0" err="1">
                <a:solidFill>
                  <a:srgbClr val="000000"/>
                </a:solidFill>
                <a:effectLst/>
                <a:latin typeface="Arial" panose="020B0604020202020204" pitchFamily="34" charset="0"/>
              </a:rPr>
              <a:t>upsampling</a:t>
            </a:r>
            <a:r>
              <a:rPr lang="en-US" sz="1800" b="0" i="0" u="none" strike="noStrike" dirty="0">
                <a:solidFill>
                  <a:srgbClr val="000000"/>
                </a:solidFill>
                <a:effectLst/>
                <a:latin typeface="Arial" panose="020B0604020202020204" pitchFamily="34" charset="0"/>
              </a:rPr>
              <a:t> layers</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We, therefore, follow the FlowNet3D architecture and propagate the embedded features 𝑒_𝑖 from the </a:t>
            </a:r>
            <a:r>
              <a:rPr lang="en-US" sz="1800" b="0" i="0" u="none" strike="noStrike" dirty="0" err="1">
                <a:solidFill>
                  <a:srgbClr val="000000"/>
                </a:solidFill>
                <a:effectLst/>
                <a:latin typeface="Arial" panose="020B0604020202020204" pitchFamily="34" charset="0"/>
              </a:rPr>
              <a:t>downsampled</a:t>
            </a:r>
            <a:r>
              <a:rPr lang="en-US" sz="1800" b="0" i="0" u="none" strike="noStrike" dirty="0">
                <a:solidFill>
                  <a:srgbClr val="000000"/>
                </a:solidFill>
                <a:effectLst/>
                <a:latin typeface="Arial" panose="020B0604020202020204" pitchFamily="34" charset="0"/>
              </a:rPr>
              <a:t> neighborhood </a:t>
            </a:r>
            <a:r>
              <a:rPr lang="en-US" sz="1800" b="0" i="0" u="none" strike="noStrike" dirty="0" err="1">
                <a:solidFill>
                  <a:srgbClr val="000000"/>
                </a:solidFill>
                <a:effectLst/>
                <a:latin typeface="Arial" panose="020B0604020202020204" pitchFamily="34" charset="0"/>
              </a:rPr>
              <a:t>n_j</a:t>
            </a:r>
            <a:r>
              <a:rPr lang="en-US" sz="1800" b="0" i="0" u="none" strike="noStrike" dirty="0">
                <a:solidFill>
                  <a:srgbClr val="000000"/>
                </a:solidFill>
                <a:effectLst/>
                <a:latin typeface="Arial" panose="020B0604020202020204" pitchFamily="34" charset="0"/>
              </a:rPr>
              <a:t> to the original low-resolution input particles</a:t>
            </a:r>
          </a:p>
          <a:p>
            <a:pPr marL="285750" indent="-2857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And naturally with respect to their weighted contributions</a:t>
            </a:r>
            <a:endPar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spTree>
    <p:extLst>
      <p:ext uri="{BB962C8B-B14F-4D97-AF65-F5344CB8AC3E}">
        <p14:creationId xmlns:p14="http://schemas.microsoft.com/office/powerpoint/2010/main" val="2830397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As our network performs backpropagation, we update the loss function by encoding the absolute differences between the predicted displacements and the ground truth’s</a:t>
            </a:r>
          </a:p>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In addition, we use a cycle-consistency regularization term to enforce the bidirectionality of our predicted solution</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In other words, we guide the optimization process by minimizing the differences between the advected displacement (using our advection scheme) and the predicted displacement</a:t>
            </a:r>
          </a:p>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We also use the normalized deformation magnitudes to guide the convergence during training by using an adaptive lambda term</a:t>
            </a:r>
          </a:p>
        </p:txBody>
      </p:sp>
    </p:spTree>
    <p:extLst>
      <p:ext uri="{BB962C8B-B14F-4D97-AF65-F5344CB8AC3E}">
        <p14:creationId xmlns:p14="http://schemas.microsoft.com/office/powerpoint/2010/main" val="3981043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 last and dense regression layer is used after the </a:t>
            </a:r>
            <a:r>
              <a:rPr lang="en-US" sz="1800" b="0" i="0" u="none" strike="noStrike" dirty="0" err="1">
                <a:solidFill>
                  <a:srgbClr val="000000"/>
                </a:solidFill>
                <a:effectLst/>
                <a:latin typeface="Arial" panose="020B0604020202020204" pitchFamily="34" charset="0"/>
              </a:rPr>
              <a:t>upsampling</a:t>
            </a:r>
            <a:r>
              <a:rPr lang="en-US" sz="1800" b="0" i="0" u="none" strike="noStrike" dirty="0">
                <a:solidFill>
                  <a:srgbClr val="000000"/>
                </a:solidFill>
                <a:effectLst/>
                <a:latin typeface="Arial" panose="020B0604020202020204" pitchFamily="34" charset="0"/>
              </a:rPr>
              <a:t> convolutions to project back the scene flow predictions in R3</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Also as noted in that diagram, we use skip connections between </a:t>
            </a:r>
            <a:r>
              <a:rPr lang="en-US" sz="1800" b="0" i="0" u="none" strike="noStrike" dirty="0" err="1">
                <a:solidFill>
                  <a:srgbClr val="000000"/>
                </a:solidFill>
                <a:effectLst/>
                <a:latin typeface="Arial" panose="020B0604020202020204" pitchFamily="34" charset="0"/>
              </a:rPr>
              <a:t>downsampling</a:t>
            </a:r>
            <a:r>
              <a:rPr lang="en-US" sz="1800" b="0" i="0" u="none" strike="noStrike" dirty="0">
                <a:solidFill>
                  <a:srgbClr val="000000"/>
                </a:solidFill>
                <a:effectLst/>
                <a:latin typeface="Arial" panose="020B0604020202020204" pitchFamily="34" charset="0"/>
              </a:rPr>
              <a:t> and </a:t>
            </a:r>
            <a:r>
              <a:rPr lang="en-US" sz="1800" b="0" i="0" u="none" strike="noStrike" dirty="0" err="1">
                <a:solidFill>
                  <a:srgbClr val="000000"/>
                </a:solidFill>
                <a:effectLst/>
                <a:latin typeface="Arial" panose="020B0604020202020204" pitchFamily="34" charset="0"/>
              </a:rPr>
              <a:t>upsampling</a:t>
            </a:r>
            <a:r>
              <a:rPr lang="en-US" sz="1800" b="0" i="0" u="none" strike="noStrike" dirty="0">
                <a:solidFill>
                  <a:srgbClr val="000000"/>
                </a:solidFill>
                <a:effectLst/>
                <a:latin typeface="Arial" panose="020B0604020202020204" pitchFamily="34" charset="0"/>
              </a:rPr>
              <a:t> layers to infer multi-scale feature learning.</a:t>
            </a:r>
          </a:p>
        </p:txBody>
      </p:sp>
    </p:spTree>
    <p:extLst>
      <p:ext uri="{BB962C8B-B14F-4D97-AF65-F5344CB8AC3E}">
        <p14:creationId xmlns:p14="http://schemas.microsoft.com/office/powerpoint/2010/main" val="2714315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Using the same adapted interpolation approach, we also propose a framework to artificially augment an existing particle-based simulation dataset</a:t>
            </a:r>
          </a:p>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Given two pairs of inputs</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We interpolate an intermediate scenario between both low- and high-resolution liquids</a:t>
            </a:r>
          </a:p>
        </p:txBody>
      </p:sp>
    </p:spTree>
    <p:extLst>
      <p:ext uri="{BB962C8B-B14F-4D97-AF65-F5344CB8AC3E}">
        <p14:creationId xmlns:p14="http://schemas.microsoft.com/office/powerpoint/2010/main" val="564107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Once we have a trained model, we used the resulting weights to infer particle displacements as input to our advection scheme</a:t>
            </a:r>
            <a:endParaRPr lang="en-CA" dirty="0"/>
          </a:p>
        </p:txBody>
      </p:sp>
    </p:spTree>
    <p:extLst>
      <p:ext uri="{BB962C8B-B14F-4D97-AF65-F5344CB8AC3E}">
        <p14:creationId xmlns:p14="http://schemas.microsoft.com/office/powerpoint/2010/main" val="465852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But before that, A few additional steps are performed during inference to improve the resulting quality of the displacements</a:t>
            </a:r>
            <a:endParaRPr lang="en-CA" dirty="0"/>
          </a:p>
        </p:txBody>
      </p:sp>
    </p:spTree>
    <p:extLst>
      <p:ext uri="{BB962C8B-B14F-4D97-AF65-F5344CB8AC3E}">
        <p14:creationId xmlns:p14="http://schemas.microsoft.com/office/powerpoint/2010/main" val="3105106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We first perform a few inference iterations using different particle band thicknesses</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Using the narrow band FLIP as our simulation method, we can easily change the band thickness of the inputs</a:t>
            </a:r>
          </a:p>
        </p:txBody>
      </p:sp>
    </p:spTree>
    <p:extLst>
      <p:ext uri="{BB962C8B-B14F-4D97-AF65-F5344CB8AC3E}">
        <p14:creationId xmlns:p14="http://schemas.microsoft.com/office/powerpoint/2010/main" val="3947173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Our approach is capable of generating high-resolution details by predicting displacements directly applied on the particles of a coarse input liquid;</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Our network was able to reproduce similar details present in the high-resolution reference</a:t>
            </a:r>
          </a:p>
        </p:txBody>
      </p:sp>
    </p:spTree>
    <p:extLst>
      <p:ext uri="{BB962C8B-B14F-4D97-AF65-F5344CB8AC3E}">
        <p14:creationId xmlns:p14="http://schemas.microsoft.com/office/powerpoint/2010/main" val="1756791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By using average displacements from these iterations, we are able to significantly reduce the inference noise at the surface</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Our goal is to reach an ideal point where the resulting surface isn’t too noisy and that; without losing most of the inferred details</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Also, this helps our approach to avoid cases where particles emerge from the depth of the liquid after being displaced</a:t>
            </a:r>
          </a:p>
        </p:txBody>
      </p:sp>
    </p:spTree>
    <p:extLst>
      <p:ext uri="{BB962C8B-B14F-4D97-AF65-F5344CB8AC3E}">
        <p14:creationId xmlns:p14="http://schemas.microsoft.com/office/powerpoint/2010/main" val="803916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We use the predicted displacements to govern our advection scheme as follows:</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Our goal is to infer these small details to that coarse input using these deformations</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We first resample the predicted deformations into the input MAC grid</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We extrapolate a bit further the modified velocity grid in order to fully cover the simulation domain of the </a:t>
            </a:r>
            <a:r>
              <a:rPr lang="en-US" sz="1100" b="0" i="0" u="none" strike="noStrike" dirty="0" err="1">
                <a:solidFill>
                  <a:srgbClr val="000000"/>
                </a:solidFill>
                <a:effectLst/>
                <a:latin typeface="Arial" panose="020B0604020202020204" pitchFamily="34" charset="0"/>
              </a:rPr>
              <a:t>upsampled</a:t>
            </a:r>
            <a:r>
              <a:rPr lang="en-US" sz="1100" b="0" i="0" u="none" strike="noStrike" dirty="0">
                <a:solidFill>
                  <a:srgbClr val="000000"/>
                </a:solidFill>
                <a:effectLst/>
                <a:latin typeface="Arial" panose="020B0604020202020204" pitchFamily="34" charset="0"/>
              </a:rPr>
              <a:t> input particles</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Then, the extrapolated velocity grid is weighted using the normalized deformation magnitudes in order to extract the high-frequencies</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The weighted input velocities are injected into the computed deformations to preserve the coarse motion and temporal coherence</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Finally, we </a:t>
            </a:r>
            <a:r>
              <a:rPr lang="en-US" sz="1100" b="0" i="0" u="none" strike="noStrike" dirty="0" err="1">
                <a:solidFill>
                  <a:srgbClr val="000000"/>
                </a:solidFill>
                <a:effectLst/>
                <a:latin typeface="Arial" panose="020B0604020202020204" pitchFamily="34" charset="0"/>
              </a:rPr>
              <a:t>advect</a:t>
            </a:r>
            <a:r>
              <a:rPr lang="en-US" sz="1100" b="0" i="0" u="none" strike="noStrike" dirty="0">
                <a:solidFill>
                  <a:srgbClr val="000000"/>
                </a:solidFill>
                <a:effectLst/>
                <a:latin typeface="Arial" panose="020B0604020202020204" pitchFamily="34" charset="0"/>
              </a:rPr>
              <a:t> the </a:t>
            </a:r>
            <a:r>
              <a:rPr lang="en-US" sz="1100" b="0" i="0" u="none" strike="noStrike" dirty="0" err="1">
                <a:solidFill>
                  <a:srgbClr val="000000"/>
                </a:solidFill>
                <a:effectLst/>
                <a:latin typeface="Arial" panose="020B0604020202020204" pitchFamily="34" charset="0"/>
              </a:rPr>
              <a:t>upsampled</a:t>
            </a:r>
            <a:r>
              <a:rPr lang="en-US" sz="1100" b="0" i="0" u="none" strike="noStrike" dirty="0">
                <a:solidFill>
                  <a:srgbClr val="000000"/>
                </a:solidFill>
                <a:effectLst/>
                <a:latin typeface="Arial" panose="020B0604020202020204" pitchFamily="34" charset="0"/>
              </a:rPr>
              <a:t> particles using the resulting deformations</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These steps are performed to </a:t>
            </a:r>
            <a:r>
              <a:rPr lang="en-US" sz="1100" b="0" i="0" u="none" strike="noStrike" dirty="0" err="1">
                <a:solidFill>
                  <a:srgbClr val="000000"/>
                </a:solidFill>
                <a:effectLst/>
                <a:latin typeface="Arial" panose="020B0604020202020204" pitchFamily="34" charset="0"/>
              </a:rPr>
              <a:t>advect</a:t>
            </a:r>
            <a:r>
              <a:rPr lang="en-US" sz="1100" b="0" i="0" u="none" strike="noStrike" dirty="0">
                <a:solidFill>
                  <a:srgbClr val="000000"/>
                </a:solidFill>
                <a:effectLst/>
                <a:latin typeface="Arial" panose="020B0604020202020204" pitchFamily="34" charset="0"/>
              </a:rPr>
              <a:t> the up-</a:t>
            </a:r>
            <a:r>
              <a:rPr lang="en-US" sz="1100" b="0" i="0" u="none" strike="noStrike" dirty="0" err="1">
                <a:solidFill>
                  <a:srgbClr val="000000"/>
                </a:solidFill>
                <a:effectLst/>
                <a:latin typeface="Arial" panose="020B0604020202020204" pitchFamily="34" charset="0"/>
              </a:rPr>
              <a:t>resing</a:t>
            </a:r>
            <a:r>
              <a:rPr lang="en-US" sz="1100" b="0" i="0" u="none" strike="noStrike" dirty="0">
                <a:solidFill>
                  <a:srgbClr val="000000"/>
                </a:solidFill>
                <a:effectLst/>
                <a:latin typeface="Arial" panose="020B0604020202020204" pitchFamily="34" charset="0"/>
              </a:rPr>
              <a:t> displacements along with the coarse liquid</a:t>
            </a:r>
          </a:p>
        </p:txBody>
      </p:sp>
    </p:spTree>
    <p:extLst>
      <p:ext uri="{BB962C8B-B14F-4D97-AF65-F5344CB8AC3E}">
        <p14:creationId xmlns:p14="http://schemas.microsoft.com/office/powerpoint/2010/main" val="1676056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Our final results are obtained by generating a surface from the </a:t>
            </a:r>
            <a:r>
              <a:rPr lang="en-US" sz="1800" b="0" i="0" u="none" strike="noStrike" dirty="0" err="1">
                <a:solidFill>
                  <a:srgbClr val="000000"/>
                </a:solidFill>
                <a:effectLst/>
                <a:latin typeface="Arial" panose="020B0604020202020204" pitchFamily="34" charset="0"/>
              </a:rPr>
              <a:t>upsampled</a:t>
            </a:r>
            <a:r>
              <a:rPr lang="en-US" sz="1800" b="0" i="0" u="none" strike="noStrike" dirty="0">
                <a:solidFill>
                  <a:srgbClr val="000000"/>
                </a:solidFill>
                <a:effectLst/>
                <a:latin typeface="Arial" panose="020B0604020202020204" pitchFamily="34" charset="0"/>
              </a:rPr>
              <a:t> and displaced particles</a:t>
            </a:r>
          </a:p>
          <a:p>
            <a:pPr marL="285750" indent="-2857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Now let’s take a look at a few results</a:t>
            </a:r>
            <a:endParaRPr lang="en-CA" dirty="0"/>
          </a:p>
        </p:txBody>
      </p:sp>
    </p:spTree>
    <p:extLst>
      <p:ext uri="{BB962C8B-B14F-4D97-AF65-F5344CB8AC3E}">
        <p14:creationId xmlns:p14="http://schemas.microsoft.com/office/powerpoint/2010/main" val="16902415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our network successfully reproduced detailed eddies surrounding the moving obstacle</a:t>
            </a:r>
          </a:p>
          <a:p>
            <a:pPr marL="285750" indent="-285750" rtl="0" fontAlgn="base">
              <a:spcBef>
                <a:spcPts val="0"/>
              </a:spcBef>
              <a:spcAft>
                <a:spcPts val="0"/>
              </a:spcAft>
              <a:buFont typeface="Arial" panose="020B0604020202020204" pitchFamily="34" charset="0"/>
              <a:buChar char="•"/>
            </a:pPr>
            <a:r>
              <a:rPr lang="en-CA" sz="1800" b="0" i="0" u="none" strike="noStrike" dirty="0">
                <a:solidFill>
                  <a:srgbClr val="000000"/>
                </a:solidFill>
                <a:effectLst/>
                <a:latin typeface="Arial" panose="020B0604020202020204" pitchFamily="34" charset="0"/>
              </a:rPr>
              <a:t>Compared to the high-resolution reference, we were unable to recreate every tiny droplet detached from the splashing portions of the liquid. </a:t>
            </a:r>
          </a:p>
          <a:p>
            <a:pPr marL="285750" indent="-285750" rtl="0" fontAlgn="base">
              <a:spcBef>
                <a:spcPts val="0"/>
              </a:spcBef>
              <a:spcAft>
                <a:spcPts val="0"/>
              </a:spcAft>
              <a:buFont typeface="Arial" panose="020B0604020202020204" pitchFamily="34" charset="0"/>
              <a:buChar char="•"/>
            </a:pPr>
            <a:r>
              <a:rPr lang="en-CA" sz="1800" b="0" i="0" u="none" strike="noStrike" dirty="0">
                <a:solidFill>
                  <a:srgbClr val="000000"/>
                </a:solidFill>
                <a:effectLst/>
                <a:latin typeface="Arial" panose="020B0604020202020204" pitchFamily="34" charset="0"/>
              </a:rPr>
              <a:t>However, these details are usually added by procedural methods such as </a:t>
            </a:r>
            <a:r>
              <a:rPr lang="en-CA" sz="1800" b="0" i="0" u="none" strike="noStrike" dirty="0" err="1">
                <a:solidFill>
                  <a:srgbClr val="000000"/>
                </a:solidFill>
                <a:effectLst/>
                <a:latin typeface="Arial" panose="020B0604020202020204" pitchFamily="34" charset="0"/>
              </a:rPr>
              <a:t>whitewater</a:t>
            </a:r>
            <a:r>
              <a:rPr lang="en-CA" sz="1800" b="0" i="0" u="none" strike="noStrike" dirty="0">
                <a:solidFill>
                  <a:srgbClr val="000000"/>
                </a:solidFill>
                <a:effectLst/>
                <a:latin typeface="Arial" panose="020B0604020202020204" pitchFamily="34" charset="0"/>
              </a:rPr>
              <a:t> to facilitate control in production.</a:t>
            </a:r>
            <a:endParaRPr lang="en-US" sz="18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938922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Here’s a more complex scenario with dynamic obstacles</a:t>
            </a:r>
          </a:p>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In this visualization, we show the color-coded displacement magnitudes applied by our network, and that prior to being advected</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Except for the complex interactions occurring around the obstacles, in-depth displacements are mostly inexistent</a:t>
            </a:r>
          </a:p>
          <a:p>
            <a:pPr marL="628650" lvl="1" indent="-171450" rtl="0" fontAlgn="base">
              <a:spcBef>
                <a:spcPts val="0"/>
              </a:spcBef>
              <a:spcAft>
                <a:spcPts val="0"/>
              </a:spcAft>
              <a:buFont typeface="Arial" panose="020B0604020202020204" pitchFamily="34" charset="0"/>
              <a:buChar char="•"/>
            </a:pPr>
            <a:r>
              <a:rPr lang="en-CA" sz="1100" b="0" i="0" u="none" strike="noStrike" dirty="0">
                <a:solidFill>
                  <a:srgbClr val="000000"/>
                </a:solidFill>
                <a:effectLst/>
                <a:latin typeface="Arial" panose="020B0604020202020204" pitchFamily="34" charset="0"/>
              </a:rPr>
              <a:t>Therefore, we used narrow-band FLIP simulations as inputs to our method to generate most of the presented examples.</a:t>
            </a:r>
            <a:endParaRPr lang="en-US" sz="11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589248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At each level of that cascading stream, our approach was able to infer dynamic and turbulent behavior within impacted regions. </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In the lower container, we have noticed that our result was showing a slightly different but plausible turbulence behavior when compared to the high-resolution ground truth.</a:t>
            </a:r>
          </a:p>
        </p:txBody>
      </p:sp>
    </p:spTree>
    <p:extLst>
      <p:ext uri="{BB962C8B-B14F-4D97-AF65-F5344CB8AC3E}">
        <p14:creationId xmlns:p14="http://schemas.microsoft.com/office/powerpoint/2010/main" val="21185235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As shown, we manage to provide fair speed ups compare to high-resolution simulations</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To be fair, the speed-up factors are calculated by combining the cost of simulating the low-resolution input used by our approach with the deformation network evaluation times</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We also provided decent improvements in terms of both computation times and accuracy when compared with previous work for learning motions on unstructured data.</a:t>
            </a:r>
          </a:p>
        </p:txBody>
      </p:sp>
    </p:spTree>
    <p:extLst>
      <p:ext uri="{BB962C8B-B14F-4D97-AF65-F5344CB8AC3E}">
        <p14:creationId xmlns:p14="http://schemas.microsoft.com/office/powerpoint/2010/main" val="31634316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With this example, we show that our approach also works with dynamic boundaries</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Despite a few small eddies being left out in more static regions, we were able to generate convincing splashes at the edge of the moving boundary</a:t>
            </a:r>
          </a:p>
        </p:txBody>
      </p:sp>
    </p:spTree>
    <p:extLst>
      <p:ext uri="{BB962C8B-B14F-4D97-AF65-F5344CB8AC3E}">
        <p14:creationId xmlns:p14="http://schemas.microsoft.com/office/powerpoint/2010/main" val="23298433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Here we demonstrate the generalization power on this example fully outside of the settings used during training</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As previously mentioned, although our approach does not capture the diffuse particles very well (e.g., droplets), we can still observe a few detached chunks of liquid at the stream impacts.</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Another interesting aspect observed in this result is the ability to reproduce the energy level of the simulations at higher resolutions. As shown on the right, we were able to reproduce the intensity of the streams coming out at the top in our generated result</a:t>
            </a:r>
          </a:p>
        </p:txBody>
      </p:sp>
    </p:spTree>
    <p:extLst>
      <p:ext uri="{BB962C8B-B14F-4D97-AF65-F5344CB8AC3E}">
        <p14:creationId xmlns:p14="http://schemas.microsoft.com/office/powerpoint/2010/main" val="3362581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Our approach is capable of generalizing realistic details at the surface of particle-based liquids</a:t>
            </a:r>
          </a:p>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We also proposed an interpolation framework to augment an existing particle-based dataset for learning</a:t>
            </a:r>
          </a:p>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As future work</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We would like to explore position-based fluids with our approach</a:t>
            </a:r>
          </a:p>
          <a:p>
            <a:pPr marL="1085850" lvl="2"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With this formulation, we would be able to offer a purely </a:t>
            </a:r>
            <a:r>
              <a:rPr lang="en-US" sz="1100" b="0" i="0" u="none" strike="noStrike" dirty="0" err="1">
                <a:solidFill>
                  <a:srgbClr val="000000"/>
                </a:solidFill>
                <a:effectLst/>
                <a:latin typeface="Arial" panose="020B0604020202020204" pitchFamily="34" charset="0"/>
              </a:rPr>
              <a:t>Lagrangian</a:t>
            </a:r>
            <a:r>
              <a:rPr lang="en-US" sz="1100" b="0" i="0" u="none" strike="noStrike" dirty="0">
                <a:solidFill>
                  <a:srgbClr val="000000"/>
                </a:solidFill>
                <a:effectLst/>
                <a:latin typeface="Arial" panose="020B0604020202020204" pitchFamily="34" charset="0"/>
              </a:rPr>
              <a:t> approach for up-</a:t>
            </a:r>
            <a:r>
              <a:rPr lang="en-US" sz="1100" b="0" i="0" u="none" strike="noStrike" dirty="0" err="1">
                <a:solidFill>
                  <a:srgbClr val="000000"/>
                </a:solidFill>
                <a:effectLst/>
                <a:latin typeface="Arial" panose="020B0604020202020204" pitchFamily="34" charset="0"/>
              </a:rPr>
              <a:t>resing</a:t>
            </a:r>
            <a:r>
              <a:rPr lang="en-US" sz="1100" b="0" i="0" u="none" strike="noStrike" dirty="0">
                <a:solidFill>
                  <a:srgbClr val="000000"/>
                </a:solidFill>
                <a:effectLst/>
                <a:latin typeface="Arial" panose="020B0604020202020204" pitchFamily="34" charset="0"/>
              </a:rPr>
              <a:t> particle-based liquids</a:t>
            </a:r>
          </a:p>
          <a:p>
            <a:pPr marL="1085850" lvl="2"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That way we could remove the back-and-forth part in the grid at the advection step to offer a fully </a:t>
            </a:r>
            <a:r>
              <a:rPr lang="en-US" sz="1100" b="0" i="0" u="none" strike="noStrike" dirty="0" err="1">
                <a:solidFill>
                  <a:srgbClr val="000000"/>
                </a:solidFill>
                <a:effectLst/>
                <a:latin typeface="Arial" panose="020B0604020202020204" pitchFamily="34" charset="0"/>
              </a:rPr>
              <a:t>gridless</a:t>
            </a:r>
            <a:r>
              <a:rPr lang="en-US" sz="1100" b="0" i="0" u="none" strike="noStrike" dirty="0">
                <a:solidFill>
                  <a:srgbClr val="000000"/>
                </a:solidFill>
                <a:effectLst/>
                <a:latin typeface="Arial" panose="020B0604020202020204" pitchFamily="34" charset="0"/>
              </a:rPr>
              <a:t> approach</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Furthermore, we would be interested in extending the capabilities of our approach to a broader range of diffuse phenomena such as spray and droplets</a:t>
            </a:r>
          </a:p>
          <a:p>
            <a:pPr marL="628650" lvl="1" indent="-171450" rtl="0" fontAlgn="base">
              <a:spcBef>
                <a:spcPts val="0"/>
              </a:spcBef>
              <a:spcAft>
                <a:spcPts val="0"/>
              </a:spcAft>
              <a:buFont typeface="Arial" panose="020B0604020202020204" pitchFamily="34" charset="0"/>
              <a:buChar char="•"/>
            </a:pPr>
            <a:endParaRPr lang="en-US" sz="1100" b="0" i="0" u="none" strike="noStrike" dirty="0">
              <a:solidFill>
                <a:srgbClr val="000000"/>
              </a:solidFill>
              <a:effectLst/>
              <a:latin typeface="Arial" panose="020B0604020202020204" pitchFamily="34" charset="0"/>
            </a:endParaRPr>
          </a:p>
          <a:p>
            <a:pPr marL="628650" lvl="1" indent="-171450" rtl="0" fontAlgn="base">
              <a:spcBef>
                <a:spcPts val="0"/>
              </a:spcBef>
              <a:spcAft>
                <a:spcPts val="0"/>
              </a:spcAft>
              <a:buFont typeface="Arial" panose="020B0604020202020204" pitchFamily="34" charset="0"/>
              <a:buChar char="•"/>
            </a:pPr>
            <a:endParaRPr lang="en-US" sz="1100" b="0" i="0" u="none" strike="noStrike" dirty="0">
              <a:solidFill>
                <a:srgbClr val="000000"/>
              </a:solidFill>
              <a:effectLst/>
              <a:latin typeface="Arial" panose="020B0604020202020204" pitchFamily="34" charset="0"/>
            </a:endParaRP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PBF: matching local densities between low- and high-resolution liquids</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Since we are already using neighborhood similarly to SPH, adapted our model with this additional constraint would highly feasible</a:t>
            </a:r>
          </a:p>
          <a:p>
            <a:pPr marL="628650" lvl="2"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However, moving to a </a:t>
            </a:r>
            <a:r>
              <a:rPr lang="en-US" sz="1100" b="0" i="0" u="none" strike="noStrike" dirty="0" err="1">
                <a:solidFill>
                  <a:srgbClr val="000000"/>
                </a:solidFill>
                <a:effectLst/>
                <a:latin typeface="Arial" panose="020B0604020202020204" pitchFamily="34" charset="0"/>
              </a:rPr>
              <a:t>gridless</a:t>
            </a:r>
            <a:r>
              <a:rPr lang="en-US" sz="1100" b="0" i="0" u="none" strike="noStrike" dirty="0">
                <a:solidFill>
                  <a:srgbClr val="000000"/>
                </a:solidFill>
                <a:effectLst/>
                <a:latin typeface="Arial" panose="020B0604020202020204" pitchFamily="34" charset="0"/>
              </a:rPr>
              <a:t> approach would be challenging to preserve a consistent deformation prior</a:t>
            </a:r>
          </a:p>
        </p:txBody>
      </p:sp>
    </p:spTree>
    <p:extLst>
      <p:ext uri="{BB962C8B-B14F-4D97-AF65-F5344CB8AC3E}">
        <p14:creationId xmlns:p14="http://schemas.microsoft.com/office/powerpoint/2010/main" val="3797419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In the last years, several works were proposed to increase the apparent resolution of fluid simulations with machine learning</a:t>
            </a:r>
          </a:p>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The work most similar to ours in spirit is the one by </a:t>
            </a:r>
            <a:r>
              <a:rPr lang="en-US" sz="1100" b="0" i="0" u="none" strike="noStrike" dirty="0" err="1">
                <a:solidFill>
                  <a:srgbClr val="000000"/>
                </a:solidFill>
                <a:effectLst/>
                <a:latin typeface="Arial" panose="020B0604020202020204" pitchFamily="34" charset="0"/>
              </a:rPr>
              <a:t>Prantl</a:t>
            </a:r>
            <a:r>
              <a:rPr lang="en-US" sz="1100" b="0" i="0" u="none" strike="noStrike" dirty="0">
                <a:solidFill>
                  <a:srgbClr val="000000"/>
                </a:solidFill>
                <a:effectLst/>
                <a:latin typeface="Arial" panose="020B0604020202020204" pitchFamily="34" charset="0"/>
              </a:rPr>
              <a:t> et al.:</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focusing on pre-computing deformations for real-time applications</a:t>
            </a:r>
          </a:p>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Around the same time, Chu et al.</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Proposed a method that matches high-resolution pre-computed patches to upscale flow physical quantities</a:t>
            </a:r>
          </a:p>
          <a:p>
            <a:pPr marL="171450" indent="-171450" rtl="0" fontAlgn="base">
              <a:spcBef>
                <a:spcPts val="0"/>
              </a:spcBef>
              <a:spcAft>
                <a:spcPts val="0"/>
              </a:spcAft>
              <a:buFont typeface="Arial" panose="020B0604020202020204" pitchFamily="34" charset="0"/>
              <a:buChar char="•"/>
            </a:pPr>
            <a:r>
              <a:rPr lang="en-US" sz="1100" b="0" i="0" u="none" strike="noStrike" dirty="0" err="1">
                <a:solidFill>
                  <a:srgbClr val="000000"/>
                </a:solidFill>
                <a:effectLst/>
                <a:latin typeface="Arial" panose="020B0604020202020204" pitchFamily="34" charset="0"/>
              </a:rPr>
              <a:t>Xie</a:t>
            </a:r>
            <a:r>
              <a:rPr lang="en-US" sz="1100" b="0" i="0" u="none" strike="noStrike" dirty="0">
                <a:solidFill>
                  <a:srgbClr val="000000"/>
                </a:solidFill>
                <a:effectLst/>
                <a:latin typeface="Arial" panose="020B0604020202020204" pitchFamily="34" charset="0"/>
              </a:rPr>
              <a:t> et al. also introduced a method to improve visual appearance of fluids by </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encoding and synthesizing fine details of space-time flows</a:t>
            </a:r>
          </a:p>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And most recently, Bai et al. proposed a dictionary-learning method to</a:t>
            </a:r>
          </a:p>
          <a:p>
            <a:pPr marL="628650" lvl="1" indent="-171450" rtl="0" fontAlgn="base">
              <a:spcBef>
                <a:spcPts val="0"/>
              </a:spcBef>
              <a:spcAft>
                <a:spcPts val="0"/>
              </a:spcAft>
              <a:buFont typeface="Arial" panose="020B0604020202020204" pitchFamily="34" charset="0"/>
              <a:buChar char="•"/>
            </a:pPr>
            <a:r>
              <a:rPr lang="en-US" sz="1100" b="0" i="0" u="none" strike="noStrike" dirty="0" err="1">
                <a:solidFill>
                  <a:srgbClr val="000000"/>
                </a:solidFill>
                <a:effectLst/>
                <a:latin typeface="Arial" panose="020B0604020202020204" pitchFamily="34" charset="0"/>
              </a:rPr>
              <a:t>Upsample</a:t>
            </a:r>
            <a:r>
              <a:rPr lang="en-US" sz="1100" b="0" i="0" u="none" strike="noStrike" dirty="0">
                <a:solidFill>
                  <a:srgbClr val="000000"/>
                </a:solidFill>
                <a:effectLst/>
                <a:latin typeface="Arial" panose="020B0604020202020204" pitchFamily="34" charset="0"/>
              </a:rPr>
              <a:t> high-resolution velocity field</a:t>
            </a:r>
          </a:p>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Although some of these works are proposing ways to upscale low-resolution simulations, only one of them is applied on liquids;</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Moreover and to the best of our knowledge, our approach is the first to tackle the up-</a:t>
            </a:r>
            <a:r>
              <a:rPr lang="en-US" sz="1100" b="0" i="0" u="none" strike="noStrike" dirty="0" err="1">
                <a:solidFill>
                  <a:srgbClr val="000000"/>
                </a:solidFill>
                <a:effectLst/>
                <a:latin typeface="Arial" panose="020B0604020202020204" pitchFamily="34" charset="0"/>
              </a:rPr>
              <a:t>resing</a:t>
            </a:r>
            <a:r>
              <a:rPr lang="en-US" sz="1100" b="0" i="0" u="none" strike="noStrike" dirty="0">
                <a:solidFill>
                  <a:srgbClr val="000000"/>
                </a:solidFill>
                <a:effectLst/>
                <a:latin typeface="Arial" panose="020B0604020202020204" pitchFamily="34" charset="0"/>
              </a:rPr>
              <a:t> problem of liquid simulations from a </a:t>
            </a:r>
            <a:r>
              <a:rPr lang="en-US" sz="1100" b="0" i="0" u="none" strike="noStrike" dirty="0" err="1">
                <a:solidFill>
                  <a:srgbClr val="000000"/>
                </a:solidFill>
                <a:effectLst/>
                <a:latin typeface="Arial" panose="020B0604020202020204" pitchFamily="34" charset="0"/>
              </a:rPr>
              <a:t>Lagrangian</a:t>
            </a:r>
            <a:r>
              <a:rPr lang="en-US" sz="1100" b="0" i="0" u="none" strike="noStrike" dirty="0">
                <a:solidFill>
                  <a:srgbClr val="000000"/>
                </a:solidFill>
                <a:effectLst/>
                <a:latin typeface="Arial" panose="020B0604020202020204" pitchFamily="34" charset="0"/>
              </a:rPr>
              <a:t> perspective.</a:t>
            </a:r>
          </a:p>
        </p:txBody>
      </p:sp>
    </p:spTree>
    <p:extLst>
      <p:ext uri="{BB962C8B-B14F-4D97-AF65-F5344CB8AC3E}">
        <p14:creationId xmlns:p14="http://schemas.microsoft.com/office/powerpoint/2010/main" val="3203688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en-CA" dirty="0"/>
              <a:t>Thanks for listening</a:t>
            </a:r>
          </a:p>
          <a:p>
            <a:r>
              <a:rPr lang="en-CA" dirty="0"/>
              <a:t>And I’ll be happy to answer any questions</a:t>
            </a:r>
          </a:p>
        </p:txBody>
      </p:sp>
    </p:spTree>
    <p:extLst>
      <p:ext uri="{BB962C8B-B14F-4D97-AF65-F5344CB8AC3E}">
        <p14:creationId xmlns:p14="http://schemas.microsoft.com/office/powerpoint/2010/main" val="4085519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CA" sz="1800" b="0" i="0" u="none" strike="noStrike" baseline="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But before we dive in, let us take a step back and highlight one of the challenges related to using convolutional neural networks with particles</a:t>
            </a:r>
          </a:p>
          <a:p>
            <a:pPr marL="285750" indent="-285750" algn="l">
              <a:buFont typeface="Arial" panose="020B0604020202020204" pitchFamily="34" charset="0"/>
              <a:buChar char="•"/>
            </a:pPr>
            <a:r>
              <a:rPr lang="en-CA" sz="1800" b="0" i="0" u="none" strike="noStrike" baseline="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Using convolutions is rather intuitive with 2D image datasets</a:t>
            </a:r>
          </a:p>
          <a:p>
            <a:pPr marL="285750" indent="-285750" algn="l">
              <a:buFont typeface="Arial" panose="020B0604020202020204" pitchFamily="34" charset="0"/>
              <a:buChar char="•"/>
            </a:pPr>
            <a:r>
              <a:rPr lang="en-CA" sz="1800" b="0" i="0" u="none" strike="noStrike" baseline="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Things get a bit more complicated with irregular structures such as meshes. However, the neighborhood can still be retrieved to preserve internal connectivity</a:t>
            </a:r>
          </a:p>
          <a:p>
            <a:pPr marL="285750" indent="-285750" algn="l">
              <a:buFont typeface="Arial" panose="020B0604020202020204" pitchFamily="34" charset="0"/>
              <a:buChar char="•"/>
            </a:pPr>
            <a:r>
              <a:rPr lang="en-CA" sz="1800" b="0" i="0" u="none" strike="noStrike" baseline="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Working with point clouds and particle systems slightly complicates a bit further the learning task using convolutional operations</a:t>
            </a:r>
          </a:p>
          <a:p>
            <a:pPr marL="285750" lvl="1" indent="-285750" algn="l">
              <a:buFont typeface="Arial" panose="020B0604020202020204" pitchFamily="34" charset="0"/>
              <a:buChar char="•"/>
            </a:pPr>
            <a:r>
              <a:rPr lang="en-CA" sz="1100" b="0" i="0" u="none" strike="noStrike" baseline="0" dirty="0">
                <a:solidFill>
                  <a:srgbClr val="000000"/>
                </a:solidFill>
                <a:effectLst/>
                <a:latin typeface="Linux Libertine Display O" panose="02000503000000000000" pitchFamily="50" charset="0"/>
                <a:ea typeface="Linux Libertine Display O" panose="02000503000000000000" pitchFamily="50" charset="0"/>
                <a:cs typeface="Linux Libertine Display O" panose="02000503000000000000" pitchFamily="50" charset="0"/>
              </a:rPr>
              <a:t>Our task is to define particle neighborhoods throughout convolutions</a:t>
            </a:r>
            <a:endParaRPr lang="en-US" sz="1100" b="0" i="0" u="none" strike="noStrike" dirty="0">
              <a:solidFill>
                <a:srgbClr val="000000"/>
              </a:solidFill>
              <a:effectLst/>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spTree>
    <p:extLst>
      <p:ext uri="{BB962C8B-B14F-4D97-AF65-F5344CB8AC3E}">
        <p14:creationId xmlns:p14="http://schemas.microsoft.com/office/powerpoint/2010/main" val="3760694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In contrast with previous work, we encode the deformations directly on the particles of liquid simulations</a:t>
            </a:r>
          </a:p>
          <a:p>
            <a:pPr marL="628650" lvl="1" indent="-171450" rtl="0" fontAlgn="base">
              <a:spcBef>
                <a:spcPts val="0"/>
              </a:spcBef>
              <a:spcAft>
                <a:spcPts val="0"/>
              </a:spcAft>
              <a:buFont typeface="Arial" panose="020B0604020202020204" pitchFamily="34" charset="0"/>
              <a:buChar char="•"/>
            </a:pPr>
            <a:endParaRPr lang="en-US" sz="1100" b="0" i="0" u="none" strike="noStrike" dirty="0">
              <a:solidFill>
                <a:srgbClr val="000000"/>
              </a:solidFill>
              <a:effectLst/>
              <a:latin typeface="Arial" panose="020B0604020202020204" pitchFamily="34" charset="0"/>
            </a:endParaRP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We use an advection scheme allowing us to express the predicted scene flow into </a:t>
            </a:r>
            <a:r>
              <a:rPr lang="en-US" sz="1100" b="0" i="0" u="none" strike="noStrike" dirty="0" err="1">
                <a:solidFill>
                  <a:srgbClr val="000000"/>
                </a:solidFill>
                <a:effectLst/>
                <a:latin typeface="Arial" panose="020B0604020202020204" pitchFamily="34" charset="0"/>
              </a:rPr>
              <a:t>Lagrangian</a:t>
            </a:r>
            <a:r>
              <a:rPr lang="en-US" sz="1100" b="0" i="0" u="none" strike="noStrike" dirty="0">
                <a:solidFill>
                  <a:srgbClr val="000000"/>
                </a:solidFill>
                <a:effectLst/>
                <a:latin typeface="Arial" panose="020B0604020202020204" pitchFamily="34" charset="0"/>
              </a:rPr>
              <a:t> motions</a:t>
            </a:r>
          </a:p>
          <a:p>
            <a:pPr marL="628650" lvl="1" indent="-171450" rtl="0" fontAlgn="base">
              <a:spcBef>
                <a:spcPts val="0"/>
              </a:spcBef>
              <a:spcAft>
                <a:spcPts val="0"/>
              </a:spcAft>
              <a:buFont typeface="Arial" panose="020B0604020202020204" pitchFamily="34" charset="0"/>
              <a:buChar char="•"/>
            </a:pPr>
            <a:endParaRPr lang="en-US" sz="1100" b="0" i="0" u="none" strike="noStrike" dirty="0">
              <a:solidFill>
                <a:srgbClr val="000000"/>
              </a:solidFill>
              <a:effectLst/>
              <a:latin typeface="Arial" panose="020B0604020202020204" pitchFamily="34" charset="0"/>
            </a:endParaRP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Our datasets are prepared using an interpolation approach matching topological changes on key events between liquids simulated at different </a:t>
            </a:r>
            <a:r>
              <a:rPr lang="en-US" sz="1100" b="0" i="0" u="none" strike="noStrike" dirty="0" err="1">
                <a:solidFill>
                  <a:srgbClr val="000000"/>
                </a:solidFill>
                <a:effectLst/>
                <a:latin typeface="Arial" panose="020B0604020202020204" pitchFamily="34" charset="0"/>
              </a:rPr>
              <a:t>discretizations</a:t>
            </a:r>
            <a:endParaRPr lang="en-US" sz="1100" b="0" i="0" u="none" strike="noStrike" dirty="0">
              <a:solidFill>
                <a:srgbClr val="000000"/>
              </a:solidFill>
              <a:effectLst/>
              <a:latin typeface="Arial" panose="020B0604020202020204" pitchFamily="34" charset="0"/>
            </a:endParaRPr>
          </a:p>
          <a:p>
            <a:pPr marL="628650" lvl="1" indent="-171450" rtl="0" fontAlgn="base">
              <a:spcBef>
                <a:spcPts val="0"/>
              </a:spcBef>
              <a:spcAft>
                <a:spcPts val="0"/>
              </a:spcAft>
              <a:buFont typeface="Arial" panose="020B0604020202020204" pitchFamily="34" charset="0"/>
              <a:buChar char="•"/>
            </a:pPr>
            <a:endParaRPr lang="en-US" sz="1100" b="0" i="0" u="none" strike="noStrike" dirty="0">
              <a:solidFill>
                <a:srgbClr val="000000"/>
              </a:solidFill>
              <a:effectLst/>
              <a:latin typeface="Arial" panose="020B0604020202020204" pitchFamily="34" charset="0"/>
            </a:endParaRP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Lastly, using that same interpolation approach, we introduce a data augmentation framework allowing to grow an existing particle-based simulation dataset</a:t>
            </a:r>
          </a:p>
        </p:txBody>
      </p:sp>
    </p:spTree>
    <p:extLst>
      <p:ext uri="{BB962C8B-B14F-4D97-AF65-F5344CB8AC3E}">
        <p14:creationId xmlns:p14="http://schemas.microsoft.com/office/powerpoint/2010/main" val="4277156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This is the pipeline overview of our approach</a:t>
            </a:r>
            <a:endParaRPr lang="en-CA" dirty="0"/>
          </a:p>
        </p:txBody>
      </p:sp>
    </p:spTree>
    <p:extLst>
      <p:ext uri="{BB962C8B-B14F-4D97-AF65-F5344CB8AC3E}">
        <p14:creationId xmlns:p14="http://schemas.microsoft.com/office/powerpoint/2010/main" val="613777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We train our network as follows...</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We use pairs of multi-resolution inputs as training and validation sets</a:t>
            </a:r>
          </a:p>
        </p:txBody>
      </p:sp>
    </p:spTree>
    <p:extLst>
      <p:ext uri="{BB962C8B-B14F-4D97-AF65-F5344CB8AC3E}">
        <p14:creationId xmlns:p14="http://schemas.microsoft.com/office/powerpoint/2010/main" val="2872591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71450"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Each multi-resolution pair includes a low- and a high-resolution particle-based liquid</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Both liquids were simulated using the same initial conditions</a:t>
            </a:r>
          </a:p>
          <a:p>
            <a:pPr marL="628650" lvl="1"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Except for the discretization</a:t>
            </a:r>
          </a:p>
          <a:p>
            <a:pPr marL="1085850" lvl="2"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Take this single frame of animation as an example</a:t>
            </a:r>
          </a:p>
          <a:p>
            <a:pPr marL="1543050" lvl="3"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The low-resolution is composed of roughly 500 thousand particles </a:t>
            </a:r>
          </a:p>
          <a:p>
            <a:pPr marL="2000250" lvl="4" indent="-1714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while its high-resolution equivalent is about 10 million.</a:t>
            </a:r>
          </a:p>
        </p:txBody>
      </p:sp>
    </p:spTree>
    <p:extLst>
      <p:ext uri="{BB962C8B-B14F-4D97-AF65-F5344CB8AC3E}">
        <p14:creationId xmlns:p14="http://schemas.microsoft.com/office/powerpoint/2010/main" val="3681339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698836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200440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946280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784774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1238085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5027587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316348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394273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146481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55008831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6.png"/><Relationship Id="rId5" Type="http://schemas.openxmlformats.org/officeDocument/2006/relationships/image" Target="../media/image24.png"/><Relationship Id="rId10" Type="http://schemas.openxmlformats.org/officeDocument/2006/relationships/image" Target="../media/image35.png"/><Relationship Id="rId4" Type="http://schemas.openxmlformats.org/officeDocument/2006/relationships/image" Target="../media/image23.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43.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comments" Target="../comments/comment1.xml"/><Relationship Id="rId5" Type="http://schemas.openxmlformats.org/officeDocument/2006/relationships/image" Target="../media/image55.png"/><Relationship Id="rId10" Type="http://schemas.openxmlformats.org/officeDocument/2006/relationships/image" Target="../media/image58.png"/><Relationship Id="rId4" Type="http://schemas.openxmlformats.org/officeDocument/2006/relationships/image" Target="../media/image42.jp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png"/><Relationship Id="rId7"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63.png"/><Relationship Id="rId4" Type="http://schemas.openxmlformats.org/officeDocument/2006/relationships/image" Target="../media/image43.jpg"/><Relationship Id="rId9" Type="http://schemas.openxmlformats.org/officeDocument/2006/relationships/comments" Target="../comments/commen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png"/><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png"/><Relationship Id="rId7"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46.png"/><Relationship Id="rId4" Type="http://schemas.openxmlformats.org/officeDocument/2006/relationships/image" Target="../media/image63.jpg"/><Relationship Id="rId9" Type="http://schemas.openxmlformats.org/officeDocument/2006/relationships/comments" Target="../comments/comment3.xml"/></Relationships>
</file>

<file path=ppt/slides/_rels/slide24.xml.rels><?xml version="1.0" encoding="UTF-8" standalone="yes"?>
<Relationships xmlns="http://schemas.openxmlformats.org/package/2006/relationships"><Relationship Id="rId8" Type="http://schemas.openxmlformats.org/officeDocument/2006/relationships/comments" Target="../comments/comment4.xml"/><Relationship Id="rId3" Type="http://schemas.openxmlformats.org/officeDocument/2006/relationships/image" Target="../media/image3.png"/><Relationship Id="rId7"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0.png"/><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71.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72.jpg"/></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93.png"/><Relationship Id="rId3" Type="http://schemas.openxmlformats.org/officeDocument/2006/relationships/image" Target="../media/image3.png"/><Relationship Id="rId7" Type="http://schemas.openxmlformats.org/officeDocument/2006/relationships/image" Target="../media/image79.png"/><Relationship Id="rId12"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image" Target="../media/image91.png"/><Relationship Id="rId5" Type="http://schemas.openxmlformats.org/officeDocument/2006/relationships/image" Target="../media/image77.png"/><Relationship Id="rId10" Type="http://schemas.openxmlformats.org/officeDocument/2006/relationships/image" Target="../media/image90.png"/><Relationship Id="rId4" Type="http://schemas.openxmlformats.org/officeDocument/2006/relationships/image" Target="../media/image76.png"/><Relationship Id="rId9"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82.png"/><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png"/><Relationship Id="rId7"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84.png"/><Relationship Id="rId11" Type="http://schemas.openxmlformats.org/officeDocument/2006/relationships/image" Target="../media/image94.png"/><Relationship Id="rId5" Type="http://schemas.openxmlformats.org/officeDocument/2006/relationships/image" Target="../media/image83.png"/><Relationship Id="rId10" Type="http://schemas.openxmlformats.org/officeDocument/2006/relationships/image" Target="../media/image89.png"/><Relationship Id="rId4" Type="http://schemas.openxmlformats.org/officeDocument/2006/relationships/image" Target="../media/image86.png"/><Relationship Id="rId9"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95.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96.png"/><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97.png"/><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98.png"/><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02.png"/><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03.png"/><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hyperlink" Target="https://arxiv.org/abs/2106.05143" TargetMode="External"/><Relationship Id="rId7" Type="http://schemas.openxmlformats.org/officeDocument/2006/relationships/image" Target="../media/image106.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box, indoor&#10;&#10;Description automatically generated">
            <a:extLst>
              <a:ext uri="{FF2B5EF4-FFF2-40B4-BE49-F238E27FC236}">
                <a16:creationId xmlns:a16="http://schemas.microsoft.com/office/drawing/2014/main" id="{8A1A1DDD-CB67-48FD-A24C-079798B8678A}"/>
              </a:ext>
            </a:extLst>
          </p:cNvPr>
          <p:cNvPicPr>
            <a:picLocks noChangeAspect="1"/>
          </p:cNvPicPr>
          <p:nvPr/>
        </p:nvPicPr>
        <p:blipFill rotWithShape="1">
          <a:blip r:embed="rId4">
            <a:extLst>
              <a:ext uri="{28A0092B-C50C-407E-A947-70E740481C1C}">
                <a14:useLocalDpi xmlns:a14="http://schemas.microsoft.com/office/drawing/2010/main" val="0"/>
              </a:ext>
            </a:extLst>
          </a:blip>
          <a:srcRect t="3946" b="2720"/>
          <a:stretch/>
        </p:blipFill>
        <p:spPr>
          <a:xfrm>
            <a:off x="2435611" y="2631222"/>
            <a:ext cx="7320777" cy="3843492"/>
          </a:xfrm>
          <a:prstGeom prst="rect">
            <a:avLst/>
          </a:prstGeom>
        </p:spPr>
      </p:pic>
      <p:sp>
        <p:nvSpPr>
          <p:cNvPr id="8" name="Rectangle: Rounded Corners 7">
            <a:extLst>
              <a:ext uri="{FF2B5EF4-FFF2-40B4-BE49-F238E27FC236}">
                <a16:creationId xmlns:a16="http://schemas.microsoft.com/office/drawing/2014/main" id="{2A39B762-3EA8-4EE7-88ED-4E7F57360D57}"/>
              </a:ext>
            </a:extLst>
          </p:cNvPr>
          <p:cNvSpPr/>
          <p:nvPr/>
        </p:nvSpPr>
        <p:spPr>
          <a:xfrm>
            <a:off x="3067050" y="5057775"/>
            <a:ext cx="6057900" cy="1325563"/>
          </a:xfrm>
          <a:prstGeom prst="roundRect">
            <a:avLst/>
          </a:prstGeom>
          <a:solidFill>
            <a:schemeClr val="bg2">
              <a:lumMod val="20000"/>
              <a:lumOff val="80000"/>
              <a:alpha val="80000"/>
            </a:schemeClr>
          </a:solidFill>
          <a:ln w="12700" cap="flat">
            <a:solidFill>
              <a:schemeClr val="bg2">
                <a:lumMod val="20000"/>
                <a:lumOff val="80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9" name="TextBox 8">
            <a:extLst>
              <a:ext uri="{FF2B5EF4-FFF2-40B4-BE49-F238E27FC236}">
                <a16:creationId xmlns:a16="http://schemas.microsoft.com/office/drawing/2014/main" id="{CA996998-BF68-45C6-8291-656FBD9F92CE}"/>
              </a:ext>
            </a:extLst>
          </p:cNvPr>
          <p:cNvSpPr txBox="1"/>
          <p:nvPr/>
        </p:nvSpPr>
        <p:spPr>
          <a:xfrm>
            <a:off x="3067050" y="5090678"/>
            <a:ext cx="6057900" cy="1292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CA" sz="2400" b="1"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Bruno Roy</a:t>
            </a:r>
            <a:r>
              <a:rPr lang="fr-CA" sz="2400" baseline="300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1,3</a:t>
            </a:r>
            <a:r>
              <a:rPr lang="fr-CA" sz="24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a:t>
            </a:r>
            <a:r>
              <a:rPr lang="fr-CA" sz="2400" b="1"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Pierre Poulin</a:t>
            </a:r>
            <a:r>
              <a:rPr lang="fr-CA" sz="2400" baseline="300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1</a:t>
            </a:r>
            <a:r>
              <a:rPr lang="fr-CA" sz="24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a:t>
            </a:r>
            <a:r>
              <a:rPr lang="fr-CA" sz="2400" b="1"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Eric Paquette</a:t>
            </a:r>
            <a:r>
              <a:rPr lang="fr-CA" sz="2400" baseline="300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2</a:t>
            </a:r>
          </a:p>
          <a:p>
            <a:pPr marL="0" marR="0" indent="0" algn="ctr" defTabSz="914400" rtl="0" fontAlgn="auto" latinLnBrk="0" hangingPunct="0">
              <a:lnSpc>
                <a:spcPct val="100000"/>
              </a:lnSpc>
              <a:spcBef>
                <a:spcPts val="0"/>
              </a:spcBef>
              <a:spcAft>
                <a:spcPts val="0"/>
              </a:spcAft>
              <a:buClrTx/>
              <a:buSzTx/>
              <a:buFontTx/>
              <a:buNone/>
              <a:tabLst/>
            </a:pPr>
            <a:r>
              <a:rPr kumimoji="0" lang="fr-CA" b="0" i="0" u="none" strike="noStrike" cap="none" spc="0" normalizeH="0" baseline="3000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1 </a:t>
            </a:r>
            <a:r>
              <a:rPr lang="fr-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Université de Montréal</a:t>
            </a:r>
          </a:p>
          <a:p>
            <a:pPr marL="0" marR="0" indent="0" algn="ctr" defTabSz="914400" rtl="0" fontAlgn="auto" latinLnBrk="0" hangingPunct="0">
              <a:lnSpc>
                <a:spcPct val="100000"/>
              </a:lnSpc>
              <a:spcBef>
                <a:spcPts val="0"/>
              </a:spcBef>
              <a:spcAft>
                <a:spcPts val="0"/>
              </a:spcAft>
              <a:buClrTx/>
              <a:buSzTx/>
              <a:buFontTx/>
              <a:buNone/>
              <a:tabLst/>
            </a:pPr>
            <a:r>
              <a:rPr lang="fr-CA" baseline="300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2 </a:t>
            </a:r>
            <a:r>
              <a:rPr lang="fr-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École de technologie supérieure</a:t>
            </a:r>
          </a:p>
          <a:p>
            <a:pPr algn="ctr"/>
            <a:r>
              <a:rPr lang="fr-CA" baseline="300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3 </a:t>
            </a:r>
            <a:r>
              <a:rPr lang="fr-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Autodesk</a:t>
            </a:r>
          </a:p>
        </p:txBody>
      </p:sp>
      <p:sp>
        <p:nvSpPr>
          <p:cNvPr id="13" name="TextBox 12">
            <a:extLst>
              <a:ext uri="{FF2B5EF4-FFF2-40B4-BE49-F238E27FC236}">
                <a16:creationId xmlns:a16="http://schemas.microsoft.com/office/drawing/2014/main" id="{B5F94349-D8D3-425B-AB0C-9F17EDB5F96E}"/>
              </a:ext>
            </a:extLst>
          </p:cNvPr>
          <p:cNvSpPr txBox="1"/>
          <p:nvPr/>
        </p:nvSpPr>
        <p:spPr>
          <a:xfrm>
            <a:off x="381000" y="1800225"/>
            <a:ext cx="11430000"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kumimoji="0" lang="en-CA" sz="2400" b="1" i="0" u="none" strike="noStrike" kern="0" cap="none" spc="0" normalizeH="0" baseline="0" noProof="0" dirty="0">
                <a:ln>
                  <a:noFill/>
                </a:ln>
                <a:solidFill>
                  <a:srgbClr val="000000"/>
                </a:solidFill>
                <a:effectLst/>
                <a:uLnTx/>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Light"/>
              </a:rPr>
              <a:t>Neural </a:t>
            </a:r>
            <a:r>
              <a:rPr kumimoji="0" lang="en-CA" sz="2400" b="1" i="0" u="none" strike="noStrike" kern="0" cap="none" spc="0" normalizeH="0" baseline="0" noProof="0" dirty="0" err="1">
                <a:ln>
                  <a:noFill/>
                </a:ln>
                <a:solidFill>
                  <a:srgbClr val="000000"/>
                </a:solidFill>
                <a:effectLst/>
                <a:uLnTx/>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Light"/>
              </a:rPr>
              <a:t>UpFlow</a:t>
            </a:r>
            <a:r>
              <a:rPr kumimoji="0" lang="en-CA" sz="2400" b="1" i="0" u="none" strike="noStrike" kern="0" cap="none" spc="0" normalizeH="0" baseline="0" noProof="0" dirty="0">
                <a:ln>
                  <a:noFill/>
                </a:ln>
                <a:solidFill>
                  <a:srgbClr val="000000"/>
                </a:solidFill>
                <a:effectLst/>
                <a:uLnTx/>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Light"/>
              </a:rPr>
              <a:t>: </a:t>
            </a:r>
            <a:r>
              <a:rPr kumimoji="0" lang="en-CA" sz="2400" b="0" i="0" u="none" strike="noStrike" kern="0" cap="none" spc="0" normalizeH="0" baseline="0" noProof="0" dirty="0">
                <a:ln>
                  <a:noFill/>
                </a:ln>
                <a:solidFill>
                  <a:srgbClr val="000000"/>
                </a:solidFill>
                <a:effectLst/>
                <a:uLnTx/>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Light"/>
              </a:rPr>
              <a:t>A Scene Flow Learning Approach</a:t>
            </a:r>
            <a:r>
              <a:rPr lang="en-CA" sz="2400" dirty="0">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Light"/>
              </a:rPr>
              <a:t> </a:t>
            </a:r>
            <a:r>
              <a:rPr kumimoji="0" lang="en-CA" sz="2400" b="0" i="0" u="none" strike="noStrike" kern="0" cap="none" spc="0" normalizeH="0" baseline="0" noProof="0" dirty="0">
                <a:ln>
                  <a:noFill/>
                </a:ln>
                <a:solidFill>
                  <a:srgbClr val="000000"/>
                </a:solidFill>
                <a:effectLst/>
                <a:uLnTx/>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Light"/>
              </a:rPr>
              <a:t>to Increase the Apparent Resolution of Particle-Based Liquids</a:t>
            </a:r>
            <a:endParaRPr lang="en-US" sz="2400" dirty="0"/>
          </a:p>
        </p:txBody>
      </p:sp>
    </p:spTree>
  </p:cSld>
  <p:clrMapOvr>
    <a:masterClrMapping/>
  </p:clrMapOvr>
  <p:transition spd="med" advTm="4782"/>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Overview</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77B26CDB-4B39-4259-B682-3311FD06094F}"/>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10</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8" name="Picture 7" descr="Graphical user interface, application&#10;&#10;Description automatically generated">
            <a:extLst>
              <a:ext uri="{FF2B5EF4-FFF2-40B4-BE49-F238E27FC236}">
                <a16:creationId xmlns:a16="http://schemas.microsoft.com/office/drawing/2014/main" id="{DC997C37-6873-4715-B3FD-BED9661543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9688"/>
            <a:ext cx="12192000" cy="4834089"/>
          </a:xfrm>
          <a:prstGeom prst="rect">
            <a:avLst/>
          </a:prstGeom>
        </p:spPr>
      </p:pic>
    </p:spTree>
    <p:extLst>
      <p:ext uri="{BB962C8B-B14F-4D97-AF65-F5344CB8AC3E}">
        <p14:creationId xmlns:p14="http://schemas.microsoft.com/office/powerpoint/2010/main" val="228406872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Data Preparation: Deformation Prior</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77B26CDB-4B39-4259-B682-3311FD06094F}"/>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11</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7" name="Picture 16">
            <a:extLst>
              <a:ext uri="{FF2B5EF4-FFF2-40B4-BE49-F238E27FC236}">
                <a16:creationId xmlns:a16="http://schemas.microsoft.com/office/drawing/2014/main" id="{81D1545F-7AE5-4B70-BFEE-7075871860E5}"/>
              </a:ext>
            </a:extLst>
          </p:cNvPr>
          <p:cNvPicPr>
            <a:picLocks noChangeAspect="1"/>
          </p:cNvPicPr>
          <p:nvPr/>
        </p:nvPicPr>
        <p:blipFill rotWithShape="1">
          <a:blip r:embed="rId4">
            <a:extLst>
              <a:ext uri="{28A0092B-C50C-407E-A947-70E740481C1C}">
                <a14:useLocalDpi xmlns:a14="http://schemas.microsoft.com/office/drawing/2010/main" val="0"/>
              </a:ext>
            </a:extLst>
          </a:blip>
          <a:srcRect l="31645" t="19221" r="31548" b="17693"/>
          <a:stretch/>
        </p:blipFill>
        <p:spPr>
          <a:xfrm>
            <a:off x="3463134" y="1309688"/>
            <a:ext cx="3457136" cy="3332975"/>
          </a:xfrm>
          <a:prstGeom prst="rect">
            <a:avLst/>
          </a:prstGeom>
        </p:spPr>
      </p:pic>
      <p:pic>
        <p:nvPicPr>
          <p:cNvPr id="19" name="Picture 18">
            <a:extLst>
              <a:ext uri="{FF2B5EF4-FFF2-40B4-BE49-F238E27FC236}">
                <a16:creationId xmlns:a16="http://schemas.microsoft.com/office/drawing/2014/main" id="{4D3A72FA-75D5-46FF-A1A0-7B4FF19417F3}"/>
              </a:ext>
            </a:extLst>
          </p:cNvPr>
          <p:cNvPicPr>
            <a:picLocks noChangeAspect="1"/>
          </p:cNvPicPr>
          <p:nvPr/>
        </p:nvPicPr>
        <p:blipFill rotWithShape="1">
          <a:blip r:embed="rId5">
            <a:extLst>
              <a:ext uri="{28A0092B-C50C-407E-A947-70E740481C1C}">
                <a14:useLocalDpi xmlns:a14="http://schemas.microsoft.com/office/drawing/2010/main" val="0"/>
              </a:ext>
            </a:extLst>
          </a:blip>
          <a:srcRect l="21477" t="20825" r="21953" b="16091"/>
          <a:stretch/>
        </p:blipFill>
        <p:spPr>
          <a:xfrm>
            <a:off x="6920270" y="1309688"/>
            <a:ext cx="5313432" cy="3332975"/>
          </a:xfrm>
          <a:prstGeom prst="rect">
            <a:avLst/>
          </a:prstGeom>
        </p:spPr>
      </p:pic>
      <p:pic>
        <p:nvPicPr>
          <p:cNvPr id="21" name="Picture 20">
            <a:extLst>
              <a:ext uri="{FF2B5EF4-FFF2-40B4-BE49-F238E27FC236}">
                <a16:creationId xmlns:a16="http://schemas.microsoft.com/office/drawing/2014/main" id="{6B65541B-3FB8-40FD-A68A-D98DF5635551}"/>
              </a:ext>
            </a:extLst>
          </p:cNvPr>
          <p:cNvPicPr>
            <a:picLocks noChangeAspect="1"/>
          </p:cNvPicPr>
          <p:nvPr/>
        </p:nvPicPr>
        <p:blipFill rotWithShape="1">
          <a:blip r:embed="rId6">
            <a:extLst>
              <a:ext uri="{28A0092B-C50C-407E-A947-70E740481C1C}">
                <a14:useLocalDpi xmlns:a14="http://schemas.microsoft.com/office/drawing/2010/main" val="0"/>
              </a:ext>
            </a:extLst>
          </a:blip>
          <a:srcRect l="31645" t="19221" r="31548" b="17693"/>
          <a:stretch/>
        </p:blipFill>
        <p:spPr>
          <a:xfrm>
            <a:off x="0" y="1309688"/>
            <a:ext cx="3457136" cy="3332975"/>
          </a:xfrm>
          <a:prstGeom prst="rect">
            <a:avLst/>
          </a:prstGeom>
        </p:spPr>
      </p:pic>
      <p:pic>
        <p:nvPicPr>
          <p:cNvPr id="27" name="Picture 26">
            <a:extLst>
              <a:ext uri="{FF2B5EF4-FFF2-40B4-BE49-F238E27FC236}">
                <a16:creationId xmlns:a16="http://schemas.microsoft.com/office/drawing/2014/main" id="{C7BF468D-1A9D-4A15-B6E2-F54861CD6A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750" y="1325675"/>
            <a:ext cx="12192000" cy="4222637"/>
          </a:xfrm>
          <a:prstGeom prst="rect">
            <a:avLst/>
          </a:prstGeom>
        </p:spPr>
      </p:pic>
      <p:pic>
        <p:nvPicPr>
          <p:cNvPr id="29" name="Picture 28">
            <a:extLst>
              <a:ext uri="{FF2B5EF4-FFF2-40B4-BE49-F238E27FC236}">
                <a16:creationId xmlns:a16="http://schemas.microsoft.com/office/drawing/2014/main" id="{A1F5BE99-482F-424C-9F5A-0905FDBD4B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750" y="1325675"/>
            <a:ext cx="12192000" cy="4222637"/>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1D919A7-6C1F-4692-8409-7EEC0B0B592D}"/>
                  </a:ext>
                </a:extLst>
              </p:cNvPr>
              <p:cNvSpPr txBox="1"/>
              <p:nvPr/>
            </p:nvSpPr>
            <p:spPr>
              <a:xfrm>
                <a:off x="859031" y="4206762"/>
                <a:ext cx="197150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a14:m>
                  <m:oMathPara xmlns:m="http://schemas.openxmlformats.org/officeDocument/2006/math">
                    <m:oMathParaPr>
                      <m:jc m:val="centerGroup"/>
                    </m:oMathParaPr>
                    <m:oMath xmlns:m="http://schemas.openxmlformats.org/officeDocument/2006/math">
                      <m:sSub>
                        <m:sSubPr>
                          <m:ctrlPr>
                            <a:rPr kumimoji="0" lang="el-GR" sz="24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Calibri"/>
                            </a:rPr>
                          </m:ctrlPr>
                        </m:sSubPr>
                        <m:e>
                          <m:r>
                            <a:rPr lang="el-GR" sz="2400" b="1" i="1">
                              <a:latin typeface="Cambria Math" panose="02040503050406030204" pitchFamily="18" charset="0"/>
                              <a:ea typeface="Cambria Math" panose="02040503050406030204" pitchFamily="18" charset="0"/>
                            </a:rPr>
                            <m:t>𝜱</m:t>
                          </m:r>
                        </m:e>
                        <m:sub>
                          <m:r>
                            <a:rPr kumimoji="0" lang="en-CA" sz="24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Calibri"/>
                            </a:rPr>
                            <m:t>𝑙</m:t>
                          </m:r>
                        </m:sub>
                      </m:sSub>
                      <m:r>
                        <a:rPr kumimoji="0" lang="en-US" sz="2400" b="0" i="1" u="none" strike="noStrike" cap="none" spc="0" normalizeH="0" baseline="0" smtClean="0">
                          <a:ln>
                            <a:noFill/>
                          </a:ln>
                          <a:solidFill>
                            <a:srgbClr val="000000"/>
                          </a:solidFill>
                          <a:effectLst/>
                          <a:uFillTx/>
                          <a:latin typeface="Cambria Math" panose="02040503050406030204" pitchFamily="18" charset="0"/>
                          <a:sym typeface="Calibri"/>
                        </a:rPr>
                        <m:t>=</m:t>
                      </m:r>
                      <m:r>
                        <a:rPr kumimoji="0" lang="en-CA" sz="2400" b="0" i="1" u="none" strike="noStrike" cap="none" spc="0" normalizeH="0" baseline="0" smtClean="0">
                          <a:ln>
                            <a:noFill/>
                          </a:ln>
                          <a:solidFill>
                            <a:srgbClr val="000000"/>
                          </a:solidFill>
                          <a:effectLst/>
                          <a:uFillTx/>
                          <a:latin typeface="Cambria Math" panose="02040503050406030204" pitchFamily="18" charset="0"/>
                          <a:sym typeface="Calibri"/>
                        </a:rPr>
                        <m:t>𝑆𝐷𝐹</m:t>
                      </m:r>
                      <m:r>
                        <a:rPr kumimoji="0" lang="en-CA" sz="2400" b="0" i="1" u="none" strike="noStrike" cap="none" spc="0" normalizeH="0" baseline="0" smtClean="0">
                          <a:ln>
                            <a:noFill/>
                          </a:ln>
                          <a:solidFill>
                            <a:srgbClr val="000000"/>
                          </a:solidFill>
                          <a:effectLst/>
                          <a:uFillTx/>
                          <a:latin typeface="Cambria Math" panose="02040503050406030204" pitchFamily="18" charset="0"/>
                          <a:sym typeface="Calibri"/>
                        </a:rPr>
                        <m:t>(</m:t>
                      </m:r>
                      <m:sSub>
                        <m:sSubPr>
                          <m:ctrlPr>
                            <a:rPr kumimoji="0" lang="en-CA" sz="2400" b="1" i="1" u="none" strike="noStrike" cap="none" spc="0" normalizeH="0" baseline="0" smtClean="0">
                              <a:ln>
                                <a:noFill/>
                              </a:ln>
                              <a:solidFill>
                                <a:srgbClr val="000000"/>
                              </a:solidFill>
                              <a:effectLst/>
                              <a:uFillTx/>
                              <a:latin typeface="Cambria Math" panose="02040503050406030204" pitchFamily="18" charset="0"/>
                              <a:sym typeface="Calibri"/>
                            </a:rPr>
                          </m:ctrlPr>
                        </m:sSubPr>
                        <m:e>
                          <m:r>
                            <a:rPr lang="en-CA" sz="2400" b="1" i="1">
                              <a:latin typeface="Cambria Math" panose="02040503050406030204" pitchFamily="18" charset="0"/>
                            </a:rPr>
                            <m:t>𝑿</m:t>
                          </m:r>
                        </m:e>
                        <m:sub>
                          <m:r>
                            <a:rPr kumimoji="0" lang="en-CA" sz="2400" b="1" i="1" u="none" strike="noStrike" cap="none" spc="0" normalizeH="0" baseline="0" smtClean="0">
                              <a:ln>
                                <a:noFill/>
                              </a:ln>
                              <a:solidFill>
                                <a:srgbClr val="000000"/>
                              </a:solidFill>
                              <a:effectLst/>
                              <a:uFillTx/>
                              <a:latin typeface="Cambria Math" panose="02040503050406030204" pitchFamily="18" charset="0"/>
                              <a:sym typeface="Calibri"/>
                            </a:rPr>
                            <m:t>𝒍</m:t>
                          </m:r>
                        </m:sub>
                      </m:sSub>
                      <m:r>
                        <a:rPr kumimoji="0" lang="en-CA" sz="2400" b="0" i="1" u="none" strike="noStrike" cap="none" spc="0" normalizeH="0" baseline="0" smtClean="0">
                          <a:ln>
                            <a:noFill/>
                          </a:ln>
                          <a:solidFill>
                            <a:srgbClr val="000000"/>
                          </a:solidFill>
                          <a:effectLst/>
                          <a:uFillTx/>
                          <a:latin typeface="Cambria Math" panose="02040503050406030204" pitchFamily="18" charset="0"/>
                          <a:sym typeface="Calibri"/>
                        </a:rPr>
                        <m:t>)</m:t>
                      </m:r>
                    </m:oMath>
                  </m:oMathPara>
                </a14:m>
                <a:endParaRPr kumimoji="0" lang="en-US" sz="240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mc:Choice>
        <mc:Fallback xmlns="">
          <p:sp>
            <p:nvSpPr>
              <p:cNvPr id="30" name="TextBox 29">
                <a:extLst>
                  <a:ext uri="{FF2B5EF4-FFF2-40B4-BE49-F238E27FC236}">
                    <a16:creationId xmlns:a16="http://schemas.microsoft.com/office/drawing/2014/main" id="{E1D919A7-6C1F-4692-8409-7EEC0B0B592D}"/>
                  </a:ext>
                </a:extLst>
              </p:cNvPr>
              <p:cNvSpPr txBox="1">
                <a:spLocks noRot="1" noChangeAspect="1" noMove="1" noResize="1" noEditPoints="1" noAdjustHandles="1" noChangeArrowheads="1" noChangeShapeType="1" noTextEdit="1"/>
              </p:cNvSpPr>
              <p:nvPr/>
            </p:nvSpPr>
            <p:spPr>
              <a:xfrm>
                <a:off x="859031" y="4206762"/>
                <a:ext cx="1971502" cy="369332"/>
              </a:xfrm>
              <a:prstGeom prst="rect">
                <a:avLst/>
              </a:prstGeom>
              <a:blipFill>
                <a:blip r:embed="rId9"/>
                <a:stretch>
                  <a:fillRect l="-3096" r="-4954" b="-344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5A7FB15-A95F-4568-9751-8D3EBE341C9A}"/>
                  </a:ext>
                </a:extLst>
              </p:cNvPr>
              <p:cNvSpPr txBox="1"/>
              <p:nvPr/>
            </p:nvSpPr>
            <p:spPr>
              <a:xfrm>
                <a:off x="4316167" y="4206762"/>
                <a:ext cx="316965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a14:m>
                  <m:oMathPara xmlns:m="http://schemas.openxmlformats.org/officeDocument/2006/math">
                    <m:oMathParaPr>
                      <m:jc m:val="centerGroup"/>
                    </m:oMathParaPr>
                    <m:oMath xmlns:m="http://schemas.openxmlformats.org/officeDocument/2006/math">
                      <m:sSubSup>
                        <m:sSubSupPr>
                          <m:ctrlPr>
                            <a:rPr kumimoji="0" lang="en-US" sz="2400" b="0" i="1" u="none" strike="noStrike" cap="none" spc="0" normalizeH="0" baseline="0" smtClean="0">
                              <a:ln>
                                <a:noFill/>
                              </a:ln>
                              <a:solidFill>
                                <a:srgbClr val="000000"/>
                              </a:solidFill>
                              <a:effectLst/>
                              <a:uFillTx/>
                              <a:latin typeface="Cambria Math" panose="02040503050406030204" pitchFamily="18" charset="0"/>
                              <a:sym typeface="Calibri"/>
                            </a:rPr>
                          </m:ctrlPr>
                        </m:sSubSupPr>
                        <m:e>
                          <m:r>
                            <a:rPr kumimoji="0" lang="en-CA" sz="2400" b="1" i="1" u="none" strike="noStrike" cap="none" spc="0" normalizeH="0" baseline="0" smtClean="0">
                              <a:ln>
                                <a:noFill/>
                              </a:ln>
                              <a:solidFill>
                                <a:srgbClr val="000000"/>
                              </a:solidFill>
                              <a:effectLst/>
                              <a:uFillTx/>
                              <a:latin typeface="Cambria Math" panose="02040503050406030204" pitchFamily="18" charset="0"/>
                              <a:sym typeface="Calibri"/>
                            </a:rPr>
                            <m:t>𝑿</m:t>
                          </m:r>
                        </m:e>
                        <m:sub>
                          <m:r>
                            <a:rPr kumimoji="0" lang="en-CA" sz="2400" b="0" i="1" u="none" strike="noStrike" cap="none" spc="0" normalizeH="0" baseline="0" smtClean="0">
                              <a:ln>
                                <a:noFill/>
                              </a:ln>
                              <a:solidFill>
                                <a:srgbClr val="000000"/>
                              </a:solidFill>
                              <a:effectLst/>
                              <a:uFillTx/>
                              <a:latin typeface="Cambria Math" panose="02040503050406030204" pitchFamily="18" charset="0"/>
                              <a:sym typeface="Calibri"/>
                            </a:rPr>
                            <m:t>𝑙</m:t>
                          </m:r>
                        </m:sub>
                        <m:sup>
                          <m:r>
                            <a:rPr kumimoji="0" lang="en-CA" sz="2400" b="0" i="1" u="none" strike="noStrike" cap="none" spc="0" normalizeH="0" baseline="0" smtClean="0">
                              <a:ln>
                                <a:noFill/>
                              </a:ln>
                              <a:solidFill>
                                <a:srgbClr val="000000"/>
                              </a:solidFill>
                              <a:effectLst/>
                              <a:uFillTx/>
                              <a:latin typeface="Cambria Math" panose="02040503050406030204" pitchFamily="18" charset="0"/>
                              <a:sym typeface="Calibri"/>
                            </a:rPr>
                            <m:t>′</m:t>
                          </m:r>
                        </m:sup>
                      </m:sSubSup>
                      <m:r>
                        <a:rPr kumimoji="0" lang="en-US" sz="2400" b="0" i="1" u="none" strike="noStrike" cap="none" spc="0" normalizeH="0" baseline="0" smtClean="0">
                          <a:ln>
                            <a:noFill/>
                          </a:ln>
                          <a:solidFill>
                            <a:srgbClr val="000000"/>
                          </a:solidFill>
                          <a:effectLst/>
                          <a:uFillTx/>
                          <a:latin typeface="Cambria Math" panose="02040503050406030204" pitchFamily="18" charset="0"/>
                          <a:sym typeface="Calibri"/>
                        </a:rPr>
                        <m:t>=</m:t>
                      </m:r>
                      <m:r>
                        <a:rPr kumimoji="0" lang="en-CA" sz="2400" b="0" i="1" u="none" strike="noStrike" cap="none" spc="0" normalizeH="0" baseline="0" smtClean="0">
                          <a:ln>
                            <a:noFill/>
                          </a:ln>
                          <a:solidFill>
                            <a:srgbClr val="000000"/>
                          </a:solidFill>
                          <a:effectLst/>
                          <a:uFillTx/>
                          <a:latin typeface="Cambria Math" panose="02040503050406030204" pitchFamily="18" charset="0"/>
                          <a:sym typeface="Calibri"/>
                        </a:rPr>
                        <m:t>𝑢𝑝𝑠𝑎𝑚𝑝𝑙𝑒</m:t>
                      </m:r>
                      <m:r>
                        <a:rPr kumimoji="0" lang="en-CA" sz="2400" b="0" i="1" u="none" strike="noStrike" cap="none" spc="0" normalizeH="0" baseline="0" smtClean="0">
                          <a:ln>
                            <a:noFill/>
                          </a:ln>
                          <a:solidFill>
                            <a:srgbClr val="000000"/>
                          </a:solidFill>
                          <a:effectLst/>
                          <a:uFillTx/>
                          <a:latin typeface="Cambria Math" panose="02040503050406030204" pitchFamily="18" charset="0"/>
                          <a:sym typeface="Calibri"/>
                        </a:rPr>
                        <m:t>(</m:t>
                      </m:r>
                      <m:sSub>
                        <m:sSubPr>
                          <m:ctrlPr>
                            <a:rPr kumimoji="0" lang="en-CA" sz="2400" b="1" i="1" u="none" strike="noStrike" cap="none" spc="0" normalizeH="0" baseline="0" smtClean="0">
                              <a:ln>
                                <a:noFill/>
                              </a:ln>
                              <a:solidFill>
                                <a:srgbClr val="000000"/>
                              </a:solidFill>
                              <a:effectLst/>
                              <a:uFillTx/>
                              <a:latin typeface="Cambria Math" panose="02040503050406030204" pitchFamily="18" charset="0"/>
                              <a:sym typeface="Calibri"/>
                            </a:rPr>
                          </m:ctrlPr>
                        </m:sSubPr>
                        <m:e>
                          <m:r>
                            <a:rPr lang="en-CA" sz="2400" b="1" i="1">
                              <a:latin typeface="Cambria Math" panose="02040503050406030204" pitchFamily="18" charset="0"/>
                            </a:rPr>
                            <m:t>𝑿</m:t>
                          </m:r>
                        </m:e>
                        <m:sub>
                          <m:r>
                            <a:rPr kumimoji="0" lang="en-CA" sz="2400" b="1" i="1" u="none" strike="noStrike" cap="none" spc="0" normalizeH="0" baseline="0" smtClean="0">
                              <a:ln>
                                <a:noFill/>
                              </a:ln>
                              <a:solidFill>
                                <a:srgbClr val="000000"/>
                              </a:solidFill>
                              <a:effectLst/>
                              <a:uFillTx/>
                              <a:latin typeface="Cambria Math" panose="02040503050406030204" pitchFamily="18" charset="0"/>
                              <a:sym typeface="Calibri"/>
                            </a:rPr>
                            <m:t>𝒍</m:t>
                          </m:r>
                        </m:sub>
                      </m:sSub>
                      <m:r>
                        <a:rPr kumimoji="0" lang="en-CA" sz="2400" b="1" i="1" u="none" strike="noStrike" cap="none" spc="0" normalizeH="0" baseline="0" smtClean="0">
                          <a:ln>
                            <a:noFill/>
                          </a:ln>
                          <a:solidFill>
                            <a:srgbClr val="000000"/>
                          </a:solidFill>
                          <a:effectLst/>
                          <a:uFillTx/>
                          <a:latin typeface="Cambria Math" panose="02040503050406030204" pitchFamily="18" charset="0"/>
                          <a:sym typeface="Calibri"/>
                        </a:rPr>
                        <m:t>,</m:t>
                      </m:r>
                      <m:sSub>
                        <m:sSubPr>
                          <m:ctrlPr>
                            <a:rPr lang="el-GR" sz="2400" i="1">
                              <a:latin typeface="Cambria Math" panose="02040503050406030204" pitchFamily="18" charset="0"/>
                              <a:ea typeface="Cambria Math" panose="02040503050406030204" pitchFamily="18" charset="0"/>
                            </a:rPr>
                          </m:ctrlPr>
                        </m:sSubPr>
                        <m:e>
                          <m:r>
                            <a:rPr lang="el-GR" sz="2400" b="1" i="1">
                              <a:latin typeface="Cambria Math" panose="02040503050406030204" pitchFamily="18" charset="0"/>
                              <a:ea typeface="Cambria Math" panose="02040503050406030204" pitchFamily="18" charset="0"/>
                            </a:rPr>
                            <m:t>𝜱</m:t>
                          </m:r>
                        </m:e>
                        <m:sub>
                          <m:r>
                            <a:rPr lang="en-CA" sz="2400" i="1">
                              <a:latin typeface="Cambria Math" panose="02040503050406030204" pitchFamily="18" charset="0"/>
                              <a:ea typeface="Cambria Math" panose="02040503050406030204" pitchFamily="18" charset="0"/>
                            </a:rPr>
                            <m:t>𝑙</m:t>
                          </m:r>
                        </m:sub>
                      </m:sSub>
                      <m:r>
                        <a:rPr kumimoji="0" lang="en-CA" sz="2400" b="0" i="1" u="none" strike="noStrike" cap="none" spc="0" normalizeH="0" baseline="0" smtClean="0">
                          <a:ln>
                            <a:noFill/>
                          </a:ln>
                          <a:solidFill>
                            <a:srgbClr val="000000"/>
                          </a:solidFill>
                          <a:effectLst/>
                          <a:uFillTx/>
                          <a:latin typeface="Cambria Math" panose="02040503050406030204" pitchFamily="18" charset="0"/>
                          <a:sym typeface="Calibri"/>
                        </a:rPr>
                        <m:t>)</m:t>
                      </m:r>
                    </m:oMath>
                  </m:oMathPara>
                </a14:m>
                <a:endParaRPr kumimoji="0" lang="en-US" sz="240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mc:Choice>
        <mc:Fallback xmlns="">
          <p:sp>
            <p:nvSpPr>
              <p:cNvPr id="33" name="TextBox 32">
                <a:extLst>
                  <a:ext uri="{FF2B5EF4-FFF2-40B4-BE49-F238E27FC236}">
                    <a16:creationId xmlns:a16="http://schemas.microsoft.com/office/drawing/2014/main" id="{45A7FB15-A95F-4568-9751-8D3EBE341C9A}"/>
                  </a:ext>
                </a:extLst>
              </p:cNvPr>
              <p:cNvSpPr txBox="1">
                <a:spLocks noRot="1" noChangeAspect="1" noMove="1" noResize="1" noEditPoints="1" noAdjustHandles="1" noChangeArrowheads="1" noChangeShapeType="1" noTextEdit="1"/>
              </p:cNvSpPr>
              <p:nvPr/>
            </p:nvSpPr>
            <p:spPr>
              <a:xfrm>
                <a:off x="4316167" y="4206762"/>
                <a:ext cx="3169650" cy="369332"/>
              </a:xfrm>
              <a:prstGeom prst="rect">
                <a:avLst/>
              </a:prstGeom>
              <a:blipFill>
                <a:blip r:embed="rId10"/>
                <a:stretch>
                  <a:fillRect l="-1538" r="-2885" b="-344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4593529-1029-4A72-96BB-2C82ADBBBA4C}"/>
                  </a:ext>
                </a:extLst>
              </p:cNvPr>
              <p:cNvSpPr txBox="1"/>
              <p:nvPr/>
            </p:nvSpPr>
            <p:spPr>
              <a:xfrm>
                <a:off x="8913727" y="4206762"/>
                <a:ext cx="176766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a14:m>
                  <m:oMathPara xmlns:m="http://schemas.openxmlformats.org/officeDocument/2006/math">
                    <m:oMathParaPr>
                      <m:jc m:val="centerGroup"/>
                    </m:oMathParaPr>
                    <m:oMath xmlns:m="http://schemas.openxmlformats.org/officeDocument/2006/math">
                      <m:acc>
                        <m:accPr>
                          <m:chr m:val="̇"/>
                          <m:ctrlPr>
                            <a:rPr kumimoji="0" lang="en-US" sz="24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Calibri"/>
                            </a:rPr>
                          </m:ctrlPr>
                        </m:accPr>
                        <m:e>
                          <m:r>
                            <a:rPr kumimoji="0" lang="en-US" sz="2400" b="1"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Calibri"/>
                            </a:rPr>
                            <m:t>𝝎</m:t>
                          </m:r>
                        </m:e>
                      </m:acc>
                      <m:r>
                        <a:rPr kumimoji="0" lang="en-US" sz="24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Calibri"/>
                        </a:rPr>
                        <m:t>≈</m:t>
                      </m:r>
                      <m:sSub>
                        <m:sSubPr>
                          <m:ctrlPr>
                            <a:rPr kumimoji="0" lang="en-CA" sz="2400" b="1" i="1" u="none" strike="noStrike" cap="none" spc="0" normalizeH="0" baseline="0" smtClean="0">
                              <a:ln>
                                <a:noFill/>
                              </a:ln>
                              <a:solidFill>
                                <a:srgbClr val="000000"/>
                              </a:solidFill>
                              <a:effectLst/>
                              <a:uFillTx/>
                              <a:latin typeface="Cambria Math" panose="02040503050406030204" pitchFamily="18" charset="0"/>
                              <a:sym typeface="Calibri"/>
                            </a:rPr>
                          </m:ctrlPr>
                        </m:sSubPr>
                        <m:e>
                          <m:r>
                            <a:rPr lang="en-CA" sz="2400" b="1" i="1">
                              <a:latin typeface="Cambria Math" panose="02040503050406030204" pitchFamily="18" charset="0"/>
                            </a:rPr>
                            <m:t>𝑿</m:t>
                          </m:r>
                        </m:e>
                        <m:sub>
                          <m:r>
                            <a:rPr kumimoji="0" lang="en-CA" sz="2400" b="1" i="1" u="none" strike="noStrike" cap="none" spc="0" normalizeH="0" baseline="0" smtClean="0">
                              <a:ln>
                                <a:noFill/>
                              </a:ln>
                              <a:solidFill>
                                <a:srgbClr val="000000"/>
                              </a:solidFill>
                              <a:effectLst/>
                              <a:uFillTx/>
                              <a:latin typeface="Cambria Math" panose="02040503050406030204" pitchFamily="18" charset="0"/>
                              <a:sym typeface="Calibri"/>
                            </a:rPr>
                            <m:t>𝒉</m:t>
                          </m:r>
                        </m:sub>
                      </m:sSub>
                      <m:r>
                        <a:rPr kumimoji="0" lang="en-CA" sz="2400" b="1" i="1" u="none" strike="noStrike" cap="none" spc="0" normalizeH="0" baseline="0" smtClean="0">
                          <a:ln>
                            <a:noFill/>
                          </a:ln>
                          <a:solidFill>
                            <a:srgbClr val="000000"/>
                          </a:solidFill>
                          <a:effectLst/>
                          <a:uFillTx/>
                          <a:latin typeface="Cambria Math" panose="02040503050406030204" pitchFamily="18" charset="0"/>
                          <a:sym typeface="Calibri"/>
                        </a:rPr>
                        <m:t>−</m:t>
                      </m:r>
                      <m:sSubSup>
                        <m:sSubSupPr>
                          <m:ctrlPr>
                            <a:rPr lang="en-US" sz="2400" i="1">
                              <a:latin typeface="Cambria Math" panose="02040503050406030204" pitchFamily="18" charset="0"/>
                            </a:rPr>
                          </m:ctrlPr>
                        </m:sSubSupPr>
                        <m:e>
                          <m:r>
                            <a:rPr lang="en-CA" sz="2400" b="1" i="1">
                              <a:latin typeface="Cambria Math" panose="02040503050406030204" pitchFamily="18" charset="0"/>
                            </a:rPr>
                            <m:t>𝑿</m:t>
                          </m:r>
                        </m:e>
                        <m:sub>
                          <m:r>
                            <a:rPr lang="en-CA" sz="2400" i="1">
                              <a:latin typeface="Cambria Math" panose="02040503050406030204" pitchFamily="18" charset="0"/>
                            </a:rPr>
                            <m:t>𝑙</m:t>
                          </m:r>
                        </m:sub>
                        <m:sup>
                          <m:r>
                            <a:rPr lang="en-CA" sz="2400" i="1">
                              <a:latin typeface="Cambria Math" panose="02040503050406030204" pitchFamily="18" charset="0"/>
                            </a:rPr>
                            <m:t>′</m:t>
                          </m:r>
                        </m:sup>
                      </m:sSubSup>
                    </m:oMath>
                  </m:oMathPara>
                </a14:m>
                <a:endParaRPr kumimoji="0" lang="en-US" sz="240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mc:Choice>
        <mc:Fallback xmlns="">
          <p:sp>
            <p:nvSpPr>
              <p:cNvPr id="34" name="TextBox 33">
                <a:extLst>
                  <a:ext uri="{FF2B5EF4-FFF2-40B4-BE49-F238E27FC236}">
                    <a16:creationId xmlns:a16="http://schemas.microsoft.com/office/drawing/2014/main" id="{64593529-1029-4A72-96BB-2C82ADBBBA4C}"/>
                  </a:ext>
                </a:extLst>
              </p:cNvPr>
              <p:cNvSpPr txBox="1">
                <a:spLocks noRot="1" noChangeAspect="1" noMove="1" noResize="1" noEditPoints="1" noAdjustHandles="1" noChangeArrowheads="1" noChangeShapeType="1" noTextEdit="1"/>
              </p:cNvSpPr>
              <p:nvPr/>
            </p:nvSpPr>
            <p:spPr>
              <a:xfrm>
                <a:off x="8913727" y="4206762"/>
                <a:ext cx="1767663" cy="369332"/>
              </a:xfrm>
              <a:prstGeom prst="rect">
                <a:avLst/>
              </a:prstGeom>
              <a:blipFill>
                <a:blip r:embed="rId11"/>
                <a:stretch>
                  <a:fillRect l="-1724" t="-4918" r="-1034" b="-18033"/>
                </a:stretch>
              </a:blipFill>
              <a:ln w="12700" cap="flat">
                <a:noFill/>
                <a:miter lim="400000"/>
              </a:ln>
              <a:effectLst/>
            </p:spPr>
            <p:txBody>
              <a:bodyPr/>
              <a:lstStyle/>
              <a:p>
                <a:r>
                  <a:rPr lang="en-US">
                    <a:noFill/>
                  </a:rPr>
                  <a:t> </a:t>
                </a:r>
              </a:p>
            </p:txBody>
          </p:sp>
        </mc:Fallback>
      </mc:AlternateContent>
      <p:pic>
        <p:nvPicPr>
          <p:cNvPr id="32" name="Picture 31">
            <a:extLst>
              <a:ext uri="{FF2B5EF4-FFF2-40B4-BE49-F238E27FC236}">
                <a16:creationId xmlns:a16="http://schemas.microsoft.com/office/drawing/2014/main" id="{ED7FE38B-9584-4DF5-BCF8-318778F88461}"/>
              </a:ext>
            </a:extLst>
          </p:cNvPr>
          <p:cNvPicPr>
            <a:picLocks noChangeAspect="1"/>
          </p:cNvPicPr>
          <p:nvPr/>
        </p:nvPicPr>
        <p:blipFill rotWithShape="1">
          <a:blip r:embed="rId12">
            <a:alphaModFix/>
            <a:extLst>
              <a:ext uri="{28A0092B-C50C-407E-A947-70E740481C1C}">
                <a14:useLocalDpi xmlns:a14="http://schemas.microsoft.com/office/drawing/2010/main" val="0"/>
              </a:ext>
            </a:extLst>
          </a:blip>
          <a:srcRect l="32434" t="31148" r="32316" b="30610"/>
          <a:stretch/>
        </p:blipFill>
        <p:spPr>
          <a:xfrm>
            <a:off x="46474" y="1914530"/>
            <a:ext cx="3368245" cy="2055425"/>
          </a:xfrm>
          <a:prstGeom prst="rect">
            <a:avLst/>
          </a:prstGeom>
        </p:spPr>
      </p:pic>
      <p:sp>
        <p:nvSpPr>
          <p:cNvPr id="37" name="Arrow: Curved Up 36">
            <a:extLst>
              <a:ext uri="{FF2B5EF4-FFF2-40B4-BE49-F238E27FC236}">
                <a16:creationId xmlns:a16="http://schemas.microsoft.com/office/drawing/2014/main" id="{D38B7A2A-0356-45BF-8AC5-90105D671DA2}"/>
              </a:ext>
            </a:extLst>
          </p:cNvPr>
          <p:cNvSpPr/>
          <p:nvPr/>
        </p:nvSpPr>
        <p:spPr>
          <a:xfrm>
            <a:off x="1896241" y="4620495"/>
            <a:ext cx="2772711" cy="671512"/>
          </a:xfrm>
          <a:prstGeom prst="curvedUpArrow">
            <a:avLst/>
          </a:prstGeom>
          <a:solidFill>
            <a:schemeClr val="tx1"/>
          </a:solid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42" name="Arrow: Curved Up 41">
            <a:extLst>
              <a:ext uri="{FF2B5EF4-FFF2-40B4-BE49-F238E27FC236}">
                <a16:creationId xmlns:a16="http://schemas.microsoft.com/office/drawing/2014/main" id="{EA11BC48-3303-487D-AEF8-19524CDCA3D8}"/>
              </a:ext>
            </a:extLst>
          </p:cNvPr>
          <p:cNvSpPr/>
          <p:nvPr/>
        </p:nvSpPr>
        <p:spPr>
          <a:xfrm>
            <a:off x="6398877" y="4620495"/>
            <a:ext cx="2772711" cy="671512"/>
          </a:xfrm>
          <a:prstGeom prst="curvedUpArrow">
            <a:avLst/>
          </a:prstGeom>
          <a:solidFill>
            <a:schemeClr val="tx1"/>
          </a:solid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38" name="TextBox 37">
            <a:extLst>
              <a:ext uri="{FF2B5EF4-FFF2-40B4-BE49-F238E27FC236}">
                <a16:creationId xmlns:a16="http://schemas.microsoft.com/office/drawing/2014/main" id="{9CFE6512-1FFB-4C42-B2C4-AE7B4DF5F2FD}"/>
              </a:ext>
            </a:extLst>
          </p:cNvPr>
          <p:cNvSpPr txBox="1"/>
          <p:nvPr/>
        </p:nvSpPr>
        <p:spPr>
          <a:xfrm>
            <a:off x="7727176" y="5301493"/>
            <a:ext cx="23018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2400" b="1"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a:t>
            </a:r>
            <a:endParaRPr kumimoji="0" lang="en-US" sz="2400" b="1"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p:sp>
        <p:nvSpPr>
          <p:cNvPr id="44" name="TextBox 43">
            <a:extLst>
              <a:ext uri="{FF2B5EF4-FFF2-40B4-BE49-F238E27FC236}">
                <a16:creationId xmlns:a16="http://schemas.microsoft.com/office/drawing/2014/main" id="{2C47A8DF-161C-4223-A06B-A6B5F042CE1E}"/>
              </a:ext>
            </a:extLst>
          </p:cNvPr>
          <p:cNvSpPr txBox="1"/>
          <p:nvPr/>
        </p:nvSpPr>
        <p:spPr>
          <a:xfrm>
            <a:off x="2916315" y="1066189"/>
            <a:ext cx="9542034" cy="31700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CA" sz="2000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     -      )</a:t>
            </a:r>
            <a:endParaRPr kumimoji="0" lang="en-US" sz="2000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p:spTree>
    <p:extLst>
      <p:ext uri="{BB962C8B-B14F-4D97-AF65-F5344CB8AC3E}">
        <p14:creationId xmlns:p14="http://schemas.microsoft.com/office/powerpoint/2010/main" val="18485066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44"/>
                                        </p:tgtEl>
                                      </p:cBhvr>
                                    </p:animEffect>
                                    <p:set>
                                      <p:cBhvr>
                                        <p:cTn id="46" dur="1" fill="hold">
                                          <p:stCondLst>
                                            <p:cond delay="499"/>
                                          </p:stCondLst>
                                        </p:cTn>
                                        <p:tgtEl>
                                          <p:spTgt spid="44"/>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38"/>
                                        </p:tgtEl>
                                      </p:cBhvr>
                                    </p:animEffect>
                                    <p:set>
                                      <p:cBhvr>
                                        <p:cTn id="49" dur="1" fill="hold">
                                          <p:stCondLst>
                                            <p:cond delay="499"/>
                                          </p:stCondLst>
                                        </p:cTn>
                                        <p:tgtEl>
                                          <p:spTgt spid="3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37"/>
                                        </p:tgtEl>
                                      </p:cBhvr>
                                    </p:animEffect>
                                    <p:set>
                                      <p:cBhvr>
                                        <p:cTn id="52" dur="1" fill="hold">
                                          <p:stCondLst>
                                            <p:cond delay="499"/>
                                          </p:stCondLst>
                                        </p:cTn>
                                        <p:tgtEl>
                                          <p:spTgt spid="3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42"/>
                                        </p:tgtEl>
                                      </p:cBhvr>
                                    </p:animEffect>
                                    <p:set>
                                      <p:cBhvr>
                                        <p:cTn id="55" dur="1" fill="hold">
                                          <p:stCondLst>
                                            <p:cond delay="499"/>
                                          </p:stCondLst>
                                        </p:cTn>
                                        <p:tgtEl>
                                          <p:spTgt spid="42"/>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30"/>
                                        </p:tgtEl>
                                      </p:cBhvr>
                                    </p:animEffect>
                                    <p:set>
                                      <p:cBhvr>
                                        <p:cTn id="61" dur="1" fill="hold">
                                          <p:stCondLst>
                                            <p:cond delay="499"/>
                                          </p:stCondLst>
                                        </p:cTn>
                                        <p:tgtEl>
                                          <p:spTgt spid="30"/>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33"/>
                                        </p:tgtEl>
                                      </p:cBhvr>
                                    </p:animEffect>
                                    <p:set>
                                      <p:cBhvr>
                                        <p:cTn id="64" dur="1" fill="hold">
                                          <p:stCondLst>
                                            <p:cond delay="499"/>
                                          </p:stCondLst>
                                        </p:cTn>
                                        <p:tgtEl>
                                          <p:spTgt spid="33"/>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34"/>
                                        </p:tgtEl>
                                      </p:cBhvr>
                                    </p:animEffect>
                                    <p:set>
                                      <p:cBhvr>
                                        <p:cTn id="67" dur="1" fill="hold">
                                          <p:stCondLst>
                                            <p:cond delay="499"/>
                                          </p:stCondLst>
                                        </p:cTn>
                                        <p:tgtEl>
                                          <p:spTgt spid="34"/>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3" grpId="0"/>
      <p:bldP spid="33" grpId="1"/>
      <p:bldP spid="34" grpId="0"/>
      <p:bldP spid="34" grpId="1"/>
      <p:bldP spid="37" grpId="0" animBg="1"/>
      <p:bldP spid="37" grpId="1" animBg="1"/>
      <p:bldP spid="42" grpId="0" animBg="1"/>
      <p:bldP spid="42" grpId="1" animBg="1"/>
      <p:bldP spid="38" grpId="0"/>
      <p:bldP spid="38" grpId="1"/>
      <p:bldP spid="44" grpId="0"/>
      <p:bldP spid="4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ouble-click to edit">
            <a:extLst>
              <a:ext uri="{FF2B5EF4-FFF2-40B4-BE49-F238E27FC236}">
                <a16:creationId xmlns:a16="http://schemas.microsoft.com/office/drawing/2014/main" id="{07F9646D-D3A7-4E0A-B12F-F7CE745E1EB1}"/>
              </a:ext>
            </a:extLst>
          </p:cNvPr>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Data Preparation: Deformation Prior</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5"/>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E3E00EB6-4067-4F68-9D63-D13C40AF89E5}"/>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12</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2" name="SCA-Abstract_Interpolation">
            <a:hlinkClick r:id="" action="ppaction://media"/>
            <a:extLst>
              <a:ext uri="{FF2B5EF4-FFF2-40B4-BE49-F238E27FC236}">
                <a16:creationId xmlns:a16="http://schemas.microsoft.com/office/drawing/2014/main" id="{2DA0A852-963F-4293-A6D1-FB6A77BAE4B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10639" b="30101"/>
          <a:stretch/>
        </p:blipFill>
        <p:spPr>
          <a:xfrm>
            <a:off x="42688" y="1309688"/>
            <a:ext cx="12103100" cy="4064000"/>
          </a:xfrm>
          <a:prstGeom prst="rect">
            <a:avLst/>
          </a:prstGeom>
        </p:spPr>
      </p:pic>
      <mc:AlternateContent xmlns:mc="http://schemas.openxmlformats.org/markup-compatibility/2006">
        <mc:Choice xmlns:a14="http://schemas.microsoft.com/office/drawing/2010/main" Requires="a14">
          <p:sp>
            <p:nvSpPr>
              <p:cNvPr id="9" name="Double-click to edit">
                <a:extLst>
                  <a:ext uri="{FF2B5EF4-FFF2-40B4-BE49-F238E27FC236}">
                    <a16:creationId xmlns:a16="http://schemas.microsoft.com/office/drawing/2014/main" id="{832D62BA-5713-4F38-85FC-77C987A89889}"/>
                  </a:ext>
                </a:extLst>
              </p:cNvPr>
              <p:cNvSpPr txBox="1">
                <a:spLocks noGrp="1"/>
              </p:cNvSpPr>
              <p:nvPr>
                <p:ph type="body" idx="1"/>
              </p:nvPr>
            </p:nvSpPr>
            <p:spPr>
              <a:xfrm>
                <a:off x="2523440" y="5365148"/>
                <a:ext cx="7162150" cy="1492852"/>
              </a:xfrm>
              <a:prstGeom prst="rect">
                <a:avLst/>
              </a:prstGeom>
            </p:spPr>
            <p:txBody>
              <a:bodyPr>
                <a:normAutofit lnSpcReduction="10000"/>
              </a:bodyPr>
              <a:lstStyle/>
              <a:p>
                <a:pPr marL="514350" indent="-514350">
                  <a:buFont typeface="+mj-lt"/>
                  <a:buAutoNum type="arabicPeriod"/>
                </a:pPr>
                <a14:m>
                  <m:oMath xmlns:m="http://schemas.openxmlformats.org/officeDocument/2006/math">
                    <m:sSubSup>
                      <m:sSubSupPr>
                        <m:ctrlPr>
                          <a:rPr lang="en-US" i="1">
                            <a:latin typeface="Cambria Math" panose="02040503050406030204" pitchFamily="18" charset="0"/>
                          </a:rPr>
                        </m:ctrlPr>
                      </m:sSubSupPr>
                      <m:e>
                        <m:r>
                          <a:rPr lang="el-GR" b="1" i="1">
                            <a:latin typeface="Cambria Math" panose="02040503050406030204" pitchFamily="18" charset="0"/>
                            <a:ea typeface="Cambria Math" panose="02040503050406030204" pitchFamily="18" charset="0"/>
                          </a:rPr>
                          <m:t>𝜱</m:t>
                        </m:r>
                      </m:e>
                      <m:sub>
                        <m:r>
                          <a:rPr lang="en-CA" i="1">
                            <a:latin typeface="Cambria Math" panose="02040503050406030204" pitchFamily="18" charset="0"/>
                          </a:rPr>
                          <m:t>𝑙</m:t>
                        </m:r>
                      </m:sub>
                      <m:sup>
                        <m:r>
                          <a:rPr lang="en-CA" i="1">
                            <a:latin typeface="Cambria Math" panose="02040503050406030204" pitchFamily="18" charset="0"/>
                          </a:rPr>
                          <m:t>′</m:t>
                        </m:r>
                      </m:sup>
                    </m:sSubSup>
                    <m:r>
                      <a:rPr lang="en-US" i="1">
                        <a:latin typeface="Cambria Math" panose="02040503050406030204" pitchFamily="18" charset="0"/>
                      </a:rPr>
                      <m:t>=</m:t>
                    </m:r>
                    <m:r>
                      <a:rPr lang="en-CA" i="1">
                        <a:latin typeface="Cambria Math" panose="02040503050406030204" pitchFamily="18" charset="0"/>
                      </a:rPr>
                      <m:t>𝑢𝑝𝑠𝑐𝑎𝑙𝑒𝐼𝑛𝑡𝑒𝑟𝑝</m:t>
                    </m:r>
                    <m:r>
                      <a:rPr lang="en-CA" i="1">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l-GR" b="1" i="1">
                            <a:latin typeface="Cambria Math" panose="02040503050406030204" pitchFamily="18" charset="0"/>
                            <a:ea typeface="Cambria Math" panose="02040503050406030204" pitchFamily="18" charset="0"/>
                          </a:rPr>
                          <m:t>𝜱</m:t>
                        </m:r>
                      </m:e>
                      <m:sub>
                        <m:r>
                          <a:rPr lang="en-CA" i="1">
                            <a:latin typeface="Cambria Math" panose="02040503050406030204" pitchFamily="18" charset="0"/>
                            <a:ea typeface="Cambria Math" panose="02040503050406030204" pitchFamily="18" charset="0"/>
                          </a:rPr>
                          <m:t>𝑙</m:t>
                        </m:r>
                      </m:sub>
                    </m:sSub>
                    <m:r>
                      <a:rPr lang="en-CA" i="1">
                        <a:latin typeface="Cambria Math" panose="02040503050406030204" pitchFamily="18" charset="0"/>
                        <a:ea typeface="Cambria Math" panose="02040503050406030204" pitchFamily="18" charset="0"/>
                      </a:rPr>
                      <m:t>, </m:t>
                    </m:r>
                    <m:sSub>
                      <m:sSubPr>
                        <m:ctrlPr>
                          <a:rPr lang="en-CA" i="1">
                            <a:latin typeface="Cambria Math" panose="02040503050406030204" pitchFamily="18" charset="0"/>
                            <a:ea typeface="Cambria Math" panose="02040503050406030204" pitchFamily="18" charset="0"/>
                          </a:rPr>
                        </m:ctrlPr>
                      </m:sSubPr>
                      <m:e>
                        <m:r>
                          <a:rPr lang="en-CA" i="1">
                            <a:latin typeface="Cambria Math" panose="02040503050406030204" pitchFamily="18" charset="0"/>
                            <a:ea typeface="Cambria Math" panose="02040503050406030204" pitchFamily="18" charset="0"/>
                          </a:rPr>
                          <m:t>𝑟</m:t>
                        </m:r>
                      </m:e>
                      <m:sub>
                        <m:r>
                          <a:rPr lang="en-CA" i="1">
                            <a:latin typeface="Cambria Math" panose="02040503050406030204" pitchFamily="18" charset="0"/>
                            <a:ea typeface="Cambria Math" panose="02040503050406030204" pitchFamily="18" charset="0"/>
                          </a:rPr>
                          <m:t>h</m:t>
                        </m:r>
                      </m:sub>
                    </m:sSub>
                    <m:r>
                      <a:rPr lang="en-CA" i="1">
                        <a:latin typeface="Cambria Math" panose="02040503050406030204" pitchFamily="18" charset="0"/>
                      </a:rPr>
                      <m:t>)</m:t>
                    </m:r>
                  </m:oMath>
                </a14:m>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pPr marL="514350" indent="-514350">
                  <a:buFont typeface="+mj-lt"/>
                  <a:buAutoNum type="arabicPeriod"/>
                </a:pPr>
                <a14:m>
                  <m:oMath xmlns:m="http://schemas.openxmlformats.org/officeDocument/2006/math">
                    <m:sSub>
                      <m:sSubPr>
                        <m:ctrlPr>
                          <a:rPr lang="en-US" i="1">
                            <a:latin typeface="Cambria Math" panose="02040503050406030204" pitchFamily="18" charset="0"/>
                          </a:rPr>
                        </m:ctrlPr>
                      </m:sSubPr>
                      <m:e>
                        <m:r>
                          <a:rPr lang="en-CA" b="1" i="1">
                            <a:latin typeface="Cambria Math" panose="02040503050406030204" pitchFamily="18" charset="0"/>
                          </a:rPr>
                          <m:t>𝒖</m:t>
                        </m:r>
                      </m:e>
                      <m:sub>
                        <m:r>
                          <a:rPr lang="en-US" i="1">
                            <a:latin typeface="Cambria Math" panose="02040503050406030204" pitchFamily="18" charset="0"/>
                            <a:ea typeface="Cambria Math" panose="02040503050406030204" pitchFamily="18" charset="0"/>
                          </a:rPr>
                          <m:t>𝜔</m:t>
                        </m:r>
                      </m:sub>
                    </m:sSub>
                    <m:r>
                      <a:rPr lang="en-US" i="1">
                        <a:latin typeface="Cambria Math" panose="02040503050406030204" pitchFamily="18" charset="0"/>
                      </a:rPr>
                      <m:t>=</m:t>
                    </m:r>
                    <m:r>
                      <a:rPr lang="en-CA" i="1">
                        <a:latin typeface="Cambria Math" panose="02040503050406030204" pitchFamily="18" charset="0"/>
                      </a:rPr>
                      <m:t>𝐹𝑙𝑂𝐹</m:t>
                    </m:r>
                    <m:d>
                      <m:dPr>
                        <m:ctrlPr>
                          <a:rPr lang="en-CA" i="1">
                            <a:latin typeface="Cambria Math" panose="02040503050406030204" pitchFamily="18" charset="0"/>
                          </a:rPr>
                        </m:ctrlPr>
                      </m:dPr>
                      <m:e>
                        <m:sSubSup>
                          <m:sSubSupPr>
                            <m:ctrlPr>
                              <a:rPr lang="en-US" i="1">
                                <a:latin typeface="Cambria Math" panose="02040503050406030204" pitchFamily="18" charset="0"/>
                              </a:rPr>
                            </m:ctrlPr>
                          </m:sSubSupPr>
                          <m:e>
                            <m:r>
                              <a:rPr lang="el-GR" b="1" i="1">
                                <a:latin typeface="Cambria Math" panose="02040503050406030204" pitchFamily="18" charset="0"/>
                                <a:ea typeface="Cambria Math" panose="02040503050406030204" pitchFamily="18" charset="0"/>
                              </a:rPr>
                              <m:t>𝜱</m:t>
                            </m:r>
                          </m:e>
                          <m:sub>
                            <m:r>
                              <a:rPr lang="en-CA" i="1">
                                <a:latin typeface="Cambria Math" panose="02040503050406030204" pitchFamily="18" charset="0"/>
                              </a:rPr>
                              <m:t>𝑙</m:t>
                            </m:r>
                          </m:sub>
                          <m:sup>
                            <m:r>
                              <a:rPr lang="en-CA" i="1">
                                <a:latin typeface="Cambria Math" panose="02040503050406030204" pitchFamily="18" charset="0"/>
                              </a:rPr>
                              <m:t>′</m:t>
                            </m:r>
                          </m:sup>
                        </m:sSubSup>
                        <m:r>
                          <a:rPr lang="en-CA" i="1">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l-GR" b="1" i="1">
                                <a:latin typeface="Cambria Math" panose="02040503050406030204" pitchFamily="18" charset="0"/>
                                <a:ea typeface="Cambria Math" panose="02040503050406030204" pitchFamily="18" charset="0"/>
                              </a:rPr>
                              <m:t>𝜱</m:t>
                            </m:r>
                          </m:e>
                          <m:sub>
                            <m:r>
                              <a:rPr lang="en-CA" i="1">
                                <a:latin typeface="Cambria Math" panose="02040503050406030204" pitchFamily="18" charset="0"/>
                                <a:ea typeface="Cambria Math" panose="02040503050406030204" pitchFamily="18" charset="0"/>
                              </a:rPr>
                              <m:t>h</m:t>
                            </m:r>
                          </m:sub>
                        </m:sSub>
                        <m:r>
                          <a:rPr lang="en-CA" i="1">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𝛼</m:t>
                        </m:r>
                        <m:r>
                          <a:rPr lang="en-CA" i="1">
                            <a:latin typeface="Cambria Math" panose="02040503050406030204" pitchFamily="18" charset="0"/>
                            <a:ea typeface="Cambria Math" panose="02040503050406030204" pitchFamily="18" charset="0"/>
                          </a:rPr>
                          <m:t>=1</m:t>
                        </m:r>
                      </m:e>
                    </m:d>
                  </m:oMath>
                </a14:m>
                <a:r>
                  <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[Thuerey, 2017]</a:t>
                </a:r>
              </a:p>
              <a:p>
                <a:pPr marL="514350" indent="-514350">
                  <a:buFont typeface="+mj-lt"/>
                  <a:buAutoNum type="arabicPeriod"/>
                </a:pPr>
                <a14:m>
                  <m:oMath xmlns:m="http://schemas.openxmlformats.org/officeDocument/2006/math">
                    <m:acc>
                      <m:accPr>
                        <m:chr m:val="̇"/>
                        <m:ctrlPr>
                          <a:rPr lang="en-CA" i="1">
                            <a:latin typeface="Cambria Math" panose="02040503050406030204" pitchFamily="18" charset="0"/>
                          </a:rPr>
                        </m:ctrlPr>
                      </m:accPr>
                      <m:e>
                        <m:r>
                          <a:rPr lang="en-CA" b="1" i="1">
                            <a:latin typeface="Cambria Math" panose="02040503050406030204" pitchFamily="18" charset="0"/>
                            <a:ea typeface="Cambria Math" panose="02040503050406030204" pitchFamily="18" charset="0"/>
                          </a:rPr>
                          <m:t>𝝎</m:t>
                        </m:r>
                      </m:e>
                    </m:acc>
                    <m:r>
                      <a:rPr lang="en-US" i="1">
                        <a:latin typeface="Cambria Math" panose="02040503050406030204" pitchFamily="18" charset="0"/>
                      </a:rPr>
                      <m:t>=</m:t>
                    </m:r>
                    <m:r>
                      <a:rPr lang="en-CA" i="1">
                        <a:latin typeface="Cambria Math" panose="02040503050406030204" pitchFamily="18" charset="0"/>
                      </a:rPr>
                      <m:t>𝑎𝑑𝑣𝑒𝑐𝑡</m:t>
                    </m:r>
                    <m:r>
                      <a:rPr lang="en-CA" i="1">
                        <a:latin typeface="Cambria Math" panose="02040503050406030204" pitchFamily="18" charset="0"/>
                      </a:rPr>
                      <m:t>(</m:t>
                    </m:r>
                    <m:sSubSup>
                      <m:sSubSupPr>
                        <m:ctrlPr>
                          <a:rPr lang="en-US" i="1">
                            <a:latin typeface="Cambria Math" panose="02040503050406030204" pitchFamily="18" charset="0"/>
                          </a:rPr>
                        </m:ctrlPr>
                      </m:sSubSupPr>
                      <m:e>
                        <m:r>
                          <a:rPr lang="en-CA" b="1" i="1">
                            <a:latin typeface="Cambria Math" panose="02040503050406030204" pitchFamily="18" charset="0"/>
                          </a:rPr>
                          <m:t>𝑿</m:t>
                        </m:r>
                      </m:e>
                      <m:sub>
                        <m:r>
                          <a:rPr lang="en-CA" i="1">
                            <a:latin typeface="Cambria Math" panose="02040503050406030204" pitchFamily="18" charset="0"/>
                          </a:rPr>
                          <m:t>𝑙</m:t>
                        </m:r>
                      </m:sub>
                      <m:sup>
                        <m:r>
                          <a:rPr lang="en-CA" i="1">
                            <a:latin typeface="Cambria Math" panose="02040503050406030204" pitchFamily="18" charset="0"/>
                          </a:rPr>
                          <m:t>′</m:t>
                        </m:r>
                      </m:sup>
                    </m:sSubSup>
                    <m:r>
                      <a:rPr lang="en-CA"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CA" b="1" i="1">
                            <a:latin typeface="Cambria Math" panose="02040503050406030204" pitchFamily="18" charset="0"/>
                          </a:rPr>
                          <m:t>𝒖</m:t>
                        </m:r>
                      </m:e>
                      <m:sub>
                        <m:r>
                          <a:rPr lang="en-US" i="1">
                            <a:latin typeface="Cambria Math" panose="02040503050406030204" pitchFamily="18" charset="0"/>
                            <a:ea typeface="Cambria Math" panose="02040503050406030204" pitchFamily="18" charset="0"/>
                          </a:rPr>
                          <m:t>𝜔</m:t>
                        </m:r>
                      </m:sub>
                    </m:sSub>
                    <m:r>
                      <a:rPr lang="en-CA" i="1">
                        <a:latin typeface="Cambria Math" panose="02040503050406030204" pitchFamily="18" charset="0"/>
                      </a:rPr>
                      <m:t>)</m:t>
                    </m:r>
                  </m:oMath>
                </a14:m>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mc:Choice>
        <mc:Fallback>
          <p:sp>
            <p:nvSpPr>
              <p:cNvPr id="9" name="Double-click to edit">
                <a:extLst>
                  <a:ext uri="{FF2B5EF4-FFF2-40B4-BE49-F238E27FC236}">
                    <a16:creationId xmlns:a16="http://schemas.microsoft.com/office/drawing/2014/main" id="{832D62BA-5713-4F38-85FC-77C987A89889}"/>
                  </a:ext>
                </a:extLst>
              </p:cNvPr>
              <p:cNvSpPr txBox="1">
                <a:spLocks noGrp="1" noRot="1" noChangeAspect="1" noMove="1" noResize="1" noEditPoints="1" noAdjustHandles="1" noChangeArrowheads="1" noChangeShapeType="1" noTextEdit="1"/>
              </p:cNvSpPr>
              <p:nvPr>
                <p:ph type="body" idx="1"/>
              </p:nvPr>
            </p:nvSpPr>
            <p:spPr>
              <a:xfrm>
                <a:off x="2523440" y="5365148"/>
                <a:ext cx="7162150" cy="1492852"/>
              </a:xfrm>
              <a:prstGeom prst="rect">
                <a:avLst/>
              </a:prstGeom>
              <a:blipFill>
                <a:blip r:embed="rId7"/>
                <a:stretch>
                  <a:fillRect r="-255"/>
                </a:stretch>
              </a:blipFill>
            </p:spPr>
            <p:txBody>
              <a:bodyPr/>
              <a:lstStyle/>
              <a:p>
                <a:r>
                  <a:rPr lang="en-US">
                    <a:noFill/>
                  </a:rPr>
                  <a:t> </a:t>
                </a:r>
              </a:p>
            </p:txBody>
          </p:sp>
        </mc:Fallback>
      </mc:AlternateContent>
    </p:spTree>
    <p:extLst>
      <p:ext uri="{BB962C8B-B14F-4D97-AF65-F5344CB8AC3E}">
        <p14:creationId xmlns:p14="http://schemas.microsoft.com/office/powerpoint/2010/main" val="33992490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8" fill="hold"/>
                                        <p:tgtEl>
                                          <p:spTgt spid="2"/>
                                        </p:tgtEl>
                                      </p:cBhvr>
                                    </p:cmd>
                                  </p:childTnLst>
                                </p:cTn>
                              </p:par>
                            </p:childTnLst>
                          </p:cTn>
                        </p:par>
                        <p:par>
                          <p:cTn id="7" fill="hold">
                            <p:stCondLst>
                              <p:cond delay="7048"/>
                            </p:stCondLst>
                            <p:childTnLst>
                              <p:par>
                                <p:cTn id="8" presetID="10" presetClass="entr" presetSubtype="0" fill="hold"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1" fill="hold" display="0">
                  <p:stCondLst>
                    <p:cond delay="indefinite"/>
                  </p:stCondLst>
                </p:cTn>
                <p:tgtEl>
                  <p:spTgt spid="2"/>
                </p:tgtEl>
              </p:cMediaNode>
            </p:video>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ouble-click to edit">
            <a:extLst>
              <a:ext uri="{FF2B5EF4-FFF2-40B4-BE49-F238E27FC236}">
                <a16:creationId xmlns:a16="http://schemas.microsoft.com/office/drawing/2014/main" id="{782047C2-7279-47DF-BE41-410DF2421CE6}"/>
              </a:ext>
            </a:extLst>
          </p:cNvPr>
          <p:cNvSpPr txBox="1">
            <a:spLocks/>
          </p:cNvSpPr>
          <p:nvPr/>
        </p:nvSpPr>
        <p:spPr>
          <a:xfrm>
            <a:off x="-3523" y="-15875"/>
            <a:ext cx="12195523" cy="1325563"/>
          </a:xfrm>
          <a:prstGeom prst="rect">
            <a:avLst/>
          </a:prstGeom>
          <a:solidFill>
            <a:srgbClr val="2399E8"/>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Data Preparation: Improved Alignment</a:t>
            </a: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E3E00EB6-4067-4F68-9D63-D13C40AF89E5}"/>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13</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4" name="Picture 3" descr="Chart&#10;&#10;Description automatically generated">
            <a:extLst>
              <a:ext uri="{FF2B5EF4-FFF2-40B4-BE49-F238E27FC236}">
                <a16:creationId xmlns:a16="http://schemas.microsoft.com/office/drawing/2014/main" id="{8F303B8E-EBA8-4EDE-92AD-9DC4B05A7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12" y="1456109"/>
            <a:ext cx="11994776" cy="3731527"/>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3F72D6C-F5E4-4700-8BC7-D95692D8169D}"/>
                  </a:ext>
                </a:extLst>
              </p:cNvPr>
              <p:cNvSpPr txBox="1"/>
              <p:nvPr/>
            </p:nvSpPr>
            <p:spPr>
              <a:xfrm>
                <a:off x="723213" y="1543310"/>
                <a:ext cx="4849404" cy="9380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a14:m>
                  <m:oMathPara xmlns:m="http://schemas.openxmlformats.org/officeDocument/2006/math">
                    <m:oMathParaPr>
                      <m:jc m:val="centerGroup"/>
                    </m:oMathParaPr>
                    <m:oMath xmlns:m="http://schemas.openxmlformats.org/officeDocument/2006/math">
                      <m:sSub>
                        <m:sSubPr>
                          <m:ctrlPr>
                            <a:rPr kumimoji="0" lang="en-US" sz="2400" b="0" i="1" u="none" strike="noStrike" cap="none" spc="0" normalizeH="0" baseline="0" smtClean="0">
                              <a:ln>
                                <a:noFill/>
                              </a:ln>
                              <a:solidFill>
                                <a:srgbClr val="000000"/>
                              </a:solidFill>
                              <a:effectLst/>
                              <a:uFillTx/>
                              <a:latin typeface="Cambria Math" panose="02040503050406030204" pitchFamily="18" charset="0"/>
                              <a:sym typeface="Calibri"/>
                            </a:rPr>
                          </m:ctrlPr>
                        </m:sSubPr>
                        <m:e>
                          <m:r>
                            <a:rPr kumimoji="0" lang="en-CA" sz="2400" b="1" i="1" u="none" strike="noStrike" cap="none" spc="0" normalizeH="0" baseline="0" smtClean="0">
                              <a:ln>
                                <a:noFill/>
                              </a:ln>
                              <a:solidFill>
                                <a:srgbClr val="000000"/>
                              </a:solidFill>
                              <a:effectLst/>
                              <a:uFillTx/>
                              <a:latin typeface="Cambria Math" panose="02040503050406030204" pitchFamily="18" charset="0"/>
                              <a:sym typeface="Calibri"/>
                            </a:rPr>
                            <m:t>𝑨</m:t>
                          </m:r>
                        </m:e>
                        <m:sub>
                          <m:r>
                            <m:rPr>
                              <m:sty m:val="p"/>
                            </m:rPr>
                            <a:rPr kumimoji="0" lang="en-CA" sz="2400" b="0" i="0" u="none" strike="noStrike" cap="none" spc="0" normalizeH="0" baseline="0" smtClean="0">
                              <a:ln>
                                <a:noFill/>
                              </a:ln>
                              <a:solidFill>
                                <a:srgbClr val="000000"/>
                              </a:solidFill>
                              <a:effectLst/>
                              <a:uFillTx/>
                              <a:latin typeface="Cambria Math" panose="02040503050406030204" pitchFamily="18" charset="0"/>
                              <a:sym typeface="Calibri"/>
                            </a:rPr>
                            <m:t>UpOF</m:t>
                          </m:r>
                        </m:sub>
                      </m:sSub>
                      <m:r>
                        <a:rPr kumimoji="0" lang="en-US" sz="2400" b="0" i="1" u="none" strike="noStrike" cap="none" spc="0" normalizeH="0" baseline="0" smtClean="0">
                          <a:ln>
                            <a:noFill/>
                          </a:ln>
                          <a:solidFill>
                            <a:srgbClr val="000000"/>
                          </a:solidFill>
                          <a:effectLst/>
                          <a:uFillTx/>
                          <a:latin typeface="Cambria Math" panose="02040503050406030204" pitchFamily="18" charset="0"/>
                          <a:sym typeface="Calibri"/>
                        </a:rPr>
                        <m:t>=</m:t>
                      </m:r>
                      <m:r>
                        <a:rPr kumimoji="0" lang="en-CA" sz="2400" b="0" i="1" u="none" strike="noStrike" cap="none" spc="0" normalizeH="0" baseline="0" smtClean="0">
                          <a:ln>
                            <a:noFill/>
                          </a:ln>
                          <a:solidFill>
                            <a:srgbClr val="000000"/>
                          </a:solidFill>
                          <a:effectLst/>
                          <a:uFillTx/>
                          <a:latin typeface="Cambria Math" panose="02040503050406030204" pitchFamily="18" charset="0"/>
                          <a:sym typeface="Calibri"/>
                        </a:rPr>
                        <m:t> </m:t>
                      </m:r>
                      <m:r>
                        <m:rPr>
                          <m:sty m:val="p"/>
                        </m:rPr>
                        <a:rPr lang="en-CA" sz="2400" i="1">
                          <a:latin typeface="Cambria Math" panose="02040503050406030204" pitchFamily="18" charset="0"/>
                          <a:ea typeface="Cambria Math" panose="02040503050406030204" pitchFamily="18" charset="0"/>
                        </a:rPr>
                        <m:t>∇</m:t>
                      </m:r>
                      <m:sSubSup>
                        <m:sSubSupPr>
                          <m:ctrlPr>
                            <a:rPr lang="en-CA" sz="2400" i="1" smtClean="0">
                              <a:latin typeface="Cambria Math" panose="02040503050406030204" pitchFamily="18" charset="0"/>
                              <a:ea typeface="Cambria Math" panose="02040503050406030204" pitchFamily="18" charset="0"/>
                            </a:rPr>
                          </m:ctrlPr>
                        </m:sSubSupPr>
                        <m:e>
                          <m:r>
                            <a:rPr lang="el-GR" sz="2400" b="1" i="1">
                              <a:latin typeface="Cambria Math" panose="02040503050406030204" pitchFamily="18" charset="0"/>
                              <a:ea typeface="Cambria Math" panose="02040503050406030204" pitchFamily="18" charset="0"/>
                            </a:rPr>
                            <m:t>𝜱</m:t>
                          </m:r>
                        </m:e>
                        <m:sub>
                          <m:r>
                            <a:rPr lang="en-CA" sz="2400" b="0" i="1" smtClean="0">
                              <a:latin typeface="Cambria Math" panose="02040503050406030204" pitchFamily="18" charset="0"/>
                              <a:ea typeface="Cambria Math" panose="02040503050406030204" pitchFamily="18" charset="0"/>
                            </a:rPr>
                            <m:t>h</m:t>
                          </m:r>
                        </m:sub>
                        <m:sup>
                          <m:r>
                            <a:rPr lang="en-CA" sz="2400" b="0" i="1" smtClean="0">
                              <a:latin typeface="Cambria Math" panose="02040503050406030204" pitchFamily="18" charset="0"/>
                              <a:ea typeface="Cambria Math" panose="02040503050406030204" pitchFamily="18" charset="0"/>
                            </a:rPr>
                            <m:t>𝑇</m:t>
                          </m:r>
                        </m:sup>
                      </m:sSubSup>
                      <m:r>
                        <m:rPr>
                          <m:sty m:val="p"/>
                        </m:rPr>
                        <a:rPr lang="en-CA" sz="2400" i="1">
                          <a:latin typeface="Cambria Math" panose="02040503050406030204" pitchFamily="18" charset="0"/>
                          <a:ea typeface="Cambria Math" panose="02040503050406030204" pitchFamily="18" charset="0"/>
                        </a:rPr>
                        <m:t>∇</m:t>
                      </m:r>
                      <m:sSub>
                        <m:sSubPr>
                          <m:ctrlPr>
                            <a:rPr lang="el-GR" sz="2400" i="1">
                              <a:latin typeface="Cambria Math" panose="02040503050406030204" pitchFamily="18" charset="0"/>
                              <a:ea typeface="Cambria Math" panose="02040503050406030204" pitchFamily="18" charset="0"/>
                            </a:rPr>
                          </m:ctrlPr>
                        </m:sSubPr>
                        <m:e>
                          <m:r>
                            <a:rPr lang="el-GR" sz="2400" b="1" i="1">
                              <a:latin typeface="Cambria Math" panose="02040503050406030204" pitchFamily="18" charset="0"/>
                              <a:ea typeface="Cambria Math" panose="02040503050406030204" pitchFamily="18" charset="0"/>
                            </a:rPr>
                            <m:t>𝜱</m:t>
                          </m:r>
                        </m:e>
                        <m:sub>
                          <m:r>
                            <a:rPr lang="en-CA" sz="2400" b="0" i="1" smtClean="0">
                              <a:latin typeface="Cambria Math" panose="02040503050406030204" pitchFamily="18" charset="0"/>
                              <a:ea typeface="Cambria Math" panose="02040503050406030204" pitchFamily="18" charset="0"/>
                            </a:rPr>
                            <m:t>h</m:t>
                          </m:r>
                        </m:sub>
                      </m:sSub>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𝛽</m:t>
                          </m:r>
                        </m:e>
                        <m:sub>
                          <m:r>
                            <a:rPr lang="en-CA" sz="2400" b="0" i="1" smtClean="0">
                              <a:latin typeface="Cambria Math" panose="02040503050406030204" pitchFamily="18" charset="0"/>
                              <a:ea typeface="Cambria Math" panose="02040503050406030204" pitchFamily="18" charset="0"/>
                            </a:rPr>
                            <m:t>𝑆</m:t>
                          </m:r>
                        </m:sub>
                      </m:sSub>
                      <m:nary>
                        <m:naryPr>
                          <m:chr m:val="∑"/>
                          <m:supHide m:val="on"/>
                          <m:ctrlPr>
                            <a:rPr lang="en-CA" sz="2400" b="0" i="1" smtClean="0">
                              <a:latin typeface="Cambria Math" panose="02040503050406030204" pitchFamily="18" charset="0"/>
                              <a:ea typeface="Cambria Math" panose="02040503050406030204" pitchFamily="18" charset="0"/>
                            </a:rPr>
                          </m:ctrlPr>
                        </m:naryPr>
                        <m:sub>
                          <m:r>
                            <m:rPr>
                              <m:brk m:alnAt="7"/>
                            </m:rPr>
                            <a:rPr lang="en-CA" sz="2400" b="0" i="1" smtClean="0">
                              <a:latin typeface="Cambria Math" panose="02040503050406030204" pitchFamily="18" charset="0"/>
                              <a:ea typeface="Cambria Math" panose="02040503050406030204" pitchFamily="18" charset="0"/>
                            </a:rPr>
                            <m:t>𝑗</m:t>
                          </m:r>
                        </m:sub>
                        <m:sup/>
                        <m:e>
                          <m:sSub>
                            <m:sSubPr>
                              <m:ctrlPr>
                                <a:rPr lang="en-CA" sz="2400" b="0" i="1" smtClean="0">
                                  <a:latin typeface="Cambria Math" panose="02040503050406030204" pitchFamily="18" charset="0"/>
                                  <a:ea typeface="Cambria Math" panose="02040503050406030204" pitchFamily="18" charset="0"/>
                                </a:rPr>
                              </m:ctrlPr>
                            </m:sSubPr>
                            <m:e>
                              <m:r>
                                <a:rPr lang="en-CA" sz="2400" b="1" i="1" smtClean="0">
                                  <a:latin typeface="Cambria Math" panose="02040503050406030204" pitchFamily="18" charset="0"/>
                                  <a:ea typeface="Cambria Math" panose="02040503050406030204" pitchFamily="18" charset="0"/>
                                </a:rPr>
                                <m:t>𝑳</m:t>
                              </m:r>
                            </m:e>
                            <m:sub>
                              <m:r>
                                <a:rPr lang="en-CA" sz="2400" b="0" i="1" smtClean="0">
                                  <a:latin typeface="Cambria Math" panose="02040503050406030204" pitchFamily="18" charset="0"/>
                                  <a:ea typeface="Cambria Math" panose="02040503050406030204" pitchFamily="18" charset="0"/>
                                </a:rPr>
                                <m:t>𝑗</m:t>
                              </m:r>
                            </m:sub>
                          </m:sSub>
                        </m:e>
                      </m:nary>
                      <m:r>
                        <a:rPr lang="en-CA" sz="2400" b="0" i="1" smtClean="0">
                          <a:latin typeface="Cambria Math" panose="02040503050406030204" pitchFamily="18" charset="0"/>
                          <a:ea typeface="Cambria Math" panose="02040503050406030204" pitchFamily="18" charset="0"/>
                        </a:rPr>
                        <m:t>+</m:t>
                      </m:r>
                      <m:sSub>
                        <m:sSubPr>
                          <m:ctrlPr>
                            <a:rPr lang="en-CA" sz="2400" i="1">
                              <a:latin typeface="Cambria Math" panose="02040503050406030204" pitchFamily="18" charset="0"/>
                              <a:ea typeface="Cambria Math" panose="02040503050406030204" pitchFamily="18" charset="0"/>
                            </a:rPr>
                          </m:ctrlPr>
                        </m:sSubPr>
                        <m:e>
                          <m:r>
                            <a:rPr lang="en-CA" sz="2400" i="1">
                              <a:latin typeface="Cambria Math" panose="02040503050406030204" pitchFamily="18" charset="0"/>
                              <a:ea typeface="Cambria Math" panose="02040503050406030204" pitchFamily="18" charset="0"/>
                            </a:rPr>
                            <m:t>𝛽</m:t>
                          </m:r>
                        </m:e>
                        <m:sub>
                          <m:r>
                            <a:rPr lang="en-CA" sz="2400" b="0" i="1" smtClean="0">
                              <a:latin typeface="Cambria Math" panose="02040503050406030204" pitchFamily="18" charset="0"/>
                              <a:ea typeface="Cambria Math" panose="02040503050406030204" pitchFamily="18" charset="0"/>
                            </a:rPr>
                            <m:t>𝑇</m:t>
                          </m:r>
                        </m:sub>
                      </m:sSub>
                      <m:r>
                        <a:rPr lang="en-CA" sz="2400" b="1" i="1" smtClean="0">
                          <a:latin typeface="Cambria Math" panose="02040503050406030204" pitchFamily="18" charset="0"/>
                          <a:ea typeface="Cambria Math" panose="02040503050406030204" pitchFamily="18" charset="0"/>
                        </a:rPr>
                        <m:t>𝑰</m:t>
                      </m:r>
                    </m:oMath>
                  </m:oMathPara>
                </a14:m>
                <a:endParaRPr kumimoji="0" lang="en-US" sz="2400" b="1"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mc:Choice>
        <mc:Fallback xmlns="">
          <p:sp>
            <p:nvSpPr>
              <p:cNvPr id="10" name="TextBox 9">
                <a:extLst>
                  <a:ext uri="{FF2B5EF4-FFF2-40B4-BE49-F238E27FC236}">
                    <a16:creationId xmlns:a16="http://schemas.microsoft.com/office/drawing/2014/main" id="{03F72D6C-F5E4-4700-8BC7-D95692D8169D}"/>
                  </a:ext>
                </a:extLst>
              </p:cNvPr>
              <p:cNvSpPr txBox="1">
                <a:spLocks noRot="1" noChangeAspect="1" noMove="1" noResize="1" noEditPoints="1" noAdjustHandles="1" noChangeArrowheads="1" noChangeShapeType="1" noTextEdit="1"/>
              </p:cNvSpPr>
              <p:nvPr/>
            </p:nvSpPr>
            <p:spPr>
              <a:xfrm>
                <a:off x="723213" y="1543310"/>
                <a:ext cx="4849404" cy="938014"/>
              </a:xfrm>
              <a:prstGeom prst="rect">
                <a:avLst/>
              </a:prstGeom>
              <a:blipFill>
                <a:blip r:embed="rId5"/>
                <a:stretch>
                  <a:fillRect/>
                </a:stretch>
              </a:blipFill>
              <a:ln w="12700" cap="flat">
                <a:noFill/>
                <a:miter lim="400000"/>
              </a:ln>
              <a:effectLst/>
            </p:spPr>
            <p:txBody>
              <a:bodyPr/>
              <a:lstStyle/>
              <a:p>
                <a:r>
                  <a:rPr lang="en-US">
                    <a:noFill/>
                  </a:rPr>
                  <a:t> </a:t>
                </a:r>
              </a:p>
            </p:txBody>
          </p:sp>
        </mc:Fallback>
      </mc:AlternateContent>
      <p:pic>
        <p:nvPicPr>
          <p:cNvPr id="12" name="Picture 11" descr="Chart&#10;&#10;Description automatically generated">
            <a:extLst>
              <a:ext uri="{FF2B5EF4-FFF2-40B4-BE49-F238E27FC236}">
                <a16:creationId xmlns:a16="http://schemas.microsoft.com/office/drawing/2014/main" id="{D4FF18D6-C4C3-49D7-833B-5A90A68CA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7218" y="1309687"/>
            <a:ext cx="4517123" cy="1405259"/>
          </a:xfrm>
          <a:prstGeom prst="rect">
            <a:avLst/>
          </a:prstGeom>
        </p:spPr>
      </p:pic>
      <mc:AlternateContent xmlns:mc="http://schemas.openxmlformats.org/markup-compatibility/2006" xmlns:a14="http://schemas.microsoft.com/office/drawing/2010/main">
        <mc:Choice Requires="a14">
          <p:sp>
            <p:nvSpPr>
              <p:cNvPr id="103" name="Double-click to edit"/>
              <p:cNvSpPr txBox="1">
                <a:spLocks noGrp="1"/>
              </p:cNvSpPr>
              <p:nvPr>
                <p:ph type="body" idx="1"/>
              </p:nvPr>
            </p:nvSpPr>
            <p:spPr>
              <a:xfrm>
                <a:off x="199333" y="3080084"/>
                <a:ext cx="11803370" cy="3597328"/>
              </a:xfrm>
              <a:prstGeom prst="rect">
                <a:avLst/>
              </a:prstGeom>
            </p:spPr>
            <p:txBody>
              <a:bodyPr>
                <a:normAutofit/>
              </a:bodyPr>
              <a:lstStyle/>
              <a:p>
                <a:r>
                  <a:rPr lang="en-CA"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Linear system </a:t>
                </a:r>
                <a14:m>
                  <m:oMath xmlns:m="http://schemas.openxmlformats.org/officeDocument/2006/math">
                    <m:sSub>
                      <m:sSubPr>
                        <m:ctrlPr>
                          <a:rPr lang="en-US" sz="2200" i="1">
                            <a:latin typeface="Cambria Math" panose="02040503050406030204" pitchFamily="18" charset="0"/>
                          </a:rPr>
                        </m:ctrlPr>
                      </m:sSubPr>
                      <m:e>
                        <m:r>
                          <a:rPr lang="en-CA" sz="2200" b="1" i="1">
                            <a:latin typeface="Cambria Math" panose="02040503050406030204" pitchFamily="18" charset="0"/>
                          </a:rPr>
                          <m:t>𝑨</m:t>
                        </m:r>
                      </m:e>
                      <m:sub>
                        <m:r>
                          <m:rPr>
                            <m:sty m:val="p"/>
                          </m:rPr>
                          <a:rPr lang="en-CA" sz="2200">
                            <a:latin typeface="Cambria Math" panose="02040503050406030204" pitchFamily="18" charset="0"/>
                          </a:rPr>
                          <m:t>UpOF</m:t>
                        </m:r>
                      </m:sub>
                    </m:sSub>
                    <m:r>
                      <a:rPr lang="en-CA" sz="2200" b="1" i="1" smtClean="0">
                        <a:latin typeface="Cambria Math" panose="02040503050406030204" pitchFamily="18" charset="0"/>
                      </a:rPr>
                      <m:t>𝒖</m:t>
                    </m:r>
                    <m:r>
                      <a:rPr lang="en-CA" sz="2200" b="1" i="1" smtClean="0">
                        <a:latin typeface="Cambria Math" panose="02040503050406030204" pitchFamily="18" charset="0"/>
                      </a:rPr>
                      <m:t>=</m:t>
                    </m:r>
                    <m:r>
                      <a:rPr lang="en-CA" sz="2200" b="1" i="1" smtClean="0">
                        <a:latin typeface="Cambria Math" panose="02040503050406030204" pitchFamily="18" charset="0"/>
                      </a:rPr>
                      <m:t>𝒃</m:t>
                    </m:r>
                  </m:oMath>
                </a14:m>
                <a:r>
                  <a:rPr lang="en-CA"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solving for </a:t>
                </a:r>
                <a14:m>
                  <m:oMath xmlns:m="http://schemas.openxmlformats.org/officeDocument/2006/math">
                    <m:r>
                      <a:rPr lang="en-CA" sz="2200" b="1" i="1">
                        <a:latin typeface="Cambria Math" panose="02040503050406030204" pitchFamily="18" charset="0"/>
                      </a:rPr>
                      <m:t>𝒖</m:t>
                    </m:r>
                    <m:r>
                      <a:rPr lang="en-CA" sz="2200" b="1" i="1">
                        <a:latin typeface="Cambria Math" panose="02040503050406030204" pitchFamily="18" charset="0"/>
                      </a:rPr>
                      <m:t> </m:t>
                    </m:r>
                  </m:oMath>
                </a14:m>
                <a:r>
                  <a:rPr lang="en-CA"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where </a:t>
                </a:r>
                <a14:m>
                  <m:oMath xmlns:m="http://schemas.openxmlformats.org/officeDocument/2006/math">
                    <m:r>
                      <a:rPr lang="en-CA" sz="2200" b="1" i="1" smtClean="0">
                        <a:latin typeface="Cambria Math" panose="02040503050406030204" pitchFamily="18" charset="0"/>
                      </a:rPr>
                      <m:t>𝒃</m:t>
                    </m:r>
                    <m:r>
                      <a:rPr lang="en-CA" sz="2200" b="1" i="1" smtClean="0">
                        <a:latin typeface="Cambria Math" panose="02040503050406030204" pitchFamily="18" charset="0"/>
                      </a:rPr>
                      <m:t>=</m:t>
                    </m:r>
                    <m:sSup>
                      <m:sSupPr>
                        <m:ctrlPr>
                          <a:rPr lang="en-CA" sz="2200" b="1" i="1" smtClean="0">
                            <a:latin typeface="Cambria Math" panose="02040503050406030204" pitchFamily="18" charset="0"/>
                          </a:rPr>
                        </m:ctrlPr>
                      </m:sSupPr>
                      <m:e>
                        <m:r>
                          <a:rPr lang="en-CA" sz="2200" b="1" i="1" smtClean="0">
                            <a:latin typeface="Cambria Math" panose="02040503050406030204" pitchFamily="18" charset="0"/>
                          </a:rPr>
                          <m:t>[</m:t>
                        </m:r>
                        <m:r>
                          <m:rPr>
                            <m:sty m:val="p"/>
                          </m:rPr>
                          <a:rPr lang="en-CA" sz="2200" i="1">
                            <a:latin typeface="Cambria Math" panose="02040503050406030204" pitchFamily="18" charset="0"/>
                            <a:ea typeface="Cambria Math" panose="02040503050406030204" pitchFamily="18" charset="0"/>
                          </a:rPr>
                          <m:t>∇</m:t>
                        </m:r>
                        <m:sSub>
                          <m:sSubPr>
                            <m:ctrlPr>
                              <a:rPr lang="el-GR" sz="2200" i="1">
                                <a:latin typeface="Cambria Math" panose="02040503050406030204" pitchFamily="18" charset="0"/>
                                <a:ea typeface="Cambria Math" panose="02040503050406030204" pitchFamily="18" charset="0"/>
                              </a:rPr>
                            </m:ctrlPr>
                          </m:sSubPr>
                          <m:e>
                            <m:r>
                              <a:rPr lang="el-GR" sz="2200" b="1" i="1">
                                <a:latin typeface="Cambria Math" panose="02040503050406030204" pitchFamily="18" charset="0"/>
                                <a:ea typeface="Cambria Math" panose="02040503050406030204" pitchFamily="18" charset="0"/>
                              </a:rPr>
                              <m:t>𝜱</m:t>
                            </m:r>
                          </m:e>
                          <m:sub>
                            <m:r>
                              <a:rPr lang="en-CA" sz="2200" i="1">
                                <a:latin typeface="Cambria Math" panose="02040503050406030204" pitchFamily="18" charset="0"/>
                                <a:ea typeface="Cambria Math" panose="02040503050406030204" pitchFamily="18" charset="0"/>
                              </a:rPr>
                              <m:t>h</m:t>
                            </m:r>
                          </m:sub>
                        </m:sSub>
                        <m:r>
                          <a:rPr lang="en-CA" sz="2200" b="1" i="1" smtClean="0">
                            <a:latin typeface="Cambria Math" panose="02040503050406030204" pitchFamily="18" charset="0"/>
                            <a:ea typeface="Cambria Math" panose="02040503050406030204" pitchFamily="18" charset="0"/>
                          </a:rPr>
                          <m:t>]</m:t>
                        </m:r>
                      </m:e>
                      <m:sup>
                        <m:r>
                          <a:rPr lang="en-CA" sz="2200" b="1" i="1" smtClean="0">
                            <a:latin typeface="Cambria Math" panose="02040503050406030204" pitchFamily="18" charset="0"/>
                          </a:rPr>
                          <m:t>𝑻</m:t>
                        </m:r>
                      </m:sup>
                    </m:sSup>
                  </m:oMath>
                </a14:m>
                <a:r>
                  <a:rPr lang="el-GR"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a:t>
                </a:r>
                <a14:m>
                  <m:oMath xmlns:m="http://schemas.openxmlformats.org/officeDocument/2006/math">
                    <m:sSub>
                      <m:sSubPr>
                        <m:ctrlPr>
                          <a:rPr lang="el-GR" sz="2200" i="1">
                            <a:latin typeface="Cambria Math" panose="02040503050406030204" pitchFamily="18" charset="0"/>
                            <a:ea typeface="Cambria Math" panose="02040503050406030204" pitchFamily="18" charset="0"/>
                          </a:rPr>
                        </m:ctrlPr>
                      </m:sSubPr>
                      <m:e>
                        <m:r>
                          <a:rPr lang="el-GR" sz="2200" b="1" i="1">
                            <a:latin typeface="Cambria Math" panose="02040503050406030204" pitchFamily="18" charset="0"/>
                            <a:ea typeface="Cambria Math" panose="02040503050406030204" pitchFamily="18" charset="0"/>
                          </a:rPr>
                          <m:t>𝜱</m:t>
                        </m:r>
                      </m:e>
                      <m:sub>
                        <m:r>
                          <a:rPr lang="en-CA" sz="2200" i="1">
                            <a:latin typeface="Cambria Math" panose="02040503050406030204" pitchFamily="18" charset="0"/>
                            <a:ea typeface="Cambria Math" panose="02040503050406030204" pitchFamily="18" charset="0"/>
                          </a:rPr>
                          <m:t>𝛿</m:t>
                        </m:r>
                      </m:sub>
                    </m:sSub>
                  </m:oMath>
                </a14:m>
                <a:r>
                  <a:rPr lang="en-CA"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and </a:t>
                </a:r>
                <a14:m>
                  <m:oMath xmlns:m="http://schemas.openxmlformats.org/officeDocument/2006/math">
                    <m:sSub>
                      <m:sSubPr>
                        <m:ctrlPr>
                          <a:rPr lang="el-GR" sz="2200" i="1">
                            <a:latin typeface="Cambria Math" panose="02040503050406030204" pitchFamily="18" charset="0"/>
                            <a:ea typeface="Cambria Math" panose="02040503050406030204" pitchFamily="18" charset="0"/>
                          </a:rPr>
                        </m:ctrlPr>
                      </m:sSubPr>
                      <m:e>
                        <m:r>
                          <a:rPr lang="el-GR" sz="2200" b="1" i="1">
                            <a:latin typeface="Cambria Math" panose="02040503050406030204" pitchFamily="18" charset="0"/>
                            <a:ea typeface="Cambria Math" panose="02040503050406030204" pitchFamily="18" charset="0"/>
                          </a:rPr>
                          <m:t>𝜱</m:t>
                        </m:r>
                      </m:e>
                      <m:sub>
                        <m:r>
                          <a:rPr lang="en-CA" sz="2200" i="1">
                            <a:latin typeface="Cambria Math" panose="02040503050406030204" pitchFamily="18" charset="0"/>
                            <a:ea typeface="Cambria Math" panose="02040503050406030204" pitchFamily="18" charset="0"/>
                          </a:rPr>
                          <m:t>𝛿</m:t>
                        </m:r>
                      </m:sub>
                    </m:sSub>
                  </m:oMath>
                </a14:m>
                <a:r>
                  <a:rPr lang="en-CA"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is the finite difference between </a:t>
                </a:r>
                <a14:m>
                  <m:oMath xmlns:m="http://schemas.openxmlformats.org/officeDocument/2006/math">
                    <m:sSub>
                      <m:sSubPr>
                        <m:ctrlPr>
                          <a:rPr lang="el-GR" sz="2200" i="1">
                            <a:latin typeface="Cambria Math" panose="02040503050406030204" pitchFamily="18" charset="0"/>
                            <a:ea typeface="Cambria Math" panose="02040503050406030204" pitchFamily="18" charset="0"/>
                          </a:rPr>
                        </m:ctrlPr>
                      </m:sSubPr>
                      <m:e>
                        <m:r>
                          <a:rPr lang="el-GR" sz="2200" b="1" i="1">
                            <a:latin typeface="Cambria Math" panose="02040503050406030204" pitchFamily="18" charset="0"/>
                            <a:ea typeface="Cambria Math" panose="02040503050406030204" pitchFamily="18" charset="0"/>
                          </a:rPr>
                          <m:t>𝜱</m:t>
                        </m:r>
                      </m:e>
                      <m:sub>
                        <m:r>
                          <a:rPr lang="en-CA" sz="2200" i="1">
                            <a:latin typeface="Cambria Math" panose="02040503050406030204" pitchFamily="18" charset="0"/>
                            <a:ea typeface="Cambria Math" panose="02040503050406030204" pitchFamily="18" charset="0"/>
                          </a:rPr>
                          <m:t>h</m:t>
                        </m:r>
                      </m:sub>
                    </m:sSub>
                  </m:oMath>
                </a14:m>
                <a:r>
                  <a:rPr lang="en-CA"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and </a:t>
                </a:r>
                <a14:m>
                  <m:oMath xmlns:m="http://schemas.openxmlformats.org/officeDocument/2006/math">
                    <m:sSub>
                      <m:sSubPr>
                        <m:ctrlPr>
                          <a:rPr lang="el-GR" sz="2200" i="1">
                            <a:latin typeface="Cambria Math" panose="02040503050406030204" pitchFamily="18" charset="0"/>
                            <a:ea typeface="Cambria Math" panose="02040503050406030204" pitchFamily="18" charset="0"/>
                          </a:rPr>
                        </m:ctrlPr>
                      </m:sSubPr>
                      <m:e>
                        <m:r>
                          <a:rPr lang="el-GR" sz="2200" b="1" i="1">
                            <a:latin typeface="Cambria Math" panose="02040503050406030204" pitchFamily="18" charset="0"/>
                            <a:ea typeface="Cambria Math" panose="02040503050406030204" pitchFamily="18" charset="0"/>
                          </a:rPr>
                          <m:t>𝜱</m:t>
                        </m:r>
                      </m:e>
                      <m:sub>
                        <m:r>
                          <a:rPr lang="en-CA" sz="2200" b="0" i="1" smtClean="0">
                            <a:latin typeface="Cambria Math" panose="02040503050406030204" pitchFamily="18" charset="0"/>
                            <a:ea typeface="Cambria Math" panose="02040503050406030204" pitchFamily="18" charset="0"/>
                          </a:rPr>
                          <m:t>𝑙</m:t>
                        </m:r>
                      </m:sub>
                    </m:sSub>
                  </m:oMath>
                </a14:m>
                <a:r>
                  <a:rPr lang="en-CA"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a:t>
                </a:r>
              </a:p>
              <a:p>
                <a:r>
                  <a:rPr lang="en-CA"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Complex cells: </a:t>
                </a:r>
                <a14:m>
                  <m:oMath xmlns:m="http://schemas.openxmlformats.org/officeDocument/2006/math">
                    <m:sSub>
                      <m:sSubPr>
                        <m:ctrlPr>
                          <a:rPr lang="en-CA" sz="2200" i="1">
                            <a:latin typeface="Cambria Math" panose="02040503050406030204" pitchFamily="18" charset="0"/>
                            <a:ea typeface="Cambria Math" panose="02040503050406030204" pitchFamily="18" charset="0"/>
                          </a:rPr>
                        </m:ctrlPr>
                      </m:sSubPr>
                      <m:e>
                        <m:r>
                          <a:rPr lang="en-CA" sz="2200" i="1">
                            <a:latin typeface="Cambria Math" panose="02040503050406030204" pitchFamily="18" charset="0"/>
                            <a:ea typeface="Cambria Math" panose="02040503050406030204" pitchFamily="18" charset="0"/>
                          </a:rPr>
                          <m:t>𝑐</m:t>
                        </m:r>
                      </m:e>
                      <m:sub>
                        <m:r>
                          <a:rPr lang="en-CA" sz="2200" i="1">
                            <a:latin typeface="Cambria Math" panose="02040503050406030204" pitchFamily="18" charset="0"/>
                            <a:ea typeface="Cambria Math" panose="02040503050406030204" pitchFamily="18" charset="0"/>
                          </a:rPr>
                          <m:t>𝑖</m:t>
                        </m:r>
                      </m:sub>
                    </m:sSub>
                  </m:oMath>
                </a14:m>
                <a:r>
                  <a:rPr lang="en-US"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is flagged using </a:t>
                </a:r>
                <a:r>
                  <a:rPr lang="en-US" sz="2200" i="1"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complex cell tests</a:t>
                </a:r>
                <a:r>
                  <a:rPr lang="en-US"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with piecewise linear </a:t>
                </a:r>
                <a:r>
                  <a:rPr lang="en-US" sz="2200" dirty="0" err="1">
                    <a:latin typeface="Linux Libertine Display O" panose="02000503000000000000" pitchFamily="50" charset="0"/>
                    <a:ea typeface="Linux Libertine Display O" panose="02000503000000000000" pitchFamily="50" charset="0"/>
                    <a:cs typeface="Linux Libertine Display O" panose="02000503000000000000" pitchFamily="50" charset="0"/>
                  </a:rPr>
                  <a:t>isosurfaces</a:t>
                </a:r>
                <a:r>
                  <a:rPr lang="en-CA"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a:t>
                </a:r>
              </a:p>
              <a:p>
                <a:r>
                  <a:rPr lang="en-CA"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Weighted using inverse distances to key surface point </a:t>
                </a:r>
                <a14:m>
                  <m:oMath xmlns:m="http://schemas.openxmlformats.org/officeDocument/2006/math">
                    <m:sSub>
                      <m:sSubPr>
                        <m:ctrlPr>
                          <a:rPr lang="en-CA" sz="2200" i="1">
                            <a:latin typeface="Cambria Math" panose="02040503050406030204" pitchFamily="18" charset="0"/>
                            <a:ea typeface="Cambria Math" panose="02040503050406030204" pitchFamily="18" charset="0"/>
                          </a:rPr>
                        </m:ctrlPr>
                      </m:sSubPr>
                      <m:e>
                        <m:r>
                          <a:rPr lang="en-CA" sz="2200" b="0" i="1" smtClean="0">
                            <a:latin typeface="Cambria Math" panose="02040503050406030204" pitchFamily="18" charset="0"/>
                            <a:ea typeface="Cambria Math" panose="02040503050406030204" pitchFamily="18" charset="0"/>
                          </a:rPr>
                          <m:t>𝑑</m:t>
                        </m:r>
                      </m:e>
                      <m:sub>
                        <m:r>
                          <a:rPr lang="en-CA" sz="2200" i="1">
                            <a:latin typeface="Cambria Math" panose="02040503050406030204" pitchFamily="18" charset="0"/>
                            <a:ea typeface="Cambria Math" panose="02040503050406030204" pitchFamily="18" charset="0"/>
                          </a:rPr>
                          <m:t>𝑖</m:t>
                        </m:r>
                      </m:sub>
                    </m:sSub>
                    <m:r>
                      <a:rPr lang="en-CA" sz="2200" b="0" i="1" smtClean="0">
                        <a:latin typeface="Cambria Math" panose="02040503050406030204" pitchFamily="18" charset="0"/>
                        <a:ea typeface="Cambria Math" panose="02040503050406030204" pitchFamily="18" charset="0"/>
                      </a:rPr>
                      <m:t>=</m:t>
                    </m:r>
                    <m:f>
                      <m:fPr>
                        <m:ctrlPr>
                          <a:rPr lang="en-CA" sz="2200" b="0" i="1" smtClean="0">
                            <a:latin typeface="Cambria Math" panose="02040503050406030204" pitchFamily="18" charset="0"/>
                            <a:ea typeface="Cambria Math" panose="02040503050406030204" pitchFamily="18" charset="0"/>
                          </a:rPr>
                        </m:ctrlPr>
                      </m:fPr>
                      <m:num>
                        <m:r>
                          <a:rPr lang="en-CA" sz="2200" b="0" i="1" smtClean="0">
                            <a:latin typeface="Cambria Math" panose="02040503050406030204" pitchFamily="18" charset="0"/>
                            <a:ea typeface="Cambria Math" panose="02040503050406030204" pitchFamily="18" charset="0"/>
                          </a:rPr>
                          <m:t>1</m:t>
                        </m:r>
                      </m:num>
                      <m:den>
                        <m:sSub>
                          <m:sSubPr>
                            <m:ctrlPr>
                              <a:rPr lang="en-CA" sz="2200" b="0" i="1" smtClean="0">
                                <a:latin typeface="Cambria Math" panose="02040503050406030204" pitchFamily="18" charset="0"/>
                                <a:ea typeface="Cambria Math" panose="02040503050406030204" pitchFamily="18" charset="0"/>
                              </a:rPr>
                            </m:ctrlPr>
                          </m:sSubPr>
                          <m:e>
                            <m:r>
                              <a:rPr lang="en-CA" sz="2200" b="0" i="1" smtClean="0">
                                <a:latin typeface="Cambria Math" panose="02040503050406030204" pitchFamily="18" charset="0"/>
                                <a:ea typeface="Cambria Math" panose="02040503050406030204" pitchFamily="18" charset="0"/>
                              </a:rPr>
                              <m:t>𝑑</m:t>
                            </m:r>
                          </m:e>
                          <m:sub>
                            <m:sSub>
                              <m:sSubPr>
                                <m:ctrlPr>
                                  <a:rPr lang="en-CA" sz="2200" b="0" i="1" smtClean="0">
                                    <a:latin typeface="Cambria Math" panose="02040503050406030204" pitchFamily="18" charset="0"/>
                                    <a:ea typeface="Cambria Math" panose="02040503050406030204" pitchFamily="18" charset="0"/>
                                  </a:rPr>
                                </m:ctrlPr>
                              </m:sSubPr>
                              <m:e>
                                <m:r>
                                  <a:rPr lang="en-CA" sz="2200" b="1" i="1" smtClean="0">
                                    <a:latin typeface="Cambria Math" panose="02040503050406030204" pitchFamily="18" charset="0"/>
                                    <a:ea typeface="Cambria Math" panose="02040503050406030204" pitchFamily="18" charset="0"/>
                                  </a:rPr>
                                  <m:t>𝒙</m:t>
                                </m:r>
                              </m:e>
                              <m:sub>
                                <m:r>
                                  <a:rPr lang="en-CA" sz="2200" b="0" i="1" smtClean="0">
                                    <a:latin typeface="Cambria Math" panose="02040503050406030204" pitchFamily="18" charset="0"/>
                                    <a:ea typeface="Cambria Math" panose="02040503050406030204" pitchFamily="18" charset="0"/>
                                  </a:rPr>
                                  <m:t>𝑖</m:t>
                                </m:r>
                              </m:sub>
                            </m:sSub>
                            <m:r>
                              <a:rPr lang="en-CA" sz="2200" b="0" i="1" smtClean="0">
                                <a:latin typeface="Cambria Math" panose="02040503050406030204" pitchFamily="18" charset="0"/>
                                <a:ea typeface="Cambria Math" panose="02040503050406030204" pitchFamily="18" charset="0"/>
                              </a:rPr>
                              <m:t>→</m:t>
                            </m:r>
                            <m:sSub>
                              <m:sSubPr>
                                <m:ctrlPr>
                                  <a:rPr lang="en-CA" sz="2200" b="0" i="1" smtClean="0">
                                    <a:latin typeface="Cambria Math" panose="02040503050406030204" pitchFamily="18" charset="0"/>
                                    <a:ea typeface="Cambria Math" panose="02040503050406030204" pitchFamily="18" charset="0"/>
                                  </a:rPr>
                                </m:ctrlPr>
                              </m:sSubPr>
                              <m:e>
                                <m:r>
                                  <a:rPr lang="en-CA" sz="2200" b="1" i="1" smtClean="0">
                                    <a:latin typeface="Cambria Math" panose="02040503050406030204" pitchFamily="18" charset="0"/>
                                    <a:ea typeface="Cambria Math" panose="02040503050406030204" pitchFamily="18" charset="0"/>
                                  </a:rPr>
                                  <m:t>𝒙</m:t>
                                </m:r>
                              </m:e>
                              <m:sub>
                                <m:r>
                                  <a:rPr lang="en-CA" sz="2200" b="0" i="1" smtClean="0">
                                    <a:latin typeface="Cambria Math" panose="02040503050406030204" pitchFamily="18" charset="0"/>
                                    <a:ea typeface="Cambria Math" panose="02040503050406030204" pitchFamily="18" charset="0"/>
                                  </a:rPr>
                                  <m:t>𝑘</m:t>
                                </m:r>
                              </m:sub>
                            </m:sSub>
                          </m:sub>
                        </m:sSub>
                      </m:den>
                    </m:f>
                    <m:sSub>
                      <m:sSubPr>
                        <m:ctrlPr>
                          <a:rPr lang="en-CA" sz="2200" b="0" i="1" smtClean="0">
                            <a:latin typeface="Cambria Math" panose="02040503050406030204" pitchFamily="18" charset="0"/>
                            <a:ea typeface="Cambria Math" panose="02040503050406030204" pitchFamily="18" charset="0"/>
                          </a:rPr>
                        </m:ctrlPr>
                      </m:sSubPr>
                      <m:e>
                        <m:r>
                          <a:rPr lang="en-CA" sz="2200" b="0" i="1" smtClean="0">
                            <a:latin typeface="Cambria Math" panose="02040503050406030204" pitchFamily="18" charset="0"/>
                            <a:ea typeface="Cambria Math" panose="02040503050406030204" pitchFamily="18" charset="0"/>
                          </a:rPr>
                          <m:t>𝑐</m:t>
                        </m:r>
                      </m:e>
                      <m:sub>
                        <m:r>
                          <a:rPr lang="en-CA" sz="2200" b="0" i="1" smtClean="0">
                            <a:latin typeface="Cambria Math" panose="02040503050406030204" pitchFamily="18" charset="0"/>
                            <a:ea typeface="Cambria Math" panose="02040503050406030204" pitchFamily="18" charset="0"/>
                          </a:rPr>
                          <m:t>𝑖</m:t>
                        </m:r>
                      </m:sub>
                    </m:sSub>
                  </m:oMath>
                </a14:m>
                <a:r>
                  <a:rPr lang="en-CA"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a:t>
                </a:r>
              </a:p>
              <a:p>
                <a:r>
                  <a:rPr lang="en-CA"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Soft constraint to minimize this distance: </a:t>
                </a:r>
                <a14:m>
                  <m:oMath xmlns:m="http://schemas.openxmlformats.org/officeDocument/2006/math">
                    <m:sSub>
                      <m:sSubPr>
                        <m:ctrlPr>
                          <a:rPr lang="en-US" sz="2200" i="1">
                            <a:latin typeface="Cambria Math" panose="02040503050406030204" pitchFamily="18" charset="0"/>
                          </a:rPr>
                        </m:ctrlPr>
                      </m:sSubPr>
                      <m:e>
                        <m:r>
                          <a:rPr lang="en-CA" sz="2200" b="1" i="1">
                            <a:latin typeface="Cambria Math" panose="02040503050406030204" pitchFamily="18" charset="0"/>
                          </a:rPr>
                          <m:t>𝑨</m:t>
                        </m:r>
                      </m:e>
                      <m:sub>
                        <m:r>
                          <m:rPr>
                            <m:sty m:val="p"/>
                          </m:rPr>
                          <a:rPr lang="en-CA" sz="2200">
                            <a:latin typeface="Cambria Math" panose="02040503050406030204" pitchFamily="18" charset="0"/>
                          </a:rPr>
                          <m:t>UpOF</m:t>
                        </m:r>
                      </m:sub>
                    </m:sSub>
                    <m:r>
                      <a:rPr lang="en-US" sz="2200" i="1">
                        <a:latin typeface="Cambria Math" panose="02040503050406030204" pitchFamily="18" charset="0"/>
                      </a:rPr>
                      <m:t>=</m:t>
                    </m:r>
                    <m:r>
                      <a:rPr lang="en-CA" sz="2200" i="1">
                        <a:latin typeface="Cambria Math" panose="02040503050406030204" pitchFamily="18" charset="0"/>
                      </a:rPr>
                      <m:t> </m:t>
                    </m:r>
                    <m:r>
                      <m:rPr>
                        <m:sty m:val="p"/>
                      </m:rPr>
                      <a:rPr lang="en-CA" sz="2200" i="1">
                        <a:latin typeface="Cambria Math" panose="02040503050406030204" pitchFamily="18" charset="0"/>
                        <a:ea typeface="Cambria Math" panose="02040503050406030204" pitchFamily="18" charset="0"/>
                      </a:rPr>
                      <m:t>∇</m:t>
                    </m:r>
                    <m:sSubSup>
                      <m:sSubSupPr>
                        <m:ctrlPr>
                          <a:rPr lang="en-CA" sz="2200" i="1">
                            <a:latin typeface="Cambria Math" panose="02040503050406030204" pitchFamily="18" charset="0"/>
                            <a:ea typeface="Cambria Math" panose="02040503050406030204" pitchFamily="18" charset="0"/>
                          </a:rPr>
                        </m:ctrlPr>
                      </m:sSubSupPr>
                      <m:e>
                        <m:r>
                          <a:rPr lang="el-GR" sz="2200" b="1" i="1">
                            <a:latin typeface="Cambria Math" panose="02040503050406030204" pitchFamily="18" charset="0"/>
                            <a:ea typeface="Cambria Math" panose="02040503050406030204" pitchFamily="18" charset="0"/>
                          </a:rPr>
                          <m:t>𝜱</m:t>
                        </m:r>
                      </m:e>
                      <m:sub>
                        <m:r>
                          <a:rPr lang="en-CA" sz="2200" i="1">
                            <a:latin typeface="Cambria Math" panose="02040503050406030204" pitchFamily="18" charset="0"/>
                            <a:ea typeface="Cambria Math" panose="02040503050406030204" pitchFamily="18" charset="0"/>
                          </a:rPr>
                          <m:t>h</m:t>
                        </m:r>
                      </m:sub>
                      <m:sup>
                        <m:r>
                          <a:rPr lang="en-CA" sz="2200" i="1">
                            <a:latin typeface="Cambria Math" panose="02040503050406030204" pitchFamily="18" charset="0"/>
                            <a:ea typeface="Cambria Math" panose="02040503050406030204" pitchFamily="18" charset="0"/>
                          </a:rPr>
                          <m:t>𝑇</m:t>
                        </m:r>
                      </m:sup>
                    </m:sSubSup>
                    <m:r>
                      <m:rPr>
                        <m:sty m:val="p"/>
                      </m:rPr>
                      <a:rPr lang="en-CA" sz="2200" i="1">
                        <a:latin typeface="Cambria Math" panose="02040503050406030204" pitchFamily="18" charset="0"/>
                        <a:ea typeface="Cambria Math" panose="02040503050406030204" pitchFamily="18" charset="0"/>
                      </a:rPr>
                      <m:t>∇</m:t>
                    </m:r>
                    <m:sSub>
                      <m:sSubPr>
                        <m:ctrlPr>
                          <a:rPr lang="el-GR" sz="2200" i="1">
                            <a:latin typeface="Cambria Math" panose="02040503050406030204" pitchFamily="18" charset="0"/>
                            <a:ea typeface="Cambria Math" panose="02040503050406030204" pitchFamily="18" charset="0"/>
                          </a:rPr>
                        </m:ctrlPr>
                      </m:sSubPr>
                      <m:e>
                        <m:r>
                          <a:rPr lang="el-GR" sz="2200" b="1" i="1">
                            <a:latin typeface="Cambria Math" panose="02040503050406030204" pitchFamily="18" charset="0"/>
                            <a:ea typeface="Cambria Math" panose="02040503050406030204" pitchFamily="18" charset="0"/>
                          </a:rPr>
                          <m:t>𝜱</m:t>
                        </m:r>
                      </m:e>
                      <m:sub>
                        <m:r>
                          <a:rPr lang="en-CA" sz="2200" i="1">
                            <a:latin typeface="Cambria Math" panose="02040503050406030204" pitchFamily="18" charset="0"/>
                            <a:ea typeface="Cambria Math" panose="02040503050406030204" pitchFamily="18" charset="0"/>
                          </a:rPr>
                          <m:t>h</m:t>
                        </m:r>
                      </m:sub>
                    </m:sSub>
                    <m:r>
                      <a:rPr lang="en-CA" sz="2200" i="1">
                        <a:latin typeface="Cambria Math" panose="02040503050406030204" pitchFamily="18" charset="0"/>
                        <a:ea typeface="Cambria Math" panose="02040503050406030204" pitchFamily="18" charset="0"/>
                      </a:rPr>
                      <m:t>+</m:t>
                    </m:r>
                    <m:sSub>
                      <m:sSubPr>
                        <m:ctrlPr>
                          <a:rPr lang="en-CA" sz="2200" i="1">
                            <a:latin typeface="Cambria Math" panose="02040503050406030204" pitchFamily="18" charset="0"/>
                            <a:ea typeface="Cambria Math" panose="02040503050406030204" pitchFamily="18" charset="0"/>
                          </a:rPr>
                        </m:ctrlPr>
                      </m:sSubPr>
                      <m:e>
                        <m:r>
                          <a:rPr lang="en-CA" sz="2200" i="1">
                            <a:latin typeface="Cambria Math" panose="02040503050406030204" pitchFamily="18" charset="0"/>
                            <a:ea typeface="Cambria Math" panose="02040503050406030204" pitchFamily="18" charset="0"/>
                          </a:rPr>
                          <m:t>𝛽</m:t>
                        </m:r>
                      </m:e>
                      <m:sub>
                        <m:r>
                          <a:rPr lang="en-CA" sz="2200" i="1">
                            <a:latin typeface="Cambria Math" panose="02040503050406030204" pitchFamily="18" charset="0"/>
                            <a:ea typeface="Cambria Math" panose="02040503050406030204" pitchFamily="18" charset="0"/>
                          </a:rPr>
                          <m:t>𝑆</m:t>
                        </m:r>
                      </m:sub>
                    </m:sSub>
                    <m:nary>
                      <m:naryPr>
                        <m:chr m:val="∑"/>
                        <m:supHide m:val="on"/>
                        <m:ctrlPr>
                          <a:rPr lang="en-CA" sz="2200" i="1">
                            <a:latin typeface="Cambria Math" panose="02040503050406030204" pitchFamily="18" charset="0"/>
                            <a:ea typeface="Cambria Math" panose="02040503050406030204" pitchFamily="18" charset="0"/>
                          </a:rPr>
                        </m:ctrlPr>
                      </m:naryPr>
                      <m:sub>
                        <m:r>
                          <m:rPr>
                            <m:brk m:alnAt="7"/>
                          </m:rPr>
                          <a:rPr lang="en-CA" sz="2200" i="1">
                            <a:latin typeface="Cambria Math" panose="02040503050406030204" pitchFamily="18" charset="0"/>
                            <a:ea typeface="Cambria Math" panose="02040503050406030204" pitchFamily="18" charset="0"/>
                          </a:rPr>
                          <m:t>𝑗</m:t>
                        </m:r>
                      </m:sub>
                      <m:sup/>
                      <m:e>
                        <m:sSub>
                          <m:sSubPr>
                            <m:ctrlPr>
                              <a:rPr lang="en-CA" sz="2200" i="1">
                                <a:latin typeface="Cambria Math" panose="02040503050406030204" pitchFamily="18" charset="0"/>
                                <a:ea typeface="Cambria Math" panose="02040503050406030204" pitchFamily="18" charset="0"/>
                              </a:rPr>
                            </m:ctrlPr>
                          </m:sSubPr>
                          <m:e>
                            <m:r>
                              <a:rPr lang="en-CA" sz="2200" b="1" i="1">
                                <a:latin typeface="Cambria Math" panose="02040503050406030204" pitchFamily="18" charset="0"/>
                                <a:ea typeface="Cambria Math" panose="02040503050406030204" pitchFamily="18" charset="0"/>
                              </a:rPr>
                              <m:t>𝑳</m:t>
                            </m:r>
                          </m:e>
                          <m:sub>
                            <m:r>
                              <a:rPr lang="en-CA" sz="2200" i="1">
                                <a:latin typeface="Cambria Math" panose="02040503050406030204" pitchFamily="18" charset="0"/>
                                <a:ea typeface="Cambria Math" panose="02040503050406030204" pitchFamily="18" charset="0"/>
                              </a:rPr>
                              <m:t>𝑗</m:t>
                            </m:r>
                          </m:sub>
                        </m:sSub>
                      </m:e>
                    </m:nary>
                    <m:r>
                      <a:rPr lang="en-CA" sz="2200" i="1">
                        <a:latin typeface="Cambria Math" panose="02040503050406030204" pitchFamily="18" charset="0"/>
                        <a:ea typeface="Cambria Math" panose="02040503050406030204" pitchFamily="18" charset="0"/>
                      </a:rPr>
                      <m:t>+</m:t>
                    </m:r>
                    <m:sSub>
                      <m:sSubPr>
                        <m:ctrlPr>
                          <a:rPr lang="en-CA" sz="2200" i="1">
                            <a:latin typeface="Cambria Math" panose="02040503050406030204" pitchFamily="18" charset="0"/>
                            <a:ea typeface="Cambria Math" panose="02040503050406030204" pitchFamily="18" charset="0"/>
                          </a:rPr>
                        </m:ctrlPr>
                      </m:sSubPr>
                      <m:e>
                        <m:r>
                          <a:rPr lang="en-CA" sz="2200" i="1">
                            <a:latin typeface="Cambria Math" panose="02040503050406030204" pitchFamily="18" charset="0"/>
                            <a:ea typeface="Cambria Math" panose="02040503050406030204" pitchFamily="18" charset="0"/>
                          </a:rPr>
                          <m:t>𝛽</m:t>
                        </m:r>
                      </m:e>
                      <m:sub>
                        <m:r>
                          <a:rPr lang="en-CA" sz="2200" i="1">
                            <a:latin typeface="Cambria Math" panose="02040503050406030204" pitchFamily="18" charset="0"/>
                            <a:ea typeface="Cambria Math" panose="02040503050406030204" pitchFamily="18" charset="0"/>
                          </a:rPr>
                          <m:t>𝑇</m:t>
                        </m:r>
                      </m:sub>
                    </m:sSub>
                    <m:r>
                      <a:rPr lang="en-CA" sz="2200" b="1" i="1">
                        <a:latin typeface="Cambria Math" panose="02040503050406030204" pitchFamily="18" charset="0"/>
                        <a:ea typeface="Cambria Math" panose="02040503050406030204" pitchFamily="18" charset="0"/>
                      </a:rPr>
                      <m:t>𝑰</m:t>
                    </m:r>
                    <m:r>
                      <a:rPr lang="en-CA" sz="2200" b="1" i="1" smtClean="0">
                        <a:latin typeface="Cambria Math" panose="02040503050406030204" pitchFamily="18" charset="0"/>
                        <a:ea typeface="Cambria Math" panose="02040503050406030204" pitchFamily="18" charset="0"/>
                      </a:rPr>
                      <m:t>+</m:t>
                    </m:r>
                    <m:r>
                      <a:rPr lang="en-CA" sz="2200" b="1" i="1" smtClean="0">
                        <a:latin typeface="Cambria Math" panose="02040503050406030204" pitchFamily="18" charset="0"/>
                        <a:ea typeface="Cambria Math" panose="02040503050406030204" pitchFamily="18" charset="0"/>
                      </a:rPr>
                      <m:t>𝑫</m:t>
                    </m:r>
                  </m:oMath>
                </a14:m>
                <a:r>
                  <a:rPr lang="en-CA"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a:t>
                </a:r>
              </a:p>
            </p:txBody>
          </p:sp>
        </mc:Choice>
        <mc:Fallback xmlns="">
          <p:sp>
            <p:nvSpPr>
              <p:cNvPr id="103" name="Double-click to edit"/>
              <p:cNvSpPr txBox="1">
                <a:spLocks noGrp="1" noRot="1" noChangeAspect="1" noMove="1" noResize="1" noEditPoints="1" noAdjustHandles="1" noChangeArrowheads="1" noChangeShapeType="1" noTextEdit="1"/>
              </p:cNvSpPr>
              <p:nvPr>
                <p:ph type="body" idx="1"/>
              </p:nvPr>
            </p:nvSpPr>
            <p:spPr>
              <a:xfrm>
                <a:off x="199333" y="3080084"/>
                <a:ext cx="11803370" cy="3597328"/>
              </a:xfrm>
              <a:prstGeom prst="rect">
                <a:avLst/>
              </a:prstGeom>
              <a:blipFill>
                <a:blip r:embed="rId7"/>
                <a:stretch>
                  <a:fillRect l="-981" t="-1525"/>
                </a:stretch>
              </a:blipFill>
            </p:spPr>
            <p:txBody>
              <a:bodyPr/>
              <a:lstStyle/>
              <a:p>
                <a:r>
                  <a:rPr lang="en-US">
                    <a:noFill/>
                  </a:rPr>
                  <a:t> </a:t>
                </a:r>
              </a:p>
            </p:txBody>
          </p:sp>
        </mc:Fallback>
      </mc:AlternateContent>
    </p:spTree>
    <p:extLst>
      <p:ext uri="{BB962C8B-B14F-4D97-AF65-F5344CB8AC3E}">
        <p14:creationId xmlns:p14="http://schemas.microsoft.com/office/powerpoint/2010/main" val="23258376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3">
                                            <p:txEl>
                                              <p:pRg st="0" end="0"/>
                                            </p:txEl>
                                          </p:spTgt>
                                        </p:tgtEl>
                                        <p:attrNameLst>
                                          <p:attrName>style.visibility</p:attrName>
                                        </p:attrNameLst>
                                      </p:cBhvr>
                                      <p:to>
                                        <p:strVal val="visible"/>
                                      </p:to>
                                    </p:set>
                                    <p:animEffect transition="in" filter="fade">
                                      <p:cBhvr>
                                        <p:cTn id="18" dur="500"/>
                                        <p:tgtEl>
                                          <p:spTgt spid="10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3">
                                            <p:txEl>
                                              <p:pRg st="1" end="1"/>
                                            </p:txEl>
                                          </p:spTgt>
                                        </p:tgtEl>
                                        <p:attrNameLst>
                                          <p:attrName>style.visibility</p:attrName>
                                        </p:attrNameLst>
                                      </p:cBhvr>
                                      <p:to>
                                        <p:strVal val="visible"/>
                                      </p:to>
                                    </p:set>
                                    <p:animEffect transition="in" filter="fade">
                                      <p:cBhvr>
                                        <p:cTn id="23" dur="500"/>
                                        <p:tgtEl>
                                          <p:spTgt spid="10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
                                            <p:txEl>
                                              <p:pRg st="2" end="2"/>
                                            </p:txEl>
                                          </p:spTgt>
                                        </p:tgtEl>
                                        <p:attrNameLst>
                                          <p:attrName>style.visibility</p:attrName>
                                        </p:attrNameLst>
                                      </p:cBhvr>
                                      <p:to>
                                        <p:strVal val="visible"/>
                                      </p:to>
                                    </p:set>
                                    <p:animEffect transition="in" filter="fade">
                                      <p:cBhvr>
                                        <p:cTn id="28" dur="500"/>
                                        <p:tgtEl>
                                          <p:spTgt spid="10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3">
                                            <p:txEl>
                                              <p:pRg st="3" end="3"/>
                                            </p:txEl>
                                          </p:spTgt>
                                        </p:tgtEl>
                                        <p:attrNameLst>
                                          <p:attrName>style.visibility</p:attrName>
                                        </p:attrNameLst>
                                      </p:cBhvr>
                                      <p:to>
                                        <p:strVal val="visible"/>
                                      </p:to>
                                    </p:set>
                                    <p:animEffect transition="in" filter="fade">
                                      <p:cBhvr>
                                        <p:cTn id="33" dur="500"/>
                                        <p:tgtEl>
                                          <p:spTgt spid="1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ouble-click to edit">
            <a:extLst>
              <a:ext uri="{FF2B5EF4-FFF2-40B4-BE49-F238E27FC236}">
                <a16:creationId xmlns:a16="http://schemas.microsoft.com/office/drawing/2014/main" id="{782047C2-7279-47DF-BE41-410DF2421CE6}"/>
              </a:ext>
            </a:extLst>
          </p:cNvPr>
          <p:cNvSpPr txBox="1">
            <a:spLocks/>
          </p:cNvSpPr>
          <p:nvPr/>
        </p:nvSpPr>
        <p:spPr>
          <a:xfrm>
            <a:off x="-3523" y="-15875"/>
            <a:ext cx="12195523" cy="1325563"/>
          </a:xfrm>
          <a:prstGeom prst="rect">
            <a:avLst/>
          </a:prstGeom>
          <a:solidFill>
            <a:srgbClr val="2399E8"/>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Data Preparation: Improved Alignment</a:t>
            </a: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E3E00EB6-4067-4F68-9D63-D13C40AF89E5}"/>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14</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7" name="Picture 6" descr="A picture containing diagram&#10;&#10;Description automatically generated">
            <a:extLst>
              <a:ext uri="{FF2B5EF4-FFF2-40B4-BE49-F238E27FC236}">
                <a16:creationId xmlns:a16="http://schemas.microsoft.com/office/drawing/2014/main" id="{551354A7-A951-429C-9A78-7979D71C6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7730" y="1309688"/>
            <a:ext cx="4120851" cy="4053296"/>
          </a:xfrm>
          <a:prstGeom prst="rect">
            <a:avLst/>
          </a:prstGeom>
        </p:spPr>
      </p:pic>
      <p:pic>
        <p:nvPicPr>
          <p:cNvPr id="9" name="Picture 8">
            <a:extLst>
              <a:ext uri="{FF2B5EF4-FFF2-40B4-BE49-F238E27FC236}">
                <a16:creationId xmlns:a16="http://schemas.microsoft.com/office/drawing/2014/main" id="{E509787E-1CBE-4884-A6BC-56C4CC471C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6879" y="1309688"/>
            <a:ext cx="4120851" cy="4053296"/>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95134561-FC83-48D2-8E66-D23BF78235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 y="1309688"/>
            <a:ext cx="3878779" cy="4053296"/>
          </a:xfrm>
          <a:prstGeom prst="rect">
            <a:avLst/>
          </a:prstGeom>
        </p:spPr>
      </p:pic>
      <p:sp>
        <p:nvSpPr>
          <p:cNvPr id="2" name="TextBox 1">
            <a:extLst>
              <a:ext uri="{FF2B5EF4-FFF2-40B4-BE49-F238E27FC236}">
                <a16:creationId xmlns:a16="http://schemas.microsoft.com/office/drawing/2014/main" id="{4E97F09E-6CE2-4AA3-A9F8-963B07EC280A}"/>
              </a:ext>
            </a:extLst>
          </p:cNvPr>
          <p:cNvSpPr txBox="1"/>
          <p:nvPr/>
        </p:nvSpPr>
        <p:spPr>
          <a:xfrm>
            <a:off x="1439201" y="5362984"/>
            <a:ext cx="107657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CA" dirty="0" err="1">
                <a:latin typeface="Linux Libertine Display O" panose="02000503000000000000" pitchFamily="50" charset="0"/>
                <a:ea typeface="Linux Libertine Display O" panose="02000503000000000000" pitchFamily="50" charset="0"/>
                <a:cs typeface="Linux Libertine Display O" panose="02000503000000000000" pitchFamily="50" charset="0"/>
              </a:rPr>
              <a:t>Without</a:t>
            </a:r>
            <a:endParaRPr lang="fr-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pPr marL="0" marR="0" indent="0" algn="ctr" defTabSz="914400" rtl="0" fontAlgn="auto" latinLnBrk="0" hangingPunct="0">
              <a:lnSpc>
                <a:spcPct val="100000"/>
              </a:lnSpc>
              <a:spcBef>
                <a:spcPts val="0"/>
              </a:spcBef>
              <a:spcAft>
                <a:spcPts val="0"/>
              </a:spcAft>
              <a:buClrTx/>
              <a:buSzTx/>
              <a:buFontTx/>
              <a:buNone/>
              <a:tabLst/>
            </a:pPr>
            <a:r>
              <a:rPr kumimoji="0" lang="fr-CA" sz="1800" b="0" i="0" u="none" strike="noStrike" cap="none" spc="0" normalizeH="0" baseline="0" dirty="0" err="1">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Alignment</a:t>
            </a:r>
            <a:endParaRPr kumimoji="0" lang="en-US" sz="18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p:sp>
        <p:nvSpPr>
          <p:cNvPr id="10" name="TextBox 9">
            <a:extLst>
              <a:ext uri="{FF2B5EF4-FFF2-40B4-BE49-F238E27FC236}">
                <a16:creationId xmlns:a16="http://schemas.microsoft.com/office/drawing/2014/main" id="{06AF900C-830D-430E-8C76-24F1823DEB55}"/>
              </a:ext>
            </a:extLst>
          </p:cNvPr>
          <p:cNvSpPr txBox="1"/>
          <p:nvPr/>
        </p:nvSpPr>
        <p:spPr>
          <a:xfrm>
            <a:off x="5555950" y="5362984"/>
            <a:ext cx="107657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CA" dirty="0" err="1">
                <a:latin typeface="Linux Libertine Display O" panose="02000503000000000000" pitchFamily="50" charset="0"/>
                <a:ea typeface="Linux Libertine Display O" panose="02000503000000000000" pitchFamily="50" charset="0"/>
                <a:cs typeface="Linux Libertine Display O" panose="02000503000000000000" pitchFamily="50" charset="0"/>
              </a:rPr>
              <a:t>With</a:t>
            </a:r>
            <a:endParaRPr lang="fr-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pPr marL="0" marR="0" indent="0" algn="ctr" defTabSz="914400" rtl="0" fontAlgn="auto" latinLnBrk="0" hangingPunct="0">
              <a:lnSpc>
                <a:spcPct val="100000"/>
              </a:lnSpc>
              <a:spcBef>
                <a:spcPts val="0"/>
              </a:spcBef>
              <a:spcAft>
                <a:spcPts val="0"/>
              </a:spcAft>
              <a:buClrTx/>
              <a:buSzTx/>
              <a:buFontTx/>
              <a:buNone/>
              <a:tabLst/>
            </a:pPr>
            <a:r>
              <a:rPr kumimoji="0" lang="fr-CA" sz="1800" b="0" i="0" u="none" strike="noStrike" cap="none" spc="0" normalizeH="0" baseline="0" dirty="0" err="1">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Alignment</a:t>
            </a:r>
            <a:endParaRPr kumimoji="0" lang="en-US" sz="18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p:sp>
        <p:nvSpPr>
          <p:cNvPr id="13" name="TextBox 12">
            <a:extLst>
              <a:ext uri="{FF2B5EF4-FFF2-40B4-BE49-F238E27FC236}">
                <a16:creationId xmlns:a16="http://schemas.microsoft.com/office/drawing/2014/main" id="{459E2750-EEFE-4C12-AA69-A92B32484B80}"/>
              </a:ext>
            </a:extLst>
          </p:cNvPr>
          <p:cNvSpPr txBox="1"/>
          <p:nvPr/>
        </p:nvSpPr>
        <p:spPr>
          <a:xfrm>
            <a:off x="9741947" y="5501483"/>
            <a:ext cx="10108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fr-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Reference</a:t>
            </a:r>
            <a:endParaRPr kumimoji="0" lang="en-US" sz="18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p:spTree>
    <p:extLst>
      <p:ext uri="{BB962C8B-B14F-4D97-AF65-F5344CB8AC3E}">
        <p14:creationId xmlns:p14="http://schemas.microsoft.com/office/powerpoint/2010/main" val="160760642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ouble-click to edit">
            <a:extLst>
              <a:ext uri="{FF2B5EF4-FFF2-40B4-BE49-F238E27FC236}">
                <a16:creationId xmlns:a16="http://schemas.microsoft.com/office/drawing/2014/main" id="{782047C2-7279-47DF-BE41-410DF2421CE6}"/>
              </a:ext>
            </a:extLst>
          </p:cNvPr>
          <p:cNvSpPr txBox="1">
            <a:spLocks/>
          </p:cNvSpPr>
          <p:nvPr/>
        </p:nvSpPr>
        <p:spPr>
          <a:xfrm>
            <a:off x="-3523" y="-15875"/>
            <a:ext cx="12195523" cy="1325563"/>
          </a:xfrm>
          <a:prstGeom prst="rect">
            <a:avLst/>
          </a:prstGeom>
          <a:solidFill>
            <a:srgbClr val="2399E8"/>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Data Preparation: Improved Alignment</a:t>
            </a: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E3E00EB6-4067-4F68-9D63-D13C40AF89E5}"/>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15</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3" name="Picture 2" descr="Background pattern&#10;&#10;Description automatically generated with medium confidence">
            <a:extLst>
              <a:ext uri="{FF2B5EF4-FFF2-40B4-BE49-F238E27FC236}">
                <a16:creationId xmlns:a16="http://schemas.microsoft.com/office/drawing/2014/main" id="{C62C6376-6AB2-43BB-A3AE-D8894B444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4633" y="1334649"/>
            <a:ext cx="6617533" cy="5144665"/>
          </a:xfrm>
          <a:prstGeom prst="rect">
            <a:avLst/>
          </a:prstGeom>
        </p:spPr>
      </p:pic>
      <p:sp>
        <p:nvSpPr>
          <p:cNvPr id="2" name="Rectangle 1">
            <a:extLst>
              <a:ext uri="{FF2B5EF4-FFF2-40B4-BE49-F238E27FC236}">
                <a16:creationId xmlns:a16="http://schemas.microsoft.com/office/drawing/2014/main" id="{43DC4B21-617B-452E-859A-0D672DBCF421}"/>
              </a:ext>
            </a:extLst>
          </p:cNvPr>
          <p:cNvSpPr/>
          <p:nvPr/>
        </p:nvSpPr>
        <p:spPr>
          <a:xfrm>
            <a:off x="2955528" y="2862763"/>
            <a:ext cx="1320800" cy="840509"/>
          </a:xfrm>
          <a:prstGeom prst="rect">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9" name="Rectangle 8">
            <a:extLst>
              <a:ext uri="{FF2B5EF4-FFF2-40B4-BE49-F238E27FC236}">
                <a16:creationId xmlns:a16="http://schemas.microsoft.com/office/drawing/2014/main" id="{029BEC91-1215-4F76-AA3B-D74B8C6BF682}"/>
              </a:ext>
            </a:extLst>
          </p:cNvPr>
          <p:cNvSpPr/>
          <p:nvPr/>
        </p:nvSpPr>
        <p:spPr>
          <a:xfrm>
            <a:off x="2955528" y="5091686"/>
            <a:ext cx="1690686" cy="1075891"/>
          </a:xfrm>
          <a:prstGeom prst="rect">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12" name="Rectangle 11">
            <a:extLst>
              <a:ext uri="{FF2B5EF4-FFF2-40B4-BE49-F238E27FC236}">
                <a16:creationId xmlns:a16="http://schemas.microsoft.com/office/drawing/2014/main" id="{F7FB985C-6C69-4374-B560-3DBD5C7D6543}"/>
              </a:ext>
            </a:extLst>
          </p:cNvPr>
          <p:cNvSpPr/>
          <p:nvPr/>
        </p:nvSpPr>
        <p:spPr>
          <a:xfrm>
            <a:off x="5139157" y="2862763"/>
            <a:ext cx="1320800" cy="840509"/>
          </a:xfrm>
          <a:prstGeom prst="rect">
            <a:avLst/>
          </a:prstGeom>
          <a:noFill/>
          <a:ln w="38100" cap="flat">
            <a:solidFill>
              <a:schemeClr val="accent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13" name="Rectangle 12">
            <a:extLst>
              <a:ext uri="{FF2B5EF4-FFF2-40B4-BE49-F238E27FC236}">
                <a16:creationId xmlns:a16="http://schemas.microsoft.com/office/drawing/2014/main" id="{5422195E-DDC0-4C8E-B0E3-B6A18DD03128}"/>
              </a:ext>
            </a:extLst>
          </p:cNvPr>
          <p:cNvSpPr/>
          <p:nvPr/>
        </p:nvSpPr>
        <p:spPr>
          <a:xfrm>
            <a:off x="5122114" y="5091686"/>
            <a:ext cx="1690686" cy="1075891"/>
          </a:xfrm>
          <a:prstGeom prst="rect">
            <a:avLst/>
          </a:prstGeom>
          <a:noFill/>
          <a:ln w="38100" cap="flat">
            <a:solidFill>
              <a:schemeClr val="accent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14" name="Rectangle 13">
            <a:extLst>
              <a:ext uri="{FF2B5EF4-FFF2-40B4-BE49-F238E27FC236}">
                <a16:creationId xmlns:a16="http://schemas.microsoft.com/office/drawing/2014/main" id="{B0D650DA-2E59-41D1-8970-D766F89FC807}"/>
              </a:ext>
            </a:extLst>
          </p:cNvPr>
          <p:cNvSpPr/>
          <p:nvPr/>
        </p:nvSpPr>
        <p:spPr>
          <a:xfrm>
            <a:off x="7322786" y="2816936"/>
            <a:ext cx="1320800" cy="840509"/>
          </a:xfrm>
          <a:prstGeom prst="rect">
            <a:avLst/>
          </a:prstGeom>
          <a:noFill/>
          <a:ln w="38100" cap="flat">
            <a:solidFill>
              <a:schemeClr val="accent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15" name="Rectangle 14">
            <a:extLst>
              <a:ext uri="{FF2B5EF4-FFF2-40B4-BE49-F238E27FC236}">
                <a16:creationId xmlns:a16="http://schemas.microsoft.com/office/drawing/2014/main" id="{FDB38E2C-2564-44AD-AC66-89E834E3C39E}"/>
              </a:ext>
            </a:extLst>
          </p:cNvPr>
          <p:cNvSpPr/>
          <p:nvPr/>
        </p:nvSpPr>
        <p:spPr>
          <a:xfrm>
            <a:off x="7303160" y="5091686"/>
            <a:ext cx="1690686" cy="1075891"/>
          </a:xfrm>
          <a:prstGeom prst="rect">
            <a:avLst/>
          </a:prstGeom>
          <a:noFill/>
          <a:ln w="38100" cap="flat">
            <a:solidFill>
              <a:schemeClr val="accent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16" name="TextBox 15">
            <a:extLst>
              <a:ext uri="{FF2B5EF4-FFF2-40B4-BE49-F238E27FC236}">
                <a16:creationId xmlns:a16="http://schemas.microsoft.com/office/drawing/2014/main" id="{4961003D-F052-40A1-9F17-D89A5FA9DE65}"/>
              </a:ext>
            </a:extLst>
          </p:cNvPr>
          <p:cNvSpPr txBox="1"/>
          <p:nvPr/>
        </p:nvSpPr>
        <p:spPr>
          <a:xfrm>
            <a:off x="473366" y="2826450"/>
            <a:ext cx="1788308"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CA" sz="24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Not following</a:t>
            </a:r>
          </a:p>
          <a:p>
            <a:pPr marL="0" marR="0" indent="0" algn="ctr" defTabSz="914400" rtl="0" fontAlgn="auto" latinLnBrk="0" hangingPunct="0">
              <a:lnSpc>
                <a:spcPct val="100000"/>
              </a:lnSpc>
              <a:spcBef>
                <a:spcPts val="0"/>
              </a:spcBef>
              <a:spcAft>
                <a:spcPts val="0"/>
              </a:spcAft>
              <a:buClrTx/>
              <a:buSzTx/>
              <a:buFontTx/>
              <a:buNone/>
              <a:tabLst/>
            </a:pPr>
            <a:r>
              <a:rPr kumimoji="0" lang="en-CA" sz="24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obstacles</a:t>
            </a:r>
            <a:endParaRPr kumimoji="0" lang="en-US" sz="24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p:sp>
        <p:nvSpPr>
          <p:cNvPr id="18" name="TextBox 17">
            <a:extLst>
              <a:ext uri="{FF2B5EF4-FFF2-40B4-BE49-F238E27FC236}">
                <a16:creationId xmlns:a16="http://schemas.microsoft.com/office/drawing/2014/main" id="{A8A75064-6FD6-418C-865D-2C6347785CF5}"/>
              </a:ext>
            </a:extLst>
          </p:cNvPr>
          <p:cNvSpPr txBox="1"/>
          <p:nvPr/>
        </p:nvSpPr>
        <p:spPr>
          <a:xfrm>
            <a:off x="200856" y="5214133"/>
            <a:ext cx="2333329"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CA" sz="24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Losing small-scale</a:t>
            </a:r>
          </a:p>
          <a:p>
            <a:pPr marL="0" marR="0" indent="0" algn="ctr" defTabSz="914400" rtl="0" fontAlgn="auto" latinLnBrk="0" hangingPunct="0">
              <a:lnSpc>
                <a:spcPct val="100000"/>
              </a:lnSpc>
              <a:spcBef>
                <a:spcPts val="0"/>
              </a:spcBef>
              <a:spcAft>
                <a:spcPts val="0"/>
              </a:spcAft>
              <a:buClrTx/>
              <a:buSzTx/>
              <a:buFontTx/>
              <a:buNone/>
              <a:tabLst/>
            </a:pPr>
            <a:r>
              <a:rPr kumimoji="0" lang="en-CA" sz="24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details</a:t>
            </a:r>
            <a:endParaRPr kumimoji="0" lang="en-US" sz="24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F4310E1-5DEA-4879-B226-D962810B50B7}"/>
                  </a:ext>
                </a:extLst>
              </p:cNvPr>
              <p:cNvSpPr txBox="1"/>
              <p:nvPr/>
            </p:nvSpPr>
            <p:spPr>
              <a:xfrm>
                <a:off x="3006903" y="6453914"/>
                <a:ext cx="1587935"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a14:m>
                  <m:oMathPara xmlns:m="http://schemas.openxmlformats.org/officeDocument/2006/math">
                    <m:oMathParaPr>
                      <m:jc m:val="centerGroup"/>
                    </m:oMathParaPr>
                    <m:oMath xmlns:m="http://schemas.openxmlformats.org/officeDocument/2006/math">
                      <m:r>
                        <a:rPr kumimoji="0" lang="en-CA" sz="2200" b="0" i="1" u="none" strike="noStrike" cap="none" spc="0" normalizeH="0" baseline="0" smtClean="0">
                          <a:ln>
                            <a:noFill/>
                          </a:ln>
                          <a:solidFill>
                            <a:srgbClr val="000000"/>
                          </a:solidFill>
                          <a:effectLst/>
                          <a:uFillTx/>
                          <a:latin typeface="Cambria Math" panose="02040503050406030204" pitchFamily="18" charset="0"/>
                          <a:sym typeface="Calibri"/>
                        </a:rPr>
                        <m:t>𝑈𝑝𝐹𝑙𝑂𝐹</m:t>
                      </m:r>
                      <m:r>
                        <a:rPr kumimoji="0" lang="en-CA" sz="2200" b="0" i="1" u="none" strike="noStrike" cap="none" spc="0" normalizeH="0" baseline="0" smtClean="0">
                          <a:ln>
                            <a:noFill/>
                          </a:ln>
                          <a:solidFill>
                            <a:srgbClr val="000000"/>
                          </a:solidFill>
                          <a:effectLst/>
                          <a:uFillTx/>
                          <a:latin typeface="Cambria Math" panose="02040503050406030204" pitchFamily="18" charset="0"/>
                          <a:sym typeface="Calibri"/>
                        </a:rPr>
                        <m:t>(</m:t>
                      </m:r>
                      <m:sSub>
                        <m:sSubPr>
                          <m:ctrlPr>
                            <a:rPr kumimoji="0" lang="en-CA" sz="2200" b="0" i="1" u="none" strike="noStrike" cap="none" spc="0" normalizeH="0" baseline="0" smtClean="0">
                              <a:ln>
                                <a:noFill/>
                              </a:ln>
                              <a:solidFill>
                                <a:srgbClr val="000000"/>
                              </a:solidFill>
                              <a:effectLst/>
                              <a:uFillTx/>
                              <a:latin typeface="Cambria Math" panose="02040503050406030204" pitchFamily="18" charset="0"/>
                              <a:sym typeface="Calibri"/>
                            </a:rPr>
                          </m:ctrlPr>
                        </m:sSubPr>
                        <m:e>
                          <m:r>
                            <a:rPr kumimoji="0" lang="en-CA" sz="2200" b="1" i="1" u="none" strike="noStrike" cap="none" spc="0" normalizeH="0" baseline="0" smtClean="0">
                              <a:ln>
                                <a:noFill/>
                              </a:ln>
                              <a:solidFill>
                                <a:srgbClr val="000000"/>
                              </a:solidFill>
                              <a:effectLst/>
                              <a:uFillTx/>
                              <a:latin typeface="Cambria Math" panose="02040503050406030204" pitchFamily="18" charset="0"/>
                              <a:sym typeface="Calibri"/>
                            </a:rPr>
                            <m:t>𝑿</m:t>
                          </m:r>
                        </m:e>
                        <m:sub>
                          <m:r>
                            <a:rPr kumimoji="0" lang="en-CA" sz="2200" b="0" i="1" u="none" strike="noStrike" cap="none" spc="0" normalizeH="0" baseline="0" smtClean="0">
                              <a:ln>
                                <a:noFill/>
                              </a:ln>
                              <a:solidFill>
                                <a:srgbClr val="000000"/>
                              </a:solidFill>
                              <a:effectLst/>
                              <a:uFillTx/>
                              <a:latin typeface="Cambria Math" panose="02040503050406030204" pitchFamily="18" charset="0"/>
                              <a:sym typeface="Calibri"/>
                            </a:rPr>
                            <m:t>𝑙</m:t>
                          </m:r>
                        </m:sub>
                      </m:sSub>
                      <m:r>
                        <a:rPr kumimoji="0" lang="en-CA" sz="2200" b="0" i="1" u="none" strike="noStrike" cap="none" spc="0" normalizeH="0" baseline="0" smtClean="0">
                          <a:ln>
                            <a:noFill/>
                          </a:ln>
                          <a:solidFill>
                            <a:srgbClr val="000000"/>
                          </a:solidFill>
                          <a:effectLst/>
                          <a:uFillTx/>
                          <a:latin typeface="Cambria Math" panose="02040503050406030204" pitchFamily="18" charset="0"/>
                          <a:sym typeface="Calibri"/>
                        </a:rPr>
                        <m:t>)</m:t>
                      </m:r>
                    </m:oMath>
                  </m:oMathPara>
                </a14:m>
                <a:endParaRPr kumimoji="0" lang="en-US" sz="2200" b="1"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mc:Choice>
        <mc:Fallback xmlns="">
          <p:sp>
            <p:nvSpPr>
              <p:cNvPr id="25" name="TextBox 24">
                <a:extLst>
                  <a:ext uri="{FF2B5EF4-FFF2-40B4-BE49-F238E27FC236}">
                    <a16:creationId xmlns:a16="http://schemas.microsoft.com/office/drawing/2014/main" id="{7F4310E1-5DEA-4879-B226-D962810B50B7}"/>
                  </a:ext>
                </a:extLst>
              </p:cNvPr>
              <p:cNvSpPr txBox="1">
                <a:spLocks noRot="1" noChangeAspect="1" noMove="1" noResize="1" noEditPoints="1" noAdjustHandles="1" noChangeArrowheads="1" noChangeShapeType="1" noTextEdit="1"/>
              </p:cNvSpPr>
              <p:nvPr/>
            </p:nvSpPr>
            <p:spPr>
              <a:xfrm>
                <a:off x="3006903" y="6453914"/>
                <a:ext cx="1587935" cy="338554"/>
              </a:xfrm>
              <a:prstGeom prst="rect">
                <a:avLst/>
              </a:prstGeom>
              <a:blipFill>
                <a:blip r:embed="rId5"/>
                <a:stretch>
                  <a:fillRect l="-4981" r="-5364" b="-34545"/>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0782AC4-F9AF-4B87-8903-DB78BF3F26FA}"/>
                  </a:ext>
                </a:extLst>
              </p:cNvPr>
              <p:cNvSpPr txBox="1"/>
              <p:nvPr/>
            </p:nvSpPr>
            <p:spPr>
              <a:xfrm>
                <a:off x="4993921" y="6453914"/>
                <a:ext cx="1947071"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a14:m>
                  <m:oMathPara xmlns:m="http://schemas.openxmlformats.org/officeDocument/2006/math">
                    <m:oMathParaPr>
                      <m:jc m:val="centerGroup"/>
                    </m:oMathParaPr>
                    <m:oMath xmlns:m="http://schemas.openxmlformats.org/officeDocument/2006/math">
                      <m:r>
                        <a:rPr kumimoji="0" lang="en-CA" sz="2200" b="0" i="1" u="none" strike="noStrike" cap="none" spc="0" normalizeH="0" baseline="0" smtClean="0">
                          <a:ln>
                            <a:noFill/>
                          </a:ln>
                          <a:solidFill>
                            <a:srgbClr val="000000"/>
                          </a:solidFill>
                          <a:effectLst/>
                          <a:uFillTx/>
                          <a:latin typeface="Cambria Math" panose="02040503050406030204" pitchFamily="18" charset="0"/>
                          <a:sym typeface="Calibri"/>
                        </a:rPr>
                        <m:t>𝑈𝑝𝐹𝑙𝑂𝐹</m:t>
                      </m:r>
                      <m:r>
                        <a:rPr kumimoji="0" lang="en-CA" sz="2200" b="0" i="1" u="none" strike="noStrike" cap="none" spc="0" normalizeH="0" baseline="0" smtClean="0">
                          <a:ln>
                            <a:noFill/>
                          </a:ln>
                          <a:solidFill>
                            <a:srgbClr val="000000"/>
                          </a:solidFill>
                          <a:effectLst/>
                          <a:uFillTx/>
                          <a:latin typeface="Cambria Math" panose="02040503050406030204" pitchFamily="18" charset="0"/>
                          <a:sym typeface="Calibri"/>
                        </a:rPr>
                        <m:t>(</m:t>
                      </m:r>
                      <m:sSub>
                        <m:sSubPr>
                          <m:ctrlPr>
                            <a:rPr kumimoji="0" lang="en-CA" sz="2200" b="0" i="1" u="none" strike="noStrike" cap="none" spc="0" normalizeH="0" baseline="0" smtClean="0">
                              <a:ln>
                                <a:noFill/>
                              </a:ln>
                              <a:solidFill>
                                <a:srgbClr val="000000"/>
                              </a:solidFill>
                              <a:effectLst/>
                              <a:uFillTx/>
                              <a:latin typeface="Cambria Math" panose="02040503050406030204" pitchFamily="18" charset="0"/>
                              <a:sym typeface="Calibri"/>
                            </a:rPr>
                          </m:ctrlPr>
                        </m:sSubPr>
                        <m:e>
                          <m:r>
                            <a:rPr kumimoji="0" lang="en-CA" sz="2200" b="1" i="1" u="none" strike="noStrike" cap="none" spc="0" normalizeH="0" baseline="0" smtClean="0">
                              <a:ln>
                                <a:noFill/>
                              </a:ln>
                              <a:solidFill>
                                <a:srgbClr val="000000"/>
                              </a:solidFill>
                              <a:effectLst/>
                              <a:uFillTx/>
                              <a:latin typeface="Cambria Math" panose="02040503050406030204" pitchFamily="18" charset="0"/>
                              <a:sym typeface="Calibri"/>
                            </a:rPr>
                            <m:t>𝑿</m:t>
                          </m:r>
                        </m:e>
                        <m:sub>
                          <m:r>
                            <a:rPr kumimoji="0" lang="en-CA" sz="2200" b="0" i="1" u="none" strike="noStrike" cap="none" spc="0" normalizeH="0" baseline="0" smtClean="0">
                              <a:ln>
                                <a:noFill/>
                              </a:ln>
                              <a:solidFill>
                                <a:srgbClr val="000000"/>
                              </a:solidFill>
                              <a:effectLst/>
                              <a:uFillTx/>
                              <a:latin typeface="Cambria Math" panose="02040503050406030204" pitchFamily="18" charset="0"/>
                              <a:sym typeface="Calibri"/>
                            </a:rPr>
                            <m:t>𝑙</m:t>
                          </m:r>
                        </m:sub>
                      </m:sSub>
                      <m:r>
                        <a:rPr kumimoji="0" lang="en-CA" sz="2200" b="0" i="1" u="none" strike="noStrike" cap="none" spc="0" normalizeH="0" baseline="0" smtClean="0">
                          <a:ln>
                            <a:noFill/>
                          </a:ln>
                          <a:solidFill>
                            <a:srgbClr val="000000"/>
                          </a:solidFill>
                          <a:effectLst/>
                          <a:uFillTx/>
                          <a:latin typeface="Cambria Math" panose="02040503050406030204" pitchFamily="18" charset="0"/>
                          <a:sym typeface="Calibri"/>
                        </a:rPr>
                        <m:t>,</m:t>
                      </m:r>
                      <m:sSub>
                        <m:sSubPr>
                          <m:ctrlPr>
                            <a:rPr kumimoji="0" lang="en-CA" sz="2200" b="0" i="1" u="none" strike="noStrike" cap="none" spc="0" normalizeH="0" baseline="0" smtClean="0">
                              <a:ln>
                                <a:noFill/>
                              </a:ln>
                              <a:solidFill>
                                <a:srgbClr val="000000"/>
                              </a:solidFill>
                              <a:effectLst/>
                              <a:uFillTx/>
                              <a:latin typeface="Cambria Math" panose="02040503050406030204" pitchFamily="18" charset="0"/>
                              <a:sym typeface="Calibri"/>
                            </a:rPr>
                          </m:ctrlPr>
                        </m:sSubPr>
                        <m:e>
                          <m:r>
                            <a:rPr kumimoji="0" lang="en-CA" sz="2200" b="0" i="1" u="none" strike="noStrike" cap="none" spc="0" normalizeH="0" baseline="0" smtClean="0">
                              <a:ln>
                                <a:noFill/>
                              </a:ln>
                              <a:solidFill>
                                <a:srgbClr val="000000"/>
                              </a:solidFill>
                              <a:effectLst/>
                              <a:uFillTx/>
                              <a:latin typeface="Cambria Math" panose="02040503050406030204" pitchFamily="18" charset="0"/>
                              <a:sym typeface="Calibri"/>
                            </a:rPr>
                            <m:t>𝑑</m:t>
                          </m:r>
                        </m:e>
                        <m:sub>
                          <m:r>
                            <a:rPr kumimoji="0" lang="en-CA" sz="2200" b="0" i="1" u="none" strike="noStrike" cap="none" spc="0" normalizeH="0" baseline="0" smtClean="0">
                              <a:ln>
                                <a:noFill/>
                              </a:ln>
                              <a:solidFill>
                                <a:srgbClr val="000000"/>
                              </a:solidFill>
                              <a:effectLst/>
                              <a:uFillTx/>
                              <a:latin typeface="Cambria Math" panose="02040503050406030204" pitchFamily="18" charset="0"/>
                              <a:sym typeface="Calibri"/>
                            </a:rPr>
                            <m:t>𝑖</m:t>
                          </m:r>
                        </m:sub>
                      </m:sSub>
                      <m:r>
                        <a:rPr kumimoji="0" lang="en-CA" sz="2200" b="0" i="1" u="none" strike="noStrike" cap="none" spc="0" normalizeH="0" baseline="0" smtClean="0">
                          <a:ln>
                            <a:noFill/>
                          </a:ln>
                          <a:solidFill>
                            <a:srgbClr val="000000"/>
                          </a:solidFill>
                          <a:effectLst/>
                          <a:uFillTx/>
                          <a:latin typeface="Cambria Math" panose="02040503050406030204" pitchFamily="18" charset="0"/>
                          <a:sym typeface="Calibri"/>
                        </a:rPr>
                        <m:t>)</m:t>
                      </m:r>
                    </m:oMath>
                  </m:oMathPara>
                </a14:m>
                <a:endParaRPr kumimoji="0" lang="en-US" sz="2200" b="1"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mc:Choice>
        <mc:Fallback xmlns="">
          <p:sp>
            <p:nvSpPr>
              <p:cNvPr id="26" name="TextBox 25">
                <a:extLst>
                  <a:ext uri="{FF2B5EF4-FFF2-40B4-BE49-F238E27FC236}">
                    <a16:creationId xmlns:a16="http://schemas.microsoft.com/office/drawing/2014/main" id="{30782AC4-F9AF-4B87-8903-DB78BF3F26FA}"/>
                  </a:ext>
                </a:extLst>
              </p:cNvPr>
              <p:cNvSpPr txBox="1">
                <a:spLocks noRot="1" noChangeAspect="1" noMove="1" noResize="1" noEditPoints="1" noAdjustHandles="1" noChangeArrowheads="1" noChangeShapeType="1" noTextEdit="1"/>
              </p:cNvSpPr>
              <p:nvPr/>
            </p:nvSpPr>
            <p:spPr>
              <a:xfrm>
                <a:off x="4993921" y="6453914"/>
                <a:ext cx="1947071" cy="338554"/>
              </a:xfrm>
              <a:prstGeom prst="rect">
                <a:avLst/>
              </a:prstGeom>
              <a:blipFill>
                <a:blip r:embed="rId6"/>
                <a:stretch>
                  <a:fillRect l="-4063" r="-4375" b="-34545"/>
                </a:stretch>
              </a:blipFill>
              <a:ln w="12700" cap="flat">
                <a:noFill/>
                <a:miter lim="400000"/>
              </a:ln>
              <a:effectLst/>
            </p:spPr>
            <p:txBody>
              <a:bodyPr/>
              <a:lstStyle/>
              <a:p>
                <a:r>
                  <a:rPr lang="en-US">
                    <a:noFill/>
                  </a:rPr>
                  <a:t> </a:t>
                </a:r>
              </a:p>
            </p:txBody>
          </p:sp>
        </mc:Fallback>
      </mc:AlternateContent>
      <p:sp>
        <p:nvSpPr>
          <p:cNvPr id="28" name="TextBox 27">
            <a:extLst>
              <a:ext uri="{FF2B5EF4-FFF2-40B4-BE49-F238E27FC236}">
                <a16:creationId xmlns:a16="http://schemas.microsoft.com/office/drawing/2014/main" id="{6E382EFA-E405-4F0B-AC50-598FBD37A6C9}"/>
              </a:ext>
            </a:extLst>
          </p:cNvPr>
          <p:cNvSpPr txBox="1"/>
          <p:nvPr/>
        </p:nvSpPr>
        <p:spPr>
          <a:xfrm>
            <a:off x="7554590" y="6453914"/>
            <a:ext cx="1187826"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kumimoji="0" lang="en-US" sz="2200" b="1"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Reference</a:t>
            </a:r>
          </a:p>
        </p:txBody>
      </p:sp>
      <p:sp>
        <p:nvSpPr>
          <p:cNvPr id="29" name="TextBox 28">
            <a:extLst>
              <a:ext uri="{FF2B5EF4-FFF2-40B4-BE49-F238E27FC236}">
                <a16:creationId xmlns:a16="http://schemas.microsoft.com/office/drawing/2014/main" id="{0398A9BC-5C95-467A-9FAE-DFF530374DDB}"/>
              </a:ext>
            </a:extLst>
          </p:cNvPr>
          <p:cNvSpPr txBox="1"/>
          <p:nvPr/>
        </p:nvSpPr>
        <p:spPr>
          <a:xfrm>
            <a:off x="10016969" y="2826450"/>
            <a:ext cx="131221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CA" sz="24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Following</a:t>
            </a:r>
          </a:p>
          <a:p>
            <a:pPr marL="0" marR="0" indent="0" algn="ctr" defTabSz="914400" rtl="0" fontAlgn="auto" latinLnBrk="0" hangingPunct="0">
              <a:lnSpc>
                <a:spcPct val="100000"/>
              </a:lnSpc>
              <a:spcBef>
                <a:spcPts val="0"/>
              </a:spcBef>
              <a:spcAft>
                <a:spcPts val="0"/>
              </a:spcAft>
              <a:buClrTx/>
              <a:buSzTx/>
              <a:buFontTx/>
              <a:buNone/>
              <a:tabLst/>
            </a:pPr>
            <a:r>
              <a:rPr kumimoji="0" lang="en-CA" sz="24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obstacles</a:t>
            </a:r>
            <a:endParaRPr kumimoji="0" lang="en-US" sz="24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p:sp>
        <p:nvSpPr>
          <p:cNvPr id="30" name="TextBox 29">
            <a:extLst>
              <a:ext uri="{FF2B5EF4-FFF2-40B4-BE49-F238E27FC236}">
                <a16:creationId xmlns:a16="http://schemas.microsoft.com/office/drawing/2014/main" id="{1DCE319C-384C-4784-8AC1-2E08FD35C333}"/>
              </a:ext>
            </a:extLst>
          </p:cNvPr>
          <p:cNvSpPr txBox="1"/>
          <p:nvPr/>
        </p:nvSpPr>
        <p:spPr>
          <a:xfrm>
            <a:off x="9259553" y="5214133"/>
            <a:ext cx="282705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CA" sz="24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Preserving small-scale</a:t>
            </a:r>
          </a:p>
          <a:p>
            <a:pPr marL="0" marR="0" indent="0" algn="ctr" defTabSz="914400" rtl="0" fontAlgn="auto" latinLnBrk="0" hangingPunct="0">
              <a:lnSpc>
                <a:spcPct val="100000"/>
              </a:lnSpc>
              <a:spcBef>
                <a:spcPts val="0"/>
              </a:spcBef>
              <a:spcAft>
                <a:spcPts val="0"/>
              </a:spcAft>
              <a:buClrTx/>
              <a:buSzTx/>
              <a:buFontTx/>
              <a:buNone/>
              <a:tabLst/>
            </a:pPr>
            <a:r>
              <a:rPr kumimoji="0" lang="en-CA" sz="24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details</a:t>
            </a:r>
            <a:endParaRPr kumimoji="0" lang="en-US" sz="24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p:sp>
        <p:nvSpPr>
          <p:cNvPr id="31" name="TextBox 30">
            <a:extLst>
              <a:ext uri="{FF2B5EF4-FFF2-40B4-BE49-F238E27FC236}">
                <a16:creationId xmlns:a16="http://schemas.microsoft.com/office/drawing/2014/main" id="{FD50209F-4B85-416B-BA2D-6C46A7D8653F}"/>
              </a:ext>
            </a:extLst>
          </p:cNvPr>
          <p:cNvSpPr txBox="1"/>
          <p:nvPr/>
        </p:nvSpPr>
        <p:spPr>
          <a:xfrm>
            <a:off x="714259" y="1341699"/>
            <a:ext cx="132343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CA" sz="2400" b="1" u="sng" dirty="0">
                <a:solidFill>
                  <a:srgbClr val="FF0000"/>
                </a:solidFill>
                <a:latin typeface="Linux Libertine Display O" panose="02000503000000000000" pitchFamily="50" charset="0"/>
                <a:ea typeface="Linux Libertine Display O" panose="02000503000000000000" pitchFamily="50" charset="0"/>
                <a:cs typeface="Linux Libertine Display O" panose="02000503000000000000" pitchFamily="50" charset="0"/>
              </a:rPr>
              <a:t>Artifacts:</a:t>
            </a:r>
            <a:endParaRPr kumimoji="0" lang="en-US" sz="2400" b="1" i="0" u="sng" strike="noStrike" cap="none" spc="0" normalizeH="0" baseline="0" dirty="0">
              <a:ln>
                <a:noFill/>
              </a:ln>
              <a:solidFill>
                <a:srgbClr val="FF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p:sp>
        <p:nvSpPr>
          <p:cNvPr id="32" name="TextBox 31">
            <a:extLst>
              <a:ext uri="{FF2B5EF4-FFF2-40B4-BE49-F238E27FC236}">
                <a16:creationId xmlns:a16="http://schemas.microsoft.com/office/drawing/2014/main" id="{7D334A12-B101-40B3-935D-4C2711B95EFD}"/>
              </a:ext>
            </a:extLst>
          </p:cNvPr>
          <p:cNvSpPr txBox="1"/>
          <p:nvPr/>
        </p:nvSpPr>
        <p:spPr>
          <a:xfrm>
            <a:off x="9214673" y="1341699"/>
            <a:ext cx="290560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CA" sz="2400" b="1" u="sng" dirty="0">
                <a:solidFill>
                  <a:schemeClr val="accent6"/>
                </a:solidFill>
                <a:latin typeface="Linux Libertine Display O" panose="02000503000000000000" pitchFamily="50" charset="0"/>
                <a:ea typeface="Linux Libertine Display O" panose="02000503000000000000" pitchFamily="50" charset="0"/>
                <a:cs typeface="Linux Libertine Display O" panose="02000503000000000000" pitchFamily="50" charset="0"/>
              </a:rPr>
              <a:t>Key-event alignment:</a:t>
            </a:r>
            <a:endParaRPr kumimoji="0" lang="en-US" sz="2400" b="1" i="0" u="sng" strike="noStrike" cap="none" spc="0" normalizeH="0" baseline="0" dirty="0">
              <a:ln>
                <a:noFill/>
              </a:ln>
              <a:solidFill>
                <a:schemeClr val="accent6"/>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p:sp>
        <p:nvSpPr>
          <p:cNvPr id="35" name="Arc 34">
            <a:extLst>
              <a:ext uri="{FF2B5EF4-FFF2-40B4-BE49-F238E27FC236}">
                <a16:creationId xmlns:a16="http://schemas.microsoft.com/office/drawing/2014/main" id="{21FD7FB0-F28B-4FCE-90AA-1B4FCE55BC17}"/>
              </a:ext>
            </a:extLst>
          </p:cNvPr>
          <p:cNvSpPr/>
          <p:nvPr/>
        </p:nvSpPr>
        <p:spPr>
          <a:xfrm rot="18462867">
            <a:off x="5558798" y="2286792"/>
            <a:ext cx="2770280" cy="2914121"/>
          </a:xfrm>
          <a:prstGeom prst="arc">
            <a:avLst>
              <a:gd name="adj1" fmla="val 16200000"/>
              <a:gd name="adj2" fmla="val 627150"/>
            </a:avLst>
          </a:prstGeom>
          <a:noFill/>
          <a:ln w="38100" cap="flat">
            <a:solidFill>
              <a:schemeClr val="accent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7" name="Arc 36">
            <a:extLst>
              <a:ext uri="{FF2B5EF4-FFF2-40B4-BE49-F238E27FC236}">
                <a16:creationId xmlns:a16="http://schemas.microsoft.com/office/drawing/2014/main" id="{D894AC95-E839-422A-92B1-16DAE77908FE}"/>
              </a:ext>
            </a:extLst>
          </p:cNvPr>
          <p:cNvSpPr/>
          <p:nvPr/>
        </p:nvSpPr>
        <p:spPr>
          <a:xfrm rot="18499213">
            <a:off x="5739776" y="4530288"/>
            <a:ext cx="2770280" cy="2914121"/>
          </a:xfrm>
          <a:prstGeom prst="arc">
            <a:avLst>
              <a:gd name="adj1" fmla="val 16200000"/>
              <a:gd name="adj2" fmla="val 684678"/>
            </a:avLst>
          </a:prstGeom>
          <a:noFill/>
          <a:ln w="38100" cap="flat">
            <a:solidFill>
              <a:schemeClr val="accent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4211268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13" grpId="0" animBg="1"/>
      <p:bldP spid="14" grpId="0" animBg="1"/>
      <p:bldP spid="15" grpId="0" animBg="1"/>
      <p:bldP spid="16" grpId="0"/>
      <p:bldP spid="18" grpId="0"/>
      <p:bldP spid="25" grpId="0"/>
      <p:bldP spid="26" grpId="0"/>
      <p:bldP spid="28" grpId="0"/>
      <p:bldP spid="29" grpId="0"/>
      <p:bldP spid="30" grpId="0"/>
      <p:bldP spid="31" grpId="0"/>
      <p:bldP spid="32" grpId="0"/>
      <p:bldP spid="35"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Overview</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77B26CDB-4B39-4259-B682-3311FD06094F}"/>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16</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8" name="Picture 7" descr="Application&#10;&#10;Description automatically generated with medium confidence">
            <a:extLst>
              <a:ext uri="{FF2B5EF4-FFF2-40B4-BE49-F238E27FC236}">
                <a16:creationId xmlns:a16="http://schemas.microsoft.com/office/drawing/2014/main" id="{8551FB78-4EBD-4369-8717-67C5D15122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9688"/>
            <a:ext cx="12192000" cy="4834089"/>
          </a:xfrm>
          <a:prstGeom prst="rect">
            <a:avLst/>
          </a:prstGeom>
        </p:spPr>
      </p:pic>
    </p:spTree>
    <p:extLst>
      <p:ext uri="{BB962C8B-B14F-4D97-AF65-F5344CB8AC3E}">
        <p14:creationId xmlns:p14="http://schemas.microsoft.com/office/powerpoint/2010/main" val="1984846130"/>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Neural Network Architecture</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5A0C93B0-BB88-4360-BC61-B84502DA1CAB}"/>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17</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5" name="Picture 4" descr="Diagram&#10;&#10;Description automatically generated">
            <a:extLst>
              <a:ext uri="{FF2B5EF4-FFF2-40B4-BE49-F238E27FC236}">
                <a16:creationId xmlns:a16="http://schemas.microsoft.com/office/drawing/2014/main" id="{9D275E69-9C33-40A1-9D6E-EC9A51875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9688"/>
            <a:ext cx="12192000" cy="4895850"/>
          </a:xfrm>
          <a:prstGeom prst="rect">
            <a:avLst/>
          </a:prstGeom>
        </p:spPr>
      </p:pic>
    </p:spTree>
    <p:extLst>
      <p:ext uri="{BB962C8B-B14F-4D97-AF65-F5344CB8AC3E}">
        <p14:creationId xmlns:p14="http://schemas.microsoft.com/office/powerpoint/2010/main" val="2761098527"/>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Neural Network: Input Features </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5A0C93B0-BB88-4360-BC61-B84502DA1CAB}"/>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18</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4" name="Picture 3" descr="Graphical user interface, application&#10;&#10;Description automatically generated">
            <a:extLst>
              <a:ext uri="{FF2B5EF4-FFF2-40B4-BE49-F238E27FC236}">
                <a16:creationId xmlns:a16="http://schemas.microsoft.com/office/drawing/2014/main" id="{4B1C56BB-78E5-403D-BC09-B55545065E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9688"/>
            <a:ext cx="12192000" cy="4895850"/>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81AF5D9-C90F-4AFF-B99F-F47FBCEE3D00}"/>
                  </a:ext>
                </a:extLst>
              </p:cNvPr>
              <p:cNvSpPr txBox="1"/>
              <p:nvPr/>
            </p:nvSpPr>
            <p:spPr>
              <a:xfrm>
                <a:off x="4895850" y="1620914"/>
                <a:ext cx="359906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kumimoji="0" lang="en-US" sz="2400" b="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Each particle </a:t>
                </a:r>
                <a14:m>
                  <m:oMath xmlns:m="http://schemas.openxmlformats.org/officeDocument/2006/math">
                    <m:sSub>
                      <m:sSubPr>
                        <m:ctrlPr>
                          <a:rPr kumimoji="0" lang="en-US" sz="2400" b="0" i="1" u="none" strike="noStrike" cap="none" spc="0" normalizeH="0" baseline="0" smtClean="0">
                            <a:ln>
                              <a:noFill/>
                            </a:ln>
                            <a:solidFill>
                              <a:srgbClr val="000000"/>
                            </a:solidFill>
                            <a:effectLst/>
                            <a:uFillTx/>
                            <a:latin typeface="Cambria Math" panose="02040503050406030204" pitchFamily="18" charset="0"/>
                            <a:ea typeface="Linux Libertine Display O" panose="02000503000000000000" pitchFamily="50" charset="0"/>
                            <a:cs typeface="Linux Libertine Display O" panose="02000503000000000000" pitchFamily="50" charset="0"/>
                            <a:sym typeface="Calibri"/>
                          </a:rPr>
                        </m:ctrlPr>
                      </m:sSubPr>
                      <m:e>
                        <m:r>
                          <a:rPr kumimoji="0" lang="en-CA" sz="2400" b="0" i="1" u="none" strike="noStrike" cap="none" spc="0" normalizeH="0" baseline="0" smtClean="0">
                            <a:ln>
                              <a:noFill/>
                            </a:ln>
                            <a:solidFill>
                              <a:srgbClr val="000000"/>
                            </a:solidFill>
                            <a:effectLst/>
                            <a:uFillTx/>
                            <a:latin typeface="Cambria Math" panose="02040503050406030204" pitchFamily="18" charset="0"/>
                            <a:ea typeface="Linux Libertine Display O" panose="02000503000000000000" pitchFamily="50" charset="0"/>
                            <a:cs typeface="Linux Libertine Display O" panose="02000503000000000000" pitchFamily="50" charset="0"/>
                            <a:sym typeface="Calibri"/>
                          </a:rPr>
                          <m:t>𝑝</m:t>
                        </m:r>
                      </m:e>
                      <m:sub>
                        <m:r>
                          <a:rPr kumimoji="0" lang="en-CA" sz="2400" b="0" i="1" u="none" strike="noStrike" cap="none" spc="0" normalizeH="0" baseline="0" smtClean="0">
                            <a:ln>
                              <a:noFill/>
                            </a:ln>
                            <a:solidFill>
                              <a:srgbClr val="000000"/>
                            </a:solidFill>
                            <a:effectLst/>
                            <a:uFillTx/>
                            <a:latin typeface="Cambria Math" panose="02040503050406030204" pitchFamily="18" charset="0"/>
                            <a:ea typeface="Linux Libertine Display O" panose="02000503000000000000" pitchFamily="50" charset="0"/>
                            <a:cs typeface="Linux Libertine Display O" panose="02000503000000000000" pitchFamily="50" charset="0"/>
                            <a:sym typeface="Calibri"/>
                          </a:rPr>
                          <m:t>𝑖</m:t>
                        </m:r>
                      </m:sub>
                    </m:sSub>
                  </m:oMath>
                </a14:m>
                <a:r>
                  <a:rPr kumimoji="0" lang="en-US" sz="2400" b="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 in N</a:t>
                </a:r>
                <a:r>
                  <a:rPr lang="en-US" sz="24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a:t>
                </a:r>
                <a14:m>
                  <m:oMath xmlns:m="http://schemas.openxmlformats.org/officeDocument/2006/math">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m:t>
                    </m:r>
                    <m:sSub>
                      <m:sSubPr>
                        <m:ctrlP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400" b="1" i="1">
                            <a:latin typeface="Cambria Math" panose="02040503050406030204" pitchFamily="18" charset="0"/>
                            <a:ea typeface="Linux Libertine Display O" panose="02000503000000000000" pitchFamily="50" charset="0"/>
                            <a:cs typeface="Linux Libertine Display O" panose="02000503000000000000" pitchFamily="50" charset="0"/>
                          </a:rPr>
                          <m:t>𝒙</m:t>
                        </m:r>
                      </m:e>
                      <m:sub>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𝑖</m:t>
                        </m:r>
                      </m:sub>
                    </m:sSub>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m:t>
                    </m:r>
                    <m:sSub>
                      <m:sSubPr>
                        <m:ctrlP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400" b="1" i="1">
                            <a:latin typeface="Cambria Math" panose="02040503050406030204" pitchFamily="18" charset="0"/>
                            <a:ea typeface="Linux Libertine Display O" panose="02000503000000000000" pitchFamily="50" charset="0"/>
                            <a:cs typeface="Linux Libertine Display O" panose="02000503000000000000" pitchFamily="50" charset="0"/>
                          </a:rPr>
                          <m:t>𝒇</m:t>
                        </m:r>
                      </m:e>
                      <m:sub>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𝑖</m:t>
                        </m:r>
                      </m:sub>
                    </m:sSub>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m:t>
                    </m:r>
                  </m:oMath>
                </a14:m>
                <a:endParaRPr kumimoji="0" lang="en-US" sz="24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mc:Choice>
        <mc:Fallback xmlns="">
          <p:sp>
            <p:nvSpPr>
              <p:cNvPr id="2" name="TextBox 1">
                <a:extLst>
                  <a:ext uri="{FF2B5EF4-FFF2-40B4-BE49-F238E27FC236}">
                    <a16:creationId xmlns:a16="http://schemas.microsoft.com/office/drawing/2014/main" id="{981AF5D9-C90F-4AFF-B99F-F47FBCEE3D00}"/>
                  </a:ext>
                </a:extLst>
              </p:cNvPr>
              <p:cNvSpPr txBox="1">
                <a:spLocks noRot="1" noChangeAspect="1" noMove="1" noResize="1" noEditPoints="1" noAdjustHandles="1" noChangeArrowheads="1" noChangeShapeType="1" noTextEdit="1"/>
              </p:cNvSpPr>
              <p:nvPr/>
            </p:nvSpPr>
            <p:spPr>
              <a:xfrm>
                <a:off x="4895850" y="1620914"/>
                <a:ext cx="3599062" cy="369332"/>
              </a:xfrm>
              <a:prstGeom prst="rect">
                <a:avLst/>
              </a:prstGeom>
              <a:blipFill>
                <a:blip r:embed="rId5"/>
                <a:stretch>
                  <a:fillRect l="-5076" t="-26667" r="-2876" b="-50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A1F8D47-FE82-4089-82B8-19E8AF2FE148}"/>
                  </a:ext>
                </a:extLst>
              </p:cNvPr>
              <p:cNvSpPr txBox="1"/>
              <p:nvPr/>
            </p:nvSpPr>
            <p:spPr>
              <a:xfrm>
                <a:off x="4895850" y="2173364"/>
                <a:ext cx="7158435" cy="3990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kumimoji="0" lang="en-US" sz="2400" b="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Compute weighted</a:t>
                </a:r>
                <a:r>
                  <a:rPr kumimoji="0" lang="en-US" sz="2400" b="0" u="none" strike="noStrike" cap="none" spc="0" normalizeH="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 local features</a:t>
                </a:r>
                <a:r>
                  <a:rPr lang="en-CA" sz="2400" dirty="0">
                    <a:ea typeface="Linux Libertine Display O" panose="02000503000000000000" pitchFamily="50" charset="0"/>
                    <a:cs typeface="Linux Libertine Display O" panose="02000503000000000000" pitchFamily="50" charset="0"/>
                  </a:rPr>
                  <a:t> </a:t>
                </a:r>
                <a14:m>
                  <m:oMath xmlns:m="http://schemas.openxmlformats.org/officeDocument/2006/math">
                    <m:sSubSup>
                      <m:sSubSupPr>
                        <m:ctrlPr>
                          <a:rPr lang="en-CA" sz="240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SupPr>
                      <m:e>
                        <m:r>
                          <a:rPr lang="en-CA" sz="2400" b="1" i="1" smtClean="0">
                            <a:latin typeface="Cambria Math" panose="02040503050406030204" pitchFamily="18" charset="0"/>
                            <a:ea typeface="Linux Libertine Display O" panose="02000503000000000000" pitchFamily="50" charset="0"/>
                            <a:cs typeface="Linux Libertine Display O" panose="02000503000000000000" pitchFamily="50" charset="0"/>
                          </a:rPr>
                          <m:t>𝒇</m:t>
                        </m:r>
                      </m:e>
                      <m:sub>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𝑖</m:t>
                        </m:r>
                      </m:sub>
                      <m:sup>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m:t>
                        </m:r>
                      </m:sup>
                    </m:sSubSup>
                  </m:oMath>
                </a14:m>
                <a:r>
                  <a:rPr kumimoji="0" lang="en-US" sz="24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 for a neighborhood</a:t>
                </a:r>
                <a:r>
                  <a:rPr kumimoji="0" lang="en-US" sz="2400" b="0" i="0" u="none" strike="noStrike" cap="none" spc="0" normalizeH="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 </a:t>
                </a:r>
                <a14:m>
                  <m:oMath xmlns:m="http://schemas.openxmlformats.org/officeDocument/2006/math">
                    <m:sSub>
                      <m:sSubPr>
                        <m:ctrlP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𝑛</m:t>
                        </m:r>
                      </m:e>
                      <m:sub>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𝑗</m:t>
                        </m:r>
                      </m:sub>
                    </m:sSub>
                  </m:oMath>
                </a14:m>
                <a:endParaRPr kumimoji="0" lang="en-US" sz="24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mc:Choice>
        <mc:Fallback xmlns="">
          <p:sp>
            <p:nvSpPr>
              <p:cNvPr id="7" name="TextBox 6">
                <a:extLst>
                  <a:ext uri="{FF2B5EF4-FFF2-40B4-BE49-F238E27FC236}">
                    <a16:creationId xmlns:a16="http://schemas.microsoft.com/office/drawing/2014/main" id="{4A1F8D47-FE82-4089-82B8-19E8AF2FE148}"/>
                  </a:ext>
                </a:extLst>
              </p:cNvPr>
              <p:cNvSpPr txBox="1">
                <a:spLocks noRot="1" noChangeAspect="1" noMove="1" noResize="1" noEditPoints="1" noAdjustHandles="1" noChangeArrowheads="1" noChangeShapeType="1" noTextEdit="1"/>
              </p:cNvSpPr>
              <p:nvPr/>
            </p:nvSpPr>
            <p:spPr>
              <a:xfrm>
                <a:off x="4895850" y="2173364"/>
                <a:ext cx="7158435" cy="399084"/>
              </a:xfrm>
              <a:prstGeom prst="rect">
                <a:avLst/>
              </a:prstGeom>
              <a:blipFill>
                <a:blip r:embed="rId6"/>
                <a:stretch>
                  <a:fillRect l="-2555" t="-23077" r="-256" b="-40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337B1BD-34D2-4CF2-888A-636B00AC7AD2}"/>
                  </a:ext>
                </a:extLst>
              </p:cNvPr>
              <p:cNvSpPr txBox="1"/>
              <p:nvPr/>
            </p:nvSpPr>
            <p:spPr>
              <a:xfrm>
                <a:off x="4895850" y="2698892"/>
                <a:ext cx="6029215" cy="5500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14:m>
                  <m:oMath xmlns:m="http://schemas.openxmlformats.org/officeDocument/2006/math">
                    <m:sSubSup>
                      <m:sSubSupPr>
                        <m:ctrlPr>
                          <a:rPr lang="en-CA" sz="240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SupPr>
                      <m:e>
                        <m:r>
                          <a:rPr lang="en-CA" sz="2400" b="1" i="1">
                            <a:latin typeface="Cambria Math" panose="02040503050406030204" pitchFamily="18" charset="0"/>
                            <a:ea typeface="Linux Libertine Display O" panose="02000503000000000000" pitchFamily="50" charset="0"/>
                            <a:cs typeface="Linux Libertine Display O" panose="02000503000000000000" pitchFamily="50" charset="0"/>
                          </a:rPr>
                          <m:t>𝒇</m:t>
                        </m:r>
                      </m:e>
                      <m:sub>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𝑖</m:t>
                        </m:r>
                      </m:sub>
                      <m:sup>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m:t>
                        </m:r>
                      </m:sup>
                    </m:sSubSup>
                    <m:d>
                      <m:dPr>
                        <m:ctrlP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dPr>
                      <m:e>
                        <m:r>
                          <a:rPr lang="en-CA" sz="2400" b="1" i="1" smtClean="0">
                            <a:latin typeface="Cambria Math" panose="02040503050406030204" pitchFamily="18" charset="0"/>
                            <a:ea typeface="Linux Libertine Display O" panose="02000503000000000000" pitchFamily="50" charset="0"/>
                            <a:cs typeface="Linux Libertine Display O" panose="02000503000000000000" pitchFamily="50" charset="0"/>
                          </a:rPr>
                          <m:t>𝒙</m:t>
                        </m:r>
                      </m:e>
                    </m:d>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m:t>
                    </m:r>
                    <m:sSub>
                      <m:sSubPr>
                        <m:ctrlP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400" b="1" i="1" smtClean="0">
                            <a:latin typeface="Cambria Math" panose="02040503050406030204" pitchFamily="18" charset="0"/>
                            <a:ea typeface="Linux Libertine Display O" panose="02000503000000000000" pitchFamily="50" charset="0"/>
                            <a:cs typeface="Linux Libertine Display O" panose="02000503000000000000" pitchFamily="50" charset="0"/>
                          </a:rPr>
                          <m:t>𝒇</m:t>
                        </m:r>
                      </m:e>
                      <m:sub>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𝑖</m:t>
                        </m:r>
                      </m:sub>
                    </m:sSub>
                    <m:d>
                      <m:dPr>
                        <m:begChr m:val="|"/>
                        <m:endChr m:val="|"/>
                        <m:ctrlP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dPr>
                      <m:e>
                        <m:r>
                          <a:rPr lang="en-CA" sz="2400" b="1" i="1" smtClean="0">
                            <a:latin typeface="Cambria Math" panose="02040503050406030204" pitchFamily="18" charset="0"/>
                            <a:ea typeface="Linux Libertine Display O" panose="02000503000000000000" pitchFamily="50" charset="0"/>
                            <a:cs typeface="Linux Libertine Display O" panose="02000503000000000000" pitchFamily="50" charset="0"/>
                          </a:rPr>
                          <m:t>𝒙</m:t>
                        </m:r>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m:t>
                        </m:r>
                        <m:sSub>
                          <m:sSubPr>
                            <m:ctrlP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acc>
                              <m:accPr>
                                <m:chr m:val="̅"/>
                                <m:ctrlP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accPr>
                              <m:e>
                                <m:r>
                                  <a:rPr lang="en-CA" sz="2400" b="1" i="1" smtClean="0">
                                    <a:latin typeface="Cambria Math" panose="02040503050406030204" pitchFamily="18" charset="0"/>
                                    <a:ea typeface="Linux Libertine Display O" panose="02000503000000000000" pitchFamily="50" charset="0"/>
                                    <a:cs typeface="Linux Libertine Display O" panose="02000503000000000000" pitchFamily="50" charset="0"/>
                                  </a:rPr>
                                  <m:t>𝒙</m:t>
                                </m:r>
                              </m:e>
                            </m:acc>
                          </m:e>
                          <m:sub>
                            <m:sSub>
                              <m:sSubPr>
                                <m:ctrlP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𝑛</m:t>
                                </m:r>
                              </m:e>
                              <m:sub>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𝑗</m:t>
                                </m:r>
                              </m:sub>
                            </m:sSub>
                          </m:sub>
                        </m:sSub>
                      </m:e>
                    </m:d>
                  </m:oMath>
                </a14:m>
                <a:r>
                  <a:rPr kumimoji="0" lang="en-US" sz="24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	</a:t>
                </a:r>
                <a:r>
                  <a:rPr kumimoji="0" lang="en-US" sz="2400" b="0" i="0" u="none" strike="noStrike" cap="none" spc="0" normalizeH="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   </a:t>
                </a:r>
                <a:r>
                  <a:rPr kumimoji="0" lang="en-US" sz="24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with </a:t>
                </a:r>
                <a14:m>
                  <m:oMath xmlns:m="http://schemas.openxmlformats.org/officeDocument/2006/math">
                    <m:sSub>
                      <m:sSubPr>
                        <m:ctrlP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acc>
                          <m:accPr>
                            <m:chr m:val="̅"/>
                            <m:ctrlP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ctrlPr>
                          </m:accPr>
                          <m:e>
                            <m:r>
                              <a:rPr lang="en-CA" sz="2400" b="1" i="1">
                                <a:latin typeface="Cambria Math" panose="02040503050406030204" pitchFamily="18" charset="0"/>
                                <a:ea typeface="Linux Libertine Display O" panose="02000503000000000000" pitchFamily="50" charset="0"/>
                                <a:cs typeface="Linux Libertine Display O" panose="02000503000000000000" pitchFamily="50" charset="0"/>
                              </a:rPr>
                              <m:t>𝒙</m:t>
                            </m:r>
                          </m:e>
                        </m:acc>
                      </m:e>
                      <m:sub>
                        <m:sSub>
                          <m:sSubPr>
                            <m:ctrlP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𝑛</m:t>
                            </m:r>
                          </m:e>
                          <m:sub>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𝑗</m:t>
                            </m:r>
                          </m:sub>
                        </m:sSub>
                      </m:sub>
                    </m:sSub>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m:t>
                    </m:r>
                    <m:nary>
                      <m:naryPr>
                        <m:chr m:val="∑"/>
                        <m:supHide m:val="on"/>
                        <m:ctrlP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naryPr>
                      <m:sub>
                        <m:r>
                          <m:rPr>
                            <m:brk m:alnAt="7"/>
                          </m:rP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𝑖</m:t>
                        </m:r>
                        <m:r>
                          <a:rPr lang="en-CA" sz="2400" b="0" i="1" smtClean="0">
                            <a:latin typeface="Cambria Math" panose="02040503050406030204" pitchFamily="18" charset="0"/>
                            <a:ea typeface="Cambria Math" panose="02040503050406030204" pitchFamily="18" charset="0"/>
                            <a:cs typeface="Linux Libertine Display O" panose="02000503000000000000" pitchFamily="50" charset="0"/>
                          </a:rPr>
                          <m:t>∈</m:t>
                        </m:r>
                        <m:sSub>
                          <m:sSubPr>
                            <m:ctrlPr>
                              <a:rPr lang="en-CA" sz="2400" b="0" i="1" smtClean="0">
                                <a:latin typeface="Cambria Math" panose="02040503050406030204" pitchFamily="18" charset="0"/>
                                <a:ea typeface="Cambria Math" panose="02040503050406030204" pitchFamily="18" charset="0"/>
                                <a:cs typeface="Linux Libertine Display O" panose="02000503000000000000" pitchFamily="50" charset="0"/>
                              </a:rPr>
                            </m:ctrlPr>
                          </m:sSubPr>
                          <m:e>
                            <m:r>
                              <a:rPr lang="en-CA" sz="2400" b="0" i="1" smtClean="0">
                                <a:latin typeface="Cambria Math" panose="02040503050406030204" pitchFamily="18" charset="0"/>
                                <a:ea typeface="Cambria Math" panose="02040503050406030204" pitchFamily="18" charset="0"/>
                                <a:cs typeface="Linux Libertine Display O" panose="02000503000000000000" pitchFamily="50" charset="0"/>
                              </a:rPr>
                              <m:t>𝑛</m:t>
                            </m:r>
                          </m:e>
                          <m:sub>
                            <m:r>
                              <a:rPr lang="en-CA" sz="2400" b="0" i="1" smtClean="0">
                                <a:latin typeface="Cambria Math" panose="02040503050406030204" pitchFamily="18" charset="0"/>
                                <a:ea typeface="Cambria Math" panose="02040503050406030204" pitchFamily="18" charset="0"/>
                                <a:cs typeface="Linux Libertine Display O" panose="02000503000000000000" pitchFamily="50" charset="0"/>
                              </a:rPr>
                              <m:t>𝑗</m:t>
                            </m:r>
                          </m:sub>
                        </m:sSub>
                      </m:sub>
                      <m:sup/>
                      <m:e>
                        <m:sSub>
                          <m:sSubPr>
                            <m:ctrlP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𝑤</m:t>
                            </m:r>
                          </m:e>
                          <m:sub>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𝑖</m:t>
                            </m:r>
                          </m:sub>
                        </m:sSub>
                        <m:sSub>
                          <m:sSubPr>
                            <m:ctrlP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400" b="1" i="1" smtClean="0">
                                <a:latin typeface="Cambria Math" panose="02040503050406030204" pitchFamily="18" charset="0"/>
                                <a:ea typeface="Linux Libertine Display O" panose="02000503000000000000" pitchFamily="50" charset="0"/>
                                <a:cs typeface="Linux Libertine Display O" panose="02000503000000000000" pitchFamily="50" charset="0"/>
                              </a:rPr>
                              <m:t>𝒙</m:t>
                            </m:r>
                          </m:e>
                          <m:sub>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𝑖</m:t>
                            </m:r>
                          </m:sub>
                        </m:sSub>
                      </m:e>
                    </m:nary>
                  </m:oMath>
                </a14:m>
                <a:r>
                  <a:rPr kumimoji="0" lang="en-US" sz="24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 </a:t>
                </a:r>
              </a:p>
            </p:txBody>
          </p:sp>
        </mc:Choice>
        <mc:Fallback xmlns="">
          <p:sp>
            <p:nvSpPr>
              <p:cNvPr id="5" name="TextBox 4">
                <a:extLst>
                  <a:ext uri="{FF2B5EF4-FFF2-40B4-BE49-F238E27FC236}">
                    <a16:creationId xmlns:a16="http://schemas.microsoft.com/office/drawing/2014/main" id="{1337B1BD-34D2-4CF2-888A-636B00AC7AD2}"/>
                  </a:ext>
                </a:extLst>
              </p:cNvPr>
              <p:cNvSpPr txBox="1">
                <a:spLocks noRot="1" noChangeAspect="1" noMove="1" noResize="1" noEditPoints="1" noAdjustHandles="1" noChangeArrowheads="1" noChangeShapeType="1" noTextEdit="1"/>
              </p:cNvSpPr>
              <p:nvPr/>
            </p:nvSpPr>
            <p:spPr>
              <a:xfrm>
                <a:off x="4895850" y="2698892"/>
                <a:ext cx="6029215" cy="550022"/>
              </a:xfrm>
              <a:prstGeom prst="rect">
                <a:avLst/>
              </a:prstGeom>
              <a:blipFill>
                <a:blip r:embed="rId7"/>
                <a:stretch>
                  <a:fillRect l="-101" b="-1777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7A3A85F-590E-4049-BE0B-B08C779C9691}"/>
                  </a:ext>
                </a:extLst>
              </p:cNvPr>
              <p:cNvSpPr txBox="1"/>
              <p:nvPr/>
            </p:nvSpPr>
            <p:spPr>
              <a:xfrm>
                <a:off x="4895850" y="3463035"/>
                <a:ext cx="715843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n-CA" sz="2400" i="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Weights </a:t>
                </a:r>
                <a14:m>
                  <m:oMath xmlns:m="http://schemas.openxmlformats.org/officeDocument/2006/math">
                    <m:sSub>
                      <m:sSubPr>
                        <m:ctrlP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𝑤</m:t>
                        </m:r>
                      </m:e>
                      <m:sub>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𝑖</m:t>
                        </m:r>
                      </m:sub>
                    </m:sSub>
                  </m:oMath>
                </a14:m>
                <a:r>
                  <a:rPr lang="en-CA" sz="2400" i="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are computed as a weighted average:</a:t>
                </a:r>
                <a:endParaRPr kumimoji="0" lang="en-US" sz="24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mc:Choice>
        <mc:Fallback xmlns="">
          <p:sp>
            <p:nvSpPr>
              <p:cNvPr id="12" name="TextBox 11">
                <a:extLst>
                  <a:ext uri="{FF2B5EF4-FFF2-40B4-BE49-F238E27FC236}">
                    <a16:creationId xmlns:a16="http://schemas.microsoft.com/office/drawing/2014/main" id="{27A3A85F-590E-4049-BE0B-B08C779C9691}"/>
                  </a:ext>
                </a:extLst>
              </p:cNvPr>
              <p:cNvSpPr txBox="1">
                <a:spLocks noRot="1" noChangeAspect="1" noMove="1" noResize="1" noEditPoints="1" noAdjustHandles="1" noChangeArrowheads="1" noChangeShapeType="1" noTextEdit="1"/>
              </p:cNvSpPr>
              <p:nvPr/>
            </p:nvSpPr>
            <p:spPr>
              <a:xfrm>
                <a:off x="4895850" y="3463035"/>
                <a:ext cx="7158435" cy="369332"/>
              </a:xfrm>
              <a:prstGeom prst="rect">
                <a:avLst/>
              </a:prstGeom>
              <a:blipFill>
                <a:blip r:embed="rId8"/>
                <a:stretch>
                  <a:fillRect l="-2555" t="-24590" b="-4918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9498924-BD8A-4EE4-BA9D-3D09BD42D89B}"/>
                  </a:ext>
                </a:extLst>
              </p:cNvPr>
              <p:cNvSpPr txBox="1"/>
              <p:nvPr/>
            </p:nvSpPr>
            <p:spPr>
              <a:xfrm>
                <a:off x="4895850" y="3993261"/>
                <a:ext cx="6390788" cy="7008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14:m>
                  <m:oMath xmlns:m="http://schemas.openxmlformats.org/officeDocument/2006/math">
                    <m:sSub>
                      <m:sSubPr>
                        <m:ctrlPr>
                          <a:rPr lang="en-CA" sz="240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𝑤</m:t>
                        </m:r>
                      </m:e>
                      <m:sub>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𝑖</m:t>
                        </m:r>
                      </m:sub>
                    </m:sSub>
                    <m:d>
                      <m:dPr>
                        <m:ctrlP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dPr>
                      <m:e>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𝑥</m:t>
                        </m:r>
                      </m:e>
                    </m:d>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m:t>
                    </m:r>
                    <m:f>
                      <m:fPr>
                        <m:ctrlP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fPr>
                      <m:num>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𝑘</m:t>
                        </m:r>
                        <m:d>
                          <m:dPr>
                            <m:ctrlP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dPr>
                          <m:e>
                            <m:d>
                              <m:dPr>
                                <m:begChr m:val="|"/>
                                <m:endChr m:val="|"/>
                                <m:ctrlP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dPr>
                              <m:e>
                                <m:r>
                                  <a:rPr lang="en-CA" sz="2400" b="1" i="1" smtClean="0">
                                    <a:latin typeface="Cambria Math" panose="02040503050406030204" pitchFamily="18" charset="0"/>
                                    <a:ea typeface="Linux Libertine Display O" panose="02000503000000000000" pitchFamily="50" charset="0"/>
                                    <a:cs typeface="Linux Libertine Display O" panose="02000503000000000000" pitchFamily="50" charset="0"/>
                                  </a:rPr>
                                  <m:t>𝒙</m:t>
                                </m:r>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m:t>
                                </m:r>
                                <m:sSub>
                                  <m:sSubPr>
                                    <m:ctrlP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400" b="1" i="1" smtClean="0">
                                        <a:latin typeface="Cambria Math" panose="02040503050406030204" pitchFamily="18" charset="0"/>
                                        <a:ea typeface="Linux Libertine Display O" panose="02000503000000000000" pitchFamily="50" charset="0"/>
                                        <a:cs typeface="Linux Libertine Display O" panose="02000503000000000000" pitchFamily="50" charset="0"/>
                                      </a:rPr>
                                      <m:t>𝒙</m:t>
                                    </m:r>
                                  </m:e>
                                  <m:sub>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𝑖</m:t>
                                    </m:r>
                                  </m:sub>
                                </m:sSub>
                              </m:e>
                            </m:d>
                            <m:sSup>
                              <m:sSupPr>
                                <m:ctrlP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pPr>
                              <m:e>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𝑅</m:t>
                                </m:r>
                              </m:e>
                              <m:sup>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−1</m:t>
                                </m:r>
                              </m:sup>
                            </m:sSup>
                          </m:e>
                        </m:d>
                      </m:num>
                      <m:den>
                        <m:nary>
                          <m:naryPr>
                            <m:chr m:val="∑"/>
                            <m:limLoc m:val="subSup"/>
                            <m:supHide m:val="on"/>
                            <m:ctrlP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naryPr>
                          <m:sub>
                            <m:r>
                              <m:rPr>
                                <m:brk m:alnAt="9"/>
                              </m:rP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𝑗</m:t>
                            </m:r>
                          </m:sub>
                          <m:sup/>
                          <m:e>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𝑘</m:t>
                            </m:r>
                            <m:d>
                              <m:dPr>
                                <m:ctrlP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ctrlPr>
                              </m:dPr>
                              <m:e>
                                <m:d>
                                  <m:dPr>
                                    <m:begChr m:val="|"/>
                                    <m:endChr m:val="|"/>
                                    <m:ctrlP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ctrlPr>
                                  </m:dPr>
                                  <m:e>
                                    <m:r>
                                      <a:rPr lang="en-CA" sz="2400" b="1" i="1">
                                        <a:latin typeface="Cambria Math" panose="02040503050406030204" pitchFamily="18" charset="0"/>
                                        <a:ea typeface="Linux Libertine Display O" panose="02000503000000000000" pitchFamily="50" charset="0"/>
                                        <a:cs typeface="Linux Libertine Display O" panose="02000503000000000000" pitchFamily="50" charset="0"/>
                                      </a:rPr>
                                      <m:t>𝒙</m:t>
                                    </m:r>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m:t>
                                    </m:r>
                                    <m:sSub>
                                      <m:sSubPr>
                                        <m:ctrlP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400" b="1" i="1">
                                            <a:latin typeface="Cambria Math" panose="02040503050406030204" pitchFamily="18" charset="0"/>
                                            <a:ea typeface="Linux Libertine Display O" panose="02000503000000000000" pitchFamily="50" charset="0"/>
                                            <a:cs typeface="Linux Libertine Display O" panose="02000503000000000000" pitchFamily="50" charset="0"/>
                                          </a:rPr>
                                          <m:t>𝒙</m:t>
                                        </m:r>
                                      </m:e>
                                      <m:sub>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𝑗</m:t>
                                        </m:r>
                                      </m:sub>
                                    </m:sSub>
                                  </m:e>
                                </m:d>
                                <m:sSup>
                                  <m:sSupPr>
                                    <m:ctrlP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ctrlPr>
                                  </m:sSupPr>
                                  <m:e>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𝑅</m:t>
                                    </m:r>
                                  </m:e>
                                  <m:sup>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−1</m:t>
                                    </m:r>
                                  </m:sup>
                                </m:sSup>
                              </m:e>
                            </m:d>
                          </m:e>
                        </m:nary>
                      </m:den>
                    </m:f>
                  </m:oMath>
                </a14:m>
                <a:r>
                  <a:rPr kumimoji="0" lang="en-US" sz="24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a:t>
                </a:r>
                <a:r>
                  <a:rPr kumimoji="0" lang="en-US" sz="2400" b="0" i="0" u="none" strike="noStrike" cap="none" spc="0" normalizeH="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 </a:t>
                </a:r>
                <a14:m>
                  <m:oMath xmlns:m="http://schemas.openxmlformats.org/officeDocument/2006/math">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𝑘</m:t>
                    </m:r>
                    <m:d>
                      <m:dPr>
                        <m:ctrlP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ctrlPr>
                      </m:dPr>
                      <m:e>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𝑠</m:t>
                        </m:r>
                      </m:e>
                    </m:d>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m:t>
                    </m:r>
                    <m:r>
                      <m:rPr>
                        <m:sty m:val="p"/>
                      </m:rPr>
                      <a:rPr lang="en-CA" sz="2400">
                        <a:latin typeface="Cambria Math" panose="02040503050406030204" pitchFamily="18" charset="0"/>
                        <a:ea typeface="Linux Libertine Display O" panose="02000503000000000000" pitchFamily="50" charset="0"/>
                        <a:cs typeface="Linux Libertine Display O" panose="02000503000000000000" pitchFamily="50" charset="0"/>
                      </a:rPr>
                      <m:t>max</m:t>
                    </m:r>
                    <m:d>
                      <m:dPr>
                        <m:ctrlP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ctrlPr>
                      </m:dPr>
                      <m:e>
                        <m:r>
                          <a:rPr lang="en-CA" sz="2400">
                            <a:latin typeface="Cambria Math" panose="02040503050406030204" pitchFamily="18" charset="0"/>
                            <a:ea typeface="Linux Libertine Display O" panose="02000503000000000000" pitchFamily="50" charset="0"/>
                            <a:cs typeface="Linux Libertine Display O" panose="02000503000000000000" pitchFamily="50" charset="0"/>
                          </a:rPr>
                          <m:t>0,</m:t>
                        </m:r>
                        <m:sSup>
                          <m:sSupPr>
                            <m:ctrlP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ctrlPr>
                          </m:sSupPr>
                          <m:e>
                            <m:d>
                              <m:dPr>
                                <m:ctrlP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ctrlPr>
                              </m:dPr>
                              <m:e>
                                <m:r>
                                  <a:rPr lang="en-CA" sz="2400">
                                    <a:latin typeface="Cambria Math" panose="02040503050406030204" pitchFamily="18" charset="0"/>
                                    <a:ea typeface="Linux Libertine Display O" panose="02000503000000000000" pitchFamily="50" charset="0"/>
                                    <a:cs typeface="Linux Libertine Display O" panose="02000503000000000000" pitchFamily="50" charset="0"/>
                                  </a:rPr>
                                  <m:t>1−</m:t>
                                </m:r>
                                <m:sSup>
                                  <m:sSupPr>
                                    <m:ctrlP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ctrlPr>
                                  </m:sSupPr>
                                  <m:e>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𝑠</m:t>
                                    </m:r>
                                  </m:e>
                                  <m:sup>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2</m:t>
                                    </m:r>
                                  </m:sup>
                                </m:sSup>
                              </m:e>
                            </m:d>
                          </m:e>
                          <m:sup>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3</m:t>
                            </m:r>
                          </m:sup>
                        </m:sSup>
                      </m:e>
                    </m:d>
                  </m:oMath>
                </a14:m>
                <a:r>
                  <a:rPr kumimoji="0" lang="en-US" sz="24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a:t>
                </a:r>
              </a:p>
            </p:txBody>
          </p:sp>
        </mc:Choice>
        <mc:Fallback xmlns="">
          <p:sp>
            <p:nvSpPr>
              <p:cNvPr id="13" name="TextBox 12">
                <a:extLst>
                  <a:ext uri="{FF2B5EF4-FFF2-40B4-BE49-F238E27FC236}">
                    <a16:creationId xmlns:a16="http://schemas.microsoft.com/office/drawing/2014/main" id="{39498924-BD8A-4EE4-BA9D-3D09BD42D89B}"/>
                  </a:ext>
                </a:extLst>
              </p:cNvPr>
              <p:cNvSpPr txBox="1">
                <a:spLocks noRot="1" noChangeAspect="1" noMove="1" noResize="1" noEditPoints="1" noAdjustHandles="1" noChangeArrowheads="1" noChangeShapeType="1" noTextEdit="1"/>
              </p:cNvSpPr>
              <p:nvPr/>
            </p:nvSpPr>
            <p:spPr>
              <a:xfrm>
                <a:off x="4895850" y="3993261"/>
                <a:ext cx="6390788" cy="700833"/>
              </a:xfrm>
              <a:prstGeom prst="rect">
                <a:avLst/>
              </a:prstGeom>
              <a:blipFill>
                <a:blip r:embed="rId9"/>
                <a:stretch>
                  <a:fillRect r="-2004"/>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4719A5E-95AA-4B5D-B892-1B8F8119CCA3}"/>
                  </a:ext>
                </a:extLst>
              </p:cNvPr>
              <p:cNvSpPr txBox="1"/>
              <p:nvPr/>
            </p:nvSpPr>
            <p:spPr>
              <a:xfrm>
                <a:off x="4895850" y="4881501"/>
                <a:ext cx="6979475" cy="1179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n-CA" sz="24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Element-wise max pooling operation on an MLP:</a:t>
                </a:r>
                <a:endParaRPr kumimoji="0" lang="en-CA" sz="2400" b="0" u="none" strike="noStrike" cap="none" spc="0" normalizeH="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a:p>
                <a:pPr/>
                <a14:m>
                  <m:oMathPara xmlns:m="http://schemas.openxmlformats.org/officeDocument/2006/math">
                    <m:oMathParaPr>
                      <m:jc m:val="centerGroup"/>
                    </m:oMathParaPr>
                    <m:oMath xmlns:m="http://schemas.openxmlformats.org/officeDocument/2006/math">
                      <m:sSubSup>
                        <m:sSubSupPr>
                          <m:ctrlP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ctrlPr>
                        </m:sSubSupPr>
                        <m:e>
                          <m:r>
                            <a:rPr lang="en-CA" sz="2400" b="1" i="1">
                              <a:latin typeface="Cambria Math" panose="02040503050406030204" pitchFamily="18" charset="0"/>
                              <a:ea typeface="Linux Libertine Display O" panose="02000503000000000000" pitchFamily="50" charset="0"/>
                              <a:cs typeface="Linux Libertine Display O" panose="02000503000000000000" pitchFamily="50" charset="0"/>
                            </a:rPr>
                            <m:t>𝒇</m:t>
                          </m:r>
                        </m:e>
                        <m:sub>
                          <m:sSub>
                            <m:sSubPr>
                              <m:ctrlP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𝑛</m:t>
                              </m:r>
                            </m:e>
                            <m:sub>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𝑗</m:t>
                              </m:r>
                            </m:sub>
                          </m:sSub>
                        </m:sub>
                        <m:sup>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m:t>
                          </m:r>
                        </m:sup>
                      </m:sSubSup>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m:t>
                      </m:r>
                      <m:func>
                        <m:funcPr>
                          <m:ctrlP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funcPr>
                        <m:fName>
                          <m:limLow>
                            <m:limLowPr>
                              <m:ctrlP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limLowPr>
                            <m:e>
                              <m:r>
                                <a:rPr lang="en-CA" sz="2400" b="1" i="0" smtClean="0">
                                  <a:latin typeface="Cambria Math" panose="02040503050406030204" pitchFamily="18" charset="0"/>
                                  <a:ea typeface="Linux Libertine Display O" panose="02000503000000000000" pitchFamily="50" charset="0"/>
                                  <a:cs typeface="Linux Libertine Display O" panose="02000503000000000000" pitchFamily="50" charset="0"/>
                                </a:rPr>
                                <m:t>𝐌𝐀𝐗</m:t>
                              </m:r>
                            </m:e>
                            <m:lim>
                              <m:d>
                                <m:dPr>
                                  <m:begChr m:val="{"/>
                                  <m:endChr m:val="}"/>
                                  <m:ctrlP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dPr>
                                <m:e>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𝑖</m:t>
                                  </m:r>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m:t>
                                  </m:r>
                                  <m:d>
                                    <m:dPr>
                                      <m:begChr m:val="‖"/>
                                      <m:endChr m:val="‖"/>
                                      <m:ctrlP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ctrlPr>
                                    </m:dPr>
                                    <m:e>
                                      <m:sSub>
                                        <m:sSubPr>
                                          <m:ctrlP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400" b="1" i="1">
                                              <a:latin typeface="Cambria Math" panose="02040503050406030204" pitchFamily="18" charset="0"/>
                                              <a:ea typeface="Linux Libertine Display O" panose="02000503000000000000" pitchFamily="50" charset="0"/>
                                              <a:cs typeface="Linux Libertine Display O" panose="02000503000000000000" pitchFamily="50" charset="0"/>
                                            </a:rPr>
                                            <m:t>𝒙</m:t>
                                          </m:r>
                                        </m:e>
                                        <m:sub>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𝑖</m:t>
                                          </m:r>
                                        </m:sub>
                                      </m:sSub>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m:t>
                                      </m:r>
                                      <m:sSubSup>
                                        <m:sSubSupPr>
                                          <m:ctrlP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ctrlPr>
                                        </m:sSubSupPr>
                                        <m:e>
                                          <m:r>
                                            <a:rPr lang="en-CA" sz="2400" b="1" i="1">
                                              <a:latin typeface="Cambria Math" panose="02040503050406030204" pitchFamily="18" charset="0"/>
                                              <a:ea typeface="Linux Libertine Display O" panose="02000503000000000000" pitchFamily="50" charset="0"/>
                                              <a:cs typeface="Linux Libertine Display O" panose="02000503000000000000" pitchFamily="50" charset="0"/>
                                            </a:rPr>
                                            <m:t>𝒙</m:t>
                                          </m:r>
                                        </m:e>
                                        <m:sub>
                                          <m:sSub>
                                            <m:sSubPr>
                                              <m:ctrlPr>
                                                <a:rPr lang="en-CA" sz="240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𝑛</m:t>
                                              </m:r>
                                            </m:e>
                                            <m:sub>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𝑗</m:t>
                                              </m:r>
                                            </m:sub>
                                          </m:sSub>
                                        </m:sub>
                                        <m:sup>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m:t>
                                          </m:r>
                                        </m:sup>
                                      </m:sSubSup>
                                    </m:e>
                                  </m:d>
                                  <m:r>
                                    <a:rPr lang="en-CA" sz="2400" i="1">
                                      <a:latin typeface="Cambria Math" panose="02040503050406030204" pitchFamily="18" charset="0"/>
                                      <a:ea typeface="Cambria Math" panose="02040503050406030204" pitchFamily="18" charset="0"/>
                                      <a:cs typeface="Linux Libertine Display O" panose="02000503000000000000" pitchFamily="50" charset="0"/>
                                    </a:rPr>
                                    <m:t>≤</m:t>
                                  </m:r>
                                  <m:r>
                                    <a:rPr lang="en-CA" sz="2400" i="1">
                                      <a:latin typeface="Cambria Math" panose="02040503050406030204" pitchFamily="18" charset="0"/>
                                      <a:ea typeface="Cambria Math" panose="02040503050406030204" pitchFamily="18" charset="0"/>
                                      <a:cs typeface="Linux Libertine Display O" panose="02000503000000000000" pitchFamily="50" charset="0"/>
                                    </a:rPr>
                                    <m:t>𝑅</m:t>
                                  </m:r>
                                </m:e>
                              </m:d>
                            </m:lim>
                          </m:limLow>
                        </m:fName>
                        <m:e>
                          <m:d>
                            <m:dPr>
                              <m:begChr m:val="{"/>
                              <m:endChr m:val="}"/>
                              <m:ctrlP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ctrlPr>
                            </m:dPr>
                            <m:e>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h</m:t>
                              </m:r>
                              <m:d>
                                <m:dPr>
                                  <m:ctrlP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ctrlPr>
                                </m:dPr>
                                <m:e>
                                  <m:sSubSup>
                                    <m:sSubSupPr>
                                      <m:ctrlP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ctrlPr>
                                    </m:sSubSupPr>
                                    <m:e>
                                      <m:r>
                                        <a:rPr lang="en-CA" sz="2400" b="1" i="1">
                                          <a:latin typeface="Cambria Math" panose="02040503050406030204" pitchFamily="18" charset="0"/>
                                          <a:ea typeface="Linux Libertine Display O" panose="02000503000000000000" pitchFamily="50" charset="0"/>
                                          <a:cs typeface="Linux Libertine Display O" panose="02000503000000000000" pitchFamily="50" charset="0"/>
                                        </a:rPr>
                                        <m:t>𝒇</m:t>
                                      </m:r>
                                    </m:e>
                                    <m:sub>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𝑖</m:t>
                                      </m:r>
                                    </m:sub>
                                    <m:sup>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m:t>
                                      </m:r>
                                    </m:sup>
                                  </m:sSubSup>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 </m:t>
                                  </m:r>
                                  <m:sSub>
                                    <m:sSubPr>
                                      <m:ctrlP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400" b="1" i="1" smtClean="0">
                                          <a:latin typeface="Cambria Math" panose="02040503050406030204" pitchFamily="18" charset="0"/>
                                          <a:ea typeface="Linux Libertine Display O" panose="02000503000000000000" pitchFamily="50" charset="0"/>
                                          <a:cs typeface="Linux Libertine Display O" panose="02000503000000000000" pitchFamily="50" charset="0"/>
                                        </a:rPr>
                                        <m:t>𝒙</m:t>
                                      </m:r>
                                    </m:e>
                                    <m:sub>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𝑖</m:t>
                                      </m:r>
                                    </m:sub>
                                  </m:sSub>
                                  <m:r>
                                    <a:rPr lang="en-CA" sz="2400" i="1">
                                      <a:latin typeface="Cambria Math" panose="02040503050406030204" pitchFamily="18" charset="0"/>
                                      <a:ea typeface="Linux Libertine Display O" panose="02000503000000000000" pitchFamily="50" charset="0"/>
                                      <a:cs typeface="Linux Libertine Display O" panose="02000503000000000000" pitchFamily="50" charset="0"/>
                                    </a:rPr>
                                    <m:t>−</m:t>
                                  </m:r>
                                  <m:sSubSup>
                                    <m:sSubSupPr>
                                      <m:ctrlPr>
                                        <a:rPr lang="en-CA" sz="240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SupPr>
                                    <m:e>
                                      <m:r>
                                        <a:rPr lang="en-CA" sz="2400" b="1" i="1" smtClean="0">
                                          <a:latin typeface="Cambria Math" panose="02040503050406030204" pitchFamily="18" charset="0"/>
                                          <a:ea typeface="Linux Libertine Display O" panose="02000503000000000000" pitchFamily="50" charset="0"/>
                                          <a:cs typeface="Linux Libertine Display O" panose="02000503000000000000" pitchFamily="50" charset="0"/>
                                        </a:rPr>
                                        <m:t>𝒙</m:t>
                                      </m:r>
                                    </m:e>
                                    <m:sub>
                                      <m:sSub>
                                        <m:sSubPr>
                                          <m:ctrlPr>
                                            <a:rPr lang="en-CA" sz="240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𝑛</m:t>
                                          </m:r>
                                        </m:e>
                                        <m:sub>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𝑗</m:t>
                                          </m:r>
                                        </m:sub>
                                      </m:sSub>
                                    </m:sub>
                                    <m:sup>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m:t>
                                      </m:r>
                                    </m:sup>
                                  </m:sSubSup>
                                </m:e>
                              </m:d>
                            </m:e>
                          </m:d>
                        </m:e>
                      </m:func>
                    </m:oMath>
                  </m:oMathPara>
                </a14:m>
                <a:endParaRPr lang="en-US" sz="2400"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mc:Choice>
        <mc:Fallback xmlns="">
          <p:sp>
            <p:nvSpPr>
              <p:cNvPr id="16" name="TextBox 15">
                <a:extLst>
                  <a:ext uri="{FF2B5EF4-FFF2-40B4-BE49-F238E27FC236}">
                    <a16:creationId xmlns:a16="http://schemas.microsoft.com/office/drawing/2014/main" id="{F4719A5E-95AA-4B5D-B892-1B8F8119CCA3}"/>
                  </a:ext>
                </a:extLst>
              </p:cNvPr>
              <p:cNvSpPr txBox="1">
                <a:spLocks noRot="1" noChangeAspect="1" noMove="1" noResize="1" noEditPoints="1" noAdjustHandles="1" noChangeArrowheads="1" noChangeShapeType="1" noTextEdit="1"/>
              </p:cNvSpPr>
              <p:nvPr/>
            </p:nvSpPr>
            <p:spPr>
              <a:xfrm>
                <a:off x="4895850" y="4881501"/>
                <a:ext cx="6979475" cy="1179554"/>
              </a:xfrm>
              <a:prstGeom prst="rect">
                <a:avLst/>
              </a:prstGeom>
              <a:blipFill>
                <a:blip r:embed="rId10"/>
                <a:stretch>
                  <a:fillRect l="-2620" t="-8290"/>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1056722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5" grpId="0"/>
      <p:bldP spid="12" grpId="0"/>
      <p:bldP spid="13"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Neural Network: Mapping Neighborhoods</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5A0C93B0-BB88-4360-BC61-B84502DA1CAB}"/>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19</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3" name="Picture 2">
            <a:extLst>
              <a:ext uri="{FF2B5EF4-FFF2-40B4-BE49-F238E27FC236}">
                <a16:creationId xmlns:a16="http://schemas.microsoft.com/office/drawing/2014/main" id="{FD150023-A7E6-4BDC-8743-67B4BBD9C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9688"/>
            <a:ext cx="12192000" cy="489585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495301F-CBAE-4398-90EF-7CE38D2501E9}"/>
                  </a:ext>
                </a:extLst>
              </p:cNvPr>
              <p:cNvSpPr txBox="1"/>
              <p:nvPr/>
            </p:nvSpPr>
            <p:spPr>
              <a:xfrm>
                <a:off x="228600" y="1763789"/>
                <a:ext cx="2268763"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kumimoji="0" lang="en-CA" sz="2200" b="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Combine </a:t>
                </a:r>
                <a14:m>
                  <m:oMath xmlns:m="http://schemas.openxmlformats.org/officeDocument/2006/math">
                    <m:sSub>
                      <m:sSubPr>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200" b="1" i="1" smtClean="0">
                            <a:latin typeface="Cambria Math" panose="02040503050406030204" pitchFamily="18" charset="0"/>
                            <a:ea typeface="Linux Libertine Display O" panose="02000503000000000000" pitchFamily="50" charset="0"/>
                            <a:cs typeface="Linux Libertine Display O" panose="02000503000000000000" pitchFamily="50" charset="0"/>
                          </a:rPr>
                          <m:t>𝑿</m:t>
                        </m:r>
                      </m:e>
                      <m:sub>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𝑙</m:t>
                        </m:r>
                      </m:sub>
                    </m:sSub>
                  </m:oMath>
                </a14:m>
                <a:r>
                  <a:rPr lang="en-US"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and </a:t>
                </a:r>
                <a14:m>
                  <m:oMath xmlns:m="http://schemas.openxmlformats.org/officeDocument/2006/math">
                    <m:sSub>
                      <m:sSubPr>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200" b="1" i="1">
                            <a:latin typeface="Cambria Math" panose="02040503050406030204" pitchFamily="18" charset="0"/>
                            <a:ea typeface="Linux Libertine Display O" panose="02000503000000000000" pitchFamily="50" charset="0"/>
                            <a:cs typeface="Linux Libertine Display O" panose="02000503000000000000" pitchFamily="50" charset="0"/>
                          </a:rPr>
                          <m:t>𝑿</m:t>
                        </m:r>
                      </m:e>
                      <m:sub>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h</m:t>
                        </m:r>
                      </m:sub>
                    </m:sSub>
                  </m:oMath>
                </a14:m>
                <a:endParaRPr kumimoji="0" lang="en-US" sz="22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mc:Choice>
        <mc:Fallback xmlns="">
          <p:sp>
            <p:nvSpPr>
              <p:cNvPr id="7" name="TextBox 6">
                <a:extLst>
                  <a:ext uri="{FF2B5EF4-FFF2-40B4-BE49-F238E27FC236}">
                    <a16:creationId xmlns:a16="http://schemas.microsoft.com/office/drawing/2014/main" id="{3495301F-CBAE-4398-90EF-7CE38D2501E9}"/>
                  </a:ext>
                </a:extLst>
              </p:cNvPr>
              <p:cNvSpPr txBox="1">
                <a:spLocks noRot="1" noChangeAspect="1" noMove="1" noResize="1" noEditPoints="1" noAdjustHandles="1" noChangeArrowheads="1" noChangeShapeType="1" noTextEdit="1"/>
              </p:cNvSpPr>
              <p:nvPr/>
            </p:nvSpPr>
            <p:spPr>
              <a:xfrm>
                <a:off x="228600" y="1763789"/>
                <a:ext cx="2268763" cy="338554"/>
              </a:xfrm>
              <a:prstGeom prst="rect">
                <a:avLst/>
              </a:prstGeom>
              <a:blipFill>
                <a:blip r:embed="rId5"/>
                <a:stretch>
                  <a:fillRect l="-7527" t="-25000" r="-1613" b="-48214"/>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2B6572A-C4A5-4750-B953-E2F61FBF33CE}"/>
                  </a:ext>
                </a:extLst>
              </p:cNvPr>
              <p:cNvSpPr txBox="1"/>
              <p:nvPr/>
            </p:nvSpPr>
            <p:spPr>
              <a:xfrm>
                <a:off x="228600" y="2256394"/>
                <a:ext cx="4172617" cy="11097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lang="en-CA"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u</a:t>
                </a:r>
                <a:r>
                  <a:rPr kumimoji="0" lang="en-CA" sz="2200" b="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sing their</a:t>
                </a:r>
                <a:r>
                  <a:rPr kumimoji="0" lang="en-CA" sz="2200" b="0" u="none" strike="noStrike" cap="none" spc="0" normalizeH="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 respective weighted local </a:t>
                </a:r>
              </a:p>
              <a:p>
                <a:r>
                  <a:rPr lang="en-CA"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f</a:t>
                </a:r>
                <a:r>
                  <a:rPr kumimoji="0" lang="en-CA" sz="2200" b="0" u="none" strike="noStrike" cap="none" spc="0" normalizeH="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eatures </a:t>
                </a:r>
                <a14:m>
                  <m:oMath xmlns:m="http://schemas.openxmlformats.org/officeDocument/2006/math">
                    <m:sSubSup>
                      <m:sSubSupPr>
                        <m:ctrlPr>
                          <a:rPr lang="en-CA" sz="220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SupPr>
                      <m:e>
                        <m:r>
                          <a:rPr lang="en-CA" sz="2200" b="1" i="1" smtClean="0">
                            <a:latin typeface="Cambria Math" panose="02040503050406030204" pitchFamily="18" charset="0"/>
                            <a:ea typeface="Linux Libertine Display O" panose="02000503000000000000" pitchFamily="50" charset="0"/>
                            <a:cs typeface="Linux Libertine Display O" panose="02000503000000000000" pitchFamily="50" charset="0"/>
                          </a:rPr>
                          <m:t>𝒇</m:t>
                        </m:r>
                      </m:e>
                      <m:sub>
                        <m:sSub>
                          <m:sSubPr>
                            <m:ctrlPr>
                              <a:rPr lang="en-CA" sz="220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𝑛</m:t>
                            </m:r>
                          </m:e>
                          <m:sub>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𝑗</m:t>
                            </m:r>
                          </m:sub>
                        </m:sSub>
                      </m:sub>
                      <m:sup>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m:t>
                        </m:r>
                      </m:sup>
                    </m:sSubSup>
                  </m:oMath>
                </a14:m>
                <a:r>
                  <a:rPr lang="en-US"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and </a:t>
                </a:r>
                <a14:m>
                  <m:oMath xmlns:m="http://schemas.openxmlformats.org/officeDocument/2006/math">
                    <m:sSubSup>
                      <m:sSubSupPr>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sSubSupPr>
                      <m:e>
                        <m:r>
                          <a:rPr lang="en-CA" sz="2200" b="1" i="1" smtClean="0">
                            <a:latin typeface="Cambria Math" panose="02040503050406030204" pitchFamily="18" charset="0"/>
                            <a:ea typeface="Linux Libertine Display O" panose="02000503000000000000" pitchFamily="50" charset="0"/>
                            <a:cs typeface="Linux Libertine Display O" panose="02000503000000000000" pitchFamily="50" charset="0"/>
                          </a:rPr>
                          <m:t>𝒈</m:t>
                        </m:r>
                      </m:e>
                      <m:sub>
                        <m:sSub>
                          <m:sSubPr>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𝑛</m:t>
                            </m:r>
                          </m:e>
                          <m:sub>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𝑗</m:t>
                            </m:r>
                          </m:sub>
                        </m:sSub>
                      </m:sub>
                      <m:sup>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m:t>
                        </m:r>
                      </m:sup>
                    </m:sSubSup>
                  </m:oMath>
                </a14:m>
                <a:endParaRPr kumimoji="0" lang="en-US" sz="22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a:p>
                <a:r>
                  <a:rPr lang="en-US"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and with same neighborhood </a:t>
                </a:r>
                <a14:m>
                  <m:oMath xmlns:m="http://schemas.openxmlformats.org/officeDocument/2006/math">
                    <m:sSub>
                      <m:sSubPr>
                        <m:ctrlPr>
                          <a:rPr lang="en-US" sz="220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𝑛</m:t>
                        </m:r>
                      </m:e>
                      <m:sub>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𝑗</m:t>
                        </m:r>
                      </m:sub>
                    </m:sSub>
                  </m:oMath>
                </a14:m>
                <a:r>
                  <a:rPr lang="en-US"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a:t>
                </a:r>
                <a:endParaRPr kumimoji="0" lang="en-US" sz="22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mc:Choice>
        <mc:Fallback xmlns="">
          <p:sp>
            <p:nvSpPr>
              <p:cNvPr id="8" name="TextBox 7">
                <a:extLst>
                  <a:ext uri="{FF2B5EF4-FFF2-40B4-BE49-F238E27FC236}">
                    <a16:creationId xmlns:a16="http://schemas.microsoft.com/office/drawing/2014/main" id="{42B6572A-C4A5-4750-B953-E2F61FBF33CE}"/>
                  </a:ext>
                </a:extLst>
              </p:cNvPr>
              <p:cNvSpPr txBox="1">
                <a:spLocks noRot="1" noChangeAspect="1" noMove="1" noResize="1" noEditPoints="1" noAdjustHandles="1" noChangeArrowheads="1" noChangeShapeType="1" noTextEdit="1"/>
              </p:cNvSpPr>
              <p:nvPr/>
            </p:nvSpPr>
            <p:spPr>
              <a:xfrm>
                <a:off x="228600" y="2256394"/>
                <a:ext cx="4172617" cy="1109791"/>
              </a:xfrm>
              <a:prstGeom prst="rect">
                <a:avLst/>
              </a:prstGeom>
              <a:blipFill>
                <a:blip r:embed="rId6"/>
                <a:stretch>
                  <a:fillRect l="-4094" t="-7692" r="-3070" b="-1208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BB760E5-537A-416C-B11A-7E769370C32A}"/>
                  </a:ext>
                </a:extLst>
              </p:cNvPr>
              <p:cNvSpPr txBox="1"/>
              <p:nvPr/>
            </p:nvSpPr>
            <p:spPr>
              <a:xfrm>
                <a:off x="228600" y="3553028"/>
                <a:ext cx="3985065" cy="8508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lang="en-CA"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Encoding each particle’s motion </a:t>
                </a:r>
                <a:r>
                  <a:rPr kumimoji="0" lang="en-CA" sz="2200" b="0" u="none" strike="noStrike" cap="none" spc="0" normalizeH="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as:</a:t>
                </a:r>
              </a:p>
              <a:p>
                <a14:m>
                  <m:oMath xmlns:m="http://schemas.openxmlformats.org/officeDocument/2006/math">
                    <m:sSub>
                      <m:sSubPr>
                        <m:ctrlPr>
                          <a:rPr lang="en-CA" sz="220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𝑒</m:t>
                        </m:r>
                      </m:e>
                      <m:sub>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𝑖</m:t>
                        </m:r>
                      </m:sub>
                    </m:sSub>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m:t>
                    </m:r>
                    <m:func>
                      <m:funcPr>
                        <m:ctrlP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funcPr>
                      <m:fName>
                        <m:limLow>
                          <m:limLowPr>
                            <m:ctrlP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limLowPr>
                          <m:e>
                            <m:r>
                              <a:rPr lang="en-CA" sz="2200" b="1" i="0" smtClean="0">
                                <a:latin typeface="Cambria Math" panose="02040503050406030204" pitchFamily="18" charset="0"/>
                                <a:ea typeface="Linux Libertine Display O" panose="02000503000000000000" pitchFamily="50" charset="0"/>
                                <a:cs typeface="Linux Libertine Display O" panose="02000503000000000000" pitchFamily="50" charset="0"/>
                              </a:rPr>
                              <m:t>𝐌𝐀𝐗</m:t>
                            </m:r>
                          </m:e>
                          <m:lim>
                            <m:d>
                              <m:dPr>
                                <m:begChr m:val="{"/>
                                <m:endChr m:val="}"/>
                                <m:ctrlP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dPr>
                              <m:e>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𝑖</m:t>
                                </m:r>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m:t>
                                </m:r>
                                <m:d>
                                  <m:dPr>
                                    <m:begChr m:val="‖"/>
                                    <m:endChr m:val="‖"/>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dPr>
                                  <m:e>
                                    <m:sSub>
                                      <m:sSubPr>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200" b="1" i="1">
                                            <a:latin typeface="Cambria Math" panose="02040503050406030204" pitchFamily="18" charset="0"/>
                                            <a:ea typeface="Linux Libertine Display O" panose="02000503000000000000" pitchFamily="50" charset="0"/>
                                            <a:cs typeface="Linux Libertine Display O" panose="02000503000000000000" pitchFamily="50" charset="0"/>
                                          </a:rPr>
                                          <m:t>𝒙</m:t>
                                        </m:r>
                                      </m:e>
                                      <m:sub>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𝑖</m:t>
                                        </m:r>
                                      </m:sub>
                                    </m:sSub>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m:t>
                                    </m:r>
                                    <m:sSubSup>
                                      <m:sSubSupPr>
                                        <m:ctrlPr>
                                          <a:rPr lang="en-CA" sz="2000" i="1">
                                            <a:latin typeface="Cambria Math" panose="02040503050406030204" pitchFamily="18" charset="0"/>
                                            <a:ea typeface="Linux Libertine Display O" panose="02000503000000000000" pitchFamily="50" charset="0"/>
                                            <a:cs typeface="Linux Libertine Display O" panose="02000503000000000000" pitchFamily="50" charset="0"/>
                                          </a:rPr>
                                        </m:ctrlPr>
                                      </m:sSubSupPr>
                                      <m:e>
                                        <m:r>
                                          <a:rPr lang="en-CA" sz="2000" b="1" i="1">
                                            <a:latin typeface="Cambria Math" panose="02040503050406030204" pitchFamily="18" charset="0"/>
                                            <a:ea typeface="Linux Libertine Display O" panose="02000503000000000000" pitchFamily="50" charset="0"/>
                                            <a:cs typeface="Linux Libertine Display O" panose="02000503000000000000" pitchFamily="50" charset="0"/>
                                          </a:rPr>
                                          <m:t>𝒙</m:t>
                                        </m:r>
                                      </m:e>
                                      <m:sub>
                                        <m:sSub>
                                          <m:sSubPr>
                                            <m:ctrlPr>
                                              <a:rPr lang="en-CA" sz="2000"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000" i="1">
                                                <a:latin typeface="Cambria Math" panose="02040503050406030204" pitchFamily="18" charset="0"/>
                                                <a:ea typeface="Linux Libertine Display O" panose="02000503000000000000" pitchFamily="50" charset="0"/>
                                                <a:cs typeface="Linux Libertine Display O" panose="02000503000000000000" pitchFamily="50" charset="0"/>
                                              </a:rPr>
                                              <m:t>𝑛</m:t>
                                            </m:r>
                                          </m:e>
                                          <m:sub>
                                            <m:r>
                                              <a:rPr lang="en-CA" sz="2000" i="1">
                                                <a:latin typeface="Cambria Math" panose="02040503050406030204" pitchFamily="18" charset="0"/>
                                                <a:ea typeface="Linux Libertine Display O" panose="02000503000000000000" pitchFamily="50" charset="0"/>
                                                <a:cs typeface="Linux Libertine Display O" panose="02000503000000000000" pitchFamily="50" charset="0"/>
                                              </a:rPr>
                                              <m:t>𝑗</m:t>
                                            </m:r>
                                          </m:sub>
                                        </m:sSub>
                                      </m:sub>
                                      <m:sup>
                                        <m:r>
                                          <a:rPr lang="en-CA" sz="2000" i="1">
                                            <a:latin typeface="Cambria Math" panose="02040503050406030204" pitchFamily="18" charset="0"/>
                                            <a:ea typeface="Linux Libertine Display O" panose="02000503000000000000" pitchFamily="50" charset="0"/>
                                            <a:cs typeface="Linux Libertine Display O" panose="02000503000000000000" pitchFamily="50" charset="0"/>
                                          </a:rPr>
                                          <m:t>′</m:t>
                                        </m:r>
                                      </m:sup>
                                    </m:sSubSup>
                                  </m:e>
                                </m:d>
                                <m:r>
                                  <a:rPr lang="en-CA" sz="2200" i="1">
                                    <a:latin typeface="Cambria Math" panose="02040503050406030204" pitchFamily="18" charset="0"/>
                                    <a:ea typeface="Cambria Math" panose="02040503050406030204" pitchFamily="18" charset="0"/>
                                    <a:cs typeface="Linux Libertine Display O" panose="02000503000000000000" pitchFamily="50" charset="0"/>
                                  </a:rPr>
                                  <m:t>≤</m:t>
                                </m:r>
                                <m:r>
                                  <a:rPr lang="en-CA" sz="2200" i="1">
                                    <a:latin typeface="Cambria Math" panose="02040503050406030204" pitchFamily="18" charset="0"/>
                                    <a:ea typeface="Cambria Math" panose="02040503050406030204" pitchFamily="18" charset="0"/>
                                    <a:cs typeface="Linux Libertine Display O" panose="02000503000000000000" pitchFamily="50" charset="0"/>
                                  </a:rPr>
                                  <m:t>𝑅</m:t>
                                </m:r>
                              </m:e>
                            </m:d>
                          </m:lim>
                        </m:limLow>
                      </m:fName>
                      <m:e>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𝐹</m:t>
                        </m:r>
                      </m:e>
                    </m:func>
                  </m:oMath>
                </a14:m>
                <a:r>
                  <a:rPr kumimoji="0" lang="en-US" sz="22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a:t>
                </a:r>
                <a:endParaRPr lang="en-US"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mc:Choice>
        <mc:Fallback xmlns="">
          <p:sp>
            <p:nvSpPr>
              <p:cNvPr id="9" name="TextBox 8">
                <a:extLst>
                  <a:ext uri="{FF2B5EF4-FFF2-40B4-BE49-F238E27FC236}">
                    <a16:creationId xmlns:a16="http://schemas.microsoft.com/office/drawing/2014/main" id="{CBB760E5-537A-416C-B11A-7E769370C32A}"/>
                  </a:ext>
                </a:extLst>
              </p:cNvPr>
              <p:cNvSpPr txBox="1">
                <a:spLocks noRot="1" noChangeAspect="1" noMove="1" noResize="1" noEditPoints="1" noAdjustHandles="1" noChangeArrowheads="1" noChangeShapeType="1" noTextEdit="1"/>
              </p:cNvSpPr>
              <p:nvPr/>
            </p:nvSpPr>
            <p:spPr>
              <a:xfrm>
                <a:off x="228600" y="3553028"/>
                <a:ext cx="3985065" cy="850874"/>
              </a:xfrm>
              <a:prstGeom prst="rect">
                <a:avLst/>
              </a:prstGeom>
              <a:blipFill>
                <a:blip r:embed="rId7"/>
                <a:stretch>
                  <a:fillRect l="-4288" t="-10072" r="-3369" b="-86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0E37B64-87C2-4227-AD1F-3A263F63C098}"/>
                  </a:ext>
                </a:extLst>
              </p:cNvPr>
              <p:cNvSpPr txBox="1"/>
              <p:nvPr/>
            </p:nvSpPr>
            <p:spPr>
              <a:xfrm>
                <a:off x="114300" y="4470342"/>
                <a:ext cx="4307680" cy="5990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centerGroup"/>
                    </m:oMathParaPr>
                    <m:oMath xmlns:m="http://schemas.openxmlformats.org/officeDocument/2006/math">
                      <m:r>
                        <a:rPr lang="en-CA" sz="2200" i="1" smtClean="0">
                          <a:latin typeface="Cambria Math" panose="02040503050406030204" pitchFamily="18" charset="0"/>
                          <a:ea typeface="Linux Libertine Display O" panose="02000503000000000000" pitchFamily="50" charset="0"/>
                          <a:cs typeface="Linux Libertine Display O" panose="02000503000000000000" pitchFamily="50" charset="0"/>
                        </a:rPr>
                        <m:t>𝐹</m:t>
                      </m:r>
                      <m:r>
                        <a:rPr lang="en-CA" sz="2200" i="1" smtClean="0">
                          <a:latin typeface="Cambria Math" panose="02040503050406030204" pitchFamily="18" charset="0"/>
                          <a:ea typeface="Linux Libertine Display O" panose="02000503000000000000" pitchFamily="50" charset="0"/>
                          <a:cs typeface="Linux Libertine Display O" panose="02000503000000000000" pitchFamily="50" charset="0"/>
                        </a:rPr>
                        <m:t>=</m:t>
                      </m:r>
                      <m:d>
                        <m:dPr>
                          <m:begChr m:val="{"/>
                          <m:endChr m:val="}"/>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dPr>
                        <m:e>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h</m:t>
                          </m:r>
                          <m:d>
                            <m:dPr>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dPr>
                            <m:e>
                              <m:sSubSup>
                                <m:sSubSupPr>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sSubSupPr>
                                <m:e>
                                  <m:r>
                                    <a:rPr lang="en-CA" sz="2200" b="1" i="1">
                                      <a:latin typeface="Cambria Math" panose="02040503050406030204" pitchFamily="18" charset="0"/>
                                      <a:ea typeface="Linux Libertine Display O" panose="02000503000000000000" pitchFamily="50" charset="0"/>
                                      <a:cs typeface="Linux Libertine Display O" panose="02000503000000000000" pitchFamily="50" charset="0"/>
                                    </a:rPr>
                                    <m:t>𝒇</m:t>
                                  </m:r>
                                </m:e>
                                <m:sub>
                                  <m:sSub>
                                    <m:sSubPr>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𝑛</m:t>
                                      </m:r>
                                    </m:e>
                                    <m:sub>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𝑗</m:t>
                                      </m:r>
                                    </m:sub>
                                  </m:sSub>
                                </m:sub>
                                <m:sup>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m:t>
                                  </m:r>
                                </m:sup>
                              </m:sSubSup>
                              <m:r>
                                <a:rPr lang="en-CA" sz="2200" i="1">
                                  <a:latin typeface="Cambria Math" panose="02040503050406030204" pitchFamily="18" charset="0"/>
                                  <a:ea typeface="Cambria Math" panose="02040503050406030204" pitchFamily="18" charset="0"/>
                                  <a:cs typeface="Linux Libertine Display O" panose="02000503000000000000" pitchFamily="50" charset="0"/>
                                </a:rPr>
                                <m:t>⊕</m:t>
                              </m:r>
                              <m:sSubSup>
                                <m:sSubSupPr>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sSubSupPr>
                                <m:e>
                                  <m:r>
                                    <a:rPr lang="en-CA" sz="2200" b="1" i="1">
                                      <a:latin typeface="Cambria Math" panose="02040503050406030204" pitchFamily="18" charset="0"/>
                                      <a:ea typeface="Linux Libertine Display O" panose="02000503000000000000" pitchFamily="50" charset="0"/>
                                      <a:cs typeface="Linux Libertine Display O" panose="02000503000000000000" pitchFamily="50" charset="0"/>
                                    </a:rPr>
                                    <m:t>𝒈</m:t>
                                  </m:r>
                                </m:e>
                                <m:sub>
                                  <m:sSub>
                                    <m:sSubPr>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𝑛</m:t>
                                      </m:r>
                                    </m:e>
                                    <m:sub>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𝑗</m:t>
                                      </m:r>
                                    </m:sub>
                                  </m:sSub>
                                </m:sub>
                                <m:sup>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m:t>
                                  </m:r>
                                </m:sup>
                              </m:sSubSup>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 </m:t>
                              </m:r>
                              <m:sSub>
                                <m:sSubPr>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d>
                                    <m:dPr>
                                      <m:begChr m:val="{"/>
                                      <m:endChr m:val="}"/>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dPr>
                                    <m:e>
                                      <m:sSub>
                                        <m:sSubPr>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200" b="1" i="1">
                                              <a:latin typeface="Cambria Math" panose="02040503050406030204" pitchFamily="18" charset="0"/>
                                              <a:ea typeface="Linux Libertine Display O" panose="02000503000000000000" pitchFamily="50" charset="0"/>
                                              <a:cs typeface="Linux Libertine Display O" panose="02000503000000000000" pitchFamily="50" charset="0"/>
                                            </a:rPr>
                                            <m:t>𝒙</m:t>
                                          </m:r>
                                        </m:e>
                                        <m:sub>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𝑙</m:t>
                                          </m:r>
                                        </m:sub>
                                      </m:sSub>
                                    </m:e>
                                  </m:d>
                                </m:e>
                                <m:sub>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𝑖</m:t>
                                  </m:r>
                                </m:sub>
                              </m:sSub>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m:t>
                              </m:r>
                              <m:sSub>
                                <m:sSubPr>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d>
                                    <m:dPr>
                                      <m:begChr m:val="{"/>
                                      <m:endChr m:val="}"/>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dPr>
                                    <m:e>
                                      <m:sSub>
                                        <m:sSubPr>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200" b="1" i="1">
                                              <a:latin typeface="Cambria Math" panose="02040503050406030204" pitchFamily="18" charset="0"/>
                                              <a:ea typeface="Linux Libertine Display O" panose="02000503000000000000" pitchFamily="50" charset="0"/>
                                              <a:cs typeface="Linux Libertine Display O" panose="02000503000000000000" pitchFamily="50" charset="0"/>
                                            </a:rPr>
                                            <m:t>𝒙</m:t>
                                          </m:r>
                                        </m:e>
                                        <m:sub>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h</m:t>
                                          </m:r>
                                        </m:sub>
                                      </m:sSub>
                                    </m:e>
                                  </m:d>
                                </m:e>
                                <m:sub>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𝑖</m:t>
                                  </m:r>
                                </m:sub>
                              </m:sSub>
                            </m:e>
                          </m:d>
                        </m:e>
                      </m:d>
                    </m:oMath>
                  </m:oMathPara>
                </a14:m>
                <a:endParaRPr kumimoji="0" lang="en-US" sz="22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mc:Choice>
        <mc:Fallback xmlns="">
          <p:sp>
            <p:nvSpPr>
              <p:cNvPr id="10" name="TextBox 9">
                <a:extLst>
                  <a:ext uri="{FF2B5EF4-FFF2-40B4-BE49-F238E27FC236}">
                    <a16:creationId xmlns:a16="http://schemas.microsoft.com/office/drawing/2014/main" id="{60E37B64-87C2-4227-AD1F-3A263F63C098}"/>
                  </a:ext>
                </a:extLst>
              </p:cNvPr>
              <p:cNvSpPr txBox="1">
                <a:spLocks noRot="1" noChangeAspect="1" noMove="1" noResize="1" noEditPoints="1" noAdjustHandles="1" noChangeArrowheads="1" noChangeShapeType="1" noTextEdit="1"/>
              </p:cNvSpPr>
              <p:nvPr/>
            </p:nvSpPr>
            <p:spPr>
              <a:xfrm>
                <a:off x="114300" y="4470342"/>
                <a:ext cx="4307680" cy="599010"/>
              </a:xfrm>
              <a:prstGeom prst="rect">
                <a:avLst/>
              </a:prstGeom>
              <a:blipFill>
                <a:blip r:embed="rId8"/>
                <a:stretch>
                  <a:fillRect/>
                </a:stretch>
              </a:blipFill>
              <a:ln w="12700" cap="flat">
                <a:noFill/>
                <a:miter lim="400000"/>
              </a:ln>
              <a:effectLst/>
            </p:spPr>
            <p:txBody>
              <a:bodyPr/>
              <a:lstStyle/>
              <a:p>
                <a:r>
                  <a:rPr lang="en-US">
                    <a:noFill/>
                  </a:rPr>
                  <a:t> </a:t>
                </a:r>
              </a:p>
            </p:txBody>
          </p:sp>
        </mc:Fallback>
      </mc:AlternateContent>
      <p:sp>
        <p:nvSpPr>
          <p:cNvPr id="2" name="Rectangle 1">
            <a:extLst>
              <a:ext uri="{FF2B5EF4-FFF2-40B4-BE49-F238E27FC236}">
                <a16:creationId xmlns:a16="http://schemas.microsoft.com/office/drawing/2014/main" id="{27A2FD6A-1A66-4F7B-989C-8EF94A9CCB4F}"/>
              </a:ext>
            </a:extLst>
          </p:cNvPr>
          <p:cNvSpPr/>
          <p:nvPr/>
        </p:nvSpPr>
        <p:spPr>
          <a:xfrm>
            <a:off x="7960093" y="1549667"/>
            <a:ext cx="1199782" cy="282308"/>
          </a:xfrm>
          <a:prstGeom prst="rect">
            <a:avLst/>
          </a:prstGeom>
          <a:solidFill>
            <a:schemeClr val="bg1"/>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7375858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Motivation</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sp>
        <p:nvSpPr>
          <p:cNvPr id="103" name="Double-click to edit"/>
          <p:cNvSpPr txBox="1">
            <a:spLocks noGrp="1"/>
          </p:cNvSpPr>
          <p:nvPr>
            <p:ph type="body" idx="1"/>
          </p:nvPr>
        </p:nvSpPr>
        <p:spPr>
          <a:xfrm>
            <a:off x="199333" y="1825625"/>
            <a:ext cx="10515600" cy="4351338"/>
          </a:xfrm>
          <a:prstGeom prst="rect">
            <a:avLst/>
          </a:prstGeom>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Deep learning has proven to be effective for scene flow estimations on point clouds</a:t>
            </a:r>
          </a:p>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Particle-based liquids are suitable to generate small-scale details</a:t>
            </a:r>
          </a:p>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High-resolution liquids remain computationally expensive</a:t>
            </a:r>
          </a:p>
          <a:p>
            <a:pPr lvl="1">
              <a:buFont typeface="Wingdings" panose="05000000000000000000" pitchFamily="2" charset="2"/>
              <a:buChar char="§"/>
            </a:pPr>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Coarse liquids are interactively controllable</a:t>
            </a:r>
          </a:p>
          <a:p>
            <a:endPar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105" name="Slide Number"/>
          <p:cNvSpPr txBox="1">
            <a:spLocks noGrp="1"/>
          </p:cNvSpPr>
          <p:nvPr>
            <p:ph type="sldNum" sz="quarter" idx="2"/>
          </p:nvPr>
        </p:nvSpPr>
        <p:spPr>
          <a:xfrm>
            <a:off x="11370937" y="6400413"/>
            <a:ext cx="164466" cy="27699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latin typeface="Linux Libertine Display O" panose="02000503000000000000" pitchFamily="50" charset="0"/>
                <a:ea typeface="Linux Libertine Display O" panose="02000503000000000000" pitchFamily="50" charset="0"/>
                <a:cs typeface="Linux Libertine Display O" panose="02000503000000000000" pitchFamily="50" charset="0"/>
              </a:rPr>
              <a:t>2</a:t>
            </a:fld>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9" name="Picture 8">
            <a:extLst>
              <a:ext uri="{FF2B5EF4-FFF2-40B4-BE49-F238E27FC236}">
                <a16:creationId xmlns:a16="http://schemas.microsoft.com/office/drawing/2014/main" id="{2FA4A680-DCEB-42E5-8B0A-E41ECF98873A}"/>
              </a:ext>
            </a:extLst>
          </p:cNvPr>
          <p:cNvPicPr>
            <a:picLocks noChangeAspect="1"/>
          </p:cNvPicPr>
          <p:nvPr/>
        </p:nvPicPr>
        <p:blipFill>
          <a:blip r:embed="rId4"/>
          <a:stretch>
            <a:fillRect/>
          </a:stretch>
        </p:blipFill>
        <p:spPr>
          <a:xfrm>
            <a:off x="892351" y="2771705"/>
            <a:ext cx="5469947" cy="3591042"/>
          </a:xfrm>
          <a:prstGeom prst="rect">
            <a:avLst/>
          </a:prstGeom>
        </p:spPr>
      </p:pic>
      <p:sp>
        <p:nvSpPr>
          <p:cNvPr id="10" name="TextBox 9">
            <a:extLst>
              <a:ext uri="{FF2B5EF4-FFF2-40B4-BE49-F238E27FC236}">
                <a16:creationId xmlns:a16="http://schemas.microsoft.com/office/drawing/2014/main" id="{48A22D17-9C28-4CD9-AC53-A3DD0E4FA893}"/>
              </a:ext>
            </a:extLst>
          </p:cNvPr>
          <p:cNvSpPr txBox="1"/>
          <p:nvPr/>
        </p:nvSpPr>
        <p:spPr>
          <a:xfrm>
            <a:off x="2803702" y="6354247"/>
            <a:ext cx="164724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CA" b="1"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Liu et al. [2019]</a:t>
            </a:r>
            <a:endParaRPr kumimoji="0" lang="en-US" sz="1800" b="1"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p:sp>
        <p:nvSpPr>
          <p:cNvPr id="11" name="TextBox 10">
            <a:extLst>
              <a:ext uri="{FF2B5EF4-FFF2-40B4-BE49-F238E27FC236}">
                <a16:creationId xmlns:a16="http://schemas.microsoft.com/office/drawing/2014/main" id="{F3F4723C-2ED9-40CC-AC29-0CB3F28D16E1}"/>
              </a:ext>
            </a:extLst>
          </p:cNvPr>
          <p:cNvSpPr txBox="1"/>
          <p:nvPr/>
        </p:nvSpPr>
        <p:spPr>
          <a:xfrm>
            <a:off x="7703072" y="6400026"/>
            <a:ext cx="160236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CA" b="1"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Thuerey [2017]</a:t>
            </a:r>
            <a:endParaRPr kumimoji="0" lang="en-US" sz="1800" b="1"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p:pic>
        <p:nvPicPr>
          <p:cNvPr id="6" name="Picture 5">
            <a:extLst>
              <a:ext uri="{FF2B5EF4-FFF2-40B4-BE49-F238E27FC236}">
                <a16:creationId xmlns:a16="http://schemas.microsoft.com/office/drawing/2014/main" id="{4607F5E1-1788-4DEF-8814-761FFD15B0F5}"/>
              </a:ext>
            </a:extLst>
          </p:cNvPr>
          <p:cNvPicPr>
            <a:picLocks noChangeAspect="1"/>
          </p:cNvPicPr>
          <p:nvPr/>
        </p:nvPicPr>
        <p:blipFill>
          <a:blip r:embed="rId5"/>
          <a:stretch>
            <a:fillRect/>
          </a:stretch>
        </p:blipFill>
        <p:spPr>
          <a:xfrm>
            <a:off x="6443107" y="2350868"/>
            <a:ext cx="4122291" cy="4003379"/>
          </a:xfrm>
          <a:prstGeom prst="rect">
            <a:avLst/>
          </a:prstGeom>
        </p:spPr>
      </p:pic>
      <p:pic>
        <p:nvPicPr>
          <p:cNvPr id="101" name="Picture 100">
            <a:extLst>
              <a:ext uri="{FF2B5EF4-FFF2-40B4-BE49-F238E27FC236}">
                <a16:creationId xmlns:a16="http://schemas.microsoft.com/office/drawing/2014/main" id="{B7273658-DCD1-460A-98B0-0197AD07965A}"/>
              </a:ext>
            </a:extLst>
          </p:cNvPr>
          <p:cNvPicPr>
            <a:picLocks noChangeAspect="1"/>
          </p:cNvPicPr>
          <p:nvPr/>
        </p:nvPicPr>
        <p:blipFill rotWithShape="1">
          <a:blip r:embed="rId6">
            <a:extLst>
              <a:ext uri="{28A0092B-C50C-407E-A947-70E740481C1C}">
                <a14:useLocalDpi xmlns:a14="http://schemas.microsoft.com/office/drawing/2010/main" val="0"/>
              </a:ext>
            </a:extLst>
          </a:blip>
          <a:srcRect l="30303" r="14072"/>
          <a:stretch/>
        </p:blipFill>
        <p:spPr>
          <a:xfrm>
            <a:off x="2654735" y="3284873"/>
            <a:ext cx="3445734" cy="3484483"/>
          </a:xfrm>
          <a:prstGeom prst="rect">
            <a:avLst/>
          </a:prstGeom>
        </p:spPr>
      </p:pic>
      <p:pic>
        <p:nvPicPr>
          <p:cNvPr id="107" name="Picture 106">
            <a:extLst>
              <a:ext uri="{FF2B5EF4-FFF2-40B4-BE49-F238E27FC236}">
                <a16:creationId xmlns:a16="http://schemas.microsoft.com/office/drawing/2014/main" id="{DDB1F4B8-6BD3-4FAA-82CD-E6E997D5C498}"/>
              </a:ext>
            </a:extLst>
          </p:cNvPr>
          <p:cNvPicPr>
            <a:picLocks noChangeAspect="1"/>
          </p:cNvPicPr>
          <p:nvPr/>
        </p:nvPicPr>
        <p:blipFill rotWithShape="1">
          <a:blip r:embed="rId7">
            <a:extLst>
              <a:ext uri="{28A0092B-C50C-407E-A947-70E740481C1C}">
                <a14:useLocalDpi xmlns:a14="http://schemas.microsoft.com/office/drawing/2010/main" val="0"/>
              </a:ext>
            </a:extLst>
          </a:blip>
          <a:srcRect l="30302" r="14073"/>
          <a:stretch/>
        </p:blipFill>
        <p:spPr>
          <a:xfrm>
            <a:off x="6094238" y="3284872"/>
            <a:ext cx="3445735" cy="3484484"/>
          </a:xfrm>
          <a:prstGeom prst="rect">
            <a:avLst/>
          </a:prstGeom>
        </p:spPr>
      </p:pic>
      <p:pic>
        <p:nvPicPr>
          <p:cNvPr id="99" name="Picture 98">
            <a:extLst>
              <a:ext uri="{FF2B5EF4-FFF2-40B4-BE49-F238E27FC236}">
                <a16:creationId xmlns:a16="http://schemas.microsoft.com/office/drawing/2014/main" id="{4B57AA8C-088F-45D5-AAEB-BCE03849C877}"/>
              </a:ext>
            </a:extLst>
          </p:cNvPr>
          <p:cNvPicPr>
            <a:picLocks noChangeAspect="1"/>
          </p:cNvPicPr>
          <p:nvPr/>
        </p:nvPicPr>
        <p:blipFill rotWithShape="1">
          <a:blip r:embed="rId8">
            <a:extLst>
              <a:ext uri="{28A0092B-C50C-407E-A947-70E740481C1C}">
                <a14:useLocalDpi xmlns:a14="http://schemas.microsoft.com/office/drawing/2010/main" val="0"/>
              </a:ext>
            </a:extLst>
          </a:blip>
          <a:srcRect l="30303" r="14073"/>
          <a:stretch/>
        </p:blipFill>
        <p:spPr>
          <a:xfrm>
            <a:off x="2648504" y="3290222"/>
            <a:ext cx="3445734" cy="3484483"/>
          </a:xfrm>
          <a:prstGeom prst="rect">
            <a:avLst/>
          </a:prstGeom>
        </p:spPr>
      </p:pic>
      <p:pic>
        <p:nvPicPr>
          <p:cNvPr id="97" name="Picture 96">
            <a:extLst>
              <a:ext uri="{FF2B5EF4-FFF2-40B4-BE49-F238E27FC236}">
                <a16:creationId xmlns:a16="http://schemas.microsoft.com/office/drawing/2014/main" id="{A470A384-0B4C-4DE1-A1A3-48B4F6991173}"/>
              </a:ext>
            </a:extLst>
          </p:cNvPr>
          <p:cNvPicPr>
            <a:picLocks noChangeAspect="1"/>
          </p:cNvPicPr>
          <p:nvPr/>
        </p:nvPicPr>
        <p:blipFill rotWithShape="1">
          <a:blip r:embed="rId9">
            <a:alphaModFix amt="50000"/>
            <a:extLst>
              <a:ext uri="{28A0092B-C50C-407E-A947-70E740481C1C}">
                <a14:useLocalDpi xmlns:a14="http://schemas.microsoft.com/office/drawing/2010/main" val="0"/>
              </a:ext>
            </a:extLst>
          </a:blip>
          <a:srcRect l="30303" r="14072"/>
          <a:stretch/>
        </p:blipFill>
        <p:spPr>
          <a:xfrm>
            <a:off x="6059045" y="3295571"/>
            <a:ext cx="3445734" cy="3484483"/>
          </a:xfrm>
          <a:prstGeom prst="rect">
            <a:avLst/>
          </a:prstGeom>
        </p:spPr>
      </p:pic>
      <p:sp>
        <p:nvSpPr>
          <p:cNvPr id="44" name="TextBox 43">
            <a:extLst>
              <a:ext uri="{FF2B5EF4-FFF2-40B4-BE49-F238E27FC236}">
                <a16:creationId xmlns:a16="http://schemas.microsoft.com/office/drawing/2014/main" id="{94306B86-9D0F-4A1C-A7F9-D57242D12D7C}"/>
              </a:ext>
            </a:extLst>
          </p:cNvPr>
          <p:cNvSpPr txBox="1"/>
          <p:nvPr/>
        </p:nvSpPr>
        <p:spPr>
          <a:xfrm>
            <a:off x="1563053" y="6400026"/>
            <a:ext cx="149335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CA" b="1"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Grid res.: 192</a:t>
            </a:r>
            <a:r>
              <a:rPr lang="fr-CA" b="1" baseline="300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3</a:t>
            </a:r>
            <a:endParaRPr kumimoji="0" lang="en-US" sz="1800" b="1" i="0" u="none" strike="noStrike" cap="none" spc="0" normalizeH="0" baseline="3000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p:sp>
        <p:nvSpPr>
          <p:cNvPr id="45" name="TextBox 44">
            <a:extLst>
              <a:ext uri="{FF2B5EF4-FFF2-40B4-BE49-F238E27FC236}">
                <a16:creationId xmlns:a16="http://schemas.microsoft.com/office/drawing/2014/main" id="{749FD6E6-DE89-4549-A991-0FEA8DC7AC99}"/>
              </a:ext>
            </a:extLst>
          </p:cNvPr>
          <p:cNvSpPr txBox="1"/>
          <p:nvPr/>
        </p:nvSpPr>
        <p:spPr>
          <a:xfrm>
            <a:off x="7628670" y="6400026"/>
            <a:ext cx="17097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CA" b="1"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particles: 1.1M</a:t>
            </a:r>
            <a:endParaRPr kumimoji="0" lang="en-US" sz="1800" b="1" i="0" u="none" strike="noStrike" cap="none" spc="0" normalizeH="0" baseline="3000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p:spTree>
    <p:extLst>
      <p:ext uri="{BB962C8B-B14F-4D97-AF65-F5344CB8AC3E}">
        <p14:creationId xmlns:p14="http://schemas.microsoft.com/office/powerpoint/2010/main" val="8498526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3">
                                            <p:txEl>
                                              <p:pRg st="1" end="1"/>
                                            </p:txEl>
                                          </p:spTgt>
                                        </p:tgtEl>
                                        <p:attrNameLst>
                                          <p:attrName>style.visibility</p:attrName>
                                        </p:attrNameLst>
                                      </p:cBhvr>
                                      <p:to>
                                        <p:strVal val="visible"/>
                                      </p:to>
                                    </p:set>
                                    <p:animEffect transition="in" filter="fade">
                                      <p:cBhvr>
                                        <p:cTn id="23" dur="500"/>
                                        <p:tgtEl>
                                          <p:spTgt spid="103">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7"/>
                                        </p:tgtEl>
                                        <p:attrNameLst>
                                          <p:attrName>style.visibility</p:attrName>
                                        </p:attrNameLst>
                                      </p:cBhvr>
                                      <p:to>
                                        <p:strVal val="visible"/>
                                      </p:to>
                                    </p:set>
                                    <p:animEffect transition="in" filter="fade">
                                      <p:cBhvr>
                                        <p:cTn id="26" dur="500"/>
                                        <p:tgtEl>
                                          <p:spTgt spid="107"/>
                                        </p:tgtEl>
                                      </p:cBhvr>
                                    </p:animEffect>
                                  </p:childTnLst>
                                </p:cTn>
                              </p:par>
                              <p:par>
                                <p:cTn id="27" presetID="10" presetClass="entr" presetSubtype="0" fill="hold" nodeType="withEffect">
                                  <p:stCondLst>
                                    <p:cond delay="0"/>
                                  </p:stCondLst>
                                  <p:childTnLst>
                                    <p:set>
                                      <p:cBhvr>
                                        <p:cTn id="28" dur="1" fill="hold">
                                          <p:stCondLst>
                                            <p:cond delay="0"/>
                                          </p:stCondLst>
                                        </p:cTn>
                                        <p:tgtEl>
                                          <p:spTgt spid="101"/>
                                        </p:tgtEl>
                                        <p:attrNameLst>
                                          <p:attrName>style.visibility</p:attrName>
                                        </p:attrNameLst>
                                      </p:cBhvr>
                                      <p:to>
                                        <p:strVal val="visible"/>
                                      </p:to>
                                    </p:set>
                                    <p:animEffect transition="in" filter="fade">
                                      <p:cBhvr>
                                        <p:cTn id="29" dur="500"/>
                                        <p:tgtEl>
                                          <p:spTgt spid="101"/>
                                        </p:tgtEl>
                                      </p:cBhvr>
                                    </p:animEffect>
                                  </p:childTnLst>
                                </p:cTn>
                              </p:par>
                              <p:par>
                                <p:cTn id="30" presetID="3" presetClass="emph" presetSubtype="2" fill="hold" nodeType="withEffect">
                                  <p:stCondLst>
                                    <p:cond delay="0"/>
                                  </p:stCondLst>
                                  <p:childTnLst>
                                    <p:animClr clrSpc="rgb" dir="cw">
                                      <p:cBhvr override="childStyle">
                                        <p:cTn id="31" dur="500" fill="hold"/>
                                        <p:tgtEl>
                                          <p:spTgt spid="103">
                                            <p:txEl>
                                              <p:pRg st="0" end="0"/>
                                            </p:txEl>
                                          </p:spTgt>
                                        </p:tgtEl>
                                        <p:attrNameLst>
                                          <p:attrName>style.color</p:attrName>
                                        </p:attrNameLst>
                                      </p:cBhvr>
                                      <p:to>
                                        <a:srgbClr val="BABABA"/>
                                      </p:to>
                                    </p:animClr>
                                  </p:childTnLst>
                                </p:cTn>
                              </p:par>
                              <p:par>
                                <p:cTn id="32" presetID="10" presetClass="exit" presetSubtype="0" fill="hold" nodeType="with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7"/>
                                        </p:tgtEl>
                                        <p:attrNameLst>
                                          <p:attrName>style.visibility</p:attrName>
                                        </p:attrNameLst>
                                      </p:cBhvr>
                                      <p:to>
                                        <p:strVal val="visible"/>
                                      </p:to>
                                    </p:set>
                                    <p:animEffect transition="in" filter="fade">
                                      <p:cBhvr>
                                        <p:cTn id="48" dur="500"/>
                                        <p:tgtEl>
                                          <p:spTgt spid="97"/>
                                        </p:tgtEl>
                                      </p:cBhvr>
                                    </p:animEffect>
                                  </p:childTnLst>
                                </p:cTn>
                              </p:par>
                              <p:par>
                                <p:cTn id="49" presetID="10" presetClass="entr" presetSubtype="0" fill="hold" nodeType="withEffect">
                                  <p:stCondLst>
                                    <p:cond delay="0"/>
                                  </p:stCondLst>
                                  <p:childTnLst>
                                    <p:set>
                                      <p:cBhvr>
                                        <p:cTn id="50" dur="1" fill="hold">
                                          <p:stCondLst>
                                            <p:cond delay="0"/>
                                          </p:stCondLst>
                                        </p:cTn>
                                        <p:tgtEl>
                                          <p:spTgt spid="99"/>
                                        </p:tgtEl>
                                        <p:attrNameLst>
                                          <p:attrName>style.visibility</p:attrName>
                                        </p:attrNameLst>
                                      </p:cBhvr>
                                      <p:to>
                                        <p:strVal val="visible"/>
                                      </p:to>
                                    </p:set>
                                    <p:animEffect transition="in" filter="fade">
                                      <p:cBhvr>
                                        <p:cTn id="51" dur="500"/>
                                        <p:tgtEl>
                                          <p:spTgt spid="9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3">
                                            <p:txEl>
                                              <p:pRg st="2" end="2"/>
                                            </p:txEl>
                                          </p:spTgt>
                                        </p:tgtEl>
                                        <p:attrNameLst>
                                          <p:attrName>style.visibility</p:attrName>
                                        </p:attrNameLst>
                                      </p:cBhvr>
                                      <p:to>
                                        <p:strVal val="visible"/>
                                      </p:to>
                                    </p:set>
                                    <p:animEffect transition="in" filter="fade">
                                      <p:cBhvr>
                                        <p:cTn id="62" dur="500"/>
                                        <p:tgtEl>
                                          <p:spTgt spid="103">
                                            <p:txEl>
                                              <p:pRg st="2" end="2"/>
                                            </p:txEl>
                                          </p:spTgt>
                                        </p:tgtEl>
                                      </p:cBhvr>
                                    </p:animEffect>
                                  </p:childTnLst>
                                </p:cTn>
                              </p:par>
                              <p:par>
                                <p:cTn id="63" presetID="3" presetClass="emph" presetSubtype="2" fill="hold" nodeType="withEffect">
                                  <p:stCondLst>
                                    <p:cond delay="0"/>
                                  </p:stCondLst>
                                  <p:childTnLst>
                                    <p:animClr clrSpc="rgb" dir="cw">
                                      <p:cBhvr override="childStyle">
                                        <p:cTn id="64" dur="500" fill="hold"/>
                                        <p:tgtEl>
                                          <p:spTgt spid="103">
                                            <p:txEl>
                                              <p:pRg st="1" end="1"/>
                                            </p:txEl>
                                          </p:spTgt>
                                        </p:tgtEl>
                                        <p:attrNameLst>
                                          <p:attrName>style.color</p:attrName>
                                        </p:attrNameLst>
                                      </p:cBhvr>
                                      <p:to>
                                        <a:srgbClr val="BABABA"/>
                                      </p:to>
                                    </p:animClr>
                                  </p:childTnLst>
                                </p:cTn>
                              </p:par>
                              <p:par>
                                <p:cTn id="65" presetID="10" presetClass="entr" presetSubtype="0" fill="hold" nodeType="withEffect">
                                  <p:stCondLst>
                                    <p:cond delay="0"/>
                                  </p:stCondLst>
                                  <p:childTnLst>
                                    <p:set>
                                      <p:cBhvr>
                                        <p:cTn id="66" dur="1" fill="hold">
                                          <p:stCondLst>
                                            <p:cond delay="0"/>
                                          </p:stCondLst>
                                        </p:cTn>
                                        <p:tgtEl>
                                          <p:spTgt spid="103">
                                            <p:txEl>
                                              <p:pRg st="3" end="3"/>
                                            </p:txEl>
                                          </p:spTgt>
                                        </p:tgtEl>
                                        <p:attrNameLst>
                                          <p:attrName>style.visibility</p:attrName>
                                        </p:attrNameLst>
                                      </p:cBhvr>
                                      <p:to>
                                        <p:strVal val="visible"/>
                                      </p:to>
                                    </p:set>
                                    <p:animEffect transition="in" filter="fade">
                                      <p:cBhvr>
                                        <p:cTn id="67" dur="500"/>
                                        <p:tgtEl>
                                          <p:spTgt spid="103">
                                            <p:txEl>
                                              <p:pRg st="3" end="3"/>
                                            </p:txEl>
                                          </p:spTgt>
                                        </p:tgtEl>
                                      </p:cBhvr>
                                    </p:animEffect>
                                  </p:childTnLst>
                                </p:cTn>
                              </p:par>
                              <p:par>
                                <p:cTn id="68" presetID="10" presetClass="exit" presetSubtype="0" fill="hold" nodeType="withEffect">
                                  <p:stCondLst>
                                    <p:cond delay="0"/>
                                  </p:stCondLst>
                                  <p:childTnLst>
                                    <p:animEffect transition="out" filter="fade">
                                      <p:cBhvr>
                                        <p:cTn id="69" dur="500"/>
                                        <p:tgtEl>
                                          <p:spTgt spid="107"/>
                                        </p:tgtEl>
                                      </p:cBhvr>
                                    </p:animEffect>
                                    <p:set>
                                      <p:cBhvr>
                                        <p:cTn id="70" dur="1" fill="hold">
                                          <p:stCondLst>
                                            <p:cond delay="499"/>
                                          </p:stCondLst>
                                        </p:cTn>
                                        <p:tgtEl>
                                          <p:spTgt spid="107"/>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01"/>
                                        </p:tgtEl>
                                      </p:cBhvr>
                                    </p:animEffect>
                                    <p:set>
                                      <p:cBhvr>
                                        <p:cTn id="73" dur="1" fill="hold">
                                          <p:stCondLst>
                                            <p:cond delay="499"/>
                                          </p:stCondLst>
                                        </p:cTn>
                                        <p:tgtEl>
                                          <p:spTgt spid="101"/>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97"/>
                                        </p:tgtEl>
                                      </p:cBhvr>
                                    </p:animEffect>
                                    <p:set>
                                      <p:cBhvr>
                                        <p:cTn id="76" dur="1" fill="hold">
                                          <p:stCondLst>
                                            <p:cond delay="499"/>
                                          </p:stCondLst>
                                        </p:cTn>
                                        <p:tgtEl>
                                          <p:spTgt spid="97"/>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99"/>
                                        </p:tgtEl>
                                      </p:cBhvr>
                                    </p:animEffect>
                                    <p:set>
                                      <p:cBhvr>
                                        <p:cTn id="79" dur="1" fill="hold">
                                          <p:stCondLst>
                                            <p:cond delay="499"/>
                                          </p:stCondLst>
                                        </p:cTn>
                                        <p:tgtEl>
                                          <p:spTgt spid="9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44"/>
                                        </p:tgtEl>
                                      </p:cBhvr>
                                    </p:animEffect>
                                    <p:set>
                                      <p:cBhvr>
                                        <p:cTn id="82" dur="1" fill="hold">
                                          <p:stCondLst>
                                            <p:cond delay="499"/>
                                          </p:stCondLst>
                                        </p:cTn>
                                        <p:tgtEl>
                                          <p:spTgt spid="44"/>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45"/>
                                        </p:tgtEl>
                                      </p:cBhvr>
                                    </p:animEffect>
                                    <p:set>
                                      <p:cBhvr>
                                        <p:cTn id="85"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44" grpId="0"/>
      <p:bldP spid="44" grpId="1"/>
      <p:bldP spid="45" grpId="0"/>
      <p:bldP spid="4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Neural Network: Mapping Neighborhoods</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5A0C93B0-BB88-4360-BC61-B84502DA1CAB}"/>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20</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7" name="Picture 6">
            <a:extLst>
              <a:ext uri="{FF2B5EF4-FFF2-40B4-BE49-F238E27FC236}">
                <a16:creationId xmlns:a16="http://schemas.microsoft.com/office/drawing/2014/main" id="{260A17D1-C462-42B1-9450-150E9145C645}"/>
              </a:ext>
            </a:extLst>
          </p:cNvPr>
          <p:cNvPicPr>
            <a:picLocks noChangeAspect="1"/>
          </p:cNvPicPr>
          <p:nvPr/>
        </p:nvPicPr>
        <p:blipFill rotWithShape="1">
          <a:blip r:embed="rId4">
            <a:extLst>
              <a:ext uri="{28A0092B-C50C-407E-A947-70E740481C1C}">
                <a14:useLocalDpi xmlns:a14="http://schemas.microsoft.com/office/drawing/2010/main" val="0"/>
              </a:ext>
            </a:extLst>
          </a:blip>
          <a:srcRect t="19098" b="6671"/>
          <a:stretch/>
        </p:blipFill>
        <p:spPr>
          <a:xfrm>
            <a:off x="-3524" y="1309688"/>
            <a:ext cx="12195523" cy="5090725"/>
          </a:xfrm>
          <a:prstGeom prst="rect">
            <a:avLst/>
          </a:prstGeom>
        </p:spPr>
      </p:pic>
    </p:spTree>
    <p:extLst>
      <p:ext uri="{BB962C8B-B14F-4D97-AF65-F5344CB8AC3E}">
        <p14:creationId xmlns:p14="http://schemas.microsoft.com/office/powerpoint/2010/main" val="2075486836"/>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Neural Network: Mapping Neighborhoods</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5A0C93B0-BB88-4360-BC61-B84502DA1CAB}"/>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21</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8" name="Picture 7" descr="Diagram&#10;&#10;Description automatically generated">
            <a:extLst>
              <a:ext uri="{FF2B5EF4-FFF2-40B4-BE49-F238E27FC236}">
                <a16:creationId xmlns:a16="http://schemas.microsoft.com/office/drawing/2014/main" id="{31496791-8CE8-4649-923D-51A4D5AA011E}"/>
              </a:ext>
            </a:extLst>
          </p:cNvPr>
          <p:cNvPicPr>
            <a:picLocks noChangeAspect="1"/>
          </p:cNvPicPr>
          <p:nvPr/>
        </p:nvPicPr>
        <p:blipFill rotWithShape="1">
          <a:blip r:embed="rId4">
            <a:extLst>
              <a:ext uri="{28A0092B-C50C-407E-A947-70E740481C1C}">
                <a14:useLocalDpi xmlns:a14="http://schemas.microsoft.com/office/drawing/2010/main" val="0"/>
              </a:ext>
            </a:extLst>
          </a:blip>
          <a:srcRect t="19874" b="2873"/>
          <a:stretch/>
        </p:blipFill>
        <p:spPr>
          <a:xfrm>
            <a:off x="0" y="1309688"/>
            <a:ext cx="12195525" cy="5090725"/>
          </a:xfrm>
          <a:prstGeom prst="rect">
            <a:avLst/>
          </a:prstGeom>
        </p:spPr>
      </p:pic>
    </p:spTree>
    <p:extLst>
      <p:ext uri="{BB962C8B-B14F-4D97-AF65-F5344CB8AC3E}">
        <p14:creationId xmlns:p14="http://schemas.microsoft.com/office/powerpoint/2010/main" val="856106411"/>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Neural Network: Convolutions on Neighbors</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5A0C93B0-BB88-4360-BC61-B84502DA1CAB}"/>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22</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4" name="Picture 3">
            <a:extLst>
              <a:ext uri="{FF2B5EF4-FFF2-40B4-BE49-F238E27FC236}">
                <a16:creationId xmlns:a16="http://schemas.microsoft.com/office/drawing/2014/main" id="{EEE12F6F-FFE0-47F0-A761-29001521C184}"/>
              </a:ext>
            </a:extLst>
          </p:cNvPr>
          <p:cNvPicPr>
            <a:picLocks noChangeAspect="1"/>
          </p:cNvPicPr>
          <p:nvPr/>
        </p:nvPicPr>
        <p:blipFill>
          <a:blip r:embed="rId4"/>
          <a:stretch>
            <a:fillRect/>
          </a:stretch>
        </p:blipFill>
        <p:spPr>
          <a:xfrm>
            <a:off x="3138783" y="3930623"/>
            <a:ext cx="5910909" cy="2863877"/>
          </a:xfrm>
          <a:prstGeom prst="rect">
            <a:avLst/>
          </a:prstGeom>
        </p:spPr>
      </p:pic>
      <p:pic>
        <p:nvPicPr>
          <p:cNvPr id="7" name="Picture 29">
            <a:extLst>
              <a:ext uri="{FF2B5EF4-FFF2-40B4-BE49-F238E27FC236}">
                <a16:creationId xmlns:a16="http://schemas.microsoft.com/office/drawing/2014/main" id="{8AD70570-F3E2-4EC6-88A4-BEB9719194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3" y="1348695"/>
            <a:ext cx="12192000" cy="2542921"/>
          </a:xfrm>
          <a:prstGeom prst="rect">
            <a:avLst/>
          </a:prstGeom>
        </p:spPr>
      </p:pic>
      <p:pic>
        <p:nvPicPr>
          <p:cNvPr id="8" name="Picture 95">
            <a:extLst>
              <a:ext uri="{FF2B5EF4-FFF2-40B4-BE49-F238E27FC236}">
                <a16:creationId xmlns:a16="http://schemas.microsoft.com/office/drawing/2014/main" id="{26DB160B-FC5E-4E89-9B12-CB88AB63B0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3" y="1348695"/>
            <a:ext cx="12192000" cy="2542921"/>
          </a:xfrm>
          <a:prstGeom prst="rect">
            <a:avLst/>
          </a:prstGeom>
        </p:spPr>
      </p:pic>
      <p:pic>
        <p:nvPicPr>
          <p:cNvPr id="9" name="Picture 97">
            <a:extLst>
              <a:ext uri="{FF2B5EF4-FFF2-40B4-BE49-F238E27FC236}">
                <a16:creationId xmlns:a16="http://schemas.microsoft.com/office/drawing/2014/main" id="{DB9C8120-5E42-4C12-AC08-F72E640B5A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3" y="1348695"/>
            <a:ext cx="12192000" cy="2542921"/>
          </a:xfrm>
          <a:prstGeom prst="rect">
            <a:avLst/>
          </a:prstGeom>
        </p:spPr>
      </p:pic>
      <p:pic>
        <p:nvPicPr>
          <p:cNvPr id="10" name="Picture 99">
            <a:extLst>
              <a:ext uri="{FF2B5EF4-FFF2-40B4-BE49-F238E27FC236}">
                <a16:creationId xmlns:a16="http://schemas.microsoft.com/office/drawing/2014/main" id="{D625715B-660B-4499-93F4-48AF52EDAA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3" y="1348695"/>
            <a:ext cx="12192000" cy="2542921"/>
          </a:xfrm>
          <a:prstGeom prst="rect">
            <a:avLst/>
          </a:prstGeom>
        </p:spPr>
      </p:pic>
      <p:pic>
        <p:nvPicPr>
          <p:cNvPr id="11" name="Picture 104">
            <a:extLst>
              <a:ext uri="{FF2B5EF4-FFF2-40B4-BE49-F238E27FC236}">
                <a16:creationId xmlns:a16="http://schemas.microsoft.com/office/drawing/2014/main" id="{237CAB38-5A86-43EE-9EE8-99C544EA59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23" y="1348695"/>
            <a:ext cx="12192000" cy="2542921"/>
          </a:xfrm>
          <a:prstGeom prst="rect">
            <a:avLst/>
          </a:prstGeom>
        </p:spPr>
      </p:pic>
      <p:pic>
        <p:nvPicPr>
          <p:cNvPr id="12" name="Picture 106">
            <a:extLst>
              <a:ext uri="{FF2B5EF4-FFF2-40B4-BE49-F238E27FC236}">
                <a16:creationId xmlns:a16="http://schemas.microsoft.com/office/drawing/2014/main" id="{75D77F2E-987E-42F3-8B9B-BCD5334C9F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23" y="1348695"/>
            <a:ext cx="12192000" cy="2542921"/>
          </a:xfrm>
          <a:prstGeom prst="rect">
            <a:avLst/>
          </a:prstGeom>
        </p:spPr>
      </p:pic>
    </p:spTree>
    <p:extLst>
      <p:ext uri="{BB962C8B-B14F-4D97-AF65-F5344CB8AC3E}">
        <p14:creationId xmlns:p14="http://schemas.microsoft.com/office/powerpoint/2010/main" val="22766143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Neural Network: Refinement </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5A0C93B0-BB88-4360-BC61-B84502DA1CAB}"/>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23</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4" name="Picture 3" descr="Graphical user interface, application&#10;&#10;Description automatically generated">
            <a:extLst>
              <a:ext uri="{FF2B5EF4-FFF2-40B4-BE49-F238E27FC236}">
                <a16:creationId xmlns:a16="http://schemas.microsoft.com/office/drawing/2014/main" id="{550FCF97-4B44-4619-999C-C8EE8D9821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9688"/>
            <a:ext cx="12192000" cy="4895850"/>
          </a:xfrm>
          <a:prstGeom prst="rect">
            <a:avLst/>
          </a:prstGeom>
        </p:spPr>
      </p:pic>
      <p:sp>
        <p:nvSpPr>
          <p:cNvPr id="5" name="Rectangle 4">
            <a:extLst>
              <a:ext uri="{FF2B5EF4-FFF2-40B4-BE49-F238E27FC236}">
                <a16:creationId xmlns:a16="http://schemas.microsoft.com/office/drawing/2014/main" id="{ED11FF25-A132-4CA7-8B63-1FD07FFF5F1A}"/>
              </a:ext>
            </a:extLst>
          </p:cNvPr>
          <p:cNvSpPr/>
          <p:nvPr/>
        </p:nvSpPr>
        <p:spPr>
          <a:xfrm>
            <a:off x="0" y="1309688"/>
            <a:ext cx="9095002" cy="5548312"/>
          </a:xfrm>
          <a:prstGeom prst="rect">
            <a:avLst/>
          </a:prstGeom>
          <a:solidFill>
            <a:schemeClr val="bg1"/>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3" name="Picture 2">
            <a:extLst>
              <a:ext uri="{FF2B5EF4-FFF2-40B4-BE49-F238E27FC236}">
                <a16:creationId xmlns:a16="http://schemas.microsoft.com/office/drawing/2014/main" id="{6784A364-4328-41A0-A6A1-52C5BB45B8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33589"/>
            <a:ext cx="9095002" cy="4824411"/>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928D539-5129-4603-AB45-B2052D80FD46}"/>
                  </a:ext>
                </a:extLst>
              </p:cNvPr>
              <p:cNvSpPr txBox="1"/>
              <p:nvPr/>
            </p:nvSpPr>
            <p:spPr>
              <a:xfrm>
                <a:off x="4467225" y="1420889"/>
                <a:ext cx="4618252" cy="7468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kumimoji="0" lang="en-US" sz="2400" b="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Upsampling</a:t>
                </a:r>
                <a:r>
                  <a:rPr lang="en-US" sz="24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conv.: learning to project</a:t>
                </a:r>
              </a:p>
              <a:p>
                <a:r>
                  <a:rPr lang="en-US" sz="24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weighted features </a:t>
                </a:r>
                <a14:m>
                  <m:oMath xmlns:m="http://schemas.openxmlformats.org/officeDocument/2006/math">
                    <m:sSubSup>
                      <m:sSubSupPr>
                        <m:ctrlPr>
                          <a:rPr lang="en-US" sz="240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SupPr>
                      <m:e>
                        <m:r>
                          <a:rPr lang="en-CA" sz="2400" b="1" i="1" smtClean="0">
                            <a:latin typeface="Cambria Math" panose="02040503050406030204" pitchFamily="18" charset="0"/>
                            <a:ea typeface="Linux Libertine Display O" panose="02000503000000000000" pitchFamily="50" charset="0"/>
                            <a:cs typeface="Linux Libertine Display O" panose="02000503000000000000" pitchFamily="50" charset="0"/>
                          </a:rPr>
                          <m:t>𝒇</m:t>
                        </m:r>
                      </m:e>
                      <m:sub>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𝑛</m:t>
                        </m:r>
                      </m:sub>
                      <m:sup>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m:t>
                        </m:r>
                      </m:sup>
                    </m:sSubSup>
                  </m:oMath>
                </a14:m>
                <a:r>
                  <a:rPr lang="en-US" sz="24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back to </a:t>
                </a:r>
                <a14:m>
                  <m:oMath xmlns:m="http://schemas.openxmlformats.org/officeDocument/2006/math">
                    <m:r>
                      <a:rPr lang="en-CA" sz="24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𝑁</m:t>
                    </m:r>
                  </m:oMath>
                </a14:m>
                <a:endParaRPr kumimoji="0" lang="en-US" sz="240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mc:Choice>
        <mc:Fallback xmlns="">
          <p:sp>
            <p:nvSpPr>
              <p:cNvPr id="7" name="TextBox 6">
                <a:extLst>
                  <a:ext uri="{FF2B5EF4-FFF2-40B4-BE49-F238E27FC236}">
                    <a16:creationId xmlns:a16="http://schemas.microsoft.com/office/drawing/2014/main" id="{6928D539-5129-4603-AB45-B2052D80FD46}"/>
                  </a:ext>
                </a:extLst>
              </p:cNvPr>
              <p:cNvSpPr txBox="1">
                <a:spLocks noRot="1" noChangeAspect="1" noMove="1" noResize="1" noEditPoints="1" noAdjustHandles="1" noChangeArrowheads="1" noChangeShapeType="1" noTextEdit="1"/>
              </p:cNvSpPr>
              <p:nvPr/>
            </p:nvSpPr>
            <p:spPr>
              <a:xfrm>
                <a:off x="4467225" y="1420889"/>
                <a:ext cx="4618252" cy="746808"/>
              </a:xfrm>
              <a:prstGeom prst="rect">
                <a:avLst/>
              </a:prstGeom>
              <a:blipFill>
                <a:blip r:embed="rId6"/>
                <a:stretch>
                  <a:fillRect l="-4095" t="-12195" r="-3170" b="-22764"/>
                </a:stretch>
              </a:blipFill>
              <a:ln w="12700" cap="flat">
                <a:noFill/>
                <a:miter lim="400000"/>
              </a:ln>
              <a:effectLst/>
            </p:spPr>
            <p:txBody>
              <a:bodyPr/>
              <a:lstStyle/>
              <a:p>
                <a:r>
                  <a:rPr lang="en-US">
                    <a:noFill/>
                  </a:rPr>
                  <a:t> </a:t>
                </a:r>
              </a:p>
            </p:txBody>
          </p:sp>
        </mc:Fallback>
      </mc:AlternateContent>
      <p:sp>
        <p:nvSpPr>
          <p:cNvPr id="10" name="Arrow: Curved Up 9">
            <a:extLst>
              <a:ext uri="{FF2B5EF4-FFF2-40B4-BE49-F238E27FC236}">
                <a16:creationId xmlns:a16="http://schemas.microsoft.com/office/drawing/2014/main" id="{CDE653C6-829F-4EAC-938A-FDF65E0EA941}"/>
              </a:ext>
            </a:extLst>
          </p:cNvPr>
          <p:cNvSpPr/>
          <p:nvPr/>
        </p:nvSpPr>
        <p:spPr>
          <a:xfrm flipH="1">
            <a:off x="1228725" y="5731669"/>
            <a:ext cx="6417928" cy="671512"/>
          </a:xfrm>
          <a:prstGeom prst="curvedUpArrow">
            <a:avLst/>
          </a:prstGeom>
          <a:solidFill>
            <a:schemeClr val="tx1"/>
          </a:solid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14" name="Arrow: Curved Down 13">
            <a:extLst>
              <a:ext uri="{FF2B5EF4-FFF2-40B4-BE49-F238E27FC236}">
                <a16:creationId xmlns:a16="http://schemas.microsoft.com/office/drawing/2014/main" id="{6ABF863A-57F6-4B02-9A52-D5014F7EB264}"/>
              </a:ext>
            </a:extLst>
          </p:cNvPr>
          <p:cNvSpPr/>
          <p:nvPr/>
        </p:nvSpPr>
        <p:spPr>
          <a:xfrm flipH="1">
            <a:off x="1428748" y="1913116"/>
            <a:ext cx="3028951" cy="295867"/>
          </a:xfrm>
          <a:prstGeom prst="curvedDownArrow">
            <a:avLst/>
          </a:prstGeom>
          <a:solidFill>
            <a:schemeClr val="tx1"/>
          </a:solid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pic>
        <p:nvPicPr>
          <p:cNvPr id="21" name="Picture 20">
            <a:extLst>
              <a:ext uri="{FF2B5EF4-FFF2-40B4-BE49-F238E27FC236}">
                <a16:creationId xmlns:a16="http://schemas.microsoft.com/office/drawing/2014/main" id="{DAF8CCD0-1BC6-444B-A4D9-FBBAA8D86A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3735" y="1247860"/>
            <a:ext cx="1581490" cy="1519713"/>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1C8D410-E737-446C-999D-CCC16408709C}"/>
                  </a:ext>
                </a:extLst>
              </p:cNvPr>
              <p:cNvSpPr txBox="1"/>
              <p:nvPr/>
            </p:nvSpPr>
            <p:spPr>
              <a:xfrm>
                <a:off x="2333625" y="1744148"/>
                <a:ext cx="39337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spc="0" normalizeH="0" baseline="0" smtClean="0">
                              <a:ln>
                                <a:noFill/>
                              </a:ln>
                              <a:solidFill>
                                <a:srgbClr val="000000"/>
                              </a:solidFill>
                              <a:effectLst/>
                              <a:uFillTx/>
                              <a:latin typeface="Cambria Math" panose="02040503050406030204" pitchFamily="18" charset="0"/>
                              <a:sym typeface="Calibri"/>
                            </a:rPr>
                          </m:ctrlPr>
                        </m:sSubPr>
                        <m:e>
                          <m:r>
                            <a:rPr kumimoji="0" lang="en-CA" sz="2400" b="0" i="1" u="none" strike="noStrike" cap="none" spc="0" normalizeH="0" baseline="0" smtClean="0">
                              <a:ln>
                                <a:noFill/>
                              </a:ln>
                              <a:solidFill>
                                <a:srgbClr val="000000"/>
                              </a:solidFill>
                              <a:effectLst/>
                              <a:uFillTx/>
                              <a:latin typeface="Cambria Math" panose="02040503050406030204" pitchFamily="18" charset="0"/>
                              <a:sym typeface="Calibri"/>
                            </a:rPr>
                            <m:t>𝑤</m:t>
                          </m:r>
                        </m:e>
                        <m:sub>
                          <m:r>
                            <a:rPr kumimoji="0" lang="en-CA" sz="2400" b="0" i="1" u="none" strike="noStrike" cap="none" spc="0" normalizeH="0" baseline="0" smtClean="0">
                              <a:ln>
                                <a:noFill/>
                              </a:ln>
                              <a:solidFill>
                                <a:srgbClr val="000000"/>
                              </a:solidFill>
                              <a:effectLst/>
                              <a:uFillTx/>
                              <a:latin typeface="Cambria Math" panose="02040503050406030204" pitchFamily="18" charset="0"/>
                              <a:sym typeface="Calibri"/>
                            </a:rPr>
                            <m:t>𝑖</m:t>
                          </m:r>
                        </m:sub>
                      </m:sSub>
                    </m:oMath>
                  </m:oMathPara>
                </a14:m>
                <a:endParaRPr kumimoji="0" lang="en-US" sz="24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mc:Choice>
        <mc:Fallback xmlns="">
          <p:sp>
            <p:nvSpPr>
              <p:cNvPr id="16" name="TextBox 15">
                <a:extLst>
                  <a:ext uri="{FF2B5EF4-FFF2-40B4-BE49-F238E27FC236}">
                    <a16:creationId xmlns:a16="http://schemas.microsoft.com/office/drawing/2014/main" id="{51C8D410-E737-446C-999D-CCC16408709C}"/>
                  </a:ext>
                </a:extLst>
              </p:cNvPr>
              <p:cNvSpPr txBox="1">
                <a:spLocks noRot="1" noChangeAspect="1" noMove="1" noResize="1" noEditPoints="1" noAdjustHandles="1" noChangeArrowheads="1" noChangeShapeType="1" noTextEdit="1"/>
              </p:cNvSpPr>
              <p:nvPr/>
            </p:nvSpPr>
            <p:spPr>
              <a:xfrm>
                <a:off x="2333625" y="1744148"/>
                <a:ext cx="393376" cy="369332"/>
              </a:xfrm>
              <a:prstGeom prst="rect">
                <a:avLst/>
              </a:prstGeom>
              <a:blipFill>
                <a:blip r:embed="rId8"/>
                <a:stretch>
                  <a:fillRect l="-10938" r="-4688" b="-14754"/>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6712221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0" grpId="0" animBg="1"/>
      <p:bldP spid="14"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Neural Network: Loss Function</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5A0C93B0-BB88-4360-BC61-B84502DA1CAB}"/>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24</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4" name="Picture 3">
            <a:extLst>
              <a:ext uri="{FF2B5EF4-FFF2-40B4-BE49-F238E27FC236}">
                <a16:creationId xmlns:a16="http://schemas.microsoft.com/office/drawing/2014/main" id="{29CEAB43-FECB-4A58-8CE1-C2A43BD6BF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2150" y="1620914"/>
            <a:ext cx="6419258" cy="3481455"/>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9EE92B07-A591-4C10-ACF9-379F98C342BE}"/>
                  </a:ext>
                </a:extLst>
              </p:cNvPr>
              <p:cNvSpPr txBox="1"/>
              <p:nvPr/>
            </p:nvSpPr>
            <p:spPr>
              <a:xfrm>
                <a:off x="276224" y="1620914"/>
                <a:ext cx="5495926" cy="19691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kumimoji="0" lang="en-US" sz="2200" b="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Encode</a:t>
                </a:r>
                <a:r>
                  <a:rPr kumimoji="0" lang="en-US" sz="2200" b="0" u="none" strike="noStrike" cap="none" spc="0" normalizeH="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 an </a:t>
                </a:r>
                <a14:m>
                  <m:oMath xmlns:m="http://schemas.openxmlformats.org/officeDocument/2006/math">
                    <m:sSub>
                      <m:sSubPr>
                        <m:ctrlPr>
                          <a:rPr kumimoji="0" lang="en-US" sz="2200" b="0" i="1" u="none" strike="noStrike" cap="none" spc="0" normalizeH="0" smtClean="0">
                            <a:ln>
                              <a:noFill/>
                            </a:ln>
                            <a:solidFill>
                              <a:srgbClr val="000000"/>
                            </a:solidFill>
                            <a:effectLst/>
                            <a:uFillTx/>
                            <a:latin typeface="Cambria Math" panose="02040503050406030204" pitchFamily="18" charset="0"/>
                            <a:ea typeface="Linux Libertine Display O" panose="02000503000000000000" pitchFamily="50" charset="0"/>
                            <a:cs typeface="Linux Libertine Display O" panose="02000503000000000000" pitchFamily="50" charset="0"/>
                            <a:sym typeface="Calibri"/>
                          </a:rPr>
                        </m:ctrlPr>
                      </m:sSubPr>
                      <m:e>
                        <m:r>
                          <a:rPr kumimoji="0" lang="en-CA" sz="2200" b="0" i="1" u="none" strike="noStrike" cap="none" spc="0" normalizeH="0" smtClean="0">
                            <a:ln>
                              <a:noFill/>
                            </a:ln>
                            <a:solidFill>
                              <a:srgbClr val="000000"/>
                            </a:solidFill>
                            <a:effectLst/>
                            <a:uFillTx/>
                            <a:latin typeface="Cambria Math" panose="02040503050406030204" pitchFamily="18" charset="0"/>
                            <a:ea typeface="Linux Libertine Display O" panose="02000503000000000000" pitchFamily="50" charset="0"/>
                            <a:cs typeface="Linux Libertine Display O" panose="02000503000000000000" pitchFamily="50" charset="0"/>
                            <a:sym typeface="Calibri"/>
                          </a:rPr>
                          <m:t>𝐿</m:t>
                        </m:r>
                      </m:e>
                      <m:sub>
                        <m:r>
                          <a:rPr kumimoji="0" lang="en-CA" sz="2200" b="0" i="1" u="none" strike="noStrike" cap="none" spc="0" normalizeH="0" smtClean="0">
                            <a:ln>
                              <a:noFill/>
                            </a:ln>
                            <a:solidFill>
                              <a:srgbClr val="000000"/>
                            </a:solidFill>
                            <a:effectLst/>
                            <a:uFillTx/>
                            <a:latin typeface="Cambria Math" panose="02040503050406030204" pitchFamily="18" charset="0"/>
                            <a:ea typeface="Linux Libertine Display O" panose="02000503000000000000" pitchFamily="50" charset="0"/>
                            <a:cs typeface="Linux Libertine Display O" panose="02000503000000000000" pitchFamily="50" charset="0"/>
                            <a:sym typeface="Calibri"/>
                          </a:rPr>
                          <m:t>1</m:t>
                        </m:r>
                      </m:sub>
                    </m:sSub>
                  </m:oMath>
                </a14:m>
                <a:r>
                  <a:rPr kumimoji="0" lang="en-US" sz="2200" b="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 loss</a:t>
                </a:r>
                <a:r>
                  <a:rPr kumimoji="0" lang="en-US" sz="2200" b="0" u="none" strike="noStrike" cap="none" spc="0" normalizeH="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 as the absolute </a:t>
                </a:r>
                <a:r>
                  <a:rPr lang="en-US"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d</a:t>
                </a:r>
                <a:r>
                  <a:rPr lang="en-US" sz="2200" baseline="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ifferences</a:t>
                </a:r>
                <a:r>
                  <a:rPr lang="en-US"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between the predicted displacements and the</a:t>
                </a:r>
              </a:p>
              <a:p>
                <a:r>
                  <a:rPr lang="en-US"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ground truth:</a:t>
                </a:r>
              </a:p>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𝐿</m:t>
                          </m:r>
                        </m:e>
                        <m:sub>
                          <m:r>
                            <m:rPr>
                              <m:sty m:val="p"/>
                            </m:rPr>
                            <a:rPr lang="en-CA" sz="2200" b="0" i="0" smtClean="0">
                              <a:latin typeface="Cambria Math" panose="02040503050406030204" pitchFamily="18" charset="0"/>
                              <a:ea typeface="Linux Libertine Display O" panose="02000503000000000000" pitchFamily="50" charset="0"/>
                              <a:cs typeface="Linux Libertine Display O" panose="02000503000000000000" pitchFamily="50" charset="0"/>
                            </a:rPr>
                            <m:t>up</m:t>
                          </m:r>
                        </m:sub>
                      </m:sSub>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m:t>
                      </m:r>
                      <m:f>
                        <m:fPr>
                          <m:ctrlP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fPr>
                        <m:num>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1</m:t>
                          </m:r>
                        </m:num>
                        <m:den>
                          <m:sSub>
                            <m:sSubPr>
                              <m:ctrlP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𝑛</m:t>
                              </m:r>
                            </m:e>
                            <m:sub>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𝑗</m:t>
                              </m:r>
                            </m:sub>
                          </m:sSub>
                        </m:den>
                      </m:f>
                      <m:nary>
                        <m:naryPr>
                          <m:chr m:val="∑"/>
                          <m:ctrlP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naryPr>
                        <m:sub>
                          <m:r>
                            <m:rPr>
                              <m:brk m:alnAt="23"/>
                            </m:rP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𝑖</m:t>
                          </m:r>
                        </m:sub>
                        <m:sup>
                          <m:sSub>
                            <m:sSubPr>
                              <m:ctrlP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𝑛</m:t>
                              </m:r>
                            </m:e>
                            <m:sub>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𝑗</m:t>
                              </m:r>
                            </m:sub>
                          </m:sSub>
                        </m:sup>
                        <m:e>
                          <m:sSub>
                            <m:sSubPr>
                              <m:ctrlP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d>
                                <m:dPr>
                                  <m:begChr m:val="‖"/>
                                  <m:endChr m:val="‖"/>
                                  <m:ctrlP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dPr>
                                <m:e>
                                  <m:sSub>
                                    <m:sSubPr>
                                      <m:ctrlP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200" b="1" i="1" smtClean="0">
                                          <a:latin typeface="Cambria Math" panose="02040503050406030204" pitchFamily="18" charset="0"/>
                                          <a:ea typeface="Cambria Math" panose="02040503050406030204" pitchFamily="18" charset="0"/>
                                          <a:cs typeface="Linux Libertine Display O" panose="02000503000000000000" pitchFamily="50" charset="0"/>
                                        </a:rPr>
                                        <m:t>𝝎</m:t>
                                      </m:r>
                                    </m:e>
                                    <m:sub>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𝑖</m:t>
                                      </m:r>
                                    </m:sub>
                                  </m:sSub>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m:t>
                                  </m:r>
                                  <m:sSubSup>
                                    <m:sSubSupPr>
                                      <m:ctrlP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SupPr>
                                    <m:e>
                                      <m:r>
                                        <a:rPr lang="en-CA" sz="2200" b="1" i="1" smtClean="0">
                                          <a:latin typeface="Cambria Math" panose="02040503050406030204" pitchFamily="18" charset="0"/>
                                          <a:ea typeface="Cambria Math" panose="02040503050406030204" pitchFamily="18" charset="0"/>
                                          <a:cs typeface="Linux Libertine Display O" panose="02000503000000000000" pitchFamily="50" charset="0"/>
                                        </a:rPr>
                                        <m:t>𝝎</m:t>
                                      </m:r>
                                    </m:e>
                                    <m:sub>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𝑖</m:t>
                                      </m:r>
                                    </m:sub>
                                    <m:sup>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m:t>
                                      </m:r>
                                    </m:sup>
                                  </m:sSubSup>
                                </m:e>
                              </m:d>
                            </m:e>
                            <m:sub>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1</m:t>
                              </m:r>
                            </m:sub>
                          </m:sSub>
                        </m:e>
                      </m:nary>
                    </m:oMath>
                  </m:oMathPara>
                </a14:m>
                <a:endParaRPr lang="en-US"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mc:Choice>
        <mc:Fallback>
          <p:sp>
            <p:nvSpPr>
              <p:cNvPr id="8" name="TextBox 7">
                <a:extLst>
                  <a:ext uri="{FF2B5EF4-FFF2-40B4-BE49-F238E27FC236}">
                    <a16:creationId xmlns:a16="http://schemas.microsoft.com/office/drawing/2014/main" id="{9EE92B07-A591-4C10-ACF9-379F98C342BE}"/>
                  </a:ext>
                </a:extLst>
              </p:cNvPr>
              <p:cNvSpPr txBox="1">
                <a:spLocks noRot="1" noChangeAspect="1" noMove="1" noResize="1" noEditPoints="1" noAdjustHandles="1" noChangeArrowheads="1" noChangeShapeType="1" noTextEdit="1"/>
              </p:cNvSpPr>
              <p:nvPr/>
            </p:nvSpPr>
            <p:spPr>
              <a:xfrm>
                <a:off x="276224" y="1620914"/>
                <a:ext cx="5495926" cy="1969193"/>
              </a:xfrm>
              <a:prstGeom prst="rect">
                <a:avLst/>
              </a:prstGeom>
              <a:blipFill>
                <a:blip r:embed="rId5"/>
                <a:stretch>
                  <a:fillRect l="-3104" t="-4334"/>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ECD8580-C786-46C5-92D4-FD2744794FEF}"/>
                  </a:ext>
                </a:extLst>
              </p:cNvPr>
              <p:cNvSpPr txBox="1"/>
              <p:nvPr/>
            </p:nvSpPr>
            <p:spPr>
              <a:xfrm>
                <a:off x="276224" y="3789006"/>
                <a:ext cx="5495926" cy="16306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n-CA"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to which we add</a:t>
                </a:r>
                <a:r>
                  <a:rPr kumimoji="0" lang="en-CA" sz="2200" b="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 a cycle-consistency</a:t>
                </a:r>
              </a:p>
              <a:p>
                <a:r>
                  <a:rPr lang="en-CA"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regularization term: </a:t>
                </a:r>
                <a:endParaRPr lang="en-US"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𝐿</m:t>
                          </m:r>
                        </m:e>
                        <m:sub>
                          <m:r>
                            <m:rPr>
                              <m:sty m:val="p"/>
                            </m:rPr>
                            <a:rPr lang="en-CA" sz="2200" b="0" i="0" smtClean="0">
                              <a:latin typeface="Cambria Math" panose="02040503050406030204" pitchFamily="18" charset="0"/>
                              <a:ea typeface="Linux Libertine Display O" panose="02000503000000000000" pitchFamily="50" charset="0"/>
                              <a:cs typeface="Linux Libertine Display O" panose="02000503000000000000" pitchFamily="50" charset="0"/>
                            </a:rPr>
                            <m:t>up</m:t>
                          </m:r>
                        </m:sub>
                      </m:sSub>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m:t>
                      </m:r>
                      <m:f>
                        <m:fPr>
                          <m:ctrlP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fPr>
                        <m:num>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1</m:t>
                          </m:r>
                        </m:num>
                        <m:den>
                          <m:sSub>
                            <m:sSubPr>
                              <m:ctrlP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𝑛</m:t>
                              </m:r>
                            </m:e>
                            <m:sub>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𝑗</m:t>
                              </m:r>
                            </m:sub>
                          </m:sSub>
                        </m:den>
                      </m:f>
                      <m:nary>
                        <m:naryPr>
                          <m:chr m:val="∑"/>
                          <m:ctrlP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naryPr>
                        <m:sub>
                          <m:r>
                            <m:rPr>
                              <m:brk m:alnAt="23"/>
                            </m:rP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𝑖</m:t>
                          </m:r>
                        </m:sub>
                        <m:sup>
                          <m:sSub>
                            <m:sSubPr>
                              <m:ctrlP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𝑛</m:t>
                              </m:r>
                            </m:e>
                            <m:sub>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𝑗</m:t>
                              </m:r>
                            </m:sub>
                          </m:sSub>
                        </m:sup>
                        <m:e>
                          <m:sSub>
                            <m:sSubPr>
                              <m:ctrlP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d>
                                <m:dPr>
                                  <m:begChr m:val="‖"/>
                                  <m:endChr m:val="‖"/>
                                  <m:ctrlP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dPr>
                                <m:e>
                                  <m:sSub>
                                    <m:sSubPr>
                                      <m:ctrlP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200" b="1" i="1" smtClean="0">
                                          <a:latin typeface="Cambria Math" panose="02040503050406030204" pitchFamily="18" charset="0"/>
                                          <a:ea typeface="Cambria Math" panose="02040503050406030204" pitchFamily="18" charset="0"/>
                                          <a:cs typeface="Linux Libertine Display O" panose="02000503000000000000" pitchFamily="50" charset="0"/>
                                        </a:rPr>
                                        <m:t>𝝎</m:t>
                                      </m:r>
                                    </m:e>
                                    <m:sub>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𝑖</m:t>
                                      </m:r>
                                    </m:sub>
                                  </m:sSub>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m:t>
                                  </m:r>
                                  <m:sSubSup>
                                    <m:sSubSupPr>
                                      <m:ctrlP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SupPr>
                                    <m:e>
                                      <m:r>
                                        <a:rPr lang="en-CA" sz="2200" b="1" i="1" smtClean="0">
                                          <a:latin typeface="Cambria Math" panose="02040503050406030204" pitchFamily="18" charset="0"/>
                                          <a:ea typeface="Cambria Math" panose="02040503050406030204" pitchFamily="18" charset="0"/>
                                          <a:cs typeface="Linux Libertine Display O" panose="02000503000000000000" pitchFamily="50" charset="0"/>
                                        </a:rPr>
                                        <m:t>𝝎</m:t>
                                      </m:r>
                                    </m:e>
                                    <m:sub>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𝑖</m:t>
                                      </m:r>
                                    </m:sub>
                                    <m:sup>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m:t>
                                      </m:r>
                                    </m:sup>
                                  </m:sSubSup>
                                </m:e>
                              </m:d>
                            </m:e>
                            <m:sub>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1</m:t>
                              </m:r>
                            </m:sub>
                          </m:sSub>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m:t>
                          </m:r>
                        </m:e>
                      </m:nary>
                      <m:sSub>
                        <m:sSubPr>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sSub>
                            <m:sSubPr>
                              <m:ctrlPr>
                                <a:rPr lang="en-CA" sz="220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200" i="1" smtClean="0">
                                  <a:latin typeface="Cambria Math" panose="02040503050406030204" pitchFamily="18" charset="0"/>
                                  <a:ea typeface="Cambria Math" panose="02040503050406030204" pitchFamily="18" charset="0"/>
                                  <a:cs typeface="Linux Libertine Display O" panose="02000503000000000000" pitchFamily="50" charset="0"/>
                                </a:rPr>
                                <m:t>𝜆</m:t>
                              </m:r>
                            </m:e>
                            <m:sub>
                              <m:sSub>
                                <m:sSubPr>
                                  <m:ctrlPr>
                                    <a:rPr lang="en-CA" sz="220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𝑛</m:t>
                                  </m:r>
                                </m:e>
                                <m:sub>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𝑗</m:t>
                                  </m:r>
                                </m:sub>
                              </m:sSub>
                            </m:sub>
                          </m:sSub>
                          <m:d>
                            <m:dPr>
                              <m:begChr m:val="‖"/>
                              <m:endChr m:val="‖"/>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dPr>
                            <m:e>
                              <m:sSub>
                                <m:sSubPr>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sSubSup>
                                    <m:sSubSupPr>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sSubSupPr>
                                    <m:e>
                                      <m:r>
                                        <a:rPr lang="en-CA" sz="2200" b="1" i="1">
                                          <a:latin typeface="Cambria Math" panose="02040503050406030204" pitchFamily="18" charset="0"/>
                                          <a:ea typeface="Cambria Math" panose="02040503050406030204" pitchFamily="18" charset="0"/>
                                          <a:cs typeface="Linux Libertine Display O" panose="02000503000000000000" pitchFamily="50" charset="0"/>
                                        </a:rPr>
                                        <m:t>𝝎</m:t>
                                      </m:r>
                                    </m:e>
                                    <m:sub>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𝑖</m:t>
                                      </m:r>
                                    </m:sub>
                                    <m:sup>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m:t>
                                      </m:r>
                                    </m:sup>
                                  </m:sSubSup>
                                  <m:r>
                                    <a:rPr lang="en-CA" sz="2200" b="0" i="1" smtClean="0">
                                      <a:latin typeface="Cambria Math" panose="02040503050406030204" pitchFamily="18" charset="0"/>
                                      <a:ea typeface="Linux Libertine Display O" panose="02000503000000000000" pitchFamily="50" charset="0"/>
                                      <a:cs typeface="Linux Libertine Display O" panose="02000503000000000000" pitchFamily="50" charset="0"/>
                                    </a:rPr>
                                    <m:t>−</m:t>
                                  </m:r>
                                  <m:r>
                                    <a:rPr lang="en-CA" sz="2200" b="1" i="1">
                                      <a:latin typeface="Cambria Math" panose="02040503050406030204" pitchFamily="18" charset="0"/>
                                      <a:ea typeface="Cambria Math" panose="02040503050406030204" pitchFamily="18" charset="0"/>
                                      <a:cs typeface="Linux Libertine Display O" panose="02000503000000000000" pitchFamily="50" charset="0"/>
                                    </a:rPr>
                                    <m:t>𝝎</m:t>
                                  </m:r>
                                </m:e>
                                <m:sub>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𝑖</m:t>
                                  </m:r>
                                </m:sub>
                              </m:sSub>
                            </m:e>
                          </m:d>
                        </m:e>
                        <m:sub>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1</m:t>
                          </m:r>
                        </m:sub>
                      </m:sSub>
                    </m:oMath>
                  </m:oMathPara>
                </a14:m>
                <a:endParaRPr lang="en-US"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mc:Choice>
        <mc:Fallback xmlns="">
          <p:sp>
            <p:nvSpPr>
              <p:cNvPr id="11" name="TextBox 10">
                <a:extLst>
                  <a:ext uri="{FF2B5EF4-FFF2-40B4-BE49-F238E27FC236}">
                    <a16:creationId xmlns:a16="http://schemas.microsoft.com/office/drawing/2014/main" id="{1ECD8580-C786-46C5-92D4-FD2744794FEF}"/>
                  </a:ext>
                </a:extLst>
              </p:cNvPr>
              <p:cNvSpPr txBox="1">
                <a:spLocks noRot="1" noChangeAspect="1" noMove="1" noResize="1" noEditPoints="1" noAdjustHandles="1" noChangeArrowheads="1" noChangeShapeType="1" noTextEdit="1"/>
              </p:cNvSpPr>
              <p:nvPr/>
            </p:nvSpPr>
            <p:spPr>
              <a:xfrm>
                <a:off x="276224" y="3789006"/>
                <a:ext cx="5495926" cy="1630639"/>
              </a:xfrm>
              <a:prstGeom prst="rect">
                <a:avLst/>
              </a:prstGeom>
              <a:blipFill>
                <a:blip r:embed="rId6"/>
                <a:stretch>
                  <a:fillRect l="-3104" t="-561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F47D87B-0986-411D-8585-A8804D58E33A}"/>
                  </a:ext>
                </a:extLst>
              </p:cNvPr>
              <p:cNvSpPr txBox="1"/>
              <p:nvPr/>
            </p:nvSpPr>
            <p:spPr>
              <a:xfrm>
                <a:off x="276224" y="5618544"/>
                <a:ext cx="6324601" cy="7443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14:m>
                  <m:oMath xmlns:m="http://schemas.openxmlformats.org/officeDocument/2006/math">
                    <m:sSub>
                      <m:sSubPr>
                        <m:ctrlPr>
                          <a:rPr lang="en-CA" sz="2200"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200" i="1">
                            <a:latin typeface="Cambria Math" panose="02040503050406030204" pitchFamily="18" charset="0"/>
                            <a:ea typeface="Cambria Math" panose="02040503050406030204" pitchFamily="18" charset="0"/>
                            <a:cs typeface="Linux Libertine Display O" panose="02000503000000000000" pitchFamily="50" charset="0"/>
                          </a:rPr>
                          <m:t>𝜆</m:t>
                        </m:r>
                      </m:e>
                      <m:sub>
                        <m:sSub>
                          <m:sSubPr>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𝑛</m:t>
                            </m:r>
                          </m:e>
                          <m:sub>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𝑗</m:t>
                            </m:r>
                          </m:sub>
                        </m:sSub>
                      </m:sub>
                    </m:sSub>
                  </m:oMath>
                </a14:m>
                <a:r>
                  <a:rPr lang="en-CA"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normalized </a:t>
                </a:r>
                <a14:m>
                  <m:oMath xmlns:m="http://schemas.openxmlformats.org/officeDocument/2006/math">
                    <m:sSub>
                      <m:sSubPr>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sz="2200" b="1" i="1">
                            <a:latin typeface="Cambria Math" panose="02040503050406030204" pitchFamily="18" charset="0"/>
                            <a:ea typeface="Cambria Math" panose="02040503050406030204" pitchFamily="18" charset="0"/>
                            <a:cs typeface="Linux Libertine Display O" panose="02000503000000000000" pitchFamily="50" charset="0"/>
                          </a:rPr>
                          <m:t>𝝎</m:t>
                        </m:r>
                      </m:e>
                      <m:sub>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𝑖</m:t>
                        </m:r>
                      </m:sub>
                    </m:sSub>
                  </m:oMath>
                </a14:m>
                <a:r>
                  <a:rPr lang="en-CA"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magnitude computed by </a:t>
                </a:r>
                <a14:m>
                  <m:oMath xmlns:m="http://schemas.openxmlformats.org/officeDocument/2006/math">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𝑈𝑝𝐹𝑙𝑂𝐹</m:t>
                    </m:r>
                  </m:oMath>
                </a14:m>
                <a:endParaRPr lang="en-CA"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14:m>
                  <m:oMath xmlns:m="http://schemas.openxmlformats.org/officeDocument/2006/math">
                    <m:sSubSup>
                      <m:sSubSupPr>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sSubSupPr>
                      <m:e>
                        <m:r>
                          <a:rPr lang="en-CA" sz="2200" b="1" i="1">
                            <a:latin typeface="Cambria Math" panose="02040503050406030204" pitchFamily="18" charset="0"/>
                            <a:ea typeface="Cambria Math" panose="02040503050406030204" pitchFamily="18" charset="0"/>
                            <a:cs typeface="Linux Libertine Display O" panose="02000503000000000000" pitchFamily="50" charset="0"/>
                          </a:rPr>
                          <m:t>𝝎</m:t>
                        </m:r>
                      </m:e>
                      <m:sub>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𝑖</m:t>
                        </m:r>
                      </m:sub>
                      <m:sup>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m:t>
                        </m:r>
                      </m:sup>
                    </m:sSubSup>
                  </m:oMath>
                </a14:m>
                <a:r>
                  <a:rPr lang="en-CA"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advected displacements using the ground truth </a:t>
                </a:r>
                <a14:m>
                  <m:oMath xmlns:m="http://schemas.openxmlformats.org/officeDocument/2006/math">
                    <m:sSubSup>
                      <m:sSubSupPr>
                        <m:ctrlP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ctrlPr>
                      </m:sSubSupPr>
                      <m:e>
                        <m:r>
                          <a:rPr lang="en-CA" sz="2200" b="1" i="1">
                            <a:latin typeface="Cambria Math" panose="02040503050406030204" pitchFamily="18" charset="0"/>
                            <a:ea typeface="Cambria Math" panose="02040503050406030204" pitchFamily="18" charset="0"/>
                            <a:cs typeface="Linux Libertine Display O" panose="02000503000000000000" pitchFamily="50" charset="0"/>
                          </a:rPr>
                          <m:t>𝝎</m:t>
                        </m:r>
                      </m:e>
                      <m:sub>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𝑖</m:t>
                        </m:r>
                      </m:sub>
                      <m:sup>
                        <m:r>
                          <a:rPr lang="en-CA" sz="2200" i="1">
                            <a:latin typeface="Cambria Math" panose="02040503050406030204" pitchFamily="18" charset="0"/>
                            <a:ea typeface="Linux Libertine Display O" panose="02000503000000000000" pitchFamily="50" charset="0"/>
                            <a:cs typeface="Linux Libertine Display O" panose="02000503000000000000" pitchFamily="50" charset="0"/>
                          </a:rPr>
                          <m:t>∗</m:t>
                        </m:r>
                      </m:sup>
                    </m:sSubSup>
                  </m:oMath>
                </a14:m>
                <a:endParaRPr lang="en-US" sz="2200"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mc:Choice>
        <mc:Fallback xmlns="">
          <p:sp>
            <p:nvSpPr>
              <p:cNvPr id="13" name="TextBox 12">
                <a:extLst>
                  <a:ext uri="{FF2B5EF4-FFF2-40B4-BE49-F238E27FC236}">
                    <a16:creationId xmlns:a16="http://schemas.microsoft.com/office/drawing/2014/main" id="{0F47D87B-0986-411D-8585-A8804D58E33A}"/>
                  </a:ext>
                </a:extLst>
              </p:cNvPr>
              <p:cNvSpPr txBox="1">
                <a:spLocks noRot="1" noChangeAspect="1" noMove="1" noResize="1" noEditPoints="1" noAdjustHandles="1" noChangeArrowheads="1" noChangeShapeType="1" noTextEdit="1"/>
              </p:cNvSpPr>
              <p:nvPr/>
            </p:nvSpPr>
            <p:spPr>
              <a:xfrm>
                <a:off x="276224" y="5618544"/>
                <a:ext cx="6324601" cy="744306"/>
              </a:xfrm>
              <a:prstGeom prst="rect">
                <a:avLst/>
              </a:prstGeom>
              <a:blipFill>
                <a:blip r:embed="rId7"/>
                <a:stretch>
                  <a:fillRect l="-1541" t="-11475" b="-22131"/>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131875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Neural Network Architecture</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5A0C93B0-BB88-4360-BC61-B84502DA1CAB}"/>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25</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5" name="Picture 4" descr="Diagram&#10;&#10;Description automatically generated">
            <a:extLst>
              <a:ext uri="{FF2B5EF4-FFF2-40B4-BE49-F238E27FC236}">
                <a16:creationId xmlns:a16="http://schemas.microsoft.com/office/drawing/2014/main" id="{9D275E69-9C33-40A1-9D6E-EC9A51875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9688"/>
            <a:ext cx="12192000" cy="4895850"/>
          </a:xfrm>
          <a:prstGeom prst="rect">
            <a:avLst/>
          </a:prstGeom>
        </p:spPr>
      </p:pic>
    </p:spTree>
    <p:extLst>
      <p:ext uri="{BB962C8B-B14F-4D97-AF65-F5344CB8AC3E}">
        <p14:creationId xmlns:p14="http://schemas.microsoft.com/office/powerpoint/2010/main" val="9166988"/>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ouble-click to edit">
            <a:extLst>
              <a:ext uri="{FF2B5EF4-FFF2-40B4-BE49-F238E27FC236}">
                <a16:creationId xmlns:a16="http://schemas.microsoft.com/office/drawing/2014/main" id="{309DFE33-5A1F-4FFE-9D0A-B1C37D01BC69}"/>
              </a:ext>
            </a:extLst>
          </p:cNvPr>
          <p:cNvSpPr txBox="1">
            <a:spLocks/>
          </p:cNvSpPr>
          <p:nvPr/>
        </p:nvSpPr>
        <p:spPr>
          <a:xfrm>
            <a:off x="-3523" y="-15875"/>
            <a:ext cx="12195523" cy="1325563"/>
          </a:xfrm>
          <a:prstGeom prst="rect">
            <a:avLst/>
          </a:prstGeom>
          <a:solidFill>
            <a:srgbClr val="2399E8"/>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Data Augmentation</a:t>
            </a:r>
          </a:p>
        </p:txBody>
      </p:sp>
      <p:pic>
        <p:nvPicPr>
          <p:cNvPr id="104" name="Picture 8" descr="Picture 8"/>
          <p:cNvPicPr>
            <a:picLocks noChangeAspect="1"/>
          </p:cNvPicPr>
          <p:nvPr/>
        </p:nvPicPr>
        <p:blipFill>
          <a:blip r:embed="rId5"/>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E3E00EB6-4067-4F68-9D63-D13C40AF89E5}"/>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26</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7" name="SCA-Abstract_DataAugment">
            <a:hlinkClick r:id="" action="ppaction://media"/>
            <a:extLst>
              <a:ext uri="{FF2B5EF4-FFF2-40B4-BE49-F238E27FC236}">
                <a16:creationId xmlns:a16="http://schemas.microsoft.com/office/drawing/2014/main" id="{5F7551CB-05A8-4D2B-966C-28A6838CAD1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182" t="9145" b="4359"/>
          <a:stretch/>
        </p:blipFill>
        <p:spPr>
          <a:xfrm>
            <a:off x="846209" y="1309688"/>
            <a:ext cx="10496058" cy="5205805"/>
          </a:xfrm>
          <a:prstGeom prst="rect">
            <a:avLst/>
          </a:prstGeom>
        </p:spPr>
      </p:pic>
    </p:spTree>
    <p:extLst>
      <p:ext uri="{BB962C8B-B14F-4D97-AF65-F5344CB8AC3E}">
        <p14:creationId xmlns:p14="http://schemas.microsoft.com/office/powerpoint/2010/main" val="752807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mediacall" presetSubtype="0" fill="hold" nodeType="withEffect">
                                  <p:stCondLst>
                                    <p:cond delay="0"/>
                                  </p:stCondLst>
                                  <p:childTnLst>
                                    <p:cmd type="call" cmd="playFrom(0.0)">
                                      <p:cBhvr>
                                        <p:cTn id="9" dur="64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Overview</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77B26CDB-4B39-4259-B682-3311FD06094F}"/>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27</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8" name="Picture 7" descr="A picture containing application&#10;&#10;Description automatically generated">
            <a:extLst>
              <a:ext uri="{FF2B5EF4-FFF2-40B4-BE49-F238E27FC236}">
                <a16:creationId xmlns:a16="http://schemas.microsoft.com/office/drawing/2014/main" id="{BC2D64B6-3102-4A85-B838-684EFD41E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9688"/>
            <a:ext cx="12192000" cy="4834089"/>
          </a:xfrm>
          <a:prstGeom prst="rect">
            <a:avLst/>
          </a:prstGeom>
        </p:spPr>
      </p:pic>
    </p:spTree>
    <p:extLst>
      <p:ext uri="{BB962C8B-B14F-4D97-AF65-F5344CB8AC3E}">
        <p14:creationId xmlns:p14="http://schemas.microsoft.com/office/powerpoint/2010/main" val="1327722994"/>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Overview</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77B26CDB-4B39-4259-B682-3311FD06094F}"/>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28</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8" name="Picture 7" descr="Graphical user interface, application&#10;&#10;Description automatically generated">
            <a:extLst>
              <a:ext uri="{FF2B5EF4-FFF2-40B4-BE49-F238E27FC236}">
                <a16:creationId xmlns:a16="http://schemas.microsoft.com/office/drawing/2014/main" id="{69655201-B745-4798-930C-AD4FCC6AD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9688"/>
            <a:ext cx="12192000" cy="4834089"/>
          </a:xfrm>
          <a:prstGeom prst="rect">
            <a:avLst/>
          </a:prstGeom>
        </p:spPr>
      </p:pic>
    </p:spTree>
    <p:extLst>
      <p:ext uri="{BB962C8B-B14F-4D97-AF65-F5344CB8AC3E}">
        <p14:creationId xmlns:p14="http://schemas.microsoft.com/office/powerpoint/2010/main" val="2938162557"/>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Refinement: Varying Thickness</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14" name="Slide Number">
            <a:extLst>
              <a:ext uri="{FF2B5EF4-FFF2-40B4-BE49-F238E27FC236}">
                <a16:creationId xmlns:a16="http://schemas.microsoft.com/office/drawing/2014/main" id="{811CCA45-55A3-40C4-AF31-8695D1485F18}"/>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29</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8" name="Picture 107">
            <a:extLst>
              <a:ext uri="{FF2B5EF4-FFF2-40B4-BE49-F238E27FC236}">
                <a16:creationId xmlns:a16="http://schemas.microsoft.com/office/drawing/2014/main" id="{A867B79A-DC34-4EE1-A91B-67A406CB7D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9688"/>
            <a:ext cx="12192000" cy="2851734"/>
          </a:xfrm>
          <a:prstGeom prst="rect">
            <a:avLst/>
          </a:prstGeom>
        </p:spPr>
      </p:pic>
      <p:pic>
        <p:nvPicPr>
          <p:cNvPr id="110" name="Picture 109">
            <a:extLst>
              <a:ext uri="{FF2B5EF4-FFF2-40B4-BE49-F238E27FC236}">
                <a16:creationId xmlns:a16="http://schemas.microsoft.com/office/drawing/2014/main" id="{8A424AFD-62D0-4E87-8A9C-EFDFF166FE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09688"/>
            <a:ext cx="12192000" cy="2851734"/>
          </a:xfrm>
          <a:prstGeom prst="rect">
            <a:avLst/>
          </a:prstGeom>
        </p:spPr>
      </p:pic>
      <p:pic>
        <p:nvPicPr>
          <p:cNvPr id="112" name="Picture 111">
            <a:extLst>
              <a:ext uri="{FF2B5EF4-FFF2-40B4-BE49-F238E27FC236}">
                <a16:creationId xmlns:a16="http://schemas.microsoft.com/office/drawing/2014/main" id="{1D1A693C-CD22-4272-9612-9B041AF884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09688"/>
            <a:ext cx="12192000" cy="2851734"/>
          </a:xfrm>
          <a:prstGeom prst="rect">
            <a:avLst/>
          </a:prstGeom>
        </p:spPr>
      </p:pic>
      <p:pic>
        <p:nvPicPr>
          <p:cNvPr id="114" name="Picture 113">
            <a:extLst>
              <a:ext uri="{FF2B5EF4-FFF2-40B4-BE49-F238E27FC236}">
                <a16:creationId xmlns:a16="http://schemas.microsoft.com/office/drawing/2014/main" id="{8B939226-E251-4570-ACA7-6B64804AB9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309688"/>
            <a:ext cx="12192000" cy="2851734"/>
          </a:xfrm>
          <a:prstGeom prst="rect">
            <a:avLst/>
          </a:prstGeom>
        </p:spPr>
      </p:pic>
      <p:pic>
        <p:nvPicPr>
          <p:cNvPr id="116" name="Picture 115">
            <a:extLst>
              <a:ext uri="{FF2B5EF4-FFF2-40B4-BE49-F238E27FC236}">
                <a16:creationId xmlns:a16="http://schemas.microsoft.com/office/drawing/2014/main" id="{B4961FBB-0083-4037-A0D8-C368831837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309688"/>
            <a:ext cx="12192000" cy="2851734"/>
          </a:xfrm>
          <a:prstGeom prst="rect">
            <a:avLst/>
          </a:prstGeom>
        </p:spPr>
      </p:pic>
      <p:pic>
        <p:nvPicPr>
          <p:cNvPr id="120" name="Picture 119">
            <a:extLst>
              <a:ext uri="{FF2B5EF4-FFF2-40B4-BE49-F238E27FC236}">
                <a16:creationId xmlns:a16="http://schemas.microsoft.com/office/drawing/2014/main" id="{758B8118-6F9C-4CFF-9FF1-A0C073E4AB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309688"/>
            <a:ext cx="12192000" cy="2851734"/>
          </a:xfrm>
          <a:prstGeom prst="rect">
            <a:avLst/>
          </a:prstGeom>
        </p:spPr>
      </p:pic>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9EE64A29-491D-4A89-B5E4-B4C6D21C218B}"/>
                  </a:ext>
                </a:extLst>
              </p:cNvPr>
              <p:cNvSpPr txBox="1"/>
              <p:nvPr/>
            </p:nvSpPr>
            <p:spPr>
              <a:xfrm>
                <a:off x="948273" y="4369385"/>
                <a:ext cx="86940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CA" sz="2400" b="0" i="1" u="none" strike="noStrike" cap="none" spc="0" normalizeH="0" baseline="0" smtClean="0">
                          <a:ln>
                            <a:noFill/>
                          </a:ln>
                          <a:solidFill>
                            <a:srgbClr val="000000"/>
                          </a:solidFill>
                          <a:effectLst/>
                          <a:uFillTx/>
                          <a:latin typeface="Cambria Math" panose="02040503050406030204" pitchFamily="18" charset="0"/>
                          <a:ea typeface="Linux Libertine Display O" panose="02000503000000000000" pitchFamily="50" charset="0"/>
                          <a:cs typeface="Linux Libertine Display O" panose="02000503000000000000" pitchFamily="50" charset="0"/>
                          <a:sym typeface="Calibri"/>
                        </a:rPr>
                        <m:t>𝑑</m:t>
                      </m:r>
                      <m:r>
                        <a:rPr kumimoji="0" lang="en-CA" sz="2400" b="0" i="1" u="none" strike="noStrike" cap="none" spc="0" normalizeH="0" baseline="0" smtClean="0">
                          <a:ln>
                            <a:noFill/>
                          </a:ln>
                          <a:solidFill>
                            <a:srgbClr val="000000"/>
                          </a:solidFill>
                          <a:effectLst/>
                          <a:uFillTx/>
                          <a:latin typeface="Cambria Math" panose="02040503050406030204" pitchFamily="18" charset="0"/>
                          <a:ea typeface="Linux Libertine Display O" panose="02000503000000000000" pitchFamily="50" charset="0"/>
                          <a:cs typeface="Linux Libertine Display O" panose="02000503000000000000" pitchFamily="50" charset="0"/>
                          <a:sym typeface="Calibri"/>
                        </a:rPr>
                        <m:t>=</m:t>
                      </m:r>
                      <m:r>
                        <a:rPr kumimoji="0" lang="en-CA" sz="2400" b="0" i="1" u="none" strike="noStrike" cap="none" spc="0" normalizeH="0" baseline="0" smtClean="0">
                          <a:ln>
                            <a:noFill/>
                          </a:ln>
                          <a:solidFill>
                            <a:srgbClr val="000000"/>
                          </a:solidFill>
                          <a:effectLst/>
                          <a:uFillTx/>
                          <a:latin typeface="Cambria Math" panose="02040503050406030204" pitchFamily="18" charset="0"/>
                          <a:ea typeface="Linux Libertine Display O" panose="02000503000000000000" pitchFamily="50" charset="0"/>
                          <a:cs typeface="Linux Libertine Display O" panose="02000503000000000000" pitchFamily="50" charset="0"/>
                          <a:sym typeface="Calibri"/>
                        </a:rPr>
                        <m:t>𝑅</m:t>
                      </m:r>
                    </m:oMath>
                  </m:oMathPara>
                </a14:m>
                <a:endParaRPr kumimoji="0" lang="en-US" sz="24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mc:Choice>
        <mc:Fallback xmlns="">
          <p:sp>
            <p:nvSpPr>
              <p:cNvPr id="121" name="TextBox 120">
                <a:extLst>
                  <a:ext uri="{FF2B5EF4-FFF2-40B4-BE49-F238E27FC236}">
                    <a16:creationId xmlns:a16="http://schemas.microsoft.com/office/drawing/2014/main" id="{9EE64A29-491D-4A89-B5E4-B4C6D21C218B}"/>
                  </a:ext>
                </a:extLst>
              </p:cNvPr>
              <p:cNvSpPr txBox="1">
                <a:spLocks noRot="1" noChangeAspect="1" noMove="1" noResize="1" noEditPoints="1" noAdjustHandles="1" noChangeArrowheads="1" noChangeShapeType="1" noTextEdit="1"/>
              </p:cNvSpPr>
              <p:nvPr/>
            </p:nvSpPr>
            <p:spPr>
              <a:xfrm>
                <a:off x="948273" y="4369385"/>
                <a:ext cx="869405" cy="369332"/>
              </a:xfrm>
              <a:prstGeom prst="rect">
                <a:avLst/>
              </a:prstGeom>
              <a:blipFill>
                <a:blip r:embed="rId10"/>
                <a:stretch>
                  <a:fillRect l="-7746" r="-6338" b="-8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4B98D95-8D06-41EF-B6ED-21909FAE3859}"/>
                  </a:ext>
                </a:extLst>
              </p:cNvPr>
              <p:cNvSpPr txBox="1"/>
              <p:nvPr/>
            </p:nvSpPr>
            <p:spPr>
              <a:xfrm>
                <a:off x="3671882" y="4369385"/>
                <a:ext cx="144167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CA" sz="2400" b="0" i="1" u="none" strike="noStrike" cap="none" spc="0" normalizeH="0" baseline="0" smtClean="0">
                          <a:ln>
                            <a:noFill/>
                          </a:ln>
                          <a:solidFill>
                            <a:srgbClr val="000000"/>
                          </a:solidFill>
                          <a:effectLst/>
                          <a:uFillTx/>
                          <a:latin typeface="Cambria Math" panose="02040503050406030204" pitchFamily="18" charset="0"/>
                          <a:ea typeface="Linux Libertine Display O" panose="02000503000000000000" pitchFamily="50" charset="0"/>
                          <a:cs typeface="Linux Libertine Display O" panose="02000503000000000000" pitchFamily="50" charset="0"/>
                          <a:sym typeface="Calibri"/>
                        </a:rPr>
                        <m:t>𝑑</m:t>
                      </m:r>
                      <m:r>
                        <a:rPr kumimoji="0" lang="en-CA" sz="2400" b="0" i="1" u="none" strike="noStrike" cap="none" spc="0" normalizeH="0" baseline="0" smtClean="0">
                          <a:ln>
                            <a:noFill/>
                          </a:ln>
                          <a:solidFill>
                            <a:srgbClr val="000000"/>
                          </a:solidFill>
                          <a:effectLst/>
                          <a:uFillTx/>
                          <a:latin typeface="Cambria Math" panose="02040503050406030204" pitchFamily="18" charset="0"/>
                          <a:ea typeface="Linux Libertine Display O" panose="02000503000000000000" pitchFamily="50" charset="0"/>
                          <a:cs typeface="Linux Libertine Display O" panose="02000503000000000000" pitchFamily="50" charset="0"/>
                          <a:sym typeface="Calibri"/>
                        </a:rPr>
                        <m:t>=0.75</m:t>
                      </m:r>
                      <m:r>
                        <a:rPr kumimoji="0" lang="en-CA" sz="2400" b="0" i="1" u="none" strike="noStrike" cap="none" spc="0" normalizeH="0" baseline="0" smtClean="0">
                          <a:ln>
                            <a:noFill/>
                          </a:ln>
                          <a:solidFill>
                            <a:srgbClr val="000000"/>
                          </a:solidFill>
                          <a:effectLst/>
                          <a:uFillTx/>
                          <a:latin typeface="Cambria Math" panose="02040503050406030204" pitchFamily="18" charset="0"/>
                          <a:ea typeface="Linux Libertine Display O" panose="02000503000000000000" pitchFamily="50" charset="0"/>
                          <a:cs typeface="Linux Libertine Display O" panose="02000503000000000000" pitchFamily="50" charset="0"/>
                          <a:sym typeface="Calibri"/>
                        </a:rPr>
                        <m:t>𝑅</m:t>
                      </m:r>
                    </m:oMath>
                  </m:oMathPara>
                </a14:m>
                <a:endParaRPr kumimoji="0" lang="en-US" sz="24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mc:Choice>
        <mc:Fallback xmlns="">
          <p:sp>
            <p:nvSpPr>
              <p:cNvPr id="58" name="TextBox 57">
                <a:extLst>
                  <a:ext uri="{FF2B5EF4-FFF2-40B4-BE49-F238E27FC236}">
                    <a16:creationId xmlns:a16="http://schemas.microsoft.com/office/drawing/2014/main" id="{84B98D95-8D06-41EF-B6ED-21909FAE3859}"/>
                  </a:ext>
                </a:extLst>
              </p:cNvPr>
              <p:cNvSpPr txBox="1">
                <a:spLocks noRot="1" noChangeAspect="1" noMove="1" noResize="1" noEditPoints="1" noAdjustHandles="1" noChangeArrowheads="1" noChangeShapeType="1" noTextEdit="1"/>
              </p:cNvSpPr>
              <p:nvPr/>
            </p:nvSpPr>
            <p:spPr>
              <a:xfrm>
                <a:off x="3671882" y="4369385"/>
                <a:ext cx="1441677" cy="369332"/>
              </a:xfrm>
              <a:prstGeom prst="rect">
                <a:avLst/>
              </a:prstGeom>
              <a:blipFill>
                <a:blip r:embed="rId11"/>
                <a:stretch>
                  <a:fillRect l="-4641" r="-4641" b="-8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D8A71497-809F-41EC-B7A0-A8BF6E30BC26}"/>
                  </a:ext>
                </a:extLst>
              </p:cNvPr>
              <p:cNvSpPr txBox="1"/>
              <p:nvPr/>
            </p:nvSpPr>
            <p:spPr>
              <a:xfrm>
                <a:off x="6967763" y="4369385"/>
                <a:ext cx="127175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CA" sz="2400" b="0" i="1" u="none" strike="noStrike" cap="none" spc="0" normalizeH="0" baseline="0" smtClean="0">
                          <a:ln>
                            <a:noFill/>
                          </a:ln>
                          <a:solidFill>
                            <a:srgbClr val="000000"/>
                          </a:solidFill>
                          <a:effectLst/>
                          <a:uFillTx/>
                          <a:latin typeface="Cambria Math" panose="02040503050406030204" pitchFamily="18" charset="0"/>
                          <a:ea typeface="Linux Libertine Display O" panose="02000503000000000000" pitchFamily="50" charset="0"/>
                          <a:cs typeface="Linux Libertine Display O" panose="02000503000000000000" pitchFamily="50" charset="0"/>
                          <a:sym typeface="Calibri"/>
                        </a:rPr>
                        <m:t>𝑑</m:t>
                      </m:r>
                      <m:r>
                        <a:rPr kumimoji="0" lang="en-CA" sz="2400" b="0" i="1" u="none" strike="noStrike" cap="none" spc="0" normalizeH="0" baseline="0" smtClean="0">
                          <a:ln>
                            <a:noFill/>
                          </a:ln>
                          <a:solidFill>
                            <a:srgbClr val="000000"/>
                          </a:solidFill>
                          <a:effectLst/>
                          <a:uFillTx/>
                          <a:latin typeface="Cambria Math" panose="02040503050406030204" pitchFamily="18" charset="0"/>
                          <a:ea typeface="Linux Libertine Display O" panose="02000503000000000000" pitchFamily="50" charset="0"/>
                          <a:cs typeface="Linux Libertine Display O" panose="02000503000000000000" pitchFamily="50" charset="0"/>
                          <a:sym typeface="Calibri"/>
                        </a:rPr>
                        <m:t>=0.5</m:t>
                      </m:r>
                      <m:r>
                        <a:rPr kumimoji="0" lang="en-CA" sz="2400" b="0" i="1" u="none" strike="noStrike" cap="none" spc="0" normalizeH="0" baseline="0" smtClean="0">
                          <a:ln>
                            <a:noFill/>
                          </a:ln>
                          <a:solidFill>
                            <a:srgbClr val="000000"/>
                          </a:solidFill>
                          <a:effectLst/>
                          <a:uFillTx/>
                          <a:latin typeface="Cambria Math" panose="02040503050406030204" pitchFamily="18" charset="0"/>
                          <a:ea typeface="Linux Libertine Display O" panose="02000503000000000000" pitchFamily="50" charset="0"/>
                          <a:cs typeface="Linux Libertine Display O" panose="02000503000000000000" pitchFamily="50" charset="0"/>
                          <a:sym typeface="Calibri"/>
                        </a:rPr>
                        <m:t>𝑅</m:t>
                      </m:r>
                    </m:oMath>
                  </m:oMathPara>
                </a14:m>
                <a:endParaRPr kumimoji="0" lang="en-US" sz="24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mc:Choice>
        <mc:Fallback xmlns="">
          <p:sp>
            <p:nvSpPr>
              <p:cNvPr id="59" name="TextBox 58">
                <a:extLst>
                  <a:ext uri="{FF2B5EF4-FFF2-40B4-BE49-F238E27FC236}">
                    <a16:creationId xmlns:a16="http://schemas.microsoft.com/office/drawing/2014/main" id="{D8A71497-809F-41EC-B7A0-A8BF6E30BC26}"/>
                  </a:ext>
                </a:extLst>
              </p:cNvPr>
              <p:cNvSpPr txBox="1">
                <a:spLocks noRot="1" noChangeAspect="1" noMove="1" noResize="1" noEditPoints="1" noAdjustHandles="1" noChangeArrowheads="1" noChangeShapeType="1" noTextEdit="1"/>
              </p:cNvSpPr>
              <p:nvPr/>
            </p:nvSpPr>
            <p:spPr>
              <a:xfrm>
                <a:off x="6967763" y="4369385"/>
                <a:ext cx="1271758" cy="369332"/>
              </a:xfrm>
              <a:prstGeom prst="rect">
                <a:avLst/>
              </a:prstGeom>
              <a:blipFill>
                <a:blip r:embed="rId12"/>
                <a:stretch>
                  <a:fillRect l="-5263" r="-5263" b="-8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494285BB-8B93-491F-AD25-9D492A9B4CA3}"/>
                  </a:ext>
                </a:extLst>
              </p:cNvPr>
              <p:cNvSpPr txBox="1"/>
              <p:nvPr/>
            </p:nvSpPr>
            <p:spPr>
              <a:xfrm>
                <a:off x="10093726" y="4369385"/>
                <a:ext cx="144167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CA" sz="2400" b="0" i="1" u="none" strike="noStrike" cap="none" spc="0" normalizeH="0" baseline="0" smtClean="0">
                          <a:ln>
                            <a:noFill/>
                          </a:ln>
                          <a:solidFill>
                            <a:srgbClr val="000000"/>
                          </a:solidFill>
                          <a:effectLst/>
                          <a:uFillTx/>
                          <a:latin typeface="Cambria Math" panose="02040503050406030204" pitchFamily="18" charset="0"/>
                          <a:ea typeface="Linux Libertine Display O" panose="02000503000000000000" pitchFamily="50" charset="0"/>
                          <a:cs typeface="Linux Libertine Display O" panose="02000503000000000000" pitchFamily="50" charset="0"/>
                          <a:sym typeface="Calibri"/>
                        </a:rPr>
                        <m:t>𝑑</m:t>
                      </m:r>
                      <m:r>
                        <a:rPr kumimoji="0" lang="en-CA" sz="2400" b="0" i="1" u="none" strike="noStrike" cap="none" spc="0" normalizeH="0" baseline="0" smtClean="0">
                          <a:ln>
                            <a:noFill/>
                          </a:ln>
                          <a:solidFill>
                            <a:srgbClr val="000000"/>
                          </a:solidFill>
                          <a:effectLst/>
                          <a:uFillTx/>
                          <a:latin typeface="Cambria Math" panose="02040503050406030204" pitchFamily="18" charset="0"/>
                          <a:ea typeface="Linux Libertine Display O" panose="02000503000000000000" pitchFamily="50" charset="0"/>
                          <a:cs typeface="Linux Libertine Display O" panose="02000503000000000000" pitchFamily="50" charset="0"/>
                          <a:sym typeface="Calibri"/>
                        </a:rPr>
                        <m:t>=0.25</m:t>
                      </m:r>
                      <m:r>
                        <a:rPr kumimoji="0" lang="en-CA" sz="2400" b="0" i="1" u="none" strike="noStrike" cap="none" spc="0" normalizeH="0" baseline="0" smtClean="0">
                          <a:ln>
                            <a:noFill/>
                          </a:ln>
                          <a:solidFill>
                            <a:srgbClr val="000000"/>
                          </a:solidFill>
                          <a:effectLst/>
                          <a:uFillTx/>
                          <a:latin typeface="Cambria Math" panose="02040503050406030204" pitchFamily="18" charset="0"/>
                          <a:ea typeface="Linux Libertine Display O" panose="02000503000000000000" pitchFamily="50" charset="0"/>
                          <a:cs typeface="Linux Libertine Display O" panose="02000503000000000000" pitchFamily="50" charset="0"/>
                          <a:sym typeface="Calibri"/>
                        </a:rPr>
                        <m:t>𝑅</m:t>
                      </m:r>
                    </m:oMath>
                  </m:oMathPara>
                </a14:m>
                <a:endParaRPr kumimoji="0" lang="en-US" sz="2400" b="0"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mc:Choice>
        <mc:Fallback xmlns="">
          <p:sp>
            <p:nvSpPr>
              <p:cNvPr id="60" name="TextBox 59">
                <a:extLst>
                  <a:ext uri="{FF2B5EF4-FFF2-40B4-BE49-F238E27FC236}">
                    <a16:creationId xmlns:a16="http://schemas.microsoft.com/office/drawing/2014/main" id="{494285BB-8B93-491F-AD25-9D492A9B4CA3}"/>
                  </a:ext>
                </a:extLst>
              </p:cNvPr>
              <p:cNvSpPr txBox="1">
                <a:spLocks noRot="1" noChangeAspect="1" noMove="1" noResize="1" noEditPoints="1" noAdjustHandles="1" noChangeArrowheads="1" noChangeShapeType="1" noTextEdit="1"/>
              </p:cNvSpPr>
              <p:nvPr/>
            </p:nvSpPr>
            <p:spPr>
              <a:xfrm>
                <a:off x="10093726" y="4369385"/>
                <a:ext cx="1441677" cy="369332"/>
              </a:xfrm>
              <a:prstGeom prst="rect">
                <a:avLst/>
              </a:prstGeom>
              <a:blipFill>
                <a:blip r:embed="rId13"/>
                <a:stretch>
                  <a:fillRect l="-4661" r="-4661" b="-8333"/>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30535965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2"/>
                                        </p:tgtEl>
                                        <p:attrNameLst>
                                          <p:attrName>style.visibility</p:attrName>
                                        </p:attrNameLst>
                                      </p:cBhvr>
                                      <p:to>
                                        <p:strVal val="visible"/>
                                      </p:to>
                                    </p:set>
                                    <p:animEffect transition="in" filter="fade">
                                      <p:cBhvr>
                                        <p:cTn id="15" dur="500"/>
                                        <p:tgtEl>
                                          <p:spTgt spid="1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fade">
                                      <p:cBhvr>
                                        <p:cTn id="18" dur="500"/>
                                        <p:tgtEl>
                                          <p:spTgt spid="5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4"/>
                                        </p:tgtEl>
                                        <p:attrNameLst>
                                          <p:attrName>style.visibility</p:attrName>
                                        </p:attrNameLst>
                                      </p:cBhvr>
                                      <p:to>
                                        <p:strVal val="visible"/>
                                      </p:to>
                                    </p:set>
                                    <p:animEffect transition="in" filter="fade">
                                      <p:cBhvr>
                                        <p:cTn id="23" dur="500"/>
                                        <p:tgtEl>
                                          <p:spTgt spid="1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6"/>
                                        </p:tgtEl>
                                        <p:attrNameLst>
                                          <p:attrName>style.visibility</p:attrName>
                                        </p:attrNameLst>
                                      </p:cBhvr>
                                      <p:to>
                                        <p:strVal val="visible"/>
                                      </p:to>
                                    </p:set>
                                    <p:animEffect transition="in" filter="fade">
                                      <p:cBhvr>
                                        <p:cTn id="31" dur="500"/>
                                        <p:tgtEl>
                                          <p:spTgt spid="1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0"/>
                                        </p:tgtEl>
                                        <p:attrNameLst>
                                          <p:attrName>style.visibility</p:attrName>
                                        </p:attrNameLst>
                                      </p:cBhvr>
                                      <p:to>
                                        <p:strVal val="visible"/>
                                      </p:to>
                                    </p:set>
                                    <p:animEffect transition="in" filter="fade">
                                      <p:cBhvr>
                                        <p:cTn id="36"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a:t>
            </a:r>
            <a:r>
              <a:rPr lang="en-CA" i="1"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Up-</a:t>
            </a:r>
            <a:r>
              <a:rPr lang="en-CA" i="1" dirty="0" err="1">
                <a:latin typeface="Linux Libertine Display O" panose="02000503000000000000" pitchFamily="50" charset="0"/>
                <a:ea typeface="Linux Libertine Display O" panose="02000503000000000000" pitchFamily="50" charset="0"/>
                <a:cs typeface="Linux Libertine Display O" panose="02000503000000000000" pitchFamily="50" charset="0"/>
              </a:rPr>
              <a:t>resing</a:t>
            </a:r>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Particle-Based Liquids</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5"/>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43D5F7F6-5318-40B6-97C3-30DD375A6D9D}"/>
              </a:ext>
            </a:extLst>
          </p:cNvPr>
          <p:cNvSpPr txBox="1">
            <a:spLocks noGrp="1"/>
          </p:cNvSpPr>
          <p:nvPr>
            <p:ph type="sldNum" sz="quarter" idx="2"/>
          </p:nvPr>
        </p:nvSpPr>
        <p:spPr>
          <a:xfrm>
            <a:off x="11370937" y="6400413"/>
            <a:ext cx="164466" cy="27699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latin typeface="Linux Libertine Display O" panose="02000503000000000000" pitchFamily="50" charset="0"/>
                <a:ea typeface="Linux Libertine Display O" panose="02000503000000000000" pitchFamily="50" charset="0"/>
                <a:cs typeface="Linux Libertine Display O" panose="02000503000000000000" pitchFamily="50" charset="0"/>
              </a:rPr>
              <a:t>3</a:t>
            </a:fld>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3" name="SCA-Teaser">
            <a:hlinkClick r:id="" action="ppaction://media"/>
            <a:extLst>
              <a:ext uri="{FF2B5EF4-FFF2-40B4-BE49-F238E27FC236}">
                <a16:creationId xmlns:a16="http://schemas.microsoft.com/office/drawing/2014/main" id="{3BF85FFB-2A76-433B-973B-F544B3F6472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4028" b="2633"/>
          <a:stretch/>
        </p:blipFill>
        <p:spPr>
          <a:xfrm>
            <a:off x="848257" y="1309687"/>
            <a:ext cx="10448393" cy="5526033"/>
          </a:xfrm>
          <a:prstGeom prst="rect">
            <a:avLst/>
          </a:prstGeom>
        </p:spPr>
      </p:pic>
    </p:spTree>
    <p:extLst>
      <p:ext uri="{BB962C8B-B14F-4D97-AF65-F5344CB8AC3E}">
        <p14:creationId xmlns:p14="http://schemas.microsoft.com/office/powerpoint/2010/main" val="9360923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Refinement: Reduce Inference Noise</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5"/>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77B26CDB-4B39-4259-B682-3311FD06094F}"/>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30</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3" name="SCA-Inference-noise">
            <a:hlinkClick r:id="" action="ppaction://media"/>
            <a:extLst>
              <a:ext uri="{FF2B5EF4-FFF2-40B4-BE49-F238E27FC236}">
                <a16:creationId xmlns:a16="http://schemas.microsoft.com/office/drawing/2014/main" id="{791BA10E-FBEB-44CC-8103-4C3BAEDFBE3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10717" b="6504"/>
          <a:stretch/>
        </p:blipFill>
        <p:spPr>
          <a:xfrm>
            <a:off x="667282" y="1309688"/>
            <a:ext cx="10853912" cy="5090974"/>
          </a:xfrm>
          <a:prstGeom prst="rect">
            <a:avLst/>
          </a:prstGeom>
        </p:spPr>
      </p:pic>
    </p:spTree>
    <p:extLst>
      <p:ext uri="{BB962C8B-B14F-4D97-AF65-F5344CB8AC3E}">
        <p14:creationId xmlns:p14="http://schemas.microsoft.com/office/powerpoint/2010/main" val="21423060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Advection Scheme</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77B26CDB-4B39-4259-B682-3311FD06094F}"/>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31</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mc:AlternateContent xmlns:mc="http://schemas.openxmlformats.org/markup-compatibility/2006" xmlns:a14="http://schemas.microsoft.com/office/drawing/2010/main">
        <mc:Choice Requires="a14">
          <p:sp>
            <p:nvSpPr>
              <p:cNvPr id="5" name="Double-click to edit">
                <a:extLst>
                  <a:ext uri="{FF2B5EF4-FFF2-40B4-BE49-F238E27FC236}">
                    <a16:creationId xmlns:a16="http://schemas.microsoft.com/office/drawing/2014/main" id="{D18E8BB1-5779-49E7-BDEC-7E43EDEB408E}"/>
                  </a:ext>
                </a:extLst>
              </p:cNvPr>
              <p:cNvSpPr txBox="1">
                <a:spLocks noGrp="1"/>
              </p:cNvSpPr>
              <p:nvPr>
                <p:ph type="body" idx="1"/>
              </p:nvPr>
            </p:nvSpPr>
            <p:spPr>
              <a:xfrm>
                <a:off x="3918265" y="1611086"/>
                <a:ext cx="8186057" cy="4789327"/>
              </a:xfrm>
              <a:prstGeom prst="rect">
                <a:avLst/>
              </a:prstGeom>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Resample predicted </a:t>
                </a:r>
                <a14:m>
                  <m:oMath xmlns:m="http://schemas.openxmlformats.org/officeDocument/2006/math">
                    <m:sSub>
                      <m:sSubPr>
                        <m:ctrlPr>
                          <a:rPr lang="en-CA"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b="1" i="1" smtClean="0">
                            <a:latin typeface="Cambria Math" panose="02040503050406030204" pitchFamily="18" charset="0"/>
                            <a:ea typeface="Linux Libertine Display O" panose="02000503000000000000" pitchFamily="50" charset="0"/>
                            <a:cs typeface="Linux Libertine Display O" panose="02000503000000000000" pitchFamily="50" charset="0"/>
                          </a:rPr>
                          <m:t>𝒖</m:t>
                        </m:r>
                      </m:e>
                      <m:sub>
                        <m:r>
                          <a:rPr lang="en-CA" i="1" smtClean="0">
                            <a:latin typeface="Cambria Math" panose="02040503050406030204" pitchFamily="18" charset="0"/>
                            <a:ea typeface="Cambria Math" panose="02040503050406030204" pitchFamily="18" charset="0"/>
                            <a:cs typeface="Linux Libertine Display O" panose="02000503000000000000" pitchFamily="50" charset="0"/>
                          </a:rPr>
                          <m:t>𝜔</m:t>
                        </m:r>
                      </m:sub>
                    </m:sSub>
                  </m:oMath>
                </a14:m>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to the input velocity grid </a:t>
                </a:r>
                <a14:m>
                  <m:oMath xmlns:m="http://schemas.openxmlformats.org/officeDocument/2006/math">
                    <m:sSub>
                      <m:sSubPr>
                        <m:ctrlPr>
                          <a:rPr lang="en-CA"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b="1" i="1">
                            <a:latin typeface="Cambria Math" panose="02040503050406030204" pitchFamily="18" charset="0"/>
                            <a:ea typeface="Linux Libertine Display O" panose="02000503000000000000" pitchFamily="50" charset="0"/>
                            <a:cs typeface="Linux Libertine Display O" panose="02000503000000000000" pitchFamily="50" charset="0"/>
                          </a:rPr>
                          <m:t>𝒖</m:t>
                        </m:r>
                      </m:e>
                      <m:sub>
                        <m:r>
                          <m:rPr>
                            <m:sty m:val="p"/>
                          </m:rPr>
                          <a:rPr lang="en-CA" b="0" i="0" smtClean="0">
                            <a:latin typeface="Cambria Math" panose="02040503050406030204" pitchFamily="18" charset="0"/>
                            <a:ea typeface="Linux Libertine Display O" panose="02000503000000000000" pitchFamily="50" charset="0"/>
                            <a:cs typeface="Linux Libertine Display O" panose="02000503000000000000" pitchFamily="50" charset="0"/>
                          </a:rPr>
                          <m:t>MAC</m:t>
                        </m:r>
                      </m:sub>
                    </m:sSub>
                  </m:oMath>
                </a14:m>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a:t>
                </a:r>
              </a:p>
              <a:p>
                <a:endPar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Extrapolate </a:t>
                </a:r>
                <a14:m>
                  <m:oMath xmlns:m="http://schemas.openxmlformats.org/officeDocument/2006/math">
                    <m:sSub>
                      <m:sSubPr>
                        <m:ctrlPr>
                          <a:rPr lang="en-CA"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b="1" i="1">
                            <a:latin typeface="Cambria Math" panose="02040503050406030204" pitchFamily="18" charset="0"/>
                            <a:ea typeface="Linux Libertine Display O" panose="02000503000000000000" pitchFamily="50" charset="0"/>
                            <a:cs typeface="Linux Libertine Display O" panose="02000503000000000000" pitchFamily="50" charset="0"/>
                          </a:rPr>
                          <m:t>𝒖</m:t>
                        </m:r>
                      </m:e>
                      <m:sub>
                        <m:r>
                          <m:rPr>
                            <m:sty m:val="p"/>
                          </m:rPr>
                          <a:rPr lang="en-CA" b="0" i="0" smtClean="0">
                            <a:latin typeface="Cambria Math" panose="02040503050406030204" pitchFamily="18" charset="0"/>
                            <a:ea typeface="Linux Libertine Display O" panose="02000503000000000000" pitchFamily="50" charset="0"/>
                            <a:cs typeface="Linux Libertine Display O" panose="02000503000000000000" pitchFamily="50" charset="0"/>
                          </a:rPr>
                          <m:t>MAC</m:t>
                        </m:r>
                      </m:sub>
                    </m:sSub>
                  </m:oMath>
                </a14:m>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by a small distance</a:t>
                </a:r>
              </a:p>
              <a:p>
                <a:endPar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Weigh </a:t>
                </a:r>
                <a14:m>
                  <m:oMath xmlns:m="http://schemas.openxmlformats.org/officeDocument/2006/math">
                    <m:sSub>
                      <m:sSubPr>
                        <m:ctrlPr>
                          <a:rPr lang="en-CA"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r>
                          <a:rPr lang="en-CA" b="1" i="1">
                            <a:latin typeface="Cambria Math" panose="02040503050406030204" pitchFamily="18" charset="0"/>
                            <a:ea typeface="Linux Libertine Display O" panose="02000503000000000000" pitchFamily="50" charset="0"/>
                            <a:cs typeface="Linux Libertine Display O" panose="02000503000000000000" pitchFamily="50" charset="0"/>
                          </a:rPr>
                          <m:t>𝒖</m:t>
                        </m:r>
                      </m:e>
                      <m:sub>
                        <m:r>
                          <m:rPr>
                            <m:sty m:val="p"/>
                          </m:rPr>
                          <a:rPr lang="en-CA">
                            <a:latin typeface="Cambria Math" panose="02040503050406030204" pitchFamily="18" charset="0"/>
                            <a:ea typeface="Linux Libertine Display O" panose="02000503000000000000" pitchFamily="50" charset="0"/>
                            <a:cs typeface="Linux Libertine Display O" panose="02000503000000000000" pitchFamily="50" charset="0"/>
                          </a:rPr>
                          <m:t>MAC</m:t>
                        </m:r>
                      </m:sub>
                    </m:sSub>
                    <m:r>
                      <a:rPr lang="en-CA" i="1">
                        <a:latin typeface="Cambria Math" panose="02040503050406030204" pitchFamily="18" charset="0"/>
                        <a:ea typeface="Linux Libertine Display O" panose="02000503000000000000" pitchFamily="50" charset="0"/>
                        <a:cs typeface="Linux Libertine Display O" panose="02000503000000000000" pitchFamily="50" charset="0"/>
                      </a:rPr>
                      <m:t> </m:t>
                    </m:r>
                  </m:oMath>
                </a14:m>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using resampled magnitudes </a:t>
                </a:r>
                <a14:m>
                  <m:oMath xmlns:m="http://schemas.openxmlformats.org/officeDocument/2006/math">
                    <m:d>
                      <m:dPr>
                        <m:begChr m:val="‖"/>
                        <m:endChr m:val="‖"/>
                        <m:ctrlPr>
                          <a:rPr lang="en-CA"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dPr>
                      <m:e>
                        <m:sSub>
                          <m:sSubPr>
                            <m:ctrlPr>
                              <a:rPr lang="en-CA" i="1">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acc>
                              <m:accPr>
                                <m:chr m:val="̂"/>
                                <m:ctrlPr>
                                  <a:rPr lang="en-CA" b="1" i="1">
                                    <a:latin typeface="Cambria Math" panose="02040503050406030204" pitchFamily="18" charset="0"/>
                                    <a:ea typeface="Linux Libertine Display O" panose="02000503000000000000" pitchFamily="50" charset="0"/>
                                    <a:cs typeface="Linux Libertine Display O" panose="02000503000000000000" pitchFamily="50" charset="0"/>
                                  </a:rPr>
                                </m:ctrlPr>
                              </m:accPr>
                              <m:e>
                                <m:r>
                                  <a:rPr lang="en-CA" b="1" i="1">
                                    <a:latin typeface="Cambria Math" panose="02040503050406030204" pitchFamily="18" charset="0"/>
                                  </a:rPr>
                                  <m:t>𝒖</m:t>
                                </m:r>
                              </m:e>
                            </m:acc>
                          </m:e>
                          <m:sub>
                            <m:r>
                              <a:rPr lang="en-CA" i="1">
                                <a:latin typeface="Cambria Math" panose="02040503050406030204" pitchFamily="18" charset="0"/>
                                <a:ea typeface="Cambria Math" panose="02040503050406030204" pitchFamily="18" charset="0"/>
                                <a:cs typeface="Linux Libertine Display O" panose="02000503000000000000" pitchFamily="50" charset="0"/>
                              </a:rPr>
                              <m:t>𝜔</m:t>
                            </m:r>
                          </m:sub>
                        </m:sSub>
                      </m:e>
                    </m:d>
                  </m:oMath>
                </a14:m>
                <a:endPar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endPar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Inject weighted velocities to deformations </a:t>
                </a:r>
                <a14:m>
                  <m:oMath xmlns:m="http://schemas.openxmlformats.org/officeDocument/2006/math">
                    <m:sSub>
                      <m:sSubPr>
                        <m:ctrlPr>
                          <a:rPr lang="en-CA"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Pr>
                      <m:e>
                        <m:acc>
                          <m:accPr>
                            <m:chr m:val="̂"/>
                            <m:ctrlPr>
                              <a:rPr lang="en-CA" b="1" i="1">
                                <a:latin typeface="Cambria Math" panose="02040503050406030204" pitchFamily="18" charset="0"/>
                                <a:ea typeface="Linux Libertine Display O" panose="02000503000000000000" pitchFamily="50" charset="0"/>
                                <a:cs typeface="Linux Libertine Display O" panose="02000503000000000000" pitchFamily="50" charset="0"/>
                              </a:rPr>
                            </m:ctrlPr>
                          </m:accPr>
                          <m:e>
                            <m:r>
                              <a:rPr lang="en-CA" b="1" i="1">
                                <a:latin typeface="Cambria Math" panose="02040503050406030204" pitchFamily="18" charset="0"/>
                              </a:rPr>
                              <m:t>𝒖</m:t>
                            </m:r>
                          </m:e>
                        </m:acc>
                      </m:e>
                      <m:sub>
                        <m:r>
                          <a:rPr lang="en-CA" i="1">
                            <a:latin typeface="Cambria Math" panose="02040503050406030204" pitchFamily="18" charset="0"/>
                            <a:ea typeface="Cambria Math" panose="02040503050406030204" pitchFamily="18" charset="0"/>
                            <a:cs typeface="Linux Libertine Display O" panose="02000503000000000000" pitchFamily="50" charset="0"/>
                          </a:rPr>
                          <m:t>𝜔</m:t>
                        </m:r>
                      </m:sub>
                    </m:sSub>
                  </m:oMath>
                </a14:m>
                <a:endPar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endPar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r>
                  <a:rPr lang="en-CA" dirty="0" err="1">
                    <a:latin typeface="Linux Libertine Display O" panose="02000503000000000000" pitchFamily="50" charset="0"/>
                    <a:ea typeface="Linux Libertine Display O" panose="02000503000000000000" pitchFamily="50" charset="0"/>
                    <a:cs typeface="Linux Libertine Display O" panose="02000503000000000000" pitchFamily="50" charset="0"/>
                  </a:rPr>
                  <a:t>Advect</a:t>
                </a:r>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a:t>
                </a:r>
                <a14:m>
                  <m:oMath xmlns:m="http://schemas.openxmlformats.org/officeDocument/2006/math">
                    <m:sSubSup>
                      <m:sSubSupPr>
                        <m:ctrlPr>
                          <a:rPr lang="en-CA" i="1" smtClean="0">
                            <a:latin typeface="Cambria Math" panose="02040503050406030204" pitchFamily="18" charset="0"/>
                            <a:ea typeface="Linux Libertine Display O" panose="02000503000000000000" pitchFamily="50" charset="0"/>
                            <a:cs typeface="Linux Libertine Display O" panose="02000503000000000000" pitchFamily="50" charset="0"/>
                          </a:rPr>
                        </m:ctrlPr>
                      </m:sSubSupPr>
                      <m:e>
                        <m:r>
                          <a:rPr lang="en-CA" b="1" i="1" smtClean="0">
                            <a:latin typeface="Cambria Math" panose="02040503050406030204" pitchFamily="18" charset="0"/>
                            <a:ea typeface="Linux Libertine Display O" panose="02000503000000000000" pitchFamily="50" charset="0"/>
                            <a:cs typeface="Linux Libertine Display O" panose="02000503000000000000" pitchFamily="50" charset="0"/>
                          </a:rPr>
                          <m:t>𝑿</m:t>
                        </m:r>
                      </m:e>
                      <m:sub>
                        <m:r>
                          <a:rPr lang="en-CA" b="0" i="1" smtClean="0">
                            <a:latin typeface="Cambria Math" panose="02040503050406030204" pitchFamily="18" charset="0"/>
                            <a:ea typeface="Linux Libertine Display O" panose="02000503000000000000" pitchFamily="50" charset="0"/>
                            <a:cs typeface="Linux Libertine Display O" panose="02000503000000000000" pitchFamily="50" charset="0"/>
                          </a:rPr>
                          <m:t>𝑙</m:t>
                        </m:r>
                      </m:sub>
                      <m:sup>
                        <m:r>
                          <a:rPr lang="en-CA" b="0" i="1" smtClean="0">
                            <a:latin typeface="Cambria Math" panose="02040503050406030204" pitchFamily="18" charset="0"/>
                            <a:ea typeface="Linux Libertine Display O" panose="02000503000000000000" pitchFamily="50" charset="0"/>
                            <a:cs typeface="Linux Libertine Display O" panose="02000503000000000000" pitchFamily="50" charset="0"/>
                          </a:rPr>
                          <m:t>′</m:t>
                        </m:r>
                      </m:sup>
                    </m:sSubSup>
                  </m:oMath>
                </a14:m>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using the resulting deformations</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mc:Choice>
        <mc:Fallback xmlns="">
          <p:sp>
            <p:nvSpPr>
              <p:cNvPr id="5" name="Double-click to edit">
                <a:extLst>
                  <a:ext uri="{FF2B5EF4-FFF2-40B4-BE49-F238E27FC236}">
                    <a16:creationId xmlns:a16="http://schemas.microsoft.com/office/drawing/2014/main" id="{D18E8BB1-5779-49E7-BDEC-7E43EDEB408E}"/>
                  </a:ext>
                </a:extLst>
              </p:cNvPr>
              <p:cNvSpPr txBox="1">
                <a:spLocks noGrp="1" noRot="1" noChangeAspect="1" noMove="1" noResize="1" noEditPoints="1" noAdjustHandles="1" noChangeArrowheads="1" noChangeShapeType="1" noTextEdit="1"/>
              </p:cNvSpPr>
              <p:nvPr>
                <p:ph type="body" idx="1"/>
              </p:nvPr>
            </p:nvSpPr>
            <p:spPr>
              <a:xfrm>
                <a:off x="3918265" y="1611086"/>
                <a:ext cx="8186057" cy="4789327"/>
              </a:xfrm>
              <a:prstGeom prst="rect">
                <a:avLst/>
              </a:prstGeom>
              <a:blipFill>
                <a:blip r:embed="rId4"/>
                <a:stretch>
                  <a:fillRect l="-1936" t="-2163"/>
                </a:stretch>
              </a:blipFill>
            </p:spPr>
            <p:txBody>
              <a:bodyPr/>
              <a:lstStyle/>
              <a:p>
                <a:r>
                  <a:rPr lang="en-US">
                    <a:noFill/>
                  </a:rPr>
                  <a:t> </a:t>
                </a:r>
              </a:p>
            </p:txBody>
          </p:sp>
        </mc:Fallback>
      </mc:AlternateContent>
      <p:pic>
        <p:nvPicPr>
          <p:cNvPr id="8" name="Picture 7" descr="A picture containing text, invertebrate, hydrozoan&#10;&#10;Description automatically generated">
            <a:extLst>
              <a:ext uri="{FF2B5EF4-FFF2-40B4-BE49-F238E27FC236}">
                <a16:creationId xmlns:a16="http://schemas.microsoft.com/office/drawing/2014/main" id="{F8A5125D-A911-448F-9133-64F11F9A0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19789"/>
            <a:ext cx="4122103" cy="4025200"/>
          </a:xfrm>
          <a:prstGeom prst="rect">
            <a:avLst/>
          </a:prstGeom>
        </p:spPr>
      </p:pic>
      <p:pic>
        <p:nvPicPr>
          <p:cNvPr id="4" name="Picture 3" descr="A picture containing invertebrate, hydrozoan&#10;&#10;Description automatically generated">
            <a:extLst>
              <a:ext uri="{FF2B5EF4-FFF2-40B4-BE49-F238E27FC236}">
                <a16:creationId xmlns:a16="http://schemas.microsoft.com/office/drawing/2014/main" id="{CC606FF4-D0F6-41F9-BE29-40E0949611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919789"/>
            <a:ext cx="4122103" cy="4025200"/>
          </a:xfrm>
          <a:prstGeom prst="rect">
            <a:avLst/>
          </a:prstGeom>
        </p:spPr>
      </p:pic>
      <p:pic>
        <p:nvPicPr>
          <p:cNvPr id="10" name="Picture 9" descr="Chart, scatter chart&#10;&#10;Description automatically generated">
            <a:extLst>
              <a:ext uri="{FF2B5EF4-FFF2-40B4-BE49-F238E27FC236}">
                <a16:creationId xmlns:a16="http://schemas.microsoft.com/office/drawing/2014/main" id="{06FF8A58-AD87-4A43-BA24-5A98DFF8B0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919789"/>
            <a:ext cx="4122103" cy="4025200"/>
          </a:xfrm>
          <a:prstGeom prst="rect">
            <a:avLst/>
          </a:prstGeom>
        </p:spPr>
      </p:pic>
      <p:pic>
        <p:nvPicPr>
          <p:cNvPr id="12" name="Picture 11" descr="Chart&#10;&#10;Description automatically generated">
            <a:extLst>
              <a:ext uri="{FF2B5EF4-FFF2-40B4-BE49-F238E27FC236}">
                <a16:creationId xmlns:a16="http://schemas.microsoft.com/office/drawing/2014/main" id="{8BF9AD96-78AB-45E7-A05D-F0DA519F9D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919789"/>
            <a:ext cx="4122103" cy="4025200"/>
          </a:xfrm>
          <a:prstGeom prst="rect">
            <a:avLst/>
          </a:prstGeom>
        </p:spPr>
      </p:pic>
      <p:pic>
        <p:nvPicPr>
          <p:cNvPr id="14" name="Picture 13" descr="Chart, bar chart&#10;&#10;Description automatically generated">
            <a:extLst>
              <a:ext uri="{FF2B5EF4-FFF2-40B4-BE49-F238E27FC236}">
                <a16:creationId xmlns:a16="http://schemas.microsoft.com/office/drawing/2014/main" id="{6A0A5715-EBBD-46F0-87D1-042EB8DF2B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919789"/>
            <a:ext cx="4122103" cy="4025200"/>
          </a:xfrm>
          <a:prstGeom prst="rect">
            <a:avLst/>
          </a:prstGeom>
        </p:spPr>
      </p:pic>
      <p:pic>
        <p:nvPicPr>
          <p:cNvPr id="16" name="Picture 15" descr="Chart, scatter chart&#10;&#10;Description automatically generated">
            <a:extLst>
              <a:ext uri="{FF2B5EF4-FFF2-40B4-BE49-F238E27FC236}">
                <a16:creationId xmlns:a16="http://schemas.microsoft.com/office/drawing/2014/main" id="{19B66585-1B24-44F3-B1AF-5BA2DA6367A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1919789"/>
            <a:ext cx="4122103" cy="4025200"/>
          </a:xfrm>
          <a:prstGeom prst="rect">
            <a:avLst/>
          </a:prstGeom>
        </p:spPr>
      </p:pic>
      <p:pic>
        <p:nvPicPr>
          <p:cNvPr id="18" name="Picture 17" descr="Chart, scatter chart&#10;&#10;Description automatically generated">
            <a:extLst>
              <a:ext uri="{FF2B5EF4-FFF2-40B4-BE49-F238E27FC236}">
                <a16:creationId xmlns:a16="http://schemas.microsoft.com/office/drawing/2014/main" id="{655E4866-799E-484A-8791-D75750DB57F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1919789"/>
            <a:ext cx="4122102" cy="4025199"/>
          </a:xfrm>
          <a:prstGeom prst="rect">
            <a:avLst/>
          </a:prstGeom>
        </p:spPr>
      </p:pic>
    </p:spTree>
    <p:extLst>
      <p:ext uri="{BB962C8B-B14F-4D97-AF65-F5344CB8AC3E}">
        <p14:creationId xmlns:p14="http://schemas.microsoft.com/office/powerpoint/2010/main" val="14693071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500"/>
                                        <p:tgtEl>
                                          <p:spTgt spid="5">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Effect transition="in" filter="fade">
                                      <p:cBhvr>
                                        <p:cTn id="41" dur="500"/>
                                        <p:tgtEl>
                                          <p:spTgt spid="5">
                                            <p:txEl>
                                              <p:pRg st="6" end="6"/>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Effect transition="in" filter="fade">
                                      <p:cBhvr>
                                        <p:cTn id="49"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Overview</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77B26CDB-4B39-4259-B682-3311FD06094F}"/>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32</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8" name="Picture 7" descr="Graphical user interface, application&#10;&#10;Description automatically generated">
            <a:extLst>
              <a:ext uri="{FF2B5EF4-FFF2-40B4-BE49-F238E27FC236}">
                <a16:creationId xmlns:a16="http://schemas.microsoft.com/office/drawing/2014/main" id="{04924EF6-5BB0-458B-9190-6D41B9267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9688"/>
            <a:ext cx="12192000" cy="4834089"/>
          </a:xfrm>
          <a:prstGeom prst="rect">
            <a:avLst/>
          </a:prstGeom>
        </p:spPr>
      </p:pic>
    </p:spTree>
    <p:extLst>
      <p:ext uri="{BB962C8B-B14F-4D97-AF65-F5344CB8AC3E}">
        <p14:creationId xmlns:p14="http://schemas.microsoft.com/office/powerpoint/2010/main" val="630964488"/>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Results: Stirring Liquid </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5"/>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7970275B-7B2B-431C-BF5C-76388B499154}"/>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33</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3" name="SCA-Abstract_Stirring">
            <a:hlinkClick r:id="" action="ppaction://media"/>
            <a:extLst>
              <a:ext uri="{FF2B5EF4-FFF2-40B4-BE49-F238E27FC236}">
                <a16:creationId xmlns:a16="http://schemas.microsoft.com/office/drawing/2014/main" id="{19A26BFB-73D9-4F51-B025-06C14A0E8D9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5631" b="11780"/>
          <a:stretch/>
        </p:blipFill>
        <p:spPr>
          <a:xfrm>
            <a:off x="653722" y="1355204"/>
            <a:ext cx="10881032" cy="5092054"/>
          </a:xfrm>
          <a:prstGeom prst="rect">
            <a:avLst/>
          </a:prstGeom>
        </p:spPr>
      </p:pic>
    </p:spTree>
    <p:extLst>
      <p:ext uri="{BB962C8B-B14F-4D97-AF65-F5344CB8AC3E}">
        <p14:creationId xmlns:p14="http://schemas.microsoft.com/office/powerpoint/2010/main" val="1415824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Results: More Dynamic Obstacles</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5"/>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96BEC911-582B-45DB-9D91-71B82536E217}"/>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34</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2" name="SCA-Dynamic-obstacles">
            <a:hlinkClick r:id="" action="ppaction://media"/>
            <a:extLst>
              <a:ext uri="{FF2B5EF4-FFF2-40B4-BE49-F238E27FC236}">
                <a16:creationId xmlns:a16="http://schemas.microsoft.com/office/drawing/2014/main" id="{00D016B2-B969-4CA4-A525-4954D23E09D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3791" b="2347"/>
          <a:stretch/>
        </p:blipFill>
        <p:spPr>
          <a:xfrm>
            <a:off x="961781" y="1309688"/>
            <a:ext cx="10264913" cy="5459412"/>
          </a:xfrm>
          <a:prstGeom prst="rect">
            <a:avLst/>
          </a:prstGeom>
        </p:spPr>
      </p:pic>
    </p:spTree>
    <p:extLst>
      <p:ext uri="{BB962C8B-B14F-4D97-AF65-F5344CB8AC3E}">
        <p14:creationId xmlns:p14="http://schemas.microsoft.com/office/powerpoint/2010/main" val="26204778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Results: Multiple Stages</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5"/>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96BEC911-582B-45DB-9D91-71B82536E217}"/>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35</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5" name="SCA-Multi-stage">
            <a:hlinkClick r:id="" action="ppaction://media"/>
            <a:extLst>
              <a:ext uri="{FF2B5EF4-FFF2-40B4-BE49-F238E27FC236}">
                <a16:creationId xmlns:a16="http://schemas.microsoft.com/office/drawing/2014/main" id="{C428054D-6DDD-4804-BB3B-B87900C8F95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b="1761"/>
          <a:stretch/>
        </p:blipFill>
        <p:spPr>
          <a:xfrm>
            <a:off x="1110605" y="1309688"/>
            <a:ext cx="9967265" cy="5548312"/>
          </a:xfrm>
          <a:prstGeom prst="rect">
            <a:avLst/>
          </a:prstGeom>
        </p:spPr>
      </p:pic>
    </p:spTree>
    <p:extLst>
      <p:ext uri="{BB962C8B-B14F-4D97-AF65-F5344CB8AC3E}">
        <p14:creationId xmlns:p14="http://schemas.microsoft.com/office/powerpoint/2010/main" val="1224381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Results: Few Statistics</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96BEC911-582B-45DB-9D91-71B82536E217}"/>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36</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4" name="Picture 3">
            <a:extLst>
              <a:ext uri="{FF2B5EF4-FFF2-40B4-BE49-F238E27FC236}">
                <a16:creationId xmlns:a16="http://schemas.microsoft.com/office/drawing/2014/main" id="{5BA4F0ED-8830-4469-B2A7-A32FEA8CDB6C}"/>
              </a:ext>
            </a:extLst>
          </p:cNvPr>
          <p:cNvPicPr>
            <a:picLocks noChangeAspect="1"/>
          </p:cNvPicPr>
          <p:nvPr/>
        </p:nvPicPr>
        <p:blipFill rotWithShape="1">
          <a:blip r:embed="rId4"/>
          <a:srcRect l="19753"/>
          <a:stretch/>
        </p:blipFill>
        <p:spPr>
          <a:xfrm>
            <a:off x="6337588" y="1521621"/>
            <a:ext cx="5539363" cy="3021630"/>
          </a:xfrm>
          <a:prstGeom prst="rect">
            <a:avLst/>
          </a:prstGeom>
        </p:spPr>
      </p:pic>
      <p:pic>
        <p:nvPicPr>
          <p:cNvPr id="7" name="Picture 6">
            <a:extLst>
              <a:ext uri="{FF2B5EF4-FFF2-40B4-BE49-F238E27FC236}">
                <a16:creationId xmlns:a16="http://schemas.microsoft.com/office/drawing/2014/main" id="{AC9854A8-30AB-4DCF-8CDE-0FC2DF206396}"/>
              </a:ext>
            </a:extLst>
          </p:cNvPr>
          <p:cNvPicPr>
            <a:picLocks noChangeAspect="1"/>
          </p:cNvPicPr>
          <p:nvPr/>
        </p:nvPicPr>
        <p:blipFill>
          <a:blip r:embed="rId5"/>
          <a:stretch>
            <a:fillRect/>
          </a:stretch>
        </p:blipFill>
        <p:spPr>
          <a:xfrm>
            <a:off x="285817" y="1836551"/>
            <a:ext cx="6051771" cy="2706700"/>
          </a:xfrm>
          <a:prstGeom prst="rect">
            <a:avLst/>
          </a:prstGeom>
        </p:spPr>
      </p:pic>
      <p:sp>
        <p:nvSpPr>
          <p:cNvPr id="8" name="Rectangle 7">
            <a:extLst>
              <a:ext uri="{FF2B5EF4-FFF2-40B4-BE49-F238E27FC236}">
                <a16:creationId xmlns:a16="http://schemas.microsoft.com/office/drawing/2014/main" id="{B5CB3F56-4647-425A-8AAE-BF1E0867F7AA}"/>
              </a:ext>
            </a:extLst>
          </p:cNvPr>
          <p:cNvSpPr/>
          <p:nvPr/>
        </p:nvSpPr>
        <p:spPr>
          <a:xfrm>
            <a:off x="4673600" y="2641600"/>
            <a:ext cx="1524000" cy="1799771"/>
          </a:xfrm>
          <a:prstGeom prst="rect">
            <a:avLst/>
          </a:prstGeom>
          <a:solidFill>
            <a:schemeClr val="accent6">
              <a:alpha val="2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11" name="Rectangle 10">
            <a:extLst>
              <a:ext uri="{FF2B5EF4-FFF2-40B4-BE49-F238E27FC236}">
                <a16:creationId xmlns:a16="http://schemas.microsoft.com/office/drawing/2014/main" id="{E237BAE3-5797-48E3-81C6-93F21FB513DB}"/>
              </a:ext>
            </a:extLst>
          </p:cNvPr>
          <p:cNvSpPr/>
          <p:nvPr/>
        </p:nvSpPr>
        <p:spPr>
          <a:xfrm>
            <a:off x="6477576" y="2641600"/>
            <a:ext cx="460253" cy="1799771"/>
          </a:xfrm>
          <a:prstGeom prst="rect">
            <a:avLst/>
          </a:prstGeom>
          <a:solidFill>
            <a:schemeClr val="accent6">
              <a:alpha val="2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12" name="Rectangle 11">
            <a:extLst>
              <a:ext uri="{FF2B5EF4-FFF2-40B4-BE49-F238E27FC236}">
                <a16:creationId xmlns:a16="http://schemas.microsoft.com/office/drawing/2014/main" id="{1D6786C8-108E-487D-AAE7-55C511CBB849}"/>
              </a:ext>
            </a:extLst>
          </p:cNvPr>
          <p:cNvSpPr/>
          <p:nvPr/>
        </p:nvSpPr>
        <p:spPr>
          <a:xfrm>
            <a:off x="10910684" y="2641600"/>
            <a:ext cx="460253" cy="1799771"/>
          </a:xfrm>
          <a:prstGeom prst="rect">
            <a:avLst/>
          </a:prstGeom>
          <a:solidFill>
            <a:schemeClr val="accent6">
              <a:alpha val="2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pic>
        <p:nvPicPr>
          <p:cNvPr id="3" name="Picture 2">
            <a:extLst>
              <a:ext uri="{FF2B5EF4-FFF2-40B4-BE49-F238E27FC236}">
                <a16:creationId xmlns:a16="http://schemas.microsoft.com/office/drawing/2014/main" id="{E3EDB1B1-5C0E-4035-A206-1E3FD5C8D2F7}"/>
              </a:ext>
            </a:extLst>
          </p:cNvPr>
          <p:cNvPicPr>
            <a:picLocks noChangeAspect="1"/>
          </p:cNvPicPr>
          <p:nvPr/>
        </p:nvPicPr>
        <p:blipFill>
          <a:blip r:embed="rId6"/>
          <a:stretch>
            <a:fillRect/>
          </a:stretch>
        </p:blipFill>
        <p:spPr>
          <a:xfrm>
            <a:off x="3233829" y="4605771"/>
            <a:ext cx="6020640" cy="2048161"/>
          </a:xfrm>
          <a:prstGeom prst="rect">
            <a:avLst/>
          </a:prstGeom>
        </p:spPr>
      </p:pic>
      <p:sp>
        <p:nvSpPr>
          <p:cNvPr id="14" name="Rectangle 13">
            <a:extLst>
              <a:ext uri="{FF2B5EF4-FFF2-40B4-BE49-F238E27FC236}">
                <a16:creationId xmlns:a16="http://schemas.microsoft.com/office/drawing/2014/main" id="{51626037-7E9C-4775-B70C-CD7BC2DD1ADF}"/>
              </a:ext>
            </a:extLst>
          </p:cNvPr>
          <p:cNvSpPr/>
          <p:nvPr/>
        </p:nvSpPr>
        <p:spPr>
          <a:xfrm rot="5400000">
            <a:off x="6131274" y="3536357"/>
            <a:ext cx="234461" cy="5838302"/>
          </a:xfrm>
          <a:prstGeom prst="rect">
            <a:avLst/>
          </a:prstGeom>
          <a:solidFill>
            <a:schemeClr val="accent6">
              <a:alpha val="2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1839511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Results: Dynamic Boundaries</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5"/>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96BEC911-582B-45DB-9D91-71B82536E217}"/>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37</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7" name="SCA-Dynamic-boundaries_v2">
            <a:hlinkClick r:id="" action="ppaction://media"/>
            <a:extLst>
              <a:ext uri="{FF2B5EF4-FFF2-40B4-BE49-F238E27FC236}">
                <a16:creationId xmlns:a16="http://schemas.microsoft.com/office/drawing/2014/main" id="{0232782D-1341-4505-9172-CEF6FAA9654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b="1487"/>
          <a:stretch/>
        </p:blipFill>
        <p:spPr>
          <a:xfrm>
            <a:off x="1124482" y="1309688"/>
            <a:ext cx="9939512" cy="5548312"/>
          </a:xfrm>
          <a:prstGeom prst="rect">
            <a:avLst/>
          </a:prstGeom>
        </p:spPr>
      </p:pic>
    </p:spTree>
    <p:extLst>
      <p:ext uri="{BB962C8B-B14F-4D97-AF65-F5344CB8AC3E}">
        <p14:creationId xmlns:p14="http://schemas.microsoft.com/office/powerpoint/2010/main" val="8331851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Results: Multiple Streams</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5"/>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96BEC911-582B-45DB-9D91-71B82536E217}"/>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38</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4" name="SCA-Abstract_Multiple">
            <a:hlinkClick r:id="" action="ppaction://media"/>
            <a:extLst>
              <a:ext uri="{FF2B5EF4-FFF2-40B4-BE49-F238E27FC236}">
                <a16:creationId xmlns:a16="http://schemas.microsoft.com/office/drawing/2014/main" id="{D8C6F271-9B39-4462-A3A5-FAD7940D946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7569" r="3521" b="1097"/>
          <a:stretch/>
        </p:blipFill>
        <p:spPr>
          <a:xfrm>
            <a:off x="994819" y="1309688"/>
            <a:ext cx="10198838" cy="5470802"/>
          </a:xfrm>
          <a:prstGeom prst="rect">
            <a:avLst/>
          </a:prstGeom>
        </p:spPr>
      </p:pic>
    </p:spTree>
    <p:extLst>
      <p:ext uri="{BB962C8B-B14F-4D97-AF65-F5344CB8AC3E}">
        <p14:creationId xmlns:p14="http://schemas.microsoft.com/office/powerpoint/2010/main" val="2411610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4931"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Conclusion</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sp>
        <p:nvSpPr>
          <p:cNvPr id="103" name="Double-click to edit"/>
          <p:cNvSpPr txBox="1">
            <a:spLocks noGrp="1"/>
          </p:cNvSpPr>
          <p:nvPr>
            <p:ph type="body" idx="1"/>
          </p:nvPr>
        </p:nvSpPr>
        <p:spPr>
          <a:xfrm>
            <a:off x="199333" y="1825625"/>
            <a:ext cx="10515600" cy="4351338"/>
          </a:xfrm>
          <a:prstGeom prst="rect">
            <a:avLst/>
          </a:prstGeom>
        </p:spPr>
        <p:txBody>
          <a:bodyPr>
            <a:normAutofit lnSpcReduction="10000"/>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Our approach is capable of generalizing realistic details at the surface of particle-based liquids</a:t>
            </a:r>
          </a:p>
          <a:p>
            <a:endPar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We also proposed an interpolation framework to augment an existing particle-based dataset for learning</a:t>
            </a:r>
          </a:p>
          <a:p>
            <a:endPar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Future Work:</a:t>
            </a:r>
          </a:p>
          <a:p>
            <a:pPr lvl="1"/>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Explore position-based fluids with our approach</a:t>
            </a:r>
          </a:p>
          <a:p>
            <a:pPr lvl="1"/>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Extend capabilities to cover a broader range of diffuse phenomena (e.g., predicting splash particles)</a:t>
            </a: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023B86BA-D844-40BC-88AB-3A2BAD4D1B4E}"/>
              </a:ext>
            </a:extLst>
          </p:cNvPr>
          <p:cNvSpPr txBox="1">
            <a:spLocks noGrp="1"/>
          </p:cNvSpPr>
          <p:nvPr>
            <p:ph type="sldNum" sz="quarter" idx="2"/>
          </p:nvPr>
        </p:nvSpPr>
        <p:spPr>
          <a:xfrm>
            <a:off x="11370937" y="6400413"/>
            <a:ext cx="164466" cy="27699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latin typeface="Linux Libertine Display O" panose="02000503000000000000" pitchFamily="50" charset="0"/>
                <a:ea typeface="Linux Libertine Display O" panose="02000503000000000000" pitchFamily="50" charset="0"/>
                <a:cs typeface="Linux Libertine Display O" panose="02000503000000000000" pitchFamily="50" charset="0"/>
              </a:rPr>
              <a:t>39</a:t>
            </a:fld>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spTree>
    <p:extLst>
      <p:ext uri="{BB962C8B-B14F-4D97-AF65-F5344CB8AC3E}">
        <p14:creationId xmlns:p14="http://schemas.microsoft.com/office/powerpoint/2010/main" val="41132696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xEl>
                                              <p:pRg st="2" end="2"/>
                                            </p:txEl>
                                          </p:spTgt>
                                        </p:tgtEl>
                                        <p:attrNameLst>
                                          <p:attrName>style.visibility</p:attrName>
                                        </p:attrNameLst>
                                      </p:cBhvr>
                                      <p:to>
                                        <p:strVal val="visible"/>
                                      </p:to>
                                    </p:set>
                                    <p:animEffect transition="in" filter="fade">
                                      <p:cBhvr>
                                        <p:cTn id="7" dur="500"/>
                                        <p:tgtEl>
                                          <p:spTgt spid="10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xEl>
                                              <p:pRg st="4" end="4"/>
                                            </p:txEl>
                                          </p:spTgt>
                                        </p:tgtEl>
                                        <p:attrNameLst>
                                          <p:attrName>style.visibility</p:attrName>
                                        </p:attrNameLst>
                                      </p:cBhvr>
                                      <p:to>
                                        <p:strVal val="visible"/>
                                      </p:to>
                                    </p:set>
                                    <p:animEffect transition="in" filter="fade">
                                      <p:cBhvr>
                                        <p:cTn id="12" dur="500"/>
                                        <p:tgtEl>
                                          <p:spTgt spid="10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3">
                                            <p:txEl>
                                              <p:pRg st="5" end="5"/>
                                            </p:txEl>
                                          </p:spTgt>
                                        </p:tgtEl>
                                        <p:attrNameLst>
                                          <p:attrName>style.visibility</p:attrName>
                                        </p:attrNameLst>
                                      </p:cBhvr>
                                      <p:to>
                                        <p:strVal val="visible"/>
                                      </p:to>
                                    </p:set>
                                    <p:animEffect transition="in" filter="fade">
                                      <p:cBhvr>
                                        <p:cTn id="15" dur="500"/>
                                        <p:tgtEl>
                                          <p:spTgt spid="10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3">
                                            <p:txEl>
                                              <p:pRg st="6" end="6"/>
                                            </p:txEl>
                                          </p:spTgt>
                                        </p:tgtEl>
                                        <p:attrNameLst>
                                          <p:attrName>style.visibility</p:attrName>
                                        </p:attrNameLst>
                                      </p:cBhvr>
                                      <p:to>
                                        <p:strVal val="visible"/>
                                      </p:to>
                                    </p:set>
                                    <p:animEffect transition="in" filter="fade">
                                      <p:cBhvr>
                                        <p:cTn id="20" dur="500"/>
                                        <p:tgtEl>
                                          <p:spTgt spid="10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Related Work</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sp>
        <p:nvSpPr>
          <p:cNvPr id="103" name="Double-click to edit"/>
          <p:cNvSpPr txBox="1">
            <a:spLocks noGrp="1"/>
          </p:cNvSpPr>
          <p:nvPr>
            <p:ph type="body" idx="1"/>
          </p:nvPr>
        </p:nvSpPr>
        <p:spPr>
          <a:xfrm>
            <a:off x="2883877" y="1544271"/>
            <a:ext cx="7831056" cy="4351338"/>
          </a:xfrm>
          <a:prstGeom prst="rect">
            <a:avLst/>
          </a:prstGeom>
        </p:spPr>
        <p:txBody>
          <a:bodyPr>
            <a:noAutofit/>
          </a:bodyPr>
          <a:lstStyle/>
          <a:p>
            <a:pPr marL="0" indent="0">
              <a:buNone/>
            </a:pPr>
            <a:r>
              <a:rPr lang="en-CA" sz="1800" b="1"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a:t>
            </a:r>
            <a:r>
              <a:rPr lang="en-CA" sz="1800" b="1" dirty="0" err="1">
                <a:latin typeface="Linux Libertine Display O" panose="02000503000000000000" pitchFamily="50" charset="0"/>
                <a:ea typeface="Linux Libertine Display O" panose="02000503000000000000" pitchFamily="50" charset="0"/>
                <a:cs typeface="Linux Libertine Display O" panose="02000503000000000000" pitchFamily="50" charset="0"/>
              </a:rPr>
              <a:t>Prantl</a:t>
            </a:r>
            <a:r>
              <a:rPr lang="en-CA" sz="1800" b="1"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et al., 2017] </a:t>
            </a:r>
            <a:r>
              <a:rPr lang="en-CA" sz="18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“Generating Liquid Simulations with Deformation-Aware Neural Networks”</a:t>
            </a:r>
          </a:p>
          <a:p>
            <a:r>
              <a:rPr lang="en-CA" sz="18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Focuses on pre-computing deformations for real-time applications</a:t>
            </a:r>
          </a:p>
          <a:p>
            <a:pPr marL="0" indent="0">
              <a:buNone/>
            </a:pPr>
            <a:endParaRPr lang="en-CA" sz="1800" b="1"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pPr marL="0" indent="0">
              <a:buNone/>
            </a:pPr>
            <a:r>
              <a:rPr lang="en-CA" sz="1800" b="1"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[Chu et al., 2017] </a:t>
            </a:r>
            <a:r>
              <a:rPr lang="en-CA" sz="18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“Data-Driven Synthesis of Smoke Flows with CNN-Based Feature Descriptors”</a:t>
            </a:r>
          </a:p>
          <a:p>
            <a:r>
              <a:rPr lang="en-CA" sz="18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Matches high-resolution pre-computed patches to upscale flow physical quantities</a:t>
            </a:r>
          </a:p>
          <a:p>
            <a:pPr marL="0" indent="0">
              <a:buNone/>
            </a:pPr>
            <a:endParaRPr lang="en-CA" sz="1800" b="1"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pPr marL="0" indent="0">
              <a:buNone/>
            </a:pPr>
            <a:r>
              <a:rPr lang="en-CA" sz="1800" b="1"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a:t>
            </a:r>
            <a:r>
              <a:rPr lang="en-CA" sz="1800" b="1" dirty="0" err="1">
                <a:latin typeface="Linux Libertine Display O" panose="02000503000000000000" pitchFamily="50" charset="0"/>
                <a:ea typeface="Linux Libertine Display O" panose="02000503000000000000" pitchFamily="50" charset="0"/>
                <a:cs typeface="Linux Libertine Display O" panose="02000503000000000000" pitchFamily="50" charset="0"/>
              </a:rPr>
              <a:t>Xie</a:t>
            </a:r>
            <a:r>
              <a:rPr lang="en-CA" sz="1800" b="1"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et al., 2018]</a:t>
            </a:r>
            <a:r>
              <a:rPr lang="en-CA" sz="18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a:t>
            </a:r>
            <a:r>
              <a:rPr lang="en-CA" sz="1800" dirty="0" err="1">
                <a:latin typeface="Linux Libertine Display O" panose="02000503000000000000" pitchFamily="50" charset="0"/>
                <a:ea typeface="Linux Libertine Display O" panose="02000503000000000000" pitchFamily="50" charset="0"/>
                <a:cs typeface="Linux Libertine Display O" panose="02000503000000000000" pitchFamily="50" charset="0"/>
              </a:rPr>
              <a:t>tempoGAN</a:t>
            </a:r>
            <a:r>
              <a:rPr lang="en-CA" sz="18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A Temporally Coherent, Volumetric GAN for Super-Resolution Fluid flow”</a:t>
            </a:r>
          </a:p>
          <a:p>
            <a:r>
              <a:rPr lang="en-CA" sz="1800"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Encodes and synthesizes fine details of space-time flows</a:t>
            </a:r>
          </a:p>
          <a:p>
            <a:endParaRPr lang="en-CA" sz="1800" dirty="0">
              <a:solidFill>
                <a:schemeClr val="tx1"/>
              </a:solidFill>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pPr marL="0" indent="0">
              <a:buNone/>
            </a:pPr>
            <a:r>
              <a:rPr lang="en-CA" sz="1800" b="1" dirty="0">
                <a:solidFill>
                  <a:schemeClr val="tx1"/>
                </a:solidFill>
                <a:latin typeface="Linux Libertine Display O" panose="02000503000000000000" pitchFamily="50" charset="0"/>
                <a:ea typeface="Linux Libertine Display O" panose="02000503000000000000" pitchFamily="50" charset="0"/>
                <a:cs typeface="Linux Libertine Display O" panose="02000503000000000000" pitchFamily="50" charset="0"/>
              </a:rPr>
              <a:t>[Bai et al., 2020]</a:t>
            </a:r>
            <a:r>
              <a:rPr lang="en-CA" sz="1800" dirty="0">
                <a:solidFill>
                  <a:schemeClr val="tx1"/>
                </a:solidFill>
                <a:latin typeface="Linux Libertine Display O" panose="02000503000000000000" pitchFamily="50" charset="0"/>
                <a:ea typeface="Linux Libertine Display O" panose="02000503000000000000" pitchFamily="50" charset="0"/>
                <a:cs typeface="Linux Libertine Display O" panose="02000503000000000000" pitchFamily="50" charset="0"/>
              </a:rPr>
              <a:t> “Dynamic </a:t>
            </a:r>
            <a:r>
              <a:rPr lang="en-CA" sz="1800" dirty="0" err="1">
                <a:solidFill>
                  <a:schemeClr val="tx1"/>
                </a:solidFill>
                <a:latin typeface="Linux Libertine Display O" panose="02000503000000000000" pitchFamily="50" charset="0"/>
                <a:ea typeface="Linux Libertine Display O" panose="02000503000000000000" pitchFamily="50" charset="0"/>
                <a:cs typeface="Linux Libertine Display O" panose="02000503000000000000" pitchFamily="50" charset="0"/>
              </a:rPr>
              <a:t>Upsampling</a:t>
            </a:r>
            <a:r>
              <a:rPr lang="en-CA" sz="1800" dirty="0">
                <a:solidFill>
                  <a:schemeClr val="tx1"/>
                </a:solidFill>
                <a:latin typeface="Linux Libertine Display O" panose="02000503000000000000" pitchFamily="50" charset="0"/>
                <a:ea typeface="Linux Libertine Display O" panose="02000503000000000000" pitchFamily="50" charset="0"/>
                <a:cs typeface="Linux Libertine Display O" panose="02000503000000000000" pitchFamily="50" charset="0"/>
              </a:rPr>
              <a:t> of Smoke Through Dictionary-Based Learning”</a:t>
            </a:r>
          </a:p>
          <a:p>
            <a:r>
              <a:rPr lang="en-CA" sz="1800" dirty="0" err="1">
                <a:solidFill>
                  <a:schemeClr val="tx1"/>
                </a:solidFill>
                <a:latin typeface="Linux Libertine Display O" panose="02000503000000000000" pitchFamily="50" charset="0"/>
                <a:ea typeface="Linux Libertine Display O" panose="02000503000000000000" pitchFamily="50" charset="0"/>
                <a:cs typeface="Linux Libertine Display O" panose="02000503000000000000" pitchFamily="50" charset="0"/>
              </a:rPr>
              <a:t>Upsamples</a:t>
            </a:r>
            <a:r>
              <a:rPr lang="en-CA" sz="1800" dirty="0">
                <a:solidFill>
                  <a:schemeClr val="tx1"/>
                </a:solidFill>
                <a:latin typeface="Linux Libertine Display O" panose="02000503000000000000" pitchFamily="50" charset="0"/>
                <a:ea typeface="Linux Libertine Display O" panose="02000503000000000000" pitchFamily="50" charset="0"/>
                <a:cs typeface="Linux Libertine Display O" panose="02000503000000000000" pitchFamily="50" charset="0"/>
              </a:rPr>
              <a:t> high-resolution velocity field</a:t>
            </a:r>
            <a:endParaRPr lang="en-CA" sz="1800"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endParaRPr sz="1800"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8C56BC6F-9B1C-4BB2-83D1-0599CA89F5A9}"/>
              </a:ext>
            </a:extLst>
          </p:cNvPr>
          <p:cNvSpPr txBox="1">
            <a:spLocks noGrp="1"/>
          </p:cNvSpPr>
          <p:nvPr>
            <p:ph type="sldNum" sz="quarter" idx="2"/>
          </p:nvPr>
        </p:nvSpPr>
        <p:spPr>
          <a:xfrm>
            <a:off x="11370937" y="6400413"/>
            <a:ext cx="164466" cy="27699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latin typeface="Linux Libertine Display O" panose="02000503000000000000" pitchFamily="50" charset="0"/>
                <a:ea typeface="Linux Libertine Display O" panose="02000503000000000000" pitchFamily="50" charset="0"/>
                <a:cs typeface="Linux Libertine Display O" panose="02000503000000000000" pitchFamily="50" charset="0"/>
              </a:rPr>
              <a:t>4</a:t>
            </a:fld>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5" name="Picture 4">
            <a:extLst>
              <a:ext uri="{FF2B5EF4-FFF2-40B4-BE49-F238E27FC236}">
                <a16:creationId xmlns:a16="http://schemas.microsoft.com/office/drawing/2014/main" id="{EB736EBA-496F-4320-8CEF-50810051A0ED}"/>
              </a:ext>
            </a:extLst>
          </p:cNvPr>
          <p:cNvPicPr>
            <a:picLocks noChangeAspect="1"/>
          </p:cNvPicPr>
          <p:nvPr/>
        </p:nvPicPr>
        <p:blipFill rotWithShape="1">
          <a:blip r:embed="rId4"/>
          <a:srcRect t="17630"/>
          <a:stretch/>
        </p:blipFill>
        <p:spPr>
          <a:xfrm>
            <a:off x="184270" y="1600381"/>
            <a:ext cx="2460858" cy="94248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E2927A80-9819-4A67-971F-1E99FEE6E23C}"/>
              </a:ext>
            </a:extLst>
          </p:cNvPr>
          <p:cNvPicPr>
            <a:picLocks noChangeAspect="1"/>
          </p:cNvPicPr>
          <p:nvPr/>
        </p:nvPicPr>
        <p:blipFill>
          <a:blip r:embed="rId5"/>
          <a:stretch>
            <a:fillRect/>
          </a:stretch>
        </p:blipFill>
        <p:spPr>
          <a:xfrm>
            <a:off x="184270" y="2985811"/>
            <a:ext cx="2460858" cy="94248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7885C6D3-8912-4E3D-AF90-095FCDA8BBA9}"/>
              </a:ext>
            </a:extLst>
          </p:cNvPr>
          <p:cNvPicPr>
            <a:picLocks noChangeAspect="1"/>
          </p:cNvPicPr>
          <p:nvPr/>
        </p:nvPicPr>
        <p:blipFill>
          <a:blip r:embed="rId6"/>
          <a:stretch>
            <a:fillRect/>
          </a:stretch>
        </p:blipFill>
        <p:spPr>
          <a:xfrm>
            <a:off x="184270" y="4343186"/>
            <a:ext cx="2460858" cy="94248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334C8D6A-0012-4090-A1AE-896CA3985E5F}"/>
              </a:ext>
            </a:extLst>
          </p:cNvPr>
          <p:cNvPicPr>
            <a:picLocks noChangeAspect="1"/>
          </p:cNvPicPr>
          <p:nvPr/>
        </p:nvPicPr>
        <p:blipFill rotWithShape="1">
          <a:blip r:embed="rId7">
            <a:extLst>
              <a:ext uri="{28A0092B-C50C-407E-A947-70E740481C1C}">
                <a14:useLocalDpi xmlns:a14="http://schemas.microsoft.com/office/drawing/2010/main" val="0"/>
              </a:ext>
            </a:extLst>
          </a:blip>
          <a:srcRect l="10071" t="2137" r="7399" b="1495"/>
          <a:stretch/>
        </p:blipFill>
        <p:spPr>
          <a:xfrm>
            <a:off x="184270" y="5700561"/>
            <a:ext cx="2460858" cy="94258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9" name="Rectangle 18">
            <a:extLst>
              <a:ext uri="{FF2B5EF4-FFF2-40B4-BE49-F238E27FC236}">
                <a16:creationId xmlns:a16="http://schemas.microsoft.com/office/drawing/2014/main" id="{EDABFA45-4B9B-4576-9329-08FD4094DC04}"/>
              </a:ext>
            </a:extLst>
          </p:cNvPr>
          <p:cNvSpPr/>
          <p:nvPr/>
        </p:nvSpPr>
        <p:spPr>
          <a:xfrm>
            <a:off x="7103444" y="2976286"/>
            <a:ext cx="1222409" cy="200151"/>
          </a:xfrm>
          <a:prstGeom prst="rect">
            <a:avLst/>
          </a:prstGeom>
          <a:solidFill>
            <a:schemeClr val="accent5">
              <a:alpha val="4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23" name="Rectangle 22">
            <a:extLst>
              <a:ext uri="{FF2B5EF4-FFF2-40B4-BE49-F238E27FC236}">
                <a16:creationId xmlns:a16="http://schemas.microsoft.com/office/drawing/2014/main" id="{7D9A5B36-7A8A-4D27-92BF-39FCB4E8A2B1}"/>
              </a:ext>
            </a:extLst>
          </p:cNvPr>
          <p:cNvSpPr/>
          <p:nvPr/>
        </p:nvSpPr>
        <p:spPr>
          <a:xfrm>
            <a:off x="3941145" y="4590465"/>
            <a:ext cx="935656" cy="195846"/>
          </a:xfrm>
          <a:prstGeom prst="rect">
            <a:avLst/>
          </a:prstGeom>
          <a:solidFill>
            <a:schemeClr val="accent5">
              <a:alpha val="4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24" name="Rectangle 23">
            <a:extLst>
              <a:ext uri="{FF2B5EF4-FFF2-40B4-BE49-F238E27FC236}">
                <a16:creationId xmlns:a16="http://schemas.microsoft.com/office/drawing/2014/main" id="{F9353B2A-0E9B-4AA2-93E1-505F28D380E2}"/>
              </a:ext>
            </a:extLst>
          </p:cNvPr>
          <p:cNvSpPr/>
          <p:nvPr/>
        </p:nvSpPr>
        <p:spPr>
          <a:xfrm>
            <a:off x="6922470" y="5718813"/>
            <a:ext cx="659430" cy="195846"/>
          </a:xfrm>
          <a:prstGeom prst="rect">
            <a:avLst/>
          </a:prstGeom>
          <a:solidFill>
            <a:schemeClr val="accent5">
              <a:alpha val="4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5165036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xEl>
                                              <p:pRg st="3" end="3"/>
                                            </p:txEl>
                                          </p:spTgt>
                                        </p:tgtEl>
                                        <p:attrNameLst>
                                          <p:attrName>style.visibility</p:attrName>
                                        </p:attrNameLst>
                                      </p:cBhvr>
                                      <p:to>
                                        <p:strVal val="visible"/>
                                      </p:to>
                                    </p:set>
                                    <p:animEffect transition="in" filter="fade">
                                      <p:cBhvr>
                                        <p:cTn id="7" dur="500"/>
                                        <p:tgtEl>
                                          <p:spTgt spid="10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3">
                                            <p:txEl>
                                              <p:pRg st="4" end="4"/>
                                            </p:txEl>
                                          </p:spTgt>
                                        </p:tgtEl>
                                        <p:attrNameLst>
                                          <p:attrName>style.visibility</p:attrName>
                                        </p:attrNameLst>
                                      </p:cBhvr>
                                      <p:to>
                                        <p:strVal val="visible"/>
                                      </p:to>
                                    </p:set>
                                    <p:animEffect transition="in" filter="fade">
                                      <p:cBhvr>
                                        <p:cTn id="10" dur="500"/>
                                        <p:tgtEl>
                                          <p:spTgt spid="10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3">
                                            <p:txEl>
                                              <p:pRg st="6" end="6"/>
                                            </p:txEl>
                                          </p:spTgt>
                                        </p:tgtEl>
                                        <p:attrNameLst>
                                          <p:attrName>style.visibility</p:attrName>
                                        </p:attrNameLst>
                                      </p:cBhvr>
                                      <p:to>
                                        <p:strVal val="visible"/>
                                      </p:to>
                                    </p:set>
                                    <p:animEffect transition="in" filter="fade">
                                      <p:cBhvr>
                                        <p:cTn id="18" dur="500"/>
                                        <p:tgtEl>
                                          <p:spTgt spid="10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3">
                                            <p:txEl>
                                              <p:pRg st="7" end="7"/>
                                            </p:txEl>
                                          </p:spTgt>
                                        </p:tgtEl>
                                        <p:attrNameLst>
                                          <p:attrName>style.visibility</p:attrName>
                                        </p:attrNameLst>
                                      </p:cBhvr>
                                      <p:to>
                                        <p:strVal val="visible"/>
                                      </p:to>
                                    </p:set>
                                    <p:animEffect transition="in" filter="fade">
                                      <p:cBhvr>
                                        <p:cTn id="21" dur="500"/>
                                        <p:tgtEl>
                                          <p:spTgt spid="10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3">
                                            <p:txEl>
                                              <p:pRg st="9" end="9"/>
                                            </p:txEl>
                                          </p:spTgt>
                                        </p:tgtEl>
                                        <p:attrNameLst>
                                          <p:attrName>style.visibility</p:attrName>
                                        </p:attrNameLst>
                                      </p:cBhvr>
                                      <p:to>
                                        <p:strVal val="visible"/>
                                      </p:to>
                                    </p:set>
                                    <p:animEffect transition="in" filter="fade">
                                      <p:cBhvr>
                                        <p:cTn id="29" dur="500"/>
                                        <p:tgtEl>
                                          <p:spTgt spid="103">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3">
                                            <p:txEl>
                                              <p:pRg st="10" end="10"/>
                                            </p:txEl>
                                          </p:spTgt>
                                        </p:tgtEl>
                                        <p:attrNameLst>
                                          <p:attrName>style.visibility</p:attrName>
                                        </p:attrNameLst>
                                      </p:cBhvr>
                                      <p:to>
                                        <p:strVal val="visible"/>
                                      </p:to>
                                    </p:set>
                                    <p:animEffect transition="in" filter="fade">
                                      <p:cBhvr>
                                        <p:cTn id="32" dur="500"/>
                                        <p:tgtEl>
                                          <p:spTgt spid="103">
                                            <p:txEl>
                                              <p:pRg st="10" end="1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4931"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Thanks!</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sp>
        <p:nvSpPr>
          <p:cNvPr id="103" name="Double-click to edit"/>
          <p:cNvSpPr txBox="1">
            <a:spLocks noGrp="1"/>
          </p:cNvSpPr>
          <p:nvPr>
            <p:ph type="body" idx="1"/>
          </p:nvPr>
        </p:nvSpPr>
        <p:spPr>
          <a:xfrm>
            <a:off x="199333" y="1825625"/>
            <a:ext cx="11760438" cy="4351338"/>
          </a:xfrm>
          <a:prstGeom prst="rect">
            <a:avLst/>
          </a:prstGeom>
        </p:spPr>
        <p:txBody>
          <a:bodyPr>
            <a:normAutofit/>
          </a:bodyPr>
          <a:lstStyle/>
          <a:p>
            <a:pPr marL="0" indent="0" algn="ctr">
              <a:buNone/>
            </a:pPr>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Preprint (</a:t>
            </a:r>
            <a:r>
              <a:rPr lang="en-CA" dirty="0" err="1">
                <a:latin typeface="Linux Libertine Display O" panose="02000503000000000000" pitchFamily="50" charset="0"/>
                <a:ea typeface="Linux Libertine Display O" panose="02000503000000000000" pitchFamily="50" charset="0"/>
                <a:cs typeface="Linux Libertine Display O" panose="02000503000000000000" pitchFamily="50" charset="0"/>
              </a:rPr>
              <a:t>arXiv</a:t>
            </a:r>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a:t>
            </a:r>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hlinkClick r:id="rId3"/>
              </a:rPr>
              <a:t>https://arxiv.org/abs/2106.05143</a:t>
            </a:r>
            <a:endPar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pPr marL="0" indent="0" algn="ctr">
              <a:buNone/>
            </a:pPr>
            <a:endPar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pPr marL="0" indent="0" algn="ctr">
              <a:buNone/>
            </a:pPr>
            <a:r>
              <a:rPr lang="en-CA" sz="3600" b="1"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Special Thanks</a:t>
            </a:r>
          </a:p>
          <a:p>
            <a:pPr marL="0" indent="0" algn="ctr">
              <a:buNone/>
            </a:pPr>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Feedback: TUM (Nils Thuerey) and SCA Reviewers</a:t>
            </a:r>
          </a:p>
          <a:p>
            <a:pPr marL="0" indent="0" algn="ctr">
              <a:buNone/>
            </a:pPr>
            <a:endPar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pPr marL="0" indent="0" algn="ctr">
              <a:buNone/>
            </a:pPr>
            <a:endPar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pPr marL="0" indent="0" algn="ctr">
              <a:buNone/>
            </a:pPr>
            <a:endPar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4"/>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023B86BA-D844-40BC-88AB-3A2BAD4D1B4E}"/>
              </a:ext>
            </a:extLst>
          </p:cNvPr>
          <p:cNvSpPr txBox="1">
            <a:spLocks noGrp="1"/>
          </p:cNvSpPr>
          <p:nvPr>
            <p:ph type="sldNum" sz="quarter" idx="2"/>
          </p:nvPr>
        </p:nvSpPr>
        <p:spPr>
          <a:xfrm>
            <a:off x="11370937" y="6400413"/>
            <a:ext cx="164466" cy="27699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latin typeface="Linux Libertine Display O" panose="02000503000000000000" pitchFamily="50" charset="0"/>
                <a:ea typeface="Linux Libertine Display O" panose="02000503000000000000" pitchFamily="50" charset="0"/>
                <a:cs typeface="Linux Libertine Display O" panose="02000503000000000000" pitchFamily="50" charset="0"/>
              </a:rPr>
              <a:t>40</a:t>
            </a:fld>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grpSp>
        <p:nvGrpSpPr>
          <p:cNvPr id="10" name="Group 9">
            <a:extLst>
              <a:ext uri="{FF2B5EF4-FFF2-40B4-BE49-F238E27FC236}">
                <a16:creationId xmlns:a16="http://schemas.microsoft.com/office/drawing/2014/main" id="{BB997E7E-C312-409F-B6C0-F4A1217A36A9}"/>
              </a:ext>
            </a:extLst>
          </p:cNvPr>
          <p:cNvGrpSpPr/>
          <p:nvPr/>
        </p:nvGrpSpPr>
        <p:grpSpPr>
          <a:xfrm>
            <a:off x="3227667" y="3964143"/>
            <a:ext cx="5732550" cy="2436270"/>
            <a:chOff x="2929458" y="3740693"/>
            <a:chExt cx="5732550" cy="2436270"/>
          </a:xfrm>
        </p:grpSpPr>
        <p:pic>
          <p:nvPicPr>
            <p:cNvPr id="4" name="Picture 3">
              <a:extLst>
                <a:ext uri="{FF2B5EF4-FFF2-40B4-BE49-F238E27FC236}">
                  <a16:creationId xmlns:a16="http://schemas.microsoft.com/office/drawing/2014/main" id="{EB4584E4-4709-41E8-B16F-0981A17A0B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0662" y="5550474"/>
              <a:ext cx="3716027" cy="626489"/>
            </a:xfrm>
            <a:prstGeom prst="rect">
              <a:avLst/>
            </a:prstGeom>
          </p:spPr>
        </p:pic>
        <p:pic>
          <p:nvPicPr>
            <p:cNvPr id="7" name="Picture 6">
              <a:extLst>
                <a:ext uri="{FF2B5EF4-FFF2-40B4-BE49-F238E27FC236}">
                  <a16:creationId xmlns:a16="http://schemas.microsoft.com/office/drawing/2014/main" id="{179EEEE5-6CDC-4B15-8EED-A68B6A097FC2}"/>
                </a:ext>
              </a:extLst>
            </p:cNvPr>
            <p:cNvPicPr>
              <a:picLocks noChangeAspect="1"/>
            </p:cNvPicPr>
            <p:nvPr/>
          </p:nvPicPr>
          <p:blipFill rotWithShape="1">
            <a:blip r:embed="rId6">
              <a:extLst>
                <a:ext uri="{28A0092B-C50C-407E-A947-70E740481C1C}">
                  <a14:useLocalDpi xmlns:a14="http://schemas.microsoft.com/office/drawing/2010/main" val="0"/>
                </a:ext>
              </a:extLst>
            </a:blip>
            <a:srcRect l="6086" t="8459" r="55296" b="73710"/>
            <a:stretch/>
          </p:blipFill>
          <p:spPr>
            <a:xfrm>
              <a:off x="6645485" y="4280200"/>
              <a:ext cx="2016523" cy="1204908"/>
            </a:xfrm>
            <a:prstGeom prst="rect">
              <a:avLst/>
            </a:prstGeom>
          </p:spPr>
        </p:pic>
        <p:pic>
          <p:nvPicPr>
            <p:cNvPr id="9" name="Picture 8">
              <a:extLst>
                <a:ext uri="{FF2B5EF4-FFF2-40B4-BE49-F238E27FC236}">
                  <a16:creationId xmlns:a16="http://schemas.microsoft.com/office/drawing/2014/main" id="{DB08C2E3-A23A-4280-9B85-DD40D64CE0A2}"/>
                </a:ext>
              </a:extLst>
            </p:cNvPr>
            <p:cNvPicPr>
              <a:picLocks noChangeAspect="1"/>
            </p:cNvPicPr>
            <p:nvPr/>
          </p:nvPicPr>
          <p:blipFill rotWithShape="1">
            <a:blip r:embed="rId7">
              <a:extLst>
                <a:ext uri="{28A0092B-C50C-407E-A947-70E740481C1C}">
                  <a14:useLocalDpi xmlns:a14="http://schemas.microsoft.com/office/drawing/2010/main" val="0"/>
                </a:ext>
              </a:extLst>
            </a:blip>
            <a:srcRect l="40028" t="41091" r="39615" b="40708"/>
            <a:stretch/>
          </p:blipFill>
          <p:spPr>
            <a:xfrm>
              <a:off x="2929458" y="3740693"/>
              <a:ext cx="3716027" cy="1868880"/>
            </a:xfrm>
            <a:prstGeom prst="rect">
              <a:avLst/>
            </a:prstGeom>
          </p:spPr>
        </p:pic>
      </p:grpSp>
    </p:spTree>
    <p:extLst>
      <p:ext uri="{BB962C8B-B14F-4D97-AF65-F5344CB8AC3E}">
        <p14:creationId xmlns:p14="http://schemas.microsoft.com/office/powerpoint/2010/main" val="99287433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Fundamentals</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sp>
        <p:nvSpPr>
          <p:cNvPr id="103" name="Double-click to edit"/>
          <p:cNvSpPr txBox="1">
            <a:spLocks noGrp="1"/>
          </p:cNvSpPr>
          <p:nvPr>
            <p:ph type="body" idx="1"/>
          </p:nvPr>
        </p:nvSpPr>
        <p:spPr>
          <a:xfrm>
            <a:off x="199333" y="1825625"/>
            <a:ext cx="10515600" cy="4351338"/>
          </a:xfrm>
          <a:prstGeom prst="rect">
            <a:avLst/>
          </a:prstGeom>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Using CNN with particles can be challenging…</a:t>
            </a:r>
          </a:p>
          <a:p>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8C56BC6F-9B1C-4BB2-83D1-0599CA89F5A9}"/>
              </a:ext>
            </a:extLst>
          </p:cNvPr>
          <p:cNvSpPr txBox="1">
            <a:spLocks noGrp="1"/>
          </p:cNvSpPr>
          <p:nvPr>
            <p:ph type="sldNum" sz="quarter" idx="2"/>
          </p:nvPr>
        </p:nvSpPr>
        <p:spPr>
          <a:xfrm>
            <a:off x="11370937" y="6400413"/>
            <a:ext cx="164466" cy="27699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latin typeface="Linux Libertine Display O" panose="02000503000000000000" pitchFamily="50" charset="0"/>
                <a:ea typeface="Linux Libertine Display O" panose="02000503000000000000" pitchFamily="50" charset="0"/>
                <a:cs typeface="Linux Libertine Display O" panose="02000503000000000000" pitchFamily="50" charset="0"/>
              </a:rPr>
              <a:t>5</a:t>
            </a:fld>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3" name="Picture 2" descr="Diagram&#10;&#10;Description automatically generated">
            <a:extLst>
              <a:ext uri="{FF2B5EF4-FFF2-40B4-BE49-F238E27FC236}">
                <a16:creationId xmlns:a16="http://schemas.microsoft.com/office/drawing/2014/main" id="{A375B468-4CEC-49D7-8954-BE10759305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1717" y="2379126"/>
            <a:ext cx="3184599" cy="3973062"/>
          </a:xfrm>
          <a:prstGeom prst="rect">
            <a:avLst/>
          </a:prstGeom>
        </p:spPr>
      </p:pic>
      <p:pic>
        <p:nvPicPr>
          <p:cNvPr id="5" name="Picture 4" descr="A picture containing different, vegetable, arranged&#10;&#10;Description automatically generated">
            <a:extLst>
              <a:ext uri="{FF2B5EF4-FFF2-40B4-BE49-F238E27FC236}">
                <a16:creationId xmlns:a16="http://schemas.microsoft.com/office/drawing/2014/main" id="{43D828B4-2084-48AC-87C6-1ED98A3E63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5007" y="2379126"/>
            <a:ext cx="3147262" cy="3973062"/>
          </a:xfrm>
          <a:prstGeom prst="rect">
            <a:avLst/>
          </a:prstGeom>
        </p:spPr>
      </p:pic>
      <p:pic>
        <p:nvPicPr>
          <p:cNvPr id="8" name="Picture 7" descr="Diagram&#10;&#10;Description automatically generated with low confidence">
            <a:extLst>
              <a:ext uri="{FF2B5EF4-FFF2-40B4-BE49-F238E27FC236}">
                <a16:creationId xmlns:a16="http://schemas.microsoft.com/office/drawing/2014/main" id="{258ACB5F-68C2-4960-A186-AB15B9D266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390" y="2379126"/>
            <a:ext cx="3162636" cy="3973062"/>
          </a:xfrm>
          <a:prstGeom prst="rect">
            <a:avLst/>
          </a:prstGeom>
        </p:spPr>
      </p:pic>
    </p:spTree>
    <p:extLst>
      <p:ext uri="{BB962C8B-B14F-4D97-AF65-F5344CB8AC3E}">
        <p14:creationId xmlns:p14="http://schemas.microsoft.com/office/powerpoint/2010/main" val="26186988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Contributions</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sp>
        <p:nvSpPr>
          <p:cNvPr id="103" name="Double-click to edit"/>
          <p:cNvSpPr txBox="1">
            <a:spLocks noGrp="1"/>
          </p:cNvSpPr>
          <p:nvPr>
            <p:ph type="body" idx="1"/>
          </p:nvPr>
        </p:nvSpPr>
        <p:spPr>
          <a:xfrm>
            <a:off x="199333" y="1825625"/>
            <a:ext cx="10515600" cy="4351338"/>
          </a:xfrm>
          <a:prstGeom prst="rect">
            <a:avLst/>
          </a:prstGeom>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A deep neural network using the </a:t>
            </a:r>
            <a:r>
              <a:rPr lang="en-CA" b="1" dirty="0">
                <a:solidFill>
                  <a:schemeClr val="accent5"/>
                </a:solidFill>
                <a:latin typeface="Linux Libertine Display O" panose="02000503000000000000" pitchFamily="50" charset="0"/>
                <a:ea typeface="Linux Libertine Display O" panose="02000503000000000000" pitchFamily="50" charset="0"/>
                <a:cs typeface="Linux Libertine Display O" panose="02000503000000000000" pitchFamily="50" charset="0"/>
              </a:rPr>
              <a:t>particle neighborhoods</a:t>
            </a:r>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and a </a:t>
            </a:r>
            <a:r>
              <a:rPr lang="en-CA" b="1" dirty="0">
                <a:solidFill>
                  <a:schemeClr val="accent5"/>
                </a:solidFill>
                <a:latin typeface="Linux Libertine Display O" panose="02000503000000000000" pitchFamily="50" charset="0"/>
                <a:ea typeface="Linux Libertine Display O" panose="02000503000000000000" pitchFamily="50" charset="0"/>
                <a:cs typeface="Linux Libertine Display O" panose="02000503000000000000" pitchFamily="50" charset="0"/>
              </a:rPr>
              <a:t>deformation-aware loss function</a:t>
            </a:r>
            <a:endPar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An advection scheme transposing a </a:t>
            </a:r>
            <a:r>
              <a:rPr lang="en-CA" b="1" dirty="0">
                <a:solidFill>
                  <a:schemeClr val="accent5"/>
                </a:solidFill>
                <a:latin typeface="Linux Libertine Display O" panose="02000503000000000000" pitchFamily="50" charset="0"/>
                <a:ea typeface="Linux Libertine Display O" panose="02000503000000000000" pitchFamily="50" charset="0"/>
                <a:cs typeface="Linux Libertine Display O" panose="02000503000000000000" pitchFamily="50" charset="0"/>
              </a:rPr>
              <a:t>scene flow</a:t>
            </a:r>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into a </a:t>
            </a:r>
            <a:r>
              <a:rPr lang="en-CA" b="1" dirty="0" err="1">
                <a:solidFill>
                  <a:schemeClr val="accent5"/>
                </a:solidFill>
                <a:latin typeface="Linux Libertine Display O" panose="02000503000000000000" pitchFamily="50" charset="0"/>
                <a:ea typeface="Linux Libertine Display O" panose="02000503000000000000" pitchFamily="50" charset="0"/>
                <a:cs typeface="Linux Libertine Display O" panose="02000503000000000000" pitchFamily="50" charset="0"/>
              </a:rPr>
              <a:t>Lagrangian</a:t>
            </a:r>
            <a:r>
              <a:rPr lang="en-CA" b="1" dirty="0">
                <a:solidFill>
                  <a:schemeClr val="accent5"/>
                </a:solidFill>
                <a:latin typeface="Linux Libertine Display O" panose="02000503000000000000" pitchFamily="50" charset="0"/>
                <a:ea typeface="Linux Libertine Display O" panose="02000503000000000000" pitchFamily="50" charset="0"/>
                <a:cs typeface="Linux Libertine Display O" panose="02000503000000000000" pitchFamily="50" charset="0"/>
              </a:rPr>
              <a:t> motion</a:t>
            </a:r>
            <a:endPar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An interpolation approach for </a:t>
            </a:r>
            <a:r>
              <a:rPr lang="en-CA" b="1" dirty="0">
                <a:solidFill>
                  <a:schemeClr val="accent5"/>
                </a:solidFill>
                <a:latin typeface="Linux Libertine Display O" panose="02000503000000000000" pitchFamily="50" charset="0"/>
                <a:ea typeface="Linux Libertine Display O" panose="02000503000000000000" pitchFamily="50" charset="0"/>
                <a:cs typeface="Linux Libertine Display O" panose="02000503000000000000" pitchFamily="50" charset="0"/>
              </a:rPr>
              <a:t>matching topological changes</a:t>
            </a:r>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on </a:t>
            </a:r>
            <a:r>
              <a:rPr lang="en-CA" b="1" dirty="0">
                <a:solidFill>
                  <a:schemeClr val="accent5"/>
                </a:solidFill>
                <a:latin typeface="Linux Libertine Display O" panose="02000503000000000000" pitchFamily="50" charset="0"/>
                <a:ea typeface="Linux Libertine Display O" panose="02000503000000000000" pitchFamily="50" charset="0"/>
                <a:cs typeface="Linux Libertine Display O" panose="02000503000000000000" pitchFamily="50" charset="0"/>
              </a:rPr>
              <a:t>key events</a:t>
            </a:r>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between liquids using </a:t>
            </a:r>
            <a:r>
              <a:rPr lang="en-CA" b="1" dirty="0">
                <a:solidFill>
                  <a:schemeClr val="accent5"/>
                </a:solidFill>
                <a:latin typeface="Linux Libertine Display O" panose="02000503000000000000" pitchFamily="50" charset="0"/>
                <a:ea typeface="Linux Libertine Display O" panose="02000503000000000000" pitchFamily="50" charset="0"/>
                <a:cs typeface="Linux Libertine Display O" panose="02000503000000000000" pitchFamily="50" charset="0"/>
              </a:rPr>
              <a:t>different </a:t>
            </a:r>
            <a:r>
              <a:rPr lang="en-CA" b="1" dirty="0" err="1">
                <a:solidFill>
                  <a:schemeClr val="accent5"/>
                </a:solidFill>
                <a:latin typeface="Linux Libertine Display O" panose="02000503000000000000" pitchFamily="50" charset="0"/>
                <a:ea typeface="Linux Libertine Display O" panose="02000503000000000000" pitchFamily="50" charset="0"/>
                <a:cs typeface="Linux Libertine Display O" panose="02000503000000000000" pitchFamily="50" charset="0"/>
              </a:rPr>
              <a:t>discretizations</a:t>
            </a:r>
            <a:endPar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r>
              <a:rPr lang="en-CA" dirty="0">
                <a:solidFill>
                  <a:schemeClr val="tx1"/>
                </a:solidFill>
                <a:latin typeface="Linux Libertine Display O" panose="02000503000000000000" pitchFamily="50" charset="0"/>
                <a:ea typeface="Linux Libertine Display O" panose="02000503000000000000" pitchFamily="50" charset="0"/>
                <a:cs typeface="Linux Libertine Display O" panose="02000503000000000000" pitchFamily="50" charset="0"/>
              </a:rPr>
              <a:t>A</a:t>
            </a:r>
            <a:r>
              <a:rPr lang="en-CA" dirty="0">
                <a:solidFill>
                  <a:schemeClr val="accent5"/>
                </a:solidFill>
                <a:latin typeface="Linux Libertine Display O" panose="02000503000000000000" pitchFamily="50" charset="0"/>
                <a:ea typeface="Linux Libertine Display O" panose="02000503000000000000" pitchFamily="50" charset="0"/>
                <a:cs typeface="Linux Libertine Display O" panose="02000503000000000000" pitchFamily="50" charset="0"/>
              </a:rPr>
              <a:t> </a:t>
            </a:r>
            <a:r>
              <a:rPr lang="en-CA" b="1" dirty="0">
                <a:solidFill>
                  <a:schemeClr val="accent5"/>
                </a:solidFill>
                <a:latin typeface="Linux Libertine Display O" panose="02000503000000000000" pitchFamily="50" charset="0"/>
                <a:ea typeface="Linux Libertine Display O" panose="02000503000000000000" pitchFamily="50" charset="0"/>
                <a:cs typeface="Linux Libertine Display O" panose="02000503000000000000" pitchFamily="50" charset="0"/>
              </a:rPr>
              <a:t>data augmentation </a:t>
            </a:r>
            <a:r>
              <a:rPr lang="en-CA" dirty="0">
                <a:solidFill>
                  <a:schemeClr val="tx1"/>
                </a:solidFill>
                <a:latin typeface="Linux Libertine Display O" panose="02000503000000000000" pitchFamily="50" charset="0"/>
                <a:ea typeface="Linux Libertine Display O" panose="02000503000000000000" pitchFamily="50" charset="0"/>
                <a:cs typeface="Linux Libertine Display O" panose="02000503000000000000" pitchFamily="50" charset="0"/>
              </a:rPr>
              <a:t>framework</a:t>
            </a:r>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that artificially grows an existing </a:t>
            </a:r>
            <a:r>
              <a:rPr lang="en-CA" b="1" dirty="0">
                <a:solidFill>
                  <a:schemeClr val="accent5"/>
                </a:solidFill>
                <a:latin typeface="Linux Libertine Display O" panose="02000503000000000000" pitchFamily="50" charset="0"/>
                <a:ea typeface="Linux Libertine Display O" panose="02000503000000000000" pitchFamily="50" charset="0"/>
                <a:cs typeface="Linux Libertine Display O" panose="02000503000000000000" pitchFamily="50" charset="0"/>
              </a:rPr>
              <a:t>particle-based simulation dataset</a:t>
            </a:r>
            <a:endPar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endPar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8C56BC6F-9B1C-4BB2-83D1-0599CA89F5A9}"/>
              </a:ext>
            </a:extLst>
          </p:cNvPr>
          <p:cNvSpPr txBox="1">
            <a:spLocks noGrp="1"/>
          </p:cNvSpPr>
          <p:nvPr>
            <p:ph type="sldNum" sz="quarter" idx="2"/>
          </p:nvPr>
        </p:nvSpPr>
        <p:spPr>
          <a:xfrm>
            <a:off x="11370937" y="6400413"/>
            <a:ext cx="164466" cy="27699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latin typeface="Linux Libertine Display O" panose="02000503000000000000" pitchFamily="50" charset="0"/>
                <a:ea typeface="Linux Libertine Display O" panose="02000503000000000000" pitchFamily="50" charset="0"/>
                <a:cs typeface="Linux Libertine Display O" panose="02000503000000000000" pitchFamily="50" charset="0"/>
              </a:rPr>
              <a:t>6</a:t>
            </a:fld>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xEl>
                                              <p:pRg st="1" end="1"/>
                                            </p:txEl>
                                          </p:spTgt>
                                        </p:tgtEl>
                                        <p:attrNameLst>
                                          <p:attrName>style.visibility</p:attrName>
                                        </p:attrNameLst>
                                      </p:cBhvr>
                                      <p:to>
                                        <p:strVal val="visible"/>
                                      </p:to>
                                    </p:set>
                                    <p:animEffect transition="in" filter="fade">
                                      <p:cBhvr>
                                        <p:cTn id="7" dur="500"/>
                                        <p:tgtEl>
                                          <p:spTgt spid="1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xEl>
                                              <p:pRg st="2" end="2"/>
                                            </p:txEl>
                                          </p:spTgt>
                                        </p:tgtEl>
                                        <p:attrNameLst>
                                          <p:attrName>style.visibility</p:attrName>
                                        </p:attrNameLst>
                                      </p:cBhvr>
                                      <p:to>
                                        <p:strVal val="visible"/>
                                      </p:to>
                                    </p:set>
                                    <p:animEffect transition="in" filter="fade">
                                      <p:cBhvr>
                                        <p:cTn id="12" dur="500"/>
                                        <p:tgtEl>
                                          <p:spTgt spid="10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
                                            <p:txEl>
                                              <p:pRg st="3" end="3"/>
                                            </p:txEl>
                                          </p:spTgt>
                                        </p:tgtEl>
                                        <p:attrNameLst>
                                          <p:attrName>style.visibility</p:attrName>
                                        </p:attrNameLst>
                                      </p:cBhvr>
                                      <p:to>
                                        <p:strVal val="visible"/>
                                      </p:to>
                                    </p:set>
                                    <p:animEffect transition="in" filter="fade">
                                      <p:cBhvr>
                                        <p:cTn id="17" dur="500"/>
                                        <p:tgtEl>
                                          <p:spTgt spid="1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Overview</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77B26CDB-4B39-4259-B682-3311FD06094F}"/>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7</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5" name="Picture 4" descr="Calendar&#10;&#10;Description automatically generated">
            <a:extLst>
              <a:ext uri="{FF2B5EF4-FFF2-40B4-BE49-F238E27FC236}">
                <a16:creationId xmlns:a16="http://schemas.microsoft.com/office/drawing/2014/main" id="{7DB728FE-2AFD-4AA7-90B9-DC6C7DB9D5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9688"/>
            <a:ext cx="12192000" cy="4834089"/>
          </a:xfrm>
          <a:prstGeom prst="rect">
            <a:avLst/>
          </a:prstGeom>
        </p:spPr>
      </p:pic>
    </p:spTree>
    <p:extLst>
      <p:ext uri="{BB962C8B-B14F-4D97-AF65-F5344CB8AC3E}">
        <p14:creationId xmlns:p14="http://schemas.microsoft.com/office/powerpoint/2010/main" val="225592362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Overview</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77B26CDB-4B39-4259-B682-3311FD06094F}"/>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8</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96" name="Picture 95" descr="Graphical user interface, application&#10;&#10;Description automatically generated">
            <a:extLst>
              <a:ext uri="{FF2B5EF4-FFF2-40B4-BE49-F238E27FC236}">
                <a16:creationId xmlns:a16="http://schemas.microsoft.com/office/drawing/2014/main" id="{6B6D665A-5B29-41BA-8E24-9EFC0EF1A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9688"/>
            <a:ext cx="12192000" cy="4834089"/>
          </a:xfrm>
          <a:prstGeom prst="rect">
            <a:avLst/>
          </a:prstGeom>
        </p:spPr>
      </p:pic>
    </p:spTree>
    <p:extLst>
      <p:ext uri="{BB962C8B-B14F-4D97-AF65-F5344CB8AC3E}">
        <p14:creationId xmlns:p14="http://schemas.microsoft.com/office/powerpoint/2010/main" val="336628047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Double-click to edit"/>
          <p:cNvSpPr txBox="1">
            <a:spLocks noGrp="1"/>
          </p:cNvSpPr>
          <p:nvPr>
            <p:ph type="title"/>
          </p:nvPr>
        </p:nvSpPr>
        <p:spPr>
          <a:xfrm>
            <a:off x="-3523" y="-15875"/>
            <a:ext cx="12195523" cy="1325563"/>
          </a:xfrm>
          <a:prstGeom prst="rect">
            <a:avLst/>
          </a:prstGeom>
          <a:solidFill>
            <a:srgbClr val="2399E8"/>
          </a:solidFill>
        </p:spPr>
        <p:txBody>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 Multi-resolution Inputs</a:t>
            </a:r>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104" name="Picture 8" descr="Picture 8"/>
          <p:cNvPicPr>
            <a:picLocks noChangeAspect="1"/>
          </p:cNvPicPr>
          <p:nvPr/>
        </p:nvPicPr>
        <p:blipFill>
          <a:blip r:embed="rId3"/>
          <a:stretch>
            <a:fillRect/>
          </a:stretch>
        </p:blipFill>
        <p:spPr>
          <a:xfrm>
            <a:off x="10714933" y="-15875"/>
            <a:ext cx="1476475" cy="1325563"/>
          </a:xfrm>
          <a:prstGeom prst="rect">
            <a:avLst/>
          </a:prstGeom>
          <a:ln w="12700">
            <a:miter lim="400000"/>
          </a:ln>
        </p:spPr>
      </p:pic>
      <p:sp>
        <p:nvSpPr>
          <p:cNvPr id="6" name="Slide Number">
            <a:extLst>
              <a:ext uri="{FF2B5EF4-FFF2-40B4-BE49-F238E27FC236}">
                <a16:creationId xmlns:a16="http://schemas.microsoft.com/office/drawing/2014/main" id="{77B26CDB-4B39-4259-B682-3311FD06094F}"/>
              </a:ext>
            </a:extLst>
          </p:cNvPr>
          <p:cNvSpPr txBox="1">
            <a:spLocks/>
          </p:cNvSpPr>
          <p:nvPr/>
        </p:nvSpPr>
        <p:spPr>
          <a:xfrm>
            <a:off x="11370937" y="6400413"/>
            <a:ext cx="164466"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latin typeface="Linux Libertine Display O" panose="02000503000000000000" pitchFamily="50" charset="0"/>
                <a:ea typeface="Linux Libertine Display O" panose="02000503000000000000" pitchFamily="50" charset="0"/>
                <a:cs typeface="Linux Libertine Display O" panose="02000503000000000000" pitchFamily="50" charset="0"/>
              </a:rPr>
              <a:pPr/>
              <a:t>9</a:t>
            </a:fld>
            <a:endParaRPr lang="en-US"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pic>
        <p:nvPicPr>
          <p:cNvPr id="3" name="Picture 2">
            <a:extLst>
              <a:ext uri="{FF2B5EF4-FFF2-40B4-BE49-F238E27FC236}">
                <a16:creationId xmlns:a16="http://schemas.microsoft.com/office/drawing/2014/main" id="{097EB3E4-BA04-47EA-90A6-17882FFBE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437888"/>
            <a:ext cx="2667000" cy="4962525"/>
          </a:xfrm>
          <a:prstGeom prst="rect">
            <a:avLst/>
          </a:prstGeom>
        </p:spPr>
      </p:pic>
      <p:pic>
        <p:nvPicPr>
          <p:cNvPr id="5" name="Picture 4">
            <a:extLst>
              <a:ext uri="{FF2B5EF4-FFF2-40B4-BE49-F238E27FC236}">
                <a16:creationId xmlns:a16="http://schemas.microsoft.com/office/drawing/2014/main" id="{4E01215E-14C5-40A6-B341-F982D84CBA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437888"/>
            <a:ext cx="6800850" cy="4886325"/>
          </a:xfrm>
          <a:prstGeom prst="rect">
            <a:avLst/>
          </a:prstGeom>
        </p:spPr>
      </p:pic>
      <p:sp>
        <p:nvSpPr>
          <p:cNvPr id="9" name="Double-click to edit">
            <a:extLst>
              <a:ext uri="{FF2B5EF4-FFF2-40B4-BE49-F238E27FC236}">
                <a16:creationId xmlns:a16="http://schemas.microsoft.com/office/drawing/2014/main" id="{083D8D4C-18C5-4A93-B120-989778DF4F03}"/>
              </a:ext>
            </a:extLst>
          </p:cNvPr>
          <p:cNvSpPr txBox="1">
            <a:spLocks noGrp="1"/>
          </p:cNvSpPr>
          <p:nvPr>
            <p:ph type="body" idx="1"/>
          </p:nvPr>
        </p:nvSpPr>
        <p:spPr>
          <a:xfrm>
            <a:off x="7082733" y="1641280"/>
            <a:ext cx="4829867" cy="4518219"/>
          </a:xfrm>
          <a:prstGeom prst="rect">
            <a:avLst/>
          </a:prstGeom>
        </p:spPr>
        <p:txBody>
          <a:bodyPr>
            <a:normAutofit/>
          </a:bodyPr>
          <a:lstStyle/>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Pairs of particle-based liquids: low and high resolution</a:t>
            </a:r>
          </a:p>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Using the same initial conditions</a:t>
            </a:r>
          </a:p>
          <a:p>
            <a:r>
              <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Except for the discretization</a:t>
            </a:r>
          </a:p>
          <a:p>
            <a:endParaRPr lang="en-CA"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a:p>
            <a:endParaRPr dirty="0">
              <a:latin typeface="Linux Libertine Display O" panose="02000503000000000000" pitchFamily="50" charset="0"/>
              <a:ea typeface="Linux Libertine Display O" panose="02000503000000000000" pitchFamily="50" charset="0"/>
              <a:cs typeface="Linux Libertine Display O" panose="02000503000000000000" pitchFamily="50" charset="0"/>
            </a:endParaRPr>
          </a:p>
        </p:txBody>
      </p:sp>
      <p:sp>
        <p:nvSpPr>
          <p:cNvPr id="7" name="TextBox 6">
            <a:extLst>
              <a:ext uri="{FF2B5EF4-FFF2-40B4-BE49-F238E27FC236}">
                <a16:creationId xmlns:a16="http://schemas.microsoft.com/office/drawing/2014/main" id="{8F568CB2-77CE-45AF-A201-A142B6E7EB20}"/>
              </a:ext>
            </a:extLst>
          </p:cNvPr>
          <p:cNvSpPr txBox="1"/>
          <p:nvPr/>
        </p:nvSpPr>
        <p:spPr>
          <a:xfrm>
            <a:off x="2724472" y="2247900"/>
            <a:ext cx="813683"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CA" sz="2400" b="1"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&gt;</a:t>
            </a:r>
            <a:r>
              <a:rPr kumimoji="0" lang="en-CA" sz="2400" b="1"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rPr>
              <a:t>10M</a:t>
            </a:r>
          </a:p>
          <a:p>
            <a:pPr marL="0" marR="0" indent="0" algn="ctr" defTabSz="914400" rtl="0" fontAlgn="auto" latinLnBrk="0" hangingPunct="0">
              <a:lnSpc>
                <a:spcPct val="100000"/>
              </a:lnSpc>
              <a:spcBef>
                <a:spcPts val="0"/>
              </a:spcBef>
              <a:spcAft>
                <a:spcPts val="0"/>
              </a:spcAft>
              <a:buClrTx/>
              <a:buSzTx/>
              <a:buFontTx/>
              <a:buNone/>
              <a:tabLst/>
            </a:pPr>
            <a:r>
              <a:rPr lang="en-CA" sz="2400" b="1"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part.</a:t>
            </a:r>
            <a:endParaRPr kumimoji="0" lang="en-US" sz="2400" b="1"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p:sp>
        <p:nvSpPr>
          <p:cNvPr id="11" name="TextBox 10">
            <a:extLst>
              <a:ext uri="{FF2B5EF4-FFF2-40B4-BE49-F238E27FC236}">
                <a16:creationId xmlns:a16="http://schemas.microsoft.com/office/drawing/2014/main" id="{F5B0BD76-C699-4BC7-82AE-46E236ED0BBC}"/>
              </a:ext>
            </a:extLst>
          </p:cNvPr>
          <p:cNvSpPr txBox="1"/>
          <p:nvPr/>
        </p:nvSpPr>
        <p:spPr>
          <a:xfrm>
            <a:off x="2700426" y="4589117"/>
            <a:ext cx="861773"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CA" sz="2400" b="1"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&lt;500k</a:t>
            </a:r>
            <a:endParaRPr kumimoji="0" lang="en-CA" sz="2400" b="1"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a:p>
            <a:pPr marL="0" marR="0" indent="0" algn="ctr" defTabSz="914400" rtl="0" fontAlgn="auto" latinLnBrk="0" hangingPunct="0">
              <a:lnSpc>
                <a:spcPct val="100000"/>
              </a:lnSpc>
              <a:spcBef>
                <a:spcPts val="0"/>
              </a:spcBef>
              <a:spcAft>
                <a:spcPts val="0"/>
              </a:spcAft>
              <a:buClrTx/>
              <a:buSzTx/>
              <a:buFontTx/>
              <a:buNone/>
              <a:tabLst/>
            </a:pPr>
            <a:r>
              <a:rPr lang="en-CA" sz="2400" b="1" dirty="0">
                <a:latin typeface="Linux Libertine Display O" panose="02000503000000000000" pitchFamily="50" charset="0"/>
                <a:ea typeface="Linux Libertine Display O" panose="02000503000000000000" pitchFamily="50" charset="0"/>
                <a:cs typeface="Linux Libertine Display O" panose="02000503000000000000" pitchFamily="50" charset="0"/>
              </a:rPr>
              <a:t>part.</a:t>
            </a:r>
            <a:endParaRPr kumimoji="0" lang="en-US" sz="2400" b="1" i="0" u="none" strike="noStrike" cap="none" spc="0" normalizeH="0" baseline="0" dirty="0">
              <a:ln>
                <a:noFill/>
              </a:ln>
              <a:solidFill>
                <a:srgbClr val="000000"/>
              </a:solidFill>
              <a:effectLst/>
              <a:uFillTx/>
              <a:latin typeface="Linux Libertine Display O" panose="02000503000000000000" pitchFamily="50" charset="0"/>
              <a:ea typeface="Linux Libertine Display O" panose="02000503000000000000" pitchFamily="50" charset="0"/>
              <a:cs typeface="Linux Libertine Display O" panose="02000503000000000000" pitchFamily="50" charset="0"/>
              <a:sym typeface="Calibri"/>
            </a:endParaRPr>
          </a:p>
        </p:txBody>
      </p:sp>
    </p:spTree>
    <p:extLst>
      <p:ext uri="{BB962C8B-B14F-4D97-AF65-F5344CB8AC3E}">
        <p14:creationId xmlns:p14="http://schemas.microsoft.com/office/powerpoint/2010/main" val="8186798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500"/>
                                        <p:tgtEl>
                                          <p:spTgt spid="9">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9121</TotalTime>
  <Words>3292</Words>
  <Application>Microsoft Office PowerPoint</Application>
  <PresentationFormat>Widescreen</PresentationFormat>
  <Paragraphs>341</Paragraphs>
  <Slides>40</Slides>
  <Notes>40</Notes>
  <HiddenSlides>0</HiddenSlides>
  <MMClips>9</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40</vt:i4>
      </vt:variant>
    </vt:vector>
  </HeadingPairs>
  <TitlesOfParts>
    <vt:vector size="48" baseType="lpstr">
      <vt:lpstr>Linux Libertine Display O</vt:lpstr>
      <vt:lpstr>Calibri</vt:lpstr>
      <vt:lpstr>Wingdings</vt:lpstr>
      <vt:lpstr>Arial</vt:lpstr>
      <vt:lpstr>Cambria Math</vt:lpstr>
      <vt:lpstr>Calibri Light</vt:lpstr>
      <vt:lpstr>Office Theme</vt:lpstr>
      <vt:lpstr>1_Office Theme</vt:lpstr>
      <vt:lpstr>PowerPoint Presentation</vt:lpstr>
      <vt:lpstr> Motivation</vt:lpstr>
      <vt:lpstr> Up-resing Particle-Based Liquids</vt:lpstr>
      <vt:lpstr> Related Work</vt:lpstr>
      <vt:lpstr> Fundamentals</vt:lpstr>
      <vt:lpstr> Contributions</vt:lpstr>
      <vt:lpstr> Overview</vt:lpstr>
      <vt:lpstr> Overview</vt:lpstr>
      <vt:lpstr> Multi-resolution Inputs</vt:lpstr>
      <vt:lpstr> Overview</vt:lpstr>
      <vt:lpstr> Data Preparation: Deformation Prior</vt:lpstr>
      <vt:lpstr> Data Preparation: Deformation Prior</vt:lpstr>
      <vt:lpstr>PowerPoint Presentation</vt:lpstr>
      <vt:lpstr>PowerPoint Presentation</vt:lpstr>
      <vt:lpstr>PowerPoint Presentation</vt:lpstr>
      <vt:lpstr> Overview</vt:lpstr>
      <vt:lpstr> Neural Network Architecture</vt:lpstr>
      <vt:lpstr> Neural Network: Input Features </vt:lpstr>
      <vt:lpstr> Neural Network: Mapping Neighborhoods</vt:lpstr>
      <vt:lpstr> Neural Network: Mapping Neighborhoods</vt:lpstr>
      <vt:lpstr> Neural Network: Mapping Neighborhoods</vt:lpstr>
      <vt:lpstr> Neural Network: Convolutions on Neighbors</vt:lpstr>
      <vt:lpstr> Neural Network: Refinement </vt:lpstr>
      <vt:lpstr> Neural Network: Loss Function</vt:lpstr>
      <vt:lpstr> Neural Network Architecture</vt:lpstr>
      <vt:lpstr>PowerPoint Presentation</vt:lpstr>
      <vt:lpstr> Overview</vt:lpstr>
      <vt:lpstr> Overview</vt:lpstr>
      <vt:lpstr> Refinement: Varying Thickness</vt:lpstr>
      <vt:lpstr> Refinement: Reduce Inference Noise</vt:lpstr>
      <vt:lpstr> Advection Scheme</vt:lpstr>
      <vt:lpstr> Overview</vt:lpstr>
      <vt:lpstr> Results: Stirring Liquid </vt:lpstr>
      <vt:lpstr> Results: More Dynamic Obstacles</vt:lpstr>
      <vt:lpstr> Results: Multiple Stages</vt:lpstr>
      <vt:lpstr> Results: Few Statistics</vt:lpstr>
      <vt:lpstr> Results: Dynamic Boundaries</vt:lpstr>
      <vt:lpstr> Results: Multiple Streams</vt:lpstr>
      <vt:lpstr> Conclusion</vt:lpstr>
      <vt:lpstr> 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Etienne Vouga</dc:creator>
  <cp:lastModifiedBy>Bruno Roy</cp:lastModifiedBy>
  <cp:revision>492</cp:revision>
  <dcterms:modified xsi:type="dcterms:W3CDTF">2021-09-08T20:05:23Z</dcterms:modified>
</cp:coreProperties>
</file>