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2" r:id="rId16"/>
    <p:sldId id="263" r:id="rId17"/>
    <p:sldId id="259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porte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99762" autoAdjust="0"/>
  </p:normalViewPr>
  <p:slideViewPr>
    <p:cSldViewPr>
      <p:cViewPr>
        <p:scale>
          <a:sx n="70" d="100"/>
          <a:sy n="70" d="100"/>
        </p:scale>
        <p:origin x="-163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A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E69E2A-0255-4BC7-8D20-9C3003FA800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200" smtClean="0"/>
          </a:p>
          <a:p>
            <a:pPr>
              <a:spcBef>
                <a:spcPct val="0"/>
              </a:spcBef>
            </a:pPr>
            <a:endParaRPr lang="en-US" sz="220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0C2BE28-EF32-4EE3-BBEF-28E1207D654C}" type="slidenum">
              <a:rPr lang="en-US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200" smtClean="0"/>
          </a:p>
          <a:p>
            <a:pPr>
              <a:spcBef>
                <a:spcPct val="0"/>
              </a:spcBef>
            </a:pPr>
            <a:endParaRPr lang="en-US" sz="220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0C2BE28-EF32-4EE3-BBEF-28E1207D654C}" type="slidenum">
              <a:rPr lang="en-US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2BBC-2923-4AA8-816B-439EAA371B78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93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2BBC-2923-4AA8-816B-439EAA371B78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293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E58284-9CF1-4E69-86D1-A7CB74566ED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E58284-9CF1-4E69-86D1-A7CB74566ED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9E2A-0255-4BC7-8D20-9C3003FA800A}" type="slidenum">
              <a:rPr lang="fr-CA" smtClean="0"/>
              <a:pPr/>
              <a:t>22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2634C-361F-4622-812C-90D97EC258DC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29AEB-3465-4769-A86F-5740C8BA455E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150C-0489-4CDB-82C9-2462E025F061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7DA72-972C-413B-BA15-EBCFEA3F1B8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B5989-3B5F-4D13-AB27-63B63BEB32B6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27D10-2A92-47FE-A843-34EBFA48980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8C9D5D-78C3-4AC8-99C3-7417D6EC29FA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1BE412-DBB9-43CC-BF24-56025B8376E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2597073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A7FCB-FAD4-424B-955A-DCFB2FFCC047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FF87B-D55A-4468-B17E-5D31730E7ECE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B21FB-7DCD-4ACE-AE9A-4A65DDA0617C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F5EAE-EE44-444F-82DF-2C3343366E9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4A009-76C2-4A65-8DD9-64BCB4C30F4E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82BD2-0334-408A-9297-20764A2C079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05396-D87E-4B50-87C5-B728607A1607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10193-BBD6-4A0F-A151-80CE0D01F13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A7744-DB50-4F9F-B566-41FD2091DB2E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BAE97-8CBB-41D7-AC1F-FF040921BE9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9556F7-6660-4F60-9F5F-289C9FB69700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E282F-0CC1-4510-81A2-59FD641542B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B5AF8-D536-464E-A289-6E74A7795ED5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44A90-643F-48A8-9D06-D0628A09D6C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DEF96-5465-4942-A25B-6F075F48EB84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24E2-714C-4ECF-B915-93034360A9C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72D7A95-DA96-4DCF-94EC-758BCEDEFA2D}" type="datetime3">
              <a:rPr lang="en-CA" smtClean="0"/>
              <a:pPr/>
              <a:t>14 September 2012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/>
            </a:lvl1pPr>
          </a:lstStyle>
          <a:p>
            <a:fld id="{A926B973-A0ED-4C1A-B40C-9545C85B14F7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image" Target="../media/image2.jpeg"/><Relationship Id="rId26" Type="http://schemas.openxmlformats.org/officeDocument/2006/relationships/image" Target="../media/image10.png"/><Relationship Id="rId39" Type="http://schemas.openxmlformats.org/officeDocument/2006/relationships/image" Target="../media/image20.jpeg"/><Relationship Id="rId3" Type="http://schemas.openxmlformats.org/officeDocument/2006/relationships/tags" Target="../tags/tag2.xml"/><Relationship Id="rId21" Type="http://schemas.openxmlformats.org/officeDocument/2006/relationships/image" Target="../media/image5.png"/><Relationship Id="rId34" Type="http://schemas.openxmlformats.org/officeDocument/2006/relationships/image" Target="../media/image16.jpe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9.png"/><Relationship Id="rId33" Type="http://schemas.openxmlformats.org/officeDocument/2006/relationships/image" Target="../media/image15.png"/><Relationship Id="rId38" Type="http://schemas.openxmlformats.org/officeDocument/2006/relationships/image" Target="../media/image19.pn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4.png"/><Relationship Id="rId29" Type="http://schemas.openxmlformats.org/officeDocument/2006/relationships/hyperlink" Target="http://images.google.ca/imgres?imgurl=http://images.nationmaster.com/images/flags/co-lgflag.gif&amp;imgrefurl=http://www.nationmaster.com/country/co-colombia/cri-crime&amp;h=302&amp;w=453&amp;sz=2&amp;tbnid=z-J9hIkIgYq75M:&amp;tbnh=85&amp;tbnw=127&amp;prev=/images?q=flag+columbia&amp;um=1&amp;start=1&amp;sa=X&amp;oi=images&amp;ct=image&amp;cd=1" TargetMode="External"/><Relationship Id="rId41" Type="http://schemas.openxmlformats.org/officeDocument/2006/relationships/image" Target="../media/image22.jpe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image" Target="../media/image8.jpeg"/><Relationship Id="rId32" Type="http://schemas.openxmlformats.org/officeDocument/2006/relationships/oleObject" Target="../embeddings/oleObject1.bin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36" Type="http://schemas.openxmlformats.org/officeDocument/2006/relationships/hyperlink" Target="http://en.wikipedia.org/wiki/File:Flag_of_Brazil.svg" TargetMode="External"/><Relationship Id="rId10" Type="http://schemas.openxmlformats.org/officeDocument/2006/relationships/tags" Target="../tags/tag9.xml"/><Relationship Id="rId19" Type="http://schemas.openxmlformats.org/officeDocument/2006/relationships/image" Target="../media/image3.png"/><Relationship Id="rId31" Type="http://schemas.openxmlformats.org/officeDocument/2006/relationships/image" Target="../media/image14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6.png"/><Relationship Id="rId27" Type="http://schemas.openxmlformats.org/officeDocument/2006/relationships/image" Target="../media/image11.jpeg"/><Relationship Id="rId30" Type="http://schemas.openxmlformats.org/officeDocument/2006/relationships/image" Target="../media/image13.jpeg"/><Relationship Id="rId35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File:Flag_of_Brazil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File:Flag_of_Brazil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File:Flag_of_Brazil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File:Flag_of_Brazil.sv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6.png"/><Relationship Id="rId7" Type="http://schemas.openxmlformats.org/officeDocument/2006/relationships/hyperlink" Target="http://en.wikipedia.org/wiki/File:Flag_of_Brazil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.etsmtl.ca/claporte/English/VSE/Education/Introduction%20to%20ISO%2029110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57.jpeg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7.png"/><Relationship Id="rId3" Type="http://schemas.openxmlformats.org/officeDocument/2006/relationships/tags" Target="../tags/tag57.xml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hyperlink" Target="http://www.youtube.com/watch?v=w8wCIyDqYLI&amp;feature=g-upl" TargetMode="External"/><Relationship Id="rId11" Type="http://schemas.openxmlformats.org/officeDocument/2006/relationships/hyperlink" Target="http://en.wikipedia.org/wiki/File:Flag_of_Brazil.svg" TargetMode="External"/><Relationship Id="rId5" Type="http://schemas.openxmlformats.org/officeDocument/2006/relationships/hyperlink" Target="http://www.youtube.com/watch?v=viP7WLaFC8E" TargetMode="External"/><Relationship Id="rId15" Type="http://schemas.openxmlformats.org/officeDocument/2006/relationships/image" Target="../media/image57.jpeg"/><Relationship Id="rId10" Type="http://schemas.openxmlformats.org/officeDocument/2006/relationships/image" Target="../media/image5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jpeg"/><Relationship Id="rId1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cs.wikipedia.org/wiki/Soubor:Flag_of_the_Czech_Republic.sv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Flag_of_the_Czech_Republic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Flag_of_the_Czech_Republic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cs.wikipedia.org/wiki/Soubor:Flag_of_the_Czech_Republic.sv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6.png"/><Relationship Id="rId4" Type="http://schemas.openxmlformats.org/officeDocument/2006/relationships/hyperlink" Target="http://www.vse.jp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Flag_of_Brazil.svg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Flag_of_Brazil.svg" TargetMode="Externa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image" Target="../media/image33.png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34" Type="http://schemas.openxmlformats.org/officeDocument/2006/relationships/image" Target="../media/image41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image" Target="../media/image3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image" Target="../media/image38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image" Target="../media/image46.png"/><Relationship Id="rId3" Type="http://schemas.openxmlformats.org/officeDocument/2006/relationships/tags" Target="../tags/tag41.xml"/><Relationship Id="rId21" Type="http://schemas.openxmlformats.org/officeDocument/2006/relationships/image" Target="../media/image49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45.png"/><Relationship Id="rId25" Type="http://schemas.openxmlformats.org/officeDocument/2006/relationships/image" Target="../media/image18.png"/><Relationship Id="rId2" Type="http://schemas.openxmlformats.org/officeDocument/2006/relationships/tags" Target="../tags/tag40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hyperlink" Target="http://en.wikipedia.org/wiki/File:Flag_of_Brazil.svg" TargetMode="External"/><Relationship Id="rId5" Type="http://schemas.openxmlformats.org/officeDocument/2006/relationships/tags" Target="../tags/tag43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51.png"/><Relationship Id="rId10" Type="http://schemas.openxmlformats.org/officeDocument/2006/relationships/tags" Target="../tags/tag48.xml"/><Relationship Id="rId19" Type="http://schemas.openxmlformats.org/officeDocument/2006/relationships/image" Target="../media/image47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File:Flag_of_Brazil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File:Flag_of_Brazil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en.wikipedia.org/wiki/File:Flag_of_Brazil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950" y="1120775"/>
            <a:ext cx="8893175" cy="1470025"/>
          </a:xfrm>
          <a:noFill/>
          <a:ln/>
        </p:spPr>
        <p:txBody>
          <a:bodyPr/>
          <a:lstStyle/>
          <a:p>
            <a:r>
              <a:rPr lang="en-US" sz="4000" dirty="0" smtClean="0"/>
              <a:t>Network </a:t>
            </a:r>
            <a:r>
              <a:rPr lang="en-US" sz="4000" dirty="0"/>
              <a:t>of Centers </a:t>
            </a:r>
            <a:br>
              <a:rPr lang="en-US" sz="4000" dirty="0"/>
            </a:br>
            <a:r>
              <a:rPr lang="en-US" sz="4000" dirty="0"/>
              <a:t>for Very Small Entities (VSEs)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708275"/>
            <a:ext cx="6985000" cy="2016125"/>
          </a:xfrm>
          <a:noFill/>
          <a:ln/>
        </p:spPr>
        <p:txBody>
          <a:bodyPr/>
          <a:lstStyle/>
          <a:p>
            <a:r>
              <a:rPr lang="en-GB" sz="2800" b="1" dirty="0" smtClean="0"/>
              <a:t>Jeju, Korea</a:t>
            </a:r>
            <a:endParaRPr lang="en-GB" sz="2800" b="1" dirty="0"/>
          </a:p>
          <a:p>
            <a:r>
              <a:rPr lang="en-GB" sz="2800" b="1" dirty="0"/>
              <a:t> </a:t>
            </a:r>
            <a:r>
              <a:rPr lang="en-GB" sz="2800" b="1" dirty="0" smtClean="0"/>
              <a:t>May </a:t>
            </a:r>
            <a:r>
              <a:rPr lang="en-GB" sz="2800" b="1" dirty="0" err="1" smtClean="0"/>
              <a:t>23</a:t>
            </a:r>
            <a:r>
              <a:rPr lang="en-GB" sz="2800" b="1" baseline="30000" dirty="0" err="1" smtClean="0"/>
              <a:t>th</a:t>
            </a:r>
            <a:r>
              <a:rPr lang="en-GB" sz="2800" b="1" dirty="0" smtClean="0"/>
              <a:t>, 2012</a:t>
            </a:r>
            <a:endParaRPr lang="en-GB" sz="2800" b="1" dirty="0"/>
          </a:p>
          <a:p>
            <a:r>
              <a:rPr lang="en-GB" sz="2800" b="1" dirty="0"/>
              <a:t>ISO/IEC JTC 1/SC 7- Working Group 24</a:t>
            </a:r>
            <a:endParaRPr lang="en-CA" sz="2800" b="1" dirty="0"/>
          </a:p>
        </p:txBody>
      </p:sp>
      <p:pic>
        <p:nvPicPr>
          <p:cNvPr id="44" name="Picture 2" descr="C:\Documents and Settings\claporte\Desktop\netcenter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152400"/>
            <a:ext cx="1197483" cy="990600"/>
          </a:xfrm>
          <a:prstGeom prst="rect">
            <a:avLst/>
          </a:prstGeom>
          <a:noFill/>
        </p:spPr>
      </p:pic>
      <p:pic>
        <p:nvPicPr>
          <p:cNvPr id="43" name="Picture 8" descr="Be-fla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35682" y="4648200"/>
            <a:ext cx="649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 descr="Th-fla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89757" y="4648200"/>
            <a:ext cx="574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0" descr="As-fla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93032" y="4648200"/>
            <a:ext cx="7191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1" descr="japa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07432" y="4648200"/>
            <a:ext cx="647700" cy="379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" name="Picture 12" descr="Mx-fla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21832" y="4648200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Luxembourg_drapeau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60032" y="4648200"/>
            <a:ext cx="6477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Fi-fla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98232" y="4648200"/>
            <a:ext cx="609600" cy="376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" name="Picture 15" descr="Sf-fla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36432" y="4648200"/>
            <a:ext cx="6492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india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812732" y="4650035"/>
            <a:ext cx="647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7" descr="Ca-fla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520486" y="5130552"/>
            <a:ext cx="7921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 descr="http://www.nationmaster.com/country/co-colombia/cri-crime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644021" y="516572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5" descr="Agentina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36109" y="5154613"/>
            <a:ext cx="6492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" name="Object 2"/>
          <p:cNvGraphicFramePr>
            <a:graphicFrameLocks noChangeAspect="1"/>
          </p:cNvGraphicFramePr>
          <p:nvPr/>
        </p:nvGraphicFramePr>
        <p:xfrm>
          <a:off x="4228197" y="5141913"/>
          <a:ext cx="639762" cy="420687"/>
        </p:xfrm>
        <a:graphic>
          <a:graphicData uri="http://schemas.openxmlformats.org/presentationml/2006/ole">
            <p:oleObj spid="_x0000_s4149" name="Image bitmap" r:id="rId32" imgW="771429" imgH="514422" progId="PBrush">
              <p:embed/>
            </p:oleObj>
          </a:graphicData>
        </a:graphic>
      </p:graphicFrame>
      <p:pic>
        <p:nvPicPr>
          <p:cNvPr id="57" name="Picture 4" descr="Flag of  Peru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92293" y="5126038"/>
            <a:ext cx="6477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 descr="IEEE_logo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lum bright="-4000"/>
          </a:blip>
          <a:srcRect/>
          <a:stretch>
            <a:fillRect/>
          </a:stretch>
        </p:blipFill>
        <p:spPr bwMode="auto">
          <a:xfrm>
            <a:off x="5446762" y="5705475"/>
            <a:ext cx="935038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" name="Picture 18" descr="INCOSE_logo_web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131840" y="5715000"/>
            <a:ext cx="719137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" name="Picture 28" descr="}}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851933" y="5164455"/>
            <a:ext cx="677635" cy="398145"/>
          </a:xfrm>
          <a:prstGeom prst="rect">
            <a:avLst/>
          </a:prstGeom>
          <a:noFill/>
        </p:spPr>
      </p:pic>
      <p:pic>
        <p:nvPicPr>
          <p:cNvPr id="61" name="Image 3" descr="logoTR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995936" y="5715000"/>
            <a:ext cx="1261120" cy="4132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" name="Picture 1" descr="C:\Documents and Settings\claporte\Desktop\Haiti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863979" y="5130552"/>
            <a:ext cx="661223" cy="440014"/>
          </a:xfrm>
          <a:prstGeom prst="rect">
            <a:avLst/>
          </a:prstGeom>
          <a:noFill/>
        </p:spPr>
      </p:pic>
      <p:pic>
        <p:nvPicPr>
          <p:cNvPr id="63" name="Picture 4" descr="Spain Fla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728398" y="515225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" descr="C:\Documents and Settings\claporte\Bureau\images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059845" y="5108919"/>
            <a:ext cx="647328" cy="44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5800" y="178069"/>
            <a:ext cx="7772400" cy="812531"/>
          </a:xfrm>
        </p:spPr>
        <p:txBody>
          <a:bodyPr/>
          <a:lstStyle/>
          <a:p>
            <a:pPr defTabSz="914325" fontAlgn="auto">
              <a:spcBef>
                <a:spcPct val="20000"/>
              </a:spcBef>
              <a:spcAft>
                <a:spcPts val="0"/>
              </a:spcAft>
              <a:buFont typeface="Segoe UI" pitchFamily="34" charset="0"/>
              <a:buNone/>
              <a:defRPr/>
            </a:pPr>
            <a:r>
              <a:rPr lang="en-GB" sz="44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  <a:cs typeface="+mn-cs"/>
              </a:rPr>
              <a:t>Template ISO in TFS</a:t>
            </a:r>
            <a:endParaRPr lang="en-GB" sz="4400" dirty="0">
              <a:solidFill>
                <a:srgbClr val="056CB6"/>
              </a:solidFill>
              <a:effectLst>
                <a:innerShdw blurRad="63500" dist="25400" dir="13500000">
                  <a:prstClr val="black">
                    <a:alpha val="36000"/>
                  </a:prstClr>
                </a:innerShdw>
              </a:effectLst>
              <a:latin typeface="Segoe" pitchFamily="34" charset="0"/>
              <a:cs typeface="+mn-cs"/>
            </a:endParaRPr>
          </a:p>
        </p:txBody>
      </p:sp>
      <p:pic>
        <p:nvPicPr>
          <p:cNvPr id="13315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9175"/>
            <a:ext cx="8305800" cy="86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7226" cy="9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304800"/>
            <a:ext cx="1167218" cy="685800"/>
          </a:xfrm>
          <a:prstGeom prst="rect">
            <a:avLst/>
          </a:prstGeom>
          <a:noFill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</p:spPr>
        <p:txBody>
          <a:bodyPr/>
          <a:lstStyle/>
          <a:p>
            <a:fld id="{56EFF87B-D55A-4468-B17E-5D31730E7ECE}" type="slidenum">
              <a:rPr lang="fr-CA" smtClean="0"/>
              <a:pPr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42025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812531"/>
          </a:xfrm>
        </p:spPr>
        <p:txBody>
          <a:bodyPr/>
          <a:lstStyle/>
          <a:p>
            <a:pPr defTabSz="914325" fontAlgn="auto">
              <a:spcBef>
                <a:spcPct val="20000"/>
              </a:spcBef>
              <a:spcAft>
                <a:spcPts val="0"/>
              </a:spcAft>
              <a:buFont typeface="Segoe UI" pitchFamily="34" charset="0"/>
              <a:buNone/>
              <a:defRPr/>
            </a:pPr>
            <a:r>
              <a:rPr lang="en-GB" sz="44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</a:rPr>
              <a:t>ISO Template in TFS</a:t>
            </a:r>
            <a:endParaRPr lang="en-GB" sz="4400" dirty="0">
              <a:solidFill>
                <a:srgbClr val="056CB6"/>
              </a:solidFill>
              <a:effectLst>
                <a:innerShdw blurRad="63500" dist="25400" dir="13500000">
                  <a:prstClr val="black">
                    <a:alpha val="36000"/>
                  </a:prstClr>
                </a:innerShdw>
              </a:effectLst>
              <a:latin typeface="Segoe" pitchFamily="34" charset="0"/>
              <a:cs typeface="+mn-cs"/>
            </a:endParaRPr>
          </a:p>
        </p:txBody>
      </p:sp>
      <p:pic>
        <p:nvPicPr>
          <p:cNvPr id="14339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1038225"/>
            <a:ext cx="8458200" cy="592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7226" cy="9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304800"/>
            <a:ext cx="1167218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3547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12531"/>
          </a:xfrm>
        </p:spPr>
        <p:txBody>
          <a:bodyPr/>
          <a:lstStyle/>
          <a:p>
            <a:pPr defTabSz="914325" fontAlgn="auto">
              <a:spcBef>
                <a:spcPct val="20000"/>
              </a:spcBef>
              <a:spcAft>
                <a:spcPts val="0"/>
              </a:spcAft>
              <a:buFont typeface="Segoe UI" pitchFamily="34" charset="0"/>
              <a:buNone/>
              <a:defRPr/>
            </a:pPr>
            <a:r>
              <a:rPr lang="en-GB" sz="40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</a:rPr>
              <a:t>ISO Template in TFS</a:t>
            </a:r>
            <a:endParaRPr lang="en-GB" sz="4000" dirty="0">
              <a:solidFill>
                <a:srgbClr val="056CB6"/>
              </a:solidFill>
              <a:effectLst>
                <a:innerShdw blurRad="63500" dist="25400" dir="13500000">
                  <a:prstClr val="black">
                    <a:alpha val="36000"/>
                  </a:prstClr>
                </a:innerShdw>
              </a:effectLst>
              <a:latin typeface="Segoe" pitchFamily="34" charset="0"/>
              <a:cs typeface="+mn-cs"/>
            </a:endParaRPr>
          </a:p>
        </p:txBody>
      </p:sp>
      <p:pic>
        <p:nvPicPr>
          <p:cNvPr id="15363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0" y="1022545"/>
            <a:ext cx="9008660" cy="63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7226" cy="9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304800"/>
            <a:ext cx="1167218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7897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16" y="152400"/>
            <a:ext cx="7571184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noProof="0" dirty="0" smtClean="0"/>
              <a:t>On Going…</a:t>
            </a:r>
            <a:endParaRPr lang="en-GB" sz="36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5575"/>
            <a:ext cx="7667174" cy="4676447"/>
          </a:xfrm>
        </p:spPr>
        <p:txBody>
          <a:bodyPr>
            <a:noAutofit/>
          </a:bodyPr>
          <a:lstStyle/>
          <a:p>
            <a:r>
              <a:rPr lang="en-GB" noProof="0" dirty="0" smtClean="0">
                <a:latin typeface="Times New Roman" pitchFamily="18" charset="0"/>
                <a:cs typeface="Times New Roman" pitchFamily="18" charset="0"/>
              </a:rPr>
              <a:t>VSEs certified by September/2012</a:t>
            </a:r>
          </a:p>
          <a:p>
            <a:r>
              <a:rPr lang="en-GB" noProof="0" dirty="0" smtClean="0">
                <a:latin typeface="Times New Roman" pitchFamily="18" charset="0"/>
                <a:cs typeface="Times New Roman" pitchFamily="18" charset="0"/>
              </a:rPr>
              <a:t>MS Process Template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free available - June/2012</a:t>
            </a:r>
          </a:p>
          <a:p>
            <a:pPr lvl="1"/>
            <a:r>
              <a:rPr lang="en-GB" sz="3200" noProof="0" dirty="0" smtClean="0">
                <a:latin typeface="Times New Roman" pitchFamily="18" charset="0"/>
                <a:cs typeface="Times New Roman" pitchFamily="18" charset="0"/>
              </a:rPr>
              <a:t>(Portuguese)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MS Process Template free available – TBD</a:t>
            </a:r>
          </a:p>
          <a:p>
            <a:pPr lvl="1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(English, Spanish)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MS Process Template – Agile - TBD</a:t>
            </a:r>
          </a:p>
        </p:txBody>
      </p:sp>
      <p:pic>
        <p:nvPicPr>
          <p:cNvPr id="23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7226" cy="9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304800"/>
            <a:ext cx="1167218" cy="68580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</p:spPr>
        <p:txBody>
          <a:bodyPr/>
          <a:lstStyle/>
          <a:p>
            <a:fld id="{56EFF87B-D55A-4468-B17E-5D31730E7ECE}" type="slidenum">
              <a:rPr lang="fr-CA" smtClean="0"/>
              <a:pPr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621604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16" y="152400"/>
            <a:ext cx="7571184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noProof="0" dirty="0" smtClean="0"/>
              <a:t>On Going…</a:t>
            </a:r>
            <a:endParaRPr lang="en-GB" sz="36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5575"/>
            <a:ext cx="7067128" cy="4676447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International Collaboration</a:t>
            </a: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Program Replication</a:t>
            </a:r>
          </a:p>
          <a:p>
            <a:pPr lvl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Certification</a:t>
            </a:r>
          </a:p>
          <a:p>
            <a:pPr lvl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12954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Mx-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267200"/>
            <a:ext cx="12954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7" descr="Ca-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267200"/>
            <a:ext cx="1254899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7226" cy="9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 descr="}}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1" y="304800"/>
            <a:ext cx="1167218" cy="685800"/>
          </a:xfrm>
          <a:prstGeom prst="rect">
            <a:avLst/>
          </a:prstGeom>
          <a:noFill/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</p:spPr>
        <p:txBody>
          <a:bodyPr/>
          <a:lstStyle/>
          <a:p>
            <a:fld id="{56EFF87B-D55A-4468-B17E-5D31730E7ECE}" type="slidenum">
              <a:rPr lang="fr-CA" smtClean="0"/>
              <a:pPr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656880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fr-CA" dirty="0" smtClean="0"/>
              <a:t>Canada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715000"/>
          </a:xfrm>
        </p:spPr>
        <p:txBody>
          <a:bodyPr/>
          <a:lstStyle/>
          <a:p>
            <a:r>
              <a:rPr lang="en-CA" sz="2400" dirty="0" smtClean="0"/>
              <a:t>Implementation of ISO 29110 in VSEs</a:t>
            </a:r>
          </a:p>
          <a:p>
            <a:pPr lvl="1"/>
            <a:r>
              <a:rPr lang="en-CA" sz="2000" dirty="0" smtClean="0"/>
              <a:t>Start-up VSE in the transportation domain (e.g. subway communication and security)</a:t>
            </a:r>
          </a:p>
          <a:p>
            <a:pPr lvl="2"/>
            <a:r>
              <a:rPr lang="en-CA" sz="1800" dirty="0" smtClean="0"/>
              <a:t>Application of the System Engineering Basic Profile</a:t>
            </a:r>
          </a:p>
          <a:p>
            <a:pPr lvl="1"/>
            <a:r>
              <a:rPr lang="en-CA" sz="2000" dirty="0" smtClean="0"/>
              <a:t>Engineering Firm</a:t>
            </a:r>
          </a:p>
          <a:p>
            <a:pPr lvl="2"/>
            <a:r>
              <a:rPr lang="en-US" sz="1800" dirty="0" smtClean="0"/>
              <a:t>Designs, engineers and manufactures components of heating, air conditioning/cooling and refrigeration systems</a:t>
            </a:r>
            <a:endParaRPr lang="en-CA" sz="1800" dirty="0" smtClean="0"/>
          </a:p>
          <a:p>
            <a:pPr lvl="1"/>
            <a:r>
              <a:rPr lang="en-CA" sz="2000" dirty="0" smtClean="0"/>
              <a:t>Large Engineering Firm</a:t>
            </a:r>
          </a:p>
          <a:p>
            <a:pPr lvl="2"/>
            <a:r>
              <a:rPr lang="en-CA" sz="1600" dirty="0" smtClean="0"/>
              <a:t>Implementation of the ISO 29110 Project Management process in small engineering projects</a:t>
            </a:r>
          </a:p>
          <a:p>
            <a:pPr lvl="3"/>
            <a:r>
              <a:rPr lang="en-CA" sz="1600" dirty="0" smtClean="0"/>
              <a:t>Project of less than 2 months, of </a:t>
            </a:r>
            <a:r>
              <a:rPr lang="en-US" sz="1600" dirty="0" smtClean="0"/>
              <a:t>4 people or less and with a budget between 5,000$ and 70,000$</a:t>
            </a:r>
            <a:endParaRPr lang="en-CA" sz="1600" dirty="0" smtClean="0"/>
          </a:p>
          <a:p>
            <a:pPr lvl="1"/>
            <a:r>
              <a:rPr lang="en-CA" sz="2000" dirty="0" smtClean="0"/>
              <a:t>Start-up VSE involved in the development of web services for travelers</a:t>
            </a:r>
          </a:p>
          <a:p>
            <a:pPr lvl="2"/>
            <a:r>
              <a:rPr lang="en-CA" sz="1800" dirty="0" smtClean="0"/>
              <a:t>Application of the Software Engineering Basic Profile</a:t>
            </a:r>
          </a:p>
          <a:p>
            <a:pPr lvl="1"/>
            <a:r>
              <a:rPr lang="en-CA" sz="2000" dirty="0" smtClean="0"/>
              <a:t>A 12-people VSE involved in the design of embedded systems </a:t>
            </a:r>
          </a:p>
          <a:p>
            <a:pPr lvl="2"/>
            <a:r>
              <a:rPr lang="en-CA" sz="1800" dirty="0" smtClean="0"/>
              <a:t>Application of the System Engineering Basic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87B-D55A-4468-B17E-5D31730E7ECE}" type="slidenum">
              <a:rPr lang="fr-CA" smtClean="0"/>
              <a:pPr/>
              <a:t>15</a:t>
            </a:fld>
            <a:endParaRPr lang="fr-CA" dirty="0"/>
          </a:p>
        </p:txBody>
      </p:sp>
      <p:pic>
        <p:nvPicPr>
          <p:cNvPr id="6" name="Picture 17" descr="Ca-fla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57766"/>
            <a:ext cx="990601" cy="50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claporte\Desktop\netcenter-can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1013254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fr-CA" dirty="0" smtClean="0"/>
              <a:t>Canada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715000"/>
          </a:xfrm>
        </p:spPr>
        <p:txBody>
          <a:bodyPr/>
          <a:lstStyle/>
          <a:p>
            <a:r>
              <a:rPr lang="en-CA" sz="2400" dirty="0" smtClean="0"/>
              <a:t>Implementation of ISO 29110 in education</a:t>
            </a:r>
          </a:p>
          <a:p>
            <a:pPr lvl="1"/>
            <a:r>
              <a:rPr lang="en-CA" sz="2000" dirty="0" smtClean="0"/>
              <a:t>Undergraduate Software Quality Assurance course at ÉTS,</a:t>
            </a:r>
          </a:p>
          <a:p>
            <a:pPr lvl="1"/>
            <a:r>
              <a:rPr lang="en-CA" sz="2000" dirty="0" smtClean="0"/>
              <a:t>Graduate Software Quality Assurance course and Process Improvement course at ÉTS,</a:t>
            </a:r>
          </a:p>
          <a:p>
            <a:pPr lvl="1"/>
            <a:r>
              <a:rPr lang="en-CA" sz="2000" dirty="0" smtClean="0"/>
              <a:t>IT 3-year technical degree program, </a:t>
            </a:r>
          </a:p>
          <a:p>
            <a:pPr lvl="1"/>
            <a:r>
              <a:rPr lang="en-CA" sz="2000" dirty="0" smtClean="0"/>
              <a:t>Undergraduate Software Quality Assurance course in Haiti.</a:t>
            </a:r>
          </a:p>
          <a:p>
            <a:r>
              <a:rPr lang="en-CA" sz="2400" dirty="0" smtClean="0"/>
              <a:t>ETS will hold a one-day course on ISO 29110 in June</a:t>
            </a:r>
          </a:p>
          <a:p>
            <a:pPr lvl="1"/>
            <a:r>
              <a:rPr lang="en-CA" sz="2000" dirty="0" smtClean="0"/>
              <a:t>Targeted at professional engineers</a:t>
            </a:r>
          </a:p>
          <a:p>
            <a:r>
              <a:rPr lang="en-CA" sz="2400" dirty="0" smtClean="0"/>
              <a:t>Educational Material – Introduction to ISO/IEC 29110</a:t>
            </a:r>
          </a:p>
          <a:p>
            <a:pPr lvl="1"/>
            <a:r>
              <a:rPr lang="en-CA" sz="2000" dirty="0" smtClean="0"/>
              <a:t>A new set of 90 Power Point slides has been published</a:t>
            </a:r>
          </a:p>
          <a:p>
            <a:pPr lvl="2"/>
            <a:r>
              <a:rPr lang="en-CA" sz="1600" dirty="0" smtClean="0">
                <a:hlinkClick r:id="rId3"/>
              </a:rPr>
              <a:t>http://profs.etsmtl.ca/claporte/English/VSE/Education/Introduction%20to%20ISO%2029110.pptx</a:t>
            </a:r>
            <a:endParaRPr lang="en-CA" sz="1600" dirty="0" smtClean="0"/>
          </a:p>
          <a:p>
            <a:r>
              <a:rPr lang="en-CA" sz="2400" dirty="0" smtClean="0"/>
              <a:t>Translation of Engineering and Management Guide in French</a:t>
            </a:r>
          </a:p>
          <a:p>
            <a:pPr lvl="1"/>
            <a:r>
              <a:rPr lang="en-CA" sz="2000" dirty="0" smtClean="0"/>
              <a:t>Translation is completed</a:t>
            </a:r>
          </a:p>
          <a:p>
            <a:pPr>
              <a:buNone/>
            </a:pPr>
            <a:endParaRPr lang="en-CA" sz="2400" dirty="0" smtClean="0"/>
          </a:p>
          <a:p>
            <a:pPr lvl="2"/>
            <a:endParaRPr lang="en-CA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87B-D55A-4468-B17E-5D31730E7ECE}" type="slidenum">
              <a:rPr lang="fr-CA" smtClean="0"/>
              <a:pPr/>
              <a:t>16</a:t>
            </a:fld>
            <a:endParaRPr lang="fr-CA" dirty="0"/>
          </a:p>
        </p:txBody>
      </p:sp>
      <p:pic>
        <p:nvPicPr>
          <p:cNvPr id="6" name="Picture 17" descr="Ca-fla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257766"/>
            <a:ext cx="990601" cy="50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Documents and Settings\claporte\Desktop\Hai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590800"/>
            <a:ext cx="838200" cy="557784"/>
          </a:xfrm>
          <a:prstGeom prst="rect">
            <a:avLst/>
          </a:prstGeom>
          <a:noFill/>
        </p:spPr>
      </p:pic>
      <p:pic>
        <p:nvPicPr>
          <p:cNvPr id="8" name="Picture 7" descr="C:\Documents and Settings\claporte\Desktop\netcenter-cana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152400"/>
            <a:ext cx="1013254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CA" sz="3200" dirty="0" smtClean="0">
                <a:latin typeface="Times New Roman" pitchFamily="18" charset="0"/>
              </a:rPr>
              <a:t>Publications and Communications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19" y="1015624"/>
            <a:ext cx="8229600" cy="5638800"/>
          </a:xfrm>
        </p:spPr>
        <p:txBody>
          <a:bodyPr/>
          <a:lstStyle/>
          <a:p>
            <a:r>
              <a:rPr lang="en-CA" sz="1400" dirty="0" smtClean="0"/>
              <a:t>Laporte, Claude, Y., Fanmuy, Gauthier, Ptack, Ken, The Development of Systems Engineering International Standards and Support Tools for Very Small Enterprises, 22nd Annual International Symposium of the International Council on Systems Engineering, Rome, July 9-12, 2012.</a:t>
            </a:r>
          </a:p>
          <a:p>
            <a:r>
              <a:rPr lang="en-CA" sz="1400" dirty="0" smtClean="0"/>
              <a:t>O'Connor, Rory, V., Laporte, Claude, Y., </a:t>
            </a:r>
            <a:r>
              <a:rPr lang="en-US" sz="1400" dirty="0" smtClean="0"/>
              <a:t>Software Project Management in Very Small Entities with ISO/IEC 29110, Euro SPI 2012, Vienna, Austria, June 25-27, 2012.</a:t>
            </a:r>
          </a:p>
          <a:p>
            <a:r>
              <a:rPr lang="en-CA" sz="1400" dirty="0" smtClean="0"/>
              <a:t>Laporte, C.Y., Fanmuy, G., Ptack, K., Marvin, J., Systems and Software Engineering Standards for Very Small Entities, INSIGHT, Vol. 15, Issue 1, April 2012, pp 32-33.</a:t>
            </a:r>
          </a:p>
          <a:p>
            <a:r>
              <a:rPr lang="en-CA" sz="1400" dirty="0" smtClean="0"/>
              <a:t>Laporte, C.Y., Fanmuy, G., Ptack, K., Marvin J., </a:t>
            </a:r>
            <a:r>
              <a:rPr lang="en-CA" sz="1400" dirty="0" err="1" smtClean="0"/>
              <a:t>Normes</a:t>
            </a:r>
            <a:r>
              <a:rPr lang="en-CA" sz="1400" dirty="0" smtClean="0"/>
              <a:t> </a:t>
            </a:r>
            <a:r>
              <a:rPr lang="en-CA" sz="1400" dirty="0" err="1" smtClean="0"/>
              <a:t>d’ingénierie</a:t>
            </a:r>
            <a:r>
              <a:rPr lang="en-CA" sz="1400" dirty="0" smtClean="0"/>
              <a:t> </a:t>
            </a:r>
            <a:r>
              <a:rPr lang="en-CA" sz="1400" dirty="0" err="1" smtClean="0"/>
              <a:t>système</a:t>
            </a:r>
            <a:r>
              <a:rPr lang="en-CA" sz="1400" dirty="0" smtClean="0"/>
              <a:t> et </a:t>
            </a:r>
            <a:r>
              <a:rPr lang="en-CA" sz="1400" dirty="0" err="1" smtClean="0"/>
              <a:t>logiciel</a:t>
            </a:r>
            <a:r>
              <a:rPr lang="en-CA" sz="1400" dirty="0" smtClean="0"/>
              <a:t> pour les </a:t>
            </a:r>
            <a:r>
              <a:rPr lang="en-CA" sz="1400" dirty="0" err="1" smtClean="0"/>
              <a:t>très</a:t>
            </a:r>
            <a:r>
              <a:rPr lang="en-CA" sz="1400" dirty="0" smtClean="0"/>
              <a:t> petites organisations, Revue </a:t>
            </a:r>
            <a:r>
              <a:rPr lang="en-CA" sz="1400" dirty="0" err="1" smtClean="0"/>
              <a:t>Génie</a:t>
            </a:r>
            <a:r>
              <a:rPr lang="en-CA" sz="1400" dirty="0" smtClean="0"/>
              <a:t> </a:t>
            </a:r>
            <a:r>
              <a:rPr lang="en-CA" sz="1400" dirty="0" err="1" smtClean="0"/>
              <a:t>Logiciel</a:t>
            </a:r>
            <a:r>
              <a:rPr lang="en-CA" sz="1400" dirty="0" smtClean="0"/>
              <a:t>, </a:t>
            </a:r>
            <a:r>
              <a:rPr lang="en-CA" sz="1400" dirty="0" err="1" smtClean="0"/>
              <a:t>Numéro</a:t>
            </a:r>
            <a:r>
              <a:rPr lang="en-CA" sz="1400" dirty="0" smtClean="0"/>
              <a:t> 100, mars 2012, pp 55-61. </a:t>
            </a:r>
          </a:p>
          <a:p>
            <a:r>
              <a:rPr lang="en-CA" sz="1400" dirty="0" smtClean="0"/>
              <a:t>O'Connor, Rory, V., Laporte, Claude, Y., Using ISO/IEC 29110 to Harness Process Improvement in Very Small Entities, Euro SPI 2011, Roskilde, Denmark,  June 27-29, 2011.</a:t>
            </a:r>
          </a:p>
          <a:p>
            <a:r>
              <a:rPr lang="en-CA" sz="1400" dirty="0" smtClean="0"/>
              <a:t>O'Connor, Rory, V., Laporte, Claude, Y., Deploying Lifecycle Profiles for Very Small Entities: An Early Stage Industry View, in R.V. O'Connor et al. (Eds.): SPICE 2011, CCIS 155, pp. 227–230, Dublin, </a:t>
            </a:r>
            <a:r>
              <a:rPr lang="en-CA" sz="1400" dirty="0" err="1" smtClean="0"/>
              <a:t>Irleand</a:t>
            </a:r>
            <a:r>
              <a:rPr lang="en-CA" sz="1400" dirty="0" smtClean="0"/>
              <a:t>, 30 mai-1 </a:t>
            </a:r>
            <a:r>
              <a:rPr lang="en-CA" sz="1400" dirty="0" err="1" smtClean="0"/>
              <a:t>juin</a:t>
            </a:r>
            <a:r>
              <a:rPr lang="en-CA" sz="1400" dirty="0" smtClean="0"/>
              <a:t> 2011.</a:t>
            </a:r>
          </a:p>
          <a:p>
            <a:r>
              <a:rPr lang="en-US" sz="1400" dirty="0" smtClean="0"/>
              <a:t>Systems Engineering International Standards for Very Small Entities, International Council on Systems Engineering (INCOSE) International Workshop, 21 </a:t>
            </a:r>
            <a:r>
              <a:rPr lang="en-US" sz="1400" dirty="0" err="1" smtClean="0"/>
              <a:t>janvier</a:t>
            </a:r>
            <a:r>
              <a:rPr lang="en-US" sz="1400" dirty="0" smtClean="0"/>
              <a:t>, 2012, Jacksonville (Florida).</a:t>
            </a:r>
          </a:p>
          <a:p>
            <a:r>
              <a:rPr lang="en-US" sz="1400" dirty="0" smtClean="0"/>
              <a:t>The Development of a Set of Tools to Facilitate the Adoption and the Implementation of the ISO/IEC 29110 Standard by Very Small Entities, RIOSOFT 2011, Rio de Janeiro, </a:t>
            </a:r>
            <a:r>
              <a:rPr lang="en-US" sz="1400" dirty="0" err="1" smtClean="0"/>
              <a:t>Brésil</a:t>
            </a:r>
            <a:r>
              <a:rPr lang="en-US" sz="1400" dirty="0" smtClean="0"/>
              <a:t>, 29 </a:t>
            </a:r>
            <a:r>
              <a:rPr lang="en-US" sz="1400" dirty="0" err="1" smtClean="0"/>
              <a:t>septembre</a:t>
            </a:r>
            <a:r>
              <a:rPr lang="en-US" sz="1400" dirty="0" smtClean="0"/>
              <a:t>, 2011.</a:t>
            </a:r>
          </a:p>
          <a:p>
            <a:r>
              <a:rPr lang="en-US" sz="1400" dirty="0" smtClean="0"/>
              <a:t>The Development and Diffusion of International Standard ISO/IEC 29110 for Very Small Enterprises involved in Software Development, </a:t>
            </a:r>
            <a:r>
              <a:rPr lang="en-US" sz="1400" dirty="0" err="1" smtClean="0"/>
              <a:t>Université</a:t>
            </a:r>
            <a:r>
              <a:rPr lang="en-US" sz="1400" dirty="0" smtClean="0"/>
              <a:t> UNAM (Mexico) </a:t>
            </a:r>
            <a:r>
              <a:rPr lang="en-US" sz="1400" dirty="0" err="1" smtClean="0"/>
              <a:t>Mexique</a:t>
            </a:r>
            <a:r>
              <a:rPr lang="en-US" sz="1400" dirty="0" smtClean="0"/>
              <a:t>, 26 </a:t>
            </a:r>
            <a:r>
              <a:rPr lang="en-US" sz="1400" dirty="0" err="1" smtClean="0"/>
              <a:t>août</a:t>
            </a:r>
            <a:r>
              <a:rPr lang="en-US" sz="1400" dirty="0" smtClean="0"/>
              <a:t> 2011. </a:t>
            </a:r>
            <a:endParaRPr lang="en-CA" sz="1400" dirty="0" smtClean="0"/>
          </a:p>
          <a:p>
            <a:r>
              <a:rPr lang="en-CA" sz="1400" dirty="0" smtClean="0"/>
              <a:t>Videos</a:t>
            </a:r>
          </a:p>
          <a:p>
            <a:pPr lvl="1"/>
            <a:r>
              <a:rPr lang="en-CA" sz="1400" dirty="0" smtClean="0"/>
              <a:t>English video: </a:t>
            </a:r>
            <a:r>
              <a:rPr lang="en-CA" sz="1400" dirty="0" smtClean="0">
                <a:hlinkClick r:id="rId5"/>
              </a:rPr>
              <a:t>http://www.youtube.com/watch?v=viP7WLaFC8E</a:t>
            </a:r>
            <a:endParaRPr lang="en-CA" sz="1400" dirty="0" smtClean="0"/>
          </a:p>
          <a:p>
            <a:pPr lvl="1"/>
            <a:r>
              <a:rPr lang="en-CA" sz="1400" dirty="0" smtClean="0"/>
              <a:t>French video: </a:t>
            </a:r>
            <a:r>
              <a:rPr lang="en-CA" sz="1400" dirty="0" smtClean="0">
                <a:hlinkClick r:id="rId6"/>
              </a:rPr>
              <a:t>http://</a:t>
            </a:r>
            <a:r>
              <a:rPr lang="en-CA" sz="1400" dirty="0" smtClean="0">
                <a:hlinkClick r:id="rId6"/>
              </a:rPr>
              <a:t>www.youtube.com/watch?v=w8wCIyDqYLI&amp;feature=g-upl</a:t>
            </a:r>
            <a:endParaRPr lang="en-CA" sz="1400" dirty="0" smtClean="0"/>
          </a:p>
          <a:p>
            <a:pPr lvl="1"/>
            <a:endParaRPr lang="en-CA" sz="1400" dirty="0" smtClean="0"/>
          </a:p>
          <a:p>
            <a:pPr lvl="1"/>
            <a:endParaRPr lang="en-CA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87B-D55A-4468-B17E-5D31730E7ECE}" type="slidenum">
              <a:rPr lang="fr-CA" smtClean="0"/>
              <a:pPr/>
              <a:t>17</a:t>
            </a:fld>
            <a:endParaRPr lang="fr-CA" dirty="0"/>
          </a:p>
        </p:txBody>
      </p:sp>
      <p:pic>
        <p:nvPicPr>
          <p:cNvPr id="7" name="Picture 17" descr="Ca-fla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9" y="257766"/>
            <a:ext cx="990601" cy="50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INCOSE_logo_we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50" y="1539875"/>
            <a:ext cx="719137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4" descr="https://encrypted-tbn1.google.com/images?q=tbn:ANd9GcRZLoBnDycft6yEhL5aFKVMOdDQRzkSsHd8ioK4FkWQw6SKvht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3425" y="2286000"/>
            <a:ext cx="673100" cy="412750"/>
          </a:xfrm>
          <a:prstGeom prst="rect">
            <a:avLst/>
          </a:prstGeom>
          <a:noFill/>
        </p:spPr>
      </p:pic>
      <p:pic>
        <p:nvPicPr>
          <p:cNvPr id="10" name="Picture 56" descr="https://encrypted-tbn0.google.com/images?q=tbn:ANd9GcTwrEgst5-BM470DM0n3tbV6taUIGjw397SIfaoUF32M4WTT8X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3900" y="3048000"/>
            <a:ext cx="685800" cy="466445"/>
          </a:xfrm>
          <a:prstGeom prst="rect">
            <a:avLst/>
          </a:prstGeom>
          <a:noFill/>
        </p:spPr>
      </p:pic>
      <p:pic>
        <p:nvPicPr>
          <p:cNvPr id="11" name="Picture 28" descr="}}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5800" y="4572000"/>
            <a:ext cx="677635" cy="398145"/>
          </a:xfrm>
          <a:prstGeom prst="rect">
            <a:avLst/>
          </a:prstGeom>
          <a:noFill/>
        </p:spPr>
      </p:pic>
      <p:pic>
        <p:nvPicPr>
          <p:cNvPr id="12" name="Picture 12" descr="Mx-fla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181600"/>
            <a:ext cx="685800" cy="4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encrypted-tbn0.google.com/images?q=tbn:ANd9GcRNujIwuGtcUKM_qiCArpJmI93O-8Pej1uS4drPznSJ46KCex2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3971925"/>
            <a:ext cx="672736" cy="447675"/>
          </a:xfrm>
          <a:prstGeom prst="rect">
            <a:avLst/>
          </a:prstGeom>
          <a:noFill/>
        </p:spPr>
      </p:pic>
      <p:pic>
        <p:nvPicPr>
          <p:cNvPr id="13" name="Picture 12" descr="C:\Documents and Settings\claporte\Desktop\netcenter-canad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152400"/>
            <a:ext cx="1013254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ISO/IEC 29110 in </a:t>
            </a:r>
            <a:r>
              <a:rPr lang="cs-CZ" sz="40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sz="4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0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Czech</a:t>
            </a:r>
            <a:r>
              <a:rPr lang="cs-CZ" sz="4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0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Republic</a:t>
            </a:r>
            <a:endParaRPr lang="es-ES" sz="4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 txBox="1">
            <a:spLocks noChangeArrowheads="1"/>
          </p:cNvSpPr>
          <p:nvPr/>
        </p:nvSpPr>
        <p:spPr bwMode="auto">
          <a:xfrm>
            <a:off x="1042988" y="4221163"/>
            <a:ext cx="7283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" sz="3000">
                <a:latin typeface="Calibri" pitchFamily="34" charset="0"/>
              </a:rPr>
              <a:t>By </a:t>
            </a:r>
            <a:r>
              <a:rPr lang="cs-CZ" sz="3000">
                <a:latin typeface="Calibri" pitchFamily="34" charset="0"/>
              </a:rPr>
              <a:t>Alena Buchalcevova</a:t>
            </a:r>
            <a:r>
              <a:rPr lang="es-ES" sz="3000">
                <a:latin typeface="Calibri" pitchFamily="34" charset="0"/>
              </a:rPr>
              <a:t> </a:t>
            </a:r>
          </a:p>
        </p:txBody>
      </p:sp>
      <p:pic>
        <p:nvPicPr>
          <p:cNvPr id="5" name="Picture 4" descr="http://upload.wikimedia.org/wikipedia/commons/thumb/c/cb/Flag_of_the_Czech_Republic.svg/220px-Flag_of_the_Czech_Republic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1000125" cy="66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16013" y="533400"/>
            <a:ext cx="7570787" cy="1143000"/>
          </a:xfrm>
        </p:spPr>
        <p:txBody>
          <a:bodyPr/>
          <a:lstStyle/>
          <a:p>
            <a:r>
              <a:rPr lang="en-CA" sz="3600" b="1" dirty="0" smtClean="0"/>
              <a:t>Overview of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514350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Pilot project for Deployment Package Software Testing was conducted during 2010</a:t>
            </a:r>
          </a:p>
          <a:p>
            <a:pPr marL="514350" indent="-457200" fontAlgn="auto">
              <a:spcAft>
                <a:spcPts val="0"/>
              </a:spcAft>
              <a:defRPr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September 2011 – January 2012 - new master course Software Process Improvement was accredited and taught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54 students attended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457200" fontAlgn="auto">
              <a:spcAft>
                <a:spcPts val="0"/>
              </a:spcAft>
              <a:defRPr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Localization of deployment packages into Czech, their evaluation and improvements proposition</a:t>
            </a:r>
          </a:p>
          <a:p>
            <a:pPr marL="1314450" lvl="2" indent="-457200" fontAlgn="auto">
              <a:spcAft>
                <a:spcPts val="0"/>
              </a:spcAft>
              <a:defRPr/>
            </a:pPr>
            <a:r>
              <a:rPr lang="en-US" sz="2300" dirty="0" smtClean="0"/>
              <a:t>Architecture and Detailed Design</a:t>
            </a:r>
          </a:p>
          <a:p>
            <a:pPr marL="1314450" lvl="2" indent="-457200" fontAlgn="auto">
              <a:spcAft>
                <a:spcPts val="0"/>
              </a:spcAft>
              <a:defRPr/>
            </a:pPr>
            <a:r>
              <a:rPr lang="en-US" sz="2300" dirty="0" smtClean="0"/>
              <a:t>Construction and Unit Testing</a:t>
            </a:r>
          </a:p>
          <a:p>
            <a:pPr marL="1314450" lvl="2" indent="-457200" fontAlgn="auto">
              <a:spcAft>
                <a:spcPts val="0"/>
              </a:spcAft>
              <a:defRPr/>
            </a:pPr>
            <a:r>
              <a:rPr lang="en-US" sz="2300" dirty="0" smtClean="0"/>
              <a:t>Product Delivery </a:t>
            </a:r>
          </a:p>
          <a:p>
            <a:pPr marL="1314450" lvl="2" indent="-457200" fontAlgn="auto">
              <a:spcAft>
                <a:spcPts val="0"/>
              </a:spcAft>
              <a:defRPr/>
            </a:pPr>
            <a:r>
              <a:rPr lang="en-US" sz="2300" dirty="0" smtClean="0"/>
              <a:t>Project Management </a:t>
            </a:r>
          </a:p>
          <a:p>
            <a:pPr marL="1314450" lvl="2" indent="-457200" fontAlgn="auto">
              <a:spcAft>
                <a:spcPts val="0"/>
              </a:spcAft>
              <a:defRPr/>
            </a:pPr>
            <a:r>
              <a:rPr lang="en-US" sz="2300" dirty="0" smtClean="0"/>
              <a:t>Requirement Analysis 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457200" fontAlgn="auto">
              <a:spcAft>
                <a:spcPts val="0"/>
              </a:spcAft>
              <a:defRPr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Survey of using standards by small entities in the Czech Republic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upload.wikimedia.org/wikipedia/commons/thumb/c/cb/Flag_of_the_Czech_Republic.svg/220px-Flag_of_the_Czech_Republic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85750"/>
            <a:ext cx="1000125" cy="66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8041-4DB7-47E7-B37C-C425650A452F}" type="slidenum">
              <a:rPr lang="fr-CA"/>
              <a:pPr/>
              <a:t>2</a:t>
            </a:fld>
            <a:endParaRPr lang="fr-CA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-904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A" sz="3600" b="1">
                <a:solidFill>
                  <a:schemeClr val="accent2"/>
                </a:solidFill>
                <a:latin typeface="Times New Roman" pitchFamily="18" charset="0"/>
              </a:rPr>
              <a:t>Agenda</a:t>
            </a:r>
            <a:endParaRPr lang="fr-FR" sz="3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1000" y="1309688"/>
            <a:ext cx="853440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0400" indent="-6604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800" b="1" dirty="0" smtClean="0">
                <a:latin typeface="Times New Roman" pitchFamily="18" charset="0"/>
              </a:rPr>
              <a:t>Overview of activities since last meeting</a:t>
            </a:r>
          </a:p>
          <a:p>
            <a:pPr marL="1117600" lvl="1" indent="-6604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2400" dirty="0" smtClean="0">
                <a:latin typeface="Times New Roman" pitchFamily="18" charset="0"/>
              </a:rPr>
              <a:t>Brazil, Canada, Czech Republic, Japan.</a:t>
            </a:r>
          </a:p>
          <a:p>
            <a:pPr marL="660400" indent="-660400">
              <a:spcBef>
                <a:spcPct val="20000"/>
              </a:spcBef>
              <a:buFont typeface="Arial" pitchFamily="34" charset="0"/>
              <a:buChar char="•"/>
            </a:pPr>
            <a:endParaRPr lang="en-CA" sz="2800" dirty="0">
              <a:latin typeface="Times New Roman" pitchFamily="18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9750" y="836613"/>
            <a:ext cx="79200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570787" cy="1143000"/>
          </a:xfrm>
        </p:spPr>
        <p:txBody>
          <a:bodyPr/>
          <a:lstStyle/>
          <a:p>
            <a:r>
              <a:rPr lang="fr-CA" sz="3600" b="1" dirty="0" smtClean="0"/>
              <a:t>Publications</a:t>
            </a:r>
            <a:endParaRPr lang="en-CA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569371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presented at the Information system development conference in 2011 in Edinburgh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Software Process Improvement in small companies as a path to Enterprise Architecture</a:t>
            </a:r>
            <a:endParaRPr lang="cs-CZ" dirty="0" smtClean="0"/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not published yet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master thesis finished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master thesis in progress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457200" fontAlgn="auto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upload.wikimedia.org/wikipedia/commons/thumb/c/cb/Flag_of_the_Czech_Republic.svg/220px-Flag_of_the_Czech_Republic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85750"/>
            <a:ext cx="1000125" cy="66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Conducting pilot projects on deployment packages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Communications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making a web site focused on 29110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translate Wikipedia page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into Czech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exploring possibilities of making 29110 a Czech national standard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Courses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 running of the master course Software Process Improvement in autumn 2012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Localization other deployment packages into Czech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Publications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survey results, ....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572375" cy="1143000"/>
          </a:xfrm>
        </p:spPr>
        <p:txBody>
          <a:bodyPr/>
          <a:lstStyle/>
          <a:p>
            <a:r>
              <a:rPr lang="en-CA" sz="3600" b="1" dirty="0" smtClean="0"/>
              <a:t>Future work</a:t>
            </a:r>
          </a:p>
        </p:txBody>
      </p:sp>
      <p:pic>
        <p:nvPicPr>
          <p:cNvPr id="5124" name="Picture 4" descr="http://upload.wikimedia.org/wikipedia/commons/thumb/c/cb/Flag_of_the_Czech_Republic.svg/220px-Flag_of_the_Czech_Republic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1000125" cy="66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Times New Roman" pitchFamily="18" charset="0"/>
              </a:rPr>
              <a:t>Publications and Communications</a:t>
            </a:r>
            <a:br>
              <a:rPr lang="en-CA" dirty="0" smtClean="0">
                <a:latin typeface="Times New Roman" pitchFamily="18" charset="0"/>
              </a:rPr>
            </a:br>
            <a:r>
              <a:rPr lang="fr-CA" altLang="ja-JP" dirty="0" smtClean="0"/>
              <a:t>VSE activities in Japan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 smtClean="0"/>
              <a:t>Translation of 29110-4 as JIS (</a:t>
            </a:r>
            <a:r>
              <a:rPr lang="en-US" altLang="ja-JP" sz="2800" dirty="0" smtClean="0"/>
              <a:t>Japanese Industrial Standards</a:t>
            </a:r>
            <a:r>
              <a:rPr lang="fr-CA" sz="2800" dirty="0" smtClean="0"/>
              <a:t>) was done and is expected to be published soon. </a:t>
            </a:r>
          </a:p>
          <a:p>
            <a:pPr lvl="1"/>
            <a:r>
              <a:rPr lang="fr-CA" sz="2400" dirty="0" smtClean="0"/>
              <a:t>Found problems to be corrected.</a:t>
            </a:r>
          </a:p>
          <a:p>
            <a:r>
              <a:rPr lang="fr-CA" sz="2800" dirty="0" smtClean="0"/>
              <a:t>Planning to make a guide book for VSE</a:t>
            </a:r>
          </a:p>
          <a:p>
            <a:r>
              <a:rPr lang="fr-CA" altLang="ja-JP" sz="2800" dirty="0" smtClean="0"/>
              <a:t>VSE Center at Keio SDM Lab.</a:t>
            </a:r>
          </a:p>
          <a:p>
            <a:pPr lvl="1"/>
            <a:r>
              <a:rPr lang="fr-CA" altLang="ja-JP" sz="2400" dirty="0" smtClean="0"/>
              <a:t>SPINA3CH (IPA) training for VSEs </a:t>
            </a:r>
          </a:p>
          <a:p>
            <a:pPr lvl="2"/>
            <a:r>
              <a:rPr lang="fr-CA" altLang="ja-JP" sz="2000" dirty="0" smtClean="0"/>
              <a:t>1 day seminar &amp; training  3 times (total 40 person)</a:t>
            </a:r>
          </a:p>
          <a:p>
            <a:pPr lvl="1"/>
            <a:r>
              <a:rPr lang="fr-CA" altLang="ja-JP" sz="2400" dirty="0" smtClean="0">
                <a:hlinkClick r:id="rId4"/>
              </a:rPr>
              <a:t>www.vse.jp</a:t>
            </a:r>
            <a:r>
              <a:rPr lang="fr-CA" altLang="ja-JP" sz="2400" dirty="0" smtClean="0"/>
              <a:t> provide info. in Japanese so far.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87B-D55A-4468-B17E-5D31730E7ECE}" type="slidenum">
              <a:rPr lang="fr-CA" smtClean="0"/>
              <a:pPr/>
              <a:t>22</a:t>
            </a:fld>
            <a:endParaRPr lang="fr-CA"/>
          </a:p>
        </p:txBody>
      </p:sp>
      <p:pic>
        <p:nvPicPr>
          <p:cNvPr id="6" name="Picture 11" descr="japa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" y="228600"/>
            <a:ext cx="1170737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\\CMUSSRV6\ChadL\Documents\New folder\CTO deck\working files\VS_ParticleWave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3"/>
          <a:stretch>
            <a:fillRect/>
          </a:stretch>
        </p:blipFill>
        <p:spPr bwMode="auto">
          <a:xfrm>
            <a:off x="-457200" y="609600"/>
            <a:ext cx="9994901" cy="49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57200" y="533400"/>
            <a:ext cx="7681913" cy="37041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n>
                  <a:noFill/>
                </a:ln>
                <a:latin typeface="+mn-lt"/>
                <a:cs typeface="Arial" pitchFamily="34" charset="0"/>
              </a:rPr>
              <a:t>Brazil</a:t>
            </a:r>
            <a:endParaRPr lang="en-GB" dirty="0">
              <a:ln>
                <a:noFill/>
              </a:ln>
              <a:latin typeface="+mn-lt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590800"/>
            <a:ext cx="8245774" cy="1687917"/>
          </a:xfrm>
        </p:spPr>
        <p:txBody>
          <a:bodyPr/>
          <a:lstStyle/>
          <a:p>
            <a:pPr marL="0" indent="0" defTabSz="914325" fontAlgn="auto">
              <a:spcAft>
                <a:spcPts val="0"/>
              </a:spcAft>
              <a:buNone/>
              <a:defRPr/>
            </a:pPr>
            <a:r>
              <a:rPr lang="en-GB" sz="4400" spc="-150" dirty="0" smtClean="0">
                <a:solidFill>
                  <a:srgbClr val="525051"/>
                </a:solidFill>
                <a:effectLst>
                  <a:innerShdw blurRad="50800" dist="25400" dir="13500000">
                    <a:prstClr val="black">
                      <a:alpha val="17000"/>
                    </a:prstClr>
                  </a:innerShdw>
                </a:effectLst>
                <a:latin typeface="Segoe" pitchFamily="34" charset="0"/>
              </a:rPr>
              <a:t>Compliant Process Template</a:t>
            </a:r>
          </a:p>
          <a:p>
            <a:pPr marL="0" indent="0" defTabSz="914325" fontAlgn="auto">
              <a:spcAft>
                <a:spcPts val="0"/>
              </a:spcAft>
              <a:buNone/>
              <a:defRPr/>
            </a:pPr>
            <a:r>
              <a:rPr lang="en-GB" sz="4400" spc="-150" dirty="0" smtClean="0">
                <a:solidFill>
                  <a:srgbClr val="525051"/>
                </a:solidFill>
                <a:effectLst>
                  <a:innerShdw blurRad="50800" dist="25400" dir="13500000">
                    <a:prstClr val="black">
                      <a:alpha val="17000"/>
                    </a:prstClr>
                  </a:innerShdw>
                </a:effectLst>
                <a:latin typeface="Segoe" pitchFamily="34" charset="0"/>
              </a:rPr>
              <a:t>ISO IEC 29110 – Basic Profile</a:t>
            </a:r>
          </a:p>
          <a:p>
            <a:pPr marL="0" indent="0" defTabSz="914325" fontAlgn="auto">
              <a:spcAft>
                <a:spcPts val="0"/>
              </a:spcAft>
              <a:buFont typeface="Segoe UI" pitchFamily="34" charset="0"/>
              <a:buNone/>
              <a:defRPr/>
            </a:pPr>
            <a:endParaRPr lang="en-GB" sz="4400" spc="-150" dirty="0" smtClean="0">
              <a:solidFill>
                <a:srgbClr val="525051"/>
              </a:solidFill>
              <a:effectLst>
                <a:innerShdw blurRad="50800" dist="25400" dir="13500000">
                  <a:prstClr val="black">
                    <a:alpha val="17000"/>
                  </a:prstClr>
                </a:innerShdw>
              </a:effectLst>
              <a:latin typeface="Segoe" pitchFamily="34" charset="0"/>
            </a:endParaRPr>
          </a:p>
          <a:p>
            <a:pPr marL="0" indent="0" defTabSz="914325" fontAlgn="auto">
              <a:spcAft>
                <a:spcPts val="0"/>
              </a:spcAft>
              <a:buFont typeface="Segoe UI" pitchFamily="34" charset="0"/>
              <a:buNone/>
              <a:defRPr/>
            </a:pPr>
            <a:endParaRPr lang="en-GB" sz="4400" spc="-150" dirty="0" smtClean="0">
              <a:solidFill>
                <a:srgbClr val="525051"/>
              </a:solidFill>
              <a:effectLst>
                <a:innerShdw blurRad="50800" dist="25400" dir="13500000">
                  <a:prstClr val="black">
                    <a:alpha val="17000"/>
                  </a:prstClr>
                </a:innerShdw>
              </a:effectLst>
              <a:latin typeface="Segoe" pitchFamily="34" charset="0"/>
            </a:endParaRPr>
          </a:p>
          <a:p>
            <a:pPr marL="460356" indent="-460356" defTabSz="914325" fontAlgn="auto">
              <a:spcAft>
                <a:spcPts val="0"/>
              </a:spcAft>
              <a:defRPr/>
            </a:pPr>
            <a:endParaRPr lang="en-GB" sz="2000" dirty="0">
              <a:effectLst>
                <a:innerShdw blurRad="50800" dist="25400" dir="13500000">
                  <a:prstClr val="black">
                    <a:alpha val="17000"/>
                  </a:prstClr>
                </a:innerShdw>
              </a:effectLst>
            </a:endParaRPr>
          </a:p>
        </p:txBody>
      </p:sp>
      <p:pic>
        <p:nvPicPr>
          <p:cNvPr id="6" name="Picture 2" descr="C:\Adriano\Konia\Arte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754333"/>
            <a:ext cx="998365" cy="312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999" y="5805133"/>
            <a:ext cx="2592625" cy="78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05133"/>
            <a:ext cx="2325687" cy="8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046738" cy="108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 descr="}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04800"/>
            <a:ext cx="1167218" cy="685800"/>
          </a:xfrm>
          <a:prstGeom prst="rect">
            <a:avLst/>
          </a:prstGeom>
          <a:noFill/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457950"/>
            <a:ext cx="7620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FF87B-D55A-4468-B17E-5D31730E7ECE}" type="slidenum">
              <a:rPr kumimoji="0" lang="fr-CA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406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lm_process_sl_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674533"/>
            <a:ext cx="4752975" cy="356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4" descr="\\CMUSSRV6\ChadL\Documents\New folder\CTO deck\working files\VS_ParticleWave_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3"/>
          <a:stretch>
            <a:fillRect/>
          </a:stretch>
        </p:blipFill>
        <p:spPr bwMode="auto">
          <a:xfrm>
            <a:off x="-465138" y="1134534"/>
            <a:ext cx="9994901" cy="49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17083"/>
            <a:ext cx="8245774" cy="1687917"/>
          </a:xfrm>
        </p:spPr>
        <p:txBody>
          <a:bodyPr/>
          <a:lstStyle/>
          <a:p>
            <a:pPr marL="0" indent="0" algn="ctr" defTabSz="914325" fontAlgn="auto">
              <a:spcAft>
                <a:spcPts val="0"/>
              </a:spcAft>
              <a:buNone/>
              <a:defRPr/>
            </a:pPr>
            <a:r>
              <a:rPr lang="en-GB" sz="4000" spc="-150" dirty="0" smtClean="0">
                <a:solidFill>
                  <a:srgbClr val="525051"/>
                </a:solidFill>
                <a:effectLst>
                  <a:innerShdw blurRad="50800" dist="25400" dir="13500000">
                    <a:prstClr val="black">
                      <a:alpha val="17000"/>
                    </a:prstClr>
                  </a:innerShdw>
                </a:effectLst>
                <a:latin typeface="Segoe" pitchFamily="34" charset="0"/>
              </a:rPr>
              <a:t>Compliant Process Template</a:t>
            </a:r>
          </a:p>
          <a:p>
            <a:pPr marL="0" indent="0" algn="ctr" defTabSz="914325" fontAlgn="auto">
              <a:spcAft>
                <a:spcPts val="0"/>
              </a:spcAft>
              <a:buNone/>
              <a:defRPr/>
            </a:pPr>
            <a:r>
              <a:rPr lang="en-GB" sz="4000" spc="-150" dirty="0" smtClean="0">
                <a:solidFill>
                  <a:srgbClr val="525051"/>
                </a:solidFill>
                <a:effectLst>
                  <a:innerShdw blurRad="50800" dist="25400" dir="13500000">
                    <a:prstClr val="black">
                      <a:alpha val="17000"/>
                    </a:prstClr>
                  </a:innerShdw>
                </a:effectLst>
                <a:latin typeface="Segoe" pitchFamily="34" charset="0"/>
              </a:rPr>
              <a:t>ISO IEC 29110 – Basic Profile</a:t>
            </a:r>
          </a:p>
          <a:p>
            <a:pPr marL="0" indent="0" algn="ctr" defTabSz="914325" fontAlgn="auto">
              <a:spcAft>
                <a:spcPts val="0"/>
              </a:spcAft>
              <a:buFont typeface="Segoe UI" pitchFamily="34" charset="0"/>
              <a:buNone/>
              <a:defRPr/>
            </a:pPr>
            <a:endParaRPr lang="en-GB" sz="4000" spc="-150" dirty="0" smtClean="0">
              <a:solidFill>
                <a:srgbClr val="525051"/>
              </a:solidFill>
              <a:effectLst>
                <a:innerShdw blurRad="50800" dist="25400" dir="13500000">
                  <a:prstClr val="black">
                    <a:alpha val="17000"/>
                  </a:prstClr>
                </a:innerShdw>
              </a:effectLst>
              <a:latin typeface="Segoe" pitchFamily="34" charset="0"/>
            </a:endParaRPr>
          </a:p>
          <a:p>
            <a:pPr marL="0" indent="0" algn="ctr" defTabSz="914325" fontAlgn="auto">
              <a:spcAft>
                <a:spcPts val="0"/>
              </a:spcAft>
              <a:buFont typeface="Segoe UI" pitchFamily="34" charset="0"/>
              <a:buNone/>
              <a:defRPr/>
            </a:pPr>
            <a:endParaRPr lang="en-GB" sz="4000" spc="-150" dirty="0" smtClean="0">
              <a:solidFill>
                <a:srgbClr val="525051"/>
              </a:solidFill>
              <a:effectLst>
                <a:innerShdw blurRad="50800" dist="25400" dir="13500000">
                  <a:prstClr val="black">
                    <a:alpha val="17000"/>
                  </a:prstClr>
                </a:innerShdw>
              </a:effectLst>
              <a:latin typeface="Segoe" pitchFamily="34" charset="0"/>
            </a:endParaRPr>
          </a:p>
          <a:p>
            <a:pPr marL="460356" indent="-460356" algn="ctr" defTabSz="914325" fontAlgn="auto">
              <a:spcAft>
                <a:spcPts val="0"/>
              </a:spcAft>
              <a:defRPr/>
            </a:pPr>
            <a:endParaRPr lang="en-GB" sz="1800" dirty="0">
              <a:effectLst>
                <a:innerShdw blurRad="50800" dist="25400" dir="13500000">
                  <a:prstClr val="black">
                    <a:alpha val="17000"/>
                  </a:prstClr>
                </a:inn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676400"/>
            <a:ext cx="69342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8788" indent="-458788">
              <a:defRPr>
                <a:solidFill>
                  <a:schemeClr val="tx1"/>
                </a:solidFill>
                <a:latin typeface="Segoe UI" pitchFamily="34" charset="0"/>
              </a:defRPr>
            </a:lvl1pPr>
            <a:lvl2pPr marL="854075" indent="-393700">
              <a:defRPr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marL="800100" lvl="2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ALM (Application Lifecycle Management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marL="1257300" lvl="3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coordination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activities of the development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lifecycle</a:t>
            </a:r>
          </a:p>
          <a:p>
            <a:pPr marL="1257300" lvl="3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requirements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modeling, development, construction, testing, maintenance and operations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7226" cy="9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}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04800"/>
            <a:ext cx="1167218" cy="685800"/>
          </a:xfrm>
          <a:prstGeom prst="rect">
            <a:avLst/>
          </a:prstGeom>
          <a:noFill/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8610600" y="6457950"/>
            <a:ext cx="7620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EFF87B-D55A-4468-B17E-5D31730E7ECE}" type="slidenum">
              <a:rPr kumimoji="0" lang="fr-CA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257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gnetic Disk 37"/>
          <p:cNvSpPr/>
          <p:nvPr/>
        </p:nvSpPr>
        <p:spPr bwMode="auto">
          <a:xfrm>
            <a:off x="304801" y="3002343"/>
            <a:ext cx="8534399" cy="350520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>
              <a:defRPr/>
            </a:pPr>
            <a:endParaRPr lang="en-US" kern="0" dirty="0">
              <a:solidFill>
                <a:srgbClr val="FFFFFF">
                  <a:alpha val="10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itchFamily="34" charset="0"/>
            </a:endParaRPr>
          </a:p>
        </p:txBody>
      </p:sp>
      <p:sp>
        <p:nvSpPr>
          <p:cNvPr id="8" name="Text Placeholder 41"/>
          <p:cNvSpPr txBox="1">
            <a:spLocks/>
          </p:cNvSpPr>
          <p:nvPr/>
        </p:nvSpPr>
        <p:spPr bwMode="auto">
          <a:xfrm>
            <a:off x="609600" y="3749201"/>
            <a:ext cx="7862888" cy="26037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numCol="3">
            <a:spAutoFit/>
          </a:bodyPr>
          <a:lstStyle/>
          <a:p>
            <a:pPr marL="16920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Bug Tracking</a:t>
            </a:r>
          </a:p>
          <a:p>
            <a:pPr marL="16920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16920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Task Control</a:t>
            </a: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Wingdings" pitchFamily="2" charset="2"/>
              <a:buChar char="§"/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16920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Business Requirements</a:t>
            </a:r>
          </a:p>
          <a:p>
            <a:pPr marL="16920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16920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Advanced Versioning</a:t>
            </a: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Wingdings" pitchFamily="2" charset="2"/>
              <a:buChar char="§"/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Wingdings" pitchFamily="2" charset="2"/>
              <a:buChar char="§"/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Development Process and Methodology</a:t>
            </a: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Wingdings" pitchFamily="2" charset="2"/>
              <a:buChar char="§"/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Web Test</a:t>
            </a: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Load Test</a:t>
            </a: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Unit Test</a:t>
            </a: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Code Analysis</a:t>
            </a: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Project Documentation</a:t>
            </a: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Architecture Tools</a:t>
            </a: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  <a:p>
            <a:pPr marL="454950" indent="-285750" defTabSz="114300" eaLnBrk="0" hangingPunct="0">
              <a:lnSpc>
                <a:spcPct val="90000"/>
              </a:lnSpc>
              <a:spcBef>
                <a:spcPct val="30000"/>
              </a:spcBef>
              <a:buClr>
                <a:srgbClr val="30237F"/>
              </a:buClr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chemeClr val="bg1"/>
                </a:solidFill>
                <a:cs typeface="Segoe UI" pitchFamily="34" charset="0"/>
              </a:rPr>
              <a:t>Tools for Database</a:t>
            </a:r>
            <a:endParaRPr lang="en-US" sz="1600" b="1" kern="0" dirty="0">
              <a:solidFill>
                <a:schemeClr val="bg1"/>
              </a:solidFill>
              <a:cs typeface="Segoe UI" pitchFamily="34" charset="0"/>
            </a:endParaRPr>
          </a:p>
        </p:txBody>
      </p:sp>
      <p:pic>
        <p:nvPicPr>
          <p:cNvPr id="9222" name="Picture 64" descr="binary fa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7" r="7027" b="7843"/>
          <a:stretch>
            <a:fillRect/>
          </a:stretch>
        </p:blipFill>
        <p:spPr bwMode="auto">
          <a:xfrm>
            <a:off x="0" y="-247650"/>
            <a:ext cx="9144000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716213" y="1792817"/>
            <a:ext cx="3810000" cy="1030816"/>
            <a:chOff x="2716214" y="1484709"/>
            <a:chExt cx="3810001" cy="773906"/>
          </a:xfrm>
        </p:grpSpPr>
        <p:pic>
          <p:nvPicPr>
            <p:cNvPr id="9240" name="Picture 44" descr="processenforcement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214" y="1496616"/>
              <a:ext cx="1377951" cy="72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45" descr="projectmanagement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1" y="1484709"/>
              <a:ext cx="1376363" cy="72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46" descr="workitem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1" y="1485901"/>
              <a:ext cx="1376363" cy="72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47" descr="buildtools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402" y="1488281"/>
              <a:ext cx="1470025" cy="77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48" descr="loadtestin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678" y="1485901"/>
              <a:ext cx="1379537" cy="72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0564" y="1945217"/>
            <a:ext cx="19800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56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Real Time Report</a:t>
            </a:r>
          </a:p>
        </p:txBody>
      </p:sp>
      <p:sp>
        <p:nvSpPr>
          <p:cNvPr id="16" name="Text Box 6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1" y="1765300"/>
            <a:ext cx="481222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QA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itchFamily="34" charset="0"/>
            </a:endParaRPr>
          </a:p>
        </p:txBody>
      </p:sp>
      <p:pic>
        <p:nvPicPr>
          <p:cNvPr id="9226" name="Picture 66" descr="Office woman laptop smili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064" y="698500"/>
            <a:ext cx="846137" cy="104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7" descr="IT Work people work working tech technical 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8967"/>
            <a:ext cx="1295400" cy="8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958851"/>
            <a:ext cx="1117614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Developer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itchFamily="34" charset="0"/>
            </a:endParaRPr>
          </a:p>
        </p:txBody>
      </p:sp>
      <p:pic>
        <p:nvPicPr>
          <p:cNvPr id="9229" name="Picture 69" descr="MSD Developer Chad man desk laptop working smiling harware looking down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1301"/>
            <a:ext cx="1066800" cy="8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70" descr="Office man laptop alone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5584"/>
            <a:ext cx="8429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7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92275" y="1636184"/>
            <a:ext cx="982961" cy="3139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3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Architect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itchFamily="34" charset="0"/>
            </a:endParaRPr>
          </a:p>
        </p:txBody>
      </p:sp>
      <p:sp>
        <p:nvSpPr>
          <p:cNvPr id="24" name="Text Box 7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48600" y="2216706"/>
            <a:ext cx="1385888" cy="5355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IT Management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itchFamily="34" charset="0"/>
            </a:endParaRPr>
          </a:p>
        </p:txBody>
      </p:sp>
      <p:pic>
        <p:nvPicPr>
          <p:cNvPr id="9233" name="Picture 73" descr="MBS Supply chain SCM Manufacturing Man on phone with pocket pc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263651"/>
            <a:ext cx="1143000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7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1" y="2252133"/>
            <a:ext cx="1733039" cy="3139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3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Business Analyst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itchFamily="34" charset="0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78414" y="1185333"/>
            <a:ext cx="1646237" cy="3139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325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DBA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" pitchFamily="34" charset="0"/>
            </a:endParaRPr>
          </a:p>
        </p:txBody>
      </p:sp>
      <p:pic>
        <p:nvPicPr>
          <p:cNvPr id="9236" name="Picture 77" descr="MCE Media Center woman my pictures home T1 UI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9251"/>
            <a:ext cx="990600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7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16214" y="1202267"/>
            <a:ext cx="1003801" cy="3139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325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Designer</a:t>
            </a:r>
          </a:p>
        </p:txBody>
      </p:sp>
      <p:pic>
        <p:nvPicPr>
          <p:cNvPr id="9238" name="Picture 75" descr="man looking intensly working study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49251"/>
            <a:ext cx="760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326" y="2688167"/>
            <a:ext cx="39020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</p:spPr>
        <p:txBody>
          <a:bodyPr/>
          <a:lstStyle/>
          <a:p>
            <a:fld id="{56EFF87B-D55A-4468-B17E-5D31730E7ECE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191648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772400" cy="812531"/>
          </a:xfrm>
        </p:spPr>
        <p:txBody>
          <a:bodyPr/>
          <a:lstStyle/>
          <a:p>
            <a:pPr defTabSz="914325" fontAlgn="auto">
              <a:spcBef>
                <a:spcPct val="20000"/>
              </a:spcBef>
              <a:spcAft>
                <a:spcPts val="0"/>
              </a:spcAft>
              <a:buFont typeface="Segoe UI" pitchFamily="34" charset="0"/>
              <a:buNone/>
              <a:defRPr/>
            </a:pPr>
            <a:r>
              <a:rPr lang="en-GB" sz="4400" dirty="0" smtClean="0">
                <a:solidFill>
                  <a:srgbClr val="056CB6"/>
                </a:solidFill>
                <a:latin typeface="Arial" pitchFamily="34" charset="0"/>
                <a:cs typeface="Arial" pitchFamily="34" charset="0"/>
              </a:rPr>
              <a:t>Work Process</a:t>
            </a:r>
            <a:endParaRPr lang="en-GB" sz="4400" dirty="0">
              <a:solidFill>
                <a:srgbClr val="056CB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9750" y="2417233"/>
            <a:ext cx="1373188" cy="1951514"/>
            <a:chOff x="340" y="1431"/>
            <a:chExt cx="865" cy="1229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40" y="1431"/>
              <a:ext cx="865" cy="871"/>
              <a:chOff x="340" y="1431"/>
              <a:chExt cx="865" cy="871"/>
            </a:xfrm>
          </p:grpSpPr>
          <p:pic>
            <p:nvPicPr>
              <p:cNvPr id="10291" name="Picture 5" descr="Tablet PC Clare woman restaurant stylus writi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lum bright="-10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1480"/>
                <a:ext cx="82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2" name="Picture 6" descr="Tablet PC Clare woman restaurant stylus writi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431"/>
                <a:ext cx="82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40" y="2253"/>
              <a:ext cx="820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Business </a:t>
              </a:r>
              <a:r>
                <a:rPr lang="pt-BR" b="1" dirty="0" err="1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Analyst</a:t>
              </a:r>
              <a:endParaRPr lang="pt-BR" b="1" dirty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9475" y="2203451"/>
            <a:ext cx="1511300" cy="2484925"/>
            <a:chOff x="2154" y="1296"/>
            <a:chExt cx="952" cy="1565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154" y="1296"/>
              <a:ext cx="952" cy="1225"/>
              <a:chOff x="3198" y="2341"/>
              <a:chExt cx="952" cy="1225"/>
            </a:xfrm>
          </p:grpSpPr>
          <p:pic>
            <p:nvPicPr>
              <p:cNvPr id="10287" name="Picture 10" descr="MSB Business_Sam_man sitting laptop thoughtful"/>
              <p:cNvPicPr>
                <a:picLocks noChangeAspect="1" noChangeArrowheads="1"/>
              </p:cNvPicPr>
              <p:nvPr/>
            </p:nvPicPr>
            <p:blipFill>
              <a:blip r:embed="rId17" cstate="print">
                <a:lum bright="-10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408"/>
                <a:ext cx="886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8" name="Picture 11" descr="MSB Business_Sam_man sitting laptop thoughtful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" y="2341"/>
                <a:ext cx="886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154" y="2454"/>
              <a:ext cx="820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Project Manager</a:t>
              </a:r>
              <a:endParaRPr lang="pt-BR" b="1" dirty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472239" y="2347384"/>
            <a:ext cx="2232025" cy="2081063"/>
            <a:chOff x="3844" y="344"/>
            <a:chExt cx="1406" cy="1310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3844" y="344"/>
              <a:ext cx="1406" cy="952"/>
              <a:chOff x="3198" y="890"/>
              <a:chExt cx="1406" cy="952"/>
            </a:xfrm>
          </p:grpSpPr>
          <p:pic>
            <p:nvPicPr>
              <p:cNvPr id="10283" name="Picture 15" descr="IT Work Group tech technical meeting collaboration"/>
              <p:cNvPicPr>
                <a:picLocks noChangeAspect="1" noChangeArrowheads="1"/>
              </p:cNvPicPr>
              <p:nvPr/>
            </p:nvPicPr>
            <p:blipFill>
              <a:blip r:embed="rId18" cstate="print">
                <a:lum bright="-10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5" y="938"/>
                <a:ext cx="1349" cy="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4" name="Picture 16" descr="IT Work Group tech technical meeting collaboratio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" y="890"/>
                <a:ext cx="1349" cy="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895" y="1247"/>
              <a:ext cx="1296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 err="1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pt-BR" b="1" dirty="0" err="1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evelopment</a:t>
              </a:r>
              <a:r>
                <a:rPr lang="pt-BR" b="1" dirty="0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 Team</a:t>
              </a:r>
              <a:endParaRPr lang="pt-BR" b="1" dirty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842125" y="228600"/>
            <a:ext cx="1301750" cy="1860550"/>
            <a:chOff x="4420" y="1860"/>
            <a:chExt cx="820" cy="1172"/>
          </a:xfrm>
        </p:grpSpPr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4420" y="1860"/>
              <a:ext cx="773" cy="998"/>
              <a:chOff x="4194" y="2069"/>
              <a:chExt cx="773" cy="998"/>
            </a:xfrm>
          </p:grpSpPr>
          <p:pic>
            <p:nvPicPr>
              <p:cNvPr id="10279" name="Picture 20" descr="OFC Enterprise woman Live Meeti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lum bright="-10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1" y="2129"/>
                <a:ext cx="706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0" name="Picture 21" descr="OFC Enterprise woman Live Meeti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" y="2069"/>
                <a:ext cx="706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420" y="2799"/>
              <a:ext cx="82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Test</a:t>
              </a:r>
            </a:p>
          </p:txBody>
        </p:sp>
      </p:grpSp>
      <p:grpSp>
        <p:nvGrpSpPr>
          <p:cNvPr id="12" name="Group 2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494464" y="4684185"/>
            <a:ext cx="2454275" cy="1639388"/>
            <a:chOff x="3418" y="2798"/>
            <a:chExt cx="1546" cy="1033"/>
          </a:xfrm>
        </p:grpSpPr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3418" y="2798"/>
              <a:ext cx="726" cy="1033"/>
              <a:chOff x="2154" y="3203"/>
              <a:chExt cx="726" cy="1033"/>
            </a:xfrm>
          </p:grpSpPr>
          <p:pic>
            <p:nvPicPr>
              <p:cNvPr id="10275" name="Picture 25" descr="OEM Asian man smiling working pc hardware tech technician repair computer"/>
              <p:cNvPicPr>
                <a:picLocks noChangeAspect="1" noChangeArrowheads="1"/>
              </p:cNvPicPr>
              <p:nvPr/>
            </p:nvPicPr>
            <p:blipFill>
              <a:blip r:embed="rId20" cstate="print">
                <a:lum bright="-10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7" y="3249"/>
                <a:ext cx="663" cy="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6" name="Picture 26" descr="OEM Asian man smiling working pc hardware tech technician repair computer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" y="3203"/>
                <a:ext cx="663" cy="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950" y="3557"/>
              <a:ext cx="1014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Operations</a:t>
              </a:r>
              <a:endParaRPr lang="pt-BR" sz="2000" b="1" dirty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97027" y="3659719"/>
            <a:ext cx="2005013" cy="1083091"/>
            <a:chOff x="1006" y="2213"/>
            <a:chExt cx="1263" cy="682"/>
          </a:xfrm>
        </p:grpSpPr>
        <p:pic>
          <p:nvPicPr>
            <p:cNvPr id="10271" name="Picture 29" descr="curved arrow 4_Flipp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080000">
              <a:off x="1325" y="2000"/>
              <a:ext cx="682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006" y="2540"/>
              <a:ext cx="1263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 err="1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Change</a:t>
              </a:r>
              <a:r>
                <a:rPr lang="pt-BR" b="1" dirty="0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b="1" dirty="0" err="1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Request</a:t>
              </a:r>
              <a:endParaRPr lang="pt-BR" b="1" dirty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79602" y="2857500"/>
            <a:ext cx="1357313" cy="482600"/>
            <a:chOff x="1184" y="1708"/>
            <a:chExt cx="855" cy="304"/>
          </a:xfrm>
        </p:grpSpPr>
        <p:pic>
          <p:nvPicPr>
            <p:cNvPr id="10269" name="Picture 32" descr="arrow 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" y="1708"/>
              <a:ext cx="83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1184" y="1735"/>
              <a:ext cx="81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 err="1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Scenarios</a:t>
              </a:r>
              <a:endParaRPr lang="pt-BR" b="1" dirty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3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236662" y="1676401"/>
            <a:ext cx="2813052" cy="1172633"/>
            <a:chOff x="779" y="964"/>
            <a:chExt cx="1772" cy="739"/>
          </a:xfrm>
        </p:grpSpPr>
        <p:pic>
          <p:nvPicPr>
            <p:cNvPr id="10267" name="Picture 35" descr="curved arrow 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700473">
              <a:off x="1325" y="810"/>
              <a:ext cx="680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779" y="964"/>
              <a:ext cx="1772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Business </a:t>
              </a:r>
              <a:r>
                <a:rPr lang="pt-BR" b="1" dirty="0" err="1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Requirements</a:t>
              </a:r>
              <a:endParaRPr lang="pt-BR" b="1" dirty="0" smtClean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069014" y="745067"/>
            <a:ext cx="1204912" cy="1758951"/>
            <a:chOff x="3823" y="469"/>
            <a:chExt cx="759" cy="1108"/>
          </a:xfrm>
        </p:grpSpPr>
        <p:pic>
          <p:nvPicPr>
            <p:cNvPr id="10265" name="Picture 38" descr="curved arrow 4_Flipp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616692">
              <a:off x="3900" y="469"/>
              <a:ext cx="682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3823" y="956"/>
              <a:ext cx="438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Bugs</a:t>
              </a:r>
            </a:p>
          </p:txBody>
        </p:sp>
      </p:grpSp>
      <p:grpSp>
        <p:nvGrpSpPr>
          <p:cNvPr id="19" name="Group 4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933951" y="2849034"/>
            <a:ext cx="1323975" cy="482600"/>
            <a:chOff x="3108" y="1703"/>
            <a:chExt cx="834" cy="304"/>
          </a:xfrm>
        </p:grpSpPr>
        <p:pic>
          <p:nvPicPr>
            <p:cNvPr id="10263" name="Picture 41" descr="arrow 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1703"/>
              <a:ext cx="83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42"/>
            <p:cNvSpPr txBox="1">
              <a:spLocks noChangeArrowheads="1"/>
            </p:cNvSpPr>
            <p:nvPr/>
          </p:nvSpPr>
          <p:spPr bwMode="auto">
            <a:xfrm>
              <a:off x="3311" y="1730"/>
              <a:ext cx="518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 err="1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Tasks</a:t>
              </a:r>
              <a:endParaRPr lang="pt-BR" b="1" dirty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4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421567" y="3896784"/>
            <a:ext cx="1082675" cy="1758949"/>
            <a:chOff x="4675" y="2454"/>
            <a:chExt cx="682" cy="1108"/>
          </a:xfrm>
        </p:grpSpPr>
        <p:pic>
          <p:nvPicPr>
            <p:cNvPr id="10261" name="Picture 44" descr="curved arrow 4_Flipp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93164">
              <a:off x="4675" y="2454"/>
              <a:ext cx="682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5"/>
            <p:cNvSpPr txBox="1">
              <a:spLocks noChangeArrowheads="1"/>
            </p:cNvSpPr>
            <p:nvPr/>
          </p:nvSpPr>
          <p:spPr bwMode="auto">
            <a:xfrm>
              <a:off x="4880" y="2911"/>
              <a:ext cx="438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Bugs</a:t>
              </a:r>
              <a:endParaRPr lang="pt-BR" sz="1600" b="1" dirty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 Box 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9400" y="5204885"/>
            <a:ext cx="47244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Items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unit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communication </a:t>
            </a: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pt-B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team</a:t>
            </a:r>
            <a:endParaRPr lang="pt-B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3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680326" y="643467"/>
            <a:ext cx="1152525" cy="1758951"/>
            <a:chOff x="3609" y="490"/>
            <a:chExt cx="726" cy="1108"/>
          </a:xfrm>
        </p:grpSpPr>
        <p:pic>
          <p:nvPicPr>
            <p:cNvPr id="10259" name="Picture 38" descr="curved arrow 4_Flipp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93928">
              <a:off x="3609" y="490"/>
              <a:ext cx="682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39"/>
            <p:cNvSpPr txBox="1">
              <a:spLocks noChangeArrowheads="1"/>
            </p:cNvSpPr>
            <p:nvPr/>
          </p:nvSpPr>
          <p:spPr bwMode="auto">
            <a:xfrm>
              <a:off x="3824" y="957"/>
              <a:ext cx="51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Builds</a:t>
              </a:r>
            </a:p>
          </p:txBody>
        </p:sp>
      </p:grpSp>
      <p:grpSp>
        <p:nvGrpSpPr>
          <p:cNvPr id="23" name="Group 4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324483" y="3769784"/>
            <a:ext cx="1685926" cy="1758949"/>
            <a:chOff x="4383" y="2381"/>
            <a:chExt cx="1062" cy="1108"/>
          </a:xfrm>
        </p:grpSpPr>
        <p:pic>
          <p:nvPicPr>
            <p:cNvPr id="10257" name="Picture 44" descr="curved arrow 4_Flipp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865354">
              <a:off x="4763" y="2381"/>
              <a:ext cx="682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45"/>
            <p:cNvSpPr txBox="1">
              <a:spLocks noChangeArrowheads="1"/>
            </p:cNvSpPr>
            <p:nvPr/>
          </p:nvSpPr>
          <p:spPr bwMode="auto">
            <a:xfrm>
              <a:off x="4383" y="2838"/>
              <a:ext cx="855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 smtClean="0">
                  <a:solidFill>
                    <a:srgbClr val="056CB6"/>
                  </a:solidFill>
                  <a:latin typeface="Arial" pitchFamily="34" charset="0"/>
                  <a:cs typeface="Arial" pitchFamily="34" charset="0"/>
                </a:rPr>
                <a:t>Deployment</a:t>
              </a:r>
              <a:endParaRPr lang="pt-BR" sz="1600" b="1" dirty="0">
                <a:solidFill>
                  <a:srgbClr val="056CB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3" name="Picture 28" descr="}}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1001" y="304800"/>
            <a:ext cx="1167218" cy="685800"/>
          </a:xfrm>
          <a:prstGeom prst="rect">
            <a:avLst/>
          </a:prstGeom>
          <a:noFill/>
        </p:spPr>
      </p:pic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</p:spPr>
        <p:txBody>
          <a:bodyPr/>
          <a:lstStyle/>
          <a:p>
            <a:fld id="{56EFF87B-D55A-4468-B17E-5D31730E7ECE}" type="slidenum">
              <a:rPr lang="fr-CA" smtClean="0"/>
              <a:pPr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09404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09600" y="260648"/>
            <a:ext cx="7772400" cy="812531"/>
          </a:xfrm>
        </p:spPr>
        <p:txBody>
          <a:bodyPr/>
          <a:lstStyle/>
          <a:p>
            <a:pPr defTabSz="914325" fontAlgn="auto">
              <a:spcBef>
                <a:spcPct val="20000"/>
              </a:spcBef>
              <a:spcAft>
                <a:spcPts val="0"/>
              </a:spcAft>
              <a:buFont typeface="Segoe UI" pitchFamily="34" charset="0"/>
              <a:buNone/>
              <a:defRPr/>
            </a:pPr>
            <a:r>
              <a:rPr lang="en-GB" sz="44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  <a:cs typeface="+mn-cs"/>
              </a:rPr>
              <a:t>ISO </a:t>
            </a:r>
            <a:r>
              <a:rPr lang="en-GB" sz="44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</a:rPr>
              <a:t>Template </a:t>
            </a:r>
            <a:r>
              <a:rPr lang="en-GB" sz="44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  <a:cs typeface="+mn-cs"/>
              </a:rPr>
              <a:t>in TFS</a:t>
            </a:r>
            <a:endParaRPr lang="en-GB" sz="4400" dirty="0">
              <a:solidFill>
                <a:srgbClr val="056CB6"/>
              </a:solidFill>
              <a:effectLst>
                <a:innerShdw blurRad="63500" dist="25400" dir="13500000">
                  <a:prstClr val="black">
                    <a:alpha val="36000"/>
                  </a:prstClr>
                </a:innerShdw>
              </a:effectLst>
              <a:latin typeface="Segoe" pitchFamily="34" charset="0"/>
              <a:cs typeface="+mn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066800"/>
            <a:ext cx="5562599" cy="600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7226" cy="9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304800"/>
            <a:ext cx="1167218" cy="685800"/>
          </a:xfrm>
          <a:prstGeom prst="rect">
            <a:avLst/>
          </a:prstGeom>
          <a:noFill/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</p:spPr>
        <p:txBody>
          <a:bodyPr/>
          <a:lstStyle/>
          <a:p>
            <a:fld id="{56EFF87B-D55A-4468-B17E-5D31730E7ECE}" type="slidenum">
              <a:rPr lang="fr-CA" smtClean="0"/>
              <a:pPr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725176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09600" y="260648"/>
            <a:ext cx="7772400" cy="812531"/>
          </a:xfrm>
        </p:spPr>
        <p:txBody>
          <a:bodyPr/>
          <a:lstStyle/>
          <a:p>
            <a:pPr defTabSz="914325" fontAlgn="auto">
              <a:spcBef>
                <a:spcPct val="20000"/>
              </a:spcBef>
              <a:spcAft>
                <a:spcPts val="0"/>
              </a:spcAft>
              <a:buFont typeface="Segoe UI" pitchFamily="34" charset="0"/>
              <a:buNone/>
              <a:defRPr/>
            </a:pPr>
            <a:r>
              <a:rPr lang="en-GB" sz="44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  <a:cs typeface="+mn-cs"/>
              </a:rPr>
              <a:t>ISO </a:t>
            </a:r>
            <a:r>
              <a:rPr lang="en-GB" sz="44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</a:rPr>
              <a:t>Template </a:t>
            </a:r>
            <a:r>
              <a:rPr lang="en-GB" sz="44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  <a:cs typeface="+mn-cs"/>
              </a:rPr>
              <a:t>in TFS</a:t>
            </a:r>
            <a:endParaRPr lang="en-GB" sz="4400" dirty="0">
              <a:solidFill>
                <a:srgbClr val="056CB6"/>
              </a:solidFill>
              <a:effectLst>
                <a:innerShdw blurRad="63500" dist="25400" dir="13500000">
                  <a:prstClr val="black">
                    <a:alpha val="36000"/>
                  </a:prstClr>
                </a:innerShdw>
              </a:effectLst>
              <a:latin typeface="Segoe" pitchFamily="34" charset="0"/>
              <a:cs typeface="+mn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43" y="1143000"/>
            <a:ext cx="7735656" cy="83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7226" cy="9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304800"/>
            <a:ext cx="1167218" cy="685800"/>
          </a:xfrm>
          <a:prstGeom prst="rect">
            <a:avLst/>
          </a:prstGeom>
          <a:noFill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</p:spPr>
        <p:txBody>
          <a:bodyPr/>
          <a:lstStyle/>
          <a:p>
            <a:fld id="{56EFF87B-D55A-4468-B17E-5D31730E7ECE}" type="slidenum">
              <a:rPr lang="fr-CA" smtClean="0"/>
              <a:pPr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766306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5800" y="178069"/>
            <a:ext cx="7772400" cy="812531"/>
          </a:xfrm>
        </p:spPr>
        <p:txBody>
          <a:bodyPr/>
          <a:lstStyle/>
          <a:p>
            <a:pPr defTabSz="914325" fontAlgn="auto">
              <a:spcBef>
                <a:spcPct val="20000"/>
              </a:spcBef>
              <a:spcAft>
                <a:spcPts val="0"/>
              </a:spcAft>
              <a:buFont typeface="Segoe UI" pitchFamily="34" charset="0"/>
              <a:buNone/>
              <a:defRPr/>
            </a:pPr>
            <a:r>
              <a:rPr lang="en-GB" sz="4400" dirty="0" smtClean="0">
                <a:solidFill>
                  <a:srgbClr val="056CB6"/>
                </a:solidFill>
                <a:effectLst>
                  <a:innerShdw blurRad="63500" dist="25400" dir="13500000">
                    <a:prstClr val="black">
                      <a:alpha val="36000"/>
                    </a:prstClr>
                  </a:innerShdw>
                </a:effectLst>
                <a:latin typeface="Segoe" pitchFamily="34" charset="0"/>
                <a:cs typeface="+mn-cs"/>
              </a:rPr>
              <a:t>Template ISO in TFS</a:t>
            </a:r>
            <a:endParaRPr lang="en-GB" sz="4400" dirty="0">
              <a:solidFill>
                <a:srgbClr val="056CB6"/>
              </a:solidFill>
              <a:effectLst>
                <a:innerShdw blurRad="63500" dist="25400" dir="13500000">
                  <a:prstClr val="black">
                    <a:alpha val="36000"/>
                  </a:prstClr>
                </a:innerShdw>
              </a:effectLst>
              <a:latin typeface="Segoe" pitchFamily="34" charset="0"/>
              <a:cs typeface="+mn-cs"/>
            </a:endParaRPr>
          </a:p>
        </p:txBody>
      </p:sp>
      <p:pic>
        <p:nvPicPr>
          <p:cNvPr id="13315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3299"/>
            <a:ext cx="5867400" cy="61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7226" cy="9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}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304800"/>
            <a:ext cx="1167218" cy="685800"/>
          </a:xfrm>
          <a:prstGeom prst="rect">
            <a:avLst/>
          </a:prstGeom>
          <a:noFill/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</p:spPr>
        <p:txBody>
          <a:bodyPr/>
          <a:lstStyle/>
          <a:p>
            <a:fld id="{56EFF87B-D55A-4468-B17E-5D31730E7ECE}" type="slidenum">
              <a:rPr lang="fr-CA" smtClean="0"/>
              <a:pPr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601372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fyTO4nMN38IPbtjqyl4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UDm8orA79SykCxRI5ij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SXSzAaZgAw9TjC6AcVG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Oq2JuVXBQD4sal4uJMU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qRG2cPnBwYb1vWZIRGK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nnnclg8f3U440a2sI7e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6g8Q8u1VdYcb0tjE0u6s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XqWOFoXCTijh6elcM7k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SZHJNID8MObZaqcFmwg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GccqEhklX5k5xW7VAfZ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563V06LNzAyZiuwn4mO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F5TfxqV0mxnc76mIgd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xxEDodbCX5DZrY1LzkR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C6mq1l6AQGyVxlBT1IO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y7FnHvDfjYvvVxgYcQw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rvqG9Fj8JtrkxfLDEAX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p2q3D3wYdd2CG9W0lYW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4B01cycVpEyQ6of62gC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ICaTLGl8PTqcuTIVSxP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INDHZ7ovIpUTegoHpjV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t78dSh29t5sVTmf3HdJj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hAErwb7wr36tkwzLf7s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qjm2rlBIJn3sPxyqKR1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2JeLn7d6iHroV3mMF8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hFSiTVcfq3a7E0haGj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nh7I1rHn58ZavW5vPjb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kKVIMnXaxKnwUoKARtv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bW93cFR0poemWnMjEjpU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MY2GKerHAzFpzZzJbi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hxsnNyOcsqkX9a1vUCy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GxONKV77B4UOGuenrTS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4CPoHFoGYCaDQVz0NT4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2ltwhxbEPrxrsbXldsJV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E3DiOr5ZiMrOzuVanQu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5ptn2sFCBSaLHpTYJJy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ZDCtp34SqLvVYdPqpDk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ENMwhp7LLWAlpQKy2Cy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23914</TotalTime>
  <Words>1066</Words>
  <Application>Microsoft Office PowerPoint</Application>
  <PresentationFormat>On-screen Show (4:3)</PresentationFormat>
  <Paragraphs>183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Image bitmap</vt:lpstr>
      <vt:lpstr>Network of Centers  for Very Small Entities (VSEs) </vt:lpstr>
      <vt:lpstr>Slide 2</vt:lpstr>
      <vt:lpstr>Brazil</vt:lpstr>
      <vt:lpstr>Slide 4</vt:lpstr>
      <vt:lpstr>Slide 5</vt:lpstr>
      <vt:lpstr>Work Process</vt:lpstr>
      <vt:lpstr>ISO Template in TFS</vt:lpstr>
      <vt:lpstr>ISO Template in TFS</vt:lpstr>
      <vt:lpstr>Template ISO in TFS</vt:lpstr>
      <vt:lpstr>Template ISO in TFS</vt:lpstr>
      <vt:lpstr>ISO Template in TFS</vt:lpstr>
      <vt:lpstr>ISO Template in TFS</vt:lpstr>
      <vt:lpstr>On Going…</vt:lpstr>
      <vt:lpstr>On Going…</vt:lpstr>
      <vt:lpstr>Canada</vt:lpstr>
      <vt:lpstr>Canada</vt:lpstr>
      <vt:lpstr>Publications and Communications</vt:lpstr>
      <vt:lpstr>Slide 18</vt:lpstr>
      <vt:lpstr>Overview of activities</vt:lpstr>
      <vt:lpstr>Publications</vt:lpstr>
      <vt:lpstr>Future work</vt:lpstr>
      <vt:lpstr>Publications and Communications VSE activities in Japan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claporte</cp:lastModifiedBy>
  <cp:revision>325</cp:revision>
  <cp:lastPrinted>1601-01-01T00:00:00Z</cp:lastPrinted>
  <dcterms:created xsi:type="dcterms:W3CDTF">1601-01-01T00:00:00Z</dcterms:created>
  <dcterms:modified xsi:type="dcterms:W3CDTF">2012-09-14T23:25:32Z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