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tags/tag189.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41.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slides/slide77.xml" ContentType="application/vnd.openxmlformats-officedocument.presentationml.slide+xml"/>
  <Override PartName="/ppt/slides/slide88.xml" ContentType="application/vnd.openxmlformats-officedocument.presentationml.slide+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slides/slide55.xml" ContentType="application/vnd.openxmlformats-officedocument.presentationml.slide+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Default Extension="emf" ContentType="image/x-emf"/>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slides/slide38.xml" ContentType="application/vnd.openxmlformats-officedocument.presentationml.slide+xml"/>
  <Override PartName="/ppt/slides/slide85.xml" ContentType="application/vnd.openxmlformats-officedocument.presentationml.slide+xml"/>
  <Override PartName="/ppt/tags/tag131.xml" ContentType="application/vnd.openxmlformats-officedocument.presentationml.tags+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tags/tag87.xml" ContentType="application/vnd.openxmlformats-officedocument.presentationml.tags+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notesSlides/notesSlide32.xml" ContentType="application/vnd.openxmlformats-officedocument.presentationml.notesSlide+xml"/>
  <Override PartName="/ppt/notesSlides/notesSlide9.xml" ContentType="application/vnd.openxmlformats-officedocument.presentationml.notesSlide+xml"/>
  <Override PartName="/ppt/tags/tag43.xml" ContentType="application/vnd.openxmlformats-officedocument.presentationml.tags+xml"/>
  <Override PartName="/ppt/notesSlides/notesSlide21.xml" ContentType="application/vnd.openxmlformats-officedocument.presentationml.notesSlide+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slides/slide79.xml" ContentType="application/vnd.openxmlformats-officedocument.presentationml.slide+xml"/>
  <Override PartName="/ppt/tags/tag32.xml" ContentType="application/vnd.openxmlformats-officedocument.presentationml.tags+xml"/>
  <Override PartName="/ppt/notesSlides/notesSlide10.xml" ContentType="application/vnd.openxmlformats-officedocument.presentationml.notesSlide+xml"/>
  <Override PartName="/ppt/tags/tag136.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slides/slide57.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tags/tag150.xml" ContentType="application/vnd.openxmlformats-officedocument.presentationml.tags+xml"/>
  <Override PartName="/ppt/slides/slide46.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tags/tag59.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notesSlides/notesSlide15.xml" ContentType="application/vnd.openxmlformats-officedocument.presentationml.notesSlide+xml"/>
  <Override PartName="/ppt/tags/tag84.xml" ContentType="application/vnd.openxmlformats-officedocument.presentationml.tags+xml"/>
  <Override PartName="/ppt/notesSlides/notesSlide26.xml" ContentType="application/vnd.openxmlformats-officedocument.presentationml.notesSlide+xml"/>
  <Override PartName="/ppt/tags/tag95.xml" ContentType="application/vnd.openxmlformats-officedocument.presentationml.tags+xml"/>
  <Override PartName="/ppt/tags/tag188.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tags/tag159.xml" ContentType="application/vnd.openxmlformats-officedocument.presentationml.tags+xml"/>
  <Override PartName="/ppt/notesSlides/notesSlide33.xml" ContentType="application/vnd.openxmlformats-officedocument.presentationml.notesSlide+xml"/>
  <Override PartName="/ppt/tags/tag177.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184.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notesSlides/notesSlide23.xml" ContentType="application/vnd.openxmlformats-officedocument.presentationml.notesSlide+xml"/>
  <Override PartName="/ppt/tags/tag92.xml" ContentType="application/vnd.openxmlformats-officedocument.presentationml.tags+xml"/>
  <Override PartName="/ppt/tags/tag149.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slides/slide48.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Override PartName="/ppt/tags/tag141.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tags/tag86.xml" ContentType="application/vnd.openxmlformats-officedocument.presentationml.tags+xml"/>
  <Override PartName="/ppt/tags/tag97.xml" ContentType="application/vnd.openxmlformats-officedocument.presentationml.tags+xml"/>
  <Override PartName="/ppt/notesSlides/notesSlide28.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Default Extension="vml" ContentType="application/vnd.openxmlformats-officedocument.vmlDrawing"/>
  <Override PartName="/ppt/notesSlides/notesSlide8.xml" ContentType="application/vnd.openxmlformats-officedocument.presentationml.notesSlide+xml"/>
  <Override PartName="/ppt/tags/tag53.xml" ContentType="application/vnd.openxmlformats-officedocument.presentationml.tags+xml"/>
  <Override PartName="/ppt/notesSlides/notesSlide20.xml" ContentType="application/vnd.openxmlformats-officedocument.presentationml.notesSlide+xml"/>
  <Override PartName="/ppt/tags/tag157.xml" ContentType="application/vnd.openxmlformats-officedocument.presentationml.tags+xml"/>
  <Override PartName="/ppt/notesSlides/notesSlide31.xml" ContentType="application/vnd.openxmlformats-officedocument.presentationml.notesSlide+xml"/>
  <Override PartName="/ppt/slides/slide89.xml" ContentType="application/vnd.openxmlformats-officedocument.presentationml.slide+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slides/slide78.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tags/tag102.xml" ContentType="application/vnd.openxmlformats-officedocument.presentationml.tags+xml"/>
  <Override PartName="/ppt/slides/slide34.xml" ContentType="application/vnd.openxmlformats-officedocument.presentationml.slide+xml"/>
  <Override PartName="/ppt/slides/slide81.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tags/tag47.xml" ContentType="application/vnd.openxmlformats-officedocument.presentationml.tags+xml"/>
  <Override PartName="/ppt/notesSlides/notesSlide25.xml" ContentType="application/vnd.openxmlformats-officedocument.presentationml.notesSlide+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tags/tag18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notesSlides/notesSlide5.xml" ContentType="application/vnd.openxmlformats-officedocument.presentationml.notesSlide+xml"/>
  <Override PartName="/ppt/tags/tag143.xml" ContentType="application/vnd.openxmlformats-officedocument.presentationml.tags+xml"/>
  <Override PartName="/ppt/tags/tag19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ags/tag132.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53.xml" ContentType="application/vnd.openxmlformats-officedocument.presentationml.slide+xml"/>
  <Override PartName="/ppt/tags/tag3.xml" ContentType="application/vnd.openxmlformats-officedocument.presentationml.tags+xml"/>
  <Default Extension="jpeg" ContentType="image/jpeg"/>
  <Override PartName="/ppt/tags/tag77.xml" ContentType="application/vnd.openxmlformats-officedocument.presentationml.tags+xml"/>
  <Override PartName="/ppt/tags/tag88.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2"/>
  </p:notesMasterIdLst>
  <p:handoutMasterIdLst>
    <p:handoutMasterId r:id="rId93"/>
  </p:handoutMasterIdLst>
  <p:sldIdLst>
    <p:sldId id="256" r:id="rId2"/>
    <p:sldId id="414" r:id="rId3"/>
    <p:sldId id="415" r:id="rId4"/>
    <p:sldId id="416" r:id="rId5"/>
    <p:sldId id="533" r:id="rId6"/>
    <p:sldId id="493" r:id="rId7"/>
    <p:sldId id="567" r:id="rId8"/>
    <p:sldId id="532" r:id="rId9"/>
    <p:sldId id="334" r:id="rId10"/>
    <p:sldId id="506" r:id="rId11"/>
    <p:sldId id="507" r:id="rId12"/>
    <p:sldId id="499" r:id="rId13"/>
    <p:sldId id="467" r:id="rId14"/>
    <p:sldId id="500" r:id="rId15"/>
    <p:sldId id="335" r:id="rId16"/>
    <p:sldId id="319" r:id="rId17"/>
    <p:sldId id="321" r:id="rId18"/>
    <p:sldId id="508" r:id="rId19"/>
    <p:sldId id="509" r:id="rId20"/>
    <p:sldId id="264" r:id="rId21"/>
    <p:sldId id="504" r:id="rId22"/>
    <p:sldId id="495" r:id="rId23"/>
    <p:sldId id="511" r:id="rId24"/>
    <p:sldId id="510" r:id="rId25"/>
    <p:sldId id="496" r:id="rId26"/>
    <p:sldId id="526" r:id="rId27"/>
    <p:sldId id="527" r:id="rId28"/>
    <p:sldId id="535" r:id="rId29"/>
    <p:sldId id="536" r:id="rId30"/>
    <p:sldId id="400" r:id="rId31"/>
    <p:sldId id="563" r:id="rId32"/>
    <p:sldId id="537" r:id="rId33"/>
    <p:sldId id="401" r:id="rId34"/>
    <p:sldId id="538" r:id="rId35"/>
    <p:sldId id="512" r:id="rId36"/>
    <p:sldId id="497" r:id="rId37"/>
    <p:sldId id="513" r:id="rId38"/>
    <p:sldId id="515" r:id="rId39"/>
    <p:sldId id="514" r:id="rId40"/>
    <p:sldId id="501" r:id="rId41"/>
    <p:sldId id="460" r:id="rId42"/>
    <p:sldId id="484" r:id="rId43"/>
    <p:sldId id="473" r:id="rId44"/>
    <p:sldId id="380" r:id="rId45"/>
    <p:sldId id="483" r:id="rId46"/>
    <p:sldId id="503" r:id="rId47"/>
    <p:sldId id="516" r:id="rId48"/>
    <p:sldId id="517" r:id="rId49"/>
    <p:sldId id="540" r:id="rId50"/>
    <p:sldId id="486" r:id="rId51"/>
    <p:sldId id="522" r:id="rId52"/>
    <p:sldId id="530" r:id="rId53"/>
    <p:sldId id="488" r:id="rId54"/>
    <p:sldId id="544" r:id="rId55"/>
    <p:sldId id="489" r:id="rId56"/>
    <p:sldId id="485" r:id="rId57"/>
    <p:sldId id="490" r:id="rId58"/>
    <p:sldId id="525" r:id="rId59"/>
    <p:sldId id="545" r:id="rId60"/>
    <p:sldId id="541" r:id="rId61"/>
    <p:sldId id="539" r:id="rId62"/>
    <p:sldId id="518" r:id="rId63"/>
    <p:sldId id="519" r:id="rId64"/>
    <p:sldId id="385" r:id="rId65"/>
    <p:sldId id="565" r:id="rId66"/>
    <p:sldId id="566" r:id="rId67"/>
    <p:sldId id="498" r:id="rId68"/>
    <p:sldId id="478" r:id="rId69"/>
    <p:sldId id="482" r:id="rId70"/>
    <p:sldId id="491" r:id="rId71"/>
    <p:sldId id="547" r:id="rId72"/>
    <p:sldId id="546" r:id="rId73"/>
    <p:sldId id="548" r:id="rId74"/>
    <p:sldId id="549" r:id="rId75"/>
    <p:sldId id="550" r:id="rId76"/>
    <p:sldId id="557" r:id="rId77"/>
    <p:sldId id="558" r:id="rId78"/>
    <p:sldId id="551" r:id="rId79"/>
    <p:sldId id="559" r:id="rId80"/>
    <p:sldId id="560" r:id="rId81"/>
    <p:sldId id="561" r:id="rId82"/>
    <p:sldId id="562" r:id="rId83"/>
    <p:sldId id="552" r:id="rId84"/>
    <p:sldId id="553" r:id="rId85"/>
    <p:sldId id="564" r:id="rId86"/>
    <p:sldId id="556" r:id="rId87"/>
    <p:sldId id="524" r:id="rId88"/>
    <p:sldId id="456" r:id="rId89"/>
    <p:sldId id="296" r:id="rId90"/>
    <p:sldId id="534" r:id="rId9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FF99"/>
    <a:srgbClr val="00CC00"/>
    <a:srgbClr val="FFFF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4" autoAdjust="0"/>
    <p:restoredTop sz="92821" autoAdjust="0"/>
  </p:normalViewPr>
  <p:slideViewPr>
    <p:cSldViewPr>
      <p:cViewPr varScale="1">
        <p:scale>
          <a:sx n="79" d="100"/>
          <a:sy n="79" d="100"/>
        </p:scale>
        <p:origin x="-726" y="-8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200"/>
    </p:cViewPr>
  </p:sorterViewPr>
  <p:notesViewPr>
    <p:cSldViewPr>
      <p:cViewPr>
        <p:scale>
          <a:sx n="100" d="100"/>
          <a:sy n="100" d="100"/>
        </p:scale>
        <p:origin x="-1404" y="66"/>
      </p:cViewPr>
      <p:guideLst>
        <p:guide orient="horz" pos="3024"/>
        <p:guide pos="2305"/>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2" tIns="48327" rIns="96652" bIns="48327" numCol="1" anchor="t" anchorCtr="0" compatLnSpc="1">
            <a:prstTxWarp prst="textNoShape">
              <a:avLst/>
            </a:prstTxWarp>
          </a:bodyPr>
          <a:lstStyle>
            <a:lvl1pPr defTabSz="966788">
              <a:defRPr sz="1300"/>
            </a:lvl1pPr>
          </a:lstStyle>
          <a:p>
            <a:pPr>
              <a:defRPr/>
            </a:pPr>
            <a:endParaRPr lang="en-US"/>
          </a:p>
        </p:txBody>
      </p:sp>
      <p:sp>
        <p:nvSpPr>
          <p:cNvPr id="512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52" tIns="48327" rIns="96652" bIns="48327" numCol="1" anchor="t" anchorCtr="0" compatLnSpc="1">
            <a:prstTxWarp prst="textNoShape">
              <a:avLst/>
            </a:prstTxWarp>
          </a:bodyPr>
          <a:lstStyle>
            <a:lvl1pPr algn="r" defTabSz="966788">
              <a:defRPr sz="1300"/>
            </a:lvl1pPr>
          </a:lstStyle>
          <a:p>
            <a:pPr>
              <a:defRPr/>
            </a:pPr>
            <a:fld id="{B47FA11C-10EA-4EB2-8A73-4D1A8083E6A9}" type="datetime1">
              <a:rPr lang="en-US"/>
              <a:pPr>
                <a:defRPr/>
              </a:pPr>
              <a:t>4/28/2012</a:t>
            </a:fld>
            <a:endParaRPr lang="en-US"/>
          </a:p>
        </p:txBody>
      </p:sp>
      <p:sp>
        <p:nvSpPr>
          <p:cNvPr id="5124" name="Rectangle 4"/>
          <p:cNvSpPr>
            <a:spLocks noGrp="1" noChangeArrowheads="1"/>
          </p:cNvSpPr>
          <p:nvPr>
            <p:ph type="ftr" sz="quarter" idx="2"/>
          </p:nvPr>
        </p:nvSpPr>
        <p:spPr bwMode="auto">
          <a:xfrm>
            <a:off x="0" y="9120189"/>
            <a:ext cx="3170238" cy="479425"/>
          </a:xfrm>
          <a:prstGeom prst="rect">
            <a:avLst/>
          </a:prstGeom>
          <a:noFill/>
          <a:ln w="9525">
            <a:noFill/>
            <a:miter lim="800000"/>
            <a:headEnd/>
            <a:tailEnd/>
          </a:ln>
          <a:effectLst/>
        </p:spPr>
        <p:txBody>
          <a:bodyPr vert="horz" wrap="square" lIns="96652" tIns="48327" rIns="96652" bIns="48327" numCol="1" anchor="b" anchorCtr="0" compatLnSpc="1">
            <a:prstTxWarp prst="textNoShape">
              <a:avLst/>
            </a:prstTxWarp>
          </a:bodyPr>
          <a:lstStyle>
            <a:lvl1pPr defTabSz="966788">
              <a:defRPr sz="1300"/>
            </a:lvl1pPr>
          </a:lstStyle>
          <a:p>
            <a:pPr>
              <a:defRPr/>
            </a:pPr>
            <a:endParaRPr lang="en-US"/>
          </a:p>
        </p:txBody>
      </p:sp>
      <p:sp>
        <p:nvSpPr>
          <p:cNvPr id="5125" name="Rectangle 5"/>
          <p:cNvSpPr>
            <a:spLocks noGrp="1" noChangeArrowheads="1"/>
          </p:cNvSpPr>
          <p:nvPr>
            <p:ph type="sldNum" sz="quarter" idx="3"/>
          </p:nvPr>
        </p:nvSpPr>
        <p:spPr bwMode="auto">
          <a:xfrm>
            <a:off x="4143375" y="9120189"/>
            <a:ext cx="3170238" cy="479425"/>
          </a:xfrm>
          <a:prstGeom prst="rect">
            <a:avLst/>
          </a:prstGeom>
          <a:noFill/>
          <a:ln w="9525">
            <a:noFill/>
            <a:miter lim="800000"/>
            <a:headEnd/>
            <a:tailEnd/>
          </a:ln>
          <a:effectLst/>
        </p:spPr>
        <p:txBody>
          <a:bodyPr vert="horz" wrap="square" lIns="96652" tIns="48327" rIns="96652" bIns="48327" numCol="1" anchor="b" anchorCtr="0" compatLnSpc="1">
            <a:prstTxWarp prst="textNoShape">
              <a:avLst/>
            </a:prstTxWarp>
          </a:bodyPr>
          <a:lstStyle>
            <a:lvl1pPr algn="r" defTabSz="966788">
              <a:defRPr sz="1300"/>
            </a:lvl1pPr>
          </a:lstStyle>
          <a:p>
            <a:pPr>
              <a:defRPr/>
            </a:pPr>
            <a:fld id="{F5785C44-CD46-4E7E-9B02-679DB0E8629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2" tIns="48327" rIns="96652" bIns="48327" numCol="1" anchor="t" anchorCtr="0" compatLnSpc="1">
            <a:prstTxWarp prst="textNoShape">
              <a:avLst/>
            </a:prstTxWarp>
          </a:bodyPr>
          <a:lstStyle>
            <a:lvl1pPr defTabSz="966788">
              <a:defRPr sz="1300"/>
            </a:lvl1pPr>
          </a:lstStyle>
          <a:p>
            <a:pPr>
              <a:defRPr/>
            </a:pPr>
            <a:endParaRPr lang="en-US"/>
          </a:p>
        </p:txBody>
      </p:sp>
      <p:sp>
        <p:nvSpPr>
          <p:cNvPr id="307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2" tIns="48327" rIns="96652" bIns="48327" numCol="1" anchor="t" anchorCtr="0" compatLnSpc="1">
            <a:prstTxWarp prst="textNoShape">
              <a:avLst/>
            </a:prstTxWarp>
          </a:bodyPr>
          <a:lstStyle>
            <a:lvl1pPr algn="r" defTabSz="966788">
              <a:defRPr sz="1300"/>
            </a:lvl1pPr>
          </a:lstStyle>
          <a:p>
            <a:pPr>
              <a:defRPr/>
            </a:pPr>
            <a:fld id="{B4082AB2-41D9-4487-9579-6275D62DDE4C}" type="datetime1">
              <a:rPr lang="en-US"/>
              <a:pPr>
                <a:defRPr/>
              </a:pPr>
              <a:t>4/28/2012</a:t>
            </a:fld>
            <a:endParaRPr lang="en-US"/>
          </a:p>
        </p:txBody>
      </p:sp>
      <p:sp>
        <p:nvSpPr>
          <p:cNvPr id="9421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31839" y="4560889"/>
            <a:ext cx="5851525" cy="4319587"/>
          </a:xfrm>
          <a:prstGeom prst="rect">
            <a:avLst/>
          </a:prstGeom>
          <a:noFill/>
          <a:ln w="9525">
            <a:noFill/>
            <a:miter lim="800000"/>
            <a:headEnd/>
            <a:tailEnd/>
          </a:ln>
          <a:effectLst/>
        </p:spPr>
        <p:txBody>
          <a:bodyPr vert="horz" wrap="square" lIns="96652" tIns="48327" rIns="96652"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20189"/>
            <a:ext cx="3170238" cy="479425"/>
          </a:xfrm>
          <a:prstGeom prst="rect">
            <a:avLst/>
          </a:prstGeom>
          <a:noFill/>
          <a:ln w="9525">
            <a:noFill/>
            <a:miter lim="800000"/>
            <a:headEnd/>
            <a:tailEnd/>
          </a:ln>
          <a:effectLst/>
        </p:spPr>
        <p:txBody>
          <a:bodyPr vert="horz" wrap="square" lIns="96652" tIns="48327" rIns="96652" bIns="48327" numCol="1" anchor="b" anchorCtr="0" compatLnSpc="1">
            <a:prstTxWarp prst="textNoShape">
              <a:avLst/>
            </a:prstTxWarp>
          </a:bodyPr>
          <a:lstStyle>
            <a:lvl1pPr defTabSz="966788">
              <a:defRPr sz="1300"/>
            </a:lvl1pPr>
          </a:lstStyle>
          <a:p>
            <a:pPr>
              <a:defRPr/>
            </a:pPr>
            <a:endParaRPr lang="en-US"/>
          </a:p>
        </p:txBody>
      </p:sp>
      <p:sp>
        <p:nvSpPr>
          <p:cNvPr id="3079" name="Rectangle 7"/>
          <p:cNvSpPr>
            <a:spLocks noGrp="1" noChangeArrowheads="1"/>
          </p:cNvSpPr>
          <p:nvPr>
            <p:ph type="sldNum" sz="quarter" idx="5"/>
          </p:nvPr>
        </p:nvSpPr>
        <p:spPr bwMode="auto">
          <a:xfrm>
            <a:off x="4143375" y="9120189"/>
            <a:ext cx="3170238" cy="479425"/>
          </a:xfrm>
          <a:prstGeom prst="rect">
            <a:avLst/>
          </a:prstGeom>
          <a:noFill/>
          <a:ln w="9525">
            <a:noFill/>
            <a:miter lim="800000"/>
            <a:headEnd/>
            <a:tailEnd/>
          </a:ln>
          <a:effectLst/>
        </p:spPr>
        <p:txBody>
          <a:bodyPr vert="horz" wrap="square" lIns="96652" tIns="48327" rIns="96652" bIns="48327" numCol="1" anchor="b" anchorCtr="0" compatLnSpc="1">
            <a:prstTxWarp prst="textNoShape">
              <a:avLst/>
            </a:prstTxWarp>
          </a:bodyPr>
          <a:lstStyle>
            <a:lvl1pPr algn="r" defTabSz="966788">
              <a:defRPr sz="1300"/>
            </a:lvl1pPr>
          </a:lstStyle>
          <a:p>
            <a:pPr>
              <a:defRPr/>
            </a:pPr>
            <a:fld id="{05C288D1-A227-4338-994D-B30EA3F0E1B2}" type="slidenum">
              <a:rPr lang="en-US"/>
              <a:pPr>
                <a:defRPr/>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dt" sz="quarter" idx="1"/>
          </p:nvPr>
        </p:nvSpPr>
        <p:spPr>
          <a:noFill/>
        </p:spPr>
        <p:txBody>
          <a:bodyPr/>
          <a:lstStyle/>
          <a:p>
            <a:fld id="{6BD2DBA5-907E-48BB-A8BF-DD0D03DE5132}" type="datetime1">
              <a:rPr lang="en-US" smtClean="0"/>
              <a:pPr/>
              <a:t>4/28/2012</a:t>
            </a:fld>
            <a:endParaRPr lang="en-US" smtClean="0"/>
          </a:p>
        </p:txBody>
      </p:sp>
      <p:sp>
        <p:nvSpPr>
          <p:cNvPr id="95235" name="Rectangle 7"/>
          <p:cNvSpPr>
            <a:spLocks noGrp="1" noChangeArrowheads="1"/>
          </p:cNvSpPr>
          <p:nvPr>
            <p:ph type="sldNum" sz="quarter" idx="5"/>
          </p:nvPr>
        </p:nvSpPr>
        <p:spPr>
          <a:noFill/>
        </p:spPr>
        <p:txBody>
          <a:bodyPr/>
          <a:lstStyle/>
          <a:p>
            <a:fld id="{3A0AD542-5942-4523-93EB-A8005351C28A}" type="slidenum">
              <a:rPr lang="en-US" smtClean="0"/>
              <a:pPr/>
              <a:t>1</a:t>
            </a:fld>
            <a:endParaRPr lang="en-US" smtClean="0"/>
          </a:p>
        </p:txBody>
      </p:sp>
      <p:sp>
        <p:nvSpPr>
          <p:cNvPr id="95236" name="Rectangle 2"/>
          <p:cNvSpPr>
            <a:spLocks noGrp="1" noRot="1" noChangeAspect="1" noChangeArrowheads="1" noTextEdit="1"/>
          </p:cNvSpPr>
          <p:nvPr>
            <p:ph type="sldImg"/>
          </p:nvPr>
        </p:nvSpPr>
        <p:spPr>
          <a:ln/>
        </p:spPr>
      </p:sp>
      <p:sp>
        <p:nvSpPr>
          <p:cNvPr id="95237" name="Rectangle 3"/>
          <p:cNvSpPr>
            <a:spLocks noGrp="1" noChangeArrowheads="1"/>
          </p:cNvSpPr>
          <p:nvPr>
            <p:ph type="body" idx="1"/>
          </p:nvPr>
        </p:nvSpPr>
        <p:spPr>
          <a:noFill/>
          <a:ln/>
        </p:spPr>
        <p:txBody>
          <a:bodyPr/>
          <a:lstStyle/>
          <a:p>
            <a:pPr eaLnBrk="1" hangingPunct="1"/>
            <a:r>
              <a:rPr lang="en-CA" smtClean="0"/>
              <a:t>Member of INCOSE for about 15 years</a:t>
            </a:r>
          </a:p>
          <a:p>
            <a:pPr eaLnBrk="1" hangingPunct="1"/>
            <a:endParaRPr lang="en-CA" smtClean="0"/>
          </a:p>
          <a:p>
            <a:pPr eaLnBrk="1" hangingPunct="1"/>
            <a:r>
              <a:rPr lang="en-CA" smtClean="0"/>
              <a:t>INCOSE is a member of WG 24</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dt" sz="quarter" idx="1"/>
          </p:nvPr>
        </p:nvSpPr>
        <p:spPr>
          <a:noFill/>
        </p:spPr>
        <p:txBody>
          <a:bodyPr/>
          <a:lstStyle/>
          <a:p>
            <a:fld id="{E731F929-2A6E-4D95-943E-22C2C07889D2}" type="datetime1">
              <a:rPr lang="en-US" smtClean="0"/>
              <a:pPr/>
              <a:t>4/28/2012</a:t>
            </a:fld>
            <a:endParaRPr lang="en-US" smtClean="0"/>
          </a:p>
        </p:txBody>
      </p:sp>
      <p:sp>
        <p:nvSpPr>
          <p:cNvPr id="105475" name="Rectangle 7"/>
          <p:cNvSpPr>
            <a:spLocks noGrp="1" noChangeArrowheads="1"/>
          </p:cNvSpPr>
          <p:nvPr>
            <p:ph type="sldNum" sz="quarter" idx="5"/>
          </p:nvPr>
        </p:nvSpPr>
        <p:spPr>
          <a:noFill/>
        </p:spPr>
        <p:txBody>
          <a:bodyPr/>
          <a:lstStyle/>
          <a:p>
            <a:fld id="{430BCFA7-5005-4AE7-B59A-FBEE0962AB1E}" type="slidenum">
              <a:rPr lang="en-US" smtClean="0"/>
              <a:pPr/>
              <a:t>17</a:t>
            </a:fld>
            <a:endParaRPr lang="en-US" smtClean="0"/>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noFill/>
          <a:ln/>
        </p:spPr>
        <p:txBody>
          <a:bodyPr/>
          <a:lstStyle/>
          <a:p>
            <a:pPr eaLnBrk="1" hangingPunct="1"/>
            <a:r>
              <a:rPr lang="en-CA" sz="1000" b="1" smtClean="0"/>
              <a:t>The Survey - Weaknesses </a:t>
            </a:r>
          </a:p>
          <a:p>
            <a:pPr eaLnBrk="1" hangingPunct="1">
              <a:buFontTx/>
              <a:buChar char="•"/>
            </a:pPr>
            <a:r>
              <a:rPr lang="en-CA" sz="1000" b="1" smtClean="0"/>
              <a:t>The Sample</a:t>
            </a:r>
          </a:p>
          <a:p>
            <a:pPr lvl="1" eaLnBrk="1" hangingPunct="1">
              <a:buFontTx/>
              <a:buChar char="•"/>
            </a:pPr>
            <a:r>
              <a:rPr lang="en-CA" smtClean="0"/>
              <a:t>Survey was initiated through WG24 contacts</a:t>
            </a:r>
          </a:p>
          <a:p>
            <a:pPr lvl="2" eaLnBrk="1" hangingPunct="1">
              <a:buFontTx/>
              <a:buChar char="•"/>
            </a:pPr>
            <a:r>
              <a:rPr lang="en-CA" smtClean="0"/>
              <a:t>Not a true random sample</a:t>
            </a:r>
          </a:p>
          <a:p>
            <a:pPr eaLnBrk="1" hangingPunct="1">
              <a:buFontTx/>
              <a:buChar char="•"/>
            </a:pPr>
            <a:r>
              <a:rPr lang="en-CA" sz="1000" b="1" smtClean="0"/>
              <a:t>Geographical Distribution of the Responses</a:t>
            </a:r>
          </a:p>
          <a:p>
            <a:pPr lvl="1" eaLnBrk="1" hangingPunct="1">
              <a:buFontTx/>
              <a:buChar char="•"/>
            </a:pPr>
            <a:r>
              <a:rPr lang="en-CA" smtClean="0"/>
              <a:t>Strong representation: Latin America (50%)</a:t>
            </a:r>
          </a:p>
          <a:p>
            <a:pPr lvl="1" eaLnBrk="1" hangingPunct="1">
              <a:buFontTx/>
              <a:buChar char="•"/>
            </a:pPr>
            <a:r>
              <a:rPr lang="en-CA" smtClean="0"/>
              <a:t>Weak representation: Europe (11%), US (0.6%)</a:t>
            </a:r>
          </a:p>
          <a:p>
            <a:pPr eaLnBrk="1" hangingPunct="1">
              <a:buFontTx/>
              <a:buChar char="•"/>
            </a:pPr>
            <a:r>
              <a:rPr lang="en-CA" sz="1000" b="1" smtClean="0"/>
              <a:t>Application Domain</a:t>
            </a:r>
          </a:p>
          <a:p>
            <a:pPr lvl="1" eaLnBrk="1" hangingPunct="1">
              <a:buFontTx/>
              <a:buChar char="•"/>
            </a:pPr>
            <a:r>
              <a:rPr lang="en-CA" smtClean="0"/>
              <a:t>Strong representation</a:t>
            </a:r>
          </a:p>
          <a:p>
            <a:pPr lvl="2" eaLnBrk="1" hangingPunct="1">
              <a:buFontTx/>
              <a:buChar char="•"/>
            </a:pPr>
            <a:r>
              <a:rPr lang="en-CA" smtClean="0"/>
              <a:t>40% of life/mission-critical systems</a:t>
            </a:r>
          </a:p>
          <a:p>
            <a:pPr lvl="2" eaLnBrk="1" hangingPunct="1">
              <a:buFontTx/>
              <a:buChar char="•"/>
            </a:pPr>
            <a:r>
              <a:rPr lang="en-CA" smtClean="0"/>
              <a:t>34% of regulated developments.</a:t>
            </a:r>
            <a:endParaRPr lang="fr-CA" smtClean="0"/>
          </a:p>
          <a:p>
            <a:pPr eaLnBrk="1" hangingPunct="1"/>
            <a:endParaRPr lang="fr-C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dt" sz="quarter" idx="1"/>
          </p:nvPr>
        </p:nvSpPr>
        <p:spPr>
          <a:noFill/>
        </p:spPr>
        <p:txBody>
          <a:bodyPr/>
          <a:lstStyle/>
          <a:p>
            <a:fld id="{3C995FA6-0631-4B8A-8FF8-AA3F2F4DA688}" type="datetime1">
              <a:rPr lang="en-US" smtClean="0"/>
              <a:pPr/>
              <a:t>4/28/2012</a:t>
            </a:fld>
            <a:endParaRPr lang="en-US" smtClean="0"/>
          </a:p>
        </p:txBody>
      </p:sp>
      <p:sp>
        <p:nvSpPr>
          <p:cNvPr id="106499" name="Rectangle 7"/>
          <p:cNvSpPr>
            <a:spLocks noGrp="1" noChangeArrowheads="1"/>
          </p:cNvSpPr>
          <p:nvPr>
            <p:ph type="sldNum" sz="quarter" idx="5"/>
          </p:nvPr>
        </p:nvSpPr>
        <p:spPr>
          <a:noFill/>
        </p:spPr>
        <p:txBody>
          <a:bodyPr/>
          <a:lstStyle/>
          <a:p>
            <a:fld id="{6E153760-B4EC-4C15-962D-CDC2025BA215}" type="slidenum">
              <a:rPr lang="en-US" smtClean="0"/>
              <a:pPr/>
              <a:t>18</a:t>
            </a:fld>
            <a:endParaRPr lang="en-US" smtClean="0"/>
          </a:p>
        </p:txBody>
      </p:sp>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noFill/>
          <a:ln/>
        </p:spPr>
        <p:txBody>
          <a:bodyPr/>
          <a:lstStyle/>
          <a:p>
            <a:pPr eaLnBrk="1" hangingPunct="1"/>
            <a:r>
              <a:rPr lang="fr-CA" smtClean="0"/>
              <a:t>Fisrt set of requirements were documented in </a:t>
            </a:r>
            <a:r>
              <a:rPr lang="fr-CA" b="1" smtClean="0"/>
              <a:t>2005 at the Bangkok workshops</a:t>
            </a:r>
          </a:p>
          <a:p>
            <a:pPr eaLnBrk="1" hangingPunct="1"/>
            <a:endParaRPr lang="fr-C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dt" sz="quarter" idx="1"/>
          </p:nvPr>
        </p:nvSpPr>
        <p:spPr>
          <a:noFill/>
        </p:spPr>
        <p:txBody>
          <a:bodyPr/>
          <a:lstStyle/>
          <a:p>
            <a:fld id="{23832D45-A40D-41EF-878A-49BF06A417AE}" type="datetime1">
              <a:rPr lang="en-US" smtClean="0"/>
              <a:pPr/>
              <a:t>4/28/2012</a:t>
            </a:fld>
            <a:endParaRPr lang="en-US" smtClean="0"/>
          </a:p>
        </p:txBody>
      </p:sp>
      <p:sp>
        <p:nvSpPr>
          <p:cNvPr id="107523" name="Rectangle 7"/>
          <p:cNvSpPr>
            <a:spLocks noGrp="1" noChangeArrowheads="1"/>
          </p:cNvSpPr>
          <p:nvPr>
            <p:ph type="sldNum" sz="quarter" idx="5"/>
          </p:nvPr>
        </p:nvSpPr>
        <p:spPr>
          <a:noFill/>
        </p:spPr>
        <p:txBody>
          <a:bodyPr/>
          <a:lstStyle/>
          <a:p>
            <a:fld id="{7BE48DF7-4955-4F43-84FF-92168FE9D817}" type="slidenum">
              <a:rPr lang="en-US" smtClean="0"/>
              <a:pPr/>
              <a:t>19</a:t>
            </a:fld>
            <a:endParaRPr lang="en-US" smtClean="0"/>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noFill/>
          <a:ln/>
        </p:spPr>
        <p:txBody>
          <a:bodyPr/>
          <a:lstStyle/>
          <a:p>
            <a:pPr eaLnBrk="1" hangingPunct="1"/>
            <a:r>
              <a:rPr lang="en-CA" b="1" smtClean="0"/>
              <a:t>Diffusion:</a:t>
            </a:r>
            <a:r>
              <a:rPr lang="en-CA" smtClean="0"/>
              <a:t> The process over which an innovation is communicated through certain channels over time among the member of a social system.</a:t>
            </a:r>
          </a:p>
          <a:p>
            <a:pPr eaLnBrk="1" hangingPunct="1"/>
            <a:endParaRPr lang="en-CA" smtClean="0"/>
          </a:p>
          <a:p>
            <a:pPr eaLnBrk="1" hangingPunct="1"/>
            <a:r>
              <a:rPr lang="en-CA" b="1" smtClean="0"/>
              <a:t>Adoption:</a:t>
            </a:r>
            <a:r>
              <a:rPr lang="en-CA" smtClean="0"/>
              <a:t> A decision to make full use of an innovation as the best course of action possible</a:t>
            </a:r>
          </a:p>
          <a:p>
            <a:pPr eaLnBrk="1" hangingPunct="1"/>
            <a:endParaRPr lang="en-CA" b="1" smtClean="0"/>
          </a:p>
          <a:p>
            <a:pPr eaLnBrk="1" hangingPunct="1"/>
            <a:r>
              <a:rPr lang="en-CA" b="1" smtClean="0"/>
              <a:t>Commercialization</a:t>
            </a:r>
            <a:r>
              <a:rPr lang="en-CA" smtClean="0"/>
              <a:t>: The production, manufacturing, packaging, marketing and distribution of a product that embodies an innovation</a:t>
            </a:r>
          </a:p>
          <a:p>
            <a:pPr eaLnBrk="1" hangingPunct="1"/>
            <a:endParaRPr lang="en-CA" smtClean="0"/>
          </a:p>
          <a:p>
            <a:pPr eaLnBrk="1" hangingPunct="1"/>
            <a:r>
              <a:rPr lang="en-CA" b="1" smtClean="0"/>
              <a:t>Consequence</a:t>
            </a:r>
            <a:r>
              <a:rPr lang="en-CA" smtClean="0"/>
              <a:t>: A change that occurs in an individual or a social system as a result of the adoption or rejection of an innovation</a:t>
            </a:r>
          </a:p>
          <a:p>
            <a:pPr eaLnBrk="1" hangingPunct="1"/>
            <a:endParaRPr lang="en-CA" smtClean="0"/>
          </a:p>
          <a:p>
            <a:pPr eaLnBrk="1" hangingPunct="1"/>
            <a:endParaRPr lang="fr-C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dt" sz="quarter" idx="1"/>
          </p:nvPr>
        </p:nvSpPr>
        <p:spPr>
          <a:noFill/>
        </p:spPr>
        <p:txBody>
          <a:bodyPr/>
          <a:lstStyle/>
          <a:p>
            <a:fld id="{CA7A104E-BF9A-4FF1-AF41-8A0BD3EC6491}" type="datetime1">
              <a:rPr lang="en-US" smtClean="0"/>
              <a:pPr/>
              <a:t>4/28/2012</a:t>
            </a:fld>
            <a:endParaRPr lang="en-US" smtClean="0"/>
          </a:p>
        </p:txBody>
      </p:sp>
      <p:sp>
        <p:nvSpPr>
          <p:cNvPr id="108547" name="Rectangle 7"/>
          <p:cNvSpPr>
            <a:spLocks noGrp="1" noChangeArrowheads="1"/>
          </p:cNvSpPr>
          <p:nvPr>
            <p:ph type="sldNum" sz="quarter" idx="5"/>
          </p:nvPr>
        </p:nvSpPr>
        <p:spPr>
          <a:noFill/>
        </p:spPr>
        <p:txBody>
          <a:bodyPr/>
          <a:lstStyle/>
          <a:p>
            <a:fld id="{1ADAA503-0500-4C45-BCE9-9CD4B9731646}" type="slidenum">
              <a:rPr lang="en-US" smtClean="0"/>
              <a:pPr/>
              <a:t>20</a:t>
            </a:fld>
            <a:endParaRPr lang="en-US" smtClean="0"/>
          </a:p>
        </p:txBody>
      </p:sp>
      <p:sp>
        <p:nvSpPr>
          <p:cNvPr id="108548" name="Rectangle 2"/>
          <p:cNvSpPr>
            <a:spLocks noGrp="1" noRot="1" noChangeAspect="1" noChangeArrowheads="1" noTextEdit="1"/>
          </p:cNvSpPr>
          <p:nvPr>
            <p:ph type="sldImg"/>
          </p:nvPr>
        </p:nvSpPr>
        <p:spPr>
          <a:ln/>
        </p:spPr>
      </p:sp>
      <p:sp>
        <p:nvSpPr>
          <p:cNvPr id="108549" name="Rectangle 3"/>
          <p:cNvSpPr>
            <a:spLocks noGrp="1" noChangeArrowheads="1"/>
          </p:cNvSpPr>
          <p:nvPr>
            <p:ph type="body" idx="1"/>
          </p:nvPr>
        </p:nvSpPr>
        <p:spPr>
          <a:noFill/>
          <a:ln/>
        </p:spPr>
        <p:txBody>
          <a:bodyPr/>
          <a:lstStyle/>
          <a:p>
            <a:pPr eaLnBrk="1" hangingPunct="1"/>
            <a:endParaRPr lang="fr-C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dt" sz="quarter" idx="1"/>
          </p:nvPr>
        </p:nvSpPr>
        <p:spPr>
          <a:noFill/>
        </p:spPr>
        <p:txBody>
          <a:bodyPr/>
          <a:lstStyle/>
          <a:p>
            <a:fld id="{B881A747-C98B-425B-A8E3-65F4B502C87D}" type="datetime1">
              <a:rPr lang="en-US" smtClean="0"/>
              <a:pPr/>
              <a:t>4/28/2012</a:t>
            </a:fld>
            <a:endParaRPr lang="en-US" smtClean="0"/>
          </a:p>
        </p:txBody>
      </p:sp>
      <p:sp>
        <p:nvSpPr>
          <p:cNvPr id="110595" name="Rectangle 7"/>
          <p:cNvSpPr>
            <a:spLocks noGrp="1" noChangeArrowheads="1"/>
          </p:cNvSpPr>
          <p:nvPr>
            <p:ph type="sldNum" sz="quarter" idx="5"/>
          </p:nvPr>
        </p:nvSpPr>
        <p:spPr>
          <a:noFill/>
        </p:spPr>
        <p:txBody>
          <a:bodyPr/>
          <a:lstStyle/>
          <a:p>
            <a:fld id="{1A0F3CD6-2D3E-4934-8B30-6772408A2F77}" type="slidenum">
              <a:rPr lang="en-US" smtClean="0"/>
              <a:pPr/>
              <a:t>23</a:t>
            </a:fld>
            <a:endParaRPr lang="en-US" smtClean="0"/>
          </a:p>
        </p:txBody>
      </p:sp>
      <p:sp>
        <p:nvSpPr>
          <p:cNvPr id="110596" name="Rectangle 2"/>
          <p:cNvSpPr>
            <a:spLocks noGrp="1" noRot="1" noChangeAspect="1" noChangeArrowheads="1" noTextEdit="1"/>
          </p:cNvSpPr>
          <p:nvPr>
            <p:ph type="sldImg"/>
          </p:nvPr>
        </p:nvSpPr>
        <p:spPr>
          <a:ln/>
        </p:spPr>
      </p:sp>
      <p:sp>
        <p:nvSpPr>
          <p:cNvPr id="110597" name="Rectangle 3"/>
          <p:cNvSpPr>
            <a:spLocks noGrp="1" noChangeArrowheads="1"/>
          </p:cNvSpPr>
          <p:nvPr>
            <p:ph type="body" idx="1"/>
          </p:nvPr>
        </p:nvSpPr>
        <p:spPr>
          <a:noFill/>
          <a:ln/>
        </p:spPr>
        <p:txBody>
          <a:bodyPr/>
          <a:lstStyle/>
          <a:p>
            <a:pPr eaLnBrk="1" hangingPunct="1">
              <a:lnSpc>
                <a:spcPct val="90000"/>
              </a:lnSpc>
            </a:pPr>
            <a:endParaRPr lang="en-CA" sz="1000" dirty="0" smtClean="0"/>
          </a:p>
          <a:p>
            <a:pPr eaLnBrk="1" hangingPunct="1">
              <a:lnSpc>
                <a:spcPct val="90000"/>
              </a:lnSpc>
              <a:buFontTx/>
              <a:buChar char="•"/>
            </a:pPr>
            <a:r>
              <a:rPr lang="en-CA" sz="1000" b="1" dirty="0" smtClean="0"/>
              <a:t>Part 1 - Overview is targeted at the general audience wishing to understand the series of documents.</a:t>
            </a:r>
            <a:r>
              <a:rPr lang="en-CA" sz="1000" dirty="0" smtClean="0"/>
              <a:t> </a:t>
            </a:r>
          </a:p>
          <a:p>
            <a:pPr lvl="1" eaLnBrk="1" hangingPunct="1">
              <a:lnSpc>
                <a:spcPct val="90000"/>
              </a:lnSpc>
              <a:buFontTx/>
              <a:buChar char="•"/>
            </a:pPr>
            <a:r>
              <a:rPr lang="en-CA" sz="1000" dirty="0" smtClean="0"/>
              <a:t>It defines the business terms common to the VSE Profile Set of Documents. It introduces processes, lifecycle and standardization concepts, and the ISO/IEC 29110 Set of Documents. It also introduces the business aspects, characteristics and requirements of a VSE, and clarifies the rationale for VSE-specific profiles, documents, standards and guides. </a:t>
            </a:r>
          </a:p>
          <a:p>
            <a:pPr eaLnBrk="1" hangingPunct="1">
              <a:lnSpc>
                <a:spcPct val="90000"/>
              </a:lnSpc>
              <a:buFontTx/>
              <a:buChar char="•"/>
            </a:pPr>
            <a:r>
              <a:rPr lang="en-CA" sz="1000" b="1" dirty="0" smtClean="0"/>
              <a:t>Part 2 is targeted for standards producers, tool vendors and methodology vendors. </a:t>
            </a:r>
          </a:p>
          <a:p>
            <a:pPr lvl="1" eaLnBrk="1" hangingPunct="1">
              <a:lnSpc>
                <a:spcPct val="90000"/>
              </a:lnSpc>
              <a:buFontTx/>
              <a:buChar char="•"/>
            </a:pPr>
            <a:r>
              <a:rPr lang="en-CA" sz="1000" dirty="0" smtClean="0"/>
              <a:t>It introduces the concepts for Software Engineering International Standardized Profile (ISP) for VSEs, and defines the terms common to the VSE Profile Set of Documents. It establishes the logic behind the definition and application of ISP profiles. It specifies the elements common to all ISP profiles (structure, conformance, assessment) and introduces the taxonomy (catalogue) of ISO/IEC 29110 profiles.  </a:t>
            </a:r>
          </a:p>
          <a:p>
            <a:pPr eaLnBrk="1" hangingPunct="1">
              <a:lnSpc>
                <a:spcPct val="90000"/>
              </a:lnSpc>
              <a:buFontTx/>
              <a:buChar char="•"/>
            </a:pPr>
            <a:r>
              <a:rPr lang="en-CA" sz="1000" b="1" dirty="0" smtClean="0"/>
              <a:t>Part 3 is targeted for Assessors,</a:t>
            </a:r>
          </a:p>
          <a:p>
            <a:pPr lvl="1" eaLnBrk="1" hangingPunct="1">
              <a:lnSpc>
                <a:spcPct val="90000"/>
              </a:lnSpc>
              <a:buFontTx/>
              <a:buChar char="•"/>
            </a:pPr>
            <a:r>
              <a:rPr lang="en-CA" sz="1000" dirty="0" smtClean="0"/>
              <a:t>it contains information that can be useful to developers of assessment methods and assessment tools.  It defines the process assessment guidelines and compliance requirements needed to meet the purpose of the defined VSE Profiles. </a:t>
            </a:r>
          </a:p>
          <a:p>
            <a:pPr eaLnBrk="1" hangingPunct="1">
              <a:lnSpc>
                <a:spcPct val="90000"/>
              </a:lnSpc>
              <a:buFontTx/>
              <a:buChar char="•"/>
            </a:pPr>
            <a:r>
              <a:rPr lang="en-CA" sz="1000" b="1" dirty="0" smtClean="0"/>
              <a:t>Part 4 is targeted for standards producers, tool vendors and methodology vendors. </a:t>
            </a:r>
          </a:p>
          <a:p>
            <a:pPr lvl="1" eaLnBrk="1" hangingPunct="1">
              <a:lnSpc>
                <a:spcPct val="90000"/>
              </a:lnSpc>
              <a:buFontTx/>
              <a:buChar char="•"/>
            </a:pPr>
            <a:r>
              <a:rPr lang="en-CA" sz="1000" dirty="0" smtClean="0"/>
              <a:t>ISP provides the specifications for a VSE Profile of a profile group. In this case Basic Profile of the Generic Profile Group.</a:t>
            </a:r>
          </a:p>
          <a:p>
            <a:pPr eaLnBrk="1" hangingPunct="1">
              <a:lnSpc>
                <a:spcPct val="90000"/>
              </a:lnSpc>
              <a:buFontTx/>
              <a:buChar char="•"/>
            </a:pPr>
            <a:r>
              <a:rPr lang="en-CA" sz="1000" b="1" dirty="0" smtClean="0"/>
              <a:t>Part 5 is targeted to VSEs. </a:t>
            </a:r>
          </a:p>
          <a:p>
            <a:pPr lvl="1" eaLnBrk="1" hangingPunct="1">
              <a:lnSpc>
                <a:spcPct val="90000"/>
              </a:lnSpc>
              <a:buFontTx/>
              <a:buChar char="•"/>
            </a:pPr>
            <a:r>
              <a:rPr lang="en-CA" sz="1000" dirty="0" smtClean="0"/>
              <a:t>Provides Management and Engineering Guide to the Basic VSE Profile described in ISO/IEC IS 29110 Part 4-1 through Project Management and Software Implementation processes. </a:t>
            </a:r>
          </a:p>
          <a:p>
            <a:pPr eaLnBrk="1" hangingPunct="1">
              <a:lnSpc>
                <a:spcPct val="90000"/>
              </a:lnSpc>
            </a:pPr>
            <a:endParaRPr lang="en-CA" sz="1000" dirty="0" smtClean="0"/>
          </a:p>
          <a:p>
            <a:pPr eaLnBrk="1" hangingPunct="1">
              <a:lnSpc>
                <a:spcPct val="90000"/>
              </a:lnSpc>
            </a:pPr>
            <a:r>
              <a:rPr lang="en-CA" sz="1000" dirty="0" smtClean="0"/>
              <a:t>For new profiles: New Part 4 and 5 Only</a:t>
            </a:r>
          </a:p>
          <a:p>
            <a:pPr eaLnBrk="1" hangingPunct="1">
              <a:lnSpc>
                <a:spcPct val="90000"/>
              </a:lnSpc>
            </a:pPr>
            <a:r>
              <a:rPr lang="en-CA" sz="1000" b="1" dirty="0" smtClean="0"/>
              <a:t>VSE needs only to read Part 5</a:t>
            </a:r>
          </a:p>
          <a:p>
            <a:pPr eaLnBrk="1" hangingPunct="1">
              <a:lnSpc>
                <a:spcPct val="90000"/>
              </a:lnSpc>
            </a:pPr>
            <a:endParaRPr lang="fr-CA" sz="1000" b="1"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dt" sz="quarter" idx="1"/>
          </p:nvPr>
        </p:nvSpPr>
        <p:spPr>
          <a:noFill/>
        </p:spPr>
        <p:txBody>
          <a:bodyPr/>
          <a:lstStyle/>
          <a:p>
            <a:fld id="{A175015C-6871-44D5-A23E-3850CF47F22C}" type="datetime1">
              <a:rPr lang="en-US" smtClean="0"/>
              <a:pPr/>
              <a:t>4/28/2012</a:t>
            </a:fld>
            <a:endParaRPr lang="en-US" smtClean="0"/>
          </a:p>
        </p:txBody>
      </p:sp>
      <p:sp>
        <p:nvSpPr>
          <p:cNvPr id="111619" name="Rectangle 7"/>
          <p:cNvSpPr>
            <a:spLocks noGrp="1" noChangeArrowheads="1"/>
          </p:cNvSpPr>
          <p:nvPr>
            <p:ph type="sldNum" sz="quarter" idx="5"/>
          </p:nvPr>
        </p:nvSpPr>
        <p:spPr>
          <a:noFill/>
        </p:spPr>
        <p:txBody>
          <a:bodyPr/>
          <a:lstStyle/>
          <a:p>
            <a:fld id="{82F58102-B3EC-43A8-BD0A-6005FAAFF530}" type="slidenum">
              <a:rPr lang="en-US" smtClean="0"/>
              <a:pPr/>
              <a:t>30</a:t>
            </a:fld>
            <a:endParaRPr lang="en-US" smtClean="0"/>
          </a:p>
        </p:txBody>
      </p:sp>
      <p:sp>
        <p:nvSpPr>
          <p:cNvPr id="111620" name="Rectangle 2"/>
          <p:cNvSpPr>
            <a:spLocks noGrp="1" noRot="1" noChangeAspect="1" noChangeArrowheads="1" noTextEdit="1"/>
          </p:cNvSpPr>
          <p:nvPr>
            <p:ph type="sldImg"/>
          </p:nvPr>
        </p:nvSpPr>
        <p:spPr>
          <a:ln/>
        </p:spPr>
      </p:sp>
      <p:sp>
        <p:nvSpPr>
          <p:cNvPr id="111621"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dt" sz="quarter" idx="1"/>
          </p:nvPr>
        </p:nvSpPr>
        <p:spPr>
          <a:noFill/>
        </p:spPr>
        <p:txBody>
          <a:bodyPr/>
          <a:lstStyle/>
          <a:p>
            <a:fld id="{FF598161-3F8A-4265-8D3C-470478C4C19B}" type="datetime1">
              <a:rPr lang="en-US" smtClean="0"/>
              <a:pPr/>
              <a:t>4/28/2012</a:t>
            </a:fld>
            <a:endParaRPr lang="en-US" smtClean="0"/>
          </a:p>
        </p:txBody>
      </p:sp>
      <p:sp>
        <p:nvSpPr>
          <p:cNvPr id="112643" name="Rectangle 7"/>
          <p:cNvSpPr>
            <a:spLocks noGrp="1" noChangeArrowheads="1"/>
          </p:cNvSpPr>
          <p:nvPr>
            <p:ph type="sldNum" sz="quarter" idx="5"/>
          </p:nvPr>
        </p:nvSpPr>
        <p:spPr>
          <a:noFill/>
        </p:spPr>
        <p:txBody>
          <a:bodyPr/>
          <a:lstStyle/>
          <a:p>
            <a:fld id="{2821B9C9-5510-4864-A6D0-4A57C4457548}" type="slidenum">
              <a:rPr lang="en-US" smtClean="0"/>
              <a:pPr/>
              <a:t>35</a:t>
            </a:fld>
            <a:endParaRPr lang="en-US" smtClean="0"/>
          </a:p>
        </p:txBody>
      </p:sp>
      <p:sp>
        <p:nvSpPr>
          <p:cNvPr id="112644" name="Rectangle 2"/>
          <p:cNvSpPr>
            <a:spLocks noGrp="1" noRot="1" noChangeAspect="1" noChangeArrowheads="1" noTextEdit="1"/>
          </p:cNvSpPr>
          <p:nvPr>
            <p:ph type="sldImg"/>
          </p:nvPr>
        </p:nvSpPr>
        <p:spPr>
          <a:ln/>
        </p:spPr>
      </p:sp>
      <p:sp>
        <p:nvSpPr>
          <p:cNvPr id="112645" name="Rectangle 3"/>
          <p:cNvSpPr>
            <a:spLocks noGrp="1" noChangeArrowheads="1"/>
          </p:cNvSpPr>
          <p:nvPr>
            <p:ph type="body" idx="1"/>
          </p:nvPr>
        </p:nvSpPr>
        <p:spPr>
          <a:noFill/>
          <a:ln/>
        </p:spPr>
        <p:txBody>
          <a:bodyPr/>
          <a:lstStyle/>
          <a:p>
            <a:pPr eaLnBrk="1" hangingPunct="1"/>
            <a:r>
              <a:rPr lang="en-CA" b="1" smtClean="0"/>
              <a:t>Diffusion:</a:t>
            </a:r>
            <a:r>
              <a:rPr lang="en-CA" smtClean="0"/>
              <a:t> The process over which an innovation is communicated through certain channels over time among the member of a social system.</a:t>
            </a:r>
          </a:p>
          <a:p>
            <a:pPr eaLnBrk="1" hangingPunct="1"/>
            <a:endParaRPr lang="en-CA" smtClean="0"/>
          </a:p>
          <a:p>
            <a:pPr eaLnBrk="1" hangingPunct="1"/>
            <a:r>
              <a:rPr lang="en-CA" b="1" smtClean="0"/>
              <a:t>Adoption:</a:t>
            </a:r>
            <a:r>
              <a:rPr lang="en-CA" smtClean="0"/>
              <a:t> A decision to make full use of an innovation as the best course of action possible</a:t>
            </a:r>
          </a:p>
          <a:p>
            <a:pPr eaLnBrk="1" hangingPunct="1"/>
            <a:endParaRPr lang="en-CA" b="1" smtClean="0"/>
          </a:p>
          <a:p>
            <a:pPr eaLnBrk="1" hangingPunct="1"/>
            <a:r>
              <a:rPr lang="en-CA" b="1" smtClean="0"/>
              <a:t>Commercialization</a:t>
            </a:r>
            <a:r>
              <a:rPr lang="en-CA" smtClean="0"/>
              <a:t>: The production, manufacturing, packaging, marketing and distribution of a product that embodies an innovation</a:t>
            </a:r>
          </a:p>
          <a:p>
            <a:pPr eaLnBrk="1" hangingPunct="1"/>
            <a:endParaRPr lang="en-CA" smtClean="0"/>
          </a:p>
          <a:p>
            <a:pPr eaLnBrk="1" hangingPunct="1"/>
            <a:r>
              <a:rPr lang="en-CA" b="1" smtClean="0"/>
              <a:t>Consequence</a:t>
            </a:r>
            <a:r>
              <a:rPr lang="en-CA" smtClean="0"/>
              <a:t>: A change that occurs in an individual or a social system as a result of the adoption or rejection of an innovation</a:t>
            </a:r>
          </a:p>
          <a:p>
            <a:pPr eaLnBrk="1" hangingPunct="1"/>
            <a:endParaRPr lang="en-CA" smtClean="0"/>
          </a:p>
          <a:p>
            <a:pPr eaLnBrk="1" hangingPunct="1"/>
            <a:endParaRPr lang="fr-C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dt" sz="quarter" idx="1"/>
          </p:nvPr>
        </p:nvSpPr>
        <p:spPr>
          <a:noFill/>
        </p:spPr>
        <p:txBody>
          <a:bodyPr/>
          <a:lstStyle/>
          <a:p>
            <a:fld id="{00453313-00BE-4BF8-832E-2E2D30C1A644}" type="datetime1">
              <a:rPr lang="en-US" smtClean="0"/>
              <a:pPr/>
              <a:t>4/28/2012</a:t>
            </a:fld>
            <a:endParaRPr lang="en-US" smtClean="0"/>
          </a:p>
        </p:txBody>
      </p:sp>
      <p:sp>
        <p:nvSpPr>
          <p:cNvPr id="113667" name="Rectangle 7"/>
          <p:cNvSpPr>
            <a:spLocks noGrp="1" noChangeArrowheads="1"/>
          </p:cNvSpPr>
          <p:nvPr>
            <p:ph type="sldNum" sz="quarter" idx="5"/>
          </p:nvPr>
        </p:nvSpPr>
        <p:spPr>
          <a:noFill/>
        </p:spPr>
        <p:txBody>
          <a:bodyPr/>
          <a:lstStyle/>
          <a:p>
            <a:fld id="{E7D8A93F-D00E-42CD-ACCA-D3AEE2586CCB}" type="slidenum">
              <a:rPr lang="en-US" smtClean="0"/>
              <a:pPr/>
              <a:t>36</a:t>
            </a:fld>
            <a:endParaRPr lang="en-US" smtClean="0"/>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noFill/>
          <a:ln/>
        </p:spPr>
        <p:txBody>
          <a:bodyPr/>
          <a:lstStyle/>
          <a:p>
            <a:pPr eaLnBrk="1" hangingPunct="1"/>
            <a:r>
              <a:rPr lang="en-CA" b="1" smtClean="0"/>
              <a:t>NP = New work item Proposal</a:t>
            </a:r>
          </a:p>
          <a:p>
            <a:pPr eaLnBrk="1" hangingPunct="1"/>
            <a:r>
              <a:rPr lang="en-CA" b="1" smtClean="0"/>
              <a:t>WD = Working Draft</a:t>
            </a:r>
          </a:p>
          <a:p>
            <a:pPr eaLnBrk="1" hangingPunct="1"/>
            <a:r>
              <a:rPr lang="en-CA" b="1" smtClean="0"/>
              <a:t>CD   = Comittee Draft</a:t>
            </a:r>
          </a:p>
          <a:p>
            <a:pPr eaLnBrk="1" hangingPunct="1"/>
            <a:r>
              <a:rPr lang="en-CA" b="1" smtClean="0"/>
              <a:t>FCD = Final Comittee Draft</a:t>
            </a:r>
          </a:p>
          <a:p>
            <a:pPr eaLnBrk="1" hangingPunct="1"/>
            <a:r>
              <a:rPr lang="en-CA" b="1" smtClean="0"/>
              <a:t>FDIS = Final Draft International Standard</a:t>
            </a:r>
          </a:p>
          <a:p>
            <a:pPr eaLnBrk="1" hangingPunct="1"/>
            <a:r>
              <a:rPr lang="en-CA" b="1" smtClean="0"/>
              <a:t>IS      = International Standard</a:t>
            </a:r>
          </a:p>
          <a:p>
            <a:pPr eaLnBrk="1" hangingPunct="1"/>
            <a:r>
              <a:rPr lang="en-CA" b="1" smtClean="0"/>
              <a:t>TR     = Technical Report</a:t>
            </a:r>
          </a:p>
          <a:p>
            <a:pPr eaLnBrk="1" hangingPunct="1"/>
            <a:r>
              <a:rPr lang="en-CA" b="1" smtClean="0"/>
              <a:t>AMD = Amendment</a:t>
            </a:r>
          </a:p>
          <a:p>
            <a:pPr eaLnBrk="1" hangingPunct="1"/>
            <a:r>
              <a:rPr lang="fr-CA" b="1" smtClean="0"/>
              <a:t>PDTR - Proposed Draft Technical Report</a:t>
            </a:r>
          </a:p>
          <a:p>
            <a:pPr eaLnBrk="1" hangingPunct="1"/>
            <a:r>
              <a:rPr lang="fr-CA" b="1" smtClean="0"/>
              <a:t>DTR - Draft Technical Report</a:t>
            </a:r>
          </a:p>
          <a:p>
            <a:pPr eaLnBrk="1" hangingPunct="1"/>
            <a:r>
              <a:rPr lang="fr-CA" smtClean="0"/>
              <a:t>PDISP - Proposed Draft International Standardized Profile</a:t>
            </a:r>
          </a:p>
          <a:p>
            <a:pPr eaLnBrk="1" hangingPunct="1"/>
            <a:r>
              <a:rPr lang="fr-CA" smtClean="0"/>
              <a:t>FPDISP - Final Proposed Draft International Standardized Profile</a:t>
            </a:r>
          </a:p>
          <a:p>
            <a:pPr eaLnBrk="1" hangingPunct="1"/>
            <a:r>
              <a:rPr lang="fr-CA" smtClean="0"/>
              <a:t>FDISP - Final Draft International Standardized Profile</a:t>
            </a:r>
          </a:p>
          <a:p>
            <a:pPr eaLnBrk="1" hangingPunct="1"/>
            <a:r>
              <a:rPr lang="fr-CA" smtClean="0"/>
              <a:t>ISP - International Standardized Profile</a:t>
            </a:r>
          </a:p>
          <a:p>
            <a:pPr eaLnBrk="1" hangingPunct="1"/>
            <a:r>
              <a:rPr lang="fr-CA" smtClean="0"/>
              <a:t>DCOR - Draft Technical Corrigendum</a:t>
            </a:r>
          </a:p>
          <a:p>
            <a:pPr eaLnBrk="1" hangingPunct="1"/>
            <a:r>
              <a:rPr lang="fr-CA" smtClean="0"/>
              <a:t>COR - Technical Corrigendum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dt" sz="quarter" idx="1"/>
          </p:nvPr>
        </p:nvSpPr>
        <p:spPr>
          <a:noFill/>
        </p:spPr>
        <p:txBody>
          <a:bodyPr/>
          <a:lstStyle/>
          <a:p>
            <a:fld id="{F46BD3F5-21B1-465C-9B11-933F9ECBF2E0}" type="datetime1">
              <a:rPr lang="en-US" smtClean="0"/>
              <a:pPr/>
              <a:t>4/28/2012</a:t>
            </a:fld>
            <a:endParaRPr lang="en-US" smtClean="0"/>
          </a:p>
        </p:txBody>
      </p:sp>
      <p:sp>
        <p:nvSpPr>
          <p:cNvPr id="114691" name="Rectangle 7"/>
          <p:cNvSpPr>
            <a:spLocks noGrp="1" noChangeArrowheads="1"/>
          </p:cNvSpPr>
          <p:nvPr>
            <p:ph type="sldNum" sz="quarter" idx="5"/>
          </p:nvPr>
        </p:nvSpPr>
        <p:spPr>
          <a:noFill/>
        </p:spPr>
        <p:txBody>
          <a:bodyPr/>
          <a:lstStyle/>
          <a:p>
            <a:fld id="{D045B230-B128-4818-B959-B9198CC4D91D}" type="slidenum">
              <a:rPr lang="en-US" smtClean="0"/>
              <a:pPr/>
              <a:t>37</a:t>
            </a:fld>
            <a:endParaRPr lang="en-US" smtClean="0"/>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noFill/>
          <a:ln/>
        </p:spPr>
        <p:txBody>
          <a:bodyPr/>
          <a:lstStyle/>
          <a:p>
            <a:pPr eaLnBrk="1" hangingPunct="1"/>
            <a:r>
              <a:rPr lang="en-CA" b="1" dirty="0" smtClean="0"/>
              <a:t>Commercialization</a:t>
            </a:r>
            <a:r>
              <a:rPr lang="en-CA" dirty="0" smtClean="0"/>
              <a:t>: The production, manufacturing, packaging, marketing and distribution of a product that embodies an innovation</a:t>
            </a:r>
          </a:p>
          <a:p>
            <a:pPr eaLnBrk="1" hangingPunct="1"/>
            <a:endParaRPr lang="en-CA" b="1" dirty="0" smtClean="0"/>
          </a:p>
          <a:p>
            <a:pPr eaLnBrk="1" hangingPunct="1"/>
            <a:r>
              <a:rPr lang="en-CA" b="1" dirty="0" smtClean="0"/>
              <a:t>Diffusion:</a:t>
            </a:r>
            <a:r>
              <a:rPr lang="en-CA" dirty="0" smtClean="0"/>
              <a:t> The process over which an innovation is communicated through certain channels over time among the member of a social system </a:t>
            </a:r>
          </a:p>
          <a:p>
            <a:pPr eaLnBrk="1" hangingPunct="1"/>
            <a:endParaRPr lang="en-CA" dirty="0" smtClean="0"/>
          </a:p>
          <a:p>
            <a:pPr eaLnBrk="1" hangingPunct="1"/>
            <a:r>
              <a:rPr lang="en-CA" b="1" dirty="0" smtClean="0"/>
              <a:t>Adoption:</a:t>
            </a:r>
            <a:r>
              <a:rPr lang="en-CA" dirty="0" smtClean="0"/>
              <a:t> A decision to make full use of an innovation as the best course of action possible</a:t>
            </a:r>
          </a:p>
          <a:p>
            <a:pPr eaLnBrk="1" hangingPunct="1"/>
            <a:endParaRPr lang="en-CA" dirty="0" smtClean="0"/>
          </a:p>
          <a:p>
            <a:pPr eaLnBrk="1" hangingPunct="1"/>
            <a:r>
              <a:rPr lang="en-CA" b="1" dirty="0" smtClean="0"/>
              <a:t>Part 5</a:t>
            </a:r>
            <a:r>
              <a:rPr lang="en-CA" dirty="0" smtClean="0"/>
              <a:t> – still too abstract and not very </a:t>
            </a:r>
            <a:r>
              <a:rPr lang="en-CA" dirty="0" err="1" smtClean="0"/>
              <a:t>usefull</a:t>
            </a:r>
            <a:r>
              <a:rPr lang="en-CA" dirty="0" smtClean="0"/>
              <a:t> for most VSEs</a:t>
            </a:r>
          </a:p>
          <a:p>
            <a:pPr eaLnBrk="1" hangingPunct="1"/>
            <a:endParaRPr lang="en-CA"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dt" sz="quarter" idx="1"/>
          </p:nvPr>
        </p:nvSpPr>
        <p:spPr>
          <a:noFill/>
        </p:spPr>
        <p:txBody>
          <a:bodyPr/>
          <a:lstStyle/>
          <a:p>
            <a:fld id="{E3D2F402-4C7D-4700-A363-81BC2109DE3C}" type="datetime1">
              <a:rPr lang="en-US" smtClean="0"/>
              <a:pPr/>
              <a:t>4/28/2012</a:t>
            </a:fld>
            <a:endParaRPr lang="en-US" smtClean="0"/>
          </a:p>
        </p:txBody>
      </p:sp>
      <p:sp>
        <p:nvSpPr>
          <p:cNvPr id="115715" name="Rectangle 7"/>
          <p:cNvSpPr>
            <a:spLocks noGrp="1" noChangeArrowheads="1"/>
          </p:cNvSpPr>
          <p:nvPr>
            <p:ph type="sldNum" sz="quarter" idx="5"/>
          </p:nvPr>
        </p:nvSpPr>
        <p:spPr>
          <a:noFill/>
        </p:spPr>
        <p:txBody>
          <a:bodyPr/>
          <a:lstStyle/>
          <a:p>
            <a:fld id="{95EF546F-5390-4520-BFC4-6F9860454BD7}" type="slidenum">
              <a:rPr lang="en-US" smtClean="0"/>
              <a:pPr/>
              <a:t>38</a:t>
            </a:fld>
            <a:endParaRPr lang="en-US" smtClean="0"/>
          </a:p>
        </p:txBody>
      </p:sp>
      <p:sp>
        <p:nvSpPr>
          <p:cNvPr id="115716" name="Rectangle 2"/>
          <p:cNvSpPr>
            <a:spLocks noGrp="1" noRot="1" noChangeAspect="1" noChangeArrowheads="1" noTextEdit="1"/>
          </p:cNvSpPr>
          <p:nvPr>
            <p:ph type="sldImg"/>
          </p:nvPr>
        </p:nvSpPr>
        <p:spPr>
          <a:ln/>
        </p:spPr>
      </p:sp>
      <p:sp>
        <p:nvSpPr>
          <p:cNvPr id="115717" name="Rectangle 3"/>
          <p:cNvSpPr>
            <a:spLocks noGrp="1" noChangeArrowheads="1"/>
          </p:cNvSpPr>
          <p:nvPr>
            <p:ph type="body" idx="1"/>
          </p:nvPr>
        </p:nvSpPr>
        <p:spPr>
          <a:noFill/>
          <a:ln/>
        </p:spPr>
        <p:txBody>
          <a:bodyPr/>
          <a:lstStyle/>
          <a:p>
            <a:pPr eaLnBrk="1" hangingPunct="1"/>
            <a:r>
              <a:rPr lang="en-CA" b="1" smtClean="0"/>
              <a:t>Diffusion:</a:t>
            </a:r>
            <a:r>
              <a:rPr lang="en-CA" smtClean="0"/>
              <a:t> The process over which an innovation is communicated through certain channels over time among the member of a social system.</a:t>
            </a:r>
          </a:p>
          <a:p>
            <a:pPr eaLnBrk="1" hangingPunct="1"/>
            <a:endParaRPr lang="en-CA" smtClean="0"/>
          </a:p>
          <a:p>
            <a:pPr eaLnBrk="1" hangingPunct="1"/>
            <a:r>
              <a:rPr lang="en-CA" b="1" smtClean="0"/>
              <a:t>Adoption:</a:t>
            </a:r>
            <a:r>
              <a:rPr lang="en-CA" smtClean="0"/>
              <a:t> A decision to make full use of an innovation as the best course of action possible</a:t>
            </a:r>
          </a:p>
          <a:p>
            <a:pPr eaLnBrk="1" hangingPunct="1"/>
            <a:endParaRPr lang="en-CA" b="1" smtClean="0"/>
          </a:p>
          <a:p>
            <a:pPr eaLnBrk="1" hangingPunct="1"/>
            <a:r>
              <a:rPr lang="en-CA" b="1" smtClean="0"/>
              <a:t>Commercialization</a:t>
            </a:r>
            <a:r>
              <a:rPr lang="en-CA" smtClean="0"/>
              <a:t>: The production, manufacturing, packaging, marketing and distribution of a product that embodies an innovation</a:t>
            </a:r>
          </a:p>
          <a:p>
            <a:pPr eaLnBrk="1" hangingPunct="1"/>
            <a:endParaRPr lang="en-CA" smtClean="0"/>
          </a:p>
          <a:p>
            <a:pPr eaLnBrk="1" hangingPunct="1"/>
            <a:r>
              <a:rPr lang="en-CA" b="1" smtClean="0"/>
              <a:t>Consequence</a:t>
            </a:r>
            <a:r>
              <a:rPr lang="en-CA" smtClean="0"/>
              <a:t>: A change that occurs in an individual or a social system as a result of the adoption or rejection of an innovation</a:t>
            </a:r>
          </a:p>
          <a:p>
            <a:pPr eaLnBrk="1" hangingPunct="1"/>
            <a:endParaRPr lang="en-CA" smtClean="0"/>
          </a:p>
          <a:p>
            <a:pPr eaLnBrk="1" hangingPunct="1"/>
            <a:endParaRPr lang="fr-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dt" sz="quarter" idx="1"/>
          </p:nvPr>
        </p:nvSpPr>
        <p:spPr>
          <a:noFill/>
        </p:spPr>
        <p:txBody>
          <a:bodyPr/>
          <a:lstStyle/>
          <a:p>
            <a:fld id="{B0A0E1F0-86A5-4007-9372-FC009037DC06}" type="datetime1">
              <a:rPr lang="en-US" smtClean="0"/>
              <a:pPr/>
              <a:t>4/28/2012</a:t>
            </a:fld>
            <a:endParaRPr lang="en-US" smtClean="0"/>
          </a:p>
        </p:txBody>
      </p:sp>
      <p:sp>
        <p:nvSpPr>
          <p:cNvPr id="96259" name="Rectangle 7"/>
          <p:cNvSpPr>
            <a:spLocks noGrp="1" noChangeArrowheads="1"/>
          </p:cNvSpPr>
          <p:nvPr>
            <p:ph type="sldNum" sz="quarter" idx="5"/>
          </p:nvPr>
        </p:nvSpPr>
        <p:spPr>
          <a:noFill/>
        </p:spPr>
        <p:txBody>
          <a:bodyPr/>
          <a:lstStyle/>
          <a:p>
            <a:fld id="{ACDC9E2B-CB09-47E3-A489-5DF70CC2F450}" type="slidenum">
              <a:rPr lang="en-US" smtClean="0"/>
              <a:pPr/>
              <a:t>2</a:t>
            </a:fld>
            <a:endParaRPr lang="en-US" smtClean="0"/>
          </a:p>
        </p:txBody>
      </p:sp>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noFill/>
          <a:ln/>
        </p:spPr>
        <p:txBody>
          <a:bodyPr/>
          <a:lstStyle/>
          <a:p>
            <a:pPr eaLnBrk="1" hangingPunct="1"/>
            <a:endParaRPr lang="fr-CA"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dt" sz="quarter" idx="1"/>
          </p:nvPr>
        </p:nvSpPr>
        <p:spPr>
          <a:noFill/>
        </p:spPr>
        <p:txBody>
          <a:bodyPr/>
          <a:lstStyle/>
          <a:p>
            <a:fld id="{FD314284-68C1-4BA4-B407-0A8999DBE9D3}" type="datetime1">
              <a:rPr lang="en-US" smtClean="0"/>
              <a:pPr/>
              <a:t>4/28/2012</a:t>
            </a:fld>
            <a:endParaRPr lang="en-US" smtClean="0"/>
          </a:p>
        </p:txBody>
      </p:sp>
      <p:sp>
        <p:nvSpPr>
          <p:cNvPr id="116739" name="Rectangle 7"/>
          <p:cNvSpPr>
            <a:spLocks noGrp="1" noChangeArrowheads="1"/>
          </p:cNvSpPr>
          <p:nvPr>
            <p:ph type="sldNum" sz="quarter" idx="5"/>
          </p:nvPr>
        </p:nvSpPr>
        <p:spPr>
          <a:noFill/>
        </p:spPr>
        <p:txBody>
          <a:bodyPr/>
          <a:lstStyle/>
          <a:p>
            <a:fld id="{6B9A2CFF-4FAD-4C07-9CC3-395A14D2D6DA}" type="slidenum">
              <a:rPr lang="en-US" smtClean="0"/>
              <a:pPr/>
              <a:t>39</a:t>
            </a:fld>
            <a:endParaRPr lang="en-US" smtClean="0"/>
          </a:p>
        </p:txBody>
      </p:sp>
      <p:sp>
        <p:nvSpPr>
          <p:cNvPr id="116740" name="Rectangle 2"/>
          <p:cNvSpPr>
            <a:spLocks noGrp="1" noRot="1" noChangeAspect="1" noChangeArrowheads="1" noTextEdit="1"/>
          </p:cNvSpPr>
          <p:nvPr>
            <p:ph type="sldImg"/>
          </p:nvPr>
        </p:nvSpPr>
        <p:spPr>
          <a:ln/>
        </p:spPr>
      </p:sp>
      <p:sp>
        <p:nvSpPr>
          <p:cNvPr id="116741" name="Rectangle 3"/>
          <p:cNvSpPr>
            <a:spLocks noGrp="1" noChangeArrowheads="1"/>
          </p:cNvSpPr>
          <p:nvPr>
            <p:ph type="body" idx="1"/>
          </p:nvPr>
        </p:nvSpPr>
        <p:spPr>
          <a:noFill/>
          <a:ln/>
        </p:spPr>
        <p:txBody>
          <a:bodyPr/>
          <a:lstStyle/>
          <a:p>
            <a:pPr eaLnBrk="1" hangingPunct="1">
              <a:buFontTx/>
              <a:buChar char="•"/>
            </a:pPr>
            <a:r>
              <a:rPr lang="en-CA" dirty="0" smtClean="0"/>
              <a:t>Standards will stay on ISO shelves because VSEs are not motivated to use standards</a:t>
            </a:r>
          </a:p>
          <a:p>
            <a:pPr eaLnBrk="1" hangingPunct="1">
              <a:buFontTx/>
              <a:buChar char="•"/>
            </a:pPr>
            <a:r>
              <a:rPr lang="en-CA" dirty="0" smtClean="0"/>
              <a:t>Editor proposed to develop a set of means to motivate VSEs in adopting the standards</a:t>
            </a:r>
          </a:p>
          <a:p>
            <a:pPr eaLnBrk="1" hangingPunct="1"/>
            <a:endParaRPr lang="en-CA"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dt" sz="quarter" idx="1"/>
          </p:nvPr>
        </p:nvSpPr>
        <p:spPr>
          <a:noFill/>
        </p:spPr>
        <p:txBody>
          <a:bodyPr/>
          <a:lstStyle/>
          <a:p>
            <a:fld id="{3B6C820B-1E9F-4443-9225-164FB8DEBF40}" type="datetime1">
              <a:rPr lang="en-US" smtClean="0"/>
              <a:pPr/>
              <a:t>4/28/2012</a:t>
            </a:fld>
            <a:endParaRPr lang="en-US" smtClean="0"/>
          </a:p>
        </p:txBody>
      </p:sp>
      <p:sp>
        <p:nvSpPr>
          <p:cNvPr id="117763" name="Rectangle 7"/>
          <p:cNvSpPr>
            <a:spLocks noGrp="1" noChangeArrowheads="1"/>
          </p:cNvSpPr>
          <p:nvPr>
            <p:ph type="sldNum" sz="quarter" idx="5"/>
          </p:nvPr>
        </p:nvSpPr>
        <p:spPr>
          <a:noFill/>
        </p:spPr>
        <p:txBody>
          <a:bodyPr/>
          <a:lstStyle/>
          <a:p>
            <a:fld id="{73003A11-AE8E-4902-AE3C-1756C7175FD2}" type="slidenum">
              <a:rPr lang="en-US" smtClean="0"/>
              <a:pPr/>
              <a:t>44</a:t>
            </a:fld>
            <a:endParaRPr lang="en-US" smtClean="0"/>
          </a:p>
        </p:txBody>
      </p:sp>
      <p:sp>
        <p:nvSpPr>
          <p:cNvPr id="117764" name="Rectangle 2"/>
          <p:cNvSpPr>
            <a:spLocks noGrp="1" noRot="1" noChangeAspect="1" noChangeArrowheads="1" noTextEdit="1"/>
          </p:cNvSpPr>
          <p:nvPr>
            <p:ph type="sldImg"/>
          </p:nvPr>
        </p:nvSpPr>
        <p:spPr>
          <a:ln/>
        </p:spPr>
      </p:sp>
      <p:sp>
        <p:nvSpPr>
          <p:cNvPr id="117765" name="Rectangle 3"/>
          <p:cNvSpPr>
            <a:spLocks noGrp="1" noChangeArrowheads="1"/>
          </p:cNvSpPr>
          <p:nvPr>
            <p:ph type="body" idx="1"/>
          </p:nvPr>
        </p:nvSpPr>
        <p:spPr>
          <a:noFill/>
          <a:ln/>
        </p:spPr>
        <p:txBody>
          <a:bodyPr/>
          <a:lstStyle/>
          <a:p>
            <a:pPr eaLnBrk="1" hangingPunct="1"/>
            <a:endParaRPr lang="fr-CA"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dt" sz="quarter" idx="1"/>
          </p:nvPr>
        </p:nvSpPr>
        <p:spPr>
          <a:noFill/>
        </p:spPr>
        <p:txBody>
          <a:bodyPr/>
          <a:lstStyle/>
          <a:p>
            <a:fld id="{B55CEB9B-49C1-48F2-BCEB-9A8D5CE65225}" type="datetime1">
              <a:rPr lang="en-US" smtClean="0"/>
              <a:pPr/>
              <a:t>4/28/2012</a:t>
            </a:fld>
            <a:endParaRPr lang="en-US" smtClean="0"/>
          </a:p>
        </p:txBody>
      </p:sp>
      <p:sp>
        <p:nvSpPr>
          <p:cNvPr id="118787" name="Rectangle 7"/>
          <p:cNvSpPr>
            <a:spLocks noGrp="1" noChangeArrowheads="1"/>
          </p:cNvSpPr>
          <p:nvPr>
            <p:ph type="sldNum" sz="quarter" idx="5"/>
          </p:nvPr>
        </p:nvSpPr>
        <p:spPr>
          <a:noFill/>
        </p:spPr>
        <p:txBody>
          <a:bodyPr/>
          <a:lstStyle/>
          <a:p>
            <a:fld id="{0AC392D7-0345-49CD-BEF0-B6E678F6A5F6}" type="slidenum">
              <a:rPr lang="en-US" smtClean="0"/>
              <a:pPr/>
              <a:t>45</a:t>
            </a:fld>
            <a:endParaRPr lang="en-US" smtClean="0"/>
          </a:p>
        </p:txBody>
      </p:sp>
      <p:sp>
        <p:nvSpPr>
          <p:cNvPr id="118788" name="Rectangle 2"/>
          <p:cNvSpPr>
            <a:spLocks noGrp="1" noRot="1" noChangeAspect="1" noChangeArrowheads="1" noTextEdit="1"/>
          </p:cNvSpPr>
          <p:nvPr>
            <p:ph type="sldImg"/>
          </p:nvPr>
        </p:nvSpPr>
        <p:spPr>
          <a:ln/>
        </p:spPr>
      </p:sp>
      <p:sp>
        <p:nvSpPr>
          <p:cNvPr id="118789" name="Rectangle 3"/>
          <p:cNvSpPr>
            <a:spLocks noGrp="1" noChangeArrowheads="1"/>
          </p:cNvSpPr>
          <p:nvPr>
            <p:ph type="body" idx="1"/>
          </p:nvPr>
        </p:nvSpPr>
        <p:spPr>
          <a:noFill/>
          <a:ln/>
        </p:spPr>
        <p:txBody>
          <a:bodyPr/>
          <a:lstStyle/>
          <a:p>
            <a:pPr eaLnBrk="1" hangingPunct="1"/>
            <a:r>
              <a:rPr lang="fr-CA" smtClean="0"/>
              <a:t>The </a:t>
            </a:r>
            <a:r>
              <a:rPr lang="en-CA" smtClean="0"/>
              <a:t>Conduct of Pilot Projects DP will be used as an example of a  DP</a:t>
            </a:r>
            <a:endParaRPr lang="fr-CA"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dt" sz="quarter" idx="1"/>
          </p:nvPr>
        </p:nvSpPr>
        <p:spPr>
          <a:noFill/>
        </p:spPr>
        <p:txBody>
          <a:bodyPr/>
          <a:lstStyle/>
          <a:p>
            <a:fld id="{D0FE04D5-3C1B-4CD9-B636-0CB5A82BC653}" type="datetime1">
              <a:rPr lang="en-US" smtClean="0"/>
              <a:pPr/>
              <a:t>4/28/2012</a:t>
            </a:fld>
            <a:endParaRPr lang="en-US" smtClean="0"/>
          </a:p>
        </p:txBody>
      </p:sp>
      <p:sp>
        <p:nvSpPr>
          <p:cNvPr id="119811" name="Rectangle 7"/>
          <p:cNvSpPr>
            <a:spLocks noGrp="1" noChangeArrowheads="1"/>
          </p:cNvSpPr>
          <p:nvPr>
            <p:ph type="sldNum" sz="quarter" idx="5"/>
          </p:nvPr>
        </p:nvSpPr>
        <p:spPr>
          <a:noFill/>
        </p:spPr>
        <p:txBody>
          <a:bodyPr/>
          <a:lstStyle/>
          <a:p>
            <a:fld id="{3C05E4CF-A8C7-4578-9920-4FA0AD592350}" type="slidenum">
              <a:rPr lang="en-US" smtClean="0"/>
              <a:pPr/>
              <a:t>46</a:t>
            </a:fld>
            <a:endParaRPr lang="en-US" smtClean="0"/>
          </a:p>
        </p:txBody>
      </p:sp>
      <p:sp>
        <p:nvSpPr>
          <p:cNvPr id="119812" name="Rectangle 2"/>
          <p:cNvSpPr>
            <a:spLocks noGrp="1" noRot="1" noChangeAspect="1" noChangeArrowheads="1" noTextEdit="1"/>
          </p:cNvSpPr>
          <p:nvPr>
            <p:ph type="sldImg"/>
          </p:nvPr>
        </p:nvSpPr>
        <p:spPr>
          <a:ln/>
        </p:spPr>
      </p:sp>
      <p:sp>
        <p:nvSpPr>
          <p:cNvPr id="119813" name="Rectangle 3"/>
          <p:cNvSpPr>
            <a:spLocks noGrp="1" noChangeArrowheads="1"/>
          </p:cNvSpPr>
          <p:nvPr>
            <p:ph type="body" idx="1"/>
          </p:nvPr>
        </p:nvSpPr>
        <p:spPr>
          <a:noFill/>
          <a:ln/>
        </p:spPr>
        <p:txBody>
          <a:bodyPr/>
          <a:lstStyle/>
          <a:p>
            <a:pPr eaLnBrk="1" hangingPunct="1"/>
            <a:endParaRPr lang="fr-CA"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dt" sz="quarter" idx="1"/>
          </p:nvPr>
        </p:nvSpPr>
        <p:spPr>
          <a:noFill/>
        </p:spPr>
        <p:txBody>
          <a:bodyPr/>
          <a:lstStyle/>
          <a:p>
            <a:fld id="{3CBABBCC-AC35-445D-97BF-A356277EA30B}" type="datetime1">
              <a:rPr lang="en-US" smtClean="0"/>
              <a:pPr/>
              <a:t>4/28/2012</a:t>
            </a:fld>
            <a:endParaRPr lang="en-US" smtClean="0"/>
          </a:p>
        </p:txBody>
      </p:sp>
      <p:sp>
        <p:nvSpPr>
          <p:cNvPr id="120835" name="Rectangle 7"/>
          <p:cNvSpPr>
            <a:spLocks noGrp="1" noChangeArrowheads="1"/>
          </p:cNvSpPr>
          <p:nvPr>
            <p:ph type="sldNum" sz="quarter" idx="5"/>
          </p:nvPr>
        </p:nvSpPr>
        <p:spPr>
          <a:noFill/>
        </p:spPr>
        <p:txBody>
          <a:bodyPr/>
          <a:lstStyle/>
          <a:p>
            <a:fld id="{B4BB6545-885F-468A-BB2A-FD8FEF07E557}" type="slidenum">
              <a:rPr lang="en-US" smtClean="0"/>
              <a:pPr/>
              <a:t>47</a:t>
            </a:fld>
            <a:endParaRPr lang="en-US" smtClean="0"/>
          </a:p>
        </p:txBody>
      </p:sp>
      <p:sp>
        <p:nvSpPr>
          <p:cNvPr id="120836" name="Rectangle 2"/>
          <p:cNvSpPr>
            <a:spLocks noGrp="1" noRot="1" noChangeAspect="1" noChangeArrowheads="1" noTextEdit="1"/>
          </p:cNvSpPr>
          <p:nvPr>
            <p:ph type="sldImg"/>
          </p:nvPr>
        </p:nvSpPr>
        <p:spPr>
          <a:ln/>
        </p:spPr>
      </p:sp>
      <p:sp>
        <p:nvSpPr>
          <p:cNvPr id="120837" name="Rectangle 3"/>
          <p:cNvSpPr>
            <a:spLocks noGrp="1" noChangeArrowheads="1"/>
          </p:cNvSpPr>
          <p:nvPr>
            <p:ph type="body" idx="1"/>
          </p:nvPr>
        </p:nvSpPr>
        <p:spPr>
          <a:noFill/>
          <a:ln/>
        </p:spPr>
        <p:txBody>
          <a:bodyPr/>
          <a:lstStyle/>
          <a:p>
            <a:pPr eaLnBrk="1" hangingPunct="1"/>
            <a:endParaRPr lang="fr-CA"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dt" sz="quarter" idx="1"/>
          </p:nvPr>
        </p:nvSpPr>
        <p:spPr>
          <a:noFill/>
        </p:spPr>
        <p:txBody>
          <a:bodyPr/>
          <a:lstStyle/>
          <a:p>
            <a:fld id="{63B0C0C7-D983-475E-9DD5-13724678E365}" type="datetime1">
              <a:rPr lang="en-US" smtClean="0"/>
              <a:pPr/>
              <a:t>4/28/2012</a:t>
            </a:fld>
            <a:endParaRPr lang="en-US" smtClean="0"/>
          </a:p>
        </p:txBody>
      </p:sp>
      <p:sp>
        <p:nvSpPr>
          <p:cNvPr id="123907" name="Rectangle 7"/>
          <p:cNvSpPr>
            <a:spLocks noGrp="1" noChangeArrowheads="1"/>
          </p:cNvSpPr>
          <p:nvPr>
            <p:ph type="sldNum" sz="quarter" idx="5"/>
          </p:nvPr>
        </p:nvSpPr>
        <p:spPr>
          <a:noFill/>
        </p:spPr>
        <p:txBody>
          <a:bodyPr/>
          <a:lstStyle/>
          <a:p>
            <a:fld id="{11F09C7A-5371-4519-B509-2B505FEB81A8}" type="slidenum">
              <a:rPr lang="en-US" smtClean="0"/>
              <a:pPr/>
              <a:t>55</a:t>
            </a:fld>
            <a:endParaRPr lang="en-US" smtClean="0"/>
          </a:p>
        </p:txBody>
      </p:sp>
      <p:sp>
        <p:nvSpPr>
          <p:cNvPr id="123908" name="Rectangle 2"/>
          <p:cNvSpPr>
            <a:spLocks noGrp="1" noRot="1" noChangeAspect="1" noChangeArrowheads="1" noTextEdit="1"/>
          </p:cNvSpPr>
          <p:nvPr>
            <p:ph type="sldImg"/>
          </p:nvPr>
        </p:nvSpPr>
        <p:spPr>
          <a:ln/>
        </p:spPr>
      </p:sp>
      <p:sp>
        <p:nvSpPr>
          <p:cNvPr id="123909" name="Rectangle 3"/>
          <p:cNvSpPr>
            <a:spLocks noGrp="1" noChangeArrowheads="1"/>
          </p:cNvSpPr>
          <p:nvPr>
            <p:ph type="body" idx="1"/>
          </p:nvPr>
        </p:nvSpPr>
        <p:spPr>
          <a:noFill/>
          <a:ln/>
        </p:spPr>
        <p:txBody>
          <a:bodyPr/>
          <a:lstStyle/>
          <a:p>
            <a:pPr eaLnBrk="1" hangingPunct="1">
              <a:buFontTx/>
              <a:buChar char="•"/>
            </a:pPr>
            <a:r>
              <a:rPr lang="fr-CA" b="1" smtClean="0"/>
              <a:t>Objectives</a:t>
            </a:r>
          </a:p>
          <a:p>
            <a:pPr eaLnBrk="1" hangingPunct="1">
              <a:buFontTx/>
              <a:buChar char="•"/>
            </a:pPr>
            <a:r>
              <a:rPr lang="fr-CA" b="1" smtClean="0"/>
              <a:t>Course Description</a:t>
            </a:r>
          </a:p>
          <a:p>
            <a:pPr eaLnBrk="1" hangingPunct="1">
              <a:buFontTx/>
              <a:buChar char="•"/>
            </a:pPr>
            <a:r>
              <a:rPr lang="fr-CA" b="1" smtClean="0"/>
              <a:t>Presentation Material</a:t>
            </a:r>
          </a:p>
          <a:p>
            <a:pPr eaLnBrk="1" hangingPunct="1">
              <a:buFontTx/>
              <a:buChar char="•"/>
            </a:pPr>
            <a:r>
              <a:rPr lang="en-US" b="1" smtClean="0"/>
              <a:t>Additional material (e.g. exercises)</a:t>
            </a:r>
            <a:r>
              <a:rPr lang="fr-CA" b="1" smtClean="0"/>
              <a:t> </a:t>
            </a:r>
          </a:p>
          <a:p>
            <a:pPr eaLnBrk="1" hangingPunct="1"/>
            <a:endParaRPr lang="fr-CA" b="1"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type="dt" sz="quarter" idx="1"/>
          </p:nvPr>
        </p:nvSpPr>
        <p:spPr>
          <a:noFill/>
        </p:spPr>
        <p:txBody>
          <a:bodyPr/>
          <a:lstStyle/>
          <a:p>
            <a:fld id="{C9F3AEFA-BDBE-4A6E-B7A7-1831F5BC5A82}" type="datetime1">
              <a:rPr lang="en-US" smtClean="0"/>
              <a:pPr/>
              <a:t>4/28/2012</a:t>
            </a:fld>
            <a:endParaRPr lang="en-US" smtClean="0"/>
          </a:p>
        </p:txBody>
      </p:sp>
      <p:sp>
        <p:nvSpPr>
          <p:cNvPr id="124931" name="Rectangle 7"/>
          <p:cNvSpPr>
            <a:spLocks noGrp="1" noChangeArrowheads="1"/>
          </p:cNvSpPr>
          <p:nvPr>
            <p:ph type="sldNum" sz="quarter" idx="5"/>
          </p:nvPr>
        </p:nvSpPr>
        <p:spPr>
          <a:noFill/>
        </p:spPr>
        <p:txBody>
          <a:bodyPr/>
          <a:lstStyle/>
          <a:p>
            <a:fld id="{8CDC0388-57DA-424A-9E4F-DBAF87670101}" type="slidenum">
              <a:rPr lang="en-US" smtClean="0"/>
              <a:pPr/>
              <a:t>56</a:t>
            </a:fld>
            <a:endParaRPr lang="en-US" smtClean="0"/>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noFill/>
          <a:ln/>
        </p:spPr>
        <p:txBody>
          <a:bodyPr/>
          <a:lstStyle/>
          <a:p>
            <a:pPr eaLnBrk="1" hangingPunct="1">
              <a:buFontTx/>
              <a:buChar char="•"/>
            </a:pPr>
            <a:r>
              <a:rPr lang="fr-CA" smtClean="0"/>
              <a:t>DPs and support material (e.g. tools, training material),  pilot project for developers</a:t>
            </a:r>
          </a:p>
          <a:p>
            <a:pPr eaLnBrk="1" hangingPunct="1">
              <a:buFontTx/>
              <a:buChar char="•"/>
            </a:pPr>
            <a:endParaRPr lang="fr-CA" smtClean="0"/>
          </a:p>
          <a:p>
            <a:pPr eaLnBrk="1" hangingPunct="1">
              <a:buFontTx/>
              <a:buChar char="•"/>
            </a:pPr>
            <a:r>
              <a:rPr lang="fr-CA" smtClean="0"/>
              <a:t>DPs for Educators</a:t>
            </a:r>
          </a:p>
          <a:p>
            <a:pPr eaLnBrk="1" hangingPunct="1"/>
            <a:endParaRPr lang="fr-CA" smtClean="0"/>
          </a:p>
          <a:p>
            <a:pPr eaLnBrk="1" hangingPunct="1"/>
            <a:r>
              <a:rPr lang="fr-CA" smtClean="0"/>
              <a:t>Number of Visitors per month = about 200</a:t>
            </a:r>
          </a:p>
          <a:p>
            <a:pPr eaLnBrk="1" hangingPunct="1"/>
            <a:r>
              <a:rPr lang="fr-CA" smtClean="0"/>
              <a:t>Number of countries = 30</a:t>
            </a:r>
          </a:p>
          <a:p>
            <a:pPr eaLnBrk="1" hangingPunct="1"/>
            <a:r>
              <a:rPr lang="fr-CA" smtClean="0"/>
              <a:t>Number of pages per month = about 1000</a:t>
            </a:r>
          </a:p>
          <a:p>
            <a:pPr eaLnBrk="1" hangingPunct="1"/>
            <a:r>
              <a:rPr lang="fr-CA" smtClean="0"/>
              <a:t>Number of VSE pages per month = over 400</a:t>
            </a:r>
          </a:p>
          <a:p>
            <a:pPr eaLnBrk="1" hangingPunct="1"/>
            <a:endParaRPr lang="fr-CA"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dt" sz="quarter" idx="1"/>
          </p:nvPr>
        </p:nvSpPr>
        <p:spPr>
          <a:noFill/>
        </p:spPr>
        <p:txBody>
          <a:bodyPr/>
          <a:lstStyle/>
          <a:p>
            <a:fld id="{3F60FF43-1065-452D-80ED-9FBB8CA7C529}" type="datetime1">
              <a:rPr lang="en-US" smtClean="0"/>
              <a:pPr/>
              <a:t>4/28/2012</a:t>
            </a:fld>
            <a:endParaRPr lang="en-US" smtClean="0"/>
          </a:p>
        </p:txBody>
      </p:sp>
      <p:sp>
        <p:nvSpPr>
          <p:cNvPr id="125955" name="Rectangle 7"/>
          <p:cNvSpPr>
            <a:spLocks noGrp="1" noChangeArrowheads="1"/>
          </p:cNvSpPr>
          <p:nvPr>
            <p:ph type="sldNum" sz="quarter" idx="5"/>
          </p:nvPr>
        </p:nvSpPr>
        <p:spPr>
          <a:noFill/>
        </p:spPr>
        <p:txBody>
          <a:bodyPr/>
          <a:lstStyle/>
          <a:p>
            <a:fld id="{37828F0A-2A3F-41EC-9CE0-F1DBE2AFA32D}" type="slidenum">
              <a:rPr lang="en-US" smtClean="0"/>
              <a:pPr/>
              <a:t>58</a:t>
            </a:fld>
            <a:endParaRPr lang="en-US" smtClean="0"/>
          </a:p>
        </p:txBody>
      </p:sp>
      <p:sp>
        <p:nvSpPr>
          <p:cNvPr id="125956" name="Rectangle 2"/>
          <p:cNvSpPr>
            <a:spLocks noGrp="1" noRot="1" noChangeAspect="1" noChangeArrowheads="1" noTextEdit="1"/>
          </p:cNvSpPr>
          <p:nvPr>
            <p:ph type="sldImg"/>
          </p:nvPr>
        </p:nvSpPr>
        <p:spPr>
          <a:ln/>
        </p:spPr>
      </p:sp>
      <p:sp>
        <p:nvSpPr>
          <p:cNvPr id="125957" name="Rectangle 3"/>
          <p:cNvSpPr>
            <a:spLocks noGrp="1" noChangeArrowheads="1"/>
          </p:cNvSpPr>
          <p:nvPr>
            <p:ph type="body" idx="1"/>
          </p:nvPr>
        </p:nvSpPr>
        <p:spPr>
          <a:noFill/>
          <a:ln/>
        </p:spPr>
        <p:txBody>
          <a:bodyPr/>
          <a:lstStyle/>
          <a:p>
            <a:pPr eaLnBrk="1" hangingPunct="1"/>
            <a:endParaRPr lang="fr-CA" dirty="0" smtClean="0"/>
          </a:p>
          <a:p>
            <a:pPr eaLnBrk="1" hangingPunct="1"/>
            <a:r>
              <a:rPr lang="fr-CA" dirty="0" err="1" smtClean="0"/>
              <a:t>Thailand</a:t>
            </a:r>
            <a:r>
              <a:rPr lang="fr-CA" dirty="0" smtClean="0"/>
              <a:t> (2,000 </a:t>
            </a:r>
            <a:r>
              <a:rPr lang="fr-CA" dirty="0" err="1" smtClean="0"/>
              <a:t>VSEs</a:t>
            </a:r>
            <a:r>
              <a:rPr lang="fr-CA" dirty="0" smtClean="0"/>
              <a:t>)</a:t>
            </a:r>
          </a:p>
          <a:p>
            <a:pPr eaLnBrk="1" hangingPunct="1"/>
            <a:r>
              <a:rPr lang="fr-CA" dirty="0" err="1" smtClean="0"/>
              <a:t>Cambodgia</a:t>
            </a:r>
            <a:r>
              <a:rPr lang="fr-CA" dirty="0" smtClean="0"/>
              <a:t> (100)</a:t>
            </a:r>
          </a:p>
          <a:p>
            <a:pPr eaLnBrk="1" hangingPunct="1"/>
            <a:r>
              <a:rPr lang="fr-CA" dirty="0" smtClean="0"/>
              <a:t>Laos (200)</a:t>
            </a:r>
          </a:p>
          <a:p>
            <a:pPr eaLnBrk="1" hangingPunct="1"/>
            <a:r>
              <a:rPr lang="fr-CA" dirty="0" smtClean="0"/>
              <a:t>Myanmar (200)</a:t>
            </a:r>
          </a:p>
          <a:p>
            <a:pPr eaLnBrk="1" hangingPunct="1"/>
            <a:r>
              <a:rPr lang="fr-CA" dirty="0" smtClean="0"/>
              <a:t>Vietnam (500)</a:t>
            </a:r>
          </a:p>
          <a:p>
            <a:pPr eaLnBrk="1" hangingPunct="1"/>
            <a:r>
              <a:rPr lang="fr-CA" dirty="0" err="1" smtClean="0"/>
              <a:t>Malesia</a:t>
            </a:r>
            <a:r>
              <a:rPr lang="fr-CA" dirty="0" smtClean="0"/>
              <a:t> (1200)</a:t>
            </a:r>
          </a:p>
          <a:p>
            <a:pPr eaLnBrk="1" hangingPunct="1"/>
            <a:r>
              <a:rPr lang="fr-CA" dirty="0" smtClean="0"/>
              <a:t>Singapour (1000)</a:t>
            </a:r>
          </a:p>
          <a:p>
            <a:pPr eaLnBrk="1" hangingPunct="1"/>
            <a:r>
              <a:rPr lang="fr-CA" dirty="0" err="1" smtClean="0"/>
              <a:t>Indonesia</a:t>
            </a:r>
            <a:r>
              <a:rPr lang="fr-CA" dirty="0" smtClean="0"/>
              <a:t> (1500)</a:t>
            </a:r>
          </a:p>
          <a:p>
            <a:pPr eaLnBrk="1" hangingPunct="1"/>
            <a:r>
              <a:rPr lang="fr-CA" dirty="0" err="1" smtClean="0"/>
              <a:t>Philipines</a:t>
            </a:r>
            <a:r>
              <a:rPr lang="fr-CA" dirty="0" smtClean="0"/>
              <a:t> (2500)</a:t>
            </a:r>
          </a:p>
          <a:p>
            <a:pPr eaLnBrk="1" hangingPunct="1"/>
            <a:r>
              <a:rPr lang="fr-CA" dirty="0" smtClean="0"/>
              <a:t>Brunei (500)</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type="dt" sz="quarter" idx="1"/>
          </p:nvPr>
        </p:nvSpPr>
        <p:spPr>
          <a:noFill/>
        </p:spPr>
        <p:txBody>
          <a:bodyPr/>
          <a:lstStyle/>
          <a:p>
            <a:fld id="{A6687B19-5746-4596-B275-6FD4E956EC87}" type="datetime1">
              <a:rPr lang="en-US" smtClean="0"/>
              <a:pPr/>
              <a:t>4/28/2012</a:t>
            </a:fld>
            <a:endParaRPr lang="en-US" smtClean="0"/>
          </a:p>
        </p:txBody>
      </p:sp>
      <p:sp>
        <p:nvSpPr>
          <p:cNvPr id="126979" name="Rectangle 7"/>
          <p:cNvSpPr>
            <a:spLocks noGrp="1" noChangeArrowheads="1"/>
          </p:cNvSpPr>
          <p:nvPr>
            <p:ph type="sldNum" sz="quarter" idx="5"/>
          </p:nvPr>
        </p:nvSpPr>
        <p:spPr>
          <a:noFill/>
        </p:spPr>
        <p:txBody>
          <a:bodyPr/>
          <a:lstStyle/>
          <a:p>
            <a:fld id="{E6254F4E-DDCB-4782-875F-0B28B2436EFF}" type="slidenum">
              <a:rPr lang="en-US" smtClean="0"/>
              <a:pPr/>
              <a:t>60</a:t>
            </a:fld>
            <a:endParaRPr lang="en-US" smtClean="0"/>
          </a:p>
        </p:txBody>
      </p:sp>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noFill/>
          <a:ln/>
        </p:spPr>
        <p:txBody>
          <a:bodyPr/>
          <a:lstStyle/>
          <a:p>
            <a:pPr eaLnBrk="1" hangingPunct="1"/>
            <a:r>
              <a:rPr lang="fr-CA" smtClean="0"/>
              <a:t>Courses/Seminars held in 2009 for THAI industry</a:t>
            </a:r>
          </a:p>
          <a:p>
            <a:pPr eaLnBrk="1" hangingPunct="1"/>
            <a:endParaRPr lang="fr-CA" smtClean="0"/>
          </a:p>
          <a:p>
            <a:pPr eaLnBrk="1" hangingPunct="1"/>
            <a:r>
              <a:rPr lang="fr-CA" smtClean="0"/>
              <a:t>Courses held in university (CAMT)</a:t>
            </a:r>
          </a:p>
          <a:p>
            <a:pPr eaLnBrk="1" hangingPunct="1"/>
            <a:endParaRPr lang="fr-CA" smtClean="0"/>
          </a:p>
          <a:p>
            <a:pPr eaLnBrk="1" hangingPunct="1"/>
            <a:r>
              <a:rPr lang="fr-CA" b="1" smtClean="0"/>
              <a:t>Partners</a:t>
            </a:r>
            <a:r>
              <a:rPr lang="fr-CA" smtClean="0"/>
              <a:t>; Governement agencies, Standard Institute, Promotion agency and Accreditation gency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dt" sz="quarter" idx="1"/>
          </p:nvPr>
        </p:nvSpPr>
        <p:spPr>
          <a:noFill/>
        </p:spPr>
        <p:txBody>
          <a:bodyPr/>
          <a:lstStyle/>
          <a:p>
            <a:fld id="{F7D3F308-0666-4BE3-BE93-F674CC0AA99F}" type="datetime1">
              <a:rPr lang="en-US" smtClean="0"/>
              <a:pPr/>
              <a:t>4/28/2012</a:t>
            </a:fld>
            <a:endParaRPr lang="en-US" smtClean="0"/>
          </a:p>
        </p:txBody>
      </p:sp>
      <p:sp>
        <p:nvSpPr>
          <p:cNvPr id="128003" name="Rectangle 7"/>
          <p:cNvSpPr>
            <a:spLocks noGrp="1" noChangeArrowheads="1"/>
          </p:cNvSpPr>
          <p:nvPr>
            <p:ph type="sldNum" sz="quarter" idx="5"/>
          </p:nvPr>
        </p:nvSpPr>
        <p:spPr>
          <a:noFill/>
        </p:spPr>
        <p:txBody>
          <a:bodyPr/>
          <a:lstStyle/>
          <a:p>
            <a:fld id="{1B7A56CD-1F62-4543-80BF-EB49BBF484DA}" type="slidenum">
              <a:rPr lang="en-US" smtClean="0"/>
              <a:pPr/>
              <a:t>62</a:t>
            </a:fld>
            <a:endParaRPr lang="en-US" smtClean="0"/>
          </a:p>
        </p:txBody>
      </p:sp>
      <p:sp>
        <p:nvSpPr>
          <p:cNvPr id="128004" name="Rectangle 2"/>
          <p:cNvSpPr>
            <a:spLocks noGrp="1" noRot="1" noChangeAspect="1" noChangeArrowheads="1" noTextEdit="1"/>
          </p:cNvSpPr>
          <p:nvPr>
            <p:ph type="sldImg"/>
          </p:nvPr>
        </p:nvSpPr>
        <p:spPr>
          <a:ln/>
        </p:spPr>
      </p:sp>
      <p:sp>
        <p:nvSpPr>
          <p:cNvPr id="128005" name="Rectangle 3"/>
          <p:cNvSpPr>
            <a:spLocks noGrp="1" noChangeArrowheads="1"/>
          </p:cNvSpPr>
          <p:nvPr>
            <p:ph type="body" idx="1"/>
          </p:nvPr>
        </p:nvSpPr>
        <p:spPr>
          <a:noFill/>
          <a:ln/>
        </p:spPr>
        <p:txBody>
          <a:bodyPr/>
          <a:lstStyle/>
          <a:p>
            <a:pPr eaLnBrk="1" hangingPunct="1"/>
            <a:r>
              <a:rPr lang="en-CA" b="1" smtClean="0"/>
              <a:t>Diffusion:</a:t>
            </a:r>
            <a:r>
              <a:rPr lang="en-CA" smtClean="0"/>
              <a:t> The process over which an innovation is communicated through certain channels over time among the member of a social system.</a:t>
            </a:r>
          </a:p>
          <a:p>
            <a:pPr eaLnBrk="1" hangingPunct="1"/>
            <a:endParaRPr lang="en-CA" smtClean="0"/>
          </a:p>
          <a:p>
            <a:pPr eaLnBrk="1" hangingPunct="1"/>
            <a:r>
              <a:rPr lang="en-CA" b="1" smtClean="0"/>
              <a:t>Adoption:</a:t>
            </a:r>
            <a:r>
              <a:rPr lang="en-CA" smtClean="0"/>
              <a:t> A decision to make full use of an innovation as the best course of action possible</a:t>
            </a:r>
          </a:p>
          <a:p>
            <a:pPr eaLnBrk="1" hangingPunct="1"/>
            <a:endParaRPr lang="en-CA" b="1" smtClean="0"/>
          </a:p>
          <a:p>
            <a:pPr eaLnBrk="1" hangingPunct="1"/>
            <a:r>
              <a:rPr lang="en-CA" b="1" smtClean="0"/>
              <a:t>Commercialization</a:t>
            </a:r>
            <a:r>
              <a:rPr lang="en-CA" smtClean="0"/>
              <a:t>: The production, manufacturing, packaging, marketing and distribution of a product that embodies an innovation</a:t>
            </a:r>
          </a:p>
          <a:p>
            <a:pPr eaLnBrk="1" hangingPunct="1"/>
            <a:endParaRPr lang="en-CA" smtClean="0"/>
          </a:p>
          <a:p>
            <a:pPr eaLnBrk="1" hangingPunct="1"/>
            <a:r>
              <a:rPr lang="en-CA" b="1" smtClean="0"/>
              <a:t>Consequence</a:t>
            </a:r>
            <a:r>
              <a:rPr lang="en-CA" smtClean="0"/>
              <a:t>: A change that occurs in an individual or a social system as a result of the adoption or rejection of an innovation</a:t>
            </a:r>
          </a:p>
          <a:p>
            <a:pPr eaLnBrk="1" hangingPunct="1"/>
            <a:endParaRPr lang="en-CA" smtClean="0"/>
          </a:p>
          <a:p>
            <a:pPr eaLnBrk="1" hangingPunct="1"/>
            <a:endParaRPr lang="fr-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dt" sz="quarter" idx="1"/>
          </p:nvPr>
        </p:nvSpPr>
        <p:spPr>
          <a:noFill/>
        </p:spPr>
        <p:txBody>
          <a:bodyPr/>
          <a:lstStyle/>
          <a:p>
            <a:fld id="{4A820E37-756D-455C-872E-BC76C7A5EF64}" type="datetime1">
              <a:rPr lang="en-US" smtClean="0"/>
              <a:pPr/>
              <a:t>4/28/2012</a:t>
            </a:fld>
            <a:endParaRPr lang="en-US" smtClean="0"/>
          </a:p>
        </p:txBody>
      </p:sp>
      <p:sp>
        <p:nvSpPr>
          <p:cNvPr id="99331" name="Rectangle 7"/>
          <p:cNvSpPr>
            <a:spLocks noGrp="1" noChangeArrowheads="1"/>
          </p:cNvSpPr>
          <p:nvPr>
            <p:ph type="sldNum" sz="quarter" idx="5"/>
          </p:nvPr>
        </p:nvSpPr>
        <p:spPr>
          <a:noFill/>
        </p:spPr>
        <p:txBody>
          <a:bodyPr/>
          <a:lstStyle/>
          <a:p>
            <a:fld id="{CB81AAE7-BEE9-4110-BD3B-5ED133B149DD}" type="slidenum">
              <a:rPr lang="en-US" smtClean="0"/>
              <a:pPr/>
              <a:t>3</a:t>
            </a:fld>
            <a:endParaRPr lang="en-US" smtClean="0"/>
          </a:p>
        </p:txBody>
      </p:sp>
      <p:sp>
        <p:nvSpPr>
          <p:cNvPr id="99332" name="Rectangle 2"/>
          <p:cNvSpPr>
            <a:spLocks noGrp="1" noRot="1" noChangeAspect="1" noChangeArrowheads="1" noTextEdit="1"/>
          </p:cNvSpPr>
          <p:nvPr>
            <p:ph type="sldImg"/>
          </p:nvPr>
        </p:nvSpPr>
        <p:spPr>
          <a:solidFill>
            <a:srgbClr val="FFFFFF"/>
          </a:solidFill>
          <a:ln/>
        </p:spPr>
      </p:sp>
      <p:sp>
        <p:nvSpPr>
          <p:cNvPr id="9933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CA" b="1"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type="dt" sz="quarter" idx="1"/>
          </p:nvPr>
        </p:nvSpPr>
        <p:spPr>
          <a:noFill/>
        </p:spPr>
        <p:txBody>
          <a:bodyPr/>
          <a:lstStyle/>
          <a:p>
            <a:fld id="{AE7310A2-88C1-4E1E-A2D9-3A1AE08F712B}" type="datetime1">
              <a:rPr lang="en-US" smtClean="0"/>
              <a:pPr/>
              <a:t>4/28/2012</a:t>
            </a:fld>
            <a:endParaRPr lang="en-US" smtClean="0"/>
          </a:p>
        </p:txBody>
      </p:sp>
      <p:sp>
        <p:nvSpPr>
          <p:cNvPr id="129027" name="Rectangle 7"/>
          <p:cNvSpPr>
            <a:spLocks noGrp="1" noChangeArrowheads="1"/>
          </p:cNvSpPr>
          <p:nvPr>
            <p:ph type="sldNum" sz="quarter" idx="5"/>
          </p:nvPr>
        </p:nvSpPr>
        <p:spPr>
          <a:noFill/>
        </p:spPr>
        <p:txBody>
          <a:bodyPr/>
          <a:lstStyle/>
          <a:p>
            <a:fld id="{62BCBA02-DEF5-4659-AF69-21102C9707E1}" type="slidenum">
              <a:rPr lang="en-US" smtClean="0"/>
              <a:pPr/>
              <a:t>63</a:t>
            </a:fld>
            <a:endParaRPr lang="en-US" smtClean="0"/>
          </a:p>
        </p:txBody>
      </p:sp>
      <p:sp>
        <p:nvSpPr>
          <p:cNvPr id="129028" name="Rectangle 2"/>
          <p:cNvSpPr>
            <a:spLocks noGrp="1" noRot="1" noChangeAspect="1" noChangeArrowheads="1" noTextEdit="1"/>
          </p:cNvSpPr>
          <p:nvPr>
            <p:ph type="sldImg"/>
          </p:nvPr>
        </p:nvSpPr>
        <p:spPr>
          <a:ln/>
        </p:spPr>
      </p:sp>
      <p:sp>
        <p:nvSpPr>
          <p:cNvPr id="129029" name="Rectangle 3"/>
          <p:cNvSpPr>
            <a:spLocks noGrp="1" noChangeArrowheads="1"/>
          </p:cNvSpPr>
          <p:nvPr>
            <p:ph type="body" idx="1"/>
          </p:nvPr>
        </p:nvSpPr>
        <p:spPr>
          <a:noFill/>
          <a:ln/>
        </p:spPr>
        <p:txBody>
          <a:bodyPr/>
          <a:lstStyle/>
          <a:p>
            <a:pPr eaLnBrk="1" hangingPunct="1">
              <a:lnSpc>
                <a:spcPct val="80000"/>
              </a:lnSpc>
            </a:pPr>
            <a:r>
              <a:rPr lang="fr-CA" sz="1000" b="1" dirty="0" err="1" smtClean="0"/>
              <a:t>Consequence</a:t>
            </a:r>
            <a:r>
              <a:rPr lang="fr-CA" sz="1000" dirty="0" smtClean="0"/>
              <a:t>:</a:t>
            </a:r>
          </a:p>
          <a:p>
            <a:pPr eaLnBrk="1" hangingPunct="1">
              <a:lnSpc>
                <a:spcPct val="80000"/>
              </a:lnSpc>
              <a:buFontTx/>
              <a:buChar char="•"/>
            </a:pPr>
            <a:r>
              <a:rPr lang="fr-CA" sz="1000" dirty="0" smtClean="0"/>
              <a:t>A change (</a:t>
            </a:r>
            <a:r>
              <a:rPr lang="en-CA" sz="1000" dirty="0" smtClean="0"/>
              <a:t>undesirable, direct or indirect, anticipated or unanticipated)</a:t>
            </a:r>
            <a:r>
              <a:rPr lang="fr-CA" sz="1000" dirty="0" smtClean="0"/>
              <a:t> </a:t>
            </a:r>
            <a:r>
              <a:rPr lang="fr-CA" sz="1000" dirty="0" err="1" smtClean="0"/>
              <a:t>that</a:t>
            </a:r>
            <a:r>
              <a:rPr lang="fr-CA" sz="1000" dirty="0" smtClean="0"/>
              <a:t> </a:t>
            </a:r>
            <a:r>
              <a:rPr lang="fr-CA" sz="1000" dirty="0" err="1" smtClean="0"/>
              <a:t>occurs</a:t>
            </a:r>
            <a:r>
              <a:rPr lang="fr-CA" sz="1000" dirty="0" smtClean="0"/>
              <a:t> in an </a:t>
            </a:r>
            <a:r>
              <a:rPr lang="fr-CA" sz="1000" dirty="0" err="1" smtClean="0"/>
              <a:t>individual</a:t>
            </a:r>
            <a:r>
              <a:rPr lang="fr-CA" sz="1000" dirty="0" smtClean="0"/>
              <a:t> or a social system as a </a:t>
            </a:r>
            <a:r>
              <a:rPr lang="fr-CA" sz="1000" dirty="0" err="1" smtClean="0"/>
              <a:t>result</a:t>
            </a:r>
            <a:r>
              <a:rPr lang="fr-CA" sz="1000" dirty="0" smtClean="0"/>
              <a:t> of the adoption or rejection of an innovation</a:t>
            </a:r>
          </a:p>
          <a:p>
            <a:pPr eaLnBrk="1" hangingPunct="1">
              <a:lnSpc>
                <a:spcPct val="80000"/>
              </a:lnSpc>
            </a:pPr>
            <a:endParaRPr lang="fr-CA" sz="1000" dirty="0" smtClean="0"/>
          </a:p>
          <a:p>
            <a:pPr eaLnBrk="1" hangingPunct="1">
              <a:lnSpc>
                <a:spcPct val="80000"/>
              </a:lnSpc>
            </a:pPr>
            <a:r>
              <a:rPr lang="fr-CA" sz="1000" b="1" dirty="0" err="1" smtClean="0"/>
              <a:t>Imposing</a:t>
            </a:r>
            <a:r>
              <a:rPr lang="fr-CA" sz="1000" b="1" dirty="0" smtClean="0"/>
              <a:t> the Standard</a:t>
            </a:r>
          </a:p>
          <a:p>
            <a:pPr eaLnBrk="1" hangingPunct="1">
              <a:lnSpc>
                <a:spcPct val="80000"/>
              </a:lnSpc>
              <a:buFontTx/>
              <a:buChar char="•"/>
            </a:pPr>
            <a:r>
              <a:rPr lang="en-CA" sz="1000" dirty="0" smtClean="0"/>
              <a:t>The standards could reduce performance, harming the competitiveness (e.g. cost, development time) of some VSEs by mandating the use of processes</a:t>
            </a:r>
            <a:r>
              <a:rPr lang="fr-CA" sz="1000" dirty="0" smtClean="0"/>
              <a:t> </a:t>
            </a:r>
          </a:p>
          <a:p>
            <a:pPr eaLnBrk="1" hangingPunct="1">
              <a:lnSpc>
                <a:spcPct val="80000"/>
              </a:lnSpc>
              <a:buFontTx/>
              <a:buChar char="•"/>
            </a:pPr>
            <a:r>
              <a:rPr lang="en-CA" sz="1000" dirty="0" smtClean="0"/>
              <a:t>Some VSEs may lose valuable employees who do not want to use formal processes</a:t>
            </a:r>
            <a:r>
              <a:rPr lang="fr-CA" sz="1000" dirty="0" smtClean="0"/>
              <a:t> </a:t>
            </a:r>
          </a:p>
          <a:p>
            <a:pPr eaLnBrk="1" hangingPunct="1">
              <a:lnSpc>
                <a:spcPct val="80000"/>
              </a:lnSpc>
              <a:buFontTx/>
              <a:buChar char="•"/>
            </a:pPr>
            <a:r>
              <a:rPr lang="en-CA" sz="1000" dirty="0" smtClean="0"/>
              <a:t>Some VSEs may not have the knowledge required to understand the activities and tasks required by the standards</a:t>
            </a:r>
            <a:r>
              <a:rPr lang="fr-CA" sz="1000" dirty="0" smtClean="0"/>
              <a:t> </a:t>
            </a:r>
          </a:p>
          <a:p>
            <a:pPr eaLnBrk="1" hangingPunct="1">
              <a:lnSpc>
                <a:spcPct val="80000"/>
              </a:lnSpc>
              <a:buFontTx/>
              <a:buChar char="•"/>
            </a:pPr>
            <a:r>
              <a:rPr lang="en-CA" sz="1000" dirty="0" smtClean="0"/>
              <a:t>The standards may impose practices that are in opposition to the culture of a VSE </a:t>
            </a:r>
          </a:p>
          <a:p>
            <a:pPr eaLnBrk="1" hangingPunct="1">
              <a:lnSpc>
                <a:spcPct val="80000"/>
              </a:lnSpc>
              <a:buFontTx/>
              <a:buChar char="•"/>
            </a:pPr>
            <a:r>
              <a:rPr lang="en-US" sz="1000" dirty="0" smtClean="0"/>
              <a:t>The standards may degrade the efficiency of the development of projects (e.g. longer development time, higher overhead, higher cost);</a:t>
            </a:r>
          </a:p>
          <a:p>
            <a:pPr eaLnBrk="1" hangingPunct="1">
              <a:lnSpc>
                <a:spcPct val="80000"/>
              </a:lnSpc>
              <a:buFontTx/>
              <a:buChar char="•"/>
            </a:pPr>
            <a:r>
              <a:rPr lang="en-CA" sz="1000" dirty="0" smtClean="0"/>
              <a:t>The standards may not be appropriate for the software domain of the VSEs (if imposed by government/enterprise)</a:t>
            </a:r>
          </a:p>
          <a:p>
            <a:pPr eaLnBrk="1" hangingPunct="1">
              <a:lnSpc>
                <a:spcPct val="80000"/>
              </a:lnSpc>
              <a:buFontTx/>
              <a:buChar char="•"/>
            </a:pPr>
            <a:r>
              <a:rPr lang="en-US" sz="1000" dirty="0" smtClean="0"/>
              <a:t>VSEs have already invested resources in developing processes using another framework (e.g. the CMMI) and may not want to invest additional resources to comply with another framework;</a:t>
            </a:r>
            <a:endParaRPr lang="en-CA" sz="1000" dirty="0" smtClean="0"/>
          </a:p>
          <a:p>
            <a:pPr eaLnBrk="1" hangingPunct="1">
              <a:lnSpc>
                <a:spcPct val="80000"/>
              </a:lnSpc>
              <a:buFontTx/>
              <a:buChar char="•"/>
            </a:pPr>
            <a:r>
              <a:rPr lang="en-CA" sz="1000" dirty="0" smtClean="0"/>
              <a:t>VSEs cannot develop a product for one customer using one framework and a product for another customer using a different framework</a:t>
            </a:r>
            <a:r>
              <a:rPr lang="fr-CA" sz="1000" dirty="0" smtClean="0"/>
              <a:t> </a:t>
            </a:r>
          </a:p>
          <a:p>
            <a:pPr eaLnBrk="1" hangingPunct="1">
              <a:lnSpc>
                <a:spcPct val="80000"/>
              </a:lnSpc>
              <a:buFontTx/>
              <a:buChar char="•"/>
            </a:pPr>
            <a:endParaRPr lang="fr-CA" sz="1000" dirty="0" smtClean="0"/>
          </a:p>
          <a:p>
            <a:pPr eaLnBrk="1" hangingPunct="1">
              <a:lnSpc>
                <a:spcPct val="80000"/>
              </a:lnSpc>
              <a:buFontTx/>
              <a:buChar char="•"/>
            </a:pPr>
            <a:r>
              <a:rPr lang="fr-CA" sz="1000" b="1" dirty="0" smtClean="0"/>
              <a:t>Not </a:t>
            </a:r>
            <a:r>
              <a:rPr lang="fr-CA" sz="1000" b="1" dirty="0" err="1" smtClean="0"/>
              <a:t>imposing</a:t>
            </a:r>
            <a:endParaRPr lang="fr-CA" sz="1000" b="1" dirty="0" smtClean="0"/>
          </a:p>
          <a:p>
            <a:pPr lvl="1" eaLnBrk="1" hangingPunct="1">
              <a:lnSpc>
                <a:spcPct val="80000"/>
              </a:lnSpc>
              <a:buFontTx/>
              <a:buChar char="•"/>
            </a:pPr>
            <a:r>
              <a:rPr lang="en-CA" sz="1000" dirty="0" smtClean="0"/>
              <a:t>Some VSEs may decide to ignore the standard, thereby slowly losing competitiveness</a:t>
            </a:r>
          </a:p>
          <a:p>
            <a:pPr lvl="1" eaLnBrk="1" hangingPunct="1">
              <a:lnSpc>
                <a:spcPct val="80000"/>
              </a:lnSpc>
              <a:buFontTx/>
              <a:buChar char="•"/>
            </a:pPr>
            <a:r>
              <a:rPr lang="en-CA" sz="1000" dirty="0" smtClean="0"/>
              <a:t>Some VSEs may not know that such a standard exists, thereby missing an opportunity to become more competitive</a:t>
            </a:r>
            <a:r>
              <a:rPr lang="fr-CA" sz="1000" dirty="0" smtClean="0"/>
              <a:t> </a:t>
            </a:r>
          </a:p>
          <a:p>
            <a:pPr lvl="1" eaLnBrk="1" hangingPunct="1">
              <a:lnSpc>
                <a:spcPct val="80000"/>
              </a:lnSpc>
              <a:buFontTx/>
              <a:buChar char="•"/>
            </a:pPr>
            <a:r>
              <a:rPr lang="en-US" sz="1000" dirty="0" smtClean="0"/>
              <a:t>No government support is available to help VSEs adapt and implement the standards;</a:t>
            </a:r>
          </a:p>
          <a:p>
            <a:pPr lvl="1" eaLnBrk="1" hangingPunct="1">
              <a:lnSpc>
                <a:spcPct val="80000"/>
              </a:lnSpc>
              <a:buFontTx/>
              <a:buChar char="•"/>
            </a:pPr>
            <a:r>
              <a:rPr lang="en-US" sz="1000" dirty="0" smtClean="0"/>
              <a:t>Each VSE would have to invest separately to implement the standard (e.g. purchase training courses, consulting);</a:t>
            </a:r>
            <a:r>
              <a:rPr lang="fr-CA" sz="1000" dirty="0" smtClean="0"/>
              <a:t> </a:t>
            </a:r>
          </a:p>
          <a:p>
            <a:pPr eaLnBrk="1" hangingPunct="1">
              <a:lnSpc>
                <a:spcPct val="80000"/>
              </a:lnSpc>
            </a:pPr>
            <a:endParaRPr lang="fr-CA" sz="1000" dirty="0" smtClean="0"/>
          </a:p>
          <a:p>
            <a:pPr eaLnBrk="1" hangingPunct="1">
              <a:lnSpc>
                <a:spcPct val="80000"/>
              </a:lnSpc>
            </a:pPr>
            <a:endParaRPr lang="fr-CA" sz="100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dt" sz="quarter" idx="1"/>
          </p:nvPr>
        </p:nvSpPr>
        <p:spPr>
          <a:noFill/>
        </p:spPr>
        <p:txBody>
          <a:bodyPr/>
          <a:lstStyle/>
          <a:p>
            <a:fld id="{4A2D3838-75F9-495D-B1DD-FFBF25E9C5ED}" type="datetime1">
              <a:rPr lang="en-US" smtClean="0"/>
              <a:pPr/>
              <a:t>4/28/2012</a:t>
            </a:fld>
            <a:endParaRPr lang="en-US" smtClean="0"/>
          </a:p>
        </p:txBody>
      </p:sp>
      <p:sp>
        <p:nvSpPr>
          <p:cNvPr id="130051" name="Rectangle 7"/>
          <p:cNvSpPr>
            <a:spLocks noGrp="1" noChangeArrowheads="1"/>
          </p:cNvSpPr>
          <p:nvPr>
            <p:ph type="sldNum" sz="quarter" idx="5"/>
          </p:nvPr>
        </p:nvSpPr>
        <p:spPr>
          <a:noFill/>
        </p:spPr>
        <p:txBody>
          <a:bodyPr/>
          <a:lstStyle/>
          <a:p>
            <a:fld id="{1E7F158E-1A4B-4D24-B342-F43967CEA93B}" type="slidenum">
              <a:rPr lang="en-US" smtClean="0"/>
              <a:pPr/>
              <a:t>64</a:t>
            </a:fld>
            <a:endParaRPr lang="en-US" smtClean="0"/>
          </a:p>
        </p:txBody>
      </p:sp>
      <p:sp>
        <p:nvSpPr>
          <p:cNvPr id="130052" name="Rectangle 2"/>
          <p:cNvSpPr>
            <a:spLocks noGrp="1" noRot="1" noChangeAspect="1" noChangeArrowheads="1" noTextEdit="1"/>
          </p:cNvSpPr>
          <p:nvPr>
            <p:ph type="sldImg"/>
          </p:nvPr>
        </p:nvSpPr>
        <p:spPr>
          <a:ln/>
        </p:spPr>
      </p:sp>
      <p:sp>
        <p:nvSpPr>
          <p:cNvPr id="130053" name="Rectangle 3"/>
          <p:cNvSpPr>
            <a:spLocks noGrp="1" noChangeArrowheads="1"/>
          </p:cNvSpPr>
          <p:nvPr>
            <p:ph type="body" idx="1"/>
          </p:nvPr>
        </p:nvSpPr>
        <p:spPr>
          <a:noFill/>
          <a:ln/>
        </p:spPr>
        <p:txBody>
          <a:bodyPr/>
          <a:lstStyle/>
          <a:p>
            <a:pPr eaLnBrk="1" hangingPunct="1"/>
            <a:r>
              <a:rPr lang="en-US" b="1" dirty="0" smtClean="0"/>
              <a:t>Measurement of the worldwide diffusion and adoption</a:t>
            </a:r>
          </a:p>
          <a:p>
            <a:pPr eaLnBrk="1" hangingPunct="1">
              <a:buFontTx/>
              <a:buChar char="•"/>
            </a:pPr>
            <a:r>
              <a:rPr lang="en-CA" dirty="0" smtClean="0"/>
              <a:t>Number of VSEs</a:t>
            </a:r>
          </a:p>
          <a:p>
            <a:pPr lvl="1" eaLnBrk="1" hangingPunct="1">
              <a:buFontTx/>
              <a:buChar char="•"/>
            </a:pPr>
            <a:r>
              <a:rPr lang="en-CA" dirty="0" smtClean="0"/>
              <a:t>attended awareness meetings</a:t>
            </a:r>
          </a:p>
          <a:p>
            <a:pPr lvl="1" eaLnBrk="1" hangingPunct="1">
              <a:buFontTx/>
              <a:buChar char="•"/>
            </a:pPr>
            <a:r>
              <a:rPr lang="en-CA" dirty="0" smtClean="0"/>
              <a:t>attended detailed course</a:t>
            </a:r>
          </a:p>
          <a:p>
            <a:pPr lvl="1" eaLnBrk="1" hangingPunct="1">
              <a:buFontTx/>
              <a:buChar char="•"/>
            </a:pPr>
            <a:r>
              <a:rPr lang="en-CA" dirty="0" smtClean="0"/>
              <a:t>participated in at least one pilot activity</a:t>
            </a:r>
          </a:p>
          <a:p>
            <a:pPr lvl="1" eaLnBrk="1" hangingPunct="1">
              <a:buFontTx/>
              <a:buChar char="•"/>
            </a:pPr>
            <a:r>
              <a:rPr lang="en-CA" dirty="0" smtClean="0"/>
              <a:t>has tried the new process for at least one cycle of typical tasks</a:t>
            </a:r>
            <a:endParaRPr lang="fr-CA" dirty="0" smtClean="0"/>
          </a:p>
          <a:p>
            <a:pPr lvl="1" eaLnBrk="1" hangingPunct="1">
              <a:buFontTx/>
              <a:buChar char="•"/>
            </a:pPr>
            <a:r>
              <a:rPr lang="en-CA" dirty="0" smtClean="0"/>
              <a:t>routinely complete their work assignments using the improved processes</a:t>
            </a:r>
          </a:p>
          <a:p>
            <a:pPr lvl="1" eaLnBrk="1" hangingPunct="1">
              <a:buFontTx/>
              <a:buChar char="•"/>
            </a:pPr>
            <a:r>
              <a:rPr lang="en-CA" dirty="0" smtClean="0"/>
              <a:t>Certified</a:t>
            </a:r>
          </a:p>
          <a:p>
            <a:pPr lvl="1" eaLnBrk="1" hangingPunct="1">
              <a:buFontTx/>
              <a:buChar char="•"/>
            </a:pPr>
            <a:r>
              <a:rPr lang="en-CA" dirty="0" smtClean="0"/>
              <a:t>Adopting the Intermediate profile (moving up)</a:t>
            </a:r>
          </a:p>
          <a:p>
            <a:pPr eaLnBrk="1" hangingPunct="1">
              <a:buFontTx/>
              <a:buChar char="•"/>
            </a:pPr>
            <a:r>
              <a:rPr lang="fr-CA" dirty="0" err="1" smtClean="0"/>
              <a:t>Number</a:t>
            </a:r>
            <a:r>
              <a:rPr lang="fr-CA" dirty="0" smtClean="0"/>
              <a:t> of </a:t>
            </a:r>
            <a:r>
              <a:rPr lang="fr-CA" dirty="0" err="1" smtClean="0"/>
              <a:t>Government</a:t>
            </a:r>
            <a:r>
              <a:rPr lang="fr-CA" dirty="0" smtClean="0"/>
              <a:t> </a:t>
            </a:r>
            <a:r>
              <a:rPr lang="fr-CA" dirty="0" err="1" smtClean="0"/>
              <a:t>agencies</a:t>
            </a:r>
            <a:r>
              <a:rPr lang="fr-CA" dirty="0" smtClean="0"/>
              <a:t>/</a:t>
            </a:r>
            <a:r>
              <a:rPr lang="fr-CA" dirty="0" err="1" smtClean="0"/>
              <a:t>Enterprises</a:t>
            </a:r>
            <a:r>
              <a:rPr lang="fr-CA" dirty="0" smtClean="0"/>
              <a:t> </a:t>
            </a:r>
            <a:r>
              <a:rPr lang="fr-CA" dirty="0" err="1" smtClean="0"/>
              <a:t>imposing</a:t>
            </a:r>
            <a:r>
              <a:rPr lang="fr-CA" dirty="0" smtClean="0"/>
              <a:t> on </a:t>
            </a:r>
            <a:r>
              <a:rPr lang="fr-CA" dirty="0" err="1" smtClean="0"/>
              <a:t>suppliers</a:t>
            </a:r>
            <a:r>
              <a:rPr lang="fr-CA" dirty="0" smtClean="0"/>
              <a:t>  </a:t>
            </a:r>
          </a:p>
          <a:p>
            <a:pPr lvl="1" eaLnBrk="1" hangingPunct="1"/>
            <a:endParaRPr lang="fr-CA"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dt" sz="quarter" idx="1"/>
          </p:nvPr>
        </p:nvSpPr>
        <p:spPr>
          <a:noFill/>
        </p:spPr>
        <p:txBody>
          <a:bodyPr/>
          <a:lstStyle/>
          <a:p>
            <a:fld id="{291994F7-4C5D-4F0D-9BF7-DA3AC0225455}" type="datetime1">
              <a:rPr lang="en-US" smtClean="0"/>
              <a:pPr/>
              <a:t>4/28/2012</a:t>
            </a:fld>
            <a:endParaRPr lang="en-US" smtClean="0"/>
          </a:p>
        </p:txBody>
      </p:sp>
      <p:sp>
        <p:nvSpPr>
          <p:cNvPr id="131075" name="Rectangle 7"/>
          <p:cNvSpPr>
            <a:spLocks noGrp="1" noChangeArrowheads="1"/>
          </p:cNvSpPr>
          <p:nvPr>
            <p:ph type="sldNum" sz="quarter" idx="5"/>
          </p:nvPr>
        </p:nvSpPr>
        <p:spPr>
          <a:noFill/>
        </p:spPr>
        <p:txBody>
          <a:bodyPr/>
          <a:lstStyle/>
          <a:p>
            <a:fld id="{E011C0CB-5C3D-4973-9A26-3D90B9C82D20}" type="slidenum">
              <a:rPr lang="en-US" smtClean="0"/>
              <a:pPr/>
              <a:t>67</a:t>
            </a:fld>
            <a:endParaRPr lang="en-US" smtClean="0"/>
          </a:p>
        </p:txBody>
      </p:sp>
      <p:sp>
        <p:nvSpPr>
          <p:cNvPr id="131076" name="Rectangle 2"/>
          <p:cNvSpPr>
            <a:spLocks noGrp="1" noRot="1" noChangeAspect="1" noChangeArrowheads="1" noTextEdit="1"/>
          </p:cNvSpPr>
          <p:nvPr>
            <p:ph type="sldImg"/>
          </p:nvPr>
        </p:nvSpPr>
        <p:spPr>
          <a:ln/>
        </p:spPr>
      </p:sp>
      <p:sp>
        <p:nvSpPr>
          <p:cNvPr id="131077" name="Rectangle 3"/>
          <p:cNvSpPr>
            <a:spLocks noGrp="1" noChangeArrowheads="1"/>
          </p:cNvSpPr>
          <p:nvPr>
            <p:ph type="body" idx="1"/>
          </p:nvPr>
        </p:nvSpPr>
        <p:spPr>
          <a:noFill/>
          <a:ln/>
        </p:spPr>
        <p:txBody>
          <a:bodyPr/>
          <a:lstStyle/>
          <a:p>
            <a:pPr eaLnBrk="1" hangingPunct="1">
              <a:lnSpc>
                <a:spcPct val="90000"/>
              </a:lnSpc>
            </a:pPr>
            <a:r>
              <a:rPr lang="en-US" sz="1000" b="1" smtClean="0"/>
              <a:t>VSEs Targeted by the Entry Profile</a:t>
            </a:r>
          </a:p>
          <a:p>
            <a:pPr lvl="1" eaLnBrk="1" hangingPunct="1">
              <a:lnSpc>
                <a:spcPct val="90000"/>
              </a:lnSpc>
            </a:pPr>
            <a:r>
              <a:rPr lang="en-US" sz="1100" smtClean="0"/>
              <a:t>VSEs working on small projects</a:t>
            </a:r>
          </a:p>
          <a:p>
            <a:pPr lvl="2" eaLnBrk="1" hangingPunct="1">
              <a:lnSpc>
                <a:spcPct val="90000"/>
              </a:lnSpc>
            </a:pPr>
            <a:r>
              <a:rPr lang="en-US" smtClean="0"/>
              <a:t>e.g. at most six person-months effort</a:t>
            </a:r>
          </a:p>
          <a:p>
            <a:pPr lvl="1" eaLnBrk="1" hangingPunct="1">
              <a:lnSpc>
                <a:spcPct val="90000"/>
              </a:lnSpc>
            </a:pPr>
            <a:r>
              <a:rPr lang="en-US" sz="1100" smtClean="0"/>
              <a:t>Start-up VSEs.</a:t>
            </a:r>
          </a:p>
          <a:p>
            <a:pPr eaLnBrk="1" hangingPunct="1">
              <a:lnSpc>
                <a:spcPct val="90000"/>
              </a:lnSpc>
            </a:pPr>
            <a:endParaRPr lang="en-US" sz="1000" b="1" smtClean="0"/>
          </a:p>
          <a:p>
            <a:pPr eaLnBrk="1" hangingPunct="1">
              <a:lnSpc>
                <a:spcPct val="90000"/>
              </a:lnSpc>
            </a:pPr>
            <a:r>
              <a:rPr lang="en-US" sz="1000" b="1" smtClean="0"/>
              <a:t>Objectives</a:t>
            </a:r>
          </a:p>
          <a:p>
            <a:pPr lvl="1" eaLnBrk="1" hangingPunct="1">
              <a:lnSpc>
                <a:spcPct val="90000"/>
              </a:lnSpc>
            </a:pPr>
            <a:r>
              <a:rPr lang="en-US" sz="1100" smtClean="0"/>
              <a:t>The Entry Profile could be used by recently established VSEs</a:t>
            </a:r>
          </a:p>
          <a:p>
            <a:pPr lvl="2" eaLnBrk="1" hangingPunct="1">
              <a:lnSpc>
                <a:spcPct val="90000"/>
              </a:lnSpc>
            </a:pPr>
            <a:r>
              <a:rPr lang="en-US" smtClean="0"/>
              <a:t>i.e. as a ‘start-up kit’</a:t>
            </a:r>
          </a:p>
          <a:p>
            <a:pPr lvl="1" eaLnBrk="1" hangingPunct="1">
              <a:lnSpc>
                <a:spcPct val="90000"/>
              </a:lnSpc>
            </a:pPr>
            <a:r>
              <a:rPr lang="en-US" sz="1100" smtClean="0"/>
              <a:t>The Entry Profile provides a foundation for a migration to the Basic Profile.</a:t>
            </a:r>
            <a:endParaRPr lang="en-US" smtClean="0"/>
          </a:p>
          <a:p>
            <a:pPr eaLnBrk="1" hangingPunct="1"/>
            <a:endParaRPr lang="fr-CA"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dt" sz="quarter" idx="1"/>
          </p:nvPr>
        </p:nvSpPr>
        <p:spPr>
          <a:noFill/>
        </p:spPr>
        <p:txBody>
          <a:bodyPr/>
          <a:lstStyle/>
          <a:p>
            <a:fld id="{FFEDB3CA-DF45-446D-A237-2E0E053D7828}" type="datetime1">
              <a:rPr lang="en-US" smtClean="0"/>
              <a:pPr/>
              <a:t>4/28/2012</a:t>
            </a:fld>
            <a:endParaRPr lang="en-US" smtClean="0"/>
          </a:p>
        </p:txBody>
      </p:sp>
      <p:sp>
        <p:nvSpPr>
          <p:cNvPr id="132099" name="Rectangle 7"/>
          <p:cNvSpPr>
            <a:spLocks noGrp="1" noChangeArrowheads="1"/>
          </p:cNvSpPr>
          <p:nvPr>
            <p:ph type="sldNum" sz="quarter" idx="5"/>
          </p:nvPr>
        </p:nvSpPr>
        <p:spPr>
          <a:noFill/>
        </p:spPr>
        <p:txBody>
          <a:bodyPr/>
          <a:lstStyle/>
          <a:p>
            <a:fld id="{39EC608C-47F0-436C-BE86-1157A6A6B2D2}" type="slidenum">
              <a:rPr lang="en-US" smtClean="0"/>
              <a:pPr/>
              <a:t>70</a:t>
            </a:fld>
            <a:endParaRPr lang="en-US" smtClean="0"/>
          </a:p>
        </p:txBody>
      </p:sp>
      <p:sp>
        <p:nvSpPr>
          <p:cNvPr id="132100" name="Rectangle 2"/>
          <p:cNvSpPr>
            <a:spLocks noGrp="1" noRot="1" noChangeAspect="1" noChangeArrowheads="1" noTextEdit="1"/>
          </p:cNvSpPr>
          <p:nvPr>
            <p:ph type="sldImg"/>
          </p:nvPr>
        </p:nvSpPr>
        <p:spPr>
          <a:ln/>
        </p:spPr>
      </p:sp>
      <p:sp>
        <p:nvSpPr>
          <p:cNvPr id="132101" name="Rectangle 3"/>
          <p:cNvSpPr>
            <a:spLocks noGrp="1" noChangeArrowheads="1"/>
          </p:cNvSpPr>
          <p:nvPr>
            <p:ph type="body" idx="1"/>
          </p:nvPr>
        </p:nvSpPr>
        <p:spPr>
          <a:noFill/>
          <a:ln/>
        </p:spPr>
        <p:txBody>
          <a:bodyPr/>
          <a:lstStyle/>
          <a:p>
            <a:pPr eaLnBrk="1" hangingPunct="1">
              <a:lnSpc>
                <a:spcPct val="90000"/>
              </a:lnSpc>
              <a:buFontTx/>
              <a:buChar char="•"/>
            </a:pPr>
            <a:r>
              <a:rPr lang="fr-CA" b="1" smtClean="0"/>
              <a:t>Co-chair</a:t>
            </a:r>
          </a:p>
          <a:p>
            <a:pPr lvl="1" eaLnBrk="1" hangingPunct="1">
              <a:lnSpc>
                <a:spcPct val="90000"/>
              </a:lnSpc>
              <a:buFontTx/>
              <a:buChar char="•"/>
            </a:pPr>
            <a:r>
              <a:rPr lang="fr-CA" smtClean="0"/>
              <a:t>Intent to develop profiles and DP that could be integrated to WG24 documents</a:t>
            </a:r>
          </a:p>
          <a:p>
            <a:pPr eaLnBrk="1" hangingPunct="1">
              <a:lnSpc>
                <a:spcPct val="90000"/>
              </a:lnSpc>
              <a:buFontTx/>
              <a:buChar char="•"/>
            </a:pPr>
            <a:r>
              <a:rPr lang="fr-CA" b="1" smtClean="0"/>
              <a:t>Follow the Strategy of WG24</a:t>
            </a:r>
          </a:p>
          <a:p>
            <a:pPr lvl="1" eaLnBrk="1" hangingPunct="1">
              <a:lnSpc>
                <a:spcPct val="90000"/>
              </a:lnSpc>
              <a:buFontTx/>
              <a:buChar char="•"/>
            </a:pPr>
            <a:r>
              <a:rPr lang="fr-CA" smtClean="0"/>
              <a:t>International Survey- coordinated by myself at ETS ( 4 languages)</a:t>
            </a:r>
          </a:p>
          <a:p>
            <a:pPr lvl="1" eaLnBrk="1" hangingPunct="1">
              <a:lnSpc>
                <a:spcPct val="90000"/>
              </a:lnSpc>
              <a:buFontTx/>
              <a:buChar char="•"/>
            </a:pPr>
            <a:r>
              <a:rPr lang="fr-CA" smtClean="0"/>
              <a:t>Profile and DPs</a:t>
            </a:r>
          </a:p>
          <a:p>
            <a:pPr lvl="1" eaLnBrk="1" hangingPunct="1">
              <a:lnSpc>
                <a:spcPct val="90000"/>
              </a:lnSpc>
              <a:buFontTx/>
              <a:buChar char="•"/>
            </a:pPr>
            <a:r>
              <a:rPr lang="fr-CA" smtClean="0"/>
              <a:t>Pilot projects</a:t>
            </a:r>
          </a:p>
          <a:p>
            <a:pPr eaLnBrk="1" hangingPunct="1">
              <a:lnSpc>
                <a:spcPct val="90000"/>
              </a:lnSpc>
            </a:pPr>
            <a:r>
              <a:rPr lang="en-US" b="1" smtClean="0"/>
              <a:t>Participants (11) (Canada, France, Germany, US)</a:t>
            </a:r>
          </a:p>
          <a:p>
            <a:pPr eaLnBrk="1" hangingPunct="1">
              <a:lnSpc>
                <a:spcPct val="90000"/>
              </a:lnSpc>
              <a:buFontTx/>
              <a:buChar char="•"/>
            </a:pPr>
            <a:r>
              <a:rPr lang="en-US" smtClean="0"/>
              <a:t>Gauthier Fanmuy (ADN – France) – chair, Sven-Olaf Schulze (BERNER &amp; MATTNER – Germany) – co-chair, </a:t>
            </a:r>
            <a:r>
              <a:rPr lang="fr-FR" smtClean="0"/>
              <a:t>Claude Y Laporte (Ecole de technologie supérieure – Canada) – co-chair, </a:t>
            </a:r>
            <a:r>
              <a:rPr lang="en-US" smtClean="0"/>
              <a:t>Ken ptack (US) – co-chair</a:t>
            </a:r>
            <a:endParaRPr lang="fr-FR" smtClean="0"/>
          </a:p>
          <a:p>
            <a:pPr eaLnBrk="1" hangingPunct="1">
              <a:lnSpc>
                <a:spcPct val="90000"/>
              </a:lnSpc>
              <a:buFontTx/>
              <a:buChar char="•"/>
            </a:pPr>
            <a:r>
              <a:rPr lang="fr-FR" smtClean="0"/>
              <a:t>Francis Peter (Management Sciences, Inc. – US), </a:t>
            </a:r>
            <a:r>
              <a:rPr lang="en-US" smtClean="0"/>
              <a:t>Phil Simpkins (Vitech corp.), Jackie Mcgettigan (Vitech corp.), </a:t>
            </a:r>
            <a:r>
              <a:rPr lang="fr-FR" smtClean="0"/>
              <a:t>Anne Sigogne (Thales – France), Clotilde Marchal (EADS - France), </a:t>
            </a:r>
            <a:r>
              <a:rPr lang="en-US" smtClean="0"/>
              <a:t>Suzan Garcia (SEI – US), Alexandre Loire (Galia – France)</a:t>
            </a:r>
          </a:p>
          <a:p>
            <a:pPr eaLnBrk="1" hangingPunct="1">
              <a:lnSpc>
                <a:spcPct val="90000"/>
              </a:lnSpc>
            </a:pPr>
            <a:r>
              <a:rPr lang="en-US" b="1" smtClean="0"/>
              <a:t>The road map is the following:</a:t>
            </a:r>
            <a:endParaRPr lang="fr-FR" b="1" smtClean="0"/>
          </a:p>
          <a:p>
            <a:pPr lvl="1" eaLnBrk="1" hangingPunct="1">
              <a:lnSpc>
                <a:spcPct val="90000"/>
              </a:lnSpc>
              <a:buFontTx/>
              <a:buChar char="•"/>
            </a:pPr>
            <a:r>
              <a:rPr lang="en-US" smtClean="0"/>
              <a:t>Survey VSMEs and Small Projects: 31 Dec 09</a:t>
            </a:r>
            <a:endParaRPr lang="fr-FR" smtClean="0"/>
          </a:p>
          <a:p>
            <a:pPr lvl="1" eaLnBrk="1" hangingPunct="1">
              <a:lnSpc>
                <a:spcPct val="90000"/>
              </a:lnSpc>
              <a:buFontTx/>
              <a:buChar char="•"/>
            </a:pPr>
            <a:r>
              <a:rPr lang="en-US" smtClean="0"/>
              <a:t>Analyze and Post Survey Results: 15 Feb 10</a:t>
            </a:r>
            <a:endParaRPr lang="fr-FR" smtClean="0"/>
          </a:p>
          <a:p>
            <a:pPr lvl="1" eaLnBrk="1" hangingPunct="1">
              <a:lnSpc>
                <a:spcPct val="90000"/>
              </a:lnSpc>
              <a:buFontTx/>
              <a:buChar char="•"/>
            </a:pPr>
            <a:r>
              <a:rPr lang="en-US" smtClean="0"/>
              <a:t>Support Requested Follow-up Interviews: 15 Jun 10</a:t>
            </a:r>
            <a:endParaRPr lang="fr-FR" smtClean="0"/>
          </a:p>
          <a:p>
            <a:pPr lvl="1" eaLnBrk="1" hangingPunct="1">
              <a:lnSpc>
                <a:spcPct val="90000"/>
              </a:lnSpc>
              <a:buFontTx/>
              <a:buChar char="•"/>
            </a:pPr>
            <a:r>
              <a:rPr lang="en-US" smtClean="0"/>
              <a:t>Analyze Interview Results : 15 Jul 10</a:t>
            </a:r>
            <a:endParaRPr lang="fr-FR" smtClean="0"/>
          </a:p>
          <a:p>
            <a:pPr lvl="1" eaLnBrk="1" hangingPunct="1">
              <a:lnSpc>
                <a:spcPct val="90000"/>
              </a:lnSpc>
              <a:buFontTx/>
              <a:buChar char="•"/>
            </a:pPr>
            <a:r>
              <a:rPr lang="en-US" smtClean="0"/>
              <a:t>Define Project Plan: 15 Jul 10</a:t>
            </a:r>
            <a:endParaRPr lang="fr-FR" smtClean="0"/>
          </a:p>
          <a:p>
            <a:pPr eaLnBrk="1" hangingPunct="1">
              <a:lnSpc>
                <a:spcPct val="90000"/>
              </a:lnSpc>
              <a:buFontTx/>
              <a:buChar char="•"/>
            </a:pPr>
            <a:endParaRPr lang="en-US" smtClean="0"/>
          </a:p>
          <a:p>
            <a:pPr eaLnBrk="1" hangingPunct="1">
              <a:lnSpc>
                <a:spcPct val="90000"/>
              </a:lnSpc>
            </a:pPr>
            <a:endParaRPr lang="fr-CA" smtClean="0"/>
          </a:p>
          <a:p>
            <a:pPr eaLnBrk="1" hangingPunct="1">
              <a:lnSpc>
                <a:spcPct val="90000"/>
              </a:lnSpc>
            </a:pPr>
            <a:endParaRPr lang="fr-CA"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type="dt" sz="quarter" idx="1"/>
          </p:nvPr>
        </p:nvSpPr>
        <p:spPr>
          <a:noFill/>
        </p:spPr>
        <p:txBody>
          <a:bodyPr/>
          <a:lstStyle/>
          <a:p>
            <a:fld id="{F7481031-F725-47F9-BE81-DC160BAD03E7}" type="datetime1">
              <a:rPr lang="en-US" smtClean="0"/>
              <a:pPr/>
              <a:t>4/28/2012</a:t>
            </a:fld>
            <a:endParaRPr lang="en-US" smtClean="0"/>
          </a:p>
        </p:txBody>
      </p:sp>
      <p:sp>
        <p:nvSpPr>
          <p:cNvPr id="133123" name="Rectangle 7"/>
          <p:cNvSpPr>
            <a:spLocks noGrp="1" noChangeArrowheads="1"/>
          </p:cNvSpPr>
          <p:nvPr>
            <p:ph type="sldNum" sz="quarter" idx="5"/>
          </p:nvPr>
        </p:nvSpPr>
        <p:spPr>
          <a:noFill/>
        </p:spPr>
        <p:txBody>
          <a:bodyPr/>
          <a:lstStyle/>
          <a:p>
            <a:fld id="{9A150BB8-5556-4AE7-91E3-CB712708236B}" type="slidenum">
              <a:rPr lang="en-US" smtClean="0"/>
              <a:pPr/>
              <a:t>87</a:t>
            </a:fld>
            <a:endParaRPr lang="en-US" smtClean="0"/>
          </a:p>
        </p:txBody>
      </p:sp>
      <p:sp>
        <p:nvSpPr>
          <p:cNvPr id="133124" name="Rectangle 2"/>
          <p:cNvSpPr>
            <a:spLocks noGrp="1" noRot="1" noChangeAspect="1" noChangeArrowheads="1" noTextEdit="1"/>
          </p:cNvSpPr>
          <p:nvPr>
            <p:ph type="sldImg"/>
          </p:nvPr>
        </p:nvSpPr>
        <p:spPr>
          <a:ln/>
        </p:spPr>
      </p:sp>
      <p:sp>
        <p:nvSpPr>
          <p:cNvPr id="133125" name="Rectangle 3"/>
          <p:cNvSpPr>
            <a:spLocks noGrp="1" noChangeArrowheads="1"/>
          </p:cNvSpPr>
          <p:nvPr>
            <p:ph type="body" idx="1"/>
          </p:nvPr>
        </p:nvSpPr>
        <p:spPr>
          <a:noFill/>
          <a:ln/>
        </p:spPr>
        <p:txBody>
          <a:bodyPr/>
          <a:lstStyle/>
          <a:p>
            <a:pPr eaLnBrk="1" hangingPunct="1"/>
            <a:r>
              <a:rPr lang="en-CA" b="1" smtClean="0"/>
              <a:t>Diffusion:</a:t>
            </a:r>
            <a:r>
              <a:rPr lang="en-CA" smtClean="0"/>
              <a:t> The process over which an innovation is communicated through certain channels over time among the member of a social system.</a:t>
            </a:r>
          </a:p>
          <a:p>
            <a:pPr eaLnBrk="1" hangingPunct="1"/>
            <a:endParaRPr lang="en-CA" smtClean="0"/>
          </a:p>
          <a:p>
            <a:pPr eaLnBrk="1" hangingPunct="1"/>
            <a:r>
              <a:rPr lang="en-CA" b="1" smtClean="0"/>
              <a:t>Adoption:</a:t>
            </a:r>
            <a:r>
              <a:rPr lang="en-CA" smtClean="0"/>
              <a:t> A decision to make full use of an innovation as the best course of action possible</a:t>
            </a:r>
          </a:p>
          <a:p>
            <a:pPr eaLnBrk="1" hangingPunct="1"/>
            <a:endParaRPr lang="en-CA" b="1" smtClean="0"/>
          </a:p>
          <a:p>
            <a:pPr eaLnBrk="1" hangingPunct="1"/>
            <a:r>
              <a:rPr lang="en-CA" b="1" smtClean="0"/>
              <a:t>Commercialization</a:t>
            </a:r>
            <a:r>
              <a:rPr lang="en-CA" smtClean="0"/>
              <a:t>: The production, manufacturing, packaging, marketing and distribution of a product that embodies an innovation</a:t>
            </a:r>
          </a:p>
          <a:p>
            <a:pPr eaLnBrk="1" hangingPunct="1"/>
            <a:endParaRPr lang="en-CA" smtClean="0"/>
          </a:p>
          <a:p>
            <a:pPr eaLnBrk="1" hangingPunct="1"/>
            <a:r>
              <a:rPr lang="en-CA" b="1" smtClean="0"/>
              <a:t>Consequence</a:t>
            </a:r>
            <a:r>
              <a:rPr lang="en-CA" smtClean="0"/>
              <a:t>: A change that occurs in an individual or a social system as a result of the adoption or rejection of an innovation</a:t>
            </a:r>
          </a:p>
          <a:p>
            <a:pPr eaLnBrk="1" hangingPunct="1"/>
            <a:endParaRPr lang="en-CA" smtClean="0"/>
          </a:p>
          <a:p>
            <a:pPr eaLnBrk="1" hangingPunct="1"/>
            <a:endParaRPr lang="fr-CA"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dt" sz="quarter" idx="1"/>
          </p:nvPr>
        </p:nvSpPr>
        <p:spPr>
          <a:noFill/>
        </p:spPr>
        <p:txBody>
          <a:bodyPr/>
          <a:lstStyle/>
          <a:p>
            <a:fld id="{05E0DE21-6FC8-45F3-AEBC-70D87E250850}" type="datetime1">
              <a:rPr lang="en-US" smtClean="0"/>
              <a:pPr/>
              <a:t>4/28/2012</a:t>
            </a:fld>
            <a:endParaRPr lang="en-US" smtClean="0"/>
          </a:p>
        </p:txBody>
      </p:sp>
      <p:sp>
        <p:nvSpPr>
          <p:cNvPr id="134147" name="Rectangle 7"/>
          <p:cNvSpPr>
            <a:spLocks noGrp="1" noChangeArrowheads="1"/>
          </p:cNvSpPr>
          <p:nvPr>
            <p:ph type="sldNum" sz="quarter" idx="5"/>
          </p:nvPr>
        </p:nvSpPr>
        <p:spPr>
          <a:noFill/>
        </p:spPr>
        <p:txBody>
          <a:bodyPr/>
          <a:lstStyle/>
          <a:p>
            <a:fld id="{EC5E5EB3-79D8-438F-B42D-793A1961C127}" type="slidenum">
              <a:rPr lang="en-US" smtClean="0"/>
              <a:pPr/>
              <a:t>89</a:t>
            </a:fld>
            <a:endParaRPr lang="en-US" smtClean="0"/>
          </a:p>
        </p:txBody>
      </p:sp>
      <p:sp>
        <p:nvSpPr>
          <p:cNvPr id="134148" name="Rectangle 2"/>
          <p:cNvSpPr>
            <a:spLocks noGrp="1" noRot="1" noChangeAspect="1" noChangeArrowheads="1" noTextEdit="1"/>
          </p:cNvSpPr>
          <p:nvPr>
            <p:ph type="sldImg"/>
          </p:nvPr>
        </p:nvSpPr>
        <p:spPr>
          <a:ln/>
        </p:spPr>
      </p:sp>
      <p:sp>
        <p:nvSpPr>
          <p:cNvPr id="134149" name="Rectangle 3"/>
          <p:cNvSpPr>
            <a:spLocks noGrp="1" noChangeArrowheads="1"/>
          </p:cNvSpPr>
          <p:nvPr>
            <p:ph type="body" idx="1"/>
          </p:nvPr>
        </p:nvSpPr>
        <p:spPr>
          <a:noFill/>
          <a:ln/>
        </p:spPr>
        <p:txBody>
          <a:bodyPr/>
          <a:lstStyle/>
          <a:p>
            <a:pPr eaLnBrk="1" hangingPunct="1"/>
            <a:endParaRPr lang="fr-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dt" sz="quarter" idx="1"/>
          </p:nvPr>
        </p:nvSpPr>
        <p:spPr>
          <a:noFill/>
        </p:spPr>
        <p:txBody>
          <a:bodyPr/>
          <a:lstStyle/>
          <a:p>
            <a:fld id="{DA7B07A6-62EE-42F7-9226-0427A3362A93}" type="datetime1">
              <a:rPr lang="en-US" smtClean="0"/>
              <a:pPr/>
              <a:t>4/28/2012</a:t>
            </a:fld>
            <a:endParaRPr lang="en-US" smtClean="0"/>
          </a:p>
        </p:txBody>
      </p:sp>
      <p:sp>
        <p:nvSpPr>
          <p:cNvPr id="98307" name="Rectangle 7"/>
          <p:cNvSpPr>
            <a:spLocks noGrp="1" noChangeArrowheads="1"/>
          </p:cNvSpPr>
          <p:nvPr>
            <p:ph type="sldNum" sz="quarter" idx="5"/>
          </p:nvPr>
        </p:nvSpPr>
        <p:spPr>
          <a:noFill/>
        </p:spPr>
        <p:txBody>
          <a:bodyPr/>
          <a:lstStyle/>
          <a:p>
            <a:fld id="{087CC46D-4AB0-4EAD-A7E2-301979328455}" type="slidenum">
              <a:rPr lang="en-US" smtClean="0"/>
              <a:pPr/>
              <a:t>4</a:t>
            </a:fld>
            <a:endParaRPr lang="en-US" smtClean="0"/>
          </a:p>
        </p:txBody>
      </p:sp>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noFill/>
          <a:ln/>
        </p:spPr>
        <p:txBody>
          <a:bodyPr/>
          <a:lstStyle/>
          <a:p>
            <a:pPr eaLnBrk="1" hangingPunct="1"/>
            <a:r>
              <a:rPr lang="fr-CA" smtClean="0"/>
              <a:t>Many VSEs at all levels of the production chain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dt" sz="quarter" idx="1"/>
          </p:nvPr>
        </p:nvSpPr>
        <p:spPr>
          <a:noFill/>
        </p:spPr>
        <p:txBody>
          <a:bodyPr/>
          <a:lstStyle/>
          <a:p>
            <a:fld id="{B79EA402-823E-4D13-B0D0-853B2D9EB70D}" type="datetime1">
              <a:rPr lang="en-US" smtClean="0"/>
              <a:pPr/>
              <a:t>4/28/2012</a:t>
            </a:fld>
            <a:endParaRPr lang="en-US" smtClean="0"/>
          </a:p>
        </p:txBody>
      </p:sp>
      <p:sp>
        <p:nvSpPr>
          <p:cNvPr id="100355" name="Rectangle 7"/>
          <p:cNvSpPr>
            <a:spLocks noGrp="1" noChangeArrowheads="1"/>
          </p:cNvSpPr>
          <p:nvPr>
            <p:ph type="sldNum" sz="quarter" idx="5"/>
          </p:nvPr>
        </p:nvSpPr>
        <p:spPr>
          <a:noFill/>
        </p:spPr>
        <p:txBody>
          <a:bodyPr/>
          <a:lstStyle/>
          <a:p>
            <a:fld id="{D00FC1E3-AF8E-489C-A8A3-9A8D8EC45E33}" type="slidenum">
              <a:rPr lang="en-US" smtClean="0"/>
              <a:pPr/>
              <a:t>6</a:t>
            </a:fld>
            <a:endParaRPr lang="en-US" smtClean="0"/>
          </a:p>
        </p:txBody>
      </p:sp>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noFill/>
          <a:ln/>
        </p:spPr>
        <p:txBody>
          <a:bodyPr/>
          <a:lstStyle/>
          <a:p>
            <a:pPr eaLnBrk="1" hangingPunct="1"/>
            <a:r>
              <a:rPr lang="en-CA" b="1" smtClean="0"/>
              <a:t>Diffusion:</a:t>
            </a:r>
            <a:r>
              <a:rPr lang="en-CA" smtClean="0"/>
              <a:t> The process over which an innovation is communicated through certain channels over time among the member of a social system.</a:t>
            </a:r>
          </a:p>
          <a:p>
            <a:pPr eaLnBrk="1" hangingPunct="1"/>
            <a:endParaRPr lang="en-CA" smtClean="0"/>
          </a:p>
          <a:p>
            <a:pPr eaLnBrk="1" hangingPunct="1"/>
            <a:r>
              <a:rPr lang="en-CA" b="1" smtClean="0"/>
              <a:t>Adoption:</a:t>
            </a:r>
            <a:r>
              <a:rPr lang="en-CA" smtClean="0"/>
              <a:t> A decision to make full use of an innovation as the best course of action possible</a:t>
            </a:r>
          </a:p>
          <a:p>
            <a:pPr eaLnBrk="1" hangingPunct="1"/>
            <a:endParaRPr lang="en-CA" b="1" smtClean="0"/>
          </a:p>
          <a:p>
            <a:pPr eaLnBrk="1" hangingPunct="1"/>
            <a:r>
              <a:rPr lang="en-CA" b="1" smtClean="0"/>
              <a:t>Commercialization</a:t>
            </a:r>
            <a:r>
              <a:rPr lang="en-CA" smtClean="0"/>
              <a:t>: The production, manufacturing, packaging, marketing and distribution of a product that embodies an innovation</a:t>
            </a:r>
          </a:p>
          <a:p>
            <a:pPr eaLnBrk="1" hangingPunct="1"/>
            <a:endParaRPr lang="en-CA" smtClean="0"/>
          </a:p>
          <a:p>
            <a:pPr eaLnBrk="1" hangingPunct="1"/>
            <a:r>
              <a:rPr lang="en-CA" b="1" smtClean="0"/>
              <a:t>Consequence</a:t>
            </a:r>
            <a:r>
              <a:rPr lang="en-CA" smtClean="0"/>
              <a:t>: A change that occurs in an individual or a social system as a result of the adoption or rejection of an innovation</a:t>
            </a:r>
          </a:p>
          <a:p>
            <a:pPr eaLnBrk="1" hangingPunct="1"/>
            <a:endParaRPr lang="en-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dt" sz="quarter" idx="1"/>
          </p:nvPr>
        </p:nvSpPr>
        <p:spPr>
          <a:noFill/>
        </p:spPr>
        <p:txBody>
          <a:bodyPr/>
          <a:lstStyle/>
          <a:p>
            <a:fld id="{7A5460F9-525E-48FD-AAB5-8805C1076EF8}" type="datetime1">
              <a:rPr lang="en-US" smtClean="0"/>
              <a:pPr/>
              <a:t>4/28/2012</a:t>
            </a:fld>
            <a:endParaRPr lang="en-US" smtClean="0"/>
          </a:p>
        </p:txBody>
      </p:sp>
      <p:sp>
        <p:nvSpPr>
          <p:cNvPr id="101379" name="Rectangle 7"/>
          <p:cNvSpPr>
            <a:spLocks noGrp="1" noChangeArrowheads="1"/>
          </p:cNvSpPr>
          <p:nvPr>
            <p:ph type="sldNum" sz="quarter" idx="5"/>
          </p:nvPr>
        </p:nvSpPr>
        <p:spPr>
          <a:noFill/>
        </p:spPr>
        <p:txBody>
          <a:bodyPr/>
          <a:lstStyle/>
          <a:p>
            <a:fld id="{A2ACA011-D735-41E4-8A50-462CA19CEEF3}" type="slidenum">
              <a:rPr lang="en-US" smtClean="0"/>
              <a:pPr/>
              <a:t>9</a:t>
            </a:fld>
            <a:endParaRPr lang="en-US" smtClean="0"/>
          </a:p>
        </p:txBody>
      </p:sp>
      <p:sp>
        <p:nvSpPr>
          <p:cNvPr id="101380" name="Rectangle 2"/>
          <p:cNvSpPr>
            <a:spLocks noGrp="1" noRot="1" noChangeAspect="1" noChangeArrowheads="1" noTextEdit="1"/>
          </p:cNvSpPr>
          <p:nvPr>
            <p:ph type="sldImg"/>
          </p:nvPr>
        </p:nvSpPr>
        <p:spPr>
          <a:ln/>
        </p:spPr>
      </p:sp>
      <p:sp>
        <p:nvSpPr>
          <p:cNvPr id="101381" name="Rectangle 3"/>
          <p:cNvSpPr>
            <a:spLocks noGrp="1" noChangeArrowheads="1"/>
          </p:cNvSpPr>
          <p:nvPr>
            <p:ph type="body" idx="1"/>
          </p:nvPr>
        </p:nvSpPr>
        <p:spPr>
          <a:noFill/>
          <a:ln/>
        </p:spPr>
        <p:txBody>
          <a:bodyPr/>
          <a:lstStyle/>
          <a:p>
            <a:pPr eaLnBrk="1" hangingPunct="1"/>
            <a:endParaRPr lang="fr-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dt" sz="quarter" idx="1"/>
          </p:nvPr>
        </p:nvSpPr>
        <p:spPr>
          <a:noFill/>
        </p:spPr>
        <p:txBody>
          <a:bodyPr/>
          <a:lstStyle/>
          <a:p>
            <a:fld id="{372AB674-7066-44EC-B55A-81D9268A5865}" type="datetime1">
              <a:rPr lang="en-US" smtClean="0"/>
              <a:pPr/>
              <a:t>4/28/2012</a:t>
            </a:fld>
            <a:endParaRPr lang="en-US" smtClean="0"/>
          </a:p>
        </p:txBody>
      </p:sp>
      <p:sp>
        <p:nvSpPr>
          <p:cNvPr id="102403" name="Rectangle 7"/>
          <p:cNvSpPr>
            <a:spLocks noGrp="1" noChangeArrowheads="1"/>
          </p:cNvSpPr>
          <p:nvPr>
            <p:ph type="sldNum" sz="quarter" idx="5"/>
          </p:nvPr>
        </p:nvSpPr>
        <p:spPr>
          <a:noFill/>
        </p:spPr>
        <p:txBody>
          <a:bodyPr/>
          <a:lstStyle/>
          <a:p>
            <a:fld id="{BA8A0B27-4566-4878-B962-268A702FBFCB}" type="slidenum">
              <a:rPr lang="en-US" smtClean="0"/>
              <a:pPr/>
              <a:t>11</a:t>
            </a:fld>
            <a:endParaRPr lang="en-US" smtClean="0"/>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noFill/>
          <a:ln/>
        </p:spPr>
        <p:txBody>
          <a:bodyPr/>
          <a:lstStyle/>
          <a:p>
            <a:pPr eaLnBrk="1" hangingPunct="1"/>
            <a:r>
              <a:rPr lang="en-CA" b="1" smtClean="0"/>
              <a:t>Diffusion:</a:t>
            </a:r>
            <a:r>
              <a:rPr lang="en-CA" smtClean="0"/>
              <a:t> The process over which an innovation is communicated through certain channels over time among the member of a social system.</a:t>
            </a:r>
          </a:p>
          <a:p>
            <a:pPr eaLnBrk="1" hangingPunct="1"/>
            <a:endParaRPr lang="en-CA" smtClean="0"/>
          </a:p>
          <a:p>
            <a:pPr eaLnBrk="1" hangingPunct="1"/>
            <a:r>
              <a:rPr lang="en-CA" b="1" smtClean="0"/>
              <a:t>Adoption:</a:t>
            </a:r>
            <a:r>
              <a:rPr lang="en-CA" smtClean="0"/>
              <a:t> A decision to make full use of an innovation as the best course of action possible</a:t>
            </a:r>
          </a:p>
          <a:p>
            <a:pPr eaLnBrk="1" hangingPunct="1"/>
            <a:endParaRPr lang="en-CA" b="1" smtClean="0"/>
          </a:p>
          <a:p>
            <a:pPr eaLnBrk="1" hangingPunct="1"/>
            <a:r>
              <a:rPr lang="en-CA" b="1" smtClean="0"/>
              <a:t>Commercialization</a:t>
            </a:r>
            <a:r>
              <a:rPr lang="en-CA" smtClean="0"/>
              <a:t>: The production, manufacturing, packaging, marketing and distribution of a product that embodies an innovation</a:t>
            </a:r>
          </a:p>
          <a:p>
            <a:pPr eaLnBrk="1" hangingPunct="1"/>
            <a:endParaRPr lang="en-CA" smtClean="0"/>
          </a:p>
          <a:p>
            <a:pPr eaLnBrk="1" hangingPunct="1"/>
            <a:r>
              <a:rPr lang="en-CA" b="1" smtClean="0"/>
              <a:t>Consequence</a:t>
            </a:r>
            <a:r>
              <a:rPr lang="en-CA" smtClean="0"/>
              <a:t>: A change that occurs in an individual or a social system as a result of the adoption or rejection of an innovation</a:t>
            </a:r>
          </a:p>
          <a:p>
            <a:pPr eaLnBrk="1" hangingPunct="1"/>
            <a:endParaRPr lang="en-CA" smtClean="0"/>
          </a:p>
          <a:p>
            <a:pPr eaLnBrk="1" hangingPunct="1"/>
            <a:endParaRPr lang="fr-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dt" sz="quarter" idx="1"/>
          </p:nvPr>
        </p:nvSpPr>
        <p:spPr>
          <a:noFill/>
        </p:spPr>
        <p:txBody>
          <a:bodyPr/>
          <a:lstStyle/>
          <a:p>
            <a:fld id="{5A19494A-85B9-4968-A5D1-12AF8383FAFD}" type="datetime1">
              <a:rPr lang="en-US" smtClean="0"/>
              <a:pPr/>
              <a:t>4/28/2012</a:t>
            </a:fld>
            <a:endParaRPr lang="en-US" smtClean="0"/>
          </a:p>
        </p:txBody>
      </p:sp>
      <p:sp>
        <p:nvSpPr>
          <p:cNvPr id="103427" name="Rectangle 7"/>
          <p:cNvSpPr>
            <a:spLocks noGrp="1" noChangeArrowheads="1"/>
          </p:cNvSpPr>
          <p:nvPr>
            <p:ph type="sldNum" sz="quarter" idx="5"/>
          </p:nvPr>
        </p:nvSpPr>
        <p:spPr>
          <a:noFill/>
        </p:spPr>
        <p:txBody>
          <a:bodyPr/>
          <a:lstStyle/>
          <a:p>
            <a:fld id="{CA158BEE-CD1F-42DB-831C-BDCBDD7349BF}" type="slidenum">
              <a:rPr lang="en-US" smtClean="0"/>
              <a:pPr/>
              <a:t>15</a:t>
            </a:fld>
            <a:endParaRPr lang="en-US" smtClean="0"/>
          </a:p>
        </p:txBody>
      </p:sp>
      <p:sp>
        <p:nvSpPr>
          <p:cNvPr id="103428" name="Rectangle 2"/>
          <p:cNvSpPr>
            <a:spLocks noGrp="1" noRot="1" noChangeAspect="1" noChangeArrowheads="1" noTextEdit="1"/>
          </p:cNvSpPr>
          <p:nvPr>
            <p:ph type="sldImg"/>
          </p:nvPr>
        </p:nvSpPr>
        <p:spPr>
          <a:ln/>
        </p:spPr>
      </p:sp>
      <p:sp>
        <p:nvSpPr>
          <p:cNvPr id="103429"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dt" sz="quarter" idx="1"/>
          </p:nvPr>
        </p:nvSpPr>
        <p:spPr>
          <a:noFill/>
        </p:spPr>
        <p:txBody>
          <a:bodyPr/>
          <a:lstStyle/>
          <a:p>
            <a:fld id="{F68D1B45-5539-4352-A7B5-D6E5BA5ABF3C}" type="datetime1">
              <a:rPr lang="en-US" smtClean="0"/>
              <a:pPr/>
              <a:t>4/28/2012</a:t>
            </a:fld>
            <a:endParaRPr lang="en-US" smtClean="0"/>
          </a:p>
        </p:txBody>
      </p:sp>
      <p:sp>
        <p:nvSpPr>
          <p:cNvPr id="104451" name="Rectangle 7"/>
          <p:cNvSpPr>
            <a:spLocks noGrp="1" noChangeArrowheads="1"/>
          </p:cNvSpPr>
          <p:nvPr>
            <p:ph type="sldNum" sz="quarter" idx="5"/>
          </p:nvPr>
        </p:nvSpPr>
        <p:spPr>
          <a:noFill/>
        </p:spPr>
        <p:txBody>
          <a:bodyPr/>
          <a:lstStyle/>
          <a:p>
            <a:fld id="{AC61ACF6-06A5-4018-A76E-9C28B45718A1}" type="slidenum">
              <a:rPr lang="en-US" smtClean="0"/>
              <a:pPr/>
              <a:t>16</a:t>
            </a:fld>
            <a:endParaRPr lang="en-US" smtClean="0"/>
          </a:p>
        </p:txBody>
      </p:sp>
      <p:sp>
        <p:nvSpPr>
          <p:cNvPr id="104452" name="Rectangle 2"/>
          <p:cNvSpPr>
            <a:spLocks noGrp="1" noRot="1" noChangeAspect="1" noChangeArrowheads="1" noTextEdit="1"/>
          </p:cNvSpPr>
          <p:nvPr>
            <p:ph type="sldImg"/>
          </p:nvPr>
        </p:nvSpPr>
        <p:spPr>
          <a:ln/>
        </p:spPr>
      </p:sp>
      <p:sp>
        <p:nvSpPr>
          <p:cNvPr id="104453"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DAB84986-BDE4-4377-9ABA-3D2FC41454B8}" type="datetime4">
              <a:rPr lang="en-US" smtClean="0"/>
              <a:pPr>
                <a:defRPr/>
              </a:pPr>
              <a:t>April 28, 2012</a:t>
            </a:fld>
            <a:endParaRPr lang="fr-CA"/>
          </a:p>
        </p:txBody>
      </p:sp>
      <p:sp>
        <p:nvSpPr>
          <p:cNvPr id="5" name="Rectangle 6"/>
          <p:cNvSpPr>
            <a:spLocks noGrp="1" noChangeArrowheads="1"/>
          </p:cNvSpPr>
          <p:nvPr>
            <p:ph type="sldNum" sz="quarter" idx="11"/>
          </p:nvPr>
        </p:nvSpPr>
        <p:spPr>
          <a:ln/>
        </p:spPr>
        <p:txBody>
          <a:bodyPr/>
          <a:lstStyle>
            <a:lvl1pPr>
              <a:defRPr/>
            </a:lvl1pPr>
          </a:lstStyle>
          <a:p>
            <a:pPr>
              <a:defRPr/>
            </a:pPr>
            <a:fld id="{44634B1C-FDFD-441D-8BCC-91CEEA250A5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B8C98132-3FEA-44C8-B480-5EE33E4AADCC}" type="datetime4">
              <a:rPr lang="en-US" smtClean="0"/>
              <a:pPr>
                <a:defRPr/>
              </a:pPr>
              <a:t>April 28, 2012</a:t>
            </a:fld>
            <a:endParaRPr lang="fr-CA"/>
          </a:p>
        </p:txBody>
      </p:sp>
      <p:sp>
        <p:nvSpPr>
          <p:cNvPr id="5" name="Rectangle 6"/>
          <p:cNvSpPr>
            <a:spLocks noGrp="1" noChangeArrowheads="1"/>
          </p:cNvSpPr>
          <p:nvPr>
            <p:ph type="sldNum" sz="quarter" idx="11"/>
          </p:nvPr>
        </p:nvSpPr>
        <p:spPr>
          <a:ln/>
        </p:spPr>
        <p:txBody>
          <a:bodyPr/>
          <a:lstStyle>
            <a:lvl1pPr>
              <a:defRPr/>
            </a:lvl1pPr>
          </a:lstStyle>
          <a:p>
            <a:pPr>
              <a:defRPr/>
            </a:pPr>
            <a:fld id="{F2568B35-C044-46E3-811A-567DCC20A32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188913"/>
            <a:ext cx="2090738" cy="593725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88913"/>
            <a:ext cx="61214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E8FC4ECF-9A00-48D0-9E87-86CCA5DDCDF7}" type="datetime4">
              <a:rPr lang="en-US" smtClean="0"/>
              <a:pPr>
                <a:defRPr/>
              </a:pPr>
              <a:t>April 28, 2012</a:t>
            </a:fld>
            <a:endParaRPr lang="fr-CA"/>
          </a:p>
        </p:txBody>
      </p:sp>
      <p:sp>
        <p:nvSpPr>
          <p:cNvPr id="5" name="Rectangle 6"/>
          <p:cNvSpPr>
            <a:spLocks noGrp="1" noChangeArrowheads="1"/>
          </p:cNvSpPr>
          <p:nvPr>
            <p:ph type="sldNum" sz="quarter" idx="11"/>
          </p:nvPr>
        </p:nvSpPr>
        <p:spPr>
          <a:ln/>
        </p:spPr>
        <p:txBody>
          <a:bodyPr/>
          <a:lstStyle>
            <a:lvl1pPr>
              <a:defRPr/>
            </a:lvl1pPr>
          </a:lstStyle>
          <a:p>
            <a:pPr>
              <a:defRPr/>
            </a:pPr>
            <a:fld id="{05E87F5B-6A57-425A-8414-17E5261E04E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88913"/>
            <a:ext cx="8353425" cy="1143000"/>
          </a:xfrm>
        </p:spPr>
        <p:txBody>
          <a:bodyPr/>
          <a:lstStyle/>
          <a:p>
            <a:r>
              <a:rPr lang="en-US" smtClean="0"/>
              <a:t>Click to edit Master title style</a:t>
            </a:r>
            <a:endParaRPr lang="fr-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fld id="{1BFFEE9E-4777-4970-9493-01A8688B3375}" type="datetime4">
              <a:rPr lang="en-US" smtClean="0"/>
              <a:pPr>
                <a:defRPr/>
              </a:pPr>
              <a:t>April 28, 2012</a:t>
            </a:fld>
            <a:endParaRPr lang="fr-CA"/>
          </a:p>
        </p:txBody>
      </p:sp>
      <p:sp>
        <p:nvSpPr>
          <p:cNvPr id="6" name="Rectangle 6"/>
          <p:cNvSpPr>
            <a:spLocks noGrp="1" noChangeArrowheads="1"/>
          </p:cNvSpPr>
          <p:nvPr>
            <p:ph type="sldNum" sz="quarter" idx="11"/>
          </p:nvPr>
        </p:nvSpPr>
        <p:spPr>
          <a:ln/>
        </p:spPr>
        <p:txBody>
          <a:bodyPr/>
          <a:lstStyle>
            <a:lvl1pPr>
              <a:defRPr/>
            </a:lvl1pPr>
          </a:lstStyle>
          <a:p>
            <a:pPr>
              <a:defRPr/>
            </a:pPr>
            <a:fld id="{151D5850-3181-4F97-BFFA-E0018B35F52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188913"/>
            <a:ext cx="8353425" cy="1143000"/>
          </a:xfrm>
        </p:spPr>
        <p:txBody>
          <a:bodyPr/>
          <a:lstStyle/>
          <a:p>
            <a:r>
              <a:rPr lang="en-US" smtClean="0"/>
              <a:t>Click to edit Master title style</a:t>
            </a:r>
            <a:endParaRPr lang="fr-CA"/>
          </a:p>
        </p:txBody>
      </p:sp>
      <p:sp>
        <p:nvSpPr>
          <p:cNvPr id="3" name="Table Placeholder 2"/>
          <p:cNvSpPr>
            <a:spLocks noGrp="1"/>
          </p:cNvSpPr>
          <p:nvPr>
            <p:ph type="tbl" idx="1"/>
          </p:nvPr>
        </p:nvSpPr>
        <p:spPr>
          <a:xfrm>
            <a:off x="457200" y="1600200"/>
            <a:ext cx="8229600" cy="4525963"/>
          </a:xfrm>
        </p:spPr>
        <p:txBody>
          <a:bodyPr/>
          <a:lstStyle/>
          <a:p>
            <a:pPr lvl="0"/>
            <a:endParaRPr lang="fr-CA" noProof="0" smtClean="0"/>
          </a:p>
        </p:txBody>
      </p:sp>
      <p:sp>
        <p:nvSpPr>
          <p:cNvPr id="4" name="Rectangle 4"/>
          <p:cNvSpPr>
            <a:spLocks noGrp="1" noChangeArrowheads="1"/>
          </p:cNvSpPr>
          <p:nvPr>
            <p:ph type="dt" sz="half" idx="10"/>
          </p:nvPr>
        </p:nvSpPr>
        <p:spPr>
          <a:ln/>
        </p:spPr>
        <p:txBody>
          <a:bodyPr/>
          <a:lstStyle>
            <a:lvl1pPr>
              <a:defRPr/>
            </a:lvl1pPr>
          </a:lstStyle>
          <a:p>
            <a:pPr>
              <a:defRPr/>
            </a:pPr>
            <a:fld id="{5903649E-8AEF-4823-89DD-91827DE01609}" type="datetime4">
              <a:rPr lang="en-US" smtClean="0"/>
              <a:pPr>
                <a:defRPr/>
              </a:pPr>
              <a:t>April 28, 2012</a:t>
            </a:fld>
            <a:endParaRPr lang="fr-CA"/>
          </a:p>
        </p:txBody>
      </p:sp>
      <p:sp>
        <p:nvSpPr>
          <p:cNvPr id="5" name="Rectangle 6"/>
          <p:cNvSpPr>
            <a:spLocks noGrp="1" noChangeArrowheads="1"/>
          </p:cNvSpPr>
          <p:nvPr>
            <p:ph type="sldNum" sz="quarter" idx="11"/>
          </p:nvPr>
        </p:nvSpPr>
        <p:spPr>
          <a:ln/>
        </p:spPr>
        <p:txBody>
          <a:bodyPr/>
          <a:lstStyle>
            <a:lvl1pPr>
              <a:defRPr/>
            </a:lvl1pPr>
          </a:lstStyle>
          <a:p>
            <a:pPr>
              <a:defRPr/>
            </a:pPr>
            <a:fld id="{34BA0543-36A7-4177-BF62-37FB6F67E18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A1F044ED-BFED-46C8-8A29-BA5250013F0D}" type="datetime4">
              <a:rPr lang="en-US" smtClean="0"/>
              <a:pPr>
                <a:defRPr/>
              </a:pPr>
              <a:t>April 28, 2012</a:t>
            </a:fld>
            <a:endParaRPr lang="fr-CA"/>
          </a:p>
        </p:txBody>
      </p:sp>
      <p:sp>
        <p:nvSpPr>
          <p:cNvPr id="5" name="Rectangle 6"/>
          <p:cNvSpPr>
            <a:spLocks noGrp="1" noChangeArrowheads="1"/>
          </p:cNvSpPr>
          <p:nvPr>
            <p:ph type="sldNum" sz="quarter" idx="11"/>
          </p:nvPr>
        </p:nvSpPr>
        <p:spPr>
          <a:ln/>
        </p:spPr>
        <p:txBody>
          <a:bodyPr/>
          <a:lstStyle>
            <a:lvl1pPr>
              <a:defRPr/>
            </a:lvl1pPr>
          </a:lstStyle>
          <a:p>
            <a:pPr>
              <a:defRPr/>
            </a:pPr>
            <a:fld id="{B8CC8F83-EFCD-45AE-A9CF-08E4D38F358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51E8422-0DE5-4B37-BBE8-2391F6E3351E}" type="datetime4">
              <a:rPr lang="en-US" smtClean="0"/>
              <a:pPr>
                <a:defRPr/>
              </a:pPr>
              <a:t>April 28, 2012</a:t>
            </a:fld>
            <a:endParaRPr lang="fr-CA"/>
          </a:p>
        </p:txBody>
      </p:sp>
      <p:sp>
        <p:nvSpPr>
          <p:cNvPr id="5" name="Rectangle 6"/>
          <p:cNvSpPr>
            <a:spLocks noGrp="1" noChangeArrowheads="1"/>
          </p:cNvSpPr>
          <p:nvPr>
            <p:ph type="sldNum" sz="quarter" idx="11"/>
          </p:nvPr>
        </p:nvSpPr>
        <p:spPr>
          <a:ln/>
        </p:spPr>
        <p:txBody>
          <a:bodyPr/>
          <a:lstStyle>
            <a:lvl1pPr>
              <a:defRPr/>
            </a:lvl1pPr>
          </a:lstStyle>
          <a:p>
            <a:pPr>
              <a:defRPr/>
            </a:pPr>
            <a:fld id="{BB544E7D-86DC-46CB-883C-BCF4DFE2797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fld id="{F1822B25-F924-4E7F-9DE6-B9D4F7F5C124}" type="datetime4">
              <a:rPr lang="en-US" smtClean="0"/>
              <a:pPr>
                <a:defRPr/>
              </a:pPr>
              <a:t>April 28, 2012</a:t>
            </a:fld>
            <a:endParaRPr lang="fr-CA"/>
          </a:p>
        </p:txBody>
      </p:sp>
      <p:sp>
        <p:nvSpPr>
          <p:cNvPr id="6" name="Rectangle 6"/>
          <p:cNvSpPr>
            <a:spLocks noGrp="1" noChangeArrowheads="1"/>
          </p:cNvSpPr>
          <p:nvPr>
            <p:ph type="sldNum" sz="quarter" idx="11"/>
          </p:nvPr>
        </p:nvSpPr>
        <p:spPr>
          <a:ln/>
        </p:spPr>
        <p:txBody>
          <a:bodyPr/>
          <a:lstStyle>
            <a:lvl1pPr>
              <a:defRPr/>
            </a:lvl1pPr>
          </a:lstStyle>
          <a:p>
            <a:pPr>
              <a:defRPr/>
            </a:pPr>
            <a:fld id="{2E96AEF5-60B1-4D0F-82E0-64865B29F4C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fld id="{87C5D911-BFA7-4457-99CC-BFB38E1CAE5E}" type="datetime4">
              <a:rPr lang="en-US" smtClean="0"/>
              <a:pPr>
                <a:defRPr/>
              </a:pPr>
              <a:t>April 28, 2012</a:t>
            </a:fld>
            <a:endParaRPr lang="fr-CA"/>
          </a:p>
        </p:txBody>
      </p:sp>
      <p:sp>
        <p:nvSpPr>
          <p:cNvPr id="8" name="Rectangle 6"/>
          <p:cNvSpPr>
            <a:spLocks noGrp="1" noChangeArrowheads="1"/>
          </p:cNvSpPr>
          <p:nvPr>
            <p:ph type="sldNum" sz="quarter" idx="11"/>
          </p:nvPr>
        </p:nvSpPr>
        <p:spPr>
          <a:ln/>
        </p:spPr>
        <p:txBody>
          <a:bodyPr/>
          <a:lstStyle>
            <a:lvl1pPr>
              <a:defRPr/>
            </a:lvl1pPr>
          </a:lstStyle>
          <a:p>
            <a:pPr>
              <a:defRPr/>
            </a:pPr>
            <a:fld id="{58A0967B-6466-4A6D-83CD-8F3E8012B19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fld id="{EE5D242C-8010-49C2-868F-9B4D8A6F82E5}" type="datetime4">
              <a:rPr lang="en-US" smtClean="0"/>
              <a:pPr>
                <a:defRPr/>
              </a:pPr>
              <a:t>April 28, 2012</a:t>
            </a:fld>
            <a:endParaRPr lang="fr-CA"/>
          </a:p>
        </p:txBody>
      </p:sp>
      <p:sp>
        <p:nvSpPr>
          <p:cNvPr id="4" name="Rectangle 6"/>
          <p:cNvSpPr>
            <a:spLocks noGrp="1" noChangeArrowheads="1"/>
          </p:cNvSpPr>
          <p:nvPr>
            <p:ph type="sldNum" sz="quarter" idx="11"/>
          </p:nvPr>
        </p:nvSpPr>
        <p:spPr>
          <a:ln/>
        </p:spPr>
        <p:txBody>
          <a:bodyPr/>
          <a:lstStyle>
            <a:lvl1pPr>
              <a:defRPr/>
            </a:lvl1pPr>
          </a:lstStyle>
          <a:p>
            <a:pPr>
              <a:defRPr/>
            </a:pPr>
            <a:fld id="{74317606-9A6C-42F4-B66B-6265E5DEA11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B28E523-6298-481D-AACA-B842C0AF61D9}" type="datetime4">
              <a:rPr lang="en-US" smtClean="0"/>
              <a:pPr>
                <a:defRPr/>
              </a:pPr>
              <a:t>April 28, 2012</a:t>
            </a:fld>
            <a:endParaRPr lang="fr-CA"/>
          </a:p>
        </p:txBody>
      </p:sp>
      <p:sp>
        <p:nvSpPr>
          <p:cNvPr id="3" name="Rectangle 6"/>
          <p:cNvSpPr>
            <a:spLocks noGrp="1" noChangeArrowheads="1"/>
          </p:cNvSpPr>
          <p:nvPr>
            <p:ph type="sldNum" sz="quarter" idx="11"/>
          </p:nvPr>
        </p:nvSpPr>
        <p:spPr>
          <a:ln/>
        </p:spPr>
        <p:txBody>
          <a:bodyPr/>
          <a:lstStyle>
            <a:lvl1pPr>
              <a:defRPr/>
            </a:lvl1pPr>
          </a:lstStyle>
          <a:p>
            <a:pPr>
              <a:defRPr/>
            </a:pPr>
            <a:fld id="{F73446F6-7C31-4719-8AD9-D7CFCDE5E7B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894EA2C-EA3F-4F61-8EEF-6B1B7E7D7787}" type="datetime4">
              <a:rPr lang="en-US" smtClean="0"/>
              <a:pPr>
                <a:defRPr/>
              </a:pPr>
              <a:t>April 28, 2012</a:t>
            </a:fld>
            <a:endParaRPr lang="fr-CA"/>
          </a:p>
        </p:txBody>
      </p:sp>
      <p:sp>
        <p:nvSpPr>
          <p:cNvPr id="6" name="Rectangle 6"/>
          <p:cNvSpPr>
            <a:spLocks noGrp="1" noChangeArrowheads="1"/>
          </p:cNvSpPr>
          <p:nvPr>
            <p:ph type="sldNum" sz="quarter" idx="11"/>
          </p:nvPr>
        </p:nvSpPr>
        <p:spPr>
          <a:ln/>
        </p:spPr>
        <p:txBody>
          <a:bodyPr/>
          <a:lstStyle>
            <a:lvl1pPr>
              <a:defRPr/>
            </a:lvl1pPr>
          </a:lstStyle>
          <a:p>
            <a:pPr>
              <a:defRPr/>
            </a:pPr>
            <a:fld id="{F768DF2B-76C9-40CA-AF55-F8E750C009D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6DA3C37-4B4B-4E08-B235-50B86FEDACD9}" type="datetime4">
              <a:rPr lang="en-US" smtClean="0"/>
              <a:pPr>
                <a:defRPr/>
              </a:pPr>
              <a:t>April 28, 2012</a:t>
            </a:fld>
            <a:endParaRPr lang="fr-CA"/>
          </a:p>
        </p:txBody>
      </p:sp>
      <p:sp>
        <p:nvSpPr>
          <p:cNvPr id="6" name="Rectangle 6"/>
          <p:cNvSpPr>
            <a:spLocks noGrp="1" noChangeArrowheads="1"/>
          </p:cNvSpPr>
          <p:nvPr>
            <p:ph type="sldNum" sz="quarter" idx="11"/>
          </p:nvPr>
        </p:nvSpPr>
        <p:spPr>
          <a:ln/>
        </p:spPr>
        <p:txBody>
          <a:bodyPr/>
          <a:lstStyle>
            <a:lvl1pPr>
              <a:defRPr/>
            </a:lvl1pPr>
          </a:lstStyle>
          <a:p>
            <a:pPr>
              <a:defRPr/>
            </a:pPr>
            <a:fld id="{264A1F44-353F-45B6-8E71-CDF79A9A3D2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68313" y="188913"/>
            <a:ext cx="83534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4925" y="64817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112" charset="-128"/>
              </a:defRPr>
            </a:lvl1pPr>
          </a:lstStyle>
          <a:p>
            <a:pPr>
              <a:defRPr/>
            </a:pPr>
            <a:fld id="{876D1C63-E5B4-4310-970E-A7F14E916A0A}" type="datetime4">
              <a:rPr lang="en-US" smtClean="0"/>
              <a:pPr>
                <a:defRPr/>
              </a:pPr>
              <a:t>April 28, 2012</a:t>
            </a:fld>
            <a:endParaRPr lang="fr-CA"/>
          </a:p>
        </p:txBody>
      </p:sp>
      <p:sp>
        <p:nvSpPr>
          <p:cNvPr id="1030" name="Rectangle 6"/>
          <p:cNvSpPr>
            <a:spLocks noGrp="1" noChangeArrowheads="1"/>
          </p:cNvSpPr>
          <p:nvPr>
            <p:ph type="sldNum" sz="quarter" idx="4"/>
          </p:nvPr>
        </p:nvSpPr>
        <p:spPr bwMode="auto">
          <a:xfrm>
            <a:off x="6902450" y="64817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112" charset="-128"/>
              </a:defRPr>
            </a:lvl1pPr>
          </a:lstStyle>
          <a:p>
            <a:pPr>
              <a:defRPr/>
            </a:pPr>
            <a:fld id="{A7CEE2B9-AB76-43E7-8F0F-2AE439EEDD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Times New Roman" pitchFamily="18" charset="0"/>
        </a:defRPr>
      </a:lvl2pPr>
      <a:lvl3pPr algn="ctr" rtl="0" eaLnBrk="0" fontAlgn="base" hangingPunct="0">
        <a:spcBef>
          <a:spcPct val="0"/>
        </a:spcBef>
        <a:spcAft>
          <a:spcPct val="0"/>
        </a:spcAft>
        <a:defRPr sz="3600" b="1">
          <a:solidFill>
            <a:schemeClr val="accent2"/>
          </a:solidFill>
          <a:latin typeface="Times New Roman" pitchFamily="18" charset="0"/>
        </a:defRPr>
      </a:lvl3pPr>
      <a:lvl4pPr algn="ctr" rtl="0" eaLnBrk="0" fontAlgn="base" hangingPunct="0">
        <a:spcBef>
          <a:spcPct val="0"/>
        </a:spcBef>
        <a:spcAft>
          <a:spcPct val="0"/>
        </a:spcAft>
        <a:defRPr sz="3600" b="1">
          <a:solidFill>
            <a:schemeClr val="accent2"/>
          </a:solidFill>
          <a:latin typeface="Times New Roman" pitchFamily="18" charset="0"/>
        </a:defRPr>
      </a:lvl4pPr>
      <a:lvl5pPr algn="ctr" rtl="0" eaLnBrk="0" fontAlgn="base" hangingPunct="0">
        <a:spcBef>
          <a:spcPct val="0"/>
        </a:spcBef>
        <a:spcAft>
          <a:spcPct val="0"/>
        </a:spcAft>
        <a:defRPr sz="3600" b="1">
          <a:solidFill>
            <a:schemeClr val="accent2"/>
          </a:solidFill>
          <a:latin typeface="Times New Roman" pitchFamily="18" charset="0"/>
        </a:defRPr>
      </a:lvl5pPr>
      <a:lvl6pPr marL="457200" algn="ctr" rtl="0" fontAlgn="base">
        <a:spcBef>
          <a:spcPct val="0"/>
        </a:spcBef>
        <a:spcAft>
          <a:spcPct val="0"/>
        </a:spcAft>
        <a:defRPr sz="3600" b="1">
          <a:solidFill>
            <a:schemeClr val="accent2"/>
          </a:solidFill>
          <a:latin typeface="Times New Roman" pitchFamily="18" charset="0"/>
        </a:defRPr>
      </a:lvl6pPr>
      <a:lvl7pPr marL="914400" algn="ctr" rtl="0" fontAlgn="base">
        <a:spcBef>
          <a:spcPct val="0"/>
        </a:spcBef>
        <a:spcAft>
          <a:spcPct val="0"/>
        </a:spcAft>
        <a:defRPr sz="3600" b="1">
          <a:solidFill>
            <a:schemeClr val="accent2"/>
          </a:solidFill>
          <a:latin typeface="Times New Roman" pitchFamily="18" charset="0"/>
        </a:defRPr>
      </a:lvl7pPr>
      <a:lvl8pPr marL="1371600" algn="ctr" rtl="0" fontAlgn="base">
        <a:spcBef>
          <a:spcPct val="0"/>
        </a:spcBef>
        <a:spcAft>
          <a:spcPct val="0"/>
        </a:spcAft>
        <a:defRPr sz="3600" b="1">
          <a:solidFill>
            <a:schemeClr val="accent2"/>
          </a:solidFill>
          <a:latin typeface="Times New Roman" pitchFamily="18" charset="0"/>
        </a:defRPr>
      </a:lvl8pPr>
      <a:lvl9pPr marL="1828800" algn="ctr" rtl="0" fontAlgn="base">
        <a:spcBef>
          <a:spcPct val="0"/>
        </a:spcBef>
        <a:spcAft>
          <a:spcPct val="0"/>
        </a:spcAft>
        <a:defRPr sz="3600" b="1">
          <a:solidFill>
            <a:schemeClr val="accent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notesSlide" Target="../notesSlides/notesSlide1.xml"/><Relationship Id="rId26" Type="http://schemas.openxmlformats.org/officeDocument/2006/relationships/image" Target="../media/image9.png"/><Relationship Id="rId39" Type="http://schemas.openxmlformats.org/officeDocument/2006/relationships/image" Target="../media/image19.png"/><Relationship Id="rId3" Type="http://schemas.openxmlformats.org/officeDocument/2006/relationships/tags" Target="../tags/tag2.xml"/><Relationship Id="rId21" Type="http://schemas.openxmlformats.org/officeDocument/2006/relationships/image" Target="../media/image4.png"/><Relationship Id="rId34" Type="http://schemas.openxmlformats.org/officeDocument/2006/relationships/image" Target="../media/image15.png"/><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slideLayout" Target="../slideLayouts/slideLayout1.xml"/><Relationship Id="rId25" Type="http://schemas.openxmlformats.org/officeDocument/2006/relationships/image" Target="../media/image8.jpeg"/><Relationship Id="rId33" Type="http://schemas.openxmlformats.org/officeDocument/2006/relationships/oleObject" Target="../embeddings/oleObject1.bin"/><Relationship Id="rId38" Type="http://schemas.openxmlformats.org/officeDocument/2006/relationships/image" Target="../media/image18.png"/><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image" Target="../media/image3.png"/><Relationship Id="rId29" Type="http://schemas.openxmlformats.org/officeDocument/2006/relationships/image" Target="../media/image12.png"/><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image" Target="../media/image7.png"/><Relationship Id="rId32" Type="http://schemas.openxmlformats.org/officeDocument/2006/relationships/image" Target="../media/image14.png"/><Relationship Id="rId37" Type="http://schemas.openxmlformats.org/officeDocument/2006/relationships/hyperlink" Target="http://en.wikipedia.org/wiki/File:Flag_of_Brazil.svg" TargetMode="External"/><Relationship Id="rId40" Type="http://schemas.openxmlformats.org/officeDocument/2006/relationships/image" Target="../media/image20.jpeg"/><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image" Target="../media/image6.png"/><Relationship Id="rId28" Type="http://schemas.openxmlformats.org/officeDocument/2006/relationships/image" Target="../media/image11.jpeg"/><Relationship Id="rId36" Type="http://schemas.openxmlformats.org/officeDocument/2006/relationships/image" Target="../media/image17.jpeg"/><Relationship Id="rId10" Type="http://schemas.openxmlformats.org/officeDocument/2006/relationships/tags" Target="../tags/tag9.xml"/><Relationship Id="rId19" Type="http://schemas.openxmlformats.org/officeDocument/2006/relationships/image" Target="../media/image2.jpeg"/><Relationship Id="rId31" Type="http://schemas.openxmlformats.org/officeDocument/2006/relationships/image" Target="../media/image13.jpeg"/><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image" Target="../media/image5.png"/><Relationship Id="rId27" Type="http://schemas.openxmlformats.org/officeDocument/2006/relationships/image" Target="../media/image10.png"/><Relationship Id="rId30" Type="http://schemas.openxmlformats.org/officeDocument/2006/relationships/hyperlink" Target="http://images.google.ca/imgres?imgurl=http://images.nationmaster.com/images/flags/co-lgflag.gif&amp;imgrefurl=http://www.nationmaster.com/country/co-colombia/cri-crime&amp;h=302&amp;w=453&amp;sz=2&amp;tbnid=z-J9hIkIgYq75M:&amp;tbnh=85&amp;tbnw=127&amp;prev=/images?q=flag+columbia&amp;um=1&amp;start=1&amp;sa=X&amp;oi=images&amp;ct=image&amp;cd=1" TargetMode="External"/><Relationship Id="rId35" Type="http://schemas.openxmlformats.org/officeDocument/2006/relationships/image" Target="../media/image1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slideLayout" Target="../slideLayouts/slideLayout7.xml"/><Relationship Id="rId7" Type="http://schemas.openxmlformats.org/officeDocument/2006/relationships/image" Target="../media/image28.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 Id="rId9"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hyperlink" Target="http://www.parquesoft.com/"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tags" Target="../tags/tag45.xml"/><Relationship Id="rId7" Type="http://schemas.openxmlformats.org/officeDocument/2006/relationships/image" Target="../media/image22.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7.xml"/><Relationship Id="rId5" Type="http://schemas.openxmlformats.org/officeDocument/2006/relationships/tags" Target="../tags/tag47.xml"/><Relationship Id="rId4" Type="http://schemas.openxmlformats.org/officeDocument/2006/relationships/tags" Target="../tags/tag46.xml"/></Relationships>
</file>

<file path=ppt/slides/_rels/slide23.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tags" Target="../tags/tag59.xml"/><Relationship Id="rId17" Type="http://schemas.openxmlformats.org/officeDocument/2006/relationships/notesSlide" Target="../notesSlides/notesSlide14.xml"/><Relationship Id="rId2" Type="http://schemas.openxmlformats.org/officeDocument/2006/relationships/tags" Target="../tags/tag49.xml"/><Relationship Id="rId16" Type="http://schemas.openxmlformats.org/officeDocument/2006/relationships/slideLayout" Target="../slideLayouts/slideLayout7.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5" Type="http://schemas.openxmlformats.org/officeDocument/2006/relationships/tags" Target="../tags/tag52.xml"/><Relationship Id="rId15" Type="http://schemas.openxmlformats.org/officeDocument/2006/relationships/tags" Target="../tags/tag62.xml"/><Relationship Id="rId10" Type="http://schemas.openxmlformats.org/officeDocument/2006/relationships/tags" Target="../tags/tag57.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tags" Target="../tags/tag6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28.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32.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image" Target="../media/image3.png"/><Relationship Id="rId18" Type="http://schemas.openxmlformats.org/officeDocument/2006/relationships/image" Target="../media/image35.png"/><Relationship Id="rId26" Type="http://schemas.openxmlformats.org/officeDocument/2006/relationships/image" Target="../media/image6.png"/><Relationship Id="rId3" Type="http://schemas.openxmlformats.org/officeDocument/2006/relationships/tags" Target="../tags/tag80.xml"/><Relationship Id="rId21" Type="http://schemas.openxmlformats.org/officeDocument/2006/relationships/image" Target="../media/image9.png"/><Relationship Id="rId7" Type="http://schemas.openxmlformats.org/officeDocument/2006/relationships/tags" Target="../tags/tag84.xml"/><Relationship Id="rId12" Type="http://schemas.openxmlformats.org/officeDocument/2006/relationships/hyperlink" Target="http://profs.logti.etsmtl.ca/claporte/English/VSE/VSE-network.html" TargetMode="External"/><Relationship Id="rId17" Type="http://schemas.openxmlformats.org/officeDocument/2006/relationships/image" Target="../media/image8.jpeg"/><Relationship Id="rId25" Type="http://schemas.openxmlformats.org/officeDocument/2006/relationships/image" Target="../media/image18.png"/><Relationship Id="rId2" Type="http://schemas.openxmlformats.org/officeDocument/2006/relationships/tags" Target="../tags/tag79.xml"/><Relationship Id="rId16" Type="http://schemas.openxmlformats.org/officeDocument/2006/relationships/image" Target="../media/image7.png"/><Relationship Id="rId20" Type="http://schemas.openxmlformats.org/officeDocument/2006/relationships/image" Target="../media/image13.jpeg"/><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slideLayout" Target="../slideLayouts/slideLayout2.xml"/><Relationship Id="rId24" Type="http://schemas.openxmlformats.org/officeDocument/2006/relationships/hyperlink" Target="http://en.wikipedia.org/wiki/File:Flag_of_Brazil.svg" TargetMode="External"/><Relationship Id="rId5" Type="http://schemas.openxmlformats.org/officeDocument/2006/relationships/tags" Target="../tags/tag82.xml"/><Relationship Id="rId15" Type="http://schemas.openxmlformats.org/officeDocument/2006/relationships/image" Target="../media/image12.png"/><Relationship Id="rId23" Type="http://schemas.openxmlformats.org/officeDocument/2006/relationships/image" Target="../media/image36.png"/><Relationship Id="rId10" Type="http://schemas.openxmlformats.org/officeDocument/2006/relationships/tags" Target="../tags/tag87.xml"/><Relationship Id="rId19" Type="http://schemas.openxmlformats.org/officeDocument/2006/relationships/hyperlink" Target="http://images.google.ca/imgres?imgurl=http://images.nationmaster.com/images/flags/co-lgflag.gif&amp;imgrefurl=http://www.nationmaster.com/country/co-colombia/cri-crime&amp;h=302&amp;w=453&amp;sz=2&amp;tbnid=z-J9hIkIgYq75M:&amp;tbnh=85&amp;tbnw=127&amp;prev=/images?q=flag+columbia&amp;um=1&amp;start=1&amp;sa=X&amp;oi=images&amp;ct=image&amp;cd=1" TargetMode="External"/><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image" Target="../media/image4.png"/><Relationship Id="rId22" Type="http://schemas.openxmlformats.org/officeDocument/2006/relationships/hyperlink" Target="http://fr.wikipedia.org/wiki/Image:Flag_of_France.svg" TargetMode="External"/><Relationship Id="rId27" Type="http://schemas.openxmlformats.org/officeDocument/2006/relationships/image" Target="../media/image2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png"/><Relationship Id="rId7" Type="http://schemas.openxmlformats.org/officeDocument/2006/relationships/hyperlink" Target="http://images.google.ca/imgres?imgurl=http://images.nationmaster.com/images/flags/co-lgflag.gif&amp;imgrefurl=http://www.nationmaster.com/country/co-colombia/cri-crime&amp;h=302&amp;w=453&amp;sz=2&amp;tbnid=z-J9hIkIgYq75M:&amp;tbnh=85&amp;tbnw=127&amp;prev=/images?q=flag+columbia&amp;um=1&amp;start=1&amp;sa=X&amp;oi=images&amp;ct=image&amp;cd=1"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hyperlink" Target="http://profs.logti.etsmtl.ca/claporte/English/VSE/VSE-packages.html" TargetMode="External"/><Relationship Id="rId5" Type="http://schemas.openxmlformats.org/officeDocument/2006/relationships/image" Target="../media/image3.png"/><Relationship Id="rId10" Type="http://schemas.openxmlformats.org/officeDocument/2006/relationships/image" Target="../media/image4.png"/><Relationship Id="rId4" Type="http://schemas.openxmlformats.org/officeDocument/2006/relationships/image" Target="../media/image12.png"/><Relationship Id="rId9"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hyperlink" Target="http://profs.logti.etsmtl.ca/claporte/English/VSE/VSE-pilot.html"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9.xml"/><Relationship Id="rId1" Type="http://schemas.openxmlformats.org/officeDocument/2006/relationships/tags" Target="../tags/tag8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profs.logti.etsmtl.ca/claporte/English/VSE/VSE-Education.html"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profs.logti.etsmtl.ca/claporte/English/VSE/index.html"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38.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notesSlide" Target="../notesSlides/notesSlide27.xml"/><Relationship Id="rId5" Type="http://schemas.openxmlformats.org/officeDocument/2006/relationships/slideLayout" Target="../slideLayouts/slideLayout6.xml"/><Relationship Id="rId4" Type="http://schemas.openxmlformats.org/officeDocument/2006/relationships/tags" Target="../tags/tag94.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2.png"/><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tags" Target="../tags/tag121.xml"/><Relationship Id="rId39" Type="http://schemas.openxmlformats.org/officeDocument/2006/relationships/tags" Target="../tags/tag134.xml"/><Relationship Id="rId21" Type="http://schemas.openxmlformats.org/officeDocument/2006/relationships/tags" Target="../tags/tag116.xml"/><Relationship Id="rId34" Type="http://schemas.openxmlformats.org/officeDocument/2006/relationships/tags" Target="../tags/tag129.xml"/><Relationship Id="rId42" Type="http://schemas.openxmlformats.org/officeDocument/2006/relationships/tags" Target="../tags/tag137.xml"/><Relationship Id="rId47" Type="http://schemas.openxmlformats.org/officeDocument/2006/relationships/tags" Target="../tags/tag142.xml"/><Relationship Id="rId50" Type="http://schemas.openxmlformats.org/officeDocument/2006/relationships/tags" Target="../tags/tag145.xml"/><Relationship Id="rId55" Type="http://schemas.openxmlformats.org/officeDocument/2006/relationships/tags" Target="../tags/tag150.xml"/><Relationship Id="rId63" Type="http://schemas.openxmlformats.org/officeDocument/2006/relationships/tags" Target="../tags/tag158.xml"/><Relationship Id="rId68" Type="http://schemas.openxmlformats.org/officeDocument/2006/relationships/tags" Target="../tags/tag163.xml"/><Relationship Id="rId76" Type="http://schemas.openxmlformats.org/officeDocument/2006/relationships/notesSlide" Target="../notesSlides/notesSlide28.xml"/><Relationship Id="rId7" Type="http://schemas.openxmlformats.org/officeDocument/2006/relationships/tags" Target="../tags/tag102.xml"/><Relationship Id="rId71" Type="http://schemas.openxmlformats.org/officeDocument/2006/relationships/tags" Target="../tags/tag166.xml"/><Relationship Id="rId2" Type="http://schemas.openxmlformats.org/officeDocument/2006/relationships/tags" Target="../tags/tag97.xml"/><Relationship Id="rId16" Type="http://schemas.openxmlformats.org/officeDocument/2006/relationships/tags" Target="../tags/tag111.xml"/><Relationship Id="rId29" Type="http://schemas.openxmlformats.org/officeDocument/2006/relationships/tags" Target="../tags/tag124.xml"/><Relationship Id="rId11" Type="http://schemas.openxmlformats.org/officeDocument/2006/relationships/tags" Target="../tags/tag106.xml"/><Relationship Id="rId24" Type="http://schemas.openxmlformats.org/officeDocument/2006/relationships/tags" Target="../tags/tag119.xml"/><Relationship Id="rId32" Type="http://schemas.openxmlformats.org/officeDocument/2006/relationships/tags" Target="../tags/tag127.xml"/><Relationship Id="rId37" Type="http://schemas.openxmlformats.org/officeDocument/2006/relationships/tags" Target="../tags/tag132.xml"/><Relationship Id="rId40" Type="http://schemas.openxmlformats.org/officeDocument/2006/relationships/tags" Target="../tags/tag135.xml"/><Relationship Id="rId45" Type="http://schemas.openxmlformats.org/officeDocument/2006/relationships/tags" Target="../tags/tag140.xml"/><Relationship Id="rId53" Type="http://schemas.openxmlformats.org/officeDocument/2006/relationships/tags" Target="../tags/tag148.xml"/><Relationship Id="rId58" Type="http://schemas.openxmlformats.org/officeDocument/2006/relationships/tags" Target="../tags/tag153.xml"/><Relationship Id="rId66" Type="http://schemas.openxmlformats.org/officeDocument/2006/relationships/tags" Target="../tags/tag161.xml"/><Relationship Id="rId74" Type="http://schemas.openxmlformats.org/officeDocument/2006/relationships/tags" Target="../tags/tag169.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tags" Target="../tags/tag118.xml"/><Relationship Id="rId28" Type="http://schemas.openxmlformats.org/officeDocument/2006/relationships/tags" Target="../tags/tag123.xml"/><Relationship Id="rId36" Type="http://schemas.openxmlformats.org/officeDocument/2006/relationships/tags" Target="../tags/tag131.xml"/><Relationship Id="rId49" Type="http://schemas.openxmlformats.org/officeDocument/2006/relationships/tags" Target="../tags/tag144.xml"/><Relationship Id="rId57" Type="http://schemas.openxmlformats.org/officeDocument/2006/relationships/tags" Target="../tags/tag152.xml"/><Relationship Id="rId61" Type="http://schemas.openxmlformats.org/officeDocument/2006/relationships/tags" Target="../tags/tag156.xml"/><Relationship Id="rId10" Type="http://schemas.openxmlformats.org/officeDocument/2006/relationships/tags" Target="../tags/tag105.xml"/><Relationship Id="rId19" Type="http://schemas.openxmlformats.org/officeDocument/2006/relationships/tags" Target="../tags/tag114.xml"/><Relationship Id="rId31" Type="http://schemas.openxmlformats.org/officeDocument/2006/relationships/tags" Target="../tags/tag126.xml"/><Relationship Id="rId44" Type="http://schemas.openxmlformats.org/officeDocument/2006/relationships/tags" Target="../tags/tag139.xml"/><Relationship Id="rId52" Type="http://schemas.openxmlformats.org/officeDocument/2006/relationships/tags" Target="../tags/tag147.xml"/><Relationship Id="rId60" Type="http://schemas.openxmlformats.org/officeDocument/2006/relationships/tags" Target="../tags/tag155.xml"/><Relationship Id="rId65" Type="http://schemas.openxmlformats.org/officeDocument/2006/relationships/tags" Target="../tags/tag160.xml"/><Relationship Id="rId73" Type="http://schemas.openxmlformats.org/officeDocument/2006/relationships/tags" Target="../tags/tag168.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tags" Target="../tags/tag117.xml"/><Relationship Id="rId27" Type="http://schemas.openxmlformats.org/officeDocument/2006/relationships/tags" Target="../tags/tag122.xml"/><Relationship Id="rId30" Type="http://schemas.openxmlformats.org/officeDocument/2006/relationships/tags" Target="../tags/tag125.xml"/><Relationship Id="rId35" Type="http://schemas.openxmlformats.org/officeDocument/2006/relationships/tags" Target="../tags/tag130.xml"/><Relationship Id="rId43" Type="http://schemas.openxmlformats.org/officeDocument/2006/relationships/tags" Target="../tags/tag138.xml"/><Relationship Id="rId48" Type="http://schemas.openxmlformats.org/officeDocument/2006/relationships/tags" Target="../tags/tag143.xml"/><Relationship Id="rId56" Type="http://schemas.openxmlformats.org/officeDocument/2006/relationships/tags" Target="../tags/tag151.xml"/><Relationship Id="rId64" Type="http://schemas.openxmlformats.org/officeDocument/2006/relationships/tags" Target="../tags/tag159.xml"/><Relationship Id="rId69" Type="http://schemas.openxmlformats.org/officeDocument/2006/relationships/tags" Target="../tags/tag164.xml"/><Relationship Id="rId8" Type="http://schemas.openxmlformats.org/officeDocument/2006/relationships/tags" Target="../tags/tag103.xml"/><Relationship Id="rId51" Type="http://schemas.openxmlformats.org/officeDocument/2006/relationships/tags" Target="../tags/tag146.xml"/><Relationship Id="rId72" Type="http://schemas.openxmlformats.org/officeDocument/2006/relationships/tags" Target="../tags/tag167.xml"/><Relationship Id="rId3" Type="http://schemas.openxmlformats.org/officeDocument/2006/relationships/tags" Target="../tags/tag98.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tags" Target="../tags/tag120.xml"/><Relationship Id="rId33" Type="http://schemas.openxmlformats.org/officeDocument/2006/relationships/tags" Target="../tags/tag128.xml"/><Relationship Id="rId38" Type="http://schemas.openxmlformats.org/officeDocument/2006/relationships/tags" Target="../tags/tag133.xml"/><Relationship Id="rId46" Type="http://schemas.openxmlformats.org/officeDocument/2006/relationships/tags" Target="../tags/tag141.xml"/><Relationship Id="rId59" Type="http://schemas.openxmlformats.org/officeDocument/2006/relationships/tags" Target="../tags/tag154.xml"/><Relationship Id="rId67" Type="http://schemas.openxmlformats.org/officeDocument/2006/relationships/tags" Target="../tags/tag162.xml"/><Relationship Id="rId20" Type="http://schemas.openxmlformats.org/officeDocument/2006/relationships/tags" Target="../tags/tag115.xml"/><Relationship Id="rId41" Type="http://schemas.openxmlformats.org/officeDocument/2006/relationships/tags" Target="../tags/tag136.xml"/><Relationship Id="rId54" Type="http://schemas.openxmlformats.org/officeDocument/2006/relationships/tags" Target="../tags/tag149.xml"/><Relationship Id="rId62" Type="http://schemas.openxmlformats.org/officeDocument/2006/relationships/tags" Target="../tags/tag157.xml"/><Relationship Id="rId70" Type="http://schemas.openxmlformats.org/officeDocument/2006/relationships/tags" Target="../tags/tag165.xml"/><Relationship Id="rId75" Type="http://schemas.openxmlformats.org/officeDocument/2006/relationships/slideLayout" Target="../slideLayouts/slideLayout7.xml"/><Relationship Id="rId1" Type="http://schemas.openxmlformats.org/officeDocument/2006/relationships/tags" Target="../tags/tag96.xml"/><Relationship Id="rId6" Type="http://schemas.openxmlformats.org/officeDocument/2006/relationships/tags" Target="../tags/tag101.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1.xml"/><Relationship Id="rId1" Type="http://schemas.openxmlformats.org/officeDocument/2006/relationships/tags" Target="../tags/tag170.xml"/><Relationship Id="rId4" Type="http://schemas.openxmlformats.org/officeDocument/2006/relationships/image" Target="../media/image39.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2.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tags" Target="../tags/tag32.xml"/><Relationship Id="rId26" Type="http://schemas.openxmlformats.org/officeDocument/2006/relationships/image" Target="../media/image3.png"/><Relationship Id="rId39" Type="http://schemas.openxmlformats.org/officeDocument/2006/relationships/oleObject" Target="../embeddings/oleObject3.bin"/><Relationship Id="rId3" Type="http://schemas.openxmlformats.org/officeDocument/2006/relationships/tags" Target="../tags/tag17.xml"/><Relationship Id="rId21" Type="http://schemas.openxmlformats.org/officeDocument/2006/relationships/tags" Target="../tags/tag35.xml"/><Relationship Id="rId34" Type="http://schemas.openxmlformats.org/officeDocument/2006/relationships/image" Target="../media/image11.jpeg"/><Relationship Id="rId42" Type="http://schemas.openxmlformats.org/officeDocument/2006/relationships/image" Target="../media/image17.jpeg"/><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tags" Target="../tags/tag31.xml"/><Relationship Id="rId25" Type="http://schemas.openxmlformats.org/officeDocument/2006/relationships/image" Target="../media/image23.png"/><Relationship Id="rId33" Type="http://schemas.openxmlformats.org/officeDocument/2006/relationships/image" Target="../media/image10.png"/><Relationship Id="rId38" Type="http://schemas.openxmlformats.org/officeDocument/2006/relationships/image" Target="../media/image14.png"/><Relationship Id="rId46" Type="http://schemas.openxmlformats.org/officeDocument/2006/relationships/image" Target="../media/image20.jpeg"/><Relationship Id="rId2" Type="http://schemas.openxmlformats.org/officeDocument/2006/relationships/tags" Target="../tags/tag16.xml"/><Relationship Id="rId16" Type="http://schemas.openxmlformats.org/officeDocument/2006/relationships/tags" Target="../tags/tag30.xml"/><Relationship Id="rId20" Type="http://schemas.openxmlformats.org/officeDocument/2006/relationships/tags" Target="../tags/tag34.xml"/><Relationship Id="rId29" Type="http://schemas.openxmlformats.org/officeDocument/2006/relationships/image" Target="../media/image6.png"/><Relationship Id="rId41" Type="http://schemas.openxmlformats.org/officeDocument/2006/relationships/image" Target="../media/image16.jpeg"/><Relationship Id="rId1" Type="http://schemas.openxmlformats.org/officeDocument/2006/relationships/vmlDrawing" Target="../drawings/vmlDrawing3.vml"/><Relationship Id="rId6" Type="http://schemas.openxmlformats.org/officeDocument/2006/relationships/tags" Target="../tags/tag20.xml"/><Relationship Id="rId11" Type="http://schemas.openxmlformats.org/officeDocument/2006/relationships/tags" Target="../tags/tag25.xml"/><Relationship Id="rId24" Type="http://schemas.openxmlformats.org/officeDocument/2006/relationships/slideLayout" Target="../slideLayouts/slideLayout7.xml"/><Relationship Id="rId32" Type="http://schemas.openxmlformats.org/officeDocument/2006/relationships/image" Target="../media/image9.png"/><Relationship Id="rId37" Type="http://schemas.openxmlformats.org/officeDocument/2006/relationships/image" Target="../media/image13.jpeg"/><Relationship Id="rId40" Type="http://schemas.openxmlformats.org/officeDocument/2006/relationships/image" Target="../media/image15.png"/><Relationship Id="rId45" Type="http://schemas.openxmlformats.org/officeDocument/2006/relationships/image" Target="../media/image19.png"/><Relationship Id="rId5" Type="http://schemas.openxmlformats.org/officeDocument/2006/relationships/tags" Target="../tags/tag19.xml"/><Relationship Id="rId15" Type="http://schemas.openxmlformats.org/officeDocument/2006/relationships/tags" Target="../tags/tag29.xml"/><Relationship Id="rId23" Type="http://schemas.openxmlformats.org/officeDocument/2006/relationships/tags" Target="../tags/tag37.xml"/><Relationship Id="rId28" Type="http://schemas.openxmlformats.org/officeDocument/2006/relationships/image" Target="../media/image5.png"/><Relationship Id="rId36" Type="http://schemas.openxmlformats.org/officeDocument/2006/relationships/hyperlink" Target="http://images.google.ca/imgres?imgurl=http://images.nationmaster.com/images/flags/co-lgflag.gif&amp;imgrefurl=http://www.nationmaster.com/country/co-colombia/cri-crime&amp;h=302&amp;w=453&amp;sz=2&amp;tbnid=z-J9hIkIgYq75M:&amp;tbnh=85&amp;tbnw=127&amp;prev=/images?q=flag+columbia&amp;um=1&amp;start=1&amp;sa=X&amp;oi=images&amp;ct=image&amp;cd=1" TargetMode="External"/><Relationship Id="rId10" Type="http://schemas.openxmlformats.org/officeDocument/2006/relationships/tags" Target="../tags/tag24.xml"/><Relationship Id="rId19" Type="http://schemas.openxmlformats.org/officeDocument/2006/relationships/tags" Target="../tags/tag33.xml"/><Relationship Id="rId31" Type="http://schemas.openxmlformats.org/officeDocument/2006/relationships/image" Target="../media/image8.jpeg"/><Relationship Id="rId44" Type="http://schemas.openxmlformats.org/officeDocument/2006/relationships/image" Target="../media/image18.png"/><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tags" Target="../tags/tag36.xml"/><Relationship Id="rId27" Type="http://schemas.openxmlformats.org/officeDocument/2006/relationships/image" Target="../media/image4.png"/><Relationship Id="rId30" Type="http://schemas.openxmlformats.org/officeDocument/2006/relationships/image" Target="../media/image7.png"/><Relationship Id="rId35" Type="http://schemas.openxmlformats.org/officeDocument/2006/relationships/image" Target="../media/image12.png"/><Relationship Id="rId43" Type="http://schemas.openxmlformats.org/officeDocument/2006/relationships/hyperlink" Target="http://en.wikipedia.org/wiki/File:Flag_of_Brazil.svg" TargetMode="Externa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9.pn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notesSlide" Target="../notesSlides/notesSlide3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isosurvey.logti.etsmtl.ca/" TargetMode="External"/><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15.bin"/></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5.v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6.v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7.v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8.v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9.v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8" Type="http://schemas.openxmlformats.org/officeDocument/2006/relationships/tags" Target="../tags/tag182.xml"/><Relationship Id="rId13" Type="http://schemas.openxmlformats.org/officeDocument/2006/relationships/tags" Target="../tags/tag187.xml"/><Relationship Id="rId18" Type="http://schemas.openxmlformats.org/officeDocument/2006/relationships/tags" Target="../tags/tag192.xml"/><Relationship Id="rId3" Type="http://schemas.openxmlformats.org/officeDocument/2006/relationships/tags" Target="../tags/tag177.xml"/><Relationship Id="rId7" Type="http://schemas.openxmlformats.org/officeDocument/2006/relationships/tags" Target="../tags/tag181.xml"/><Relationship Id="rId12" Type="http://schemas.openxmlformats.org/officeDocument/2006/relationships/tags" Target="../tags/tag186.xml"/><Relationship Id="rId17" Type="http://schemas.openxmlformats.org/officeDocument/2006/relationships/tags" Target="../tags/tag191.xml"/><Relationship Id="rId2" Type="http://schemas.openxmlformats.org/officeDocument/2006/relationships/tags" Target="../tags/tag176.xml"/><Relationship Id="rId16" Type="http://schemas.openxmlformats.org/officeDocument/2006/relationships/tags" Target="../tags/tag190.xml"/><Relationship Id="rId1" Type="http://schemas.openxmlformats.org/officeDocument/2006/relationships/tags" Target="../tags/tag175.xml"/><Relationship Id="rId6" Type="http://schemas.openxmlformats.org/officeDocument/2006/relationships/tags" Target="../tags/tag180.xml"/><Relationship Id="rId11" Type="http://schemas.openxmlformats.org/officeDocument/2006/relationships/tags" Target="../tags/tag185.xml"/><Relationship Id="rId5" Type="http://schemas.openxmlformats.org/officeDocument/2006/relationships/tags" Target="../tags/tag179.xml"/><Relationship Id="rId15" Type="http://schemas.openxmlformats.org/officeDocument/2006/relationships/tags" Target="../tags/tag189.xml"/><Relationship Id="rId10" Type="http://schemas.openxmlformats.org/officeDocument/2006/relationships/tags" Target="../tags/tag184.xml"/><Relationship Id="rId19" Type="http://schemas.openxmlformats.org/officeDocument/2006/relationships/slideLayout" Target="../slideLayouts/slideLayout7.xml"/><Relationship Id="rId4" Type="http://schemas.openxmlformats.org/officeDocument/2006/relationships/tags" Target="../tags/tag178.xml"/><Relationship Id="rId9" Type="http://schemas.openxmlformats.org/officeDocument/2006/relationships/tags" Target="../tags/tag183.xml"/><Relationship Id="rId14" Type="http://schemas.openxmlformats.org/officeDocument/2006/relationships/tags" Target="../tags/tag18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21.bin"/></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hyperlink" Target="http://profs.etsmtl.ca/claporte/English/index.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profs.logti.etsmtl.ca/claporte/English/VSE/index.html"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9.png"/><Relationship Id="rId5" Type="http://schemas.openxmlformats.org/officeDocument/2006/relationships/image" Target="../media/image24.jpeg"/><Relationship Id="rId4" Type="http://schemas.openxmlformats.org/officeDocument/2006/relationships/notesSlide" Target="../notesSlides/notesSlide6.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4.xml"/><Relationship Id="rId1" Type="http://schemas.openxmlformats.org/officeDocument/2006/relationships/tags" Target="../tags/tag1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136525" y="1886967"/>
            <a:ext cx="8893175" cy="1470025"/>
          </a:xfrm>
        </p:spPr>
        <p:txBody>
          <a:bodyPr/>
          <a:lstStyle/>
          <a:p>
            <a:pPr eaLnBrk="1" hangingPunct="1"/>
            <a:r>
              <a:rPr lang="en-GB" dirty="0" smtClean="0"/>
              <a:t>Systems Engineering International Standards </a:t>
            </a:r>
            <a:br>
              <a:rPr lang="en-GB" dirty="0" smtClean="0"/>
            </a:br>
            <a:r>
              <a:rPr lang="en-GB" dirty="0" smtClean="0"/>
              <a:t>for Very Small Entities</a:t>
            </a:r>
            <a:endParaRPr lang="en-US" dirty="0" smtClean="0"/>
          </a:p>
        </p:txBody>
      </p:sp>
      <p:sp>
        <p:nvSpPr>
          <p:cNvPr id="1040" name="Rectangle 29"/>
          <p:cNvSpPr>
            <a:spLocks noGrp="1" noChangeArrowheads="1"/>
          </p:cNvSpPr>
          <p:nvPr>
            <p:ph type="subTitle" idx="1"/>
          </p:nvPr>
        </p:nvSpPr>
        <p:spPr>
          <a:xfrm>
            <a:off x="755576" y="3476600"/>
            <a:ext cx="7777360" cy="1392560"/>
          </a:xfrm>
        </p:spPr>
        <p:txBody>
          <a:bodyPr/>
          <a:lstStyle/>
          <a:p>
            <a:pPr eaLnBrk="1" hangingPunct="1">
              <a:lnSpc>
                <a:spcPct val="90000"/>
              </a:lnSpc>
            </a:pPr>
            <a:r>
              <a:rPr lang="en-CA" sz="2400" b="1" dirty="0" smtClean="0"/>
              <a:t>Professor Claude Y Laporte, Eng., Ph.D.</a:t>
            </a:r>
          </a:p>
          <a:p>
            <a:pPr eaLnBrk="1" hangingPunct="1">
              <a:lnSpc>
                <a:spcPct val="90000"/>
              </a:lnSpc>
            </a:pPr>
            <a:r>
              <a:rPr lang="en-CA" sz="2400" b="1" dirty="0" smtClean="0"/>
              <a:t>Editor of ISO/IEC JTC1 SC7 Working Group 24</a:t>
            </a:r>
          </a:p>
          <a:p>
            <a:pPr eaLnBrk="1" hangingPunct="1">
              <a:lnSpc>
                <a:spcPct val="90000"/>
              </a:lnSpc>
            </a:pPr>
            <a:r>
              <a:rPr lang="en-CA" sz="2400" b="1" dirty="0" smtClean="0"/>
              <a:t>April </a:t>
            </a:r>
            <a:r>
              <a:rPr lang="en-CA" sz="2400" b="1" dirty="0" smtClean="0"/>
              <a:t>2012</a:t>
            </a:r>
            <a:endParaRPr lang="en-CA" sz="2400" b="1" dirty="0" smtClean="0"/>
          </a:p>
        </p:txBody>
      </p:sp>
      <p:sp>
        <p:nvSpPr>
          <p:cNvPr id="1042" name="Text Box 31"/>
          <p:cNvSpPr txBox="1">
            <a:spLocks noChangeArrowheads="1"/>
          </p:cNvSpPr>
          <p:nvPr/>
        </p:nvSpPr>
        <p:spPr bwMode="auto">
          <a:xfrm>
            <a:off x="18604" y="1052736"/>
            <a:ext cx="3352200" cy="276999"/>
          </a:xfrm>
          <a:prstGeom prst="rect">
            <a:avLst/>
          </a:prstGeom>
          <a:noFill/>
          <a:ln w="9525">
            <a:noFill/>
            <a:miter lim="800000"/>
            <a:headEnd/>
            <a:tailEnd/>
          </a:ln>
        </p:spPr>
        <p:txBody>
          <a:bodyPr wrap="none">
            <a:spAutoFit/>
          </a:bodyPr>
          <a:lstStyle/>
          <a:p>
            <a:r>
              <a:rPr lang="fr-CA" sz="1200" b="1" dirty="0" err="1"/>
              <a:t>Department</a:t>
            </a:r>
            <a:r>
              <a:rPr lang="fr-CA" sz="1200" b="1" dirty="0"/>
              <a:t> of Software and IT Engineering</a:t>
            </a:r>
            <a:endParaRPr lang="en-US" sz="1200" b="1" dirty="0"/>
          </a:p>
        </p:txBody>
      </p:sp>
      <p:pic>
        <p:nvPicPr>
          <p:cNvPr id="21" name="Picture 2" descr="C:\Documents and Settings\claporte\Desktop\ETS_logo+signatureEN_cmyk.jpg"/>
          <p:cNvPicPr>
            <a:picLocks noChangeAspect="1" noChangeArrowheads="1"/>
          </p:cNvPicPr>
          <p:nvPr/>
        </p:nvPicPr>
        <p:blipFill>
          <a:blip r:embed="rId19" cstate="print"/>
          <a:srcRect/>
          <a:stretch>
            <a:fillRect/>
          </a:stretch>
        </p:blipFill>
        <p:spPr bwMode="auto">
          <a:xfrm>
            <a:off x="141413" y="127001"/>
            <a:ext cx="1478259" cy="923815"/>
          </a:xfrm>
          <a:prstGeom prst="rect">
            <a:avLst/>
          </a:prstGeom>
          <a:noFill/>
        </p:spPr>
      </p:pic>
      <p:pic>
        <p:nvPicPr>
          <p:cNvPr id="23" name="Picture 8" descr="Be-flag"/>
          <p:cNvPicPr>
            <a:picLocks noChangeAspect="1" noChangeArrowheads="1"/>
          </p:cNvPicPr>
          <p:nvPr>
            <p:custDataLst>
              <p:tags r:id="rId2"/>
            </p:custDataLst>
          </p:nvPr>
        </p:nvPicPr>
        <p:blipFill>
          <a:blip r:embed="rId20" cstate="print"/>
          <a:srcRect/>
          <a:stretch>
            <a:fillRect/>
          </a:stretch>
        </p:blipFill>
        <p:spPr bwMode="auto">
          <a:xfrm>
            <a:off x="323850" y="5322912"/>
            <a:ext cx="649288" cy="381000"/>
          </a:xfrm>
          <a:prstGeom prst="rect">
            <a:avLst/>
          </a:prstGeom>
          <a:noFill/>
          <a:ln w="9525">
            <a:noFill/>
            <a:miter lim="800000"/>
            <a:headEnd/>
            <a:tailEnd/>
          </a:ln>
        </p:spPr>
      </p:pic>
      <p:pic>
        <p:nvPicPr>
          <p:cNvPr id="24" name="Picture 9" descr="Th-flag"/>
          <p:cNvPicPr>
            <a:picLocks noChangeAspect="1" noChangeArrowheads="1"/>
          </p:cNvPicPr>
          <p:nvPr>
            <p:custDataLst>
              <p:tags r:id="rId3"/>
            </p:custDataLst>
          </p:nvPr>
        </p:nvPicPr>
        <p:blipFill>
          <a:blip r:embed="rId21" cstate="print"/>
          <a:srcRect/>
          <a:stretch>
            <a:fillRect/>
          </a:stretch>
        </p:blipFill>
        <p:spPr bwMode="auto">
          <a:xfrm>
            <a:off x="1177925" y="5322912"/>
            <a:ext cx="574675" cy="400050"/>
          </a:xfrm>
          <a:prstGeom prst="rect">
            <a:avLst/>
          </a:prstGeom>
          <a:noFill/>
          <a:ln w="9525">
            <a:noFill/>
            <a:miter lim="800000"/>
            <a:headEnd/>
            <a:tailEnd/>
          </a:ln>
        </p:spPr>
      </p:pic>
      <p:pic>
        <p:nvPicPr>
          <p:cNvPr id="25" name="Picture 10" descr="As-flag"/>
          <p:cNvPicPr>
            <a:picLocks noChangeAspect="1" noChangeArrowheads="1"/>
          </p:cNvPicPr>
          <p:nvPr>
            <p:custDataLst>
              <p:tags r:id="rId4"/>
            </p:custDataLst>
          </p:nvPr>
        </p:nvPicPr>
        <p:blipFill>
          <a:blip r:embed="rId22" cstate="print"/>
          <a:srcRect/>
          <a:stretch>
            <a:fillRect/>
          </a:stretch>
        </p:blipFill>
        <p:spPr bwMode="auto">
          <a:xfrm>
            <a:off x="1981200" y="5322912"/>
            <a:ext cx="719138" cy="360363"/>
          </a:xfrm>
          <a:prstGeom prst="rect">
            <a:avLst/>
          </a:prstGeom>
          <a:noFill/>
          <a:ln w="9525">
            <a:noFill/>
            <a:miter lim="800000"/>
            <a:headEnd/>
            <a:tailEnd/>
          </a:ln>
        </p:spPr>
      </p:pic>
      <p:pic>
        <p:nvPicPr>
          <p:cNvPr id="26" name="Picture 11" descr="japan"/>
          <p:cNvPicPr>
            <a:picLocks noChangeAspect="1" noChangeArrowheads="1"/>
          </p:cNvPicPr>
          <p:nvPr>
            <p:custDataLst>
              <p:tags r:id="rId5"/>
            </p:custDataLst>
          </p:nvPr>
        </p:nvPicPr>
        <p:blipFill>
          <a:blip r:embed="rId23" cstate="print"/>
          <a:srcRect/>
          <a:stretch>
            <a:fillRect/>
          </a:stretch>
        </p:blipFill>
        <p:spPr bwMode="auto">
          <a:xfrm>
            <a:off x="2895600" y="5322912"/>
            <a:ext cx="647700" cy="379413"/>
          </a:xfrm>
          <a:prstGeom prst="rect">
            <a:avLst/>
          </a:prstGeom>
          <a:noFill/>
          <a:ln w="9525">
            <a:solidFill>
              <a:schemeClr val="tx1"/>
            </a:solidFill>
            <a:miter lim="800000"/>
            <a:headEnd/>
            <a:tailEnd/>
          </a:ln>
        </p:spPr>
      </p:pic>
      <p:pic>
        <p:nvPicPr>
          <p:cNvPr id="27" name="Picture 12" descr="Mx-flag"/>
          <p:cNvPicPr>
            <a:picLocks noChangeAspect="1" noChangeArrowheads="1"/>
          </p:cNvPicPr>
          <p:nvPr>
            <p:custDataLst>
              <p:tags r:id="rId6"/>
            </p:custDataLst>
          </p:nvPr>
        </p:nvPicPr>
        <p:blipFill>
          <a:blip r:embed="rId24" cstate="print"/>
          <a:srcRect/>
          <a:stretch>
            <a:fillRect/>
          </a:stretch>
        </p:blipFill>
        <p:spPr bwMode="auto">
          <a:xfrm>
            <a:off x="3810000" y="5322912"/>
            <a:ext cx="647700" cy="400050"/>
          </a:xfrm>
          <a:prstGeom prst="rect">
            <a:avLst/>
          </a:prstGeom>
          <a:noFill/>
          <a:ln w="9525">
            <a:noFill/>
            <a:miter lim="800000"/>
            <a:headEnd/>
            <a:tailEnd/>
          </a:ln>
        </p:spPr>
      </p:pic>
      <p:pic>
        <p:nvPicPr>
          <p:cNvPr id="28" name="Picture 13" descr="Luxembourg_drapeau"/>
          <p:cNvPicPr>
            <a:picLocks noChangeAspect="1" noChangeArrowheads="1"/>
          </p:cNvPicPr>
          <p:nvPr>
            <p:custDataLst>
              <p:tags r:id="rId7"/>
            </p:custDataLst>
          </p:nvPr>
        </p:nvPicPr>
        <p:blipFill>
          <a:blip r:embed="rId25" cstate="print"/>
          <a:srcRect/>
          <a:stretch>
            <a:fillRect/>
          </a:stretch>
        </p:blipFill>
        <p:spPr bwMode="auto">
          <a:xfrm>
            <a:off x="4648200" y="5322912"/>
            <a:ext cx="647700" cy="382588"/>
          </a:xfrm>
          <a:prstGeom prst="rect">
            <a:avLst/>
          </a:prstGeom>
          <a:noFill/>
          <a:ln w="9525">
            <a:noFill/>
            <a:miter lim="800000"/>
            <a:headEnd/>
            <a:tailEnd/>
          </a:ln>
        </p:spPr>
      </p:pic>
      <p:pic>
        <p:nvPicPr>
          <p:cNvPr id="29" name="Picture 14" descr="Fi-flag"/>
          <p:cNvPicPr>
            <a:picLocks noChangeAspect="1" noChangeArrowheads="1"/>
          </p:cNvPicPr>
          <p:nvPr>
            <p:custDataLst>
              <p:tags r:id="rId8"/>
            </p:custDataLst>
          </p:nvPr>
        </p:nvPicPr>
        <p:blipFill>
          <a:blip r:embed="rId26" cstate="print"/>
          <a:srcRect/>
          <a:stretch>
            <a:fillRect/>
          </a:stretch>
        </p:blipFill>
        <p:spPr bwMode="auto">
          <a:xfrm>
            <a:off x="5486400" y="5322912"/>
            <a:ext cx="609600" cy="376172"/>
          </a:xfrm>
          <a:prstGeom prst="rect">
            <a:avLst/>
          </a:prstGeom>
          <a:noFill/>
          <a:ln w="9525">
            <a:solidFill>
              <a:schemeClr val="tx1"/>
            </a:solidFill>
            <a:miter lim="800000"/>
            <a:headEnd/>
            <a:tailEnd/>
          </a:ln>
        </p:spPr>
      </p:pic>
      <p:pic>
        <p:nvPicPr>
          <p:cNvPr id="30" name="Picture 15" descr="Sf-flag"/>
          <p:cNvPicPr>
            <a:picLocks noChangeAspect="1" noChangeArrowheads="1"/>
          </p:cNvPicPr>
          <p:nvPr>
            <p:custDataLst>
              <p:tags r:id="rId9"/>
            </p:custDataLst>
          </p:nvPr>
        </p:nvPicPr>
        <p:blipFill>
          <a:blip r:embed="rId27" cstate="print"/>
          <a:srcRect/>
          <a:stretch>
            <a:fillRect/>
          </a:stretch>
        </p:blipFill>
        <p:spPr bwMode="auto">
          <a:xfrm>
            <a:off x="6324600" y="5322912"/>
            <a:ext cx="649288" cy="382588"/>
          </a:xfrm>
          <a:prstGeom prst="rect">
            <a:avLst/>
          </a:prstGeom>
          <a:noFill/>
          <a:ln w="9525">
            <a:noFill/>
            <a:miter lim="800000"/>
            <a:headEnd/>
            <a:tailEnd/>
          </a:ln>
        </p:spPr>
      </p:pic>
      <p:pic>
        <p:nvPicPr>
          <p:cNvPr id="31" name="Picture 16" descr="india"/>
          <p:cNvPicPr>
            <a:picLocks noChangeAspect="1" noChangeArrowheads="1"/>
          </p:cNvPicPr>
          <p:nvPr>
            <p:custDataLst>
              <p:tags r:id="rId10"/>
            </p:custDataLst>
          </p:nvPr>
        </p:nvPicPr>
        <p:blipFill>
          <a:blip r:embed="rId28" cstate="print"/>
          <a:srcRect/>
          <a:stretch>
            <a:fillRect/>
          </a:stretch>
        </p:blipFill>
        <p:spPr bwMode="auto">
          <a:xfrm>
            <a:off x="7200900" y="5322912"/>
            <a:ext cx="647700" cy="430213"/>
          </a:xfrm>
          <a:prstGeom prst="rect">
            <a:avLst/>
          </a:prstGeom>
          <a:noFill/>
          <a:ln w="9525">
            <a:noFill/>
            <a:miter lim="800000"/>
            <a:headEnd/>
            <a:tailEnd/>
          </a:ln>
        </p:spPr>
      </p:pic>
      <p:pic>
        <p:nvPicPr>
          <p:cNvPr id="32" name="Picture 17" descr="Ca-flag"/>
          <p:cNvPicPr>
            <a:picLocks noChangeAspect="1" noChangeArrowheads="1"/>
          </p:cNvPicPr>
          <p:nvPr>
            <p:custDataLst>
              <p:tags r:id="rId11"/>
            </p:custDataLst>
          </p:nvPr>
        </p:nvPicPr>
        <p:blipFill>
          <a:blip r:embed="rId29" cstate="print"/>
          <a:srcRect/>
          <a:stretch>
            <a:fillRect/>
          </a:stretch>
        </p:blipFill>
        <p:spPr bwMode="auto">
          <a:xfrm>
            <a:off x="8047038" y="5322912"/>
            <a:ext cx="792162" cy="403225"/>
          </a:xfrm>
          <a:prstGeom prst="rect">
            <a:avLst/>
          </a:prstGeom>
          <a:noFill/>
          <a:ln w="9525">
            <a:noFill/>
            <a:miter lim="800000"/>
            <a:headEnd/>
            <a:tailEnd/>
          </a:ln>
        </p:spPr>
      </p:pic>
      <p:pic>
        <p:nvPicPr>
          <p:cNvPr id="33" name="Picture 37" descr="http://www.nationmaster.com/country/co-colombia/cri-crime">
            <a:hlinkClick r:id="rId30"/>
          </p:cNvPr>
          <p:cNvPicPr>
            <a:picLocks noChangeAspect="1" noChangeArrowheads="1"/>
          </p:cNvPicPr>
          <p:nvPr/>
        </p:nvPicPr>
        <p:blipFill>
          <a:blip r:embed="rId31" cstate="print"/>
          <a:srcRect/>
          <a:stretch>
            <a:fillRect/>
          </a:stretch>
        </p:blipFill>
        <p:spPr bwMode="auto">
          <a:xfrm>
            <a:off x="1423727" y="5840437"/>
            <a:ext cx="649288" cy="396875"/>
          </a:xfrm>
          <a:prstGeom prst="rect">
            <a:avLst/>
          </a:prstGeom>
          <a:noFill/>
          <a:ln w="9525">
            <a:noFill/>
            <a:miter lim="800000"/>
            <a:headEnd/>
            <a:tailEnd/>
          </a:ln>
        </p:spPr>
      </p:pic>
      <p:pic>
        <p:nvPicPr>
          <p:cNvPr id="34" name="Picture 35" descr="Agentina"/>
          <p:cNvPicPr>
            <a:picLocks noChangeAspect="1" noChangeArrowheads="1"/>
          </p:cNvPicPr>
          <p:nvPr>
            <p:custDataLst>
              <p:tags r:id="rId12"/>
            </p:custDataLst>
          </p:nvPr>
        </p:nvPicPr>
        <p:blipFill>
          <a:blip r:embed="rId32" cstate="print"/>
          <a:srcRect/>
          <a:stretch>
            <a:fillRect/>
          </a:stretch>
        </p:blipFill>
        <p:spPr bwMode="auto">
          <a:xfrm>
            <a:off x="2215815" y="5829325"/>
            <a:ext cx="649287" cy="407987"/>
          </a:xfrm>
          <a:prstGeom prst="rect">
            <a:avLst/>
          </a:prstGeom>
          <a:noFill/>
          <a:ln w="9525">
            <a:noFill/>
            <a:miter lim="800000"/>
            <a:headEnd/>
            <a:tailEnd/>
          </a:ln>
        </p:spPr>
      </p:pic>
      <p:graphicFrame>
        <p:nvGraphicFramePr>
          <p:cNvPr id="35" name="Object 2"/>
          <p:cNvGraphicFramePr>
            <a:graphicFrameLocks noChangeAspect="1"/>
          </p:cNvGraphicFramePr>
          <p:nvPr/>
        </p:nvGraphicFramePr>
        <p:xfrm>
          <a:off x="3007903" y="5816625"/>
          <a:ext cx="639762" cy="420687"/>
        </p:xfrm>
        <a:graphic>
          <a:graphicData uri="http://schemas.openxmlformats.org/presentationml/2006/ole">
            <p:oleObj spid="_x0000_s1027" name="Image bitmap" r:id="rId33" imgW="771429" imgH="514422" progId="PBrush">
              <p:embed/>
            </p:oleObj>
          </a:graphicData>
        </a:graphic>
      </p:graphicFrame>
      <p:pic>
        <p:nvPicPr>
          <p:cNvPr id="36" name="Picture 4" descr="Flag of  Peru"/>
          <p:cNvPicPr>
            <a:picLocks noChangeAspect="1" noChangeArrowheads="1"/>
          </p:cNvPicPr>
          <p:nvPr>
            <p:custDataLst>
              <p:tags r:id="rId13"/>
            </p:custDataLst>
          </p:nvPr>
        </p:nvPicPr>
        <p:blipFill>
          <a:blip r:embed="rId34" cstate="print"/>
          <a:srcRect/>
          <a:stretch>
            <a:fillRect/>
          </a:stretch>
        </p:blipFill>
        <p:spPr bwMode="auto">
          <a:xfrm>
            <a:off x="3871999" y="5800750"/>
            <a:ext cx="647700" cy="436562"/>
          </a:xfrm>
          <a:prstGeom prst="rect">
            <a:avLst/>
          </a:prstGeom>
          <a:noFill/>
          <a:ln w="9525">
            <a:noFill/>
            <a:miter lim="800000"/>
            <a:headEnd/>
            <a:tailEnd/>
          </a:ln>
        </p:spPr>
      </p:pic>
      <p:pic>
        <p:nvPicPr>
          <p:cNvPr id="37" name="Picture 19" descr="IEEE_logo"/>
          <p:cNvPicPr>
            <a:picLocks noChangeAspect="1" noChangeArrowheads="1"/>
          </p:cNvPicPr>
          <p:nvPr>
            <p:custDataLst>
              <p:tags r:id="rId14"/>
            </p:custDataLst>
          </p:nvPr>
        </p:nvPicPr>
        <p:blipFill>
          <a:blip r:embed="rId35" cstate="print">
            <a:lum bright="-4000"/>
          </a:blip>
          <a:srcRect/>
          <a:stretch>
            <a:fillRect/>
          </a:stretch>
        </p:blipFill>
        <p:spPr bwMode="auto">
          <a:xfrm>
            <a:off x="5384167" y="5805264"/>
            <a:ext cx="935038" cy="438150"/>
          </a:xfrm>
          <a:prstGeom prst="rect">
            <a:avLst/>
          </a:prstGeom>
          <a:noFill/>
          <a:ln w="9525">
            <a:solidFill>
              <a:schemeClr val="tx1"/>
            </a:solidFill>
            <a:miter lim="800000"/>
            <a:headEnd/>
            <a:tailEnd/>
          </a:ln>
        </p:spPr>
      </p:pic>
      <p:pic>
        <p:nvPicPr>
          <p:cNvPr id="38" name="Picture 18" descr="INCOSE_logo_web"/>
          <p:cNvPicPr>
            <a:picLocks noChangeAspect="1" noChangeArrowheads="1"/>
          </p:cNvPicPr>
          <p:nvPr>
            <p:custDataLst>
              <p:tags r:id="rId15"/>
            </p:custDataLst>
          </p:nvPr>
        </p:nvPicPr>
        <p:blipFill>
          <a:blip r:embed="rId36" cstate="print"/>
          <a:srcRect/>
          <a:stretch>
            <a:fillRect/>
          </a:stretch>
        </p:blipFill>
        <p:spPr bwMode="auto">
          <a:xfrm>
            <a:off x="6427303" y="5795987"/>
            <a:ext cx="719137" cy="441325"/>
          </a:xfrm>
          <a:prstGeom prst="rect">
            <a:avLst/>
          </a:prstGeom>
          <a:noFill/>
          <a:ln w="9525">
            <a:solidFill>
              <a:schemeClr val="tx1"/>
            </a:solidFill>
            <a:miter lim="800000"/>
            <a:headEnd/>
            <a:tailEnd/>
          </a:ln>
        </p:spPr>
      </p:pic>
      <p:pic>
        <p:nvPicPr>
          <p:cNvPr id="39" name="Picture 28" descr="}}">
            <a:hlinkClick r:id="rId37"/>
          </p:cNvPr>
          <p:cNvPicPr>
            <a:picLocks noChangeAspect="1" noChangeArrowheads="1"/>
          </p:cNvPicPr>
          <p:nvPr/>
        </p:nvPicPr>
        <p:blipFill>
          <a:blip r:embed="rId38" cstate="print"/>
          <a:srcRect/>
          <a:stretch>
            <a:fillRect/>
          </a:stretch>
        </p:blipFill>
        <p:spPr bwMode="auto">
          <a:xfrm>
            <a:off x="631639" y="5839167"/>
            <a:ext cx="677635" cy="398145"/>
          </a:xfrm>
          <a:prstGeom prst="rect">
            <a:avLst/>
          </a:prstGeom>
          <a:noFill/>
        </p:spPr>
      </p:pic>
      <p:pic>
        <p:nvPicPr>
          <p:cNvPr id="40" name="Image 3" descr="logoTR"/>
          <p:cNvPicPr>
            <a:picLocks noChangeAspect="1" noChangeArrowheads="1"/>
          </p:cNvPicPr>
          <p:nvPr>
            <p:custDataLst>
              <p:tags r:id="rId16"/>
            </p:custDataLst>
          </p:nvPr>
        </p:nvPicPr>
        <p:blipFill>
          <a:blip r:embed="rId39" cstate="print"/>
          <a:srcRect/>
          <a:stretch>
            <a:fillRect/>
          </a:stretch>
        </p:blipFill>
        <p:spPr bwMode="auto">
          <a:xfrm>
            <a:off x="7324218" y="5825020"/>
            <a:ext cx="1261120" cy="413299"/>
          </a:xfrm>
          <a:prstGeom prst="rect">
            <a:avLst/>
          </a:prstGeom>
          <a:solidFill>
            <a:schemeClr val="bg1"/>
          </a:solidFill>
          <a:ln w="9525">
            <a:solidFill>
              <a:schemeClr val="tx1"/>
            </a:solidFill>
            <a:miter lim="800000"/>
            <a:headEnd/>
            <a:tailEnd/>
          </a:ln>
        </p:spPr>
      </p:pic>
      <p:pic>
        <p:nvPicPr>
          <p:cNvPr id="41" name="Picture 1" descr="C:\Documents and Settings\claporte\Desktop\Haiti.jpg"/>
          <p:cNvPicPr>
            <a:picLocks noChangeAspect="1" noChangeArrowheads="1"/>
          </p:cNvPicPr>
          <p:nvPr/>
        </p:nvPicPr>
        <p:blipFill>
          <a:blip r:embed="rId40" cstate="print"/>
          <a:srcRect/>
          <a:stretch>
            <a:fillRect/>
          </a:stretch>
        </p:blipFill>
        <p:spPr bwMode="auto">
          <a:xfrm>
            <a:off x="4643685" y="5805264"/>
            <a:ext cx="661223" cy="44001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1"/>
          <p:cNvSpPr>
            <a:spLocks noGrp="1"/>
          </p:cNvSpPr>
          <p:nvPr>
            <p:ph type="dt" sz="quarter" idx="10"/>
          </p:nvPr>
        </p:nvSpPr>
        <p:spPr>
          <a:noFill/>
        </p:spPr>
        <p:txBody>
          <a:bodyPr/>
          <a:lstStyle/>
          <a:p>
            <a:fld id="{0FD099DB-EF4C-4C5D-93A3-C7E046A84D03}" type="datetime4">
              <a:rPr lang="en-US" smtClean="0"/>
              <a:pPr/>
              <a:t>April 28, 2012</a:t>
            </a:fld>
            <a:endParaRPr lang="fr-CA" smtClean="0"/>
          </a:p>
        </p:txBody>
      </p:sp>
      <p:sp>
        <p:nvSpPr>
          <p:cNvPr id="20483" name="Slide Number Placeholder 2"/>
          <p:cNvSpPr>
            <a:spLocks noGrp="1"/>
          </p:cNvSpPr>
          <p:nvPr>
            <p:ph type="sldNum" sz="quarter" idx="11"/>
          </p:nvPr>
        </p:nvSpPr>
        <p:spPr>
          <a:noFill/>
        </p:spPr>
        <p:txBody>
          <a:bodyPr/>
          <a:lstStyle/>
          <a:p>
            <a:fld id="{B3DCBEDF-47C6-4F45-85B2-AD466CAC493B}" type="slidenum">
              <a:rPr lang="en-US" smtClean="0"/>
              <a:pPr/>
              <a:t>10</a:t>
            </a:fld>
            <a:endParaRPr lang="en-US" smtClean="0"/>
          </a:p>
        </p:txBody>
      </p:sp>
      <p:sp>
        <p:nvSpPr>
          <p:cNvPr id="20484" name="Rectangle 2"/>
          <p:cNvSpPr>
            <a:spLocks noChangeArrowheads="1"/>
          </p:cNvSpPr>
          <p:nvPr/>
        </p:nvSpPr>
        <p:spPr bwMode="auto">
          <a:xfrm>
            <a:off x="107950" y="115888"/>
            <a:ext cx="9036050" cy="1143000"/>
          </a:xfrm>
          <a:prstGeom prst="rect">
            <a:avLst/>
          </a:prstGeom>
          <a:noFill/>
          <a:ln w="9525">
            <a:noFill/>
            <a:miter lim="800000"/>
            <a:headEnd/>
            <a:tailEnd/>
          </a:ln>
        </p:spPr>
        <p:txBody>
          <a:bodyPr anchor="ctr"/>
          <a:lstStyle/>
          <a:p>
            <a:pPr algn="ctr"/>
            <a:r>
              <a:rPr lang="en-CA" sz="3200" b="1" dirty="0">
                <a:solidFill>
                  <a:schemeClr val="accent2"/>
                </a:solidFill>
                <a:latin typeface="Times New Roman" pitchFamily="18" charset="0"/>
              </a:rPr>
              <a:t>Use of Software Engineering Standards by VSEs</a:t>
            </a:r>
            <a:br>
              <a:rPr lang="en-CA" sz="3200" b="1" dirty="0">
                <a:solidFill>
                  <a:schemeClr val="accent2"/>
                </a:solidFill>
                <a:latin typeface="Times New Roman" pitchFamily="18" charset="0"/>
              </a:rPr>
            </a:br>
            <a:r>
              <a:rPr lang="en-CA" sz="3200" b="1" dirty="0">
                <a:solidFill>
                  <a:schemeClr val="accent2"/>
                </a:solidFill>
                <a:latin typeface="Times New Roman" pitchFamily="18" charset="0"/>
              </a:rPr>
              <a:t>Hypothesis of the </a:t>
            </a:r>
            <a:r>
              <a:rPr lang="en-CA" sz="3200" b="1" dirty="0" smtClean="0">
                <a:solidFill>
                  <a:schemeClr val="accent2"/>
                </a:solidFill>
                <a:latin typeface="Times New Roman" pitchFamily="18" charset="0"/>
              </a:rPr>
              <a:t>SIG (Bangkok 2005)</a:t>
            </a:r>
            <a:endParaRPr lang="en-CA" sz="3200" b="1" dirty="0">
              <a:solidFill>
                <a:schemeClr val="accent2"/>
              </a:solidFill>
              <a:latin typeface="Times New Roman" pitchFamily="18" charset="0"/>
            </a:endParaRPr>
          </a:p>
        </p:txBody>
      </p:sp>
      <p:sp>
        <p:nvSpPr>
          <p:cNvPr id="20485" name="Rectangle 3"/>
          <p:cNvSpPr>
            <a:spLocks noChangeArrowheads="1"/>
          </p:cNvSpPr>
          <p:nvPr/>
        </p:nvSpPr>
        <p:spPr bwMode="auto">
          <a:xfrm>
            <a:off x="179512" y="1496144"/>
            <a:ext cx="8964488" cy="5029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CA" sz="2400" b="1" dirty="0">
                <a:latin typeface="Times New Roman" pitchFamily="18" charset="0"/>
              </a:rPr>
              <a:t>Reasons for not using Standards</a:t>
            </a:r>
          </a:p>
          <a:p>
            <a:pPr marL="742950" lvl="1" indent="-285750">
              <a:lnSpc>
                <a:spcPct val="90000"/>
              </a:lnSpc>
              <a:spcBef>
                <a:spcPct val="20000"/>
              </a:spcBef>
              <a:buFontTx/>
              <a:buChar char="•"/>
            </a:pPr>
            <a:r>
              <a:rPr lang="en-CA" sz="2000" dirty="0">
                <a:latin typeface="Times New Roman" pitchFamily="18" charset="0"/>
              </a:rPr>
              <a:t>Not written for or difficult to use by VSEs,</a:t>
            </a:r>
          </a:p>
          <a:p>
            <a:pPr marL="742950" lvl="1" indent="-285750">
              <a:lnSpc>
                <a:spcPct val="90000"/>
              </a:lnSpc>
              <a:spcBef>
                <a:spcPct val="20000"/>
              </a:spcBef>
              <a:buFontTx/>
              <a:buChar char="•"/>
            </a:pPr>
            <a:r>
              <a:rPr lang="en-CA" sz="2000" dirty="0">
                <a:latin typeface="Times New Roman" pitchFamily="18" charset="0"/>
              </a:rPr>
              <a:t>Current </a:t>
            </a:r>
            <a:r>
              <a:rPr lang="en-CA" sz="2000" dirty="0" smtClean="0">
                <a:latin typeface="Times New Roman" pitchFamily="18" charset="0"/>
              </a:rPr>
              <a:t>SW </a:t>
            </a:r>
            <a:r>
              <a:rPr lang="en-CA" sz="2000" dirty="0">
                <a:latin typeface="Times New Roman" pitchFamily="18" charset="0"/>
              </a:rPr>
              <a:t>standards do not specifically address VSEs’ needs,</a:t>
            </a:r>
          </a:p>
          <a:p>
            <a:pPr marL="742950" lvl="1" indent="-285750">
              <a:lnSpc>
                <a:spcPct val="90000"/>
              </a:lnSpc>
              <a:spcBef>
                <a:spcPct val="20000"/>
              </a:spcBef>
              <a:buFontTx/>
              <a:buChar char="•"/>
            </a:pPr>
            <a:r>
              <a:rPr lang="en-CA" sz="2000" dirty="0">
                <a:latin typeface="Times New Roman" pitchFamily="18" charset="0"/>
              </a:rPr>
              <a:t>Current </a:t>
            </a:r>
            <a:r>
              <a:rPr lang="en-CA" sz="2000" dirty="0" smtClean="0">
                <a:latin typeface="Times New Roman" pitchFamily="18" charset="0"/>
              </a:rPr>
              <a:t>SW </a:t>
            </a:r>
            <a:r>
              <a:rPr lang="en-CA" sz="2000" dirty="0">
                <a:latin typeface="Times New Roman" pitchFamily="18" charset="0"/>
              </a:rPr>
              <a:t>standards requires critical mass (staff, budget, time) to implement,</a:t>
            </a:r>
          </a:p>
          <a:p>
            <a:pPr marL="742950" lvl="1" indent="-285750">
              <a:lnSpc>
                <a:spcPct val="90000"/>
              </a:lnSpc>
              <a:spcBef>
                <a:spcPct val="20000"/>
              </a:spcBef>
              <a:buFontTx/>
              <a:buChar char="•"/>
            </a:pPr>
            <a:r>
              <a:rPr lang="en-CA" sz="2000" dirty="0">
                <a:latin typeface="Times New Roman" pitchFamily="18" charset="0"/>
              </a:rPr>
              <a:t>Compliance with existing standards difficult to achieve,</a:t>
            </a:r>
          </a:p>
          <a:p>
            <a:pPr marL="742950" lvl="1" indent="-285750">
              <a:lnSpc>
                <a:spcPct val="90000"/>
              </a:lnSpc>
              <a:spcBef>
                <a:spcPct val="20000"/>
              </a:spcBef>
              <a:buFontTx/>
              <a:buChar char="•"/>
            </a:pPr>
            <a:r>
              <a:rPr lang="en-CA" sz="2000" dirty="0">
                <a:latin typeface="Times New Roman" pitchFamily="18" charset="0"/>
              </a:rPr>
              <a:t>Net benefits not obvious,</a:t>
            </a:r>
          </a:p>
          <a:p>
            <a:pPr marL="742950" lvl="1" indent="-285750">
              <a:lnSpc>
                <a:spcPct val="90000"/>
              </a:lnSpc>
              <a:spcBef>
                <a:spcPct val="20000"/>
              </a:spcBef>
              <a:buFontTx/>
              <a:buChar char="•"/>
            </a:pPr>
            <a:r>
              <a:rPr lang="en-CA" sz="2000" dirty="0">
                <a:latin typeface="Times New Roman" pitchFamily="18" charset="0"/>
              </a:rPr>
              <a:t>Most VSEs do not have the expertise to implement standards.</a:t>
            </a:r>
          </a:p>
          <a:p>
            <a:pPr marL="342900" indent="-342900">
              <a:lnSpc>
                <a:spcPct val="90000"/>
              </a:lnSpc>
              <a:spcBef>
                <a:spcPct val="20000"/>
              </a:spcBef>
              <a:buFontTx/>
              <a:buChar char="•"/>
            </a:pPr>
            <a:r>
              <a:rPr lang="en-CA" sz="2400" b="1" dirty="0">
                <a:latin typeface="Times New Roman" pitchFamily="18" charset="0"/>
              </a:rPr>
              <a:t>Benefits of Use</a:t>
            </a:r>
            <a:r>
              <a:rPr lang="en-CA" sz="2400" dirty="0">
                <a:latin typeface="Times New Roman" pitchFamily="18" charset="0"/>
              </a:rPr>
              <a:t> </a:t>
            </a:r>
            <a:r>
              <a:rPr lang="en-CA" sz="2000" dirty="0">
                <a:latin typeface="Times New Roman" pitchFamily="18" charset="0"/>
              </a:rPr>
              <a:t>(but not seen by VSEs)</a:t>
            </a:r>
          </a:p>
          <a:p>
            <a:pPr marL="742950" lvl="1" indent="-285750">
              <a:lnSpc>
                <a:spcPct val="90000"/>
              </a:lnSpc>
              <a:spcBef>
                <a:spcPct val="20000"/>
              </a:spcBef>
              <a:buFontTx/>
              <a:buChar char="•"/>
            </a:pPr>
            <a:r>
              <a:rPr lang="en-CA" sz="2000" dirty="0">
                <a:latin typeface="Times New Roman" pitchFamily="18" charset="0"/>
              </a:rPr>
              <a:t>Reduction of risk (business, cost, schedule, quality),</a:t>
            </a:r>
          </a:p>
          <a:p>
            <a:pPr marL="742950" lvl="1" indent="-285750">
              <a:lnSpc>
                <a:spcPct val="90000"/>
              </a:lnSpc>
              <a:spcBef>
                <a:spcPct val="20000"/>
              </a:spcBef>
              <a:buFontTx/>
              <a:buChar char="•"/>
            </a:pPr>
            <a:r>
              <a:rPr lang="en-CA" sz="2000" dirty="0">
                <a:latin typeface="Times New Roman" pitchFamily="18" charset="0"/>
              </a:rPr>
              <a:t>Enables measurement of </a:t>
            </a:r>
            <a:r>
              <a:rPr lang="en-CA" sz="2000" dirty="0" smtClean="0">
                <a:latin typeface="Times New Roman" pitchFamily="18" charset="0"/>
              </a:rPr>
              <a:t>effort, productivity </a:t>
            </a:r>
            <a:r>
              <a:rPr lang="en-CA" sz="2000" dirty="0">
                <a:latin typeface="Times New Roman" pitchFamily="18" charset="0"/>
              </a:rPr>
              <a:t>and quality</a:t>
            </a:r>
            <a:r>
              <a:rPr lang="en-CA" sz="2000" dirty="0" smtClean="0">
                <a:latin typeface="Times New Roman" pitchFamily="18" charset="0"/>
              </a:rPr>
              <a:t>,</a:t>
            </a:r>
            <a:endParaRPr lang="en-CA" sz="2000" dirty="0">
              <a:latin typeface="Times New Roman" pitchFamily="18" charset="0"/>
            </a:endParaRPr>
          </a:p>
        </p:txBody>
      </p:sp>
      <p:sp>
        <p:nvSpPr>
          <p:cNvPr id="430084" name="Text Box 4"/>
          <p:cNvSpPr txBox="1">
            <a:spLocks noChangeArrowheads="1"/>
          </p:cNvSpPr>
          <p:nvPr/>
        </p:nvSpPr>
        <p:spPr bwMode="auto">
          <a:xfrm>
            <a:off x="251520" y="5301208"/>
            <a:ext cx="8789586" cy="369332"/>
          </a:xfrm>
          <a:prstGeom prst="rect">
            <a:avLst/>
          </a:prstGeom>
          <a:noFill/>
          <a:ln w="9525">
            <a:solidFill>
              <a:schemeClr val="tx1"/>
            </a:solidFill>
            <a:miter lim="800000"/>
            <a:headEnd/>
            <a:tailEnd/>
          </a:ln>
        </p:spPr>
        <p:txBody>
          <a:bodyPr wrap="none">
            <a:spAutoFit/>
          </a:bodyPr>
          <a:lstStyle/>
          <a:p>
            <a:r>
              <a:rPr lang="en-CA" b="1" dirty="0"/>
              <a:t>Standards are often developed </a:t>
            </a:r>
            <a:r>
              <a:rPr lang="en-CA" b="1" u="sng" dirty="0"/>
              <a:t>by</a:t>
            </a:r>
            <a:r>
              <a:rPr lang="en-CA" b="1" dirty="0"/>
              <a:t> large organisations </a:t>
            </a:r>
            <a:r>
              <a:rPr lang="en-CA" b="1" u="sng" dirty="0"/>
              <a:t>for</a:t>
            </a:r>
            <a:r>
              <a:rPr lang="en-CA" b="1" dirty="0"/>
              <a:t> large organisations !</a:t>
            </a:r>
          </a:p>
        </p:txBody>
      </p:sp>
      <p:sp>
        <p:nvSpPr>
          <p:cNvPr id="20487" name="Text Box 7"/>
          <p:cNvSpPr txBox="1">
            <a:spLocks noChangeArrowheads="1"/>
          </p:cNvSpPr>
          <p:nvPr/>
        </p:nvSpPr>
        <p:spPr bwMode="auto">
          <a:xfrm>
            <a:off x="2997200" y="6256338"/>
            <a:ext cx="3025187" cy="369332"/>
          </a:xfrm>
          <a:prstGeom prst="rect">
            <a:avLst/>
          </a:prstGeom>
          <a:noFill/>
          <a:ln w="9525">
            <a:solidFill>
              <a:schemeClr val="tx2"/>
            </a:solidFill>
            <a:miter lim="800000"/>
            <a:headEnd/>
            <a:tailEnd/>
          </a:ln>
        </p:spPr>
        <p:txBody>
          <a:bodyPr wrap="none">
            <a:spAutoFit/>
          </a:bodyPr>
          <a:lstStyle/>
          <a:p>
            <a:r>
              <a:rPr lang="fr-CA" dirty="0" smtClean="0">
                <a:solidFill>
                  <a:schemeClr val="accent2"/>
                </a:solidFill>
              </a:rPr>
              <a:t>SW </a:t>
            </a:r>
            <a:r>
              <a:rPr lang="fr-CA" dirty="0" smtClean="0"/>
              <a:t>= </a:t>
            </a:r>
            <a:r>
              <a:rPr lang="fr-CA" dirty="0"/>
              <a:t>Software Engineering</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084"/>
                                        </p:tgtEl>
                                        <p:attrNameLst>
                                          <p:attrName>style.visibility</p:attrName>
                                        </p:attrNameLst>
                                      </p:cBhvr>
                                      <p:to>
                                        <p:strVal val="visible"/>
                                      </p:to>
                                    </p:set>
                                    <p:animEffect transition="in" filter="blinds(horizontal)">
                                      <p:cBhvr>
                                        <p:cTn id="7" dur="500"/>
                                        <p:tgtEl>
                                          <p:spTgt spid="430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Date Placeholder 1"/>
          <p:cNvSpPr>
            <a:spLocks noGrp="1"/>
          </p:cNvSpPr>
          <p:nvPr>
            <p:ph type="dt" sz="quarter" idx="10"/>
          </p:nvPr>
        </p:nvSpPr>
        <p:spPr>
          <a:noFill/>
        </p:spPr>
        <p:txBody>
          <a:bodyPr/>
          <a:lstStyle/>
          <a:p>
            <a:fld id="{A47F5BC1-44DD-437A-9FF8-FBF17FB89570}" type="datetime4">
              <a:rPr lang="en-US" smtClean="0"/>
              <a:pPr/>
              <a:t>April 28, 2012</a:t>
            </a:fld>
            <a:endParaRPr lang="fr-CA" smtClean="0"/>
          </a:p>
        </p:txBody>
      </p:sp>
      <p:sp>
        <p:nvSpPr>
          <p:cNvPr id="3076" name="Slide Number Placeholder 2"/>
          <p:cNvSpPr>
            <a:spLocks noGrp="1"/>
          </p:cNvSpPr>
          <p:nvPr>
            <p:ph type="sldNum" sz="quarter" idx="11"/>
          </p:nvPr>
        </p:nvSpPr>
        <p:spPr>
          <a:noFill/>
        </p:spPr>
        <p:txBody>
          <a:bodyPr/>
          <a:lstStyle/>
          <a:p>
            <a:fld id="{60DCC673-793B-4D91-9458-0F9D9221F7F1}" type="slidenum">
              <a:rPr lang="en-US" smtClean="0"/>
              <a:pPr/>
              <a:t>11</a:t>
            </a:fld>
            <a:endParaRPr lang="en-US" smtClean="0"/>
          </a:p>
        </p:txBody>
      </p:sp>
      <p:sp>
        <p:nvSpPr>
          <p:cNvPr id="3077" name="Rectangle 2"/>
          <p:cNvSpPr>
            <a:spLocks noChangeArrowheads="1"/>
          </p:cNvSpPr>
          <p:nvPr/>
        </p:nvSpPr>
        <p:spPr bwMode="auto">
          <a:xfrm>
            <a:off x="468313" y="53975"/>
            <a:ext cx="8229600" cy="1143000"/>
          </a:xfrm>
          <a:prstGeom prst="rect">
            <a:avLst/>
          </a:prstGeom>
          <a:noFill/>
          <a:ln w="9525">
            <a:noFill/>
            <a:miter lim="800000"/>
            <a:headEnd/>
            <a:tailEnd/>
          </a:ln>
        </p:spPr>
        <p:txBody>
          <a:bodyPr anchor="ctr"/>
          <a:lstStyle/>
          <a:p>
            <a:pPr algn="ctr"/>
            <a:r>
              <a:rPr lang="en-CA" sz="3600" b="1">
                <a:solidFill>
                  <a:schemeClr val="accent2"/>
                </a:solidFill>
                <a:latin typeface="Times New Roman" pitchFamily="18" charset="0"/>
              </a:rPr>
              <a:t>Agenda</a:t>
            </a:r>
          </a:p>
        </p:txBody>
      </p:sp>
      <p:graphicFrame>
        <p:nvGraphicFramePr>
          <p:cNvPr id="3074" name="Object 3"/>
          <p:cNvGraphicFramePr>
            <a:graphicFrameLocks noChangeAspect="1"/>
          </p:cNvGraphicFramePr>
          <p:nvPr/>
        </p:nvGraphicFramePr>
        <p:xfrm>
          <a:off x="539750" y="1052513"/>
          <a:ext cx="8102600" cy="1317625"/>
        </p:xfrm>
        <a:graphic>
          <a:graphicData uri="http://schemas.openxmlformats.org/presentationml/2006/ole">
            <p:oleObj spid="_x0000_s3074" name="Visio" r:id="rId4" imgW="7309714" imgH="1189634" progId="Visio.Drawing.11">
              <p:embed/>
            </p:oleObj>
          </a:graphicData>
        </a:graphic>
      </p:graphicFrame>
      <p:sp>
        <p:nvSpPr>
          <p:cNvPr id="3078" name="Rectangle 4"/>
          <p:cNvSpPr>
            <a:spLocks noChangeArrowheads="1"/>
          </p:cNvSpPr>
          <p:nvPr/>
        </p:nvSpPr>
        <p:spPr bwMode="auto">
          <a:xfrm>
            <a:off x="611188" y="2420938"/>
            <a:ext cx="7705725" cy="4032250"/>
          </a:xfrm>
          <a:prstGeom prst="rect">
            <a:avLst/>
          </a:prstGeom>
          <a:noFill/>
          <a:ln w="9525">
            <a:noFill/>
            <a:miter lim="800000"/>
            <a:headEnd/>
            <a:tailEnd/>
          </a:ln>
        </p:spPr>
        <p:txBody>
          <a:bodyPr/>
          <a:lstStyle/>
          <a:p>
            <a:pPr marL="342900" indent="-342900">
              <a:spcBef>
                <a:spcPct val="20000"/>
              </a:spcBef>
              <a:buFontTx/>
              <a:buChar char="•"/>
            </a:pPr>
            <a:r>
              <a:rPr lang="en-CA" sz="2400" b="1" dirty="0">
                <a:latin typeface="Times New Roman" pitchFamily="18" charset="0"/>
              </a:rPr>
              <a:t>Phase 1 - Recognition of Needs and Problems </a:t>
            </a:r>
            <a:r>
              <a:rPr lang="en-CA" sz="2000" b="1" dirty="0">
                <a:latin typeface="Times New Roman" pitchFamily="18" charset="0"/>
              </a:rPr>
              <a:t>(2004)</a:t>
            </a:r>
            <a:r>
              <a:rPr lang="en-CA" sz="2400" dirty="0">
                <a:latin typeface="Times New Roman" pitchFamily="18" charset="0"/>
              </a:rPr>
              <a:t> </a:t>
            </a:r>
          </a:p>
          <a:p>
            <a:pPr marL="342900" indent="-342900">
              <a:spcBef>
                <a:spcPct val="20000"/>
              </a:spcBef>
              <a:buFontTx/>
              <a:buChar char="•"/>
            </a:pPr>
            <a:r>
              <a:rPr lang="en-CA" sz="2400" b="1" dirty="0">
                <a:latin typeface="Times New Roman" pitchFamily="18" charset="0"/>
              </a:rPr>
              <a:t>Phase 2 - Basic and Applied Research</a:t>
            </a:r>
            <a:endParaRPr lang="fr-CA" sz="2400" b="1" dirty="0">
              <a:latin typeface="Times New Roman" pitchFamily="18" charset="0"/>
            </a:endParaRPr>
          </a:p>
          <a:p>
            <a:pPr marL="742950" lvl="1" indent="-285750">
              <a:spcBef>
                <a:spcPct val="20000"/>
              </a:spcBef>
              <a:buFontTx/>
              <a:buChar char="–"/>
            </a:pPr>
            <a:r>
              <a:rPr lang="en-CA" sz="2000" dirty="0">
                <a:latin typeface="Times New Roman" pitchFamily="18" charset="0"/>
              </a:rPr>
              <a:t>Survey of Process Improvement Initiatives</a:t>
            </a:r>
            <a:r>
              <a:rPr lang="fr-CA" sz="2000" dirty="0">
                <a:latin typeface="Times New Roman" pitchFamily="18" charset="0"/>
              </a:rPr>
              <a:t> (2005)</a:t>
            </a:r>
          </a:p>
          <a:p>
            <a:pPr marL="742950" lvl="1" indent="-285750">
              <a:spcBef>
                <a:spcPct val="20000"/>
              </a:spcBef>
              <a:buFontTx/>
              <a:buChar char="–"/>
            </a:pPr>
            <a:r>
              <a:rPr lang="en-CA" sz="2000" dirty="0">
                <a:latin typeface="Times New Roman" pitchFamily="18" charset="0"/>
              </a:rPr>
              <a:t>Survey of VSEs worldwide (2006)</a:t>
            </a:r>
          </a:p>
          <a:p>
            <a:pPr marL="342900" indent="-342900">
              <a:spcBef>
                <a:spcPct val="20000"/>
              </a:spcBef>
              <a:buFontTx/>
              <a:buChar char="•"/>
            </a:pPr>
            <a:r>
              <a:rPr lang="en-US" sz="2400" b="1" dirty="0">
                <a:latin typeface="Times New Roman" pitchFamily="18" charset="0"/>
              </a:rPr>
              <a:t>Phase 3 – Development </a:t>
            </a:r>
            <a:r>
              <a:rPr lang="en-US" sz="2000" b="1" dirty="0">
                <a:latin typeface="Times New Roman" pitchFamily="18" charset="0"/>
              </a:rPr>
              <a:t>(2006-2010)</a:t>
            </a:r>
          </a:p>
          <a:p>
            <a:pPr marL="342900" indent="-342900">
              <a:spcBef>
                <a:spcPct val="20000"/>
              </a:spcBef>
              <a:buFontTx/>
              <a:buChar char="•"/>
            </a:pPr>
            <a:r>
              <a:rPr lang="en-US" sz="2400" b="1" dirty="0">
                <a:latin typeface="Times New Roman" pitchFamily="18" charset="0"/>
              </a:rPr>
              <a:t>Phase 4 – Commercialization </a:t>
            </a:r>
            <a:r>
              <a:rPr lang="en-US" sz="2000" b="1" dirty="0">
                <a:latin typeface="Times New Roman" pitchFamily="18" charset="0"/>
              </a:rPr>
              <a:t>(2010)</a:t>
            </a:r>
          </a:p>
          <a:p>
            <a:pPr marL="342900" indent="-342900">
              <a:spcBef>
                <a:spcPct val="20000"/>
              </a:spcBef>
              <a:buFontTx/>
              <a:buChar char="•"/>
            </a:pPr>
            <a:r>
              <a:rPr lang="en-US" sz="2400" b="1" dirty="0">
                <a:latin typeface="Times New Roman" pitchFamily="18" charset="0"/>
              </a:rPr>
              <a:t>Phase 5 - Diffusion and Adoption </a:t>
            </a:r>
            <a:r>
              <a:rPr lang="en-US" sz="2000" b="1" dirty="0">
                <a:latin typeface="Times New Roman" pitchFamily="18" charset="0"/>
              </a:rPr>
              <a:t>(2006 -)</a:t>
            </a:r>
          </a:p>
          <a:p>
            <a:pPr marL="342900" indent="-342900">
              <a:spcBef>
                <a:spcPct val="20000"/>
              </a:spcBef>
              <a:buFontTx/>
              <a:buChar char="•"/>
            </a:pPr>
            <a:r>
              <a:rPr lang="en-US" sz="2400" b="1" dirty="0">
                <a:latin typeface="Times New Roman" pitchFamily="18" charset="0"/>
              </a:rPr>
              <a:t>Phase 6 - Consequences </a:t>
            </a:r>
            <a:r>
              <a:rPr lang="en-US" sz="2000" b="1" dirty="0">
                <a:latin typeface="Times New Roman" pitchFamily="18" charset="0"/>
              </a:rPr>
              <a:t>(</a:t>
            </a:r>
            <a:r>
              <a:rPr lang="en-US" sz="2000" b="1" dirty="0" smtClean="0">
                <a:latin typeface="Times New Roman" pitchFamily="18" charset="0"/>
              </a:rPr>
              <a:t>2011 </a:t>
            </a:r>
            <a:r>
              <a:rPr lang="en-US" sz="2000" b="1" dirty="0">
                <a:latin typeface="Times New Roman" pitchFamily="18" charset="0"/>
              </a:rPr>
              <a:t>- )</a:t>
            </a:r>
            <a:endParaRPr lang="fr-CA" sz="2000" b="1" dirty="0">
              <a:latin typeface="Times New Roman" pitchFamily="18" charset="0"/>
            </a:endParaRPr>
          </a:p>
        </p:txBody>
      </p:sp>
      <p:sp>
        <p:nvSpPr>
          <p:cNvPr id="3079" name="Line 5"/>
          <p:cNvSpPr>
            <a:spLocks noChangeShapeType="1"/>
          </p:cNvSpPr>
          <p:nvPr/>
        </p:nvSpPr>
        <p:spPr bwMode="auto">
          <a:xfrm flipV="1">
            <a:off x="258763" y="3097213"/>
            <a:ext cx="395287" cy="73025"/>
          </a:xfrm>
          <a:prstGeom prst="line">
            <a:avLst/>
          </a:prstGeom>
          <a:noFill/>
          <a:ln w="28575">
            <a:solidFill>
              <a:srgbClr val="FF0000"/>
            </a:solidFill>
            <a:round/>
            <a:headEnd/>
            <a:tailEnd type="triangle" w="med" len="med"/>
          </a:ln>
        </p:spPr>
        <p:txBody>
          <a:bodyPr/>
          <a:lstStyle/>
          <a:p>
            <a:endParaRPr lang="fr-C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1"/>
          <p:cNvSpPr>
            <a:spLocks noGrp="1"/>
          </p:cNvSpPr>
          <p:nvPr>
            <p:ph type="dt" sz="quarter" idx="10"/>
          </p:nvPr>
        </p:nvSpPr>
        <p:spPr>
          <a:noFill/>
        </p:spPr>
        <p:txBody>
          <a:bodyPr/>
          <a:lstStyle/>
          <a:p>
            <a:fld id="{54247C9A-30FD-4C8D-A7F3-F41F8FDC8EF0}" type="datetime4">
              <a:rPr lang="en-US" smtClean="0"/>
              <a:pPr/>
              <a:t>April 28, 2012</a:t>
            </a:fld>
            <a:endParaRPr lang="fr-CA" smtClean="0"/>
          </a:p>
        </p:txBody>
      </p:sp>
      <p:sp>
        <p:nvSpPr>
          <p:cNvPr id="22531" name="Slide Number Placeholder 2"/>
          <p:cNvSpPr>
            <a:spLocks noGrp="1"/>
          </p:cNvSpPr>
          <p:nvPr>
            <p:ph type="sldNum" sz="quarter" idx="11"/>
          </p:nvPr>
        </p:nvSpPr>
        <p:spPr>
          <a:noFill/>
        </p:spPr>
        <p:txBody>
          <a:bodyPr/>
          <a:lstStyle/>
          <a:p>
            <a:fld id="{53792865-BF58-4089-823E-782C032B39F8}" type="slidenum">
              <a:rPr lang="en-US" smtClean="0"/>
              <a:pPr/>
              <a:t>12</a:t>
            </a:fld>
            <a:endParaRPr lang="en-US" smtClean="0"/>
          </a:p>
        </p:txBody>
      </p:sp>
      <p:sp>
        <p:nvSpPr>
          <p:cNvPr id="22532" name="Rectangle 2"/>
          <p:cNvSpPr>
            <a:spLocks noChangeArrowheads="1"/>
          </p:cNvSpPr>
          <p:nvPr/>
        </p:nvSpPr>
        <p:spPr bwMode="auto">
          <a:xfrm>
            <a:off x="1289050" y="-26988"/>
            <a:ext cx="7243763" cy="1143001"/>
          </a:xfrm>
          <a:prstGeom prst="rect">
            <a:avLst/>
          </a:prstGeom>
          <a:noFill/>
          <a:ln w="9525">
            <a:noFill/>
            <a:miter lim="800000"/>
            <a:headEnd/>
            <a:tailEnd/>
          </a:ln>
        </p:spPr>
        <p:txBody>
          <a:bodyPr anchor="ctr"/>
          <a:lstStyle/>
          <a:p>
            <a:pPr algn="ctr"/>
            <a:r>
              <a:rPr lang="en-CA" sz="3200" b="1" dirty="0">
                <a:solidFill>
                  <a:schemeClr val="accent2"/>
                </a:solidFill>
                <a:latin typeface="Times New Roman" pitchFamily="18" charset="0"/>
              </a:rPr>
              <a:t>Initiatives to Help </a:t>
            </a:r>
            <a:r>
              <a:rPr lang="en-CA" sz="3200" b="1" dirty="0" err="1">
                <a:solidFill>
                  <a:schemeClr val="accent2"/>
                </a:solidFill>
                <a:latin typeface="Times New Roman" pitchFamily="18" charset="0"/>
              </a:rPr>
              <a:t>SMEs</a:t>
            </a:r>
            <a:r>
              <a:rPr lang="en-CA" sz="3200" b="1" dirty="0">
                <a:solidFill>
                  <a:schemeClr val="accent2"/>
                </a:solidFill>
                <a:latin typeface="Times New Roman" pitchFamily="18" charset="0"/>
              </a:rPr>
              <a:t> and VSEs</a:t>
            </a:r>
          </a:p>
        </p:txBody>
      </p:sp>
      <p:sp>
        <p:nvSpPr>
          <p:cNvPr id="22533" name="Rectangle 3"/>
          <p:cNvSpPr>
            <a:spLocks noChangeArrowheads="1"/>
          </p:cNvSpPr>
          <p:nvPr/>
        </p:nvSpPr>
        <p:spPr bwMode="auto">
          <a:xfrm>
            <a:off x="395288" y="908050"/>
            <a:ext cx="8424862" cy="4595813"/>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000" b="1">
                <a:latin typeface="Times New Roman" pitchFamily="18" charset="0"/>
              </a:rPr>
              <a:t>Europe</a:t>
            </a:r>
          </a:p>
          <a:p>
            <a:pPr marL="742950" lvl="1" indent="-285750">
              <a:lnSpc>
                <a:spcPct val="80000"/>
              </a:lnSpc>
              <a:spcBef>
                <a:spcPct val="20000"/>
              </a:spcBef>
              <a:buFontTx/>
              <a:buChar char="–"/>
            </a:pPr>
            <a:r>
              <a:rPr lang="en-US">
                <a:latin typeface="Times New Roman" pitchFamily="18" charset="0"/>
              </a:rPr>
              <a:t>Ireland - Centre for Software Process Technologies (CSPT)</a:t>
            </a:r>
            <a:endParaRPr lang="en-US">
              <a:solidFill>
                <a:schemeClr val="accent2"/>
              </a:solidFill>
              <a:latin typeface="Times New Roman" pitchFamily="18" charset="0"/>
            </a:endParaRPr>
          </a:p>
          <a:p>
            <a:pPr marL="742950" lvl="1" indent="-285750">
              <a:lnSpc>
                <a:spcPct val="80000"/>
              </a:lnSpc>
              <a:spcBef>
                <a:spcPct val="20000"/>
              </a:spcBef>
              <a:buFontTx/>
              <a:buChar char="–"/>
            </a:pPr>
            <a:r>
              <a:rPr lang="en-US">
                <a:latin typeface="Times New Roman" pitchFamily="18" charset="0"/>
              </a:rPr>
              <a:t>Belgium - </a:t>
            </a:r>
            <a:r>
              <a:rPr lang="fr-CA">
                <a:latin typeface="Times New Roman" pitchFamily="18" charset="0"/>
              </a:rPr>
              <a:t>Centre d’Excellence en Technologies de l’Information et de la Communication (CETIC)</a:t>
            </a:r>
          </a:p>
          <a:p>
            <a:pPr marL="742950" lvl="1" indent="-285750">
              <a:lnSpc>
                <a:spcPct val="80000"/>
              </a:lnSpc>
              <a:spcBef>
                <a:spcPct val="20000"/>
              </a:spcBef>
              <a:buFontTx/>
              <a:buChar char="–"/>
            </a:pPr>
            <a:r>
              <a:rPr lang="en-US">
                <a:latin typeface="Times New Roman" pitchFamily="18" charset="0"/>
              </a:rPr>
              <a:t>Ireland (LERO)</a:t>
            </a:r>
          </a:p>
          <a:p>
            <a:pPr marL="742950" lvl="1" indent="-285750">
              <a:lnSpc>
                <a:spcPct val="80000"/>
              </a:lnSpc>
              <a:spcBef>
                <a:spcPct val="20000"/>
              </a:spcBef>
              <a:buFontTx/>
              <a:buChar char="–"/>
            </a:pPr>
            <a:r>
              <a:rPr lang="en-US">
                <a:latin typeface="Times New Roman" pitchFamily="18" charset="0"/>
              </a:rPr>
              <a:t>Luxembourg - Public Research Center Henri Tudor</a:t>
            </a:r>
            <a:r>
              <a:rPr lang="fr-CA">
                <a:latin typeface="Times New Roman" pitchFamily="18" charset="0"/>
              </a:rPr>
              <a:t> </a:t>
            </a:r>
            <a:endParaRPr lang="en-US">
              <a:latin typeface="Times New Roman" pitchFamily="18" charset="0"/>
            </a:endParaRPr>
          </a:p>
          <a:p>
            <a:pPr marL="742950" lvl="1" indent="-285750">
              <a:lnSpc>
                <a:spcPct val="80000"/>
              </a:lnSpc>
              <a:spcBef>
                <a:spcPct val="20000"/>
              </a:spcBef>
              <a:buFontTx/>
              <a:buChar char="–"/>
            </a:pPr>
            <a:r>
              <a:rPr lang="fr-CA">
                <a:latin typeface="Times New Roman" pitchFamily="18" charset="0"/>
              </a:rPr>
              <a:t>UK – National Computing Center</a:t>
            </a:r>
          </a:p>
          <a:p>
            <a:pPr marL="742950" lvl="1" indent="-285750">
              <a:lnSpc>
                <a:spcPct val="80000"/>
              </a:lnSpc>
              <a:spcBef>
                <a:spcPct val="20000"/>
              </a:spcBef>
              <a:buFontTx/>
              <a:buChar char="–"/>
            </a:pPr>
            <a:r>
              <a:rPr lang="en-US">
                <a:latin typeface="Times New Roman" pitchFamily="18" charset="0"/>
              </a:rPr>
              <a:t>European Software Institute </a:t>
            </a:r>
          </a:p>
          <a:p>
            <a:pPr marL="342900" indent="-342900">
              <a:lnSpc>
                <a:spcPct val="80000"/>
              </a:lnSpc>
              <a:spcBef>
                <a:spcPct val="20000"/>
              </a:spcBef>
              <a:buFontTx/>
              <a:buChar char="•"/>
            </a:pPr>
            <a:r>
              <a:rPr lang="en-US" sz="2000" b="1">
                <a:latin typeface="Times New Roman" pitchFamily="18" charset="0"/>
              </a:rPr>
              <a:t>Australia </a:t>
            </a:r>
            <a:r>
              <a:rPr lang="en-US" sz="2000">
                <a:latin typeface="Times New Roman" pitchFamily="18" charset="0"/>
              </a:rPr>
              <a:t>- Software Quality Institute (Rapid)</a:t>
            </a:r>
          </a:p>
          <a:p>
            <a:pPr marL="342900" indent="-342900">
              <a:lnSpc>
                <a:spcPct val="80000"/>
              </a:lnSpc>
              <a:spcBef>
                <a:spcPct val="20000"/>
              </a:spcBef>
              <a:buFontTx/>
              <a:buChar char="•"/>
            </a:pPr>
            <a:r>
              <a:rPr lang="fr-CA" sz="2000" b="1">
                <a:latin typeface="Times New Roman" pitchFamily="18" charset="0"/>
              </a:rPr>
              <a:t>Latin Countries</a:t>
            </a:r>
          </a:p>
          <a:p>
            <a:pPr marL="742950" lvl="1" indent="-285750">
              <a:lnSpc>
                <a:spcPct val="80000"/>
              </a:lnSpc>
              <a:spcBef>
                <a:spcPct val="20000"/>
              </a:spcBef>
              <a:buFontTx/>
              <a:buChar char="–"/>
            </a:pPr>
            <a:r>
              <a:rPr lang="fr-CA">
                <a:latin typeface="Times New Roman" pitchFamily="18" charset="0"/>
              </a:rPr>
              <a:t>Mexico - Moprosoft</a:t>
            </a:r>
          </a:p>
          <a:p>
            <a:pPr marL="742950" lvl="1" indent="-285750">
              <a:lnSpc>
                <a:spcPct val="80000"/>
              </a:lnSpc>
              <a:spcBef>
                <a:spcPct val="20000"/>
              </a:spcBef>
              <a:buFontTx/>
              <a:buChar char="–"/>
            </a:pPr>
            <a:r>
              <a:rPr lang="fr-CA">
                <a:latin typeface="Times New Roman" pitchFamily="18" charset="0"/>
              </a:rPr>
              <a:t>COMPETISOFT Project</a:t>
            </a:r>
            <a:r>
              <a:rPr lang="fr-CA">
                <a:solidFill>
                  <a:schemeClr val="accent2"/>
                </a:solidFill>
                <a:latin typeface="Times New Roman" pitchFamily="18" charset="0"/>
              </a:rPr>
              <a:t> </a:t>
            </a:r>
            <a:r>
              <a:rPr lang="fr-CA">
                <a:latin typeface="Times New Roman" pitchFamily="18" charset="0"/>
              </a:rPr>
              <a:t>– 13 Latin American countries, Spain, Portugal.</a:t>
            </a:r>
            <a:endParaRPr lang="fr-CA">
              <a:solidFill>
                <a:schemeClr val="accent2"/>
              </a:solidFill>
              <a:latin typeface="Times New Roman" pitchFamily="18" charset="0"/>
            </a:endParaRPr>
          </a:p>
          <a:p>
            <a:pPr marL="742950" lvl="1" indent="-285750">
              <a:lnSpc>
                <a:spcPct val="80000"/>
              </a:lnSpc>
              <a:spcBef>
                <a:spcPct val="20000"/>
              </a:spcBef>
              <a:buFontTx/>
              <a:buChar char="–"/>
            </a:pPr>
            <a:r>
              <a:rPr lang="fr-CA">
                <a:latin typeface="Times New Roman" pitchFamily="18" charset="0"/>
              </a:rPr>
              <a:t>Columbia – ParqueSoft Foundation</a:t>
            </a:r>
            <a:endParaRPr lang="fr-CA">
              <a:solidFill>
                <a:schemeClr val="accent2"/>
              </a:solidFill>
              <a:latin typeface="Times New Roman" pitchFamily="18" charset="0"/>
            </a:endParaRPr>
          </a:p>
          <a:p>
            <a:pPr marL="342900" indent="-342900">
              <a:lnSpc>
                <a:spcPct val="80000"/>
              </a:lnSpc>
              <a:spcBef>
                <a:spcPct val="20000"/>
              </a:spcBef>
              <a:buFontTx/>
              <a:buChar char="•"/>
            </a:pPr>
            <a:r>
              <a:rPr lang="fr-CA" sz="2000" b="1">
                <a:latin typeface="Times New Roman" pitchFamily="18" charset="0"/>
              </a:rPr>
              <a:t>Asia</a:t>
            </a:r>
          </a:p>
          <a:p>
            <a:pPr marL="742950" lvl="1" indent="-285750">
              <a:lnSpc>
                <a:spcPct val="80000"/>
              </a:lnSpc>
              <a:spcBef>
                <a:spcPct val="20000"/>
              </a:spcBef>
              <a:buFontTx/>
              <a:buChar char="–"/>
            </a:pPr>
            <a:r>
              <a:rPr lang="en-GB">
                <a:latin typeface="Times New Roman" pitchFamily="18" charset="0"/>
              </a:rPr>
              <a:t>Thailand - Association of Thai Software Industry</a:t>
            </a:r>
          </a:p>
          <a:p>
            <a:pPr marL="742950" lvl="1" indent="-285750">
              <a:lnSpc>
                <a:spcPct val="80000"/>
              </a:lnSpc>
              <a:spcBef>
                <a:spcPct val="20000"/>
              </a:spcBef>
              <a:buFontTx/>
              <a:buChar char="–"/>
            </a:pPr>
            <a:r>
              <a:rPr lang="en-GB">
                <a:latin typeface="Times New Roman" pitchFamily="18" charset="0"/>
              </a:rPr>
              <a:t>Hong Kong – Productivity Council</a:t>
            </a:r>
          </a:p>
          <a:p>
            <a:pPr marL="342900" indent="-342900">
              <a:lnSpc>
                <a:spcPct val="80000"/>
              </a:lnSpc>
              <a:spcBef>
                <a:spcPct val="20000"/>
              </a:spcBef>
              <a:buFontTx/>
              <a:buChar char="•"/>
            </a:pPr>
            <a:r>
              <a:rPr lang="en-GB" sz="2000" b="1">
                <a:latin typeface="Times New Roman" pitchFamily="18" charset="0"/>
              </a:rPr>
              <a:t>North America</a:t>
            </a:r>
          </a:p>
          <a:p>
            <a:pPr marL="742950" lvl="1" indent="-285750">
              <a:lnSpc>
                <a:spcPct val="80000"/>
              </a:lnSpc>
              <a:spcBef>
                <a:spcPct val="20000"/>
              </a:spcBef>
              <a:buFontTx/>
              <a:buChar char="–"/>
            </a:pPr>
            <a:r>
              <a:rPr lang="en-GB">
                <a:latin typeface="Times New Roman" pitchFamily="18" charset="0"/>
              </a:rPr>
              <a:t>Software Productivity Center (SPC) - Vancouver</a:t>
            </a:r>
          </a:p>
          <a:p>
            <a:pPr marL="742950" lvl="1" indent="-285750">
              <a:lnSpc>
                <a:spcPct val="80000"/>
              </a:lnSpc>
              <a:spcBef>
                <a:spcPct val="20000"/>
              </a:spcBef>
              <a:buFontTx/>
              <a:buChar char="–"/>
            </a:pPr>
            <a:r>
              <a:rPr lang="en-GB">
                <a:latin typeface="Times New Roman" pitchFamily="18" charset="0"/>
              </a:rPr>
              <a:t>Software Engineering Institute - </a:t>
            </a:r>
            <a:r>
              <a:rPr lang="en-US">
                <a:latin typeface="Times New Roman" pitchFamily="18" charset="0"/>
              </a:rPr>
              <a:t>Improving Processes in Small Settings (IPSS)</a:t>
            </a:r>
            <a:endParaRPr lang="fr-CA">
              <a:solidFill>
                <a:schemeClr val="accent2"/>
              </a:solidFill>
              <a:latin typeface="Times New Roman" pitchFamily="18" charset="0"/>
            </a:endParaRPr>
          </a:p>
        </p:txBody>
      </p:sp>
      <p:pic>
        <p:nvPicPr>
          <p:cNvPr id="22534" name="Picture 4" descr="tse"/>
          <p:cNvPicPr>
            <a:picLocks noChangeAspect="1" noChangeArrowheads="1"/>
          </p:cNvPicPr>
          <p:nvPr/>
        </p:nvPicPr>
        <p:blipFill>
          <a:blip r:embed="rId4" cstate="print"/>
          <a:srcRect/>
          <a:stretch>
            <a:fillRect/>
          </a:stretch>
        </p:blipFill>
        <p:spPr bwMode="auto">
          <a:xfrm>
            <a:off x="5821363" y="2600325"/>
            <a:ext cx="2927350" cy="757238"/>
          </a:xfrm>
          <a:prstGeom prst="rect">
            <a:avLst/>
          </a:prstGeom>
          <a:noFill/>
          <a:ln w="9525">
            <a:noFill/>
            <a:miter lim="800000"/>
            <a:headEnd/>
            <a:tailEnd/>
          </a:ln>
        </p:spPr>
      </p:pic>
      <p:pic>
        <p:nvPicPr>
          <p:cNvPr id="22535" name="Picture 5" descr="logoPS"/>
          <p:cNvPicPr>
            <a:picLocks noChangeAspect="1" noChangeArrowheads="1"/>
          </p:cNvPicPr>
          <p:nvPr/>
        </p:nvPicPr>
        <p:blipFill>
          <a:blip r:embed="rId5" cstate="print"/>
          <a:srcRect/>
          <a:stretch>
            <a:fillRect/>
          </a:stretch>
        </p:blipFill>
        <p:spPr bwMode="auto">
          <a:xfrm>
            <a:off x="6227763" y="4292600"/>
            <a:ext cx="1724025" cy="442913"/>
          </a:xfrm>
          <a:prstGeom prst="rect">
            <a:avLst/>
          </a:prstGeom>
          <a:noFill/>
          <a:ln w="9525">
            <a:noFill/>
            <a:miter lim="800000"/>
            <a:headEnd/>
            <a:tailEnd/>
          </a:ln>
        </p:spPr>
      </p:pic>
      <p:pic>
        <p:nvPicPr>
          <p:cNvPr id="22536" name="Picture 6" descr="Sipa"/>
          <p:cNvPicPr>
            <a:picLocks noChangeAspect="1" noChangeArrowheads="1"/>
          </p:cNvPicPr>
          <p:nvPr/>
        </p:nvPicPr>
        <p:blipFill>
          <a:blip r:embed="rId6" cstate="print"/>
          <a:srcRect/>
          <a:stretch>
            <a:fillRect/>
          </a:stretch>
        </p:blipFill>
        <p:spPr bwMode="auto">
          <a:xfrm>
            <a:off x="6084888" y="5084763"/>
            <a:ext cx="2161503" cy="720501"/>
          </a:xfrm>
          <a:prstGeom prst="rect">
            <a:avLst/>
          </a:prstGeom>
          <a:noFill/>
          <a:ln w="9525">
            <a:noFill/>
            <a:miter lim="800000"/>
            <a:headEnd/>
            <a:tailEnd/>
          </a:ln>
        </p:spPr>
      </p:pic>
      <p:sp>
        <p:nvSpPr>
          <p:cNvPr id="22537" name="AutoShape 7"/>
          <p:cNvSpPr>
            <a:spLocks noChangeArrowheads="1"/>
          </p:cNvSpPr>
          <p:nvPr/>
        </p:nvSpPr>
        <p:spPr bwMode="auto">
          <a:xfrm>
            <a:off x="107950" y="44624"/>
            <a:ext cx="1584325" cy="720725"/>
          </a:xfrm>
          <a:prstGeom prst="rightArrow">
            <a:avLst>
              <a:gd name="adj1" fmla="val 50000"/>
              <a:gd name="adj2" fmla="val 54956"/>
            </a:avLst>
          </a:prstGeom>
          <a:solidFill>
            <a:schemeClr val="bg1"/>
          </a:solidFill>
          <a:ln w="9525">
            <a:solidFill>
              <a:schemeClr val="tx1"/>
            </a:solidFill>
            <a:miter lim="800000"/>
            <a:headEnd/>
            <a:tailEnd/>
          </a:ln>
        </p:spPr>
        <p:txBody>
          <a:bodyPr wrap="none" anchor="ctr"/>
          <a:lstStyle/>
          <a:p>
            <a:r>
              <a:rPr lang="en-CA" sz="1600" b="1"/>
              <a:t>2. Research</a:t>
            </a:r>
          </a:p>
        </p:txBody>
      </p:sp>
      <p:sp>
        <p:nvSpPr>
          <p:cNvPr id="22538" name="Text Box 8"/>
          <p:cNvSpPr txBox="1">
            <a:spLocks noChangeArrowheads="1"/>
          </p:cNvSpPr>
          <p:nvPr/>
        </p:nvSpPr>
        <p:spPr bwMode="auto">
          <a:xfrm>
            <a:off x="2595064" y="6370047"/>
            <a:ext cx="3770313" cy="376238"/>
          </a:xfrm>
          <a:prstGeom prst="rect">
            <a:avLst/>
          </a:prstGeom>
          <a:noFill/>
          <a:ln w="9525">
            <a:solidFill>
              <a:schemeClr val="tx2"/>
            </a:solidFill>
            <a:miter lim="800000"/>
            <a:headEnd/>
            <a:tailEnd/>
          </a:ln>
        </p:spPr>
        <p:txBody>
          <a:bodyPr wrap="none">
            <a:spAutoFit/>
          </a:bodyPr>
          <a:lstStyle/>
          <a:p>
            <a:r>
              <a:rPr lang="en-CA" b="1">
                <a:solidFill>
                  <a:schemeClr val="accent2"/>
                </a:solidFill>
                <a:latin typeface="Times New Roman" pitchFamily="18" charset="0"/>
              </a:rPr>
              <a:t>SME</a:t>
            </a:r>
            <a:r>
              <a:rPr lang="en-CA">
                <a:latin typeface="Times New Roman" pitchFamily="18" charset="0"/>
              </a:rPr>
              <a:t> = Small and Medium Enterprises</a:t>
            </a:r>
          </a:p>
        </p:txBody>
      </p:sp>
      <p:pic>
        <p:nvPicPr>
          <p:cNvPr id="22539" name="Picture 9" descr="faci-cspt"/>
          <p:cNvPicPr>
            <a:picLocks noChangeAspect="1" noChangeArrowheads="1"/>
          </p:cNvPicPr>
          <p:nvPr/>
        </p:nvPicPr>
        <p:blipFill>
          <a:blip r:embed="rId7" cstate="print"/>
          <a:srcRect/>
          <a:stretch>
            <a:fillRect/>
          </a:stretch>
        </p:blipFill>
        <p:spPr bwMode="auto">
          <a:xfrm>
            <a:off x="6084888" y="1916113"/>
            <a:ext cx="2124075" cy="620712"/>
          </a:xfrm>
          <a:prstGeom prst="rect">
            <a:avLst/>
          </a:prstGeom>
          <a:noFill/>
          <a:ln w="9525">
            <a:noFill/>
            <a:miter lim="800000"/>
            <a:headEnd/>
            <a:tailEnd/>
          </a:ln>
        </p:spPr>
      </p:pic>
      <p:pic>
        <p:nvPicPr>
          <p:cNvPr id="22540" name="Picture 10" descr="images100"/>
          <p:cNvPicPr>
            <a:picLocks noChangeAspect="1" noChangeArrowheads="1"/>
          </p:cNvPicPr>
          <p:nvPr>
            <p:custDataLst>
              <p:tags r:id="rId1"/>
            </p:custDataLst>
          </p:nvPr>
        </p:nvPicPr>
        <p:blipFill>
          <a:blip r:embed="rId8" cstate="print"/>
          <a:srcRect/>
          <a:stretch>
            <a:fillRect/>
          </a:stretch>
        </p:blipFill>
        <p:spPr bwMode="auto">
          <a:xfrm>
            <a:off x="6804025" y="3429000"/>
            <a:ext cx="865188" cy="498475"/>
          </a:xfrm>
          <a:prstGeom prst="rect">
            <a:avLst/>
          </a:prstGeom>
          <a:noFill/>
          <a:ln w="9525">
            <a:noFill/>
            <a:miter lim="800000"/>
            <a:headEnd/>
            <a:tailEnd/>
          </a:ln>
        </p:spPr>
      </p:pic>
      <p:pic>
        <p:nvPicPr>
          <p:cNvPr id="22541" name="Picture 11" descr="logo_ppt"/>
          <p:cNvPicPr>
            <a:picLocks noChangeAspect="1" noChangeArrowheads="1"/>
          </p:cNvPicPr>
          <p:nvPr>
            <p:custDataLst>
              <p:tags r:id="rId2"/>
            </p:custDataLst>
          </p:nvPr>
        </p:nvPicPr>
        <p:blipFill>
          <a:blip r:embed="rId9" cstate="print"/>
          <a:srcRect/>
          <a:stretch>
            <a:fillRect/>
          </a:stretch>
        </p:blipFill>
        <p:spPr bwMode="auto">
          <a:xfrm>
            <a:off x="8316913" y="908050"/>
            <a:ext cx="695325" cy="10810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Date Placeholder 1"/>
          <p:cNvSpPr>
            <a:spLocks noGrp="1"/>
          </p:cNvSpPr>
          <p:nvPr>
            <p:ph type="dt" sz="quarter" idx="10"/>
          </p:nvPr>
        </p:nvSpPr>
        <p:spPr>
          <a:noFill/>
        </p:spPr>
        <p:txBody>
          <a:bodyPr/>
          <a:lstStyle/>
          <a:p>
            <a:fld id="{1F961BC6-5BFC-4E1E-BD0D-5C14B839FCBE}" type="datetime4">
              <a:rPr lang="en-US" smtClean="0"/>
              <a:pPr/>
              <a:t>April 28, 2012</a:t>
            </a:fld>
            <a:endParaRPr lang="fr-CA" smtClean="0"/>
          </a:p>
        </p:txBody>
      </p:sp>
      <p:sp>
        <p:nvSpPr>
          <p:cNvPr id="23555" name="Slide Number Placeholder 2"/>
          <p:cNvSpPr>
            <a:spLocks noGrp="1"/>
          </p:cNvSpPr>
          <p:nvPr>
            <p:ph type="sldNum" sz="quarter" idx="11"/>
          </p:nvPr>
        </p:nvSpPr>
        <p:spPr>
          <a:noFill/>
        </p:spPr>
        <p:txBody>
          <a:bodyPr/>
          <a:lstStyle/>
          <a:p>
            <a:fld id="{44830069-60E8-4554-A80C-48126BDF5AB5}" type="slidenum">
              <a:rPr lang="en-US" smtClean="0"/>
              <a:pPr/>
              <a:t>13</a:t>
            </a:fld>
            <a:endParaRPr lang="en-US" smtClean="0"/>
          </a:p>
        </p:txBody>
      </p:sp>
      <p:sp>
        <p:nvSpPr>
          <p:cNvPr id="23556" name="Rectangle 2"/>
          <p:cNvSpPr>
            <a:spLocks noChangeArrowheads="1"/>
          </p:cNvSpPr>
          <p:nvPr/>
        </p:nvSpPr>
        <p:spPr bwMode="auto">
          <a:xfrm>
            <a:off x="323850" y="1052513"/>
            <a:ext cx="8569325" cy="4897437"/>
          </a:xfrm>
          <a:prstGeom prst="rect">
            <a:avLst/>
          </a:prstGeom>
          <a:noFill/>
          <a:ln w="9525">
            <a:noFill/>
            <a:miter lim="800000"/>
            <a:headEnd/>
            <a:tailEnd/>
          </a:ln>
        </p:spPr>
        <p:txBody>
          <a:bodyPr/>
          <a:lstStyle/>
          <a:p>
            <a:pPr marL="342900" indent="-342900">
              <a:lnSpc>
                <a:spcPct val="90000"/>
              </a:lnSpc>
              <a:spcBef>
                <a:spcPct val="20000"/>
              </a:spcBef>
              <a:buFontTx/>
              <a:buChar char="•"/>
            </a:pPr>
            <a:r>
              <a:rPr lang="en-CA" sz="2400" dirty="0">
                <a:latin typeface="Times New Roman" pitchFamily="18" charset="0"/>
              </a:rPr>
              <a:t>Non-profit organization established in Columbia in 1999</a:t>
            </a:r>
          </a:p>
          <a:p>
            <a:pPr marL="342900" indent="-342900">
              <a:lnSpc>
                <a:spcPct val="90000"/>
              </a:lnSpc>
              <a:spcBef>
                <a:spcPct val="20000"/>
              </a:spcBef>
              <a:buFontTx/>
              <a:buChar char="•"/>
            </a:pPr>
            <a:r>
              <a:rPr lang="en-CA" sz="2400" dirty="0">
                <a:latin typeface="Times New Roman" pitchFamily="18" charset="0"/>
              </a:rPr>
              <a:t>Purpose</a:t>
            </a:r>
          </a:p>
          <a:p>
            <a:pPr marL="742950" lvl="1" indent="-285750">
              <a:lnSpc>
                <a:spcPct val="90000"/>
              </a:lnSpc>
              <a:spcBef>
                <a:spcPct val="20000"/>
              </a:spcBef>
              <a:buFontTx/>
              <a:buChar char="–"/>
            </a:pPr>
            <a:r>
              <a:rPr lang="en-CA" sz="2000" dirty="0">
                <a:latin typeface="Times New Roman" pitchFamily="18" charset="0"/>
              </a:rPr>
              <a:t>Create and develop enterprises providing goods and services to the information technology</a:t>
            </a:r>
          </a:p>
          <a:p>
            <a:pPr marL="342900" indent="-342900">
              <a:lnSpc>
                <a:spcPct val="90000"/>
              </a:lnSpc>
              <a:spcBef>
                <a:spcPct val="20000"/>
              </a:spcBef>
              <a:buFontTx/>
              <a:buChar char="•"/>
            </a:pPr>
            <a:r>
              <a:rPr lang="en-CA" sz="2400" dirty="0">
                <a:latin typeface="Times New Roman" pitchFamily="18" charset="0"/>
              </a:rPr>
              <a:t>Integrates 11 sites in Columbia</a:t>
            </a:r>
          </a:p>
          <a:p>
            <a:pPr marL="742950" lvl="1" indent="-285750">
              <a:lnSpc>
                <a:spcPct val="90000"/>
              </a:lnSpc>
              <a:spcBef>
                <a:spcPct val="20000"/>
              </a:spcBef>
              <a:buFontTx/>
              <a:buChar char="–"/>
            </a:pPr>
            <a:r>
              <a:rPr lang="fr-CA" sz="2000" dirty="0">
                <a:latin typeface="Times New Roman" pitchFamily="18" charset="0"/>
              </a:rPr>
              <a:t>Cali, Popayán, Pasto, </a:t>
            </a:r>
            <a:r>
              <a:rPr lang="fr-CA" sz="2000" dirty="0" err="1">
                <a:latin typeface="Times New Roman" pitchFamily="18" charset="0"/>
              </a:rPr>
              <a:t>Buga</a:t>
            </a:r>
            <a:r>
              <a:rPr lang="fr-CA" sz="2000" dirty="0">
                <a:latin typeface="Times New Roman" pitchFamily="18" charset="0"/>
              </a:rPr>
              <a:t>, </a:t>
            </a:r>
            <a:r>
              <a:rPr lang="fr-CA" sz="2000" dirty="0" err="1">
                <a:latin typeface="Times New Roman" pitchFamily="18" charset="0"/>
              </a:rPr>
              <a:t>Tuluá</a:t>
            </a:r>
            <a:r>
              <a:rPr lang="fr-CA" sz="2000" dirty="0">
                <a:latin typeface="Times New Roman" pitchFamily="18" charset="0"/>
              </a:rPr>
              <a:t>, Palmira, Buenaventura, Armenia, Manizales, </a:t>
            </a:r>
            <a:r>
              <a:rPr lang="fr-CA" sz="2000" dirty="0" err="1">
                <a:latin typeface="Times New Roman" pitchFamily="18" charset="0"/>
              </a:rPr>
              <a:t>Ibague</a:t>
            </a:r>
            <a:r>
              <a:rPr lang="fr-CA" sz="2000" dirty="0">
                <a:latin typeface="Times New Roman" pitchFamily="18" charset="0"/>
              </a:rPr>
              <a:t>, Villavicencio, Medellin, Sincelejo and Pereira.</a:t>
            </a:r>
            <a:endParaRPr lang="en-CA" dirty="0">
              <a:latin typeface="Times New Roman" pitchFamily="18" charset="0"/>
            </a:endParaRPr>
          </a:p>
          <a:p>
            <a:pPr marL="342900" indent="-342900">
              <a:lnSpc>
                <a:spcPct val="90000"/>
              </a:lnSpc>
              <a:spcBef>
                <a:spcPct val="20000"/>
              </a:spcBef>
              <a:buFontTx/>
              <a:buChar char="•"/>
            </a:pPr>
            <a:r>
              <a:rPr lang="en-CA" sz="2400" dirty="0">
                <a:latin typeface="Times New Roman" pitchFamily="18" charset="0"/>
              </a:rPr>
              <a:t>Houses more than 200 VSEs</a:t>
            </a:r>
          </a:p>
          <a:p>
            <a:pPr marL="742950" lvl="1" indent="-285750">
              <a:lnSpc>
                <a:spcPct val="90000"/>
              </a:lnSpc>
              <a:spcBef>
                <a:spcPct val="20000"/>
              </a:spcBef>
              <a:buFontTx/>
              <a:buChar char="–"/>
            </a:pPr>
            <a:r>
              <a:rPr lang="en-CA" sz="2000" dirty="0">
                <a:latin typeface="Times New Roman" pitchFamily="18" charset="0"/>
              </a:rPr>
              <a:t>Over 120 VSEs under the same roof in Cali</a:t>
            </a:r>
          </a:p>
          <a:p>
            <a:pPr marL="742950" lvl="1" indent="-285750">
              <a:lnSpc>
                <a:spcPct val="90000"/>
              </a:lnSpc>
              <a:spcBef>
                <a:spcPct val="20000"/>
              </a:spcBef>
              <a:buFontTx/>
              <a:buChar char="–"/>
            </a:pPr>
            <a:r>
              <a:rPr lang="en-CA" sz="2000" dirty="0">
                <a:latin typeface="Times New Roman" pitchFamily="18" charset="0"/>
              </a:rPr>
              <a:t>1000 Software Engineering Professionals, </a:t>
            </a:r>
          </a:p>
          <a:p>
            <a:pPr marL="742950" lvl="1" indent="-285750">
              <a:lnSpc>
                <a:spcPct val="90000"/>
              </a:lnSpc>
              <a:spcBef>
                <a:spcPct val="20000"/>
              </a:spcBef>
              <a:buFontTx/>
              <a:buChar char="–"/>
            </a:pPr>
            <a:r>
              <a:rPr lang="en-CA" sz="2000" dirty="0">
                <a:latin typeface="Times New Roman" pitchFamily="18" charset="0"/>
              </a:rPr>
              <a:t>About 200 professionals provide support in technical, administrative and business development processes</a:t>
            </a:r>
          </a:p>
          <a:p>
            <a:pPr marL="1143000" lvl="2" indent="-228600">
              <a:lnSpc>
                <a:spcPct val="90000"/>
              </a:lnSpc>
              <a:spcBef>
                <a:spcPct val="20000"/>
              </a:spcBef>
              <a:buFontTx/>
              <a:buChar char="•"/>
            </a:pPr>
            <a:r>
              <a:rPr lang="en-CA" sz="2000" dirty="0">
                <a:latin typeface="Times New Roman" pitchFamily="18" charset="0"/>
              </a:rPr>
              <a:t>Q.A., Test, Finance, Communication, Contract, Publication, etc.</a:t>
            </a:r>
          </a:p>
          <a:p>
            <a:pPr marL="742950" lvl="1" indent="-285750">
              <a:lnSpc>
                <a:spcPct val="90000"/>
              </a:lnSpc>
              <a:spcBef>
                <a:spcPct val="20000"/>
              </a:spcBef>
              <a:buFontTx/>
              <a:buChar char="–"/>
            </a:pPr>
            <a:r>
              <a:rPr lang="en-CA" sz="2000" dirty="0">
                <a:latin typeface="Times New Roman" pitchFamily="18" charset="0"/>
              </a:rPr>
              <a:t>Cost of expertise is pay-as-you-use and shared between VSEs.</a:t>
            </a:r>
            <a:endParaRPr lang="en-CA" dirty="0">
              <a:latin typeface="Times New Roman" pitchFamily="18" charset="0"/>
            </a:endParaRPr>
          </a:p>
          <a:p>
            <a:pPr marL="342900" indent="-342900">
              <a:lnSpc>
                <a:spcPct val="90000"/>
              </a:lnSpc>
              <a:spcBef>
                <a:spcPct val="20000"/>
              </a:spcBef>
            </a:pPr>
            <a:endParaRPr lang="en-CA" sz="2400" dirty="0">
              <a:latin typeface="Times New Roman" pitchFamily="18" charset="0"/>
            </a:endParaRPr>
          </a:p>
        </p:txBody>
      </p:sp>
      <p:pic>
        <p:nvPicPr>
          <p:cNvPr id="23557" name="Picture 3" descr="logoPS"/>
          <p:cNvPicPr>
            <a:picLocks noChangeAspect="1" noChangeArrowheads="1"/>
          </p:cNvPicPr>
          <p:nvPr/>
        </p:nvPicPr>
        <p:blipFill>
          <a:blip r:embed="rId2" cstate="print"/>
          <a:srcRect/>
          <a:stretch>
            <a:fillRect/>
          </a:stretch>
        </p:blipFill>
        <p:spPr bwMode="auto">
          <a:xfrm>
            <a:off x="2847975" y="115888"/>
            <a:ext cx="3236913" cy="830262"/>
          </a:xfrm>
          <a:prstGeom prst="rect">
            <a:avLst/>
          </a:prstGeom>
          <a:noFill/>
          <a:ln w="9525">
            <a:noFill/>
            <a:miter lim="800000"/>
            <a:headEnd/>
            <a:tailEnd/>
          </a:ln>
        </p:spPr>
      </p:pic>
      <p:sp>
        <p:nvSpPr>
          <p:cNvPr id="23558" name="Text Box 4"/>
          <p:cNvSpPr txBox="1">
            <a:spLocks noChangeArrowheads="1"/>
          </p:cNvSpPr>
          <p:nvPr/>
        </p:nvSpPr>
        <p:spPr bwMode="auto">
          <a:xfrm>
            <a:off x="5062538" y="6100763"/>
            <a:ext cx="2317750" cy="641350"/>
          </a:xfrm>
          <a:prstGeom prst="rect">
            <a:avLst/>
          </a:prstGeom>
          <a:noFill/>
          <a:ln w="9525">
            <a:noFill/>
            <a:miter lim="800000"/>
            <a:headEnd/>
            <a:tailEnd/>
          </a:ln>
        </p:spPr>
        <p:txBody>
          <a:bodyPr wrap="none">
            <a:spAutoFit/>
          </a:bodyPr>
          <a:lstStyle/>
          <a:p>
            <a:r>
              <a:rPr lang="fr-CA">
                <a:hlinkClick r:id="rId3"/>
              </a:rPr>
              <a:t>www.parquesoft.com</a:t>
            </a:r>
            <a:endParaRPr lang="fr-CA"/>
          </a:p>
          <a:p>
            <a:endParaRPr lang="fr-CA"/>
          </a:p>
        </p:txBody>
      </p:sp>
      <p:cxnSp>
        <p:nvCxnSpPr>
          <p:cNvPr id="7" name="Straight Connector 6"/>
          <p:cNvCxnSpPr/>
          <p:nvPr/>
        </p:nvCxnSpPr>
        <p:spPr>
          <a:xfrm rot="5400000" flipH="1" flipV="1">
            <a:off x="8617632" y="6331632"/>
            <a:ext cx="692696" cy="3600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AutoShape 7"/>
          <p:cNvSpPr>
            <a:spLocks noChangeArrowheads="1"/>
          </p:cNvSpPr>
          <p:nvPr/>
        </p:nvSpPr>
        <p:spPr bwMode="auto">
          <a:xfrm>
            <a:off x="107950" y="44450"/>
            <a:ext cx="1584325" cy="720725"/>
          </a:xfrm>
          <a:prstGeom prst="rightArrow">
            <a:avLst>
              <a:gd name="adj1" fmla="val 50000"/>
              <a:gd name="adj2" fmla="val 54956"/>
            </a:avLst>
          </a:prstGeom>
          <a:solidFill>
            <a:schemeClr val="bg1"/>
          </a:solidFill>
          <a:ln w="9525">
            <a:solidFill>
              <a:schemeClr val="tx1"/>
            </a:solidFill>
            <a:miter lim="800000"/>
            <a:headEnd/>
            <a:tailEnd/>
          </a:ln>
        </p:spPr>
        <p:txBody>
          <a:bodyPr wrap="none" anchor="ctr"/>
          <a:lstStyle/>
          <a:p>
            <a:r>
              <a:rPr lang="en-CA" sz="1600" b="1"/>
              <a:t>2. Research</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1"/>
          <p:cNvSpPr>
            <a:spLocks noGrp="1"/>
          </p:cNvSpPr>
          <p:nvPr>
            <p:ph type="dt" sz="quarter" idx="10"/>
          </p:nvPr>
        </p:nvSpPr>
        <p:spPr>
          <a:noFill/>
        </p:spPr>
        <p:txBody>
          <a:bodyPr/>
          <a:lstStyle/>
          <a:p>
            <a:fld id="{56775642-ADAC-47FB-B09B-979F621CA6C7}" type="datetime4">
              <a:rPr lang="en-US" smtClean="0"/>
              <a:pPr/>
              <a:t>April 28, 2012</a:t>
            </a:fld>
            <a:endParaRPr lang="fr-CA" smtClean="0"/>
          </a:p>
        </p:txBody>
      </p:sp>
      <p:sp>
        <p:nvSpPr>
          <p:cNvPr id="24579" name="Slide Number Placeholder 2"/>
          <p:cNvSpPr>
            <a:spLocks noGrp="1"/>
          </p:cNvSpPr>
          <p:nvPr>
            <p:ph type="sldNum" sz="quarter" idx="11"/>
          </p:nvPr>
        </p:nvSpPr>
        <p:spPr>
          <a:noFill/>
        </p:spPr>
        <p:txBody>
          <a:bodyPr/>
          <a:lstStyle/>
          <a:p>
            <a:fld id="{12BD5CB8-5942-4BEC-BC2D-CC7BCFD09B73}" type="slidenum">
              <a:rPr lang="en-US" smtClean="0"/>
              <a:pPr/>
              <a:t>14</a:t>
            </a:fld>
            <a:endParaRPr lang="en-US" smtClean="0"/>
          </a:p>
        </p:txBody>
      </p:sp>
      <p:sp>
        <p:nvSpPr>
          <p:cNvPr id="24580" name="Rectangle 2"/>
          <p:cNvSpPr>
            <a:spLocks noChangeArrowheads="1"/>
          </p:cNvSpPr>
          <p:nvPr/>
        </p:nvSpPr>
        <p:spPr bwMode="auto">
          <a:xfrm>
            <a:off x="1681163" y="115888"/>
            <a:ext cx="5915025" cy="685800"/>
          </a:xfrm>
          <a:prstGeom prst="rect">
            <a:avLst/>
          </a:prstGeom>
          <a:noFill/>
          <a:ln w="9525">
            <a:noFill/>
            <a:miter lim="800000"/>
            <a:headEnd/>
            <a:tailEnd/>
          </a:ln>
        </p:spPr>
        <p:txBody>
          <a:bodyPr anchor="ctr"/>
          <a:lstStyle/>
          <a:p>
            <a:pPr algn="ctr"/>
            <a:r>
              <a:rPr lang="en-CA" sz="3200" b="1" dirty="0">
                <a:solidFill>
                  <a:schemeClr val="accent2"/>
                </a:solidFill>
                <a:latin typeface="Times New Roman" pitchFamily="18" charset="0"/>
              </a:rPr>
              <a:t>Survey of VSEs</a:t>
            </a:r>
          </a:p>
        </p:txBody>
      </p:sp>
      <p:sp>
        <p:nvSpPr>
          <p:cNvPr id="24581" name="Rectangle 3"/>
          <p:cNvSpPr>
            <a:spLocks noChangeArrowheads="1"/>
          </p:cNvSpPr>
          <p:nvPr/>
        </p:nvSpPr>
        <p:spPr bwMode="auto">
          <a:xfrm>
            <a:off x="611188" y="981075"/>
            <a:ext cx="8137525" cy="5327650"/>
          </a:xfrm>
          <a:prstGeom prst="rect">
            <a:avLst/>
          </a:prstGeom>
          <a:noFill/>
          <a:ln w="9525">
            <a:noFill/>
            <a:miter lim="800000"/>
            <a:headEnd/>
            <a:tailEnd/>
          </a:ln>
        </p:spPr>
        <p:txBody>
          <a:bodyPr/>
          <a:lstStyle/>
          <a:p>
            <a:pPr marL="342900" indent="-342900">
              <a:spcBef>
                <a:spcPct val="20000"/>
              </a:spcBef>
              <a:buFontTx/>
              <a:buChar char="•"/>
            </a:pPr>
            <a:r>
              <a:rPr lang="en-US" sz="2400" b="1" dirty="0">
                <a:latin typeface="Times New Roman" pitchFamily="18" charset="0"/>
              </a:rPr>
              <a:t>Objectives</a:t>
            </a:r>
          </a:p>
          <a:p>
            <a:pPr marL="742950" lvl="1" indent="-285750">
              <a:spcBef>
                <a:spcPct val="20000"/>
              </a:spcBef>
              <a:buFontTx/>
              <a:buChar char="•"/>
            </a:pPr>
            <a:r>
              <a:rPr lang="en-US" sz="2200" dirty="0">
                <a:latin typeface="Times New Roman" pitchFamily="18" charset="0"/>
              </a:rPr>
              <a:t>Identify VSEs' utilization of standards</a:t>
            </a:r>
          </a:p>
          <a:p>
            <a:pPr marL="742950" lvl="1" indent="-285750">
              <a:spcBef>
                <a:spcPct val="20000"/>
              </a:spcBef>
              <a:buFontTx/>
              <a:buChar char="•"/>
            </a:pPr>
            <a:r>
              <a:rPr lang="en-US" sz="2200" dirty="0">
                <a:latin typeface="Times New Roman" pitchFamily="18" charset="0"/>
              </a:rPr>
              <a:t>Identify problems and potential solutions to help VSEs apply standards and become more capable and competitive. </a:t>
            </a:r>
          </a:p>
          <a:p>
            <a:pPr marL="342900" indent="-342900">
              <a:spcBef>
                <a:spcPct val="20000"/>
              </a:spcBef>
              <a:buFontTx/>
              <a:buChar char="•"/>
            </a:pPr>
            <a:r>
              <a:rPr lang="en-US" sz="2400" b="1" dirty="0">
                <a:latin typeface="Times New Roman" pitchFamily="18" charset="0"/>
              </a:rPr>
              <a:t>Method</a:t>
            </a:r>
          </a:p>
          <a:p>
            <a:pPr marL="742950" lvl="1" indent="-285750">
              <a:spcBef>
                <a:spcPct val="20000"/>
              </a:spcBef>
              <a:buFontTx/>
              <a:buChar char="•"/>
            </a:pPr>
            <a:r>
              <a:rPr lang="en-US" sz="2200" dirty="0">
                <a:latin typeface="Times New Roman" pitchFamily="18" charset="0"/>
              </a:rPr>
              <a:t>Web-based Survey</a:t>
            </a:r>
          </a:p>
          <a:p>
            <a:pPr marL="742950" lvl="1" indent="-285750">
              <a:spcBef>
                <a:spcPct val="20000"/>
              </a:spcBef>
              <a:buFontTx/>
              <a:buChar char="•"/>
            </a:pPr>
            <a:r>
              <a:rPr lang="en-US" sz="2200" dirty="0">
                <a:latin typeface="Times New Roman" pitchFamily="18" charset="0"/>
              </a:rPr>
              <a:t>Questionnaire translated in 9 languages</a:t>
            </a:r>
          </a:p>
          <a:p>
            <a:pPr marL="1143000" lvl="2" indent="-228600">
              <a:spcBef>
                <a:spcPct val="20000"/>
              </a:spcBef>
              <a:buFontTx/>
              <a:buChar char="•"/>
            </a:pPr>
            <a:r>
              <a:rPr lang="en-US" sz="2000" dirty="0">
                <a:latin typeface="Times New Roman" pitchFamily="18" charset="0"/>
              </a:rPr>
              <a:t>English, French, German, Korean, Portuguese, Russian, Spanish, Thai and Turkish. </a:t>
            </a:r>
          </a:p>
          <a:p>
            <a:pPr marL="742950" lvl="1" indent="-285750">
              <a:spcBef>
                <a:spcPct val="20000"/>
              </a:spcBef>
              <a:buFontTx/>
              <a:buChar char="•"/>
            </a:pPr>
            <a:r>
              <a:rPr lang="en-US" sz="2200" dirty="0">
                <a:latin typeface="Times New Roman" pitchFamily="18" charset="0"/>
              </a:rPr>
              <a:t>Invitation to participate in survey widely broadcasted via:</a:t>
            </a:r>
          </a:p>
          <a:p>
            <a:pPr marL="1143000" lvl="2" indent="-228600">
              <a:spcBef>
                <a:spcPct val="20000"/>
              </a:spcBef>
              <a:buFontTx/>
              <a:buChar char="•"/>
            </a:pPr>
            <a:r>
              <a:rPr lang="en-US" sz="2000" dirty="0">
                <a:latin typeface="Times New Roman" pitchFamily="18" charset="0"/>
              </a:rPr>
              <a:t>WG 24 Network of contacts</a:t>
            </a:r>
          </a:p>
          <a:p>
            <a:pPr marL="1143000" lvl="2" indent="-228600">
              <a:spcBef>
                <a:spcPct val="20000"/>
              </a:spcBef>
              <a:buFontTx/>
              <a:buChar char="•"/>
            </a:pPr>
            <a:r>
              <a:rPr lang="en-US" sz="2000" dirty="0">
                <a:latin typeface="Times New Roman" pitchFamily="18" charset="0"/>
              </a:rPr>
              <a:t>Centers and initiatives focused on SMEs/VSEs</a:t>
            </a:r>
          </a:p>
          <a:p>
            <a:pPr marL="1600200" lvl="3" indent="-228600">
              <a:spcBef>
                <a:spcPct val="20000"/>
              </a:spcBef>
              <a:buFontTx/>
              <a:buChar char="–"/>
            </a:pPr>
            <a:r>
              <a:rPr lang="en-US" dirty="0">
                <a:latin typeface="Times New Roman" pitchFamily="18" charset="0"/>
              </a:rPr>
              <a:t>e.g., SIPA (Thailand), CETIC (Belgium), </a:t>
            </a:r>
            <a:r>
              <a:rPr lang="en-US" dirty="0" err="1">
                <a:latin typeface="Times New Roman" pitchFamily="18" charset="0"/>
              </a:rPr>
              <a:t>Parquesoft</a:t>
            </a:r>
            <a:r>
              <a:rPr lang="en-US" dirty="0">
                <a:latin typeface="Times New Roman" pitchFamily="18" charset="0"/>
              </a:rPr>
              <a:t> (Colombia)</a:t>
            </a:r>
            <a:endParaRPr lang="en-US" sz="2000" dirty="0">
              <a:latin typeface="Times New Roman" pitchFamily="18" charset="0"/>
            </a:endParaRPr>
          </a:p>
        </p:txBody>
      </p:sp>
      <p:sp>
        <p:nvSpPr>
          <p:cNvPr id="7" name="AutoShape 7"/>
          <p:cNvSpPr>
            <a:spLocks noChangeArrowheads="1"/>
          </p:cNvSpPr>
          <p:nvPr/>
        </p:nvSpPr>
        <p:spPr bwMode="auto">
          <a:xfrm>
            <a:off x="107950" y="44450"/>
            <a:ext cx="1584325" cy="720725"/>
          </a:xfrm>
          <a:prstGeom prst="rightArrow">
            <a:avLst>
              <a:gd name="adj1" fmla="val 50000"/>
              <a:gd name="adj2" fmla="val 54956"/>
            </a:avLst>
          </a:prstGeom>
          <a:solidFill>
            <a:schemeClr val="bg1"/>
          </a:solidFill>
          <a:ln w="9525">
            <a:solidFill>
              <a:schemeClr val="tx1"/>
            </a:solidFill>
            <a:miter lim="800000"/>
            <a:headEnd/>
            <a:tailEnd/>
          </a:ln>
        </p:spPr>
        <p:txBody>
          <a:bodyPr wrap="none" anchor="ctr"/>
          <a:lstStyle/>
          <a:p>
            <a:r>
              <a:rPr lang="en-CA" sz="1600" b="1"/>
              <a:t>2. Research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4D9A894E-F524-419A-957C-3676AA7A5DA1}" type="datetime4">
              <a:rPr lang="en-US" smtClean="0"/>
              <a:pPr/>
              <a:t>April 28, 2012</a:t>
            </a:fld>
            <a:endParaRPr lang="fr-CA" smtClean="0"/>
          </a:p>
        </p:txBody>
      </p:sp>
      <p:sp>
        <p:nvSpPr>
          <p:cNvPr id="25603" name="Slide Number Placeholder 4"/>
          <p:cNvSpPr>
            <a:spLocks noGrp="1"/>
          </p:cNvSpPr>
          <p:nvPr>
            <p:ph type="sldNum" sz="quarter" idx="11"/>
          </p:nvPr>
        </p:nvSpPr>
        <p:spPr>
          <a:noFill/>
        </p:spPr>
        <p:txBody>
          <a:bodyPr/>
          <a:lstStyle/>
          <a:p>
            <a:fld id="{F3084F77-BE30-4FBE-A7C2-167B4BC32E61}" type="slidenum">
              <a:rPr lang="en-US" smtClean="0"/>
              <a:pPr/>
              <a:t>15</a:t>
            </a:fld>
            <a:endParaRPr lang="en-US" smtClean="0"/>
          </a:p>
        </p:txBody>
      </p:sp>
      <p:sp>
        <p:nvSpPr>
          <p:cNvPr id="25604" name="Rectangle 414"/>
          <p:cNvSpPr>
            <a:spLocks noGrp="1" noChangeArrowheads="1"/>
          </p:cNvSpPr>
          <p:nvPr>
            <p:ph type="title"/>
          </p:nvPr>
        </p:nvSpPr>
        <p:spPr>
          <a:xfrm>
            <a:off x="755650" y="157282"/>
            <a:ext cx="7777163" cy="685800"/>
          </a:xfrm>
        </p:spPr>
        <p:txBody>
          <a:bodyPr/>
          <a:lstStyle/>
          <a:p>
            <a:pPr eaLnBrk="1" hangingPunct="1"/>
            <a:r>
              <a:rPr lang="en-CA" sz="3200" dirty="0" smtClean="0"/>
              <a:t>Over 435 Responses from 32 Countries</a:t>
            </a:r>
          </a:p>
        </p:txBody>
      </p:sp>
      <p:graphicFrame>
        <p:nvGraphicFramePr>
          <p:cNvPr id="119465" name="Group 681"/>
          <p:cNvGraphicFramePr>
            <a:graphicFrameLocks noGrp="1"/>
          </p:cNvGraphicFramePr>
          <p:nvPr>
            <p:ph type="tbl" idx="1"/>
          </p:nvPr>
        </p:nvGraphicFramePr>
        <p:xfrm>
          <a:off x="395288" y="921725"/>
          <a:ext cx="8424862" cy="5315587"/>
        </p:xfrm>
        <a:graphic>
          <a:graphicData uri="http://schemas.openxmlformats.org/drawingml/2006/table">
            <a:tbl>
              <a:tblPr/>
              <a:tblGrid>
                <a:gridCol w="1296987"/>
                <a:gridCol w="1366838"/>
                <a:gridCol w="1647825"/>
                <a:gridCol w="1317625"/>
                <a:gridCol w="1500187"/>
                <a:gridCol w="1295400"/>
              </a:tblGrid>
              <a:tr h="641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Country</a:t>
                      </a:r>
                      <a:endParaRPr kumimoji="0" lang="en-US" sz="1800" b="1" i="0" u="none" strike="noStrike" cap="none" normalizeH="0" baseline="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Number of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Responses</a:t>
                      </a:r>
                      <a:endParaRPr kumimoji="0" lang="en-US" sz="18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Country</a:t>
                      </a:r>
                      <a:endParaRPr kumimoji="0" lang="en-US" sz="18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Number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Responses</a:t>
                      </a:r>
                      <a:endParaRPr kumimoji="0" lang="en-US" sz="18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Country</a:t>
                      </a:r>
                      <a:endParaRPr kumimoji="0" lang="en-US" sz="1800" b="1"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Number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Responses</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7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Argentina</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Finland</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13</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New Zealand</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6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Australia</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France</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Peru</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7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Belgium</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1800" b="1" i="0" u="none" strike="noStrike" cap="none" normalizeH="0" baseline="0" smtClean="0">
                          <a:ln>
                            <a:noFill/>
                          </a:ln>
                          <a:solidFill>
                            <a:schemeClr val="tx1"/>
                          </a:solidFill>
                          <a:effectLst/>
                          <a:latin typeface="Times New Roman" pitchFamily="18" charset="0"/>
                        </a:rPr>
                        <a:t>Germany</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800" b="1" i="0" u="none" strike="noStrike" cap="none" normalizeH="0" baseline="0" smtClean="0">
                          <a:ln>
                            <a:noFill/>
                          </a:ln>
                          <a:solidFill>
                            <a:schemeClr val="tx1"/>
                          </a:solidFill>
                          <a:effectLst/>
                          <a:latin typeface="Times New Roman" pitchFamily="18" charset="0"/>
                        </a:rPr>
                        <a:t>1</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Russia</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6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Brazil</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smtClean="0">
                          <a:ln>
                            <a:noFill/>
                          </a:ln>
                          <a:solidFill>
                            <a:schemeClr val="tx1"/>
                          </a:solidFill>
                          <a:effectLst/>
                          <a:latin typeface="Times New Roman" pitchFamily="18" charset="0"/>
                          <a:cs typeface="Times New Roman" pitchFamily="18" charset="0"/>
                        </a:rPr>
                        <a:t>72</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India</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57</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South Africa</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7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Bulgaria</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Ireland</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Spain</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7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Canada</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Italy</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Taiwan</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6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Chile</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Japan</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Thailand</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59</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7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Colombia</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109</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Korea (South)</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Turkey</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6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Czech Republic</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smtClean="0">
                          <a:ln>
                            <a:noFill/>
                          </a:ln>
                          <a:solidFill>
                            <a:schemeClr val="tx1"/>
                          </a:solidFill>
                          <a:effectLst/>
                          <a:latin typeface="Times New Roman" pitchFamily="18" charset="0"/>
                        </a:rPr>
                        <a:t>Luxembourg</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smtClean="0">
                          <a:ln>
                            <a:noFill/>
                          </a:ln>
                          <a:solidFill>
                            <a:schemeClr val="tx1"/>
                          </a:solidFill>
                          <a:effectLst/>
                          <a:latin typeface="Times New Roman" pitchFamily="18" charset="0"/>
                        </a:rPr>
                        <a:t>3</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United Kingdom</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7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smtClean="0">
                          <a:ln>
                            <a:noFill/>
                          </a:ln>
                          <a:solidFill>
                            <a:schemeClr val="tx1"/>
                          </a:solidFill>
                          <a:effectLst/>
                          <a:latin typeface="Times New Roman" pitchFamily="18" charset="0"/>
                        </a:rPr>
                        <a:t>Dominican Republic</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smtClean="0">
                          <a:ln>
                            <a:noFill/>
                          </a:ln>
                          <a:solidFill>
                            <a:schemeClr val="tx1"/>
                          </a:solidFill>
                          <a:effectLst/>
                          <a:latin typeface="Times New Roman" pitchFamily="18" charset="0"/>
                        </a:rPr>
                        <a:t>1</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Mexico</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United States</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6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Ecuador</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9</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1800" b="1" i="0" u="none" strike="noStrike" cap="none" normalizeH="0" baseline="0" smtClean="0">
                          <a:ln>
                            <a:noFill/>
                          </a:ln>
                          <a:solidFill>
                            <a:schemeClr val="tx1"/>
                          </a:solidFill>
                          <a:effectLst/>
                          <a:latin typeface="Times New Roman" pitchFamily="18" charset="0"/>
                          <a:ea typeface="Times New Roman" pitchFamily="18" charset="0"/>
                          <a:cs typeface="Courier New" pitchFamily="49" charset="0"/>
                        </a:rPr>
                        <a:t>Morocco</a:t>
                      </a:r>
                      <a:r>
                        <a:rPr kumimoji="0" lang="en-US" sz="1800" b="1" i="0" u="none" strike="noStrike" cap="none" normalizeH="0" baseline="0" smtClean="0">
                          <a:ln>
                            <a:noFill/>
                          </a:ln>
                          <a:solidFill>
                            <a:schemeClr val="tx1"/>
                          </a:solidFill>
                          <a:effectLst/>
                          <a:latin typeface="Times New Roman" pitchFamily="18" charset="0"/>
                          <a:ea typeface="Times New Roman" pitchFamily="18" charset="0"/>
                          <a:cs typeface="Courier New" pitchFamily="49"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800" b="1" i="0" u="none" strike="noStrike" cap="none" normalizeH="0" baseline="0" smtClean="0">
                          <a:ln>
                            <a:noFill/>
                          </a:ln>
                          <a:solidFill>
                            <a:schemeClr val="tx1"/>
                          </a:solidFill>
                          <a:effectLst/>
                          <a:latin typeface="Times New Roman" pitchFamily="18" charset="0"/>
                        </a:rPr>
                        <a:t>1</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A"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CA"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2" name="Group 789"/>
          <p:cNvGrpSpPr>
            <a:grpSpLocks/>
          </p:cNvGrpSpPr>
          <p:nvPr/>
        </p:nvGrpSpPr>
        <p:grpSpPr bwMode="auto">
          <a:xfrm>
            <a:off x="160338" y="2628288"/>
            <a:ext cx="8372475" cy="1965325"/>
            <a:chOff x="101" y="1511"/>
            <a:chExt cx="5274" cy="1238"/>
          </a:xfrm>
        </p:grpSpPr>
        <p:sp>
          <p:nvSpPr>
            <p:cNvPr id="25699" name="Oval 785"/>
            <p:cNvSpPr>
              <a:spLocks noChangeArrowheads="1"/>
            </p:cNvSpPr>
            <p:nvPr/>
          </p:nvSpPr>
          <p:spPr bwMode="auto">
            <a:xfrm>
              <a:off x="1915" y="1511"/>
              <a:ext cx="1633" cy="317"/>
            </a:xfrm>
            <a:prstGeom prst="ellipse">
              <a:avLst/>
            </a:prstGeom>
            <a:noFill/>
            <a:ln w="9525">
              <a:solidFill>
                <a:srgbClr val="FF0000"/>
              </a:solidFill>
              <a:prstDash val="lgDash"/>
              <a:round/>
              <a:headEnd/>
              <a:tailEnd/>
            </a:ln>
          </p:spPr>
          <p:txBody>
            <a:bodyPr wrap="none" anchor="ctr"/>
            <a:lstStyle/>
            <a:p>
              <a:endParaRPr lang="fr-CA"/>
            </a:p>
          </p:txBody>
        </p:sp>
        <p:sp>
          <p:nvSpPr>
            <p:cNvPr id="25700" name="Oval 786"/>
            <p:cNvSpPr>
              <a:spLocks noChangeArrowheads="1"/>
            </p:cNvSpPr>
            <p:nvPr/>
          </p:nvSpPr>
          <p:spPr bwMode="auto">
            <a:xfrm>
              <a:off x="101" y="1512"/>
              <a:ext cx="1633" cy="317"/>
            </a:xfrm>
            <a:prstGeom prst="ellipse">
              <a:avLst/>
            </a:prstGeom>
            <a:noFill/>
            <a:ln w="9525">
              <a:solidFill>
                <a:srgbClr val="FF0000"/>
              </a:solidFill>
              <a:prstDash val="lgDash"/>
              <a:round/>
              <a:headEnd/>
              <a:tailEnd/>
            </a:ln>
          </p:spPr>
          <p:txBody>
            <a:bodyPr wrap="none" anchor="ctr"/>
            <a:lstStyle/>
            <a:p>
              <a:endParaRPr lang="fr-CA"/>
            </a:p>
          </p:txBody>
        </p:sp>
        <p:sp>
          <p:nvSpPr>
            <p:cNvPr id="25701" name="Oval 787"/>
            <p:cNvSpPr>
              <a:spLocks noChangeArrowheads="1"/>
            </p:cNvSpPr>
            <p:nvPr/>
          </p:nvSpPr>
          <p:spPr bwMode="auto">
            <a:xfrm>
              <a:off x="3742" y="2216"/>
              <a:ext cx="1633" cy="317"/>
            </a:xfrm>
            <a:prstGeom prst="ellipse">
              <a:avLst/>
            </a:prstGeom>
            <a:noFill/>
            <a:ln w="9525">
              <a:solidFill>
                <a:srgbClr val="FF0000"/>
              </a:solidFill>
              <a:prstDash val="lgDash"/>
              <a:round/>
              <a:headEnd/>
              <a:tailEnd/>
            </a:ln>
          </p:spPr>
          <p:txBody>
            <a:bodyPr wrap="none" anchor="ctr"/>
            <a:lstStyle/>
            <a:p>
              <a:endParaRPr lang="fr-CA"/>
            </a:p>
          </p:txBody>
        </p:sp>
        <p:sp>
          <p:nvSpPr>
            <p:cNvPr id="25702" name="Oval 788"/>
            <p:cNvSpPr>
              <a:spLocks noChangeArrowheads="1"/>
            </p:cNvSpPr>
            <p:nvPr/>
          </p:nvSpPr>
          <p:spPr bwMode="auto">
            <a:xfrm>
              <a:off x="113" y="2432"/>
              <a:ext cx="1633" cy="317"/>
            </a:xfrm>
            <a:prstGeom prst="ellipse">
              <a:avLst/>
            </a:prstGeom>
            <a:noFill/>
            <a:ln w="9525">
              <a:solidFill>
                <a:srgbClr val="FF0000"/>
              </a:solidFill>
              <a:prstDash val="lgDash"/>
              <a:round/>
              <a:headEnd/>
              <a:tailEnd/>
            </a:ln>
          </p:spPr>
          <p:txBody>
            <a:bodyPr wrap="none" anchor="ctr"/>
            <a:lstStyle/>
            <a:p>
              <a:endParaRPr lang="fr-CA"/>
            </a:p>
          </p:txBody>
        </p:sp>
      </p:grpSp>
      <p:sp>
        <p:nvSpPr>
          <p:cNvPr id="11" name="Oval 10"/>
          <p:cNvSpPr/>
          <p:nvPr/>
        </p:nvSpPr>
        <p:spPr>
          <a:xfrm>
            <a:off x="5940152" y="5157192"/>
            <a:ext cx="2808312" cy="576064"/>
          </a:xfrm>
          <a:prstGeom prst="ellipse">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fld id="{B6E44F36-58C2-4868-B2E1-A92D7EDC5860}" type="datetime4">
              <a:rPr lang="en-US" smtClean="0"/>
              <a:pPr/>
              <a:t>April 28, 2012</a:t>
            </a:fld>
            <a:endParaRPr lang="fr-CA" smtClean="0"/>
          </a:p>
        </p:txBody>
      </p:sp>
      <p:sp>
        <p:nvSpPr>
          <p:cNvPr id="26627" name="Slide Number Placeholder 4"/>
          <p:cNvSpPr>
            <a:spLocks noGrp="1"/>
          </p:cNvSpPr>
          <p:nvPr>
            <p:ph type="sldNum" sz="quarter" idx="11"/>
          </p:nvPr>
        </p:nvSpPr>
        <p:spPr>
          <a:noFill/>
        </p:spPr>
        <p:txBody>
          <a:bodyPr/>
          <a:lstStyle/>
          <a:p>
            <a:fld id="{DDE7F3A2-F179-4B5A-8569-1FE9219229CA}" type="slidenum">
              <a:rPr lang="en-US" smtClean="0"/>
              <a:pPr/>
              <a:t>16</a:t>
            </a:fld>
            <a:endParaRPr lang="en-US" smtClean="0"/>
          </a:p>
        </p:txBody>
      </p:sp>
      <p:sp>
        <p:nvSpPr>
          <p:cNvPr id="26628" name="Rectangle 6"/>
          <p:cNvSpPr>
            <a:spLocks noGrp="1" noChangeArrowheads="1"/>
          </p:cNvSpPr>
          <p:nvPr>
            <p:ph type="title"/>
          </p:nvPr>
        </p:nvSpPr>
        <p:spPr>
          <a:xfrm>
            <a:off x="1371600" y="152400"/>
            <a:ext cx="6584950" cy="1035050"/>
          </a:xfrm>
          <a:noFill/>
        </p:spPr>
        <p:txBody>
          <a:bodyPr/>
          <a:lstStyle/>
          <a:p>
            <a:pPr eaLnBrk="1" hangingPunct="1"/>
            <a:r>
              <a:rPr lang="en-CA" sz="3200" dirty="0" smtClean="0"/>
              <a:t>Why don't VSEs use Standards?</a:t>
            </a:r>
          </a:p>
        </p:txBody>
      </p:sp>
      <p:sp>
        <p:nvSpPr>
          <p:cNvPr id="26629" name="Text Box 8"/>
          <p:cNvSpPr txBox="1">
            <a:spLocks noChangeArrowheads="1"/>
          </p:cNvSpPr>
          <p:nvPr/>
        </p:nvSpPr>
        <p:spPr bwMode="auto">
          <a:xfrm>
            <a:off x="7599363" y="4558828"/>
            <a:ext cx="322262" cy="519112"/>
          </a:xfrm>
          <a:prstGeom prst="rect">
            <a:avLst/>
          </a:prstGeom>
          <a:noFill/>
          <a:ln w="9525">
            <a:noFill/>
            <a:miter lim="800000"/>
            <a:headEnd/>
            <a:tailEnd/>
          </a:ln>
        </p:spPr>
        <p:txBody>
          <a:bodyPr wrap="none">
            <a:spAutoFit/>
          </a:bodyPr>
          <a:lstStyle/>
          <a:p>
            <a:r>
              <a:rPr lang="fr-CA" sz="2800">
                <a:solidFill>
                  <a:srgbClr val="0000FF"/>
                </a:solidFill>
              </a:rPr>
              <a:t>*</a:t>
            </a:r>
            <a:endParaRPr lang="en-CA" sz="2800">
              <a:solidFill>
                <a:srgbClr val="0000FF"/>
              </a:solidFill>
            </a:endParaRPr>
          </a:p>
        </p:txBody>
      </p:sp>
      <p:sp>
        <p:nvSpPr>
          <p:cNvPr id="26630" name="Rectangle 11"/>
          <p:cNvSpPr>
            <a:spLocks noChangeArrowheads="1"/>
          </p:cNvSpPr>
          <p:nvPr/>
        </p:nvSpPr>
        <p:spPr bwMode="auto">
          <a:xfrm>
            <a:off x="-1855788" y="188640"/>
            <a:ext cx="10999788" cy="6256338"/>
          </a:xfrm>
          <a:prstGeom prst="rect">
            <a:avLst/>
          </a:prstGeom>
          <a:noFill/>
          <a:ln w="0">
            <a:noFill/>
            <a:miter lim="800000"/>
            <a:headEnd/>
            <a:tailEnd/>
          </a:ln>
        </p:spPr>
        <p:txBody>
          <a:bodyPr/>
          <a:lstStyle/>
          <a:p>
            <a:endParaRPr lang="fr-CA"/>
          </a:p>
        </p:txBody>
      </p:sp>
      <p:sp>
        <p:nvSpPr>
          <p:cNvPr id="26631" name="Freeform 12"/>
          <p:cNvSpPr>
            <a:spLocks/>
          </p:cNvSpPr>
          <p:nvPr/>
        </p:nvSpPr>
        <p:spPr bwMode="auto">
          <a:xfrm>
            <a:off x="3044825" y="1544638"/>
            <a:ext cx="1738313" cy="1822450"/>
          </a:xfrm>
          <a:custGeom>
            <a:avLst/>
            <a:gdLst>
              <a:gd name="T0" fmla="*/ 1738313 w 119"/>
              <a:gd name="T1" fmla="*/ 1700953 h 120"/>
              <a:gd name="T2" fmla="*/ 0 w 119"/>
              <a:gd name="T3" fmla="*/ 0 h 120"/>
              <a:gd name="T4" fmla="*/ 0 w 119"/>
              <a:gd name="T5" fmla="*/ 1822450 h 120"/>
              <a:gd name="T6" fmla="*/ 1738313 w 119"/>
              <a:gd name="T7" fmla="*/ 1700953 h 120"/>
              <a:gd name="T8" fmla="*/ 0 60000 65536"/>
              <a:gd name="T9" fmla="*/ 0 60000 65536"/>
              <a:gd name="T10" fmla="*/ 0 60000 65536"/>
              <a:gd name="T11" fmla="*/ 0 60000 65536"/>
              <a:gd name="T12" fmla="*/ 0 w 119"/>
              <a:gd name="T13" fmla="*/ 0 h 120"/>
              <a:gd name="T14" fmla="*/ 119 w 119"/>
              <a:gd name="T15" fmla="*/ 120 h 120"/>
            </a:gdLst>
            <a:ahLst/>
            <a:cxnLst>
              <a:cxn ang="T8">
                <a:pos x="T0" y="T1"/>
              </a:cxn>
              <a:cxn ang="T9">
                <a:pos x="T2" y="T3"/>
              </a:cxn>
              <a:cxn ang="T10">
                <a:pos x="T4" y="T5"/>
              </a:cxn>
              <a:cxn ang="T11">
                <a:pos x="T6" y="T7"/>
              </a:cxn>
            </a:cxnLst>
            <a:rect l="T12" t="T13" r="T14" b="T15"/>
            <a:pathLst>
              <a:path w="119" h="120">
                <a:moveTo>
                  <a:pt x="119" y="112"/>
                </a:moveTo>
                <a:cubicBezTo>
                  <a:pt x="115" y="48"/>
                  <a:pt x="63" y="0"/>
                  <a:pt x="0" y="0"/>
                </a:cubicBezTo>
                <a:lnTo>
                  <a:pt x="0" y="120"/>
                </a:lnTo>
                <a:lnTo>
                  <a:pt x="119" y="112"/>
                </a:lnTo>
                <a:close/>
              </a:path>
            </a:pathLst>
          </a:custGeom>
          <a:solidFill>
            <a:srgbClr val="9999FF"/>
          </a:solidFill>
          <a:ln w="14288">
            <a:solidFill>
              <a:srgbClr val="000000"/>
            </a:solidFill>
            <a:prstDash val="solid"/>
            <a:round/>
            <a:headEnd/>
            <a:tailEnd/>
          </a:ln>
        </p:spPr>
        <p:txBody>
          <a:bodyPr/>
          <a:lstStyle/>
          <a:p>
            <a:endParaRPr lang="fr-CA"/>
          </a:p>
        </p:txBody>
      </p:sp>
      <p:sp>
        <p:nvSpPr>
          <p:cNvPr id="26632" name="Freeform 13"/>
          <p:cNvSpPr>
            <a:spLocks/>
          </p:cNvSpPr>
          <p:nvPr/>
        </p:nvSpPr>
        <p:spPr bwMode="auto">
          <a:xfrm>
            <a:off x="3044825" y="3244850"/>
            <a:ext cx="1754188" cy="973138"/>
          </a:xfrm>
          <a:custGeom>
            <a:avLst/>
            <a:gdLst>
              <a:gd name="T0" fmla="*/ 1549533 w 120"/>
              <a:gd name="T1" fmla="*/ 973138 h 64"/>
              <a:gd name="T2" fmla="*/ 1754188 w 120"/>
              <a:gd name="T3" fmla="*/ 121642 h 64"/>
              <a:gd name="T4" fmla="*/ 1739570 w 120"/>
              <a:gd name="T5" fmla="*/ 0 h 64"/>
              <a:gd name="T6" fmla="*/ 0 w 120"/>
              <a:gd name="T7" fmla="*/ 121642 h 64"/>
              <a:gd name="T8" fmla="*/ 1549533 w 120"/>
              <a:gd name="T9" fmla="*/ 973138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106" y="64"/>
                </a:moveTo>
                <a:cubicBezTo>
                  <a:pt x="115" y="46"/>
                  <a:pt x="120" y="27"/>
                  <a:pt x="120" y="8"/>
                </a:cubicBezTo>
                <a:cubicBezTo>
                  <a:pt x="120" y="5"/>
                  <a:pt x="119" y="2"/>
                  <a:pt x="119" y="0"/>
                </a:cubicBezTo>
                <a:lnTo>
                  <a:pt x="0" y="8"/>
                </a:lnTo>
                <a:lnTo>
                  <a:pt x="106" y="64"/>
                </a:lnTo>
                <a:close/>
              </a:path>
            </a:pathLst>
          </a:custGeom>
          <a:solidFill>
            <a:srgbClr val="993366"/>
          </a:solidFill>
          <a:ln w="14288">
            <a:solidFill>
              <a:srgbClr val="000000"/>
            </a:solidFill>
            <a:prstDash val="solid"/>
            <a:round/>
            <a:headEnd/>
            <a:tailEnd/>
          </a:ln>
        </p:spPr>
        <p:txBody>
          <a:bodyPr/>
          <a:lstStyle/>
          <a:p>
            <a:endParaRPr lang="fr-CA"/>
          </a:p>
        </p:txBody>
      </p:sp>
      <p:sp>
        <p:nvSpPr>
          <p:cNvPr id="26633" name="Freeform 14"/>
          <p:cNvSpPr>
            <a:spLocks/>
          </p:cNvSpPr>
          <p:nvPr/>
        </p:nvSpPr>
        <p:spPr bwMode="auto">
          <a:xfrm>
            <a:off x="1906588" y="3367088"/>
            <a:ext cx="2687637" cy="1806575"/>
          </a:xfrm>
          <a:custGeom>
            <a:avLst/>
            <a:gdLst>
              <a:gd name="T0" fmla="*/ 0 w 184"/>
              <a:gd name="T1" fmla="*/ 1396680 h 119"/>
              <a:gd name="T2" fmla="*/ 1139324 w 184"/>
              <a:gd name="T3" fmla="*/ 1806575 h 119"/>
              <a:gd name="T4" fmla="*/ 2687637 w 184"/>
              <a:gd name="T5" fmla="*/ 850153 h 119"/>
              <a:gd name="T6" fmla="*/ 1139324 w 184"/>
              <a:gd name="T7" fmla="*/ 0 h 119"/>
              <a:gd name="T8" fmla="*/ 0 w 184"/>
              <a:gd name="T9" fmla="*/ 1396680 h 119"/>
              <a:gd name="T10" fmla="*/ 0 60000 65536"/>
              <a:gd name="T11" fmla="*/ 0 60000 65536"/>
              <a:gd name="T12" fmla="*/ 0 60000 65536"/>
              <a:gd name="T13" fmla="*/ 0 60000 65536"/>
              <a:gd name="T14" fmla="*/ 0 60000 65536"/>
              <a:gd name="T15" fmla="*/ 0 w 184"/>
              <a:gd name="T16" fmla="*/ 0 h 119"/>
              <a:gd name="T17" fmla="*/ 184 w 184"/>
              <a:gd name="T18" fmla="*/ 119 h 119"/>
            </a:gdLst>
            <a:ahLst/>
            <a:cxnLst>
              <a:cxn ang="T10">
                <a:pos x="T0" y="T1"/>
              </a:cxn>
              <a:cxn ang="T11">
                <a:pos x="T2" y="T3"/>
              </a:cxn>
              <a:cxn ang="T12">
                <a:pos x="T4" y="T5"/>
              </a:cxn>
              <a:cxn ang="T13">
                <a:pos x="T6" y="T7"/>
              </a:cxn>
              <a:cxn ang="T14">
                <a:pos x="T8" y="T9"/>
              </a:cxn>
            </a:cxnLst>
            <a:rect l="T15" t="T16" r="T17" b="T18"/>
            <a:pathLst>
              <a:path w="184" h="119">
                <a:moveTo>
                  <a:pt x="0" y="92"/>
                </a:moveTo>
                <a:cubicBezTo>
                  <a:pt x="22" y="110"/>
                  <a:pt x="49" y="119"/>
                  <a:pt x="78" y="119"/>
                </a:cubicBezTo>
                <a:cubicBezTo>
                  <a:pt x="122" y="119"/>
                  <a:pt x="163" y="95"/>
                  <a:pt x="184" y="56"/>
                </a:cubicBezTo>
                <a:lnTo>
                  <a:pt x="78" y="0"/>
                </a:lnTo>
                <a:lnTo>
                  <a:pt x="0" y="92"/>
                </a:lnTo>
                <a:close/>
              </a:path>
            </a:pathLst>
          </a:custGeom>
          <a:solidFill>
            <a:srgbClr val="FFFFCC"/>
          </a:solidFill>
          <a:ln w="14288">
            <a:solidFill>
              <a:srgbClr val="000000"/>
            </a:solidFill>
            <a:prstDash val="solid"/>
            <a:round/>
            <a:headEnd/>
            <a:tailEnd/>
          </a:ln>
        </p:spPr>
        <p:txBody>
          <a:bodyPr/>
          <a:lstStyle/>
          <a:p>
            <a:endParaRPr lang="fr-CA"/>
          </a:p>
        </p:txBody>
      </p:sp>
      <p:sp>
        <p:nvSpPr>
          <p:cNvPr id="26634" name="Freeform 15"/>
          <p:cNvSpPr>
            <a:spLocks/>
          </p:cNvSpPr>
          <p:nvPr/>
        </p:nvSpPr>
        <p:spPr bwMode="auto">
          <a:xfrm>
            <a:off x="1292225" y="3367088"/>
            <a:ext cx="1752600" cy="1397000"/>
          </a:xfrm>
          <a:custGeom>
            <a:avLst/>
            <a:gdLst>
              <a:gd name="T0" fmla="*/ 0 w 120"/>
              <a:gd name="T1" fmla="*/ 15185 h 92"/>
              <a:gd name="T2" fmla="*/ 613410 w 120"/>
              <a:gd name="T3" fmla="*/ 1397000 h 92"/>
              <a:gd name="T4" fmla="*/ 1752600 w 120"/>
              <a:gd name="T5" fmla="*/ 0 h 92"/>
              <a:gd name="T6" fmla="*/ 0 w 120"/>
              <a:gd name="T7" fmla="*/ 15185 h 92"/>
              <a:gd name="T8" fmla="*/ 0 60000 65536"/>
              <a:gd name="T9" fmla="*/ 0 60000 65536"/>
              <a:gd name="T10" fmla="*/ 0 60000 65536"/>
              <a:gd name="T11" fmla="*/ 0 60000 65536"/>
              <a:gd name="T12" fmla="*/ 0 w 120"/>
              <a:gd name="T13" fmla="*/ 0 h 92"/>
              <a:gd name="T14" fmla="*/ 120 w 120"/>
              <a:gd name="T15" fmla="*/ 92 h 92"/>
            </a:gdLst>
            <a:ahLst/>
            <a:cxnLst>
              <a:cxn ang="T8">
                <a:pos x="T0" y="T1"/>
              </a:cxn>
              <a:cxn ang="T9">
                <a:pos x="T2" y="T3"/>
              </a:cxn>
              <a:cxn ang="T10">
                <a:pos x="T4" y="T5"/>
              </a:cxn>
              <a:cxn ang="T11">
                <a:pos x="T6" y="T7"/>
              </a:cxn>
            </a:cxnLst>
            <a:rect l="T12" t="T13" r="T14" b="T15"/>
            <a:pathLst>
              <a:path w="120" h="92">
                <a:moveTo>
                  <a:pt x="0" y="1"/>
                </a:moveTo>
                <a:cubicBezTo>
                  <a:pt x="0" y="36"/>
                  <a:pt x="16" y="69"/>
                  <a:pt x="42" y="92"/>
                </a:cubicBezTo>
                <a:lnTo>
                  <a:pt x="120" y="0"/>
                </a:lnTo>
                <a:lnTo>
                  <a:pt x="0" y="1"/>
                </a:lnTo>
                <a:close/>
              </a:path>
            </a:pathLst>
          </a:custGeom>
          <a:solidFill>
            <a:srgbClr val="CCFFFF"/>
          </a:solidFill>
          <a:ln w="14288">
            <a:solidFill>
              <a:srgbClr val="000000"/>
            </a:solidFill>
            <a:prstDash val="solid"/>
            <a:round/>
            <a:headEnd/>
            <a:tailEnd/>
          </a:ln>
        </p:spPr>
        <p:txBody>
          <a:bodyPr/>
          <a:lstStyle/>
          <a:p>
            <a:endParaRPr lang="fr-CA"/>
          </a:p>
        </p:txBody>
      </p:sp>
      <p:sp>
        <p:nvSpPr>
          <p:cNvPr id="26635" name="Freeform 16"/>
          <p:cNvSpPr>
            <a:spLocks/>
          </p:cNvSpPr>
          <p:nvPr/>
        </p:nvSpPr>
        <p:spPr bwMode="auto">
          <a:xfrm>
            <a:off x="1277938" y="1863725"/>
            <a:ext cx="1766887" cy="1519238"/>
          </a:xfrm>
          <a:custGeom>
            <a:avLst/>
            <a:gdLst>
              <a:gd name="T0" fmla="*/ 744721 w 121"/>
              <a:gd name="T1" fmla="*/ 0 h 100"/>
              <a:gd name="T2" fmla="*/ 14602 w 121"/>
              <a:gd name="T3" fmla="*/ 1488853 h 100"/>
              <a:gd name="T4" fmla="*/ 14602 w 121"/>
              <a:gd name="T5" fmla="*/ 1519238 h 100"/>
              <a:gd name="T6" fmla="*/ 1766887 w 121"/>
              <a:gd name="T7" fmla="*/ 1504046 h 100"/>
              <a:gd name="T8" fmla="*/ 744721 w 121"/>
              <a:gd name="T9" fmla="*/ 0 h 100"/>
              <a:gd name="T10" fmla="*/ 0 60000 65536"/>
              <a:gd name="T11" fmla="*/ 0 60000 65536"/>
              <a:gd name="T12" fmla="*/ 0 60000 65536"/>
              <a:gd name="T13" fmla="*/ 0 60000 65536"/>
              <a:gd name="T14" fmla="*/ 0 60000 65536"/>
              <a:gd name="T15" fmla="*/ 0 w 121"/>
              <a:gd name="T16" fmla="*/ 0 h 100"/>
              <a:gd name="T17" fmla="*/ 121 w 121"/>
              <a:gd name="T18" fmla="*/ 100 h 100"/>
            </a:gdLst>
            <a:ahLst/>
            <a:cxnLst>
              <a:cxn ang="T10">
                <a:pos x="T0" y="T1"/>
              </a:cxn>
              <a:cxn ang="T11">
                <a:pos x="T2" y="T3"/>
              </a:cxn>
              <a:cxn ang="T12">
                <a:pos x="T4" y="T5"/>
              </a:cxn>
              <a:cxn ang="T13">
                <a:pos x="T6" y="T7"/>
              </a:cxn>
              <a:cxn ang="T14">
                <a:pos x="T8" y="T9"/>
              </a:cxn>
            </a:cxnLst>
            <a:rect l="T15" t="T16" r="T17" b="T18"/>
            <a:pathLst>
              <a:path w="121" h="100">
                <a:moveTo>
                  <a:pt x="51" y="0"/>
                </a:moveTo>
                <a:cubicBezTo>
                  <a:pt x="19" y="23"/>
                  <a:pt x="1" y="59"/>
                  <a:pt x="1" y="98"/>
                </a:cubicBezTo>
                <a:cubicBezTo>
                  <a:pt x="0" y="99"/>
                  <a:pt x="1" y="100"/>
                  <a:pt x="1" y="100"/>
                </a:cubicBezTo>
                <a:lnTo>
                  <a:pt x="121" y="99"/>
                </a:lnTo>
                <a:lnTo>
                  <a:pt x="51" y="0"/>
                </a:lnTo>
                <a:close/>
              </a:path>
            </a:pathLst>
          </a:custGeom>
          <a:solidFill>
            <a:srgbClr val="660066"/>
          </a:solidFill>
          <a:ln w="14288">
            <a:solidFill>
              <a:srgbClr val="000000"/>
            </a:solidFill>
            <a:prstDash val="solid"/>
            <a:round/>
            <a:headEnd/>
            <a:tailEnd/>
          </a:ln>
        </p:spPr>
        <p:txBody>
          <a:bodyPr/>
          <a:lstStyle/>
          <a:p>
            <a:endParaRPr lang="fr-CA"/>
          </a:p>
        </p:txBody>
      </p:sp>
      <p:sp>
        <p:nvSpPr>
          <p:cNvPr id="26636" name="Freeform 17"/>
          <p:cNvSpPr>
            <a:spLocks/>
          </p:cNvSpPr>
          <p:nvPr/>
        </p:nvSpPr>
        <p:spPr bwMode="auto">
          <a:xfrm>
            <a:off x="2022475" y="1544638"/>
            <a:ext cx="1022350" cy="1822450"/>
          </a:xfrm>
          <a:custGeom>
            <a:avLst/>
            <a:gdLst>
              <a:gd name="T0" fmla="*/ 1007745 w 70"/>
              <a:gd name="T1" fmla="*/ 0 h 120"/>
              <a:gd name="T2" fmla="*/ 0 w 70"/>
              <a:gd name="T3" fmla="*/ 318929 h 120"/>
              <a:gd name="T4" fmla="*/ 1022350 w 70"/>
              <a:gd name="T5" fmla="*/ 1822450 h 120"/>
              <a:gd name="T6" fmla="*/ 1007745 w 70"/>
              <a:gd name="T7" fmla="*/ 0 h 120"/>
              <a:gd name="T8" fmla="*/ 0 60000 65536"/>
              <a:gd name="T9" fmla="*/ 0 60000 65536"/>
              <a:gd name="T10" fmla="*/ 0 60000 65536"/>
              <a:gd name="T11" fmla="*/ 0 60000 65536"/>
              <a:gd name="T12" fmla="*/ 0 w 70"/>
              <a:gd name="T13" fmla="*/ 0 h 120"/>
              <a:gd name="T14" fmla="*/ 70 w 70"/>
              <a:gd name="T15" fmla="*/ 120 h 120"/>
            </a:gdLst>
            <a:ahLst/>
            <a:cxnLst>
              <a:cxn ang="T8">
                <a:pos x="T0" y="T1"/>
              </a:cxn>
              <a:cxn ang="T9">
                <a:pos x="T2" y="T3"/>
              </a:cxn>
              <a:cxn ang="T10">
                <a:pos x="T4" y="T5"/>
              </a:cxn>
              <a:cxn ang="T11">
                <a:pos x="T6" y="T7"/>
              </a:cxn>
            </a:cxnLst>
            <a:rect l="T12" t="T13" r="T14" b="T15"/>
            <a:pathLst>
              <a:path w="70" h="120">
                <a:moveTo>
                  <a:pt x="69" y="0"/>
                </a:moveTo>
                <a:cubicBezTo>
                  <a:pt x="45" y="0"/>
                  <a:pt x="21" y="7"/>
                  <a:pt x="0" y="21"/>
                </a:cubicBezTo>
                <a:lnTo>
                  <a:pt x="70" y="120"/>
                </a:lnTo>
                <a:lnTo>
                  <a:pt x="69" y="0"/>
                </a:lnTo>
                <a:close/>
              </a:path>
            </a:pathLst>
          </a:custGeom>
          <a:solidFill>
            <a:srgbClr val="FF8080"/>
          </a:solidFill>
          <a:ln w="14288">
            <a:solidFill>
              <a:srgbClr val="000000"/>
            </a:solidFill>
            <a:prstDash val="solid"/>
            <a:round/>
            <a:headEnd/>
            <a:tailEnd/>
          </a:ln>
        </p:spPr>
        <p:txBody>
          <a:bodyPr/>
          <a:lstStyle/>
          <a:p>
            <a:endParaRPr lang="fr-CA"/>
          </a:p>
        </p:txBody>
      </p:sp>
      <p:sp>
        <p:nvSpPr>
          <p:cNvPr id="26637" name="Rectangle 18"/>
          <p:cNvSpPr>
            <a:spLocks noChangeArrowheads="1"/>
          </p:cNvSpPr>
          <p:nvPr/>
        </p:nvSpPr>
        <p:spPr bwMode="auto">
          <a:xfrm>
            <a:off x="4567238" y="2133600"/>
            <a:ext cx="614362" cy="274638"/>
          </a:xfrm>
          <a:prstGeom prst="rect">
            <a:avLst/>
          </a:prstGeom>
          <a:noFill/>
          <a:ln w="9525">
            <a:noFill/>
            <a:miter lim="800000"/>
            <a:headEnd/>
            <a:tailEnd/>
          </a:ln>
        </p:spPr>
        <p:txBody>
          <a:bodyPr wrap="none" lIns="0" tIns="0" rIns="0" bIns="0">
            <a:spAutoFit/>
          </a:bodyPr>
          <a:lstStyle/>
          <a:p>
            <a:r>
              <a:rPr lang="en-CA" b="1">
                <a:solidFill>
                  <a:srgbClr val="000000"/>
                </a:solidFill>
                <a:latin typeface="Verdana" pitchFamily="34" charset="0"/>
              </a:rPr>
              <a:t>24%</a:t>
            </a:r>
            <a:endParaRPr lang="en-CA" b="1"/>
          </a:p>
        </p:txBody>
      </p:sp>
      <p:sp>
        <p:nvSpPr>
          <p:cNvPr id="26638" name="Rectangle 19"/>
          <p:cNvSpPr>
            <a:spLocks noChangeArrowheads="1"/>
          </p:cNvSpPr>
          <p:nvPr/>
        </p:nvSpPr>
        <p:spPr bwMode="auto">
          <a:xfrm>
            <a:off x="4841875" y="3670300"/>
            <a:ext cx="452438" cy="274638"/>
          </a:xfrm>
          <a:prstGeom prst="rect">
            <a:avLst/>
          </a:prstGeom>
          <a:noFill/>
          <a:ln w="9525">
            <a:noFill/>
            <a:miter lim="800000"/>
            <a:headEnd/>
            <a:tailEnd/>
          </a:ln>
        </p:spPr>
        <p:txBody>
          <a:bodyPr wrap="none" lIns="0" tIns="0" rIns="0" bIns="0">
            <a:spAutoFit/>
          </a:bodyPr>
          <a:lstStyle/>
          <a:p>
            <a:r>
              <a:rPr lang="en-CA" b="1">
                <a:solidFill>
                  <a:srgbClr val="000000"/>
                </a:solidFill>
                <a:latin typeface="Verdana" pitchFamily="34" charset="0"/>
              </a:rPr>
              <a:t>9%</a:t>
            </a:r>
            <a:endParaRPr lang="en-CA" b="1"/>
          </a:p>
        </p:txBody>
      </p:sp>
      <p:sp>
        <p:nvSpPr>
          <p:cNvPr id="26639" name="Rectangle 20"/>
          <p:cNvSpPr>
            <a:spLocks noChangeArrowheads="1"/>
          </p:cNvSpPr>
          <p:nvPr/>
        </p:nvSpPr>
        <p:spPr bwMode="auto">
          <a:xfrm>
            <a:off x="3990975" y="4941888"/>
            <a:ext cx="614363" cy="274637"/>
          </a:xfrm>
          <a:prstGeom prst="rect">
            <a:avLst/>
          </a:prstGeom>
          <a:noFill/>
          <a:ln w="9525">
            <a:noFill/>
            <a:miter lim="800000"/>
            <a:headEnd/>
            <a:tailEnd/>
          </a:ln>
        </p:spPr>
        <p:txBody>
          <a:bodyPr wrap="none" lIns="0" tIns="0" rIns="0" bIns="0">
            <a:spAutoFit/>
          </a:bodyPr>
          <a:lstStyle/>
          <a:p>
            <a:r>
              <a:rPr lang="en-CA" b="1">
                <a:solidFill>
                  <a:srgbClr val="000000"/>
                </a:solidFill>
                <a:latin typeface="Verdana" pitchFamily="34" charset="0"/>
              </a:rPr>
              <a:t>28%</a:t>
            </a:r>
            <a:endParaRPr lang="en-CA" b="1"/>
          </a:p>
        </p:txBody>
      </p:sp>
      <p:sp>
        <p:nvSpPr>
          <p:cNvPr id="26640" name="Rectangle 21"/>
          <p:cNvSpPr>
            <a:spLocks noChangeArrowheads="1"/>
          </p:cNvSpPr>
          <p:nvPr/>
        </p:nvSpPr>
        <p:spPr bwMode="auto">
          <a:xfrm>
            <a:off x="839788" y="4156075"/>
            <a:ext cx="614362" cy="274638"/>
          </a:xfrm>
          <a:prstGeom prst="rect">
            <a:avLst/>
          </a:prstGeom>
          <a:noFill/>
          <a:ln w="9525">
            <a:noFill/>
            <a:miter lim="800000"/>
            <a:headEnd/>
            <a:tailEnd/>
          </a:ln>
        </p:spPr>
        <p:txBody>
          <a:bodyPr wrap="none" lIns="0" tIns="0" rIns="0" bIns="0">
            <a:spAutoFit/>
          </a:bodyPr>
          <a:lstStyle/>
          <a:p>
            <a:r>
              <a:rPr lang="en-CA" b="1">
                <a:solidFill>
                  <a:srgbClr val="000000"/>
                </a:solidFill>
                <a:latin typeface="Verdana" pitchFamily="34" charset="0"/>
              </a:rPr>
              <a:t>14%</a:t>
            </a:r>
            <a:endParaRPr lang="en-CA" b="1"/>
          </a:p>
        </p:txBody>
      </p:sp>
      <p:sp>
        <p:nvSpPr>
          <p:cNvPr id="26641" name="Rectangle 22"/>
          <p:cNvSpPr>
            <a:spLocks noChangeArrowheads="1"/>
          </p:cNvSpPr>
          <p:nvPr/>
        </p:nvSpPr>
        <p:spPr bwMode="auto">
          <a:xfrm>
            <a:off x="755650" y="2289175"/>
            <a:ext cx="614363" cy="274638"/>
          </a:xfrm>
          <a:prstGeom prst="rect">
            <a:avLst/>
          </a:prstGeom>
          <a:noFill/>
          <a:ln w="9525">
            <a:noFill/>
            <a:miter lim="800000"/>
            <a:headEnd/>
            <a:tailEnd/>
          </a:ln>
        </p:spPr>
        <p:txBody>
          <a:bodyPr wrap="none" lIns="0" tIns="0" rIns="0" bIns="0">
            <a:spAutoFit/>
          </a:bodyPr>
          <a:lstStyle/>
          <a:p>
            <a:r>
              <a:rPr lang="en-CA" b="1">
                <a:solidFill>
                  <a:srgbClr val="000000"/>
                </a:solidFill>
                <a:latin typeface="Verdana" pitchFamily="34" charset="0"/>
              </a:rPr>
              <a:t>15%</a:t>
            </a:r>
            <a:endParaRPr lang="en-CA" b="1"/>
          </a:p>
        </p:txBody>
      </p:sp>
      <p:sp>
        <p:nvSpPr>
          <p:cNvPr id="26642" name="Rectangle 23"/>
          <p:cNvSpPr>
            <a:spLocks noChangeArrowheads="1"/>
          </p:cNvSpPr>
          <p:nvPr/>
        </p:nvSpPr>
        <p:spPr bwMode="auto">
          <a:xfrm>
            <a:off x="1935163" y="1255713"/>
            <a:ext cx="614362" cy="274637"/>
          </a:xfrm>
          <a:prstGeom prst="rect">
            <a:avLst/>
          </a:prstGeom>
          <a:noFill/>
          <a:ln w="9525">
            <a:noFill/>
            <a:miter lim="800000"/>
            <a:headEnd/>
            <a:tailEnd/>
          </a:ln>
        </p:spPr>
        <p:txBody>
          <a:bodyPr wrap="none" lIns="0" tIns="0" rIns="0" bIns="0">
            <a:spAutoFit/>
          </a:bodyPr>
          <a:lstStyle/>
          <a:p>
            <a:r>
              <a:rPr lang="en-CA" b="1">
                <a:solidFill>
                  <a:srgbClr val="000000"/>
                </a:solidFill>
                <a:latin typeface="Verdana" pitchFamily="34" charset="0"/>
              </a:rPr>
              <a:t>10%</a:t>
            </a:r>
            <a:endParaRPr lang="en-CA" b="1"/>
          </a:p>
        </p:txBody>
      </p:sp>
      <p:sp>
        <p:nvSpPr>
          <p:cNvPr id="26643" name="Rectangle 24"/>
          <p:cNvSpPr>
            <a:spLocks noChangeArrowheads="1"/>
          </p:cNvSpPr>
          <p:nvPr/>
        </p:nvSpPr>
        <p:spPr bwMode="auto">
          <a:xfrm>
            <a:off x="6078538" y="3099345"/>
            <a:ext cx="2814637" cy="2201863"/>
          </a:xfrm>
          <a:prstGeom prst="rect">
            <a:avLst/>
          </a:prstGeom>
          <a:solidFill>
            <a:srgbClr val="FFFFFF"/>
          </a:solidFill>
          <a:ln w="0">
            <a:solidFill>
              <a:srgbClr val="000000"/>
            </a:solidFill>
            <a:miter lim="800000"/>
            <a:headEnd/>
            <a:tailEnd/>
          </a:ln>
        </p:spPr>
        <p:txBody>
          <a:bodyPr/>
          <a:lstStyle/>
          <a:p>
            <a:endParaRPr lang="fr-CA"/>
          </a:p>
        </p:txBody>
      </p:sp>
      <p:sp>
        <p:nvSpPr>
          <p:cNvPr id="26644" name="Rectangle 25"/>
          <p:cNvSpPr>
            <a:spLocks noChangeArrowheads="1"/>
          </p:cNvSpPr>
          <p:nvPr/>
        </p:nvSpPr>
        <p:spPr bwMode="auto">
          <a:xfrm>
            <a:off x="6165850" y="3245965"/>
            <a:ext cx="131763" cy="138113"/>
          </a:xfrm>
          <a:prstGeom prst="rect">
            <a:avLst/>
          </a:prstGeom>
          <a:solidFill>
            <a:srgbClr val="9999FF"/>
          </a:solidFill>
          <a:ln w="14288">
            <a:solidFill>
              <a:srgbClr val="000000"/>
            </a:solidFill>
            <a:miter lim="800000"/>
            <a:headEnd/>
            <a:tailEnd/>
          </a:ln>
        </p:spPr>
        <p:txBody>
          <a:bodyPr/>
          <a:lstStyle/>
          <a:p>
            <a:endParaRPr lang="fr-CA"/>
          </a:p>
        </p:txBody>
      </p:sp>
      <p:sp>
        <p:nvSpPr>
          <p:cNvPr id="26645" name="Rectangle 26"/>
          <p:cNvSpPr>
            <a:spLocks noChangeArrowheads="1"/>
          </p:cNvSpPr>
          <p:nvPr/>
        </p:nvSpPr>
        <p:spPr bwMode="auto">
          <a:xfrm>
            <a:off x="6370638" y="3171353"/>
            <a:ext cx="1441450" cy="274637"/>
          </a:xfrm>
          <a:prstGeom prst="rect">
            <a:avLst/>
          </a:prstGeom>
          <a:noFill/>
          <a:ln w="9525">
            <a:noFill/>
            <a:miter lim="800000"/>
            <a:headEnd/>
            <a:tailEnd/>
          </a:ln>
        </p:spPr>
        <p:txBody>
          <a:bodyPr wrap="none" lIns="0" tIns="0" rIns="0" bIns="0">
            <a:spAutoFit/>
          </a:bodyPr>
          <a:lstStyle/>
          <a:p>
            <a:r>
              <a:rPr lang="en-CA">
                <a:solidFill>
                  <a:srgbClr val="000000"/>
                </a:solidFill>
                <a:latin typeface="Verdana" pitchFamily="34" charset="0"/>
              </a:rPr>
              <a:t>Not required</a:t>
            </a:r>
            <a:endParaRPr lang="en-CA"/>
          </a:p>
        </p:txBody>
      </p:sp>
      <p:sp>
        <p:nvSpPr>
          <p:cNvPr id="26646" name="Rectangle 27"/>
          <p:cNvSpPr>
            <a:spLocks noChangeArrowheads="1"/>
          </p:cNvSpPr>
          <p:nvPr/>
        </p:nvSpPr>
        <p:spPr bwMode="auto">
          <a:xfrm>
            <a:off x="6165850" y="3611090"/>
            <a:ext cx="131763" cy="136525"/>
          </a:xfrm>
          <a:prstGeom prst="rect">
            <a:avLst/>
          </a:prstGeom>
          <a:solidFill>
            <a:srgbClr val="993366"/>
          </a:solidFill>
          <a:ln w="14288">
            <a:solidFill>
              <a:srgbClr val="000000"/>
            </a:solidFill>
            <a:miter lim="800000"/>
            <a:headEnd/>
            <a:tailEnd/>
          </a:ln>
        </p:spPr>
        <p:txBody>
          <a:bodyPr/>
          <a:lstStyle/>
          <a:p>
            <a:endParaRPr lang="fr-CA"/>
          </a:p>
        </p:txBody>
      </p:sp>
      <p:sp>
        <p:nvSpPr>
          <p:cNvPr id="26647" name="Rectangle 28"/>
          <p:cNvSpPr>
            <a:spLocks noChangeArrowheads="1"/>
          </p:cNvSpPr>
          <p:nvPr/>
        </p:nvSpPr>
        <p:spPr bwMode="auto">
          <a:xfrm>
            <a:off x="6370638" y="3534890"/>
            <a:ext cx="1773237" cy="274638"/>
          </a:xfrm>
          <a:prstGeom prst="rect">
            <a:avLst/>
          </a:prstGeom>
          <a:noFill/>
          <a:ln w="9525">
            <a:noFill/>
            <a:miter lim="800000"/>
            <a:headEnd/>
            <a:tailEnd/>
          </a:ln>
        </p:spPr>
        <p:txBody>
          <a:bodyPr wrap="none" lIns="0" tIns="0" rIns="0" bIns="0">
            <a:spAutoFit/>
          </a:bodyPr>
          <a:lstStyle/>
          <a:p>
            <a:r>
              <a:rPr lang="en-CA">
                <a:solidFill>
                  <a:srgbClr val="000000"/>
                </a:solidFill>
                <a:latin typeface="Verdana" pitchFamily="34" charset="0"/>
              </a:rPr>
              <a:t>Lack of support</a:t>
            </a:r>
            <a:endParaRPr lang="en-CA"/>
          </a:p>
        </p:txBody>
      </p:sp>
      <p:sp>
        <p:nvSpPr>
          <p:cNvPr id="26648" name="Rectangle 29"/>
          <p:cNvSpPr>
            <a:spLocks noChangeArrowheads="1"/>
          </p:cNvSpPr>
          <p:nvPr/>
        </p:nvSpPr>
        <p:spPr bwMode="auto">
          <a:xfrm>
            <a:off x="6165850" y="3976215"/>
            <a:ext cx="131763" cy="136525"/>
          </a:xfrm>
          <a:prstGeom prst="rect">
            <a:avLst/>
          </a:prstGeom>
          <a:solidFill>
            <a:srgbClr val="FFFFCC"/>
          </a:solidFill>
          <a:ln w="14288">
            <a:solidFill>
              <a:srgbClr val="000000"/>
            </a:solidFill>
            <a:miter lim="800000"/>
            <a:headEnd/>
            <a:tailEnd/>
          </a:ln>
        </p:spPr>
        <p:txBody>
          <a:bodyPr/>
          <a:lstStyle/>
          <a:p>
            <a:endParaRPr lang="fr-CA"/>
          </a:p>
        </p:txBody>
      </p:sp>
      <p:sp>
        <p:nvSpPr>
          <p:cNvPr id="26649" name="Rectangle 30"/>
          <p:cNvSpPr>
            <a:spLocks noChangeArrowheads="1"/>
          </p:cNvSpPr>
          <p:nvPr/>
        </p:nvSpPr>
        <p:spPr bwMode="auto">
          <a:xfrm>
            <a:off x="6370638" y="3900015"/>
            <a:ext cx="2005012" cy="274638"/>
          </a:xfrm>
          <a:prstGeom prst="rect">
            <a:avLst/>
          </a:prstGeom>
          <a:noFill/>
          <a:ln w="9525">
            <a:noFill/>
            <a:miter lim="800000"/>
            <a:headEnd/>
            <a:tailEnd/>
          </a:ln>
        </p:spPr>
        <p:txBody>
          <a:bodyPr wrap="none" lIns="0" tIns="0" rIns="0" bIns="0">
            <a:spAutoFit/>
          </a:bodyPr>
          <a:lstStyle/>
          <a:p>
            <a:r>
              <a:rPr lang="en-CA">
                <a:solidFill>
                  <a:srgbClr val="000000"/>
                </a:solidFill>
                <a:latin typeface="Verdana" pitchFamily="34" charset="0"/>
              </a:rPr>
              <a:t>Lack of resources</a:t>
            </a:r>
            <a:endParaRPr lang="en-CA"/>
          </a:p>
        </p:txBody>
      </p:sp>
      <p:sp>
        <p:nvSpPr>
          <p:cNvPr id="26650" name="Rectangle 31"/>
          <p:cNvSpPr>
            <a:spLocks noChangeArrowheads="1"/>
          </p:cNvSpPr>
          <p:nvPr/>
        </p:nvSpPr>
        <p:spPr bwMode="auto">
          <a:xfrm>
            <a:off x="6165850" y="4325465"/>
            <a:ext cx="131763" cy="136525"/>
          </a:xfrm>
          <a:prstGeom prst="rect">
            <a:avLst/>
          </a:prstGeom>
          <a:solidFill>
            <a:srgbClr val="CCFFFF"/>
          </a:solidFill>
          <a:ln w="14288">
            <a:solidFill>
              <a:srgbClr val="000000"/>
            </a:solidFill>
            <a:miter lim="800000"/>
            <a:headEnd/>
            <a:tailEnd/>
          </a:ln>
        </p:spPr>
        <p:txBody>
          <a:bodyPr/>
          <a:lstStyle/>
          <a:p>
            <a:endParaRPr lang="fr-CA"/>
          </a:p>
        </p:txBody>
      </p:sp>
      <p:sp>
        <p:nvSpPr>
          <p:cNvPr id="26651" name="Rectangle 32"/>
          <p:cNvSpPr>
            <a:spLocks noChangeArrowheads="1"/>
          </p:cNvSpPr>
          <p:nvPr/>
        </p:nvSpPr>
        <p:spPr bwMode="auto">
          <a:xfrm>
            <a:off x="6370638" y="4249265"/>
            <a:ext cx="2352675" cy="274638"/>
          </a:xfrm>
          <a:prstGeom prst="rect">
            <a:avLst/>
          </a:prstGeom>
          <a:noFill/>
          <a:ln w="9525">
            <a:noFill/>
            <a:miter lim="800000"/>
            <a:headEnd/>
            <a:tailEnd/>
          </a:ln>
        </p:spPr>
        <p:txBody>
          <a:bodyPr wrap="none" lIns="0" tIns="0" rIns="0" bIns="0">
            <a:spAutoFit/>
          </a:bodyPr>
          <a:lstStyle/>
          <a:p>
            <a:r>
              <a:rPr lang="en-CA">
                <a:solidFill>
                  <a:srgbClr val="000000"/>
                </a:solidFill>
                <a:latin typeface="Verdana" pitchFamily="34" charset="0"/>
              </a:rPr>
              <a:t>Too time-consuming</a:t>
            </a:r>
            <a:endParaRPr lang="en-CA"/>
          </a:p>
        </p:txBody>
      </p:sp>
      <p:sp>
        <p:nvSpPr>
          <p:cNvPr id="26652" name="Rectangle 33"/>
          <p:cNvSpPr>
            <a:spLocks noChangeArrowheads="1"/>
          </p:cNvSpPr>
          <p:nvPr/>
        </p:nvSpPr>
        <p:spPr bwMode="auto">
          <a:xfrm>
            <a:off x="6165850" y="4689003"/>
            <a:ext cx="131763" cy="136525"/>
          </a:xfrm>
          <a:prstGeom prst="rect">
            <a:avLst/>
          </a:prstGeom>
          <a:solidFill>
            <a:srgbClr val="660066"/>
          </a:solidFill>
          <a:ln w="14288">
            <a:solidFill>
              <a:srgbClr val="000000"/>
            </a:solidFill>
            <a:miter lim="800000"/>
            <a:headEnd/>
            <a:tailEnd/>
          </a:ln>
        </p:spPr>
        <p:txBody>
          <a:bodyPr/>
          <a:lstStyle/>
          <a:p>
            <a:endParaRPr lang="fr-CA"/>
          </a:p>
        </p:txBody>
      </p:sp>
      <p:sp>
        <p:nvSpPr>
          <p:cNvPr id="26653" name="Rectangle 34"/>
          <p:cNvSpPr>
            <a:spLocks noChangeArrowheads="1"/>
          </p:cNvSpPr>
          <p:nvPr/>
        </p:nvSpPr>
        <p:spPr bwMode="auto">
          <a:xfrm>
            <a:off x="6370638" y="4612803"/>
            <a:ext cx="1371600" cy="274637"/>
          </a:xfrm>
          <a:prstGeom prst="rect">
            <a:avLst/>
          </a:prstGeom>
          <a:noFill/>
          <a:ln w="9525">
            <a:noFill/>
            <a:miter lim="800000"/>
            <a:headEnd/>
            <a:tailEnd/>
          </a:ln>
        </p:spPr>
        <p:txBody>
          <a:bodyPr wrap="none" lIns="0" tIns="0" rIns="0" bIns="0">
            <a:spAutoFit/>
          </a:bodyPr>
          <a:lstStyle/>
          <a:p>
            <a:r>
              <a:rPr lang="en-CA">
                <a:solidFill>
                  <a:srgbClr val="000000"/>
                </a:solidFill>
                <a:latin typeface="Verdana" pitchFamily="34" charset="0"/>
              </a:rPr>
              <a:t>Standard(s)</a:t>
            </a:r>
            <a:endParaRPr lang="en-CA"/>
          </a:p>
        </p:txBody>
      </p:sp>
      <p:sp>
        <p:nvSpPr>
          <p:cNvPr id="26654" name="Rectangle 35"/>
          <p:cNvSpPr>
            <a:spLocks noChangeArrowheads="1"/>
          </p:cNvSpPr>
          <p:nvPr/>
        </p:nvSpPr>
        <p:spPr bwMode="auto">
          <a:xfrm>
            <a:off x="6165850" y="5054128"/>
            <a:ext cx="131763" cy="136525"/>
          </a:xfrm>
          <a:prstGeom prst="rect">
            <a:avLst/>
          </a:prstGeom>
          <a:solidFill>
            <a:srgbClr val="FF8080"/>
          </a:solidFill>
          <a:ln w="14288">
            <a:solidFill>
              <a:srgbClr val="000000"/>
            </a:solidFill>
            <a:miter lim="800000"/>
            <a:headEnd/>
            <a:tailEnd/>
          </a:ln>
        </p:spPr>
        <p:txBody>
          <a:bodyPr/>
          <a:lstStyle/>
          <a:p>
            <a:endParaRPr lang="fr-CA"/>
          </a:p>
        </p:txBody>
      </p:sp>
      <p:sp>
        <p:nvSpPr>
          <p:cNvPr id="26655" name="Rectangle 36"/>
          <p:cNvSpPr>
            <a:spLocks noChangeArrowheads="1"/>
          </p:cNvSpPr>
          <p:nvPr/>
        </p:nvSpPr>
        <p:spPr bwMode="auto">
          <a:xfrm>
            <a:off x="6370638" y="4977928"/>
            <a:ext cx="647700" cy="274637"/>
          </a:xfrm>
          <a:prstGeom prst="rect">
            <a:avLst/>
          </a:prstGeom>
          <a:noFill/>
          <a:ln w="9525">
            <a:noFill/>
            <a:miter lim="800000"/>
            <a:headEnd/>
            <a:tailEnd/>
          </a:ln>
        </p:spPr>
        <p:txBody>
          <a:bodyPr wrap="none" lIns="0" tIns="0" rIns="0" bIns="0">
            <a:spAutoFit/>
          </a:bodyPr>
          <a:lstStyle/>
          <a:p>
            <a:r>
              <a:rPr lang="en-CA">
                <a:solidFill>
                  <a:srgbClr val="000000"/>
                </a:solidFill>
                <a:latin typeface="Verdana" pitchFamily="34" charset="0"/>
              </a:rPr>
              <a:t>Other</a:t>
            </a:r>
            <a:endParaRPr lang="en-CA"/>
          </a:p>
        </p:txBody>
      </p:sp>
      <p:sp>
        <p:nvSpPr>
          <p:cNvPr id="26656" name="Text Box 39"/>
          <p:cNvSpPr txBox="1">
            <a:spLocks noChangeArrowheads="1"/>
          </p:cNvSpPr>
          <p:nvPr/>
        </p:nvSpPr>
        <p:spPr bwMode="auto">
          <a:xfrm>
            <a:off x="3924300" y="5984875"/>
            <a:ext cx="4973638" cy="396875"/>
          </a:xfrm>
          <a:prstGeom prst="rect">
            <a:avLst/>
          </a:prstGeom>
          <a:noFill/>
          <a:ln w="9525">
            <a:noFill/>
            <a:miter lim="800000"/>
            <a:headEnd/>
            <a:tailEnd/>
          </a:ln>
        </p:spPr>
        <p:txBody>
          <a:bodyPr wrap="none">
            <a:spAutoFit/>
          </a:bodyPr>
          <a:lstStyle/>
          <a:p>
            <a:r>
              <a:rPr lang="en-CA" sz="2000">
                <a:solidFill>
                  <a:srgbClr val="0000FF"/>
                </a:solidFill>
                <a:latin typeface="Times New Roman" pitchFamily="18" charset="0"/>
              </a:rPr>
              <a:t>* </a:t>
            </a:r>
            <a:r>
              <a:rPr lang="en-CA" sz="2000">
                <a:latin typeface="Times New Roman" pitchFamily="18" charset="0"/>
              </a:rPr>
              <a:t>Difficult, Bureaucratic, not enough guidance.</a:t>
            </a:r>
          </a:p>
        </p:txBody>
      </p:sp>
      <p:sp>
        <p:nvSpPr>
          <p:cNvPr id="26657" name="Text Box 42"/>
          <p:cNvSpPr txBox="1">
            <a:spLocks noChangeArrowheads="1"/>
          </p:cNvSpPr>
          <p:nvPr/>
        </p:nvSpPr>
        <p:spPr bwMode="auto">
          <a:xfrm>
            <a:off x="7700963" y="4535015"/>
            <a:ext cx="322262" cy="519113"/>
          </a:xfrm>
          <a:prstGeom prst="rect">
            <a:avLst/>
          </a:prstGeom>
          <a:noFill/>
          <a:ln w="9525">
            <a:noFill/>
            <a:miter lim="800000"/>
            <a:headEnd/>
            <a:tailEnd/>
          </a:ln>
        </p:spPr>
        <p:txBody>
          <a:bodyPr wrap="none">
            <a:spAutoFit/>
          </a:bodyPr>
          <a:lstStyle/>
          <a:p>
            <a:r>
              <a:rPr lang="fr-CA" sz="2800">
                <a:solidFill>
                  <a:srgbClr val="0000FF"/>
                </a:solidFill>
              </a:rPr>
              <a:t>*</a:t>
            </a:r>
            <a:endParaRPr lang="en-US" sz="2800">
              <a:solidFill>
                <a:srgbClr val="0000FF"/>
              </a:solidFill>
            </a:endParaRPr>
          </a:p>
        </p:txBody>
      </p:sp>
      <p:sp>
        <p:nvSpPr>
          <p:cNvPr id="26658" name="Line 43"/>
          <p:cNvSpPr>
            <a:spLocks noChangeShapeType="1"/>
          </p:cNvSpPr>
          <p:nvPr/>
        </p:nvSpPr>
        <p:spPr bwMode="auto">
          <a:xfrm flipH="1" flipV="1">
            <a:off x="4716014" y="2924944"/>
            <a:ext cx="1368154" cy="360040"/>
          </a:xfrm>
          <a:prstGeom prst="line">
            <a:avLst/>
          </a:prstGeom>
          <a:noFill/>
          <a:ln w="9525">
            <a:solidFill>
              <a:schemeClr val="tx1"/>
            </a:solidFill>
            <a:round/>
            <a:headEnd/>
            <a:tailEnd type="triangle" w="med" len="med"/>
          </a:ln>
        </p:spPr>
        <p:txBody>
          <a:bodyPr/>
          <a:lstStyle/>
          <a:p>
            <a:endParaRPr lang="fr-CA"/>
          </a:p>
        </p:txBody>
      </p:sp>
      <p:sp>
        <p:nvSpPr>
          <p:cNvPr id="26659" name="Line 44"/>
          <p:cNvSpPr>
            <a:spLocks noChangeShapeType="1"/>
          </p:cNvSpPr>
          <p:nvPr/>
        </p:nvSpPr>
        <p:spPr bwMode="auto">
          <a:xfrm flipH="1" flipV="1">
            <a:off x="4788024" y="3501008"/>
            <a:ext cx="1296144" cy="144016"/>
          </a:xfrm>
          <a:prstGeom prst="line">
            <a:avLst/>
          </a:prstGeom>
          <a:noFill/>
          <a:ln w="9525">
            <a:solidFill>
              <a:schemeClr val="tx1"/>
            </a:solidFill>
            <a:round/>
            <a:headEnd/>
            <a:tailEnd type="triangle" w="med" len="med"/>
          </a:ln>
        </p:spPr>
        <p:txBody>
          <a:bodyPr/>
          <a:lstStyle/>
          <a:p>
            <a:endParaRPr lang="fr-CA"/>
          </a:p>
        </p:txBody>
      </p:sp>
      <p:sp>
        <p:nvSpPr>
          <p:cNvPr id="26660" name="Line 45"/>
          <p:cNvSpPr>
            <a:spLocks noChangeShapeType="1"/>
          </p:cNvSpPr>
          <p:nvPr/>
        </p:nvSpPr>
        <p:spPr bwMode="auto">
          <a:xfrm flipH="1">
            <a:off x="4499992" y="4077072"/>
            <a:ext cx="1584176" cy="288032"/>
          </a:xfrm>
          <a:prstGeom prst="line">
            <a:avLst/>
          </a:prstGeom>
          <a:noFill/>
          <a:ln w="9525">
            <a:solidFill>
              <a:schemeClr val="tx1"/>
            </a:solidFill>
            <a:round/>
            <a:headEnd/>
            <a:tailEnd type="triangle" w="med" len="med"/>
          </a:ln>
        </p:spPr>
        <p:txBody>
          <a:bodyPr/>
          <a:lstStyle/>
          <a:p>
            <a:endParaRPr lang="fr-CA"/>
          </a:p>
        </p:txBody>
      </p:sp>
      <p:sp>
        <p:nvSpPr>
          <p:cNvPr id="26661" name="Line 46"/>
          <p:cNvSpPr>
            <a:spLocks noChangeShapeType="1"/>
          </p:cNvSpPr>
          <p:nvPr/>
        </p:nvSpPr>
        <p:spPr bwMode="auto">
          <a:xfrm flipH="1">
            <a:off x="1907704" y="4437112"/>
            <a:ext cx="4176464" cy="144016"/>
          </a:xfrm>
          <a:prstGeom prst="line">
            <a:avLst/>
          </a:prstGeom>
          <a:noFill/>
          <a:ln w="9525">
            <a:solidFill>
              <a:schemeClr val="tx1"/>
            </a:solidFill>
            <a:round/>
            <a:headEnd/>
            <a:tailEnd type="triangle" w="med" len="med"/>
          </a:ln>
        </p:spPr>
        <p:txBody>
          <a:bodyPr/>
          <a:lstStyle/>
          <a:p>
            <a:endParaRPr lang="fr-CA"/>
          </a:p>
        </p:txBody>
      </p:sp>
      <p:sp>
        <p:nvSpPr>
          <p:cNvPr id="38" name="AutoShape 7"/>
          <p:cNvSpPr>
            <a:spLocks noChangeArrowheads="1"/>
          </p:cNvSpPr>
          <p:nvPr/>
        </p:nvSpPr>
        <p:spPr bwMode="auto">
          <a:xfrm>
            <a:off x="107950" y="44624"/>
            <a:ext cx="1584325" cy="720725"/>
          </a:xfrm>
          <a:prstGeom prst="rightArrow">
            <a:avLst>
              <a:gd name="adj1" fmla="val 50000"/>
              <a:gd name="adj2" fmla="val 54956"/>
            </a:avLst>
          </a:prstGeom>
          <a:solidFill>
            <a:schemeClr val="bg1"/>
          </a:solidFill>
          <a:ln w="9525">
            <a:solidFill>
              <a:schemeClr val="tx1"/>
            </a:solidFill>
            <a:miter lim="800000"/>
            <a:headEnd/>
            <a:tailEnd/>
          </a:ln>
        </p:spPr>
        <p:txBody>
          <a:bodyPr wrap="none" anchor="ctr"/>
          <a:lstStyle/>
          <a:p>
            <a:r>
              <a:rPr lang="en-CA" sz="1600" b="1"/>
              <a:t>2. Research</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1"/>
          <p:cNvSpPr>
            <a:spLocks noGrp="1"/>
          </p:cNvSpPr>
          <p:nvPr>
            <p:ph type="dt" sz="quarter" idx="10"/>
          </p:nvPr>
        </p:nvSpPr>
        <p:spPr>
          <a:noFill/>
        </p:spPr>
        <p:txBody>
          <a:bodyPr/>
          <a:lstStyle/>
          <a:p>
            <a:fld id="{EA4F36A1-3618-4E03-A63A-55962C311F8B}" type="datetime4">
              <a:rPr lang="en-US" smtClean="0"/>
              <a:pPr/>
              <a:t>April 28, 2012</a:t>
            </a:fld>
            <a:endParaRPr lang="fr-CA" smtClean="0"/>
          </a:p>
        </p:txBody>
      </p:sp>
      <p:sp>
        <p:nvSpPr>
          <p:cNvPr id="27651" name="Slide Number Placeholder 2"/>
          <p:cNvSpPr>
            <a:spLocks noGrp="1"/>
          </p:cNvSpPr>
          <p:nvPr>
            <p:ph type="sldNum" sz="quarter" idx="11"/>
          </p:nvPr>
        </p:nvSpPr>
        <p:spPr>
          <a:noFill/>
        </p:spPr>
        <p:txBody>
          <a:bodyPr/>
          <a:lstStyle/>
          <a:p>
            <a:fld id="{1CD36B33-EC67-4CB1-919F-8822378A71DD}" type="slidenum">
              <a:rPr lang="en-US" smtClean="0"/>
              <a:pPr/>
              <a:t>17</a:t>
            </a:fld>
            <a:endParaRPr lang="en-US" smtClean="0"/>
          </a:p>
        </p:txBody>
      </p:sp>
      <p:sp>
        <p:nvSpPr>
          <p:cNvPr id="27652" name="Rectangle 4"/>
          <p:cNvSpPr>
            <a:spLocks noChangeArrowheads="1"/>
          </p:cNvSpPr>
          <p:nvPr/>
        </p:nvSpPr>
        <p:spPr bwMode="auto">
          <a:xfrm>
            <a:off x="1371600" y="115888"/>
            <a:ext cx="6019800" cy="990600"/>
          </a:xfrm>
          <a:prstGeom prst="rect">
            <a:avLst/>
          </a:prstGeom>
          <a:noFill/>
          <a:ln w="9525">
            <a:noFill/>
            <a:miter lim="800000"/>
            <a:headEnd/>
            <a:tailEnd/>
          </a:ln>
        </p:spPr>
        <p:txBody>
          <a:bodyPr anchor="ctr"/>
          <a:lstStyle/>
          <a:p>
            <a:pPr algn="ctr"/>
            <a:r>
              <a:rPr lang="en-CA" sz="3200" b="1" dirty="0">
                <a:solidFill>
                  <a:schemeClr val="accent2"/>
                </a:solidFill>
                <a:latin typeface="Times New Roman" pitchFamily="18" charset="0"/>
              </a:rPr>
              <a:t>Requests from VSEs</a:t>
            </a:r>
            <a:endParaRPr lang="en-CA" sz="2400" b="1" dirty="0">
              <a:solidFill>
                <a:schemeClr val="accent2"/>
              </a:solidFill>
              <a:latin typeface="Times New Roman" pitchFamily="18" charset="0"/>
            </a:endParaRPr>
          </a:p>
        </p:txBody>
      </p:sp>
      <p:sp>
        <p:nvSpPr>
          <p:cNvPr id="27653" name="Rectangle 5"/>
          <p:cNvSpPr>
            <a:spLocks noChangeArrowheads="1"/>
          </p:cNvSpPr>
          <p:nvPr/>
        </p:nvSpPr>
        <p:spPr bwMode="auto">
          <a:xfrm>
            <a:off x="611188" y="1019522"/>
            <a:ext cx="8137525" cy="5217790"/>
          </a:xfrm>
          <a:prstGeom prst="rect">
            <a:avLst/>
          </a:prstGeom>
          <a:noFill/>
          <a:ln w="9525">
            <a:noFill/>
            <a:miter lim="800000"/>
            <a:headEnd/>
            <a:tailEnd/>
          </a:ln>
        </p:spPr>
        <p:txBody>
          <a:bodyPr/>
          <a:lstStyle/>
          <a:p>
            <a:pPr marL="342900" indent="-342900">
              <a:spcBef>
                <a:spcPct val="20000"/>
              </a:spcBef>
              <a:buFontTx/>
              <a:buChar char="•"/>
            </a:pPr>
            <a:r>
              <a:rPr lang="en-US" sz="2400" b="1" dirty="0">
                <a:latin typeface="Times New Roman" pitchFamily="18" charset="0"/>
              </a:rPr>
              <a:t>Certification and Recognition</a:t>
            </a:r>
          </a:p>
          <a:p>
            <a:pPr marL="742950" lvl="1" indent="-285750">
              <a:spcBef>
                <a:spcPct val="20000"/>
              </a:spcBef>
              <a:buFontTx/>
              <a:buChar char="•"/>
            </a:pPr>
            <a:r>
              <a:rPr lang="en-US" sz="2400" dirty="0">
                <a:latin typeface="Times New Roman" pitchFamily="18" charset="0"/>
              </a:rPr>
              <a:t>Only 18% are certified</a:t>
            </a:r>
          </a:p>
          <a:p>
            <a:pPr marL="1143000" lvl="2" indent="-228600">
              <a:spcBef>
                <a:spcPct val="20000"/>
              </a:spcBef>
              <a:buFontTx/>
              <a:buChar char="•"/>
            </a:pPr>
            <a:r>
              <a:rPr lang="en-US" sz="2200" dirty="0">
                <a:latin typeface="Times New Roman" pitchFamily="18" charset="0"/>
              </a:rPr>
              <a:t>Over 53% of larger companies are certified</a:t>
            </a:r>
            <a:endParaRPr lang="en-US" sz="2000" dirty="0">
              <a:latin typeface="Times New Roman" pitchFamily="18" charset="0"/>
            </a:endParaRPr>
          </a:p>
          <a:p>
            <a:pPr marL="742950" lvl="1" indent="-285750">
              <a:spcBef>
                <a:spcPct val="20000"/>
              </a:spcBef>
              <a:buFontTx/>
              <a:buChar char="•"/>
            </a:pPr>
            <a:r>
              <a:rPr lang="en-US" sz="2400" dirty="0">
                <a:latin typeface="Times New Roman" pitchFamily="18" charset="0"/>
              </a:rPr>
              <a:t>Over </a:t>
            </a:r>
            <a:r>
              <a:rPr lang="en-US" sz="2400" u="sng" dirty="0">
                <a:solidFill>
                  <a:schemeClr val="accent2"/>
                </a:solidFill>
                <a:latin typeface="Times New Roman" pitchFamily="18" charset="0"/>
              </a:rPr>
              <a:t>74%</a:t>
            </a:r>
            <a:r>
              <a:rPr lang="en-US" sz="2400" dirty="0">
                <a:solidFill>
                  <a:schemeClr val="accent2"/>
                </a:solidFill>
                <a:latin typeface="Times New Roman" pitchFamily="18" charset="0"/>
              </a:rPr>
              <a:t> </a:t>
            </a:r>
            <a:r>
              <a:rPr lang="en-US" sz="2400" dirty="0">
                <a:latin typeface="Times New Roman" pitchFamily="18" charset="0"/>
              </a:rPr>
              <a:t>indicated that it was important to be either </a:t>
            </a:r>
            <a:r>
              <a:rPr lang="en-US" sz="2400" u="sng" dirty="0">
                <a:solidFill>
                  <a:schemeClr val="accent2"/>
                </a:solidFill>
                <a:latin typeface="Times New Roman" pitchFamily="18" charset="0"/>
              </a:rPr>
              <a:t>recognized or certified</a:t>
            </a:r>
          </a:p>
          <a:p>
            <a:pPr marL="1143000" lvl="2" indent="-228600">
              <a:spcBef>
                <a:spcPct val="20000"/>
              </a:spcBef>
              <a:buFontTx/>
              <a:buChar char="•"/>
            </a:pPr>
            <a:r>
              <a:rPr lang="en-US" sz="2200" dirty="0">
                <a:latin typeface="Times New Roman" pitchFamily="18" charset="0"/>
              </a:rPr>
              <a:t>ISO certification requested by 40%.</a:t>
            </a:r>
          </a:p>
          <a:p>
            <a:pPr marL="1143000" lvl="2" indent="-228600">
              <a:spcBef>
                <a:spcPct val="20000"/>
              </a:spcBef>
              <a:buFontTx/>
              <a:buChar char="•"/>
            </a:pPr>
            <a:r>
              <a:rPr lang="en-US" sz="2200" dirty="0">
                <a:latin typeface="Times New Roman" pitchFamily="18" charset="0"/>
              </a:rPr>
              <a:t>Market recognition requested by 28%</a:t>
            </a:r>
          </a:p>
          <a:p>
            <a:pPr marL="1143000" lvl="2" indent="-228600">
              <a:spcBef>
                <a:spcPct val="20000"/>
              </a:spcBef>
              <a:buFontTx/>
              <a:buChar char="•"/>
            </a:pPr>
            <a:r>
              <a:rPr lang="en-US" sz="2200" dirty="0">
                <a:latin typeface="Times New Roman" pitchFamily="18" charset="0"/>
              </a:rPr>
              <a:t>Only </a:t>
            </a:r>
            <a:r>
              <a:rPr lang="en-US" sz="2200" u="sng" dirty="0">
                <a:solidFill>
                  <a:schemeClr val="accent2"/>
                </a:solidFill>
                <a:latin typeface="Times New Roman" pitchFamily="18" charset="0"/>
              </a:rPr>
              <a:t>4%</a:t>
            </a:r>
            <a:r>
              <a:rPr lang="en-US" sz="2200" dirty="0">
                <a:latin typeface="Times New Roman" pitchFamily="18" charset="0"/>
              </a:rPr>
              <a:t> are interested in a national </a:t>
            </a:r>
            <a:r>
              <a:rPr lang="en-US" sz="2200" dirty="0" smtClean="0">
                <a:latin typeface="Times New Roman" pitchFamily="18" charset="0"/>
              </a:rPr>
              <a:t>certification</a:t>
            </a:r>
            <a:endParaRPr lang="en-US" sz="2400" b="1" dirty="0">
              <a:latin typeface="Times New Roman" pitchFamily="18" charset="0"/>
            </a:endParaRPr>
          </a:p>
          <a:p>
            <a:pPr marL="342900" indent="-342900">
              <a:spcBef>
                <a:spcPct val="20000"/>
              </a:spcBef>
              <a:buFontTx/>
              <a:buChar char="•"/>
            </a:pPr>
            <a:r>
              <a:rPr lang="en-US" sz="2400" b="1" dirty="0">
                <a:latin typeface="Times New Roman" pitchFamily="18" charset="0"/>
              </a:rPr>
              <a:t>Needs Regarding Documentation</a:t>
            </a:r>
          </a:p>
          <a:p>
            <a:pPr marL="742950" lvl="1" indent="-285750">
              <a:spcBef>
                <a:spcPct val="20000"/>
              </a:spcBef>
              <a:buFontTx/>
              <a:buChar char="•"/>
            </a:pPr>
            <a:r>
              <a:rPr lang="en-US" sz="2400" dirty="0">
                <a:latin typeface="Times New Roman" pitchFamily="18" charset="0"/>
              </a:rPr>
              <a:t>62% are asking for more </a:t>
            </a:r>
            <a:r>
              <a:rPr lang="en-US" sz="2400" u="sng" dirty="0">
                <a:solidFill>
                  <a:schemeClr val="accent2"/>
                </a:solidFill>
                <a:latin typeface="Times New Roman" pitchFamily="18" charset="0"/>
              </a:rPr>
              <a:t>guidance and examples</a:t>
            </a:r>
          </a:p>
          <a:p>
            <a:pPr marL="742950" lvl="1" indent="-285750">
              <a:spcBef>
                <a:spcPct val="20000"/>
              </a:spcBef>
              <a:buFontTx/>
              <a:buChar char="•"/>
            </a:pPr>
            <a:r>
              <a:rPr lang="en-US" sz="2400" dirty="0">
                <a:latin typeface="Times New Roman" pitchFamily="18" charset="0"/>
              </a:rPr>
              <a:t>55% are requiring </a:t>
            </a:r>
            <a:r>
              <a:rPr lang="en-US" sz="2400" dirty="0">
                <a:solidFill>
                  <a:schemeClr val="accent2"/>
                </a:solidFill>
                <a:latin typeface="Times New Roman" pitchFamily="18" charset="0"/>
              </a:rPr>
              <a:t>'</a:t>
            </a:r>
            <a:r>
              <a:rPr lang="en-US" sz="2400" u="sng" dirty="0">
                <a:solidFill>
                  <a:schemeClr val="accent2"/>
                </a:solidFill>
                <a:latin typeface="Times New Roman" pitchFamily="18" charset="0"/>
              </a:rPr>
              <a:t>lightweight</a:t>
            </a:r>
            <a:r>
              <a:rPr lang="en-US" sz="2400" dirty="0">
                <a:latin typeface="Times New Roman" pitchFamily="18" charset="0"/>
              </a:rPr>
              <a:t>' standards that are easy to understand and apply and come with </a:t>
            </a:r>
            <a:r>
              <a:rPr lang="en-US" sz="2400" dirty="0" smtClean="0">
                <a:latin typeface="Times New Roman" pitchFamily="18" charset="0"/>
              </a:rPr>
              <a:t>templates.</a:t>
            </a:r>
            <a:endParaRPr lang="en-CA" sz="2400" dirty="0">
              <a:latin typeface="Times New Roman" pitchFamily="18" charset="0"/>
            </a:endParaRPr>
          </a:p>
        </p:txBody>
      </p:sp>
      <p:sp>
        <p:nvSpPr>
          <p:cNvPr id="6" name="AutoShape 7"/>
          <p:cNvSpPr>
            <a:spLocks noChangeArrowheads="1"/>
          </p:cNvSpPr>
          <p:nvPr/>
        </p:nvSpPr>
        <p:spPr bwMode="auto">
          <a:xfrm>
            <a:off x="107950" y="44450"/>
            <a:ext cx="1584325" cy="720725"/>
          </a:xfrm>
          <a:prstGeom prst="rightArrow">
            <a:avLst>
              <a:gd name="adj1" fmla="val 50000"/>
              <a:gd name="adj2" fmla="val 54956"/>
            </a:avLst>
          </a:prstGeom>
          <a:solidFill>
            <a:schemeClr val="bg1"/>
          </a:solidFill>
          <a:ln w="9525">
            <a:solidFill>
              <a:schemeClr val="tx1"/>
            </a:solidFill>
            <a:miter lim="800000"/>
            <a:headEnd/>
            <a:tailEnd/>
          </a:ln>
        </p:spPr>
        <p:txBody>
          <a:bodyPr wrap="none" anchor="ctr"/>
          <a:lstStyle/>
          <a:p>
            <a:r>
              <a:rPr lang="en-CA" sz="1600" b="1"/>
              <a:t>2. Research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3">
                                            <p:txEl>
                                              <p:pRg st="7" end="7"/>
                                            </p:txEl>
                                          </p:spTgt>
                                        </p:tgtEl>
                                        <p:attrNameLst>
                                          <p:attrName>style.visibility</p:attrName>
                                        </p:attrNameLst>
                                      </p:cBhvr>
                                      <p:to>
                                        <p:strVal val="visible"/>
                                      </p:to>
                                    </p:set>
                                    <p:animEffect transition="in" filter="blinds(horizontal)">
                                      <p:cBhvr>
                                        <p:cTn id="7" dur="500"/>
                                        <p:tgtEl>
                                          <p:spTgt spid="27653">
                                            <p:txEl>
                                              <p:pRg st="7"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653">
                                            <p:txEl>
                                              <p:pRg st="8" end="8"/>
                                            </p:txEl>
                                          </p:spTgt>
                                        </p:tgtEl>
                                        <p:attrNameLst>
                                          <p:attrName>style.visibility</p:attrName>
                                        </p:attrNameLst>
                                      </p:cBhvr>
                                      <p:to>
                                        <p:strVal val="visible"/>
                                      </p:to>
                                    </p:set>
                                    <p:animEffect transition="in" filter="blinds(horizontal)">
                                      <p:cBhvr>
                                        <p:cTn id="10" dur="500"/>
                                        <p:tgtEl>
                                          <p:spTgt spid="27653">
                                            <p:txEl>
                                              <p:pRg st="8" end="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7653">
                                            <p:txEl>
                                              <p:pRg st="9" end="9"/>
                                            </p:txEl>
                                          </p:spTgt>
                                        </p:tgtEl>
                                        <p:attrNameLst>
                                          <p:attrName>style.visibility</p:attrName>
                                        </p:attrNameLst>
                                      </p:cBhvr>
                                      <p:to>
                                        <p:strVal val="visible"/>
                                      </p:to>
                                    </p:set>
                                    <p:animEffect transition="in" filter="blinds(horizontal)">
                                      <p:cBhvr>
                                        <p:cTn id="13" dur="500"/>
                                        <p:tgtEl>
                                          <p:spTgt spid="2765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1"/>
          <p:cNvSpPr>
            <a:spLocks noGrp="1"/>
          </p:cNvSpPr>
          <p:nvPr>
            <p:ph type="dt" sz="quarter" idx="10"/>
          </p:nvPr>
        </p:nvSpPr>
        <p:spPr>
          <a:noFill/>
        </p:spPr>
        <p:txBody>
          <a:bodyPr/>
          <a:lstStyle/>
          <a:p>
            <a:fld id="{607B91FE-43E2-4D39-8A57-08C7B07ED4F0}" type="datetime4">
              <a:rPr lang="en-US" smtClean="0"/>
              <a:pPr/>
              <a:t>April 28, 2012</a:t>
            </a:fld>
            <a:endParaRPr lang="fr-CA" smtClean="0"/>
          </a:p>
        </p:txBody>
      </p:sp>
      <p:sp>
        <p:nvSpPr>
          <p:cNvPr id="28675" name="Slide Number Placeholder 2"/>
          <p:cNvSpPr>
            <a:spLocks noGrp="1"/>
          </p:cNvSpPr>
          <p:nvPr>
            <p:ph type="sldNum" sz="quarter" idx="11"/>
          </p:nvPr>
        </p:nvSpPr>
        <p:spPr>
          <a:noFill/>
        </p:spPr>
        <p:txBody>
          <a:bodyPr/>
          <a:lstStyle/>
          <a:p>
            <a:fld id="{58DC6944-BE0C-4DC5-83AC-BF7DCC7CE552}" type="slidenum">
              <a:rPr lang="en-US" smtClean="0"/>
              <a:pPr/>
              <a:t>18</a:t>
            </a:fld>
            <a:endParaRPr lang="en-US" smtClean="0"/>
          </a:p>
        </p:txBody>
      </p:sp>
      <p:sp>
        <p:nvSpPr>
          <p:cNvPr id="28676" name="Rectangle 2"/>
          <p:cNvSpPr>
            <a:spLocks noChangeArrowheads="1"/>
          </p:cNvSpPr>
          <p:nvPr/>
        </p:nvSpPr>
        <p:spPr bwMode="auto">
          <a:xfrm>
            <a:off x="0" y="125759"/>
            <a:ext cx="9144000" cy="1143001"/>
          </a:xfrm>
          <a:prstGeom prst="rect">
            <a:avLst/>
          </a:prstGeom>
          <a:noFill/>
          <a:ln w="9525">
            <a:noFill/>
            <a:miter lim="800000"/>
            <a:headEnd/>
            <a:tailEnd/>
          </a:ln>
        </p:spPr>
        <p:txBody>
          <a:bodyPr anchor="ctr"/>
          <a:lstStyle/>
          <a:p>
            <a:pPr algn="ctr">
              <a:lnSpc>
                <a:spcPct val="90000"/>
              </a:lnSpc>
            </a:pPr>
            <a:r>
              <a:rPr lang="en-CA" sz="3200" b="1" dirty="0">
                <a:solidFill>
                  <a:schemeClr val="accent2"/>
                </a:solidFill>
                <a:latin typeface="Times New Roman" pitchFamily="18" charset="0"/>
              </a:rPr>
              <a:t>Subset of Requirements </a:t>
            </a:r>
            <a:endParaRPr lang="en-CA" sz="3200" b="1" dirty="0" smtClean="0">
              <a:solidFill>
                <a:schemeClr val="accent2"/>
              </a:solidFill>
              <a:latin typeface="Times New Roman" pitchFamily="18" charset="0"/>
            </a:endParaRPr>
          </a:p>
          <a:p>
            <a:pPr algn="ctr">
              <a:lnSpc>
                <a:spcPct val="90000"/>
              </a:lnSpc>
            </a:pPr>
            <a:r>
              <a:rPr lang="en-CA" sz="3200" b="1" dirty="0" smtClean="0">
                <a:solidFill>
                  <a:schemeClr val="accent2"/>
                </a:solidFill>
                <a:latin typeface="Times New Roman" pitchFamily="18" charset="0"/>
              </a:rPr>
              <a:t>to </a:t>
            </a:r>
            <a:r>
              <a:rPr lang="en-CA" sz="3200" b="1" dirty="0">
                <a:solidFill>
                  <a:schemeClr val="accent2"/>
                </a:solidFill>
                <a:latin typeface="Times New Roman" pitchFamily="18" charset="0"/>
              </a:rPr>
              <a:t>Develop </a:t>
            </a:r>
            <a:r>
              <a:rPr lang="en-CA" sz="3200" b="1" dirty="0" smtClean="0">
                <a:solidFill>
                  <a:schemeClr val="accent2"/>
                </a:solidFill>
                <a:latin typeface="Times New Roman" pitchFamily="18" charset="0"/>
              </a:rPr>
              <a:t>Standards for VSEs</a:t>
            </a:r>
            <a:endParaRPr lang="en-CA" sz="3200" b="1" dirty="0">
              <a:solidFill>
                <a:schemeClr val="accent2"/>
              </a:solidFill>
              <a:latin typeface="Times New Roman" pitchFamily="18" charset="0"/>
            </a:endParaRPr>
          </a:p>
        </p:txBody>
      </p:sp>
      <p:sp>
        <p:nvSpPr>
          <p:cNvPr id="28677" name="Rectangle 3"/>
          <p:cNvSpPr>
            <a:spLocks noChangeArrowheads="1"/>
          </p:cNvSpPr>
          <p:nvPr/>
        </p:nvSpPr>
        <p:spPr bwMode="auto">
          <a:xfrm>
            <a:off x="466725" y="1340991"/>
            <a:ext cx="8281988" cy="5112345"/>
          </a:xfrm>
          <a:prstGeom prst="rect">
            <a:avLst/>
          </a:prstGeom>
          <a:noFill/>
          <a:ln w="9525">
            <a:noFill/>
            <a:miter lim="800000"/>
            <a:headEnd/>
            <a:tailEnd/>
          </a:ln>
        </p:spPr>
        <p:txBody>
          <a:bodyPr/>
          <a:lstStyle/>
          <a:p>
            <a:pPr marL="342900" indent="-342900">
              <a:spcBef>
                <a:spcPct val="20000"/>
              </a:spcBef>
              <a:buFontTx/>
              <a:buChar char="•"/>
            </a:pPr>
            <a:r>
              <a:rPr lang="en-CA" sz="2200" dirty="0">
                <a:latin typeface="Times New Roman" pitchFamily="18" charset="0"/>
              </a:rPr>
              <a:t>R 08 - Use of the set of workproduct must be </a:t>
            </a:r>
            <a:r>
              <a:rPr lang="en-CA" sz="2200" u="sng" dirty="0">
                <a:solidFill>
                  <a:schemeClr val="accent2"/>
                </a:solidFill>
                <a:latin typeface="Times New Roman" pitchFamily="18" charset="0"/>
              </a:rPr>
              <a:t>affordable</a:t>
            </a:r>
            <a:r>
              <a:rPr lang="en-CA" sz="2200" dirty="0">
                <a:latin typeface="Times New Roman" pitchFamily="18" charset="0"/>
              </a:rPr>
              <a:t>.</a:t>
            </a:r>
            <a:r>
              <a:rPr lang="en-CA" sz="2000" dirty="0">
                <a:latin typeface="Times New Roman" pitchFamily="18" charset="0"/>
              </a:rPr>
              <a:t> </a:t>
            </a:r>
          </a:p>
          <a:p>
            <a:pPr marL="742950" lvl="1" indent="-285750">
              <a:spcBef>
                <a:spcPct val="20000"/>
              </a:spcBef>
              <a:buFontTx/>
              <a:buChar char="–"/>
            </a:pPr>
            <a:r>
              <a:rPr lang="en-CA" sz="2000" dirty="0">
                <a:latin typeface="Times New Roman" pitchFamily="18" charset="0"/>
              </a:rPr>
              <a:t>i.e. consultant services should not be necessary.</a:t>
            </a:r>
          </a:p>
          <a:p>
            <a:pPr marL="342900" indent="-342900">
              <a:spcBef>
                <a:spcPct val="20000"/>
              </a:spcBef>
              <a:buFontTx/>
              <a:buChar char="•"/>
            </a:pPr>
            <a:r>
              <a:rPr lang="en-CA" sz="2200" dirty="0">
                <a:latin typeface="Times New Roman" pitchFamily="18" charset="0"/>
              </a:rPr>
              <a:t>R 15 - The set of workproduct should provide the </a:t>
            </a:r>
            <a:r>
              <a:rPr lang="en-CA" sz="2200" u="sng" dirty="0">
                <a:solidFill>
                  <a:schemeClr val="accent2"/>
                </a:solidFill>
                <a:latin typeface="Times New Roman" pitchFamily="18" charset="0"/>
              </a:rPr>
              <a:t>whole spectrum </a:t>
            </a:r>
            <a:r>
              <a:rPr lang="en-CA" sz="2200" dirty="0">
                <a:latin typeface="Times New Roman" pitchFamily="18" charset="0"/>
              </a:rPr>
              <a:t>of documents</a:t>
            </a:r>
          </a:p>
          <a:p>
            <a:pPr marL="742950" lvl="1" indent="-285750">
              <a:spcBef>
                <a:spcPct val="20000"/>
              </a:spcBef>
              <a:buFontTx/>
              <a:buChar char="–"/>
            </a:pPr>
            <a:r>
              <a:rPr lang="en-CA" sz="2000" dirty="0" smtClean="0">
                <a:latin typeface="Times New Roman" pitchFamily="18" charset="0"/>
              </a:rPr>
              <a:t>i.e. from standards and guides </a:t>
            </a:r>
            <a:r>
              <a:rPr lang="en-CA" sz="2000" dirty="0">
                <a:latin typeface="Times New Roman" pitchFamily="18" charset="0"/>
              </a:rPr>
              <a:t>to education material</a:t>
            </a:r>
          </a:p>
          <a:p>
            <a:pPr marL="342900" indent="-342900">
              <a:spcBef>
                <a:spcPct val="20000"/>
              </a:spcBef>
              <a:buFontTx/>
              <a:buChar char="•"/>
            </a:pPr>
            <a:r>
              <a:rPr lang="en-CA" sz="2200" dirty="0" smtClean="0">
                <a:latin typeface="Times New Roman" pitchFamily="18" charset="0"/>
              </a:rPr>
              <a:t>R </a:t>
            </a:r>
            <a:r>
              <a:rPr lang="en-CA" sz="2200" dirty="0">
                <a:latin typeface="Times New Roman" pitchFamily="18" charset="0"/>
              </a:rPr>
              <a:t>33 - The set of workproduct should propose </a:t>
            </a:r>
            <a:r>
              <a:rPr lang="en-CA" sz="2200" u="sng" dirty="0">
                <a:solidFill>
                  <a:schemeClr val="accent2"/>
                </a:solidFill>
                <a:latin typeface="Times New Roman" pitchFamily="18" charset="0"/>
              </a:rPr>
              <a:t>definition of documents. </a:t>
            </a:r>
          </a:p>
          <a:p>
            <a:pPr marL="742950" lvl="1" indent="-285750">
              <a:spcBef>
                <a:spcPct val="20000"/>
              </a:spcBef>
              <a:buFontTx/>
              <a:buChar char="–"/>
            </a:pPr>
            <a:r>
              <a:rPr lang="en-CA" sz="2000" dirty="0" smtClean="0">
                <a:latin typeface="Times New Roman" pitchFamily="18" charset="0"/>
              </a:rPr>
              <a:t>e.g. typical content of a document, templates </a:t>
            </a:r>
            <a:r>
              <a:rPr lang="en-CA" sz="2000" dirty="0">
                <a:latin typeface="Times New Roman" pitchFamily="18" charset="0"/>
              </a:rPr>
              <a:t>(e.g. requirements templates - use cases)</a:t>
            </a:r>
          </a:p>
          <a:p>
            <a:pPr marL="342900" indent="-342900">
              <a:spcBef>
                <a:spcPct val="20000"/>
              </a:spcBef>
              <a:buFontTx/>
              <a:buChar char="•"/>
            </a:pPr>
            <a:r>
              <a:rPr lang="en-CA" sz="2200" dirty="0" smtClean="0">
                <a:latin typeface="Times New Roman" pitchFamily="18" charset="0"/>
              </a:rPr>
              <a:t>R </a:t>
            </a:r>
            <a:r>
              <a:rPr lang="en-CA" sz="2200" dirty="0">
                <a:latin typeface="Times New Roman" pitchFamily="18" charset="0"/>
              </a:rPr>
              <a:t>52 - The guide should provide </a:t>
            </a:r>
            <a:r>
              <a:rPr lang="en-CA" sz="2200" u="sng" dirty="0">
                <a:solidFill>
                  <a:schemeClr val="accent2"/>
                </a:solidFill>
                <a:latin typeface="Times New Roman" pitchFamily="18" charset="0"/>
              </a:rPr>
              <a:t>examples</a:t>
            </a:r>
          </a:p>
          <a:p>
            <a:pPr marL="742950" lvl="1" indent="-285750">
              <a:spcBef>
                <a:spcPct val="20000"/>
              </a:spcBef>
              <a:buFontTx/>
              <a:buChar char="–"/>
            </a:pPr>
            <a:r>
              <a:rPr lang="en-CA" sz="2000" dirty="0">
                <a:latin typeface="Times New Roman" pitchFamily="18" charset="0"/>
              </a:rPr>
              <a:t>e.g. plans, workproducts and other deliverables. </a:t>
            </a:r>
          </a:p>
          <a:p>
            <a:pPr marL="342900" indent="-342900">
              <a:spcBef>
                <a:spcPct val="20000"/>
              </a:spcBef>
              <a:buFontTx/>
              <a:buChar char="•"/>
            </a:pPr>
            <a:r>
              <a:rPr lang="en-CA" sz="2200" dirty="0">
                <a:latin typeface="Times New Roman" pitchFamily="18" charset="0"/>
              </a:rPr>
              <a:t>R 57 - The guide should be </a:t>
            </a:r>
            <a:r>
              <a:rPr lang="en-CA" sz="2200" u="sng" dirty="0">
                <a:solidFill>
                  <a:schemeClr val="accent2"/>
                </a:solidFill>
                <a:latin typeface="Times New Roman" pitchFamily="18" charset="0"/>
              </a:rPr>
              <a:t>available free </a:t>
            </a:r>
            <a:r>
              <a:rPr lang="en-CA" sz="2200" dirty="0">
                <a:latin typeface="Times New Roman" pitchFamily="18" charset="0"/>
              </a:rPr>
              <a:t>on the web </a:t>
            </a:r>
          </a:p>
        </p:txBody>
      </p:sp>
      <p:sp>
        <p:nvSpPr>
          <p:cNvPr id="28678" name="Text Box 4"/>
          <p:cNvSpPr txBox="1">
            <a:spLocks noChangeArrowheads="1"/>
          </p:cNvSpPr>
          <p:nvPr/>
        </p:nvSpPr>
        <p:spPr bwMode="auto">
          <a:xfrm>
            <a:off x="6943725" y="6332538"/>
            <a:ext cx="1584325" cy="336550"/>
          </a:xfrm>
          <a:prstGeom prst="rect">
            <a:avLst/>
          </a:prstGeom>
          <a:noFill/>
          <a:ln w="9525">
            <a:noFill/>
            <a:miter lim="800000"/>
            <a:headEnd/>
            <a:tailEnd/>
          </a:ln>
        </p:spPr>
        <p:txBody>
          <a:bodyPr wrap="none">
            <a:spAutoFit/>
          </a:bodyPr>
          <a:lstStyle/>
          <a:p>
            <a:r>
              <a:rPr lang="fr-CA" sz="1600">
                <a:latin typeface="Times New Roman" pitchFamily="18" charset="0"/>
              </a:rPr>
              <a:t>(BK1-032  2005)</a:t>
            </a:r>
          </a:p>
        </p:txBody>
      </p:sp>
      <p:sp>
        <p:nvSpPr>
          <p:cNvPr id="7" name="AutoShape 7"/>
          <p:cNvSpPr>
            <a:spLocks noChangeArrowheads="1"/>
          </p:cNvSpPr>
          <p:nvPr/>
        </p:nvSpPr>
        <p:spPr bwMode="auto">
          <a:xfrm>
            <a:off x="107950" y="44450"/>
            <a:ext cx="1584325" cy="720725"/>
          </a:xfrm>
          <a:prstGeom prst="rightArrow">
            <a:avLst>
              <a:gd name="adj1" fmla="val 50000"/>
              <a:gd name="adj2" fmla="val 54956"/>
            </a:avLst>
          </a:prstGeom>
          <a:solidFill>
            <a:schemeClr val="bg1"/>
          </a:solidFill>
          <a:ln w="9525">
            <a:solidFill>
              <a:schemeClr val="tx1"/>
            </a:solidFill>
            <a:miter lim="800000"/>
            <a:headEnd/>
            <a:tailEnd/>
          </a:ln>
        </p:spPr>
        <p:txBody>
          <a:bodyPr wrap="none" anchor="ctr"/>
          <a:lstStyle/>
          <a:p>
            <a:r>
              <a:rPr lang="en-CA" sz="1600" b="1"/>
              <a:t>2. Research</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ate Placeholder 1"/>
          <p:cNvSpPr>
            <a:spLocks noGrp="1"/>
          </p:cNvSpPr>
          <p:nvPr>
            <p:ph type="dt" sz="quarter" idx="10"/>
          </p:nvPr>
        </p:nvSpPr>
        <p:spPr>
          <a:noFill/>
        </p:spPr>
        <p:txBody>
          <a:bodyPr/>
          <a:lstStyle/>
          <a:p>
            <a:fld id="{6370170F-A912-4148-8FC4-55B4BEBF296D}" type="datetime4">
              <a:rPr lang="en-US" smtClean="0"/>
              <a:pPr/>
              <a:t>April 28, 2012</a:t>
            </a:fld>
            <a:endParaRPr lang="fr-CA" smtClean="0"/>
          </a:p>
        </p:txBody>
      </p:sp>
      <p:sp>
        <p:nvSpPr>
          <p:cNvPr id="4100" name="Slide Number Placeholder 2"/>
          <p:cNvSpPr>
            <a:spLocks noGrp="1"/>
          </p:cNvSpPr>
          <p:nvPr>
            <p:ph type="sldNum" sz="quarter" idx="11"/>
          </p:nvPr>
        </p:nvSpPr>
        <p:spPr>
          <a:noFill/>
        </p:spPr>
        <p:txBody>
          <a:bodyPr/>
          <a:lstStyle/>
          <a:p>
            <a:fld id="{1F1D63CF-7464-4AE0-AB06-9FB63ED77AF6}" type="slidenum">
              <a:rPr lang="en-US" smtClean="0"/>
              <a:pPr/>
              <a:t>19</a:t>
            </a:fld>
            <a:endParaRPr lang="en-US" smtClean="0"/>
          </a:p>
        </p:txBody>
      </p:sp>
      <p:sp>
        <p:nvSpPr>
          <p:cNvPr id="4101" name="Rectangle 2"/>
          <p:cNvSpPr>
            <a:spLocks noChangeArrowheads="1"/>
          </p:cNvSpPr>
          <p:nvPr/>
        </p:nvSpPr>
        <p:spPr bwMode="auto">
          <a:xfrm>
            <a:off x="468313" y="53975"/>
            <a:ext cx="8229600" cy="1143000"/>
          </a:xfrm>
          <a:prstGeom prst="rect">
            <a:avLst/>
          </a:prstGeom>
          <a:noFill/>
          <a:ln w="9525">
            <a:noFill/>
            <a:miter lim="800000"/>
            <a:headEnd/>
            <a:tailEnd/>
          </a:ln>
        </p:spPr>
        <p:txBody>
          <a:bodyPr anchor="ctr"/>
          <a:lstStyle/>
          <a:p>
            <a:pPr algn="ctr"/>
            <a:r>
              <a:rPr lang="en-CA" sz="3600" b="1">
                <a:solidFill>
                  <a:schemeClr val="accent2"/>
                </a:solidFill>
                <a:latin typeface="Times New Roman" pitchFamily="18" charset="0"/>
              </a:rPr>
              <a:t>Agenda</a:t>
            </a:r>
          </a:p>
        </p:txBody>
      </p:sp>
      <p:graphicFrame>
        <p:nvGraphicFramePr>
          <p:cNvPr id="4098" name="Object 3"/>
          <p:cNvGraphicFramePr>
            <a:graphicFrameLocks noChangeAspect="1"/>
          </p:cNvGraphicFramePr>
          <p:nvPr/>
        </p:nvGraphicFramePr>
        <p:xfrm>
          <a:off x="539750" y="1052513"/>
          <a:ext cx="8102600" cy="1317625"/>
        </p:xfrm>
        <a:graphic>
          <a:graphicData uri="http://schemas.openxmlformats.org/presentationml/2006/ole">
            <p:oleObj spid="_x0000_s4098" name="Visio" r:id="rId4" imgW="7309714" imgH="1189634" progId="Visio.Drawing.11">
              <p:embed/>
            </p:oleObj>
          </a:graphicData>
        </a:graphic>
      </p:graphicFrame>
      <p:sp>
        <p:nvSpPr>
          <p:cNvPr id="4102" name="Rectangle 4"/>
          <p:cNvSpPr>
            <a:spLocks noChangeArrowheads="1"/>
          </p:cNvSpPr>
          <p:nvPr/>
        </p:nvSpPr>
        <p:spPr bwMode="auto">
          <a:xfrm>
            <a:off x="611188" y="2420938"/>
            <a:ext cx="8266112" cy="4032250"/>
          </a:xfrm>
          <a:prstGeom prst="rect">
            <a:avLst/>
          </a:prstGeom>
          <a:noFill/>
          <a:ln w="9525">
            <a:noFill/>
            <a:miter lim="800000"/>
            <a:headEnd/>
            <a:tailEnd/>
          </a:ln>
        </p:spPr>
        <p:txBody>
          <a:bodyPr/>
          <a:lstStyle/>
          <a:p>
            <a:pPr marL="342900" indent="-342900">
              <a:spcBef>
                <a:spcPct val="20000"/>
              </a:spcBef>
              <a:buFontTx/>
              <a:buChar char="•"/>
            </a:pPr>
            <a:r>
              <a:rPr lang="en-CA" sz="2400" b="1" dirty="0">
                <a:latin typeface="Times New Roman" pitchFamily="18" charset="0"/>
              </a:rPr>
              <a:t>Phase 1 - Recognition of Needs and Problems (2004).</a:t>
            </a:r>
            <a:r>
              <a:rPr lang="en-CA" sz="2400" dirty="0">
                <a:latin typeface="Times New Roman" pitchFamily="18" charset="0"/>
              </a:rPr>
              <a:t> </a:t>
            </a:r>
          </a:p>
          <a:p>
            <a:pPr marL="342900" indent="-342900">
              <a:spcBef>
                <a:spcPct val="20000"/>
              </a:spcBef>
              <a:buFontTx/>
              <a:buChar char="•"/>
            </a:pPr>
            <a:r>
              <a:rPr lang="en-CA" sz="2400" b="1" dirty="0">
                <a:latin typeface="Times New Roman" pitchFamily="18" charset="0"/>
              </a:rPr>
              <a:t>Phase 2 - Basic and Applied Research (2005-2006)</a:t>
            </a:r>
            <a:endParaRPr lang="fr-CA" sz="2400" b="1" dirty="0">
              <a:latin typeface="Times New Roman" pitchFamily="18" charset="0"/>
            </a:endParaRPr>
          </a:p>
          <a:p>
            <a:pPr marL="342900" indent="-342900">
              <a:spcBef>
                <a:spcPct val="20000"/>
              </a:spcBef>
              <a:buFontTx/>
              <a:buChar char="•"/>
            </a:pPr>
            <a:r>
              <a:rPr lang="en-US" sz="2400" b="1" dirty="0">
                <a:latin typeface="Times New Roman" pitchFamily="18" charset="0"/>
              </a:rPr>
              <a:t>Phase 3 - Development</a:t>
            </a:r>
          </a:p>
          <a:p>
            <a:pPr marL="742950" lvl="1" indent="-285750">
              <a:spcBef>
                <a:spcPct val="20000"/>
              </a:spcBef>
              <a:buFontTx/>
              <a:buChar char="–"/>
            </a:pPr>
            <a:r>
              <a:rPr lang="en-US" sz="2000" dirty="0">
                <a:latin typeface="Times New Roman" pitchFamily="18" charset="0"/>
              </a:rPr>
              <a:t>The Development of International Standards for VSEs </a:t>
            </a:r>
            <a:r>
              <a:rPr lang="fr-CA" sz="2000" dirty="0">
                <a:latin typeface="Times New Roman" pitchFamily="18" charset="0"/>
              </a:rPr>
              <a:t>(2006 - 2010)</a:t>
            </a:r>
            <a:r>
              <a:rPr lang="en-CA" sz="2000" dirty="0">
                <a:latin typeface="Times New Roman" pitchFamily="18" charset="0"/>
              </a:rPr>
              <a:t> </a:t>
            </a:r>
          </a:p>
          <a:p>
            <a:pPr marL="342900" indent="-342900">
              <a:spcBef>
                <a:spcPct val="20000"/>
              </a:spcBef>
              <a:buFontTx/>
              <a:buChar char="•"/>
            </a:pPr>
            <a:r>
              <a:rPr lang="en-US" sz="2400" b="1" dirty="0">
                <a:latin typeface="Times New Roman" pitchFamily="18" charset="0"/>
              </a:rPr>
              <a:t>Phase 4 – Commercialization (2010)</a:t>
            </a:r>
          </a:p>
          <a:p>
            <a:pPr marL="342900" indent="-342900">
              <a:spcBef>
                <a:spcPct val="20000"/>
              </a:spcBef>
              <a:buFontTx/>
              <a:buChar char="•"/>
            </a:pPr>
            <a:r>
              <a:rPr lang="en-US" sz="2400" b="1" dirty="0">
                <a:latin typeface="Times New Roman" pitchFamily="18" charset="0"/>
              </a:rPr>
              <a:t>Phase 5 - Diffusion and Adoption (2006 - )</a:t>
            </a:r>
          </a:p>
          <a:p>
            <a:pPr marL="342900" indent="-342900">
              <a:spcBef>
                <a:spcPct val="20000"/>
              </a:spcBef>
              <a:buFontTx/>
              <a:buChar char="•"/>
            </a:pPr>
            <a:r>
              <a:rPr lang="en-US" sz="2400" b="1" dirty="0">
                <a:latin typeface="Times New Roman" pitchFamily="18" charset="0"/>
              </a:rPr>
              <a:t>Phase 6 - Consequences (</a:t>
            </a:r>
            <a:r>
              <a:rPr lang="en-US" sz="2400" b="1" dirty="0" smtClean="0">
                <a:latin typeface="Times New Roman" pitchFamily="18" charset="0"/>
              </a:rPr>
              <a:t>2011 </a:t>
            </a:r>
            <a:r>
              <a:rPr lang="en-US" sz="2400" b="1" dirty="0">
                <a:latin typeface="Times New Roman" pitchFamily="18" charset="0"/>
              </a:rPr>
              <a:t>- )</a:t>
            </a:r>
            <a:endParaRPr lang="fr-CA" sz="2400" b="1" dirty="0">
              <a:latin typeface="Times New Roman" pitchFamily="18" charset="0"/>
            </a:endParaRPr>
          </a:p>
        </p:txBody>
      </p:sp>
      <p:sp>
        <p:nvSpPr>
          <p:cNvPr id="4103" name="Line 5"/>
          <p:cNvSpPr>
            <a:spLocks noChangeShapeType="1"/>
          </p:cNvSpPr>
          <p:nvPr/>
        </p:nvSpPr>
        <p:spPr bwMode="auto">
          <a:xfrm flipV="1">
            <a:off x="288925" y="3559175"/>
            <a:ext cx="395288" cy="73025"/>
          </a:xfrm>
          <a:prstGeom prst="line">
            <a:avLst/>
          </a:prstGeom>
          <a:noFill/>
          <a:ln w="28575">
            <a:solidFill>
              <a:srgbClr val="FF0000"/>
            </a:solidFill>
            <a:round/>
            <a:headEnd/>
            <a:tailEnd type="triangle" w="med" len="med"/>
          </a:ln>
        </p:spPr>
        <p:txBody>
          <a:bodyPr/>
          <a:lstStyle/>
          <a:p>
            <a:endParaRPr lang="fr-C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fld id="{66480093-B8C7-439E-B98D-4C5369B41A0D}" type="datetime4">
              <a:rPr lang="en-US" smtClean="0"/>
              <a:pPr/>
              <a:t>April 28, 2012</a:t>
            </a:fld>
            <a:endParaRPr lang="fr-CA" smtClean="0"/>
          </a:p>
        </p:txBody>
      </p:sp>
      <p:sp>
        <p:nvSpPr>
          <p:cNvPr id="14339" name="Slide Number Placeholder 4"/>
          <p:cNvSpPr>
            <a:spLocks noGrp="1"/>
          </p:cNvSpPr>
          <p:nvPr>
            <p:ph type="sldNum" sz="quarter" idx="11"/>
          </p:nvPr>
        </p:nvSpPr>
        <p:spPr>
          <a:noFill/>
        </p:spPr>
        <p:txBody>
          <a:bodyPr/>
          <a:lstStyle/>
          <a:p>
            <a:fld id="{819C93BC-0B38-44C9-86C6-19329E950574}" type="slidenum">
              <a:rPr lang="en-US" smtClean="0"/>
              <a:pPr/>
              <a:t>2</a:t>
            </a:fld>
            <a:endParaRPr lang="en-US" smtClean="0"/>
          </a:p>
        </p:txBody>
      </p:sp>
      <p:sp>
        <p:nvSpPr>
          <p:cNvPr id="14340" name="Rectangle 2"/>
          <p:cNvSpPr>
            <a:spLocks noGrp="1" noChangeArrowheads="1"/>
          </p:cNvSpPr>
          <p:nvPr>
            <p:ph type="title"/>
          </p:nvPr>
        </p:nvSpPr>
        <p:spPr>
          <a:xfrm>
            <a:off x="468313" y="79375"/>
            <a:ext cx="8353425" cy="685800"/>
          </a:xfrm>
        </p:spPr>
        <p:txBody>
          <a:bodyPr/>
          <a:lstStyle/>
          <a:p>
            <a:pPr eaLnBrk="1" hangingPunct="1"/>
            <a:r>
              <a:rPr lang="fr-CA" smtClean="0"/>
              <a:t>Content</a:t>
            </a:r>
            <a:endParaRPr lang="en-US" smtClean="0"/>
          </a:p>
        </p:txBody>
      </p:sp>
      <p:sp>
        <p:nvSpPr>
          <p:cNvPr id="14341" name="Rectangle 3"/>
          <p:cNvSpPr>
            <a:spLocks noGrp="1" noChangeArrowheads="1"/>
          </p:cNvSpPr>
          <p:nvPr>
            <p:ph type="body" idx="1"/>
          </p:nvPr>
        </p:nvSpPr>
        <p:spPr>
          <a:xfrm>
            <a:off x="467544" y="703263"/>
            <a:ext cx="8316416" cy="4165897"/>
          </a:xfrm>
        </p:spPr>
        <p:txBody>
          <a:bodyPr/>
          <a:lstStyle/>
          <a:p>
            <a:pPr eaLnBrk="1" hangingPunct="1">
              <a:lnSpc>
                <a:spcPct val="90000"/>
              </a:lnSpc>
            </a:pPr>
            <a:r>
              <a:rPr lang="en-CA" sz="2200" b="1" dirty="0" smtClean="0"/>
              <a:t>Introduction</a:t>
            </a:r>
          </a:p>
          <a:p>
            <a:pPr eaLnBrk="1" hangingPunct="1">
              <a:lnSpc>
                <a:spcPct val="90000"/>
              </a:lnSpc>
            </a:pPr>
            <a:r>
              <a:rPr lang="en-CA" sz="2200" b="1" dirty="0" smtClean="0"/>
              <a:t>Needs for Software Standards for Very Small Entities (VSEs)</a:t>
            </a:r>
          </a:p>
          <a:p>
            <a:pPr eaLnBrk="1" hangingPunct="1">
              <a:lnSpc>
                <a:spcPct val="90000"/>
              </a:lnSpc>
            </a:pPr>
            <a:r>
              <a:rPr lang="en-CA" sz="2200" b="1" dirty="0" smtClean="0"/>
              <a:t>Establishment of ISO Working Group 24</a:t>
            </a:r>
          </a:p>
          <a:p>
            <a:pPr eaLnBrk="1" hangingPunct="1">
              <a:lnSpc>
                <a:spcPct val="90000"/>
              </a:lnSpc>
            </a:pPr>
            <a:r>
              <a:rPr lang="en-CA" sz="2200" b="1" dirty="0" smtClean="0"/>
              <a:t>Approach used by Working Group 24</a:t>
            </a:r>
          </a:p>
          <a:p>
            <a:pPr eaLnBrk="1" hangingPunct="1">
              <a:lnSpc>
                <a:spcPct val="90000"/>
              </a:lnSpc>
            </a:pPr>
            <a:r>
              <a:rPr lang="en-CA" sz="2200" b="1" dirty="0" smtClean="0"/>
              <a:t>Survey of VSEs</a:t>
            </a:r>
          </a:p>
          <a:p>
            <a:pPr eaLnBrk="1" hangingPunct="1">
              <a:lnSpc>
                <a:spcPct val="90000"/>
              </a:lnSpc>
            </a:pPr>
            <a:r>
              <a:rPr lang="en-CA" sz="2200" b="1" dirty="0" smtClean="0"/>
              <a:t>Description of ISO/IEC 29110 Standards and Technical Reports</a:t>
            </a:r>
          </a:p>
          <a:p>
            <a:pPr eaLnBrk="1" hangingPunct="1">
              <a:lnSpc>
                <a:spcPct val="90000"/>
              </a:lnSpc>
            </a:pPr>
            <a:r>
              <a:rPr lang="en-US" sz="2200" b="1" dirty="0" smtClean="0"/>
              <a:t>Network of VSE Support Centers</a:t>
            </a:r>
          </a:p>
          <a:p>
            <a:pPr eaLnBrk="1" hangingPunct="1">
              <a:lnSpc>
                <a:spcPct val="90000"/>
              </a:lnSpc>
            </a:pPr>
            <a:r>
              <a:rPr lang="en-CA" sz="2200" b="1" dirty="0" smtClean="0"/>
              <a:t>Deployment Packages</a:t>
            </a:r>
          </a:p>
          <a:p>
            <a:pPr eaLnBrk="1" hangingPunct="1">
              <a:lnSpc>
                <a:spcPct val="90000"/>
              </a:lnSpc>
            </a:pPr>
            <a:r>
              <a:rPr lang="en-CA" sz="2200" b="1" dirty="0" smtClean="0"/>
              <a:t>Pilot Projects</a:t>
            </a:r>
          </a:p>
          <a:p>
            <a:pPr eaLnBrk="1" hangingPunct="1">
              <a:lnSpc>
                <a:spcPct val="90000"/>
              </a:lnSpc>
            </a:pPr>
            <a:r>
              <a:rPr lang="en-US" sz="2200" b="1" dirty="0" smtClean="0"/>
              <a:t>Development of Systems Engineering Standards and Guides</a:t>
            </a:r>
            <a:endParaRPr lang="en-CA" sz="2200" b="1" dirty="0" smtClean="0"/>
          </a:p>
          <a:p>
            <a:pPr eaLnBrk="1" hangingPunct="1">
              <a:lnSpc>
                <a:spcPct val="90000"/>
              </a:lnSpc>
            </a:pPr>
            <a:r>
              <a:rPr lang="en-CA" sz="2200" b="1" dirty="0" smtClean="0"/>
              <a:t>Next Steps</a:t>
            </a:r>
          </a:p>
        </p:txBody>
      </p:sp>
      <p:sp>
        <p:nvSpPr>
          <p:cNvPr id="14342" name="Text Box 9"/>
          <p:cNvSpPr txBox="1">
            <a:spLocks noChangeArrowheads="1"/>
          </p:cNvSpPr>
          <p:nvPr/>
        </p:nvSpPr>
        <p:spPr bwMode="auto">
          <a:xfrm>
            <a:off x="539552" y="4978400"/>
            <a:ext cx="8280598" cy="1474788"/>
          </a:xfrm>
          <a:prstGeom prst="rect">
            <a:avLst/>
          </a:prstGeom>
          <a:noFill/>
          <a:ln w="9525">
            <a:solidFill>
              <a:schemeClr val="tx1"/>
            </a:solidFill>
            <a:miter lim="800000"/>
            <a:headEnd/>
            <a:tailEnd/>
          </a:ln>
        </p:spPr>
        <p:txBody>
          <a:bodyPr wrap="square">
            <a:spAutoFit/>
          </a:bodyPr>
          <a:lstStyle/>
          <a:p>
            <a:r>
              <a:rPr lang="en-CA" b="1" dirty="0">
                <a:solidFill>
                  <a:schemeClr val="accent2"/>
                </a:solidFill>
              </a:rPr>
              <a:t>VSEs</a:t>
            </a:r>
            <a:r>
              <a:rPr lang="en-CA" dirty="0"/>
              <a:t> = </a:t>
            </a:r>
            <a:r>
              <a:rPr lang="en-CA" u="sng" dirty="0">
                <a:solidFill>
                  <a:schemeClr val="accent2"/>
                </a:solidFill>
              </a:rPr>
              <a:t>V</a:t>
            </a:r>
            <a:r>
              <a:rPr lang="en-CA" dirty="0">
                <a:solidFill>
                  <a:schemeClr val="accent2"/>
                </a:solidFill>
              </a:rPr>
              <a:t>ery </a:t>
            </a:r>
            <a:r>
              <a:rPr lang="en-CA" u="sng" dirty="0">
                <a:solidFill>
                  <a:schemeClr val="accent2"/>
                </a:solidFill>
              </a:rPr>
              <a:t>S</a:t>
            </a:r>
            <a:r>
              <a:rPr lang="en-CA" dirty="0">
                <a:solidFill>
                  <a:schemeClr val="accent2"/>
                </a:solidFill>
              </a:rPr>
              <a:t>mall </a:t>
            </a:r>
            <a:r>
              <a:rPr lang="en-CA" u="sng" dirty="0">
                <a:solidFill>
                  <a:schemeClr val="accent2"/>
                </a:solidFill>
              </a:rPr>
              <a:t>E</a:t>
            </a:r>
            <a:r>
              <a:rPr lang="en-CA" dirty="0">
                <a:solidFill>
                  <a:schemeClr val="accent2"/>
                </a:solidFill>
              </a:rPr>
              <a:t>ntities </a:t>
            </a:r>
            <a:r>
              <a:rPr lang="en-CA" dirty="0"/>
              <a:t>are enterprises, projects or departments having up 	to 25 people.</a:t>
            </a:r>
          </a:p>
          <a:p>
            <a:r>
              <a:rPr lang="en-GB" b="1" dirty="0">
                <a:solidFill>
                  <a:schemeClr val="accent2"/>
                </a:solidFill>
              </a:rPr>
              <a:t>ISO/IEC JTC 1/SC7</a:t>
            </a:r>
            <a:r>
              <a:rPr lang="en-GB" dirty="0"/>
              <a:t> = International Organization for Standardization/ 	International Electrotechnical Commission Joint Technical Committee 	1/Sub Committee 7.</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2"/>
          <p:cNvSpPr>
            <a:spLocks noGrp="1"/>
          </p:cNvSpPr>
          <p:nvPr>
            <p:ph type="sldNum" sz="quarter" idx="11"/>
          </p:nvPr>
        </p:nvSpPr>
        <p:spPr>
          <a:noFill/>
        </p:spPr>
        <p:txBody>
          <a:bodyPr/>
          <a:lstStyle/>
          <a:p>
            <a:fld id="{1E47F71D-9B01-4E09-B13B-27B58159CE3C}" type="slidenum">
              <a:rPr lang="en-US" smtClean="0"/>
              <a:pPr/>
              <a:t>20</a:t>
            </a:fld>
            <a:endParaRPr lang="en-US" smtClean="0"/>
          </a:p>
        </p:txBody>
      </p:sp>
      <p:sp>
        <p:nvSpPr>
          <p:cNvPr id="29700" name="Rectangle 6"/>
          <p:cNvSpPr>
            <a:spLocks noChangeArrowheads="1"/>
          </p:cNvSpPr>
          <p:nvPr/>
        </p:nvSpPr>
        <p:spPr bwMode="auto">
          <a:xfrm>
            <a:off x="457200" y="197768"/>
            <a:ext cx="8229600" cy="1143000"/>
          </a:xfrm>
          <a:prstGeom prst="rect">
            <a:avLst/>
          </a:prstGeom>
          <a:noFill/>
          <a:ln w="9525">
            <a:noFill/>
            <a:miter lim="800000"/>
            <a:headEnd/>
            <a:tailEnd/>
          </a:ln>
        </p:spPr>
        <p:txBody>
          <a:bodyPr anchor="ctr"/>
          <a:lstStyle/>
          <a:p>
            <a:pPr algn="ctr">
              <a:lnSpc>
                <a:spcPct val="80000"/>
              </a:lnSpc>
            </a:pPr>
            <a:r>
              <a:rPr lang="en-CA" sz="3200" b="1" dirty="0">
                <a:solidFill>
                  <a:schemeClr val="accent2"/>
                </a:solidFill>
                <a:latin typeface="Times New Roman" pitchFamily="18" charset="0"/>
              </a:rPr>
              <a:t>The Strategy of WG 24 </a:t>
            </a:r>
            <a:br>
              <a:rPr lang="en-CA" sz="3200" b="1" dirty="0">
                <a:solidFill>
                  <a:schemeClr val="accent2"/>
                </a:solidFill>
                <a:latin typeface="Times New Roman" pitchFamily="18" charset="0"/>
              </a:rPr>
            </a:br>
            <a:r>
              <a:rPr lang="en-CA" sz="3200" b="1" dirty="0">
                <a:solidFill>
                  <a:schemeClr val="accent2"/>
                </a:solidFill>
                <a:latin typeface="Times New Roman" pitchFamily="18" charset="0"/>
              </a:rPr>
              <a:t>To develop standards and guidelines for VSEs</a:t>
            </a:r>
            <a:endParaRPr lang="fr-CA" sz="3200" b="1" dirty="0">
              <a:solidFill>
                <a:schemeClr val="accent2"/>
              </a:solidFill>
              <a:latin typeface="Times New Roman" pitchFamily="18" charset="0"/>
            </a:endParaRPr>
          </a:p>
        </p:txBody>
      </p:sp>
      <p:sp>
        <p:nvSpPr>
          <p:cNvPr id="29701" name="Rectangle 7"/>
          <p:cNvSpPr>
            <a:spLocks noChangeArrowheads="1"/>
          </p:cNvSpPr>
          <p:nvPr/>
        </p:nvSpPr>
        <p:spPr bwMode="auto">
          <a:xfrm>
            <a:off x="539750" y="1279302"/>
            <a:ext cx="8229600" cy="5318050"/>
          </a:xfrm>
          <a:prstGeom prst="rect">
            <a:avLst/>
          </a:prstGeom>
          <a:noFill/>
          <a:ln w="9525">
            <a:noFill/>
            <a:miter lim="800000"/>
            <a:headEnd/>
            <a:tailEnd/>
          </a:ln>
        </p:spPr>
        <p:txBody>
          <a:bodyPr/>
          <a:lstStyle/>
          <a:p>
            <a:pPr marL="342900" indent="-342900">
              <a:lnSpc>
                <a:spcPct val="80000"/>
              </a:lnSpc>
              <a:spcBef>
                <a:spcPct val="20000"/>
              </a:spcBef>
              <a:buFontTx/>
              <a:buChar char="•"/>
            </a:pPr>
            <a:r>
              <a:rPr lang="en-CA" sz="2200" dirty="0">
                <a:latin typeface="Times New Roman" pitchFamily="18" charset="0"/>
              </a:rPr>
              <a:t>Use the notion of ‘</a:t>
            </a:r>
            <a:r>
              <a:rPr lang="en-CA" sz="2200" b="1" u="sng" dirty="0">
                <a:solidFill>
                  <a:schemeClr val="accent2"/>
                </a:solidFill>
                <a:latin typeface="Times New Roman" pitchFamily="18" charset="0"/>
              </a:rPr>
              <a:t>Profile</a:t>
            </a:r>
            <a:r>
              <a:rPr lang="en-CA" sz="2200" dirty="0">
                <a:latin typeface="Times New Roman" pitchFamily="18" charset="0"/>
              </a:rPr>
              <a:t>’ to develop a </a:t>
            </a:r>
            <a:r>
              <a:rPr lang="en-CA" sz="2200" u="sng" dirty="0">
                <a:solidFill>
                  <a:schemeClr val="accent2"/>
                </a:solidFill>
                <a:latin typeface="Times New Roman" pitchFamily="18" charset="0"/>
              </a:rPr>
              <a:t>roadmap</a:t>
            </a:r>
            <a:r>
              <a:rPr lang="en-CA" sz="2200" dirty="0">
                <a:latin typeface="Times New Roman" pitchFamily="18" charset="0"/>
              </a:rPr>
              <a:t> and standards to meet the needs of VSEs.</a:t>
            </a:r>
            <a:r>
              <a:rPr lang="en-CA" sz="2000" dirty="0">
                <a:latin typeface="Times New Roman" pitchFamily="18" charset="0"/>
              </a:rPr>
              <a:t> </a:t>
            </a:r>
          </a:p>
          <a:p>
            <a:pPr marL="742950" lvl="1" indent="-285750">
              <a:lnSpc>
                <a:spcPct val="80000"/>
              </a:lnSpc>
              <a:spcBef>
                <a:spcPct val="20000"/>
              </a:spcBef>
              <a:buFontTx/>
              <a:buChar char="–"/>
            </a:pPr>
            <a:r>
              <a:rPr lang="en-CA" sz="2000" dirty="0">
                <a:latin typeface="Times New Roman" pitchFamily="18" charset="0"/>
              </a:rPr>
              <a:t>A profile is an ‘</a:t>
            </a:r>
            <a:r>
              <a:rPr lang="en-CA" sz="2000" u="sng" dirty="0">
                <a:solidFill>
                  <a:schemeClr val="accent2"/>
                </a:solidFill>
                <a:latin typeface="Times New Roman" pitchFamily="18" charset="0"/>
              </a:rPr>
              <a:t>assemblage</a:t>
            </a:r>
            <a:r>
              <a:rPr lang="en-CA" sz="2000" dirty="0">
                <a:latin typeface="Times New Roman" pitchFamily="18" charset="0"/>
              </a:rPr>
              <a:t>’ from one or more base standards to accomplish a particular function.</a:t>
            </a:r>
            <a:r>
              <a:rPr lang="en-CA" dirty="0">
                <a:latin typeface="Times New Roman" pitchFamily="18" charset="0"/>
              </a:rPr>
              <a:t> </a:t>
            </a:r>
          </a:p>
          <a:p>
            <a:pPr marL="742950" lvl="1" indent="-285750">
              <a:lnSpc>
                <a:spcPct val="80000"/>
              </a:lnSpc>
              <a:spcBef>
                <a:spcPct val="20000"/>
              </a:spcBef>
              <a:buFontTx/>
              <a:buChar char="–"/>
            </a:pPr>
            <a:r>
              <a:rPr lang="en-CA" sz="2000" dirty="0">
                <a:latin typeface="Times New Roman" pitchFamily="18" charset="0"/>
              </a:rPr>
              <a:t>A Profile Group (PG)</a:t>
            </a:r>
          </a:p>
          <a:p>
            <a:pPr marL="1143000" lvl="2" indent="-228600">
              <a:lnSpc>
                <a:spcPct val="80000"/>
              </a:lnSpc>
              <a:spcBef>
                <a:spcPct val="20000"/>
              </a:spcBef>
              <a:buFontTx/>
              <a:buChar char="•"/>
            </a:pPr>
            <a:r>
              <a:rPr lang="en-CA" sz="2000" dirty="0">
                <a:latin typeface="Times New Roman" pitchFamily="18" charset="0"/>
              </a:rPr>
              <a:t>A collection of profiles which are related either by composition of processes (i.e. activities, tasks), or by capability level, or both.</a:t>
            </a:r>
            <a:r>
              <a:rPr lang="fr-CA" dirty="0">
                <a:latin typeface="Times New Roman" pitchFamily="18" charset="0"/>
              </a:rPr>
              <a:t> </a:t>
            </a:r>
          </a:p>
          <a:p>
            <a:pPr marL="342900" indent="-342900">
              <a:lnSpc>
                <a:spcPct val="80000"/>
              </a:lnSpc>
              <a:spcBef>
                <a:spcPct val="20000"/>
              </a:spcBef>
              <a:buFontTx/>
              <a:buChar char="•"/>
            </a:pPr>
            <a:r>
              <a:rPr lang="en-CA" sz="2200" dirty="0">
                <a:latin typeface="Times New Roman" pitchFamily="18" charset="0"/>
              </a:rPr>
              <a:t>Focus first on VSEs developing </a:t>
            </a:r>
            <a:r>
              <a:rPr lang="en-CA" sz="2200" u="sng" dirty="0">
                <a:solidFill>
                  <a:schemeClr val="accent2"/>
                </a:solidFill>
                <a:latin typeface="Times New Roman" pitchFamily="18" charset="0"/>
              </a:rPr>
              <a:t>Generic software </a:t>
            </a:r>
            <a:r>
              <a:rPr lang="en-CA" sz="2200" dirty="0">
                <a:latin typeface="Times New Roman" pitchFamily="18" charset="0"/>
              </a:rPr>
              <a:t>(Profile Group</a:t>
            </a:r>
            <a:r>
              <a:rPr lang="en-CA" sz="2200" dirty="0" smtClean="0">
                <a:latin typeface="Times New Roman" pitchFamily="18" charset="0"/>
              </a:rPr>
              <a:t>)</a:t>
            </a:r>
          </a:p>
          <a:p>
            <a:pPr marL="800100" lvl="1" indent="-342900">
              <a:lnSpc>
                <a:spcPct val="80000"/>
              </a:lnSpc>
              <a:spcBef>
                <a:spcPct val="20000"/>
              </a:spcBef>
              <a:buFontTx/>
              <a:buChar char="•"/>
            </a:pPr>
            <a:r>
              <a:rPr lang="en-GB" altLang="ja-JP" sz="2000" dirty="0" smtClean="0">
                <a:latin typeface="Times New Roman" pitchFamily="18" charset="0"/>
                <a:ea typeface="ＭＳ Ｐゴシック" pitchFamily="-112" charset="-128"/>
              </a:rPr>
              <a:t>i.e. do not develop </a:t>
            </a:r>
            <a:r>
              <a:rPr lang="en-GB" altLang="ja-JP" sz="2000" u="sng" dirty="0" smtClean="0">
                <a:solidFill>
                  <a:schemeClr val="accent2"/>
                </a:solidFill>
                <a:latin typeface="Times New Roman" pitchFamily="18" charset="0"/>
                <a:ea typeface="ＭＳ Ｐゴシック" pitchFamily="-112" charset="-128"/>
              </a:rPr>
              <a:t>critical</a:t>
            </a:r>
            <a:r>
              <a:rPr lang="en-GB" altLang="ja-JP" sz="2000" u="sng" dirty="0" smtClean="0">
                <a:latin typeface="Times New Roman" pitchFamily="18" charset="0"/>
                <a:ea typeface="ＭＳ Ｐゴシック" pitchFamily="-112" charset="-128"/>
              </a:rPr>
              <a:t> </a:t>
            </a:r>
            <a:r>
              <a:rPr lang="en-GB" altLang="ja-JP" sz="2000" u="sng" dirty="0" smtClean="0">
                <a:solidFill>
                  <a:schemeClr val="accent2"/>
                </a:solidFill>
                <a:latin typeface="Times New Roman" pitchFamily="18" charset="0"/>
                <a:ea typeface="ＭＳ Ｐゴシック" pitchFamily="-112" charset="-128"/>
              </a:rPr>
              <a:t>software</a:t>
            </a:r>
            <a:r>
              <a:rPr lang="en-GB" altLang="ja-JP" sz="2000" dirty="0" smtClean="0">
                <a:latin typeface="Times New Roman" pitchFamily="18" charset="0"/>
                <a:ea typeface="ＭＳ Ｐゴシック" pitchFamily="-112" charset="-128"/>
              </a:rPr>
              <a:t> products.</a:t>
            </a:r>
            <a:endParaRPr lang="en-CA" sz="2200" dirty="0">
              <a:latin typeface="Times New Roman" pitchFamily="18" charset="0"/>
            </a:endParaRPr>
          </a:p>
          <a:p>
            <a:pPr marL="342900" indent="-342900">
              <a:lnSpc>
                <a:spcPct val="80000"/>
              </a:lnSpc>
              <a:spcBef>
                <a:spcPct val="20000"/>
              </a:spcBef>
              <a:buFontTx/>
              <a:buChar char="•"/>
            </a:pPr>
            <a:r>
              <a:rPr lang="en-CA" sz="2200" dirty="0">
                <a:latin typeface="Times New Roman" pitchFamily="18" charset="0"/>
              </a:rPr>
              <a:t>Use the </a:t>
            </a:r>
            <a:r>
              <a:rPr lang="en-CA" sz="2200" u="sng" dirty="0">
                <a:solidFill>
                  <a:schemeClr val="accent2"/>
                </a:solidFill>
                <a:latin typeface="Times New Roman" pitchFamily="18" charset="0"/>
              </a:rPr>
              <a:t>Mexican national standard </a:t>
            </a:r>
            <a:r>
              <a:rPr lang="en-CA" sz="2200" dirty="0">
                <a:latin typeface="Times New Roman" pitchFamily="18" charset="0"/>
              </a:rPr>
              <a:t>MoProsoft as a referential to start the development of profiles,</a:t>
            </a:r>
          </a:p>
          <a:p>
            <a:pPr marL="342900" indent="-342900">
              <a:lnSpc>
                <a:spcPct val="80000"/>
              </a:lnSpc>
              <a:spcBef>
                <a:spcPct val="20000"/>
              </a:spcBef>
              <a:buFontTx/>
              <a:buChar char="•"/>
            </a:pPr>
            <a:r>
              <a:rPr lang="en-CA" sz="2200" dirty="0">
                <a:latin typeface="Times New Roman" pitchFamily="18" charset="0"/>
              </a:rPr>
              <a:t>Use two types of standards, as the </a:t>
            </a:r>
            <a:r>
              <a:rPr lang="en-CA" sz="2200" u="sng" dirty="0">
                <a:solidFill>
                  <a:schemeClr val="accent2"/>
                </a:solidFill>
                <a:latin typeface="Times New Roman" pitchFamily="18" charset="0"/>
              </a:rPr>
              <a:t>input</a:t>
            </a:r>
            <a:r>
              <a:rPr lang="en-CA" sz="2200" dirty="0">
                <a:latin typeface="Times New Roman" pitchFamily="18" charset="0"/>
              </a:rPr>
              <a:t>, for the development of standards for VSEs:</a:t>
            </a:r>
          </a:p>
          <a:p>
            <a:pPr marL="742950" lvl="1" indent="-285750">
              <a:lnSpc>
                <a:spcPct val="80000"/>
              </a:lnSpc>
              <a:spcBef>
                <a:spcPct val="20000"/>
              </a:spcBef>
              <a:buFontTx/>
              <a:buChar char="–"/>
            </a:pPr>
            <a:r>
              <a:rPr lang="en-CA" sz="2000" b="1" dirty="0">
                <a:latin typeface="Times New Roman" pitchFamily="18" charset="0"/>
              </a:rPr>
              <a:t>Process standards</a:t>
            </a:r>
            <a:r>
              <a:rPr lang="en-CA" sz="2000" dirty="0">
                <a:latin typeface="Times New Roman" pitchFamily="18" charset="0"/>
              </a:rPr>
              <a:t>, such as </a:t>
            </a:r>
            <a:r>
              <a:rPr lang="en-CA" sz="2000" u="sng" dirty="0">
                <a:solidFill>
                  <a:schemeClr val="accent2"/>
                </a:solidFill>
                <a:latin typeface="Times New Roman" pitchFamily="18" charset="0"/>
              </a:rPr>
              <a:t>ISO 12207</a:t>
            </a:r>
            <a:r>
              <a:rPr lang="en-CA" sz="2000" dirty="0">
                <a:latin typeface="Times New Roman" pitchFamily="18" charset="0"/>
              </a:rPr>
              <a:t>, that define the activities required to achieve identified objectives or outcomes;</a:t>
            </a:r>
          </a:p>
          <a:p>
            <a:pPr marL="742950" lvl="1" indent="-285750">
              <a:lnSpc>
                <a:spcPct val="80000"/>
              </a:lnSpc>
              <a:spcBef>
                <a:spcPct val="20000"/>
              </a:spcBef>
              <a:buFontTx/>
              <a:buChar char="–"/>
            </a:pPr>
            <a:r>
              <a:rPr lang="en-CA" sz="2000" b="1" dirty="0">
                <a:latin typeface="Times New Roman" pitchFamily="18" charset="0"/>
              </a:rPr>
              <a:t>Product standards</a:t>
            </a:r>
            <a:r>
              <a:rPr lang="en-CA" sz="2000" dirty="0">
                <a:latin typeface="Times New Roman" pitchFamily="18" charset="0"/>
              </a:rPr>
              <a:t>, such as </a:t>
            </a:r>
            <a:r>
              <a:rPr lang="en-CA" sz="2000" u="sng" dirty="0">
                <a:solidFill>
                  <a:schemeClr val="accent2"/>
                </a:solidFill>
                <a:latin typeface="Times New Roman" pitchFamily="18" charset="0"/>
              </a:rPr>
              <a:t>ISO 15289</a:t>
            </a:r>
            <a:r>
              <a:rPr lang="en-CA" sz="2000" dirty="0">
                <a:latin typeface="Times New Roman" pitchFamily="18" charset="0"/>
              </a:rPr>
              <a:t>, that define the structure and content of artefacts produced by the processes;</a:t>
            </a:r>
          </a:p>
          <a:p>
            <a:pPr marL="342900" indent="-342900">
              <a:lnSpc>
                <a:spcPct val="80000"/>
              </a:lnSpc>
              <a:spcBef>
                <a:spcPct val="20000"/>
              </a:spcBef>
              <a:buFontTx/>
              <a:buChar char="•"/>
            </a:pPr>
            <a:r>
              <a:rPr lang="en-CA" sz="2200" dirty="0">
                <a:latin typeface="Times New Roman" pitchFamily="18" charset="0"/>
              </a:rPr>
              <a:t>Develop a </a:t>
            </a:r>
            <a:r>
              <a:rPr lang="en-CA" sz="2200" u="sng" dirty="0">
                <a:solidFill>
                  <a:schemeClr val="accent2"/>
                </a:solidFill>
                <a:latin typeface="Times New Roman" pitchFamily="18" charset="0"/>
              </a:rPr>
              <a:t>set of documents </a:t>
            </a:r>
            <a:r>
              <a:rPr lang="en-CA" sz="2200" dirty="0">
                <a:latin typeface="Times New Roman" pitchFamily="18" charset="0"/>
              </a:rPr>
              <a:t>to describe and specify the profiles.</a:t>
            </a:r>
          </a:p>
        </p:txBody>
      </p:sp>
      <p:sp>
        <p:nvSpPr>
          <p:cNvPr id="29702" name="AutoShape 8"/>
          <p:cNvSpPr>
            <a:spLocks noChangeArrowheads="1"/>
          </p:cNvSpPr>
          <p:nvPr/>
        </p:nvSpPr>
        <p:spPr bwMode="auto">
          <a:xfrm>
            <a:off x="107950" y="-26988"/>
            <a:ext cx="1800225" cy="720726"/>
          </a:xfrm>
          <a:prstGeom prst="rightArrow">
            <a:avLst>
              <a:gd name="adj1" fmla="val 50000"/>
              <a:gd name="adj2" fmla="val 62445"/>
            </a:avLst>
          </a:prstGeom>
          <a:solidFill>
            <a:schemeClr val="bg1"/>
          </a:solidFill>
          <a:ln w="9525">
            <a:solidFill>
              <a:schemeClr val="tx1"/>
            </a:solidFill>
            <a:miter lim="800000"/>
            <a:headEnd/>
            <a:tailEnd/>
          </a:ln>
        </p:spPr>
        <p:txBody>
          <a:bodyPr wrap="none" anchor="ctr"/>
          <a:lstStyle/>
          <a:p>
            <a:r>
              <a:rPr lang="en-CA" sz="1600" b="1"/>
              <a:t>3. Development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Effect transition="in" filter="blinds(horizontal)">
                                      <p:cBhvr>
                                        <p:cTn id="7" dur="500"/>
                                        <p:tgtEl>
                                          <p:spTgt spid="2970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9701">
                                            <p:txEl>
                                              <p:pRg st="1" end="1"/>
                                            </p:txEl>
                                          </p:spTgt>
                                        </p:tgtEl>
                                        <p:attrNameLst>
                                          <p:attrName>style.visibility</p:attrName>
                                        </p:attrNameLst>
                                      </p:cBhvr>
                                      <p:to>
                                        <p:strVal val="visible"/>
                                      </p:to>
                                    </p:set>
                                    <p:animEffect transition="in" filter="blinds(horizontal)">
                                      <p:cBhvr>
                                        <p:cTn id="10" dur="500"/>
                                        <p:tgtEl>
                                          <p:spTgt spid="2970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9701">
                                            <p:txEl>
                                              <p:pRg st="2" end="2"/>
                                            </p:txEl>
                                          </p:spTgt>
                                        </p:tgtEl>
                                        <p:attrNameLst>
                                          <p:attrName>style.visibility</p:attrName>
                                        </p:attrNameLst>
                                      </p:cBhvr>
                                      <p:to>
                                        <p:strVal val="visible"/>
                                      </p:to>
                                    </p:set>
                                    <p:animEffect transition="in" filter="blinds(horizontal)">
                                      <p:cBhvr>
                                        <p:cTn id="13" dur="500"/>
                                        <p:tgtEl>
                                          <p:spTgt spid="29701">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9701">
                                            <p:txEl>
                                              <p:pRg st="3" end="3"/>
                                            </p:txEl>
                                          </p:spTgt>
                                        </p:tgtEl>
                                        <p:attrNameLst>
                                          <p:attrName>style.visibility</p:attrName>
                                        </p:attrNameLst>
                                      </p:cBhvr>
                                      <p:to>
                                        <p:strVal val="visible"/>
                                      </p:to>
                                    </p:set>
                                    <p:animEffect transition="in" filter="blinds(horizontal)">
                                      <p:cBhvr>
                                        <p:cTn id="16" dur="500"/>
                                        <p:tgtEl>
                                          <p:spTgt spid="2970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9701">
                                            <p:txEl>
                                              <p:pRg st="4" end="4"/>
                                            </p:txEl>
                                          </p:spTgt>
                                        </p:tgtEl>
                                        <p:attrNameLst>
                                          <p:attrName>style.visibility</p:attrName>
                                        </p:attrNameLst>
                                      </p:cBhvr>
                                      <p:to>
                                        <p:strVal val="visible"/>
                                      </p:to>
                                    </p:set>
                                    <p:animEffect transition="in" filter="blinds(horizontal)">
                                      <p:cBhvr>
                                        <p:cTn id="21" dur="500"/>
                                        <p:tgtEl>
                                          <p:spTgt spid="29701">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9701">
                                            <p:txEl>
                                              <p:pRg st="5" end="5"/>
                                            </p:txEl>
                                          </p:spTgt>
                                        </p:tgtEl>
                                        <p:attrNameLst>
                                          <p:attrName>style.visibility</p:attrName>
                                        </p:attrNameLst>
                                      </p:cBhvr>
                                      <p:to>
                                        <p:strVal val="visible"/>
                                      </p:to>
                                    </p:set>
                                    <p:animEffect transition="in" filter="blinds(horizontal)">
                                      <p:cBhvr>
                                        <p:cTn id="24" dur="500"/>
                                        <p:tgtEl>
                                          <p:spTgt spid="2970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9701">
                                            <p:txEl>
                                              <p:pRg st="6" end="6"/>
                                            </p:txEl>
                                          </p:spTgt>
                                        </p:tgtEl>
                                        <p:attrNameLst>
                                          <p:attrName>style.visibility</p:attrName>
                                        </p:attrNameLst>
                                      </p:cBhvr>
                                      <p:to>
                                        <p:strVal val="visible"/>
                                      </p:to>
                                    </p:set>
                                    <p:animEffect transition="in" filter="blinds(horizontal)">
                                      <p:cBhvr>
                                        <p:cTn id="29" dur="500"/>
                                        <p:tgtEl>
                                          <p:spTgt spid="2970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9701">
                                            <p:txEl>
                                              <p:pRg st="7" end="7"/>
                                            </p:txEl>
                                          </p:spTgt>
                                        </p:tgtEl>
                                        <p:attrNameLst>
                                          <p:attrName>style.visibility</p:attrName>
                                        </p:attrNameLst>
                                      </p:cBhvr>
                                      <p:to>
                                        <p:strVal val="visible"/>
                                      </p:to>
                                    </p:set>
                                    <p:animEffect transition="in" filter="blinds(horizontal)">
                                      <p:cBhvr>
                                        <p:cTn id="34" dur="500"/>
                                        <p:tgtEl>
                                          <p:spTgt spid="29701">
                                            <p:txEl>
                                              <p:pRg st="7" end="7"/>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9701">
                                            <p:txEl>
                                              <p:pRg st="8" end="8"/>
                                            </p:txEl>
                                          </p:spTgt>
                                        </p:tgtEl>
                                        <p:attrNameLst>
                                          <p:attrName>style.visibility</p:attrName>
                                        </p:attrNameLst>
                                      </p:cBhvr>
                                      <p:to>
                                        <p:strVal val="visible"/>
                                      </p:to>
                                    </p:set>
                                    <p:animEffect transition="in" filter="blinds(horizontal)">
                                      <p:cBhvr>
                                        <p:cTn id="37" dur="500"/>
                                        <p:tgtEl>
                                          <p:spTgt spid="29701">
                                            <p:txEl>
                                              <p:pRg st="8" end="8"/>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29701">
                                            <p:txEl>
                                              <p:pRg st="9" end="9"/>
                                            </p:txEl>
                                          </p:spTgt>
                                        </p:tgtEl>
                                        <p:attrNameLst>
                                          <p:attrName>style.visibility</p:attrName>
                                        </p:attrNameLst>
                                      </p:cBhvr>
                                      <p:to>
                                        <p:strVal val="visible"/>
                                      </p:to>
                                    </p:set>
                                    <p:animEffect transition="in" filter="blinds(horizontal)">
                                      <p:cBhvr>
                                        <p:cTn id="40" dur="500"/>
                                        <p:tgtEl>
                                          <p:spTgt spid="29701">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9701">
                                            <p:txEl>
                                              <p:pRg st="10" end="10"/>
                                            </p:txEl>
                                          </p:spTgt>
                                        </p:tgtEl>
                                        <p:attrNameLst>
                                          <p:attrName>style.visibility</p:attrName>
                                        </p:attrNameLst>
                                      </p:cBhvr>
                                      <p:to>
                                        <p:strVal val="visible"/>
                                      </p:to>
                                    </p:set>
                                    <p:animEffect transition="in" filter="blinds(horizontal)">
                                      <p:cBhvr>
                                        <p:cTn id="45" dur="500"/>
                                        <p:tgtEl>
                                          <p:spTgt spid="2970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Date Placeholder 1"/>
          <p:cNvSpPr>
            <a:spLocks noGrp="1"/>
          </p:cNvSpPr>
          <p:nvPr>
            <p:ph type="dt" sz="quarter" idx="10"/>
          </p:nvPr>
        </p:nvSpPr>
        <p:spPr>
          <a:noFill/>
        </p:spPr>
        <p:txBody>
          <a:bodyPr/>
          <a:lstStyle/>
          <a:p>
            <a:fld id="{DFB15BF2-F9E4-4EF1-8EC1-1FCCB1573E26}" type="datetime4">
              <a:rPr lang="en-US" smtClean="0"/>
              <a:pPr/>
              <a:t>April 28, 2012</a:t>
            </a:fld>
            <a:endParaRPr lang="fr-CA" smtClean="0"/>
          </a:p>
        </p:txBody>
      </p:sp>
      <p:sp>
        <p:nvSpPr>
          <p:cNvPr id="30723" name="Slide Number Placeholder 2"/>
          <p:cNvSpPr>
            <a:spLocks noGrp="1"/>
          </p:cNvSpPr>
          <p:nvPr>
            <p:ph type="sldNum" sz="quarter" idx="11"/>
          </p:nvPr>
        </p:nvSpPr>
        <p:spPr>
          <a:noFill/>
        </p:spPr>
        <p:txBody>
          <a:bodyPr/>
          <a:lstStyle/>
          <a:p>
            <a:fld id="{0EC7A100-0F52-462E-983C-354F1FC20FF0}" type="slidenum">
              <a:rPr lang="en-US" smtClean="0"/>
              <a:pPr/>
              <a:t>21</a:t>
            </a:fld>
            <a:endParaRPr lang="en-US" smtClean="0"/>
          </a:p>
        </p:txBody>
      </p:sp>
      <p:sp>
        <p:nvSpPr>
          <p:cNvPr id="30724" name="Rectangle 2"/>
          <p:cNvSpPr>
            <a:spLocks noChangeArrowheads="1"/>
          </p:cNvSpPr>
          <p:nvPr/>
        </p:nvSpPr>
        <p:spPr bwMode="auto">
          <a:xfrm>
            <a:off x="457200" y="44450"/>
            <a:ext cx="8229600" cy="1143000"/>
          </a:xfrm>
          <a:prstGeom prst="rect">
            <a:avLst/>
          </a:prstGeom>
          <a:noFill/>
          <a:ln w="9525">
            <a:noFill/>
            <a:miter lim="800000"/>
            <a:headEnd/>
            <a:tailEnd/>
          </a:ln>
        </p:spPr>
        <p:txBody>
          <a:bodyPr anchor="ctr"/>
          <a:lstStyle/>
          <a:p>
            <a:pPr algn="ctr"/>
            <a:r>
              <a:rPr lang="en-GB" altLang="ja-JP" sz="3200" b="1">
                <a:solidFill>
                  <a:schemeClr val="accent2"/>
                </a:solidFill>
                <a:latin typeface="Times New Roman" pitchFamily="18" charset="0"/>
                <a:ea typeface="ＭＳ Ｐゴシック" pitchFamily="-112" charset="-128"/>
              </a:rPr>
              <a:t>The "Generic" Profile Group</a:t>
            </a:r>
            <a:endParaRPr lang="fr-CA" sz="3200" b="1">
              <a:solidFill>
                <a:schemeClr val="accent2"/>
              </a:solidFill>
              <a:latin typeface="Times New Roman" pitchFamily="18" charset="0"/>
              <a:ea typeface="ＭＳ Ｐゴシック" pitchFamily="-112" charset="-128"/>
            </a:endParaRPr>
          </a:p>
        </p:txBody>
      </p:sp>
      <p:sp>
        <p:nvSpPr>
          <p:cNvPr id="30725" name="Rectangle 3"/>
          <p:cNvSpPr>
            <a:spLocks noChangeArrowheads="1"/>
          </p:cNvSpPr>
          <p:nvPr/>
        </p:nvSpPr>
        <p:spPr bwMode="auto">
          <a:xfrm>
            <a:off x="457200" y="1268413"/>
            <a:ext cx="8229600" cy="4525962"/>
          </a:xfrm>
          <a:prstGeom prst="rect">
            <a:avLst/>
          </a:prstGeom>
          <a:noFill/>
          <a:ln w="9525">
            <a:noFill/>
            <a:miter lim="800000"/>
            <a:headEnd/>
            <a:tailEnd/>
          </a:ln>
        </p:spPr>
        <p:txBody>
          <a:bodyPr/>
          <a:lstStyle/>
          <a:p>
            <a:pPr marL="533400" indent="-533400">
              <a:spcBef>
                <a:spcPct val="20000"/>
              </a:spcBef>
              <a:buFontTx/>
              <a:buChar char="•"/>
            </a:pPr>
            <a:r>
              <a:rPr lang="en-GB" altLang="ja-JP" sz="2400" dirty="0">
                <a:latin typeface="Times New Roman" pitchFamily="18" charset="0"/>
                <a:ea typeface="ＭＳ Ｐゴシック" pitchFamily="-112" charset="-128"/>
              </a:rPr>
              <a:t>Applicable to VSEs that do not develop </a:t>
            </a:r>
            <a:r>
              <a:rPr lang="en-GB" altLang="ja-JP" sz="2400" u="sng" dirty="0">
                <a:solidFill>
                  <a:schemeClr val="accent2"/>
                </a:solidFill>
                <a:latin typeface="Times New Roman" pitchFamily="18" charset="0"/>
                <a:ea typeface="ＭＳ Ｐゴシック" pitchFamily="-112" charset="-128"/>
              </a:rPr>
              <a:t>critical</a:t>
            </a:r>
            <a:r>
              <a:rPr lang="en-GB" altLang="ja-JP" sz="2400" u="sng" dirty="0">
                <a:latin typeface="Times New Roman" pitchFamily="18" charset="0"/>
                <a:ea typeface="ＭＳ Ｐゴシック" pitchFamily="-112" charset="-128"/>
              </a:rPr>
              <a:t> </a:t>
            </a:r>
            <a:r>
              <a:rPr lang="en-GB" altLang="ja-JP" sz="2400" u="sng" dirty="0">
                <a:solidFill>
                  <a:schemeClr val="accent2"/>
                </a:solidFill>
                <a:latin typeface="Times New Roman" pitchFamily="18" charset="0"/>
                <a:ea typeface="ＭＳ Ｐゴシック" pitchFamily="-112" charset="-128"/>
              </a:rPr>
              <a:t>software</a:t>
            </a:r>
            <a:r>
              <a:rPr lang="en-GB" altLang="ja-JP" sz="2400" dirty="0">
                <a:latin typeface="Times New Roman" pitchFamily="18" charset="0"/>
                <a:ea typeface="ＭＳ Ｐゴシック" pitchFamily="-112" charset="-128"/>
              </a:rPr>
              <a:t> </a:t>
            </a:r>
            <a:r>
              <a:rPr lang="en-GB" altLang="ja-JP" sz="2400" dirty="0" smtClean="0">
                <a:latin typeface="Times New Roman" pitchFamily="18" charset="0"/>
                <a:ea typeface="ＭＳ Ｐゴシック" pitchFamily="-112" charset="-128"/>
              </a:rPr>
              <a:t>products.</a:t>
            </a:r>
          </a:p>
          <a:p>
            <a:pPr marL="533400" indent="-533400">
              <a:spcBef>
                <a:spcPct val="20000"/>
              </a:spcBef>
              <a:buFontTx/>
              <a:buChar char="•"/>
            </a:pPr>
            <a:endParaRPr lang="en-GB" altLang="ja-JP" sz="2400" dirty="0" smtClean="0">
              <a:latin typeface="Times New Roman" pitchFamily="18" charset="0"/>
              <a:ea typeface="ＭＳ Ｐゴシック" pitchFamily="-112" charset="-128"/>
            </a:endParaRPr>
          </a:p>
          <a:p>
            <a:pPr marL="533400" indent="-533400">
              <a:spcBef>
                <a:spcPct val="20000"/>
              </a:spcBef>
              <a:buFontTx/>
              <a:buChar char="•"/>
            </a:pPr>
            <a:endParaRPr lang="en-GB" altLang="ja-JP" sz="2400" dirty="0" smtClean="0">
              <a:latin typeface="Times New Roman" pitchFamily="18" charset="0"/>
              <a:ea typeface="ＭＳ Ｐゴシック" pitchFamily="-112" charset="-128"/>
            </a:endParaRPr>
          </a:p>
          <a:p>
            <a:pPr marL="533400" indent="-533400">
              <a:spcBef>
                <a:spcPct val="20000"/>
              </a:spcBef>
              <a:buFontTx/>
              <a:buChar char="•"/>
            </a:pPr>
            <a:endParaRPr lang="en-GB" altLang="ja-JP" sz="2400" dirty="0" smtClean="0">
              <a:latin typeface="Times New Roman" pitchFamily="18" charset="0"/>
              <a:ea typeface="ＭＳ Ｐゴシック" pitchFamily="-112" charset="-128"/>
            </a:endParaRPr>
          </a:p>
          <a:p>
            <a:pPr marL="533400" indent="-533400">
              <a:spcBef>
                <a:spcPct val="20000"/>
              </a:spcBef>
              <a:buFontTx/>
              <a:buChar char="•"/>
            </a:pPr>
            <a:endParaRPr lang="en-GB" altLang="ja-JP" sz="2400" dirty="0" smtClean="0">
              <a:latin typeface="Times New Roman" pitchFamily="18" charset="0"/>
              <a:ea typeface="ＭＳ Ｐゴシック" pitchFamily="-112" charset="-128"/>
            </a:endParaRPr>
          </a:p>
          <a:p>
            <a:pPr marL="533400" indent="-533400">
              <a:spcBef>
                <a:spcPct val="20000"/>
              </a:spcBef>
              <a:buFontTx/>
              <a:buChar char="•"/>
            </a:pPr>
            <a:endParaRPr lang="en-GB" altLang="ja-JP" sz="2400" dirty="0" smtClean="0">
              <a:latin typeface="Times New Roman" pitchFamily="18" charset="0"/>
              <a:ea typeface="ＭＳ Ｐゴシック" pitchFamily="-112" charset="-128"/>
            </a:endParaRPr>
          </a:p>
          <a:p>
            <a:pPr marL="533400" indent="-533400">
              <a:spcBef>
                <a:spcPct val="20000"/>
              </a:spcBef>
              <a:buFontTx/>
              <a:buChar char="•"/>
            </a:pPr>
            <a:r>
              <a:rPr lang="en-GB" altLang="ja-JP" sz="2400" dirty="0" smtClean="0">
                <a:latin typeface="Times New Roman" pitchFamily="18" charset="0"/>
                <a:ea typeface="ＭＳ Ｐゴシック" pitchFamily="-112" charset="-128"/>
              </a:rPr>
              <a:t>In </a:t>
            </a:r>
            <a:r>
              <a:rPr lang="en-GB" altLang="ja-JP" sz="2400" dirty="0">
                <a:latin typeface="Times New Roman" pitchFamily="18" charset="0"/>
                <a:ea typeface="ＭＳ Ｐゴシック" pitchFamily="-112" charset="-128"/>
              </a:rPr>
              <a:t>the future </a:t>
            </a:r>
            <a:r>
              <a:rPr lang="en-GB" altLang="ja-JP" sz="2400" dirty="0" smtClean="0">
                <a:latin typeface="Times New Roman" pitchFamily="18" charset="0"/>
                <a:ea typeface="ＭＳ Ｐゴシック" pitchFamily="-112" charset="-128"/>
              </a:rPr>
              <a:t>domain-specific </a:t>
            </a:r>
            <a:r>
              <a:rPr lang="en-GB" altLang="ja-JP" sz="2400" dirty="0">
                <a:latin typeface="Times New Roman" pitchFamily="18" charset="0"/>
                <a:ea typeface="ＭＳ Ｐゴシック" pitchFamily="-112" charset="-128"/>
              </a:rPr>
              <a:t>profiles may be developed</a:t>
            </a:r>
          </a:p>
          <a:p>
            <a:pPr marL="914400" lvl="1" indent="-457200">
              <a:spcBef>
                <a:spcPct val="20000"/>
              </a:spcBef>
              <a:buFontTx/>
              <a:buChar char="–"/>
            </a:pPr>
            <a:endParaRPr lang="fr-CA" sz="2400" dirty="0">
              <a:latin typeface="Times New Roman" pitchFamily="18" charset="0"/>
            </a:endParaRPr>
          </a:p>
        </p:txBody>
      </p:sp>
      <p:sp>
        <p:nvSpPr>
          <p:cNvPr id="30726" name="Text Box 4"/>
          <p:cNvSpPr txBox="1">
            <a:spLocks noChangeArrowheads="1"/>
          </p:cNvSpPr>
          <p:nvPr/>
        </p:nvSpPr>
        <p:spPr bwMode="auto">
          <a:xfrm>
            <a:off x="1043608" y="2279076"/>
            <a:ext cx="7416824" cy="1581972"/>
          </a:xfrm>
          <a:prstGeom prst="rect">
            <a:avLst/>
          </a:prstGeom>
          <a:noFill/>
          <a:ln w="9525">
            <a:solidFill>
              <a:schemeClr val="accent2"/>
            </a:solidFill>
            <a:miter lim="800000"/>
            <a:headEnd/>
            <a:tailEnd/>
          </a:ln>
        </p:spPr>
        <p:txBody>
          <a:bodyPr wrap="square">
            <a:spAutoFit/>
          </a:bodyPr>
          <a:lstStyle/>
          <a:p>
            <a:pPr>
              <a:spcBef>
                <a:spcPct val="20000"/>
              </a:spcBef>
            </a:pPr>
            <a:r>
              <a:rPr lang="en-CA" sz="2200" b="1" dirty="0" smtClean="0">
                <a:latin typeface="Times New Roman" pitchFamily="18" charset="0"/>
              </a:rPr>
              <a:t>Critical software</a:t>
            </a:r>
            <a:endParaRPr lang="en-CA" sz="2200" dirty="0" smtClean="0">
              <a:latin typeface="Times New Roman" pitchFamily="18" charset="0"/>
            </a:endParaRPr>
          </a:p>
          <a:p>
            <a:pPr>
              <a:spcBef>
                <a:spcPct val="20000"/>
              </a:spcBef>
            </a:pPr>
            <a:r>
              <a:rPr lang="en-CA" sz="2200" dirty="0" smtClean="0">
                <a:latin typeface="Times New Roman" pitchFamily="18" charset="0"/>
              </a:rPr>
              <a:t>Software </a:t>
            </a:r>
            <a:r>
              <a:rPr lang="en-CA" sz="2200" dirty="0">
                <a:latin typeface="Times New Roman" pitchFamily="18" charset="0"/>
              </a:rPr>
              <a:t>whose failure could have an </a:t>
            </a:r>
            <a:r>
              <a:rPr lang="en-CA" sz="2200" u="sng" dirty="0">
                <a:latin typeface="Times New Roman" pitchFamily="18" charset="0"/>
              </a:rPr>
              <a:t>impact on safety</a:t>
            </a:r>
            <a:r>
              <a:rPr lang="en-CA" sz="2200" dirty="0">
                <a:latin typeface="Times New Roman" pitchFamily="18" charset="0"/>
              </a:rPr>
              <a:t> or could </a:t>
            </a:r>
            <a:r>
              <a:rPr lang="en-CA" sz="2200" dirty="0" smtClean="0">
                <a:latin typeface="Times New Roman" pitchFamily="18" charset="0"/>
              </a:rPr>
              <a:t>cause </a:t>
            </a:r>
            <a:r>
              <a:rPr lang="en-CA" sz="2200" u="sng" dirty="0">
                <a:latin typeface="Times New Roman" pitchFamily="18" charset="0"/>
              </a:rPr>
              <a:t>large </a:t>
            </a:r>
            <a:r>
              <a:rPr lang="en-CA" sz="2200" u="sng" dirty="0" smtClean="0">
                <a:latin typeface="Times New Roman" pitchFamily="18" charset="0"/>
              </a:rPr>
              <a:t>financial, environmental </a:t>
            </a:r>
            <a:r>
              <a:rPr lang="en-CA" sz="2200" u="sng" dirty="0">
                <a:latin typeface="Times New Roman" pitchFamily="18" charset="0"/>
              </a:rPr>
              <a:t>or social </a:t>
            </a:r>
            <a:r>
              <a:rPr lang="en-CA" sz="2200" u="sng" dirty="0" smtClean="0">
                <a:latin typeface="Times New Roman" pitchFamily="18" charset="0"/>
              </a:rPr>
              <a:t>losses.</a:t>
            </a:r>
            <a:r>
              <a:rPr lang="en-CA" sz="2200" dirty="0" smtClean="0">
                <a:latin typeface="Times New Roman" pitchFamily="18" charset="0"/>
              </a:rPr>
              <a:t> </a:t>
            </a:r>
          </a:p>
          <a:p>
            <a:pPr>
              <a:spcBef>
                <a:spcPct val="20000"/>
              </a:spcBef>
            </a:pPr>
            <a:r>
              <a:rPr lang="en-CA" sz="2200" dirty="0" smtClean="0">
                <a:latin typeface="Times New Roman" pitchFamily="18" charset="0"/>
              </a:rPr>
              <a:t>			           (adapted from IEEE </a:t>
            </a:r>
            <a:r>
              <a:rPr lang="en-CA" sz="2200" dirty="0">
                <a:latin typeface="Times New Roman" pitchFamily="18" charset="0"/>
              </a:rPr>
              <a:t>610.12)</a:t>
            </a:r>
            <a:endParaRPr lang="fr-CA" sz="2200" dirty="0">
              <a:latin typeface="Times New Roman" pitchFamily="18" charset="0"/>
            </a:endParaRPr>
          </a:p>
        </p:txBody>
      </p:sp>
      <p:sp>
        <p:nvSpPr>
          <p:cNvPr id="7" name="AutoShape 8"/>
          <p:cNvSpPr>
            <a:spLocks noChangeArrowheads="1"/>
          </p:cNvSpPr>
          <p:nvPr/>
        </p:nvSpPr>
        <p:spPr bwMode="auto">
          <a:xfrm>
            <a:off x="107950" y="-26988"/>
            <a:ext cx="1800225" cy="720726"/>
          </a:xfrm>
          <a:prstGeom prst="rightArrow">
            <a:avLst>
              <a:gd name="adj1" fmla="val 50000"/>
              <a:gd name="adj2" fmla="val 62445"/>
            </a:avLst>
          </a:prstGeom>
          <a:solidFill>
            <a:schemeClr val="bg1"/>
          </a:solidFill>
          <a:ln w="9525">
            <a:solidFill>
              <a:schemeClr val="tx1"/>
            </a:solidFill>
            <a:miter lim="800000"/>
            <a:headEnd/>
            <a:tailEnd/>
          </a:ln>
        </p:spPr>
        <p:txBody>
          <a:bodyPr wrap="none" anchor="ctr"/>
          <a:lstStyle/>
          <a:p>
            <a:r>
              <a:rPr lang="en-CA" sz="1600" b="1"/>
              <a:t>3. Development</a:t>
            </a:r>
          </a:p>
        </p:txBody>
      </p:sp>
      <p:cxnSp>
        <p:nvCxnSpPr>
          <p:cNvPr id="8" name="Straight Connector 7"/>
          <p:cNvCxnSpPr/>
          <p:nvPr/>
        </p:nvCxnSpPr>
        <p:spPr>
          <a:xfrm rot="5400000" flipH="1" flipV="1">
            <a:off x="8617632" y="6359016"/>
            <a:ext cx="692696" cy="3600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2"/>
          <p:cNvSpPr>
            <a:spLocks noGrp="1"/>
          </p:cNvSpPr>
          <p:nvPr>
            <p:ph type="sldNum" sz="quarter" idx="11"/>
          </p:nvPr>
        </p:nvSpPr>
        <p:spPr>
          <a:noFill/>
        </p:spPr>
        <p:txBody>
          <a:bodyPr/>
          <a:lstStyle/>
          <a:p>
            <a:fld id="{EC8E5C09-B606-4F90-BCA0-85AA11BF826D}" type="slidenum">
              <a:rPr lang="en-US" smtClean="0"/>
              <a:pPr/>
              <a:t>22</a:t>
            </a:fld>
            <a:endParaRPr lang="en-US" smtClean="0"/>
          </a:p>
        </p:txBody>
      </p:sp>
      <p:sp>
        <p:nvSpPr>
          <p:cNvPr id="32772" name="Rectangle 2"/>
          <p:cNvSpPr>
            <a:spLocks noChangeArrowheads="1"/>
          </p:cNvSpPr>
          <p:nvPr/>
        </p:nvSpPr>
        <p:spPr bwMode="auto">
          <a:xfrm>
            <a:off x="457200" y="53975"/>
            <a:ext cx="8229600" cy="1143000"/>
          </a:xfrm>
          <a:prstGeom prst="rect">
            <a:avLst/>
          </a:prstGeom>
          <a:noFill/>
          <a:ln w="9525">
            <a:noFill/>
            <a:miter lim="800000"/>
            <a:headEnd/>
            <a:tailEnd/>
          </a:ln>
        </p:spPr>
        <p:txBody>
          <a:bodyPr anchor="ctr"/>
          <a:lstStyle/>
          <a:p>
            <a:pPr algn="ctr">
              <a:lnSpc>
                <a:spcPct val="90000"/>
              </a:lnSpc>
            </a:pPr>
            <a:r>
              <a:rPr lang="en-CA" sz="3200" b="1">
                <a:solidFill>
                  <a:schemeClr val="accent2"/>
                </a:solidFill>
                <a:latin typeface="Times New Roman" pitchFamily="18" charset="0"/>
              </a:rPr>
              <a:t>The Generic Profile Group </a:t>
            </a:r>
            <a:endParaRPr lang="fr-CA" sz="3200" b="1">
              <a:solidFill>
                <a:schemeClr val="accent2"/>
              </a:solidFill>
              <a:latin typeface="Times New Roman" pitchFamily="18" charset="0"/>
            </a:endParaRPr>
          </a:p>
        </p:txBody>
      </p:sp>
      <p:sp>
        <p:nvSpPr>
          <p:cNvPr id="32774" name="Text Box 4"/>
          <p:cNvSpPr txBox="1">
            <a:spLocks noChangeArrowheads="1"/>
          </p:cNvSpPr>
          <p:nvPr/>
        </p:nvSpPr>
        <p:spPr bwMode="auto">
          <a:xfrm>
            <a:off x="6357938" y="6383338"/>
            <a:ext cx="1454150" cy="336550"/>
          </a:xfrm>
          <a:prstGeom prst="rect">
            <a:avLst/>
          </a:prstGeom>
          <a:noFill/>
          <a:ln w="9525">
            <a:noFill/>
            <a:miter lim="800000"/>
            <a:headEnd/>
            <a:tailEnd/>
          </a:ln>
        </p:spPr>
        <p:txBody>
          <a:bodyPr wrap="none">
            <a:spAutoFit/>
          </a:bodyPr>
          <a:lstStyle/>
          <a:p>
            <a:r>
              <a:rPr lang="fr-CA" sz="1600">
                <a:latin typeface="Times New Roman" pitchFamily="18" charset="0"/>
              </a:rPr>
              <a:t>ISO/IEC 29110</a:t>
            </a:r>
          </a:p>
        </p:txBody>
      </p:sp>
      <p:pic>
        <p:nvPicPr>
          <p:cNvPr id="23" name="Picture 2" descr="logos ISO"/>
          <p:cNvPicPr>
            <a:picLocks noChangeAspect="1" noChangeArrowheads="1"/>
          </p:cNvPicPr>
          <p:nvPr/>
        </p:nvPicPr>
        <p:blipFill>
          <a:blip r:embed="rId7" cstate="print"/>
          <a:srcRect/>
          <a:stretch>
            <a:fillRect/>
          </a:stretch>
        </p:blipFill>
        <p:spPr bwMode="auto">
          <a:xfrm>
            <a:off x="7956376" y="116632"/>
            <a:ext cx="774836" cy="711169"/>
          </a:xfrm>
          <a:prstGeom prst="rect">
            <a:avLst/>
          </a:prstGeom>
          <a:noFill/>
          <a:ln w="9525">
            <a:noFill/>
            <a:miter lim="800000"/>
            <a:headEnd/>
            <a:tailEnd/>
          </a:ln>
        </p:spPr>
      </p:pic>
      <p:sp>
        <p:nvSpPr>
          <p:cNvPr id="24" name="AutoShape 8"/>
          <p:cNvSpPr>
            <a:spLocks noChangeArrowheads="1"/>
          </p:cNvSpPr>
          <p:nvPr/>
        </p:nvSpPr>
        <p:spPr bwMode="auto">
          <a:xfrm>
            <a:off x="107951" y="45020"/>
            <a:ext cx="1727746" cy="647676"/>
          </a:xfrm>
          <a:prstGeom prst="rightArrow">
            <a:avLst>
              <a:gd name="adj1" fmla="val 50000"/>
              <a:gd name="adj2" fmla="val 62445"/>
            </a:avLst>
          </a:prstGeom>
          <a:solidFill>
            <a:schemeClr val="bg1"/>
          </a:solidFill>
          <a:ln w="9525">
            <a:solidFill>
              <a:schemeClr val="tx1"/>
            </a:solidFill>
            <a:miter lim="800000"/>
            <a:headEnd/>
            <a:tailEnd/>
          </a:ln>
        </p:spPr>
        <p:txBody>
          <a:bodyPr wrap="none" anchor="ctr"/>
          <a:lstStyle/>
          <a:p>
            <a:r>
              <a:rPr lang="en-CA" sz="1600" b="1"/>
              <a:t>3. Development</a:t>
            </a:r>
          </a:p>
        </p:txBody>
      </p:sp>
      <p:pic>
        <p:nvPicPr>
          <p:cNvPr id="25" name="Picture 9" descr="C:\Documents and Settings\Elite\Local Settings\Temporary Internet Files\Content.IE5\C44PROUV\MC900335582[1].wmf"/>
          <p:cNvPicPr>
            <a:picLocks noChangeAspect="1" noChangeArrowheads="1"/>
          </p:cNvPicPr>
          <p:nvPr>
            <p:custDataLst>
              <p:tags r:id="rId1"/>
            </p:custDataLst>
          </p:nvPr>
        </p:nvPicPr>
        <p:blipFill>
          <a:blip r:embed="rId8" cstate="print"/>
          <a:srcRect/>
          <a:stretch>
            <a:fillRect/>
          </a:stretch>
        </p:blipFill>
        <p:spPr bwMode="auto">
          <a:xfrm>
            <a:off x="-36512" y="1433735"/>
            <a:ext cx="3705225" cy="4125913"/>
          </a:xfrm>
          <a:prstGeom prst="rect">
            <a:avLst/>
          </a:prstGeom>
          <a:noFill/>
          <a:ln w="9525">
            <a:noFill/>
            <a:miter lim="800000"/>
            <a:headEnd/>
            <a:tailEnd/>
          </a:ln>
        </p:spPr>
      </p:pic>
      <p:sp>
        <p:nvSpPr>
          <p:cNvPr id="26" name="TextBox 35"/>
          <p:cNvSpPr txBox="1">
            <a:spLocks noChangeArrowheads="1"/>
          </p:cNvSpPr>
          <p:nvPr>
            <p:custDataLst>
              <p:tags r:id="rId2"/>
            </p:custDataLst>
          </p:nvPr>
        </p:nvSpPr>
        <p:spPr bwMode="auto">
          <a:xfrm>
            <a:off x="3082926" y="3948335"/>
            <a:ext cx="1287532" cy="369332"/>
          </a:xfrm>
          <a:prstGeom prst="rect">
            <a:avLst/>
          </a:prstGeom>
          <a:solidFill>
            <a:srgbClr val="FF99CC"/>
          </a:solidFill>
          <a:ln w="9525">
            <a:solidFill>
              <a:schemeClr val="tx1"/>
            </a:solidFill>
            <a:miter lim="800000"/>
            <a:headEnd/>
            <a:tailEnd/>
          </a:ln>
        </p:spPr>
        <p:txBody>
          <a:bodyPr wrap="none">
            <a:spAutoFit/>
          </a:bodyPr>
          <a:lstStyle/>
          <a:p>
            <a:r>
              <a:rPr lang="fr-CA" b="1" dirty="0" smtClean="0"/>
              <a:t>Advanced</a:t>
            </a:r>
            <a:endParaRPr lang="en-US" b="1" dirty="0"/>
          </a:p>
        </p:txBody>
      </p:sp>
      <p:sp>
        <p:nvSpPr>
          <p:cNvPr id="27" name="TextBox 36"/>
          <p:cNvSpPr txBox="1">
            <a:spLocks noChangeArrowheads="1"/>
          </p:cNvSpPr>
          <p:nvPr>
            <p:custDataLst>
              <p:tags r:id="rId3"/>
            </p:custDataLst>
          </p:nvPr>
        </p:nvSpPr>
        <p:spPr bwMode="auto">
          <a:xfrm>
            <a:off x="1463676" y="5291360"/>
            <a:ext cx="774571" cy="369332"/>
          </a:xfrm>
          <a:prstGeom prst="rect">
            <a:avLst/>
          </a:prstGeom>
          <a:solidFill>
            <a:srgbClr val="FF99CC"/>
          </a:solidFill>
          <a:ln w="9525">
            <a:solidFill>
              <a:schemeClr val="tx1"/>
            </a:solidFill>
            <a:miter lim="800000"/>
            <a:headEnd/>
            <a:tailEnd/>
          </a:ln>
        </p:spPr>
        <p:txBody>
          <a:bodyPr wrap="none">
            <a:spAutoFit/>
          </a:bodyPr>
          <a:lstStyle/>
          <a:p>
            <a:r>
              <a:rPr lang="fr-CA" b="1" dirty="0" smtClean="0"/>
              <a:t>Entry</a:t>
            </a:r>
            <a:endParaRPr lang="en-US" b="1" dirty="0"/>
          </a:p>
        </p:txBody>
      </p:sp>
      <p:sp>
        <p:nvSpPr>
          <p:cNvPr id="28" name="TextBox 37"/>
          <p:cNvSpPr txBox="1">
            <a:spLocks noChangeArrowheads="1"/>
          </p:cNvSpPr>
          <p:nvPr>
            <p:custDataLst>
              <p:tags r:id="rId4"/>
            </p:custDataLst>
          </p:nvPr>
        </p:nvSpPr>
        <p:spPr bwMode="auto">
          <a:xfrm>
            <a:off x="2644776" y="4405535"/>
            <a:ext cx="1556836" cy="369332"/>
          </a:xfrm>
          <a:prstGeom prst="rect">
            <a:avLst/>
          </a:prstGeom>
          <a:solidFill>
            <a:srgbClr val="FF99CC"/>
          </a:solidFill>
          <a:ln w="9525">
            <a:solidFill>
              <a:schemeClr val="tx1"/>
            </a:solidFill>
            <a:miter lim="800000"/>
            <a:headEnd/>
            <a:tailEnd/>
          </a:ln>
        </p:spPr>
        <p:txBody>
          <a:bodyPr wrap="none">
            <a:spAutoFit/>
          </a:bodyPr>
          <a:lstStyle/>
          <a:p>
            <a:r>
              <a:rPr lang="fr-CA" b="1" dirty="0" err="1" smtClean="0"/>
              <a:t>Intermediate</a:t>
            </a:r>
            <a:endParaRPr lang="en-US" b="1" dirty="0"/>
          </a:p>
        </p:txBody>
      </p:sp>
      <p:sp>
        <p:nvSpPr>
          <p:cNvPr id="29" name="TextBox 38"/>
          <p:cNvSpPr txBox="1">
            <a:spLocks noChangeArrowheads="1"/>
          </p:cNvSpPr>
          <p:nvPr>
            <p:custDataLst>
              <p:tags r:id="rId5"/>
            </p:custDataLst>
          </p:nvPr>
        </p:nvSpPr>
        <p:spPr bwMode="auto">
          <a:xfrm>
            <a:off x="2220913" y="4862735"/>
            <a:ext cx="800219" cy="369332"/>
          </a:xfrm>
          <a:prstGeom prst="rect">
            <a:avLst/>
          </a:prstGeom>
          <a:solidFill>
            <a:srgbClr val="FF99CC"/>
          </a:solidFill>
          <a:ln w="9525">
            <a:solidFill>
              <a:schemeClr val="tx1"/>
            </a:solidFill>
            <a:miter lim="800000"/>
            <a:headEnd/>
            <a:tailEnd/>
          </a:ln>
        </p:spPr>
        <p:txBody>
          <a:bodyPr wrap="none">
            <a:spAutoFit/>
          </a:bodyPr>
          <a:lstStyle/>
          <a:p>
            <a:r>
              <a:rPr lang="fr-CA" b="1" dirty="0" smtClean="0"/>
              <a:t>Basic</a:t>
            </a:r>
            <a:endParaRPr lang="en-US" b="1" dirty="0"/>
          </a:p>
        </p:txBody>
      </p:sp>
      <p:sp>
        <p:nvSpPr>
          <p:cNvPr id="30" name="Rectangle 3"/>
          <p:cNvSpPr>
            <a:spLocks noChangeArrowheads="1"/>
          </p:cNvSpPr>
          <p:nvPr/>
        </p:nvSpPr>
        <p:spPr bwMode="auto">
          <a:xfrm>
            <a:off x="4283968" y="1700808"/>
            <a:ext cx="4824536" cy="4032448"/>
          </a:xfrm>
          <a:prstGeom prst="rect">
            <a:avLst/>
          </a:prstGeom>
          <a:noFill/>
          <a:ln w="9525">
            <a:noFill/>
            <a:miter lim="800000"/>
            <a:headEnd/>
            <a:tailEnd/>
          </a:ln>
        </p:spPr>
        <p:txBody>
          <a:bodyPr/>
          <a:lstStyle/>
          <a:p>
            <a:pPr marL="457200" indent="-457200">
              <a:lnSpc>
                <a:spcPct val="90000"/>
              </a:lnSpc>
              <a:spcBef>
                <a:spcPct val="20000"/>
              </a:spcBef>
              <a:buFont typeface="Arial" pitchFamily="34" charset="0"/>
              <a:buChar char="•"/>
            </a:pPr>
            <a:r>
              <a:rPr lang="en-US" altLang="ja-JP" sz="2200" b="1" dirty="0" smtClean="0">
                <a:latin typeface="Times New Roman" pitchFamily="18" charset="0"/>
                <a:ea typeface="ＭＳ Ｐゴシック" pitchFamily="-112" charset="-128"/>
              </a:rPr>
              <a:t>Entry</a:t>
            </a:r>
            <a:r>
              <a:rPr lang="en-US" altLang="ja-JP" sz="2200" dirty="0" smtClean="0">
                <a:latin typeface="Times New Roman" pitchFamily="18" charset="0"/>
                <a:ea typeface="ＭＳ Ｐゴシック" pitchFamily="-112" charset="-128"/>
              </a:rPr>
              <a:t> </a:t>
            </a:r>
            <a:r>
              <a:rPr lang="en-US" altLang="ja-JP" sz="2200" dirty="0">
                <a:latin typeface="Times New Roman" pitchFamily="18" charset="0"/>
                <a:ea typeface="ＭＳ Ｐゴシック" pitchFamily="-112" charset="-128"/>
              </a:rPr>
              <a:t>- Targets VSEs typically developing </a:t>
            </a:r>
            <a:r>
              <a:rPr lang="en-US" altLang="ja-JP" sz="2200" u="sng" dirty="0">
                <a:solidFill>
                  <a:schemeClr val="accent2"/>
                </a:solidFill>
                <a:latin typeface="Times New Roman" pitchFamily="18" charset="0"/>
                <a:ea typeface="ＭＳ Ｐゴシック" pitchFamily="-112" charset="-128"/>
              </a:rPr>
              <a:t>6 person-month</a:t>
            </a:r>
            <a:r>
              <a:rPr lang="en-US" altLang="ja-JP" sz="2200" dirty="0">
                <a:latin typeface="Times New Roman" pitchFamily="18" charset="0"/>
                <a:ea typeface="ＭＳ Ｐゴシック" pitchFamily="-112" charset="-128"/>
              </a:rPr>
              <a:t> projects or </a:t>
            </a:r>
            <a:r>
              <a:rPr lang="en-US" altLang="ja-JP" sz="2200" u="sng" dirty="0">
                <a:solidFill>
                  <a:schemeClr val="accent2"/>
                </a:solidFill>
                <a:latin typeface="Times New Roman" pitchFamily="18" charset="0"/>
                <a:ea typeface="ＭＳ Ｐゴシック" pitchFamily="-112" charset="-128"/>
              </a:rPr>
              <a:t>start-ups</a:t>
            </a:r>
            <a:r>
              <a:rPr lang="en-US" altLang="ja-JP" sz="2200" dirty="0">
                <a:latin typeface="Times New Roman" pitchFamily="18" charset="0"/>
                <a:ea typeface="ＭＳ Ｐゴシック" pitchFamily="-112" charset="-128"/>
              </a:rPr>
              <a:t>;</a:t>
            </a:r>
          </a:p>
          <a:p>
            <a:pPr marL="457200" indent="-457200">
              <a:lnSpc>
                <a:spcPct val="90000"/>
              </a:lnSpc>
              <a:spcBef>
                <a:spcPct val="20000"/>
              </a:spcBef>
              <a:buFont typeface="Arial" pitchFamily="34" charset="0"/>
              <a:buChar char="•"/>
            </a:pPr>
            <a:r>
              <a:rPr lang="en-US" altLang="ja-JP" sz="2200" b="1" dirty="0">
                <a:latin typeface="Times New Roman" pitchFamily="18" charset="0"/>
                <a:ea typeface="ＭＳ Ｐゴシック" pitchFamily="-112" charset="-128"/>
              </a:rPr>
              <a:t>Basic</a:t>
            </a:r>
            <a:r>
              <a:rPr lang="en-US" altLang="ja-JP" sz="2200" dirty="0">
                <a:latin typeface="Times New Roman" pitchFamily="18" charset="0"/>
                <a:ea typeface="ＭＳ Ｐゴシック" pitchFamily="-112" charset="-128"/>
              </a:rPr>
              <a:t> - Targets VSEs developing only </a:t>
            </a:r>
            <a:r>
              <a:rPr lang="en-US" altLang="ja-JP" sz="2200" u="sng" dirty="0">
                <a:solidFill>
                  <a:schemeClr val="accent2"/>
                </a:solidFill>
                <a:latin typeface="Times New Roman" pitchFamily="18" charset="0"/>
                <a:ea typeface="ＭＳ Ｐゴシック" pitchFamily="-112" charset="-128"/>
              </a:rPr>
              <a:t>one project at a time</a:t>
            </a:r>
            <a:r>
              <a:rPr lang="en-US" altLang="ja-JP" sz="2200" dirty="0">
                <a:latin typeface="Times New Roman" pitchFamily="18" charset="0"/>
                <a:ea typeface="ＭＳ Ｐゴシック" pitchFamily="-112" charset="-128"/>
              </a:rPr>
              <a:t>;</a:t>
            </a:r>
          </a:p>
          <a:p>
            <a:pPr marL="457200" indent="-457200">
              <a:lnSpc>
                <a:spcPct val="90000"/>
              </a:lnSpc>
              <a:spcBef>
                <a:spcPct val="20000"/>
              </a:spcBef>
              <a:buFont typeface="Arial" pitchFamily="34" charset="0"/>
              <a:buChar char="•"/>
            </a:pPr>
            <a:r>
              <a:rPr lang="en-US" altLang="ja-JP" sz="2200" b="1" dirty="0">
                <a:latin typeface="Times New Roman" pitchFamily="18" charset="0"/>
                <a:ea typeface="ＭＳ Ｐゴシック" pitchFamily="-112" charset="-128"/>
              </a:rPr>
              <a:t>Intermediate</a:t>
            </a:r>
            <a:r>
              <a:rPr lang="en-US" altLang="ja-JP" sz="2200" dirty="0">
                <a:latin typeface="Times New Roman" pitchFamily="18" charset="0"/>
                <a:ea typeface="ＭＳ Ｐゴシック" pitchFamily="-112" charset="-128"/>
              </a:rPr>
              <a:t> </a:t>
            </a:r>
            <a:r>
              <a:rPr lang="en-US" altLang="ja-JP" sz="2200" dirty="0" smtClean="0">
                <a:latin typeface="Times New Roman" pitchFamily="18" charset="0"/>
                <a:ea typeface="ＭＳ Ｐゴシック" pitchFamily="-112" charset="-128"/>
              </a:rPr>
              <a:t>– Targets VSEs developing </a:t>
            </a:r>
            <a:r>
              <a:rPr lang="en-US" altLang="ja-JP" sz="2200" u="sng" dirty="0" smtClean="0">
                <a:solidFill>
                  <a:schemeClr val="accent2"/>
                </a:solidFill>
                <a:latin typeface="Times New Roman" pitchFamily="18" charset="0"/>
                <a:ea typeface="ＭＳ Ｐゴシック" pitchFamily="-112" charset="-128"/>
              </a:rPr>
              <a:t>multiple projects</a:t>
            </a:r>
            <a:r>
              <a:rPr lang="en-US" altLang="ja-JP" sz="2200" dirty="0" smtClean="0">
                <a:solidFill>
                  <a:schemeClr val="accent2"/>
                </a:solidFill>
                <a:latin typeface="Times New Roman" pitchFamily="18" charset="0"/>
                <a:ea typeface="ＭＳ Ｐゴシック" pitchFamily="-112" charset="-128"/>
              </a:rPr>
              <a:t> </a:t>
            </a:r>
            <a:r>
              <a:rPr lang="en-US" altLang="ja-JP" sz="2200" dirty="0" smtClean="0">
                <a:latin typeface="Times New Roman" pitchFamily="18" charset="0"/>
                <a:ea typeface="ＭＳ Ｐゴシック" pitchFamily="-112" charset="-128"/>
              </a:rPr>
              <a:t>within the organizational context; </a:t>
            </a:r>
            <a:endParaRPr lang="en-US" altLang="ja-JP" sz="2200" dirty="0">
              <a:latin typeface="Times New Roman" pitchFamily="18" charset="0"/>
              <a:ea typeface="ＭＳ Ｐゴシック" pitchFamily="-112" charset="-128"/>
            </a:endParaRPr>
          </a:p>
          <a:p>
            <a:pPr marL="457200" indent="-457200">
              <a:lnSpc>
                <a:spcPct val="90000"/>
              </a:lnSpc>
              <a:spcBef>
                <a:spcPct val="20000"/>
              </a:spcBef>
              <a:buFont typeface="Arial" pitchFamily="34" charset="0"/>
              <a:buChar char="•"/>
            </a:pPr>
            <a:r>
              <a:rPr lang="en-US" altLang="ja-JP" sz="2200" b="1" dirty="0">
                <a:latin typeface="Times New Roman" pitchFamily="18" charset="0"/>
                <a:ea typeface="ＭＳ Ｐゴシック" pitchFamily="-112" charset="-128"/>
              </a:rPr>
              <a:t>Advanced</a:t>
            </a:r>
            <a:r>
              <a:rPr lang="en-US" altLang="ja-JP" sz="2200" dirty="0">
                <a:latin typeface="Times New Roman" pitchFamily="18" charset="0"/>
                <a:ea typeface="ＭＳ Ｐゴシック" pitchFamily="-112" charset="-128"/>
              </a:rPr>
              <a:t> </a:t>
            </a:r>
            <a:r>
              <a:rPr lang="en-US" altLang="ja-JP" sz="2200" dirty="0" smtClean="0">
                <a:latin typeface="Times New Roman" pitchFamily="18" charset="0"/>
                <a:ea typeface="ＭＳ Ｐゴシック" pitchFamily="-112" charset="-128"/>
              </a:rPr>
              <a:t>– Targets VSEs which want to</a:t>
            </a:r>
            <a:r>
              <a:rPr lang="en-US" altLang="ja-JP" sz="2200" dirty="0" smtClean="0">
                <a:solidFill>
                  <a:schemeClr val="accent2"/>
                </a:solidFill>
                <a:latin typeface="Times New Roman" pitchFamily="18" charset="0"/>
                <a:ea typeface="ＭＳ Ｐゴシック" pitchFamily="-112" charset="-128"/>
              </a:rPr>
              <a:t> </a:t>
            </a:r>
            <a:r>
              <a:rPr lang="en-US" altLang="ja-JP" sz="2200" u="sng" dirty="0" smtClean="0">
                <a:solidFill>
                  <a:schemeClr val="accent2"/>
                </a:solidFill>
                <a:latin typeface="Times New Roman" pitchFamily="18" charset="0"/>
                <a:ea typeface="ＭＳ Ｐゴシック" pitchFamily="-112" charset="-128"/>
              </a:rPr>
              <a:t>sustain and grow</a:t>
            </a:r>
            <a:r>
              <a:rPr lang="en-US" altLang="ja-JP" sz="2200" dirty="0" smtClean="0">
                <a:solidFill>
                  <a:schemeClr val="accent2"/>
                </a:solidFill>
                <a:latin typeface="Times New Roman" pitchFamily="18" charset="0"/>
                <a:ea typeface="ＭＳ Ｐゴシック" pitchFamily="-112" charset="-128"/>
              </a:rPr>
              <a:t> </a:t>
            </a:r>
            <a:r>
              <a:rPr lang="en-US" altLang="ja-JP" sz="2200" dirty="0" smtClean="0">
                <a:latin typeface="Times New Roman" pitchFamily="18" charset="0"/>
                <a:ea typeface="ＭＳ Ｐゴシック" pitchFamily="-112" charset="-128"/>
              </a:rPr>
              <a:t>as an independent competitive software development business.</a:t>
            </a:r>
            <a:endParaRPr lang="en-GB" altLang="ja-JP" sz="2200" b="1" dirty="0">
              <a:latin typeface="Times New Roman" pitchFamily="18" charset="0"/>
              <a:ea typeface="ＭＳ Ｐゴシック" pitchFamily="-112"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2"/>
          <p:cNvSpPr>
            <a:spLocks noGrp="1"/>
          </p:cNvSpPr>
          <p:nvPr>
            <p:ph type="sldNum" sz="quarter" idx="11"/>
          </p:nvPr>
        </p:nvSpPr>
        <p:spPr>
          <a:noFill/>
        </p:spPr>
        <p:txBody>
          <a:bodyPr/>
          <a:lstStyle/>
          <a:p>
            <a:fld id="{8D9B6344-C53B-49E5-9744-E5004A5D681A}" type="slidenum">
              <a:rPr lang="en-US" smtClean="0"/>
              <a:pPr/>
              <a:t>23</a:t>
            </a:fld>
            <a:endParaRPr lang="en-US" smtClean="0"/>
          </a:p>
        </p:txBody>
      </p:sp>
      <p:sp>
        <p:nvSpPr>
          <p:cNvPr id="33796" name="Rectangle 2"/>
          <p:cNvSpPr>
            <a:spLocks noChangeArrowheads="1"/>
          </p:cNvSpPr>
          <p:nvPr/>
        </p:nvSpPr>
        <p:spPr bwMode="auto">
          <a:xfrm>
            <a:off x="0" y="-171400"/>
            <a:ext cx="9144000" cy="1143001"/>
          </a:xfrm>
          <a:prstGeom prst="rect">
            <a:avLst/>
          </a:prstGeom>
          <a:noFill/>
          <a:ln w="9525">
            <a:noFill/>
            <a:miter lim="800000"/>
            <a:headEnd/>
            <a:tailEnd/>
          </a:ln>
        </p:spPr>
        <p:txBody>
          <a:bodyPr anchor="ctr"/>
          <a:lstStyle/>
          <a:p>
            <a:pPr algn="ctr">
              <a:lnSpc>
                <a:spcPct val="90000"/>
              </a:lnSpc>
            </a:pPr>
            <a:r>
              <a:rPr lang="en-CA" sz="3200" b="1" dirty="0">
                <a:solidFill>
                  <a:schemeClr val="accent2"/>
                </a:solidFill>
                <a:latin typeface="Times New Roman" pitchFamily="18" charset="0"/>
              </a:rPr>
              <a:t>Set of 29110 Documents Targeted by Audience</a:t>
            </a:r>
            <a:endParaRPr lang="fr-CA" sz="3200" b="1" dirty="0">
              <a:solidFill>
                <a:schemeClr val="accent2"/>
              </a:solidFill>
              <a:latin typeface="Times New Roman" pitchFamily="18" charset="0"/>
            </a:endParaRPr>
          </a:p>
        </p:txBody>
      </p:sp>
      <p:sp>
        <p:nvSpPr>
          <p:cNvPr id="33797" name="Text Box 16"/>
          <p:cNvSpPr txBox="1">
            <a:spLocks noChangeArrowheads="1"/>
          </p:cNvSpPr>
          <p:nvPr/>
        </p:nvSpPr>
        <p:spPr bwMode="auto">
          <a:xfrm>
            <a:off x="7092950" y="6021388"/>
            <a:ext cx="1293813" cy="304800"/>
          </a:xfrm>
          <a:prstGeom prst="rect">
            <a:avLst/>
          </a:prstGeom>
          <a:noFill/>
          <a:ln w="9525">
            <a:noFill/>
            <a:miter lim="800000"/>
            <a:headEnd/>
            <a:tailEnd/>
          </a:ln>
        </p:spPr>
        <p:txBody>
          <a:bodyPr wrap="none">
            <a:spAutoFit/>
          </a:bodyPr>
          <a:lstStyle/>
          <a:p>
            <a:r>
              <a:rPr lang="en-CA" sz="1400">
                <a:latin typeface="Times New Roman" pitchFamily="18" charset="0"/>
              </a:rPr>
              <a:t>ISO/IEC 29110</a:t>
            </a:r>
          </a:p>
        </p:txBody>
      </p:sp>
      <p:sp>
        <p:nvSpPr>
          <p:cNvPr id="436241" name="Text Box 17"/>
          <p:cNvSpPr txBox="1">
            <a:spLocks noChangeArrowheads="1"/>
          </p:cNvSpPr>
          <p:nvPr/>
        </p:nvSpPr>
        <p:spPr bwMode="auto">
          <a:xfrm>
            <a:off x="1276350" y="6418263"/>
            <a:ext cx="6886575" cy="376237"/>
          </a:xfrm>
          <a:prstGeom prst="rect">
            <a:avLst/>
          </a:prstGeom>
          <a:noFill/>
          <a:ln w="9525">
            <a:solidFill>
              <a:schemeClr val="accent2"/>
            </a:solidFill>
            <a:miter lim="800000"/>
            <a:headEnd/>
            <a:tailEnd/>
          </a:ln>
        </p:spPr>
        <p:txBody>
          <a:bodyPr wrap="none">
            <a:spAutoFit/>
          </a:bodyPr>
          <a:lstStyle/>
          <a:p>
            <a:r>
              <a:rPr lang="en-CA" b="1"/>
              <a:t>Obtained approval from ISO to make TRs available at no cost </a:t>
            </a:r>
          </a:p>
        </p:txBody>
      </p:sp>
      <p:grpSp>
        <p:nvGrpSpPr>
          <p:cNvPr id="31" name="Group 30"/>
          <p:cNvGrpSpPr/>
          <p:nvPr/>
        </p:nvGrpSpPr>
        <p:grpSpPr>
          <a:xfrm>
            <a:off x="252413" y="3594100"/>
            <a:ext cx="8529637" cy="2714625"/>
            <a:chOff x="252413" y="3594100"/>
            <a:chExt cx="8529637" cy="2714625"/>
          </a:xfrm>
        </p:grpSpPr>
        <p:sp>
          <p:nvSpPr>
            <p:cNvPr id="33801" name="Text Box 33"/>
            <p:cNvSpPr txBox="1">
              <a:spLocks noChangeArrowheads="1"/>
            </p:cNvSpPr>
            <p:nvPr/>
          </p:nvSpPr>
          <p:spPr bwMode="auto">
            <a:xfrm>
              <a:off x="7121525" y="4029075"/>
              <a:ext cx="1660525" cy="590550"/>
            </a:xfrm>
            <a:prstGeom prst="rect">
              <a:avLst/>
            </a:prstGeom>
            <a:noFill/>
            <a:ln w="9525">
              <a:solidFill>
                <a:schemeClr val="accent2"/>
              </a:solidFill>
              <a:miter lim="800000"/>
              <a:headEnd/>
              <a:tailEnd/>
            </a:ln>
          </p:spPr>
          <p:txBody>
            <a:bodyPr wrap="none">
              <a:spAutoFit/>
            </a:bodyPr>
            <a:lstStyle/>
            <a:p>
              <a:pPr algn="ctr"/>
              <a:r>
                <a:rPr lang="en-CA" sz="1600" b="1" dirty="0"/>
                <a:t>For Assessors </a:t>
              </a:r>
            </a:p>
            <a:p>
              <a:pPr algn="ctr"/>
              <a:r>
                <a:rPr lang="en-CA" sz="1600" b="1" dirty="0"/>
                <a:t>and</a:t>
              </a:r>
              <a:r>
                <a:rPr lang="en-CA" sz="1600" b="1" dirty="0">
                  <a:solidFill>
                    <a:schemeClr val="accent2"/>
                  </a:solidFill>
                </a:rPr>
                <a:t> VSEs</a:t>
              </a:r>
            </a:p>
          </p:txBody>
        </p:sp>
        <p:sp>
          <p:nvSpPr>
            <p:cNvPr id="33806" name="Rounded Rectangle 5"/>
            <p:cNvSpPr>
              <a:spLocks noChangeArrowheads="1"/>
            </p:cNvSpPr>
            <p:nvPr>
              <p:custDataLst>
                <p:tags r:id="rId14"/>
              </p:custDataLst>
            </p:nvPr>
          </p:nvSpPr>
          <p:spPr bwMode="auto">
            <a:xfrm>
              <a:off x="252413" y="3594100"/>
              <a:ext cx="6265862" cy="2714625"/>
            </a:xfrm>
            <a:prstGeom prst="roundRect">
              <a:avLst>
                <a:gd name="adj" fmla="val 16667"/>
              </a:avLst>
            </a:prstGeom>
            <a:solidFill>
              <a:srgbClr val="CCECFF"/>
            </a:solidFill>
            <a:ln w="28575" algn="ctr">
              <a:solidFill>
                <a:srgbClr val="7F7F7F"/>
              </a:solidFill>
              <a:round/>
              <a:headEnd/>
              <a:tailEnd/>
            </a:ln>
          </p:spPr>
          <p:txBody>
            <a:bodyPr/>
            <a:lstStyle/>
            <a:p>
              <a:r>
                <a:rPr lang="en-CA" sz="1600" b="1">
                  <a:solidFill>
                    <a:srgbClr val="080808"/>
                  </a:solidFill>
                  <a:cs typeface="Arial" pitchFamily="34" charset="0"/>
                </a:rPr>
                <a:t>29110 Guides (TR)</a:t>
              </a:r>
            </a:p>
          </p:txBody>
        </p:sp>
        <p:sp>
          <p:nvSpPr>
            <p:cNvPr id="7" name="Rounded Rectangle 6"/>
            <p:cNvSpPr/>
            <p:nvPr>
              <p:custDataLst>
                <p:tags r:id="rId15"/>
              </p:custDataLst>
            </p:nvPr>
          </p:nvSpPr>
          <p:spPr>
            <a:xfrm>
              <a:off x="606425" y="4071938"/>
              <a:ext cx="5551488" cy="571500"/>
            </a:xfrm>
            <a:prstGeom prst="roundRect">
              <a:avLst/>
            </a:prstGeom>
            <a:solidFill>
              <a:srgbClr val="FFFFEB"/>
            </a:solidFill>
            <a:ln w="28575">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en-CA" sz="1400" b="1">
                  <a:solidFill>
                    <a:srgbClr val="080808"/>
                  </a:solidFill>
                  <a:latin typeface="Arial" pitchFamily="34" charset="0"/>
                  <a:cs typeface="Arial" pitchFamily="34" charset="0"/>
                </a:rPr>
                <a:t>Assessment Guide </a:t>
              </a:r>
              <a:r>
                <a:rPr lang="en-CA" sz="1200" b="1">
                  <a:solidFill>
                    <a:srgbClr val="080808"/>
                  </a:solidFill>
                  <a:latin typeface="Arial" pitchFamily="34" charset="0"/>
                  <a:cs typeface="Arial" pitchFamily="34" charset="0"/>
                </a:rPr>
                <a:t>(TR 29110-3)</a:t>
              </a:r>
            </a:p>
          </p:txBody>
        </p:sp>
      </p:grpSp>
      <p:grpSp>
        <p:nvGrpSpPr>
          <p:cNvPr id="29" name="Group 28"/>
          <p:cNvGrpSpPr/>
          <p:nvPr/>
        </p:nvGrpSpPr>
        <p:grpSpPr>
          <a:xfrm>
            <a:off x="325438" y="747713"/>
            <a:ext cx="8058150" cy="500062"/>
            <a:chOff x="325438" y="747713"/>
            <a:chExt cx="8058150" cy="500062"/>
          </a:xfrm>
        </p:grpSpPr>
        <p:sp>
          <p:nvSpPr>
            <p:cNvPr id="33799" name="Text Box 31"/>
            <p:cNvSpPr txBox="1">
              <a:spLocks noChangeArrowheads="1"/>
            </p:cNvSpPr>
            <p:nvPr/>
          </p:nvSpPr>
          <p:spPr bwMode="auto">
            <a:xfrm>
              <a:off x="7288213" y="881063"/>
              <a:ext cx="1095375" cy="346075"/>
            </a:xfrm>
            <a:prstGeom prst="rect">
              <a:avLst/>
            </a:prstGeom>
            <a:noFill/>
            <a:ln w="9525">
              <a:solidFill>
                <a:schemeClr val="accent2"/>
              </a:solidFill>
              <a:miter lim="800000"/>
              <a:headEnd/>
              <a:tailEnd/>
            </a:ln>
          </p:spPr>
          <p:txBody>
            <a:bodyPr wrap="none">
              <a:spAutoFit/>
            </a:bodyPr>
            <a:lstStyle/>
            <a:p>
              <a:r>
                <a:rPr lang="en-CA" sz="1600" b="1" dirty="0">
                  <a:solidFill>
                    <a:schemeClr val="accent2"/>
                  </a:solidFill>
                </a:rPr>
                <a:t>For VSEs</a:t>
              </a:r>
            </a:p>
          </p:txBody>
        </p:sp>
        <p:sp>
          <p:nvSpPr>
            <p:cNvPr id="33818" name="Rounded Rectangle 21"/>
            <p:cNvSpPr>
              <a:spLocks noChangeArrowheads="1"/>
            </p:cNvSpPr>
            <p:nvPr>
              <p:custDataLst>
                <p:tags r:id="rId13"/>
              </p:custDataLst>
            </p:nvPr>
          </p:nvSpPr>
          <p:spPr bwMode="auto">
            <a:xfrm>
              <a:off x="325438" y="747713"/>
              <a:ext cx="6119812" cy="500062"/>
            </a:xfrm>
            <a:prstGeom prst="roundRect">
              <a:avLst>
                <a:gd name="adj" fmla="val 16667"/>
              </a:avLst>
            </a:prstGeom>
            <a:solidFill>
              <a:srgbClr val="CCECFF"/>
            </a:solidFill>
            <a:ln w="28575" algn="ctr">
              <a:solidFill>
                <a:srgbClr val="7F7F7F"/>
              </a:solidFill>
              <a:round/>
              <a:headEnd/>
              <a:tailEnd/>
            </a:ln>
          </p:spPr>
          <p:txBody>
            <a:bodyPr/>
            <a:lstStyle/>
            <a:p>
              <a:r>
                <a:rPr lang="en-CA" sz="1600" b="1">
                  <a:solidFill>
                    <a:srgbClr val="080808"/>
                  </a:solidFill>
                  <a:cs typeface="Arial" pitchFamily="34" charset="0"/>
                </a:rPr>
                <a:t>29110 Overview (TR 29110-1)</a:t>
              </a:r>
            </a:p>
          </p:txBody>
        </p:sp>
      </p:grpSp>
      <p:grpSp>
        <p:nvGrpSpPr>
          <p:cNvPr id="30" name="Group 29"/>
          <p:cNvGrpSpPr/>
          <p:nvPr/>
        </p:nvGrpSpPr>
        <p:grpSpPr>
          <a:xfrm>
            <a:off x="325438" y="1357313"/>
            <a:ext cx="8712200" cy="2352675"/>
            <a:chOff x="325438" y="1357313"/>
            <a:chExt cx="8712200" cy="2352675"/>
          </a:xfrm>
        </p:grpSpPr>
        <p:sp>
          <p:nvSpPr>
            <p:cNvPr id="33802" name="Text Box 34"/>
            <p:cNvSpPr txBox="1">
              <a:spLocks noChangeArrowheads="1"/>
            </p:cNvSpPr>
            <p:nvPr/>
          </p:nvSpPr>
          <p:spPr bwMode="auto">
            <a:xfrm>
              <a:off x="6588125" y="1773238"/>
              <a:ext cx="2449513" cy="1079500"/>
            </a:xfrm>
            <a:prstGeom prst="rect">
              <a:avLst/>
            </a:prstGeom>
            <a:noFill/>
            <a:ln w="9525">
              <a:solidFill>
                <a:schemeClr val="accent2"/>
              </a:solidFill>
              <a:miter lim="800000"/>
              <a:headEnd/>
              <a:tailEnd/>
            </a:ln>
          </p:spPr>
          <p:txBody>
            <a:bodyPr>
              <a:spAutoFit/>
            </a:bodyPr>
            <a:lstStyle/>
            <a:p>
              <a:pPr algn="ctr"/>
              <a:r>
                <a:rPr lang="en-CA" sz="1600" b="1"/>
                <a:t>For Standard producers, tool vendors, methodology vendors </a:t>
              </a:r>
            </a:p>
          </p:txBody>
        </p:sp>
        <p:sp>
          <p:nvSpPr>
            <p:cNvPr id="33803" name="Text Box 36"/>
            <p:cNvSpPr txBox="1">
              <a:spLocks noChangeArrowheads="1"/>
            </p:cNvSpPr>
            <p:nvPr/>
          </p:nvSpPr>
          <p:spPr bwMode="auto">
            <a:xfrm>
              <a:off x="6615113" y="3068638"/>
              <a:ext cx="2406650" cy="641350"/>
            </a:xfrm>
            <a:prstGeom prst="rect">
              <a:avLst/>
            </a:prstGeom>
            <a:noFill/>
            <a:ln w="9525">
              <a:noFill/>
              <a:miter lim="800000"/>
              <a:headEnd/>
              <a:tailEnd/>
            </a:ln>
          </p:spPr>
          <p:txBody>
            <a:bodyPr wrap="none">
              <a:spAutoFit/>
            </a:bodyPr>
            <a:lstStyle/>
            <a:p>
              <a:pPr algn="ctr"/>
              <a:r>
                <a:rPr lang="en-CA"/>
                <a:t>List the Requirements</a:t>
              </a:r>
            </a:p>
            <a:p>
              <a:pPr algn="ctr"/>
              <a:r>
                <a:rPr lang="en-CA"/>
                <a:t>i.e. ‘</a:t>
              </a:r>
              <a:r>
                <a:rPr lang="en-CA" b="1"/>
                <a:t>What</a:t>
              </a:r>
              <a:r>
                <a:rPr lang="en-CA"/>
                <a:t> to do’</a:t>
              </a:r>
            </a:p>
          </p:txBody>
        </p:sp>
        <p:sp>
          <p:nvSpPr>
            <p:cNvPr id="33805" name="Line 40"/>
            <p:cNvSpPr>
              <a:spLocks noChangeShapeType="1"/>
            </p:cNvSpPr>
            <p:nvPr>
              <p:custDataLst>
                <p:tags r:id="rId5"/>
              </p:custDataLst>
            </p:nvPr>
          </p:nvSpPr>
          <p:spPr bwMode="auto">
            <a:xfrm flipH="1" flipV="1">
              <a:off x="5508625" y="2852738"/>
              <a:ext cx="865188" cy="360362"/>
            </a:xfrm>
            <a:prstGeom prst="line">
              <a:avLst/>
            </a:prstGeom>
            <a:noFill/>
            <a:ln w="19050">
              <a:solidFill>
                <a:srgbClr val="FF0000"/>
              </a:solidFill>
              <a:round/>
              <a:headEnd/>
              <a:tailEnd type="triangle" w="med" len="med"/>
            </a:ln>
          </p:spPr>
          <p:txBody>
            <a:bodyPr/>
            <a:lstStyle/>
            <a:p>
              <a:endParaRPr lang="fr-CA"/>
            </a:p>
          </p:txBody>
        </p:sp>
        <p:sp>
          <p:nvSpPr>
            <p:cNvPr id="33812" name="Rectangle 7"/>
            <p:cNvSpPr>
              <a:spLocks noChangeArrowheads="1"/>
            </p:cNvSpPr>
            <p:nvPr>
              <p:custDataLst>
                <p:tags r:id="rId6"/>
              </p:custDataLst>
            </p:nvPr>
          </p:nvSpPr>
          <p:spPr bwMode="auto">
            <a:xfrm>
              <a:off x="325438" y="1357313"/>
              <a:ext cx="6119812" cy="2143125"/>
            </a:xfrm>
            <a:prstGeom prst="rect">
              <a:avLst/>
            </a:prstGeom>
            <a:solidFill>
              <a:srgbClr val="CCECFF"/>
            </a:solidFill>
            <a:ln w="28575" algn="ctr">
              <a:solidFill>
                <a:srgbClr val="7F7F7F"/>
              </a:solidFill>
              <a:miter lim="800000"/>
              <a:headEnd/>
              <a:tailEnd/>
            </a:ln>
          </p:spPr>
          <p:txBody>
            <a:bodyPr/>
            <a:lstStyle/>
            <a:p>
              <a:r>
                <a:rPr lang="en-CA" sz="1600" b="1">
                  <a:solidFill>
                    <a:srgbClr val="080808"/>
                  </a:solidFill>
                  <a:cs typeface="Arial" pitchFamily="34" charset="0"/>
                </a:rPr>
                <a:t>29110 Profiles (IS)</a:t>
              </a:r>
            </a:p>
          </p:txBody>
        </p:sp>
        <p:sp>
          <p:nvSpPr>
            <p:cNvPr id="9" name="Rectangle 8"/>
            <p:cNvSpPr/>
            <p:nvPr>
              <p:custDataLst>
                <p:tags r:id="rId7"/>
              </p:custDataLst>
            </p:nvPr>
          </p:nvSpPr>
          <p:spPr>
            <a:xfrm>
              <a:off x="627063" y="1714500"/>
              <a:ext cx="5602287" cy="439738"/>
            </a:xfrm>
            <a:prstGeom prst="rect">
              <a:avLst/>
            </a:prstGeom>
            <a:solidFill>
              <a:srgbClr val="FFFFEB"/>
            </a:solidFill>
            <a:ln w="28575">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en-CA" sz="1400" b="1" dirty="0">
                  <a:solidFill>
                    <a:srgbClr val="080808"/>
                  </a:solidFill>
                  <a:latin typeface="Arial" pitchFamily="34" charset="0"/>
                  <a:cs typeface="Arial" pitchFamily="34" charset="0"/>
                </a:rPr>
                <a:t>Framework and Taxonomy </a:t>
              </a:r>
              <a:r>
                <a:rPr lang="en-CA" sz="1200" b="1" dirty="0">
                  <a:solidFill>
                    <a:srgbClr val="080808"/>
                  </a:solidFill>
                  <a:latin typeface="Arial" pitchFamily="34" charset="0"/>
                  <a:cs typeface="Arial" pitchFamily="34" charset="0"/>
                </a:rPr>
                <a:t>(IS 29110-2)</a:t>
              </a:r>
            </a:p>
          </p:txBody>
        </p:sp>
        <p:sp>
          <p:nvSpPr>
            <p:cNvPr id="17" name="Rectangle 16"/>
            <p:cNvSpPr/>
            <p:nvPr>
              <p:custDataLst>
                <p:tags r:id="rId8"/>
              </p:custDataLst>
            </p:nvPr>
          </p:nvSpPr>
          <p:spPr>
            <a:xfrm>
              <a:off x="627063" y="2214563"/>
              <a:ext cx="5602287" cy="1154112"/>
            </a:xfrm>
            <a:prstGeom prst="rect">
              <a:avLst/>
            </a:prstGeom>
            <a:solidFill>
              <a:srgbClr val="FFFFEB"/>
            </a:solidFill>
            <a:ln w="28575">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r>
                <a:rPr lang="en-CA" sz="1400" b="1">
                  <a:solidFill>
                    <a:srgbClr val="080808"/>
                  </a:solidFill>
                  <a:latin typeface="Arial" pitchFamily="34" charset="0"/>
                </a:rPr>
                <a:t>Specifications</a:t>
              </a:r>
              <a:r>
                <a:rPr lang="en-CA" sz="1400">
                  <a:solidFill>
                    <a:schemeClr val="tx1"/>
                  </a:solidFill>
                  <a:latin typeface="Arial" pitchFamily="34" charset="0"/>
                </a:rPr>
                <a:t> </a:t>
              </a:r>
              <a:r>
                <a:rPr lang="en-CA" sz="1400" b="1">
                  <a:solidFill>
                    <a:schemeClr val="tx1"/>
                  </a:solidFill>
                  <a:latin typeface="Arial" pitchFamily="34" charset="0"/>
                </a:rPr>
                <a:t>of</a:t>
              </a:r>
              <a:r>
                <a:rPr lang="en-CA" sz="1400">
                  <a:solidFill>
                    <a:schemeClr val="tx1"/>
                  </a:solidFill>
                  <a:latin typeface="Arial" pitchFamily="34" charset="0"/>
                </a:rPr>
                <a:t> </a:t>
              </a:r>
              <a:r>
                <a:rPr lang="en-CA" sz="1400" b="1">
                  <a:solidFill>
                    <a:srgbClr val="080808"/>
                  </a:solidFill>
                  <a:latin typeface="Arial" pitchFamily="34" charset="0"/>
                  <a:cs typeface="Arial" pitchFamily="34" charset="0"/>
                </a:rPr>
                <a:t>VSE Profiles (IS 29110-4)</a:t>
              </a:r>
            </a:p>
          </p:txBody>
        </p:sp>
        <p:sp>
          <p:nvSpPr>
            <p:cNvPr id="21" name="Rectangle 20"/>
            <p:cNvSpPr/>
            <p:nvPr>
              <p:custDataLst>
                <p:tags r:id="rId9"/>
              </p:custDataLst>
            </p:nvPr>
          </p:nvSpPr>
          <p:spPr>
            <a:xfrm>
              <a:off x="2641600" y="2562225"/>
              <a:ext cx="2147888" cy="604838"/>
            </a:xfrm>
            <a:prstGeom prst="rect">
              <a:avLst/>
            </a:prstGeom>
            <a:solidFill>
              <a:schemeClr val="accent3">
                <a:lumMod val="65000"/>
              </a:schemeClr>
            </a:solidFill>
            <a:ln>
              <a:solidFill>
                <a:srgbClr val="FFFFCC"/>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CA" sz="1000" b="1">
                <a:solidFill>
                  <a:srgbClr val="FFFFCC"/>
                </a:solidFill>
                <a:latin typeface="Arial" pitchFamily="34" charset="0"/>
                <a:cs typeface="Arial" pitchFamily="34" charset="0"/>
              </a:endParaRPr>
            </a:p>
          </p:txBody>
        </p:sp>
        <p:sp>
          <p:nvSpPr>
            <p:cNvPr id="20" name="Rectangle 19"/>
            <p:cNvSpPr/>
            <p:nvPr>
              <p:custDataLst>
                <p:tags r:id="rId10"/>
              </p:custDataLst>
            </p:nvPr>
          </p:nvSpPr>
          <p:spPr>
            <a:xfrm>
              <a:off x="2184400" y="2630488"/>
              <a:ext cx="2147888" cy="604837"/>
            </a:xfrm>
            <a:prstGeom prst="rect">
              <a:avLst/>
            </a:prstGeom>
            <a:solidFill>
              <a:schemeClr val="bg1">
                <a:lumMod val="85000"/>
              </a:schemeClr>
            </a:solidFill>
            <a:ln>
              <a:solidFill>
                <a:srgbClr val="FFFFCC"/>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CA" sz="1000" b="1">
                <a:solidFill>
                  <a:srgbClr val="FFFFCC"/>
                </a:solidFill>
                <a:latin typeface="Arial" pitchFamily="34" charset="0"/>
                <a:cs typeface="Arial" pitchFamily="34" charset="0"/>
              </a:endParaRPr>
            </a:p>
          </p:txBody>
        </p:sp>
        <p:sp>
          <p:nvSpPr>
            <p:cNvPr id="19" name="Rectangle 18"/>
            <p:cNvSpPr/>
            <p:nvPr>
              <p:custDataLst>
                <p:tags r:id="rId11"/>
              </p:custDataLst>
            </p:nvPr>
          </p:nvSpPr>
          <p:spPr>
            <a:xfrm>
              <a:off x="1262063" y="2701925"/>
              <a:ext cx="2808287" cy="604838"/>
            </a:xfrm>
            <a:prstGeom prst="rect">
              <a:avLst/>
            </a:prstGeom>
            <a:solidFill>
              <a:schemeClr val="bg1">
                <a:lumMod val="95000"/>
              </a:schemeClr>
            </a:solidFill>
            <a:ln>
              <a:solidFill>
                <a:srgbClr val="FFFFCC"/>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CA" sz="1200" b="1">
                  <a:solidFill>
                    <a:srgbClr val="080808"/>
                  </a:solidFill>
                  <a:latin typeface="Arial" pitchFamily="34" charset="0"/>
                  <a:cs typeface="Arial" pitchFamily="34" charset="0"/>
                </a:rPr>
                <a:t>Specification</a:t>
              </a:r>
              <a:r>
                <a:rPr lang="en-CA" sz="1000" b="1">
                  <a:solidFill>
                    <a:srgbClr val="080808"/>
                  </a:solidFill>
                  <a:latin typeface="Arial" pitchFamily="34" charset="0"/>
                  <a:cs typeface="Arial" pitchFamily="34" charset="0"/>
                </a:rPr>
                <a:t> - </a:t>
              </a:r>
              <a:r>
                <a:rPr lang="en-CA" sz="1200" b="1">
                  <a:solidFill>
                    <a:srgbClr val="080808"/>
                  </a:solidFill>
                  <a:latin typeface="Arial" pitchFamily="34" charset="0"/>
                  <a:cs typeface="Arial" pitchFamily="34" charset="0"/>
                </a:rPr>
                <a:t>VSE Profile Group m</a:t>
              </a:r>
              <a:endParaRPr lang="en-CA" sz="1000" b="1">
                <a:solidFill>
                  <a:srgbClr val="080808"/>
                </a:solidFill>
                <a:latin typeface="Arial" pitchFamily="34" charset="0"/>
                <a:cs typeface="Arial" pitchFamily="34" charset="0"/>
              </a:endParaRPr>
            </a:p>
            <a:p>
              <a:pPr algn="ctr">
                <a:defRPr/>
              </a:pPr>
              <a:r>
                <a:rPr lang="en-CA" sz="1000" b="1">
                  <a:solidFill>
                    <a:srgbClr val="080808"/>
                  </a:solidFill>
                  <a:latin typeface="Arial" pitchFamily="34" charset="0"/>
                  <a:cs typeface="Arial" pitchFamily="34" charset="0"/>
                </a:rPr>
                <a:t>(IS 29110-4-m)</a:t>
              </a:r>
            </a:p>
          </p:txBody>
        </p:sp>
        <p:sp>
          <p:nvSpPr>
            <p:cNvPr id="33819" name="Line 54"/>
            <p:cNvSpPr>
              <a:spLocks noChangeShapeType="1"/>
            </p:cNvSpPr>
            <p:nvPr>
              <p:custDataLst>
                <p:tags r:id="rId12"/>
              </p:custDataLst>
            </p:nvPr>
          </p:nvSpPr>
          <p:spPr bwMode="auto">
            <a:xfrm flipH="1" flipV="1">
              <a:off x="5653088" y="2852738"/>
              <a:ext cx="1079500" cy="360362"/>
            </a:xfrm>
            <a:prstGeom prst="line">
              <a:avLst/>
            </a:prstGeom>
            <a:noFill/>
            <a:ln w="19050">
              <a:solidFill>
                <a:srgbClr val="FF0000"/>
              </a:solidFill>
              <a:round/>
              <a:headEnd/>
              <a:tailEnd type="triangle" w="med" len="med"/>
            </a:ln>
          </p:spPr>
          <p:txBody>
            <a:bodyPr/>
            <a:lstStyle/>
            <a:p>
              <a:endParaRPr lang="fr-CA"/>
            </a:p>
          </p:txBody>
        </p:sp>
      </p:grpSp>
      <p:grpSp>
        <p:nvGrpSpPr>
          <p:cNvPr id="34" name="Group 33"/>
          <p:cNvGrpSpPr/>
          <p:nvPr/>
        </p:nvGrpSpPr>
        <p:grpSpPr>
          <a:xfrm>
            <a:off x="606425" y="4714875"/>
            <a:ext cx="7969250" cy="1500188"/>
            <a:chOff x="606425" y="4714875"/>
            <a:chExt cx="7969250" cy="1500188"/>
          </a:xfrm>
        </p:grpSpPr>
        <p:grpSp>
          <p:nvGrpSpPr>
            <p:cNvPr id="32" name="Group 31"/>
            <p:cNvGrpSpPr/>
            <p:nvPr/>
          </p:nvGrpSpPr>
          <p:grpSpPr>
            <a:xfrm>
              <a:off x="606425" y="4714875"/>
              <a:ext cx="7969250" cy="1500188"/>
              <a:chOff x="606425" y="4714875"/>
              <a:chExt cx="7969250" cy="1500188"/>
            </a:xfrm>
          </p:grpSpPr>
          <p:sp>
            <p:nvSpPr>
              <p:cNvPr id="33800" name="Text Box 32"/>
              <p:cNvSpPr txBox="1">
                <a:spLocks noChangeArrowheads="1"/>
              </p:cNvSpPr>
              <p:nvPr/>
            </p:nvSpPr>
            <p:spPr bwMode="auto">
              <a:xfrm>
                <a:off x="7361238" y="4868863"/>
                <a:ext cx="1095375" cy="346075"/>
              </a:xfrm>
              <a:prstGeom prst="rect">
                <a:avLst/>
              </a:prstGeom>
              <a:noFill/>
              <a:ln w="9525">
                <a:solidFill>
                  <a:schemeClr val="accent2"/>
                </a:solidFill>
                <a:miter lim="800000"/>
                <a:headEnd/>
                <a:tailEnd/>
              </a:ln>
            </p:spPr>
            <p:txBody>
              <a:bodyPr wrap="none">
                <a:spAutoFit/>
              </a:bodyPr>
              <a:lstStyle/>
              <a:p>
                <a:r>
                  <a:rPr lang="en-CA" sz="1600" b="1" dirty="0">
                    <a:solidFill>
                      <a:schemeClr val="accent2"/>
                    </a:solidFill>
                  </a:rPr>
                  <a:t>For VSEs</a:t>
                </a:r>
              </a:p>
            </p:txBody>
          </p:sp>
          <p:sp>
            <p:nvSpPr>
              <p:cNvPr id="33804" name="Text Box 38"/>
              <p:cNvSpPr txBox="1">
                <a:spLocks noChangeArrowheads="1"/>
              </p:cNvSpPr>
              <p:nvPr/>
            </p:nvSpPr>
            <p:spPr bwMode="auto">
              <a:xfrm>
                <a:off x="7235825" y="5373688"/>
                <a:ext cx="1339850" cy="366712"/>
              </a:xfrm>
              <a:prstGeom prst="rect">
                <a:avLst/>
              </a:prstGeom>
              <a:noFill/>
              <a:ln w="9525">
                <a:noFill/>
                <a:miter lim="800000"/>
                <a:headEnd/>
                <a:tailEnd/>
              </a:ln>
            </p:spPr>
            <p:txBody>
              <a:bodyPr wrap="none">
                <a:spAutoFit/>
              </a:bodyPr>
              <a:lstStyle/>
              <a:p>
                <a:r>
                  <a:rPr lang="en-CA" dirty="0"/>
                  <a:t>‘</a:t>
                </a:r>
                <a:r>
                  <a:rPr lang="en-CA" b="1" dirty="0"/>
                  <a:t>How</a:t>
                </a:r>
                <a:r>
                  <a:rPr lang="en-CA" dirty="0"/>
                  <a:t> to do’</a:t>
                </a:r>
                <a:endParaRPr lang="fr-FR" dirty="0"/>
              </a:p>
            </p:txBody>
          </p:sp>
          <p:sp>
            <p:nvSpPr>
              <p:cNvPr id="10" name="Rounded Rectangle 9"/>
              <p:cNvSpPr/>
              <p:nvPr>
                <p:custDataLst>
                  <p:tags r:id="rId4"/>
                </p:custDataLst>
              </p:nvPr>
            </p:nvSpPr>
            <p:spPr>
              <a:xfrm>
                <a:off x="606425" y="4714875"/>
                <a:ext cx="5622925" cy="1500188"/>
              </a:xfrm>
              <a:prstGeom prst="roundRect">
                <a:avLst/>
              </a:prstGeom>
              <a:solidFill>
                <a:srgbClr val="FFFFEB"/>
              </a:solidFill>
              <a:ln w="28575">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r>
                  <a:rPr lang="en-CA" sz="1400" b="1" dirty="0">
                    <a:solidFill>
                      <a:srgbClr val="080808"/>
                    </a:solidFill>
                    <a:latin typeface="Arial" pitchFamily="34" charset="0"/>
                    <a:cs typeface="Arial" pitchFamily="34" charset="0"/>
                  </a:rPr>
                  <a:t>Management and Engineering Guide </a:t>
                </a:r>
                <a:r>
                  <a:rPr lang="en-CA" sz="1200" b="1" dirty="0">
                    <a:solidFill>
                      <a:srgbClr val="080808"/>
                    </a:solidFill>
                    <a:latin typeface="Arial" pitchFamily="34" charset="0"/>
                    <a:cs typeface="Arial" pitchFamily="34" charset="0"/>
                  </a:rPr>
                  <a:t>(TR 29110-5)</a:t>
                </a:r>
              </a:p>
            </p:txBody>
          </p:sp>
        </p:grpSp>
        <p:grpSp>
          <p:nvGrpSpPr>
            <p:cNvPr id="33" name="Group 32"/>
            <p:cNvGrpSpPr/>
            <p:nvPr/>
          </p:nvGrpSpPr>
          <p:grpSpPr>
            <a:xfrm>
              <a:off x="1733550" y="5149850"/>
              <a:ext cx="3128963" cy="965200"/>
              <a:chOff x="1733550" y="5149850"/>
              <a:chExt cx="3128963" cy="965200"/>
            </a:xfrm>
          </p:grpSpPr>
          <p:sp>
            <p:nvSpPr>
              <p:cNvPr id="16" name="Rounded Rectangle 15"/>
              <p:cNvSpPr/>
              <p:nvPr>
                <p:custDataLst>
                  <p:tags r:id="rId1"/>
                </p:custDataLst>
              </p:nvPr>
            </p:nvSpPr>
            <p:spPr>
              <a:xfrm>
                <a:off x="2505075" y="5149850"/>
                <a:ext cx="2357438" cy="785813"/>
              </a:xfrm>
              <a:prstGeom prst="roundRect">
                <a:avLst/>
              </a:prstGeom>
              <a:solidFill>
                <a:schemeClr val="bg1">
                  <a:lumMod val="65000"/>
                </a:schemeClr>
              </a:solidFill>
              <a:ln>
                <a:solidFill>
                  <a:srgbClr val="FFFFCC"/>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CA" sz="1000" b="1">
                  <a:solidFill>
                    <a:srgbClr val="FFFFCC"/>
                  </a:solidFill>
                  <a:latin typeface="Arial" pitchFamily="34" charset="0"/>
                  <a:cs typeface="Arial" pitchFamily="34" charset="0"/>
                </a:endParaRPr>
              </a:p>
            </p:txBody>
          </p:sp>
          <p:sp>
            <p:nvSpPr>
              <p:cNvPr id="14" name="Rounded Rectangle 13"/>
              <p:cNvSpPr/>
              <p:nvPr>
                <p:custDataLst>
                  <p:tags r:id="rId2"/>
                </p:custDataLst>
              </p:nvPr>
            </p:nvSpPr>
            <p:spPr>
              <a:xfrm>
                <a:off x="2125663" y="5227638"/>
                <a:ext cx="2357437" cy="785812"/>
              </a:xfrm>
              <a:prstGeom prst="roundRect">
                <a:avLst/>
              </a:prstGeom>
              <a:solidFill>
                <a:schemeClr val="bg1">
                  <a:lumMod val="85000"/>
                </a:schemeClr>
              </a:solidFill>
              <a:ln>
                <a:solidFill>
                  <a:srgbClr val="FFFFCC"/>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CA" sz="1000" b="1">
                  <a:solidFill>
                    <a:srgbClr val="FFFFCC"/>
                  </a:solidFill>
                  <a:latin typeface="Arial" pitchFamily="34" charset="0"/>
                  <a:cs typeface="Arial" pitchFamily="34" charset="0"/>
                </a:endParaRPr>
              </a:p>
            </p:txBody>
          </p:sp>
          <p:sp>
            <p:nvSpPr>
              <p:cNvPr id="13" name="Rounded Rectangle 12"/>
              <p:cNvSpPr/>
              <p:nvPr>
                <p:custDataLst>
                  <p:tags r:id="rId3"/>
                </p:custDataLst>
              </p:nvPr>
            </p:nvSpPr>
            <p:spPr>
              <a:xfrm>
                <a:off x="1733550" y="5329238"/>
                <a:ext cx="2624138" cy="785812"/>
              </a:xfrm>
              <a:prstGeom prst="roundRect">
                <a:avLst/>
              </a:prstGeom>
              <a:solidFill>
                <a:schemeClr val="bg1">
                  <a:lumMod val="95000"/>
                </a:schemeClr>
              </a:solidFill>
              <a:ln>
                <a:solidFill>
                  <a:srgbClr val="FFFFCC"/>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CA" sz="1200" b="1">
                    <a:solidFill>
                      <a:srgbClr val="080808"/>
                    </a:solidFill>
                    <a:latin typeface="Arial" pitchFamily="34" charset="0"/>
                    <a:cs typeface="Arial" pitchFamily="34" charset="0"/>
                  </a:rPr>
                  <a:t>Management and </a:t>
                </a:r>
              </a:p>
              <a:p>
                <a:pPr algn="ctr">
                  <a:defRPr/>
                </a:pPr>
                <a:r>
                  <a:rPr lang="en-CA" sz="1200" b="1">
                    <a:solidFill>
                      <a:srgbClr val="080808"/>
                    </a:solidFill>
                    <a:latin typeface="Arial" pitchFamily="34" charset="0"/>
                    <a:cs typeface="Arial" pitchFamily="34" charset="0"/>
                  </a:rPr>
                  <a:t>Engineering Guide</a:t>
                </a:r>
              </a:p>
              <a:p>
                <a:pPr algn="ctr">
                  <a:defRPr/>
                </a:pPr>
                <a:r>
                  <a:rPr lang="en-CA" sz="1200" b="1">
                    <a:solidFill>
                      <a:srgbClr val="080808"/>
                    </a:solidFill>
                    <a:latin typeface="Arial" pitchFamily="34" charset="0"/>
                    <a:cs typeface="Arial" pitchFamily="34" charset="0"/>
                  </a:rPr>
                  <a:t>VSE Profile m-n</a:t>
                </a:r>
              </a:p>
              <a:p>
                <a:pPr algn="ctr">
                  <a:defRPr/>
                </a:pPr>
                <a:r>
                  <a:rPr lang="en-CA" sz="1000" b="1">
                    <a:solidFill>
                      <a:srgbClr val="080808"/>
                    </a:solidFill>
                    <a:latin typeface="Arial" pitchFamily="34" charset="0"/>
                    <a:cs typeface="Arial" pitchFamily="34" charset="0"/>
                  </a:rPr>
                  <a:t>(TR 29110-5-m-n)</a:t>
                </a:r>
              </a:p>
            </p:txBody>
          </p:sp>
        </p:grpSp>
        <p:sp>
          <p:nvSpPr>
            <p:cNvPr id="33820" name="Line 55"/>
            <p:cNvSpPr>
              <a:spLocks noChangeShapeType="1"/>
            </p:cNvSpPr>
            <p:nvPr/>
          </p:nvSpPr>
          <p:spPr bwMode="auto">
            <a:xfrm flipH="1" flipV="1">
              <a:off x="6156325" y="5084763"/>
              <a:ext cx="1079500" cy="360362"/>
            </a:xfrm>
            <a:prstGeom prst="line">
              <a:avLst/>
            </a:prstGeom>
            <a:noFill/>
            <a:ln w="19050">
              <a:solidFill>
                <a:srgbClr val="FF0000"/>
              </a:solidFill>
              <a:round/>
              <a:headEnd/>
              <a:tailEnd type="triangle" w="med" len="med"/>
            </a:ln>
          </p:spPr>
          <p:txBody>
            <a:bodyPr/>
            <a:lstStyle/>
            <a:p>
              <a:endParaRPr lang="fr-CA"/>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linds(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linds(horizont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36241"/>
                                        </p:tgtEl>
                                        <p:attrNameLst>
                                          <p:attrName>style.visibility</p:attrName>
                                        </p:attrNameLst>
                                      </p:cBhvr>
                                      <p:to>
                                        <p:strVal val="visible"/>
                                      </p:to>
                                    </p:set>
                                    <p:animEffect transition="in" filter="box(in)">
                                      <p:cBhvr>
                                        <p:cTn id="27" dur="500"/>
                                        <p:tgtEl>
                                          <p:spTgt spid="436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41"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Date Placeholder 1"/>
          <p:cNvSpPr>
            <a:spLocks noGrp="1"/>
          </p:cNvSpPr>
          <p:nvPr>
            <p:ph type="dt" sz="quarter" idx="10"/>
          </p:nvPr>
        </p:nvSpPr>
        <p:spPr>
          <a:noFill/>
        </p:spPr>
        <p:txBody>
          <a:bodyPr/>
          <a:lstStyle/>
          <a:p>
            <a:fld id="{E454CF42-B302-4EDE-9331-5EFD8B897B90}" type="datetime4">
              <a:rPr lang="en-US" smtClean="0"/>
              <a:pPr/>
              <a:t>April 28, 2012</a:t>
            </a:fld>
            <a:endParaRPr lang="fr-CA" smtClean="0"/>
          </a:p>
        </p:txBody>
      </p:sp>
      <p:sp>
        <p:nvSpPr>
          <p:cNvPr id="34819" name="Slide Number Placeholder 2"/>
          <p:cNvSpPr>
            <a:spLocks noGrp="1"/>
          </p:cNvSpPr>
          <p:nvPr>
            <p:ph type="sldNum" sz="quarter" idx="11"/>
          </p:nvPr>
        </p:nvSpPr>
        <p:spPr>
          <a:noFill/>
        </p:spPr>
        <p:txBody>
          <a:bodyPr/>
          <a:lstStyle/>
          <a:p>
            <a:fld id="{4341180B-5377-48AB-BC8B-1975ED81C0D6}" type="slidenum">
              <a:rPr lang="en-US" smtClean="0"/>
              <a:pPr/>
              <a:t>24</a:t>
            </a:fld>
            <a:endParaRPr lang="en-US" smtClean="0"/>
          </a:p>
        </p:txBody>
      </p:sp>
      <p:sp>
        <p:nvSpPr>
          <p:cNvPr id="34820" name="Rectangle 2"/>
          <p:cNvSpPr>
            <a:spLocks noChangeArrowheads="1"/>
          </p:cNvSpPr>
          <p:nvPr/>
        </p:nvSpPr>
        <p:spPr bwMode="auto">
          <a:xfrm>
            <a:off x="590872" y="341783"/>
            <a:ext cx="8229600" cy="1143001"/>
          </a:xfrm>
          <a:prstGeom prst="rect">
            <a:avLst/>
          </a:prstGeom>
          <a:noFill/>
          <a:ln w="9525">
            <a:noFill/>
            <a:miter lim="800000"/>
            <a:headEnd/>
            <a:tailEnd/>
          </a:ln>
        </p:spPr>
        <p:txBody>
          <a:bodyPr anchor="ctr"/>
          <a:lstStyle/>
          <a:p>
            <a:pPr algn="ctr"/>
            <a:r>
              <a:rPr lang="en-CA" sz="3200" b="1" dirty="0">
                <a:solidFill>
                  <a:schemeClr val="accent2"/>
                </a:solidFill>
                <a:latin typeface="Times New Roman" pitchFamily="18" charset="0"/>
              </a:rPr>
              <a:t>Preparation Steps for the Basic Profile </a:t>
            </a:r>
          </a:p>
        </p:txBody>
      </p:sp>
      <p:sp>
        <p:nvSpPr>
          <p:cNvPr id="34821" name="Text Box 3"/>
          <p:cNvSpPr txBox="1">
            <a:spLocks noChangeArrowheads="1"/>
          </p:cNvSpPr>
          <p:nvPr/>
        </p:nvSpPr>
        <p:spPr bwMode="auto">
          <a:xfrm>
            <a:off x="3379788" y="4421981"/>
            <a:ext cx="946150" cy="382588"/>
          </a:xfrm>
          <a:prstGeom prst="rect">
            <a:avLst/>
          </a:prstGeom>
          <a:noFill/>
          <a:ln w="9525">
            <a:noFill/>
            <a:miter lim="800000"/>
            <a:headEnd/>
            <a:tailEnd/>
          </a:ln>
        </p:spPr>
        <p:txBody>
          <a:bodyPr lIns="81382" tIns="40691" rIns="81382" bIns="40691"/>
          <a:lstStyle/>
          <a:p>
            <a:r>
              <a:rPr lang="en-CA" sz="1200">
                <a:solidFill>
                  <a:srgbClr val="000000"/>
                </a:solidFill>
              </a:rPr>
              <a:t>implements</a:t>
            </a:r>
            <a:endParaRPr lang="en-CA" sz="2800"/>
          </a:p>
        </p:txBody>
      </p:sp>
      <p:sp>
        <p:nvSpPr>
          <p:cNvPr id="34822" name="Text Box 4"/>
          <p:cNvSpPr txBox="1">
            <a:spLocks noChangeArrowheads="1"/>
          </p:cNvSpPr>
          <p:nvPr/>
        </p:nvSpPr>
        <p:spPr bwMode="auto">
          <a:xfrm>
            <a:off x="3036888" y="3288506"/>
            <a:ext cx="936625" cy="419100"/>
          </a:xfrm>
          <a:prstGeom prst="rect">
            <a:avLst/>
          </a:prstGeom>
          <a:noFill/>
          <a:ln w="9525">
            <a:noFill/>
            <a:miter lim="800000"/>
            <a:headEnd/>
            <a:tailEnd/>
          </a:ln>
        </p:spPr>
        <p:txBody>
          <a:bodyPr lIns="81382" tIns="40691" rIns="81382" bIns="40691"/>
          <a:lstStyle/>
          <a:p>
            <a:r>
              <a:rPr lang="en-CA" sz="1200">
                <a:solidFill>
                  <a:srgbClr val="000000"/>
                </a:solidFill>
              </a:rPr>
              <a:t>based on</a:t>
            </a:r>
            <a:endParaRPr lang="en-CA" sz="2800"/>
          </a:p>
        </p:txBody>
      </p:sp>
      <p:sp>
        <p:nvSpPr>
          <p:cNvPr id="34823" name="Text Box 5"/>
          <p:cNvSpPr txBox="1">
            <a:spLocks noChangeArrowheads="1"/>
          </p:cNvSpPr>
          <p:nvPr/>
        </p:nvSpPr>
        <p:spPr bwMode="auto">
          <a:xfrm>
            <a:off x="4535488" y="2829719"/>
            <a:ext cx="1403350" cy="265112"/>
          </a:xfrm>
          <a:prstGeom prst="rect">
            <a:avLst/>
          </a:prstGeom>
          <a:noFill/>
          <a:ln w="9525">
            <a:noFill/>
            <a:miter lim="800000"/>
            <a:headEnd/>
            <a:tailEnd/>
          </a:ln>
        </p:spPr>
        <p:txBody>
          <a:bodyPr lIns="81382" tIns="40691" rIns="81382" bIns="40691">
            <a:spAutoFit/>
          </a:bodyPr>
          <a:lstStyle/>
          <a:p>
            <a:r>
              <a:rPr lang="en-CA" sz="1200">
                <a:solidFill>
                  <a:srgbClr val="000000"/>
                </a:solidFill>
              </a:rPr>
              <a:t>responds</a:t>
            </a:r>
            <a:endParaRPr lang="en-CA" sz="2800"/>
          </a:p>
        </p:txBody>
      </p:sp>
      <p:sp>
        <p:nvSpPr>
          <p:cNvPr id="34824" name="Text Box 6"/>
          <p:cNvSpPr txBox="1">
            <a:spLocks noChangeArrowheads="1"/>
          </p:cNvSpPr>
          <p:nvPr/>
        </p:nvSpPr>
        <p:spPr bwMode="auto">
          <a:xfrm>
            <a:off x="3786188" y="1400969"/>
            <a:ext cx="1404937" cy="585787"/>
          </a:xfrm>
          <a:prstGeom prst="rect">
            <a:avLst/>
          </a:prstGeom>
          <a:noFill/>
          <a:ln w="9525">
            <a:solidFill>
              <a:srgbClr val="000000"/>
            </a:solidFill>
            <a:miter lim="800000"/>
            <a:headEnd/>
            <a:tailEnd/>
          </a:ln>
        </p:spPr>
        <p:txBody>
          <a:bodyPr lIns="41652" tIns="40691" rIns="41652" bIns="40691" anchor="ctr"/>
          <a:lstStyle/>
          <a:p>
            <a:pPr algn="ctr"/>
            <a:r>
              <a:rPr lang="en-CA" sz="1200" b="1" dirty="0">
                <a:solidFill>
                  <a:srgbClr val="000000"/>
                </a:solidFill>
              </a:rPr>
              <a:t>VSEs’  Characteristics</a:t>
            </a:r>
            <a:endParaRPr lang="en-CA" sz="2800" b="1" dirty="0"/>
          </a:p>
        </p:txBody>
      </p:sp>
      <p:sp>
        <p:nvSpPr>
          <p:cNvPr id="34825" name="Text Box 7"/>
          <p:cNvSpPr txBox="1">
            <a:spLocks noChangeArrowheads="1"/>
          </p:cNvSpPr>
          <p:nvPr/>
        </p:nvSpPr>
        <p:spPr bwMode="auto">
          <a:xfrm>
            <a:off x="3435350" y="2243931"/>
            <a:ext cx="2106613" cy="585788"/>
          </a:xfrm>
          <a:prstGeom prst="rect">
            <a:avLst/>
          </a:prstGeom>
          <a:noFill/>
          <a:ln w="9525">
            <a:solidFill>
              <a:srgbClr val="000000"/>
            </a:solidFill>
            <a:miter lim="800000"/>
            <a:headEnd/>
            <a:tailEnd/>
          </a:ln>
        </p:spPr>
        <p:txBody>
          <a:bodyPr lIns="41652" tIns="40691" rIns="41652" bIns="40691" anchor="ctr"/>
          <a:lstStyle/>
          <a:p>
            <a:pPr algn="ctr"/>
            <a:endParaRPr lang="en-CA" sz="1200" dirty="0">
              <a:solidFill>
                <a:srgbClr val="000000"/>
              </a:solidFill>
            </a:endParaRPr>
          </a:p>
          <a:p>
            <a:pPr algn="ctr"/>
            <a:endParaRPr lang="en-CA" sz="1200" dirty="0">
              <a:solidFill>
                <a:srgbClr val="000000"/>
              </a:solidFill>
            </a:endParaRPr>
          </a:p>
          <a:p>
            <a:pPr algn="ctr"/>
            <a:r>
              <a:rPr lang="en-CA" sz="1200" b="1" dirty="0">
                <a:solidFill>
                  <a:srgbClr val="000000"/>
                </a:solidFill>
              </a:rPr>
              <a:t>VSEs’  Needs and Competencies</a:t>
            </a:r>
          </a:p>
          <a:p>
            <a:pPr algn="ctr"/>
            <a:endParaRPr lang="en-CA" sz="2800" b="1" dirty="0"/>
          </a:p>
        </p:txBody>
      </p:sp>
      <p:sp>
        <p:nvSpPr>
          <p:cNvPr id="34826" name="Oval 8"/>
          <p:cNvSpPr>
            <a:spLocks noChangeArrowheads="1"/>
          </p:cNvSpPr>
          <p:nvPr/>
        </p:nvSpPr>
        <p:spPr bwMode="auto">
          <a:xfrm>
            <a:off x="3554413" y="3288506"/>
            <a:ext cx="1922462" cy="1101725"/>
          </a:xfrm>
          <a:prstGeom prst="ellipse">
            <a:avLst/>
          </a:prstGeom>
          <a:noFill/>
          <a:ln w="9525">
            <a:solidFill>
              <a:srgbClr val="000000"/>
            </a:solidFill>
            <a:round/>
            <a:headEnd/>
            <a:tailEnd/>
          </a:ln>
        </p:spPr>
        <p:txBody>
          <a:bodyPr lIns="41652" tIns="40691" rIns="41652" bIns="40691" anchor="ctr"/>
          <a:lstStyle/>
          <a:p>
            <a:pPr algn="ctr"/>
            <a:r>
              <a:rPr lang="en-CA" sz="1400" b="1">
                <a:solidFill>
                  <a:srgbClr val="000000"/>
                </a:solidFill>
              </a:rPr>
              <a:t>IS 29110-4-1</a:t>
            </a:r>
            <a:r>
              <a:rPr lang="en-CA" sz="1200">
                <a:solidFill>
                  <a:srgbClr val="000000"/>
                </a:solidFill>
              </a:rPr>
              <a:t> Basic VSE Profile Specification</a:t>
            </a:r>
            <a:endParaRPr lang="en-CA" sz="2800"/>
          </a:p>
        </p:txBody>
      </p:sp>
      <p:sp>
        <p:nvSpPr>
          <p:cNvPr id="34827" name="Oval 9"/>
          <p:cNvSpPr>
            <a:spLocks noChangeArrowheads="1"/>
          </p:cNvSpPr>
          <p:nvPr/>
        </p:nvSpPr>
        <p:spPr bwMode="auto">
          <a:xfrm>
            <a:off x="5751513" y="2080419"/>
            <a:ext cx="1873250" cy="1030287"/>
          </a:xfrm>
          <a:prstGeom prst="ellipse">
            <a:avLst/>
          </a:prstGeom>
          <a:noFill/>
          <a:ln w="9525">
            <a:solidFill>
              <a:srgbClr val="000000"/>
            </a:solidFill>
            <a:round/>
            <a:headEnd/>
            <a:tailEnd/>
          </a:ln>
        </p:spPr>
        <p:txBody>
          <a:bodyPr lIns="41652" tIns="40691" rIns="41652" bIns="40691"/>
          <a:lstStyle/>
          <a:p>
            <a:pPr algn="ctr"/>
            <a:r>
              <a:rPr lang="en-CA" sz="1200">
                <a:solidFill>
                  <a:srgbClr val="000000"/>
                </a:solidFill>
              </a:rPr>
              <a:t>Base Standard </a:t>
            </a:r>
            <a:r>
              <a:rPr lang="en-CA" sz="1400" b="1">
                <a:solidFill>
                  <a:srgbClr val="000000"/>
                </a:solidFill>
              </a:rPr>
              <a:t>ISO/IEC 12207</a:t>
            </a:r>
            <a:endParaRPr lang="en-CA" sz="3200" b="1"/>
          </a:p>
        </p:txBody>
      </p:sp>
      <p:sp>
        <p:nvSpPr>
          <p:cNvPr id="34828" name="Oval 10"/>
          <p:cNvSpPr>
            <a:spLocks noChangeArrowheads="1"/>
          </p:cNvSpPr>
          <p:nvPr/>
        </p:nvSpPr>
        <p:spPr bwMode="auto">
          <a:xfrm>
            <a:off x="6127750" y="2642394"/>
            <a:ext cx="1122363" cy="374650"/>
          </a:xfrm>
          <a:prstGeom prst="ellipse">
            <a:avLst/>
          </a:prstGeom>
          <a:noFill/>
          <a:ln w="9525">
            <a:solidFill>
              <a:srgbClr val="000000"/>
            </a:solidFill>
            <a:round/>
            <a:headEnd/>
            <a:tailEnd/>
          </a:ln>
        </p:spPr>
        <p:txBody>
          <a:bodyPr lIns="41652" tIns="40691" rIns="41652" bIns="40691" anchor="ctr"/>
          <a:lstStyle/>
          <a:p>
            <a:pPr algn="ctr"/>
            <a:r>
              <a:rPr lang="en-CA" sz="1200">
                <a:solidFill>
                  <a:srgbClr val="000000"/>
                </a:solidFill>
              </a:rPr>
              <a:t>Elements</a:t>
            </a:r>
            <a:endParaRPr lang="en-CA" sz="2800"/>
          </a:p>
        </p:txBody>
      </p:sp>
      <p:sp>
        <p:nvSpPr>
          <p:cNvPr id="34829" name="Oval 11"/>
          <p:cNvSpPr>
            <a:spLocks noChangeArrowheads="1"/>
          </p:cNvSpPr>
          <p:nvPr/>
        </p:nvSpPr>
        <p:spPr bwMode="auto">
          <a:xfrm>
            <a:off x="5751513" y="3485356"/>
            <a:ext cx="1873250" cy="1030288"/>
          </a:xfrm>
          <a:prstGeom prst="ellipse">
            <a:avLst/>
          </a:prstGeom>
          <a:noFill/>
          <a:ln w="9525">
            <a:solidFill>
              <a:srgbClr val="000000"/>
            </a:solidFill>
            <a:round/>
            <a:headEnd/>
            <a:tailEnd/>
          </a:ln>
        </p:spPr>
        <p:txBody>
          <a:bodyPr lIns="41652" tIns="40691" rIns="41652" bIns="40691"/>
          <a:lstStyle/>
          <a:p>
            <a:pPr algn="ctr"/>
            <a:r>
              <a:rPr lang="en-CA" sz="1200">
                <a:solidFill>
                  <a:srgbClr val="000000"/>
                </a:solidFill>
              </a:rPr>
              <a:t>Base Standard </a:t>
            </a:r>
            <a:r>
              <a:rPr lang="en-CA" sz="1400" b="1">
                <a:solidFill>
                  <a:srgbClr val="000000"/>
                </a:solidFill>
              </a:rPr>
              <a:t>ISO/IEC 15289</a:t>
            </a:r>
            <a:endParaRPr lang="en-CA" sz="3200" b="1"/>
          </a:p>
        </p:txBody>
      </p:sp>
      <p:sp>
        <p:nvSpPr>
          <p:cNvPr id="34830" name="Oval 12"/>
          <p:cNvSpPr>
            <a:spLocks noChangeArrowheads="1"/>
          </p:cNvSpPr>
          <p:nvPr/>
        </p:nvSpPr>
        <p:spPr bwMode="auto">
          <a:xfrm>
            <a:off x="6127750" y="4047331"/>
            <a:ext cx="1122363" cy="374650"/>
          </a:xfrm>
          <a:prstGeom prst="ellipse">
            <a:avLst/>
          </a:prstGeom>
          <a:noFill/>
          <a:ln w="9525">
            <a:solidFill>
              <a:srgbClr val="000000"/>
            </a:solidFill>
            <a:round/>
            <a:headEnd/>
            <a:tailEnd/>
          </a:ln>
        </p:spPr>
        <p:txBody>
          <a:bodyPr lIns="41652" tIns="40691" rIns="41652" bIns="40691" anchor="ctr"/>
          <a:lstStyle/>
          <a:p>
            <a:pPr algn="ctr"/>
            <a:r>
              <a:rPr lang="en-CA" sz="1200">
                <a:solidFill>
                  <a:srgbClr val="000000"/>
                </a:solidFill>
              </a:rPr>
              <a:t>Elements</a:t>
            </a:r>
            <a:endParaRPr lang="en-CA" sz="2800"/>
          </a:p>
        </p:txBody>
      </p:sp>
      <p:cxnSp>
        <p:nvCxnSpPr>
          <p:cNvPr id="34831" name="AutoShape 13"/>
          <p:cNvCxnSpPr>
            <a:cxnSpLocks noChangeShapeType="1"/>
            <a:stCxn id="34824" idx="2"/>
            <a:endCxn id="34825" idx="0"/>
          </p:cNvCxnSpPr>
          <p:nvPr/>
        </p:nvCxnSpPr>
        <p:spPr bwMode="auto">
          <a:xfrm>
            <a:off x="4489450" y="1986756"/>
            <a:ext cx="0" cy="257175"/>
          </a:xfrm>
          <a:prstGeom prst="straightConnector1">
            <a:avLst/>
          </a:prstGeom>
          <a:noFill/>
          <a:ln w="9525">
            <a:solidFill>
              <a:srgbClr val="000000"/>
            </a:solidFill>
            <a:round/>
            <a:headEnd/>
            <a:tailEnd type="triangle" w="med" len="med"/>
          </a:ln>
        </p:spPr>
      </p:cxnSp>
      <p:cxnSp>
        <p:nvCxnSpPr>
          <p:cNvPr id="34832" name="AutoShape 15"/>
          <p:cNvCxnSpPr>
            <a:cxnSpLocks noChangeShapeType="1"/>
            <a:stCxn id="34826" idx="7"/>
            <a:endCxn id="34828" idx="2"/>
          </p:cNvCxnSpPr>
          <p:nvPr/>
        </p:nvCxnSpPr>
        <p:spPr bwMode="auto">
          <a:xfrm flipV="1">
            <a:off x="5194300" y="2831306"/>
            <a:ext cx="933450" cy="619125"/>
          </a:xfrm>
          <a:prstGeom prst="straightConnector1">
            <a:avLst/>
          </a:prstGeom>
          <a:noFill/>
          <a:ln w="9525">
            <a:solidFill>
              <a:srgbClr val="000000"/>
            </a:solidFill>
            <a:round/>
            <a:headEnd type="triangle" w="med" len="med"/>
            <a:tailEnd/>
          </a:ln>
        </p:spPr>
      </p:cxnSp>
      <p:cxnSp>
        <p:nvCxnSpPr>
          <p:cNvPr id="34833" name="AutoShape 16"/>
          <p:cNvCxnSpPr>
            <a:cxnSpLocks noChangeShapeType="1"/>
            <a:stCxn id="34826" idx="5"/>
            <a:endCxn id="34830" idx="2"/>
          </p:cNvCxnSpPr>
          <p:nvPr/>
        </p:nvCxnSpPr>
        <p:spPr bwMode="auto">
          <a:xfrm>
            <a:off x="5194300" y="4226719"/>
            <a:ext cx="933450" cy="7937"/>
          </a:xfrm>
          <a:prstGeom prst="straightConnector1">
            <a:avLst/>
          </a:prstGeom>
          <a:noFill/>
          <a:ln w="9525">
            <a:solidFill>
              <a:srgbClr val="000000"/>
            </a:solidFill>
            <a:round/>
            <a:headEnd type="triangle" w="med" len="med"/>
            <a:tailEnd/>
          </a:ln>
        </p:spPr>
      </p:cxnSp>
      <p:sp>
        <p:nvSpPr>
          <p:cNvPr id="34834" name="Text Box 17"/>
          <p:cNvSpPr txBox="1">
            <a:spLocks noChangeArrowheads="1"/>
          </p:cNvSpPr>
          <p:nvPr/>
        </p:nvSpPr>
        <p:spPr bwMode="auto">
          <a:xfrm>
            <a:off x="4940300" y="1985169"/>
            <a:ext cx="1216025" cy="265112"/>
          </a:xfrm>
          <a:prstGeom prst="rect">
            <a:avLst/>
          </a:prstGeom>
          <a:noFill/>
          <a:ln w="9525">
            <a:noFill/>
            <a:miter lim="800000"/>
            <a:headEnd/>
            <a:tailEnd/>
          </a:ln>
        </p:spPr>
        <p:txBody>
          <a:bodyPr lIns="81382" tIns="40691" rIns="81382" bIns="40691">
            <a:spAutoFit/>
          </a:bodyPr>
          <a:lstStyle/>
          <a:p>
            <a:r>
              <a:rPr lang="en-CA" sz="1200">
                <a:solidFill>
                  <a:srgbClr val="000000"/>
                </a:solidFill>
              </a:rPr>
              <a:t>derives</a:t>
            </a:r>
            <a:endParaRPr lang="en-CA" sz="2800"/>
          </a:p>
        </p:txBody>
      </p:sp>
      <p:sp>
        <p:nvSpPr>
          <p:cNvPr id="34835" name="Oval 18"/>
          <p:cNvSpPr>
            <a:spLocks noChangeArrowheads="1"/>
          </p:cNvSpPr>
          <p:nvPr/>
        </p:nvSpPr>
        <p:spPr bwMode="auto">
          <a:xfrm>
            <a:off x="2386013" y="1505744"/>
            <a:ext cx="347662" cy="374650"/>
          </a:xfrm>
          <a:prstGeom prst="ellipse">
            <a:avLst/>
          </a:prstGeom>
          <a:solidFill>
            <a:srgbClr val="DDDDDD"/>
          </a:solidFill>
          <a:ln w="9525">
            <a:solidFill>
              <a:srgbClr val="000000"/>
            </a:solidFill>
            <a:round/>
            <a:headEnd/>
            <a:tailEnd/>
          </a:ln>
        </p:spPr>
        <p:txBody>
          <a:bodyPr wrap="none" lIns="81382" tIns="40691" rIns="81382" bIns="40691" anchor="ctr"/>
          <a:lstStyle/>
          <a:p>
            <a:pPr algn="ctr"/>
            <a:r>
              <a:rPr lang="en-CA" sz="1200">
                <a:solidFill>
                  <a:srgbClr val="000000"/>
                </a:solidFill>
              </a:rPr>
              <a:t>1</a:t>
            </a:r>
            <a:endParaRPr lang="en-CA" sz="2800"/>
          </a:p>
        </p:txBody>
      </p:sp>
      <p:sp>
        <p:nvSpPr>
          <p:cNvPr id="34836" name="Oval 19"/>
          <p:cNvSpPr>
            <a:spLocks noChangeArrowheads="1"/>
          </p:cNvSpPr>
          <p:nvPr/>
        </p:nvSpPr>
        <p:spPr bwMode="auto">
          <a:xfrm>
            <a:off x="2386013" y="2348706"/>
            <a:ext cx="347662" cy="374650"/>
          </a:xfrm>
          <a:prstGeom prst="ellipse">
            <a:avLst/>
          </a:prstGeom>
          <a:solidFill>
            <a:srgbClr val="DDDDDD"/>
          </a:solidFill>
          <a:ln w="9525">
            <a:solidFill>
              <a:srgbClr val="000000"/>
            </a:solidFill>
            <a:round/>
            <a:headEnd/>
            <a:tailEnd/>
          </a:ln>
        </p:spPr>
        <p:txBody>
          <a:bodyPr wrap="none" lIns="81382" tIns="40691" rIns="81382" bIns="40691" anchor="ctr"/>
          <a:lstStyle/>
          <a:p>
            <a:pPr algn="ctr"/>
            <a:r>
              <a:rPr lang="en-CA" sz="1200">
                <a:solidFill>
                  <a:srgbClr val="000000"/>
                </a:solidFill>
              </a:rPr>
              <a:t>2</a:t>
            </a:r>
            <a:endParaRPr lang="en-CA" sz="2800"/>
          </a:p>
        </p:txBody>
      </p:sp>
      <p:sp>
        <p:nvSpPr>
          <p:cNvPr id="34837" name="Oval 20"/>
          <p:cNvSpPr>
            <a:spLocks noChangeArrowheads="1"/>
          </p:cNvSpPr>
          <p:nvPr/>
        </p:nvSpPr>
        <p:spPr bwMode="auto">
          <a:xfrm>
            <a:off x="322263" y="3602831"/>
            <a:ext cx="347662" cy="374650"/>
          </a:xfrm>
          <a:prstGeom prst="ellipse">
            <a:avLst/>
          </a:prstGeom>
          <a:solidFill>
            <a:srgbClr val="DDDDDD"/>
          </a:solidFill>
          <a:ln w="9525">
            <a:solidFill>
              <a:srgbClr val="000000"/>
            </a:solidFill>
            <a:round/>
            <a:headEnd/>
            <a:tailEnd/>
          </a:ln>
        </p:spPr>
        <p:txBody>
          <a:bodyPr wrap="none" lIns="81382" tIns="40691" rIns="81382" bIns="40691" anchor="ctr"/>
          <a:lstStyle/>
          <a:p>
            <a:pPr algn="ctr"/>
            <a:r>
              <a:rPr lang="en-CA" sz="1200">
                <a:solidFill>
                  <a:srgbClr val="000000"/>
                </a:solidFill>
              </a:rPr>
              <a:t>3</a:t>
            </a:r>
            <a:endParaRPr lang="en-CA" sz="2800"/>
          </a:p>
        </p:txBody>
      </p:sp>
      <p:sp>
        <p:nvSpPr>
          <p:cNvPr id="34838" name="Oval 21"/>
          <p:cNvSpPr>
            <a:spLocks noChangeArrowheads="1"/>
          </p:cNvSpPr>
          <p:nvPr/>
        </p:nvSpPr>
        <p:spPr bwMode="auto">
          <a:xfrm>
            <a:off x="8472488" y="3110706"/>
            <a:ext cx="347662" cy="374650"/>
          </a:xfrm>
          <a:prstGeom prst="ellipse">
            <a:avLst/>
          </a:prstGeom>
          <a:solidFill>
            <a:srgbClr val="DDDDDD"/>
          </a:solidFill>
          <a:ln w="9525">
            <a:solidFill>
              <a:srgbClr val="000000"/>
            </a:solidFill>
            <a:round/>
            <a:headEnd/>
            <a:tailEnd/>
          </a:ln>
        </p:spPr>
        <p:txBody>
          <a:bodyPr wrap="none" lIns="81382" tIns="40691" rIns="81382" bIns="40691" anchor="ctr"/>
          <a:lstStyle/>
          <a:p>
            <a:pPr algn="ctr"/>
            <a:r>
              <a:rPr lang="en-CA" sz="1200">
                <a:solidFill>
                  <a:srgbClr val="000000"/>
                </a:solidFill>
              </a:rPr>
              <a:t>4</a:t>
            </a:r>
            <a:endParaRPr lang="en-CA" sz="2800"/>
          </a:p>
        </p:txBody>
      </p:sp>
      <p:cxnSp>
        <p:nvCxnSpPr>
          <p:cNvPr id="34839" name="AutoShape 22"/>
          <p:cNvCxnSpPr>
            <a:cxnSpLocks noChangeShapeType="1"/>
            <a:stCxn id="34824" idx="1"/>
            <a:endCxn id="34835" idx="6"/>
          </p:cNvCxnSpPr>
          <p:nvPr/>
        </p:nvCxnSpPr>
        <p:spPr bwMode="auto">
          <a:xfrm flipH="1">
            <a:off x="2733675" y="1693069"/>
            <a:ext cx="1052513" cy="1587"/>
          </a:xfrm>
          <a:prstGeom prst="straightConnector1">
            <a:avLst/>
          </a:prstGeom>
          <a:noFill/>
          <a:ln w="9525">
            <a:solidFill>
              <a:srgbClr val="000000"/>
            </a:solidFill>
            <a:prstDash val="dash"/>
            <a:round/>
            <a:headEnd type="triangle" w="med" len="med"/>
            <a:tailEnd/>
          </a:ln>
        </p:spPr>
      </p:cxnSp>
      <p:cxnSp>
        <p:nvCxnSpPr>
          <p:cNvPr id="34840" name="AutoShape 23"/>
          <p:cNvCxnSpPr>
            <a:cxnSpLocks noChangeShapeType="1"/>
            <a:stCxn id="34825" idx="1"/>
            <a:endCxn id="34836" idx="6"/>
          </p:cNvCxnSpPr>
          <p:nvPr/>
        </p:nvCxnSpPr>
        <p:spPr bwMode="auto">
          <a:xfrm flipH="1">
            <a:off x="2733675" y="2537619"/>
            <a:ext cx="701675" cy="0"/>
          </a:xfrm>
          <a:prstGeom prst="straightConnector1">
            <a:avLst/>
          </a:prstGeom>
          <a:noFill/>
          <a:ln w="9525">
            <a:solidFill>
              <a:srgbClr val="000000"/>
            </a:solidFill>
            <a:prstDash val="dash"/>
            <a:round/>
            <a:headEnd type="triangle" w="med" len="med"/>
            <a:tailEnd/>
          </a:ln>
        </p:spPr>
      </p:cxnSp>
      <p:cxnSp>
        <p:nvCxnSpPr>
          <p:cNvPr id="34841" name="AutoShape 24"/>
          <p:cNvCxnSpPr>
            <a:cxnSpLocks noChangeShapeType="1"/>
            <a:stCxn id="34826" idx="2"/>
            <a:endCxn id="34846" idx="6"/>
          </p:cNvCxnSpPr>
          <p:nvPr/>
        </p:nvCxnSpPr>
        <p:spPr bwMode="auto">
          <a:xfrm flipH="1" flipV="1">
            <a:off x="3167063" y="3804444"/>
            <a:ext cx="387350" cy="34925"/>
          </a:xfrm>
          <a:prstGeom prst="straightConnector1">
            <a:avLst/>
          </a:prstGeom>
          <a:noFill/>
          <a:ln w="9525">
            <a:solidFill>
              <a:srgbClr val="000000"/>
            </a:solidFill>
            <a:round/>
            <a:headEnd/>
            <a:tailEnd type="triangle" w="med" len="med"/>
          </a:ln>
        </p:spPr>
      </p:cxnSp>
      <p:cxnSp>
        <p:nvCxnSpPr>
          <p:cNvPr id="34842" name="AutoShape 25"/>
          <p:cNvCxnSpPr>
            <a:cxnSpLocks noChangeShapeType="1"/>
            <a:stCxn id="34828" idx="6"/>
            <a:endCxn id="34838" idx="2"/>
          </p:cNvCxnSpPr>
          <p:nvPr/>
        </p:nvCxnSpPr>
        <p:spPr bwMode="auto">
          <a:xfrm>
            <a:off x="7250113" y="2831306"/>
            <a:ext cx="1222375" cy="466725"/>
          </a:xfrm>
          <a:prstGeom prst="straightConnector1">
            <a:avLst/>
          </a:prstGeom>
          <a:noFill/>
          <a:ln w="9525">
            <a:solidFill>
              <a:srgbClr val="000000"/>
            </a:solidFill>
            <a:prstDash val="dash"/>
            <a:round/>
            <a:headEnd type="triangle" w="med" len="med"/>
            <a:tailEnd/>
          </a:ln>
        </p:spPr>
      </p:cxnSp>
      <p:cxnSp>
        <p:nvCxnSpPr>
          <p:cNvPr id="34843" name="AutoShape 26"/>
          <p:cNvCxnSpPr>
            <a:cxnSpLocks noChangeShapeType="1"/>
            <a:stCxn id="34830" idx="6"/>
            <a:endCxn id="34838" idx="2"/>
          </p:cNvCxnSpPr>
          <p:nvPr/>
        </p:nvCxnSpPr>
        <p:spPr bwMode="auto">
          <a:xfrm flipV="1">
            <a:off x="7250113" y="3298031"/>
            <a:ext cx="1222375" cy="936625"/>
          </a:xfrm>
          <a:prstGeom prst="straightConnector1">
            <a:avLst/>
          </a:prstGeom>
          <a:noFill/>
          <a:ln w="9525">
            <a:solidFill>
              <a:srgbClr val="000000"/>
            </a:solidFill>
            <a:prstDash val="dash"/>
            <a:round/>
            <a:headEnd type="triangle" w="med" len="med"/>
            <a:tailEnd/>
          </a:ln>
        </p:spPr>
      </p:cxnSp>
      <p:sp>
        <p:nvSpPr>
          <p:cNvPr id="34844" name="Oval 27"/>
          <p:cNvSpPr>
            <a:spLocks noChangeArrowheads="1"/>
          </p:cNvSpPr>
          <p:nvPr/>
        </p:nvSpPr>
        <p:spPr bwMode="auto">
          <a:xfrm>
            <a:off x="2332038" y="5018881"/>
            <a:ext cx="347662" cy="374650"/>
          </a:xfrm>
          <a:prstGeom prst="ellipse">
            <a:avLst/>
          </a:prstGeom>
          <a:solidFill>
            <a:srgbClr val="DDDDDD"/>
          </a:solidFill>
          <a:ln w="9525">
            <a:solidFill>
              <a:srgbClr val="000000"/>
            </a:solidFill>
            <a:round/>
            <a:headEnd/>
            <a:tailEnd/>
          </a:ln>
        </p:spPr>
        <p:txBody>
          <a:bodyPr wrap="none" lIns="81382" tIns="40691" rIns="81382" bIns="40691" anchor="ctr"/>
          <a:lstStyle/>
          <a:p>
            <a:pPr algn="ctr"/>
            <a:r>
              <a:rPr lang="en-CA" sz="1200">
                <a:solidFill>
                  <a:srgbClr val="000000"/>
                </a:solidFill>
              </a:rPr>
              <a:t>5</a:t>
            </a:r>
            <a:endParaRPr lang="en-CA" sz="2800"/>
          </a:p>
        </p:txBody>
      </p:sp>
      <p:cxnSp>
        <p:nvCxnSpPr>
          <p:cNvPr id="34845" name="AutoShape 28"/>
          <p:cNvCxnSpPr>
            <a:cxnSpLocks noChangeShapeType="1"/>
            <a:stCxn id="34848" idx="2"/>
            <a:endCxn id="34844" idx="6"/>
          </p:cNvCxnSpPr>
          <p:nvPr/>
        </p:nvCxnSpPr>
        <p:spPr bwMode="auto">
          <a:xfrm flipH="1" flipV="1">
            <a:off x="2679700" y="5207794"/>
            <a:ext cx="700088" cy="11112"/>
          </a:xfrm>
          <a:prstGeom prst="straightConnector1">
            <a:avLst/>
          </a:prstGeom>
          <a:noFill/>
          <a:ln w="9525">
            <a:solidFill>
              <a:srgbClr val="000000"/>
            </a:solidFill>
            <a:prstDash val="dash"/>
            <a:round/>
            <a:headEnd type="triangle" w="med" len="med"/>
            <a:tailEnd/>
          </a:ln>
        </p:spPr>
      </p:cxnSp>
      <p:sp>
        <p:nvSpPr>
          <p:cNvPr id="34846" name="Oval 29"/>
          <p:cNvSpPr>
            <a:spLocks noChangeArrowheads="1"/>
          </p:cNvSpPr>
          <p:nvPr/>
        </p:nvSpPr>
        <p:spPr bwMode="auto">
          <a:xfrm>
            <a:off x="1108075" y="3288506"/>
            <a:ext cx="2058988" cy="1030288"/>
          </a:xfrm>
          <a:prstGeom prst="ellipse">
            <a:avLst/>
          </a:prstGeom>
          <a:noFill/>
          <a:ln w="9525">
            <a:solidFill>
              <a:srgbClr val="000000"/>
            </a:solidFill>
            <a:round/>
            <a:headEnd/>
            <a:tailEnd/>
          </a:ln>
        </p:spPr>
        <p:txBody>
          <a:bodyPr lIns="32040" tIns="32040" rIns="32040" bIns="32040" anchor="ctr"/>
          <a:lstStyle/>
          <a:p>
            <a:pPr algn="ctr"/>
            <a:r>
              <a:rPr lang="en-CA" sz="1400" b="1">
                <a:solidFill>
                  <a:srgbClr val="000000"/>
                </a:solidFill>
              </a:rPr>
              <a:t>IS 29110-2</a:t>
            </a:r>
            <a:r>
              <a:rPr lang="en-CA" sz="1200">
                <a:solidFill>
                  <a:srgbClr val="000000"/>
                </a:solidFill>
              </a:rPr>
              <a:t> </a:t>
            </a:r>
          </a:p>
          <a:p>
            <a:pPr algn="ctr"/>
            <a:r>
              <a:rPr lang="en-CA" sz="1200">
                <a:solidFill>
                  <a:srgbClr val="000000"/>
                </a:solidFill>
              </a:rPr>
              <a:t>VSE Framework and Taxonomy</a:t>
            </a:r>
            <a:endParaRPr lang="en-CA" sz="2800"/>
          </a:p>
        </p:txBody>
      </p:sp>
      <p:cxnSp>
        <p:nvCxnSpPr>
          <p:cNvPr id="34847" name="AutoShape 30"/>
          <p:cNvCxnSpPr>
            <a:cxnSpLocks noChangeShapeType="1"/>
            <a:stCxn id="34846" idx="2"/>
            <a:endCxn id="34837" idx="6"/>
          </p:cNvCxnSpPr>
          <p:nvPr/>
        </p:nvCxnSpPr>
        <p:spPr bwMode="auto">
          <a:xfrm flipH="1" flipV="1">
            <a:off x="669925" y="3791744"/>
            <a:ext cx="438150" cy="12700"/>
          </a:xfrm>
          <a:prstGeom prst="straightConnector1">
            <a:avLst/>
          </a:prstGeom>
          <a:noFill/>
          <a:ln w="9525">
            <a:solidFill>
              <a:srgbClr val="000000"/>
            </a:solidFill>
            <a:prstDash val="dash"/>
            <a:round/>
            <a:headEnd type="triangle" w="med" len="med"/>
            <a:tailEnd/>
          </a:ln>
        </p:spPr>
      </p:cxnSp>
      <p:sp>
        <p:nvSpPr>
          <p:cNvPr id="34848" name="Oval 31"/>
          <p:cNvSpPr>
            <a:spLocks noChangeArrowheads="1"/>
          </p:cNvSpPr>
          <p:nvPr/>
        </p:nvSpPr>
        <p:spPr bwMode="auto">
          <a:xfrm>
            <a:off x="3379788" y="4704556"/>
            <a:ext cx="2271712" cy="1028700"/>
          </a:xfrm>
          <a:prstGeom prst="ellipse">
            <a:avLst/>
          </a:prstGeom>
          <a:noFill/>
          <a:ln w="9525">
            <a:solidFill>
              <a:srgbClr val="000000"/>
            </a:solidFill>
            <a:round/>
            <a:headEnd/>
            <a:tailEnd/>
          </a:ln>
        </p:spPr>
        <p:txBody>
          <a:bodyPr lIns="41652" tIns="40691" rIns="41652" bIns="40691" anchor="ctr"/>
          <a:lstStyle/>
          <a:p>
            <a:pPr algn="ctr"/>
            <a:r>
              <a:rPr lang="en-CA" sz="1400" b="1">
                <a:solidFill>
                  <a:srgbClr val="000000"/>
                </a:solidFill>
              </a:rPr>
              <a:t>TR 29110-5-1</a:t>
            </a:r>
            <a:r>
              <a:rPr lang="en-CA" sz="1200">
                <a:solidFill>
                  <a:srgbClr val="000000"/>
                </a:solidFill>
              </a:rPr>
              <a:t> Management and Engineering Guide</a:t>
            </a:r>
            <a:endParaRPr lang="en-CA" sz="2800"/>
          </a:p>
        </p:txBody>
      </p:sp>
      <p:sp>
        <p:nvSpPr>
          <p:cNvPr id="34849" name="Text Box 32"/>
          <p:cNvSpPr txBox="1">
            <a:spLocks noChangeArrowheads="1"/>
          </p:cNvSpPr>
          <p:nvPr/>
        </p:nvSpPr>
        <p:spPr bwMode="auto">
          <a:xfrm>
            <a:off x="5472113" y="3131344"/>
            <a:ext cx="936625" cy="388937"/>
          </a:xfrm>
          <a:prstGeom prst="rect">
            <a:avLst/>
          </a:prstGeom>
          <a:noFill/>
          <a:ln w="9525">
            <a:noFill/>
            <a:miter lim="800000"/>
            <a:headEnd/>
            <a:tailEnd/>
          </a:ln>
        </p:spPr>
        <p:txBody>
          <a:bodyPr lIns="81382" tIns="40691" rIns="81382" bIns="40691"/>
          <a:lstStyle/>
          <a:p>
            <a:r>
              <a:rPr lang="en-CA" sz="1200">
                <a:solidFill>
                  <a:srgbClr val="000000"/>
                </a:solidFill>
              </a:rPr>
              <a:t>included</a:t>
            </a:r>
            <a:endParaRPr lang="en-CA" sz="2800"/>
          </a:p>
        </p:txBody>
      </p:sp>
      <p:sp>
        <p:nvSpPr>
          <p:cNvPr id="34850" name="Text Box 33"/>
          <p:cNvSpPr txBox="1">
            <a:spLocks noChangeArrowheads="1"/>
          </p:cNvSpPr>
          <p:nvPr/>
        </p:nvSpPr>
        <p:spPr bwMode="auto">
          <a:xfrm>
            <a:off x="5127625" y="4233069"/>
            <a:ext cx="812800" cy="471487"/>
          </a:xfrm>
          <a:prstGeom prst="rect">
            <a:avLst/>
          </a:prstGeom>
          <a:noFill/>
          <a:ln w="9525">
            <a:noFill/>
            <a:miter lim="800000"/>
            <a:headEnd/>
            <a:tailEnd/>
          </a:ln>
        </p:spPr>
        <p:txBody>
          <a:bodyPr lIns="81382" tIns="40691" rIns="81382" bIns="40691"/>
          <a:lstStyle/>
          <a:p>
            <a:r>
              <a:rPr lang="en-CA" sz="1200">
                <a:solidFill>
                  <a:srgbClr val="000000"/>
                </a:solidFill>
              </a:rPr>
              <a:t>included</a:t>
            </a:r>
            <a:endParaRPr lang="en-CA" sz="2800"/>
          </a:p>
        </p:txBody>
      </p:sp>
      <p:cxnSp>
        <p:nvCxnSpPr>
          <p:cNvPr id="34851" name="AutoShape 34"/>
          <p:cNvCxnSpPr>
            <a:cxnSpLocks noChangeShapeType="1"/>
            <a:stCxn id="34848" idx="0"/>
            <a:endCxn id="34826" idx="4"/>
          </p:cNvCxnSpPr>
          <p:nvPr/>
        </p:nvCxnSpPr>
        <p:spPr bwMode="auto">
          <a:xfrm flipV="1">
            <a:off x="4516438" y="4390231"/>
            <a:ext cx="0" cy="314325"/>
          </a:xfrm>
          <a:prstGeom prst="straightConnector1">
            <a:avLst/>
          </a:prstGeom>
          <a:noFill/>
          <a:ln w="9525">
            <a:solidFill>
              <a:srgbClr val="000000"/>
            </a:solidFill>
            <a:round/>
            <a:headEnd/>
            <a:tailEnd type="triangle" w="med" len="med"/>
          </a:ln>
        </p:spPr>
      </p:cxnSp>
      <p:sp>
        <p:nvSpPr>
          <p:cNvPr id="34852" name="Text Box 35"/>
          <p:cNvSpPr txBox="1">
            <a:spLocks noChangeArrowheads="1"/>
          </p:cNvSpPr>
          <p:nvPr/>
        </p:nvSpPr>
        <p:spPr bwMode="auto">
          <a:xfrm>
            <a:off x="6646863" y="6262688"/>
            <a:ext cx="1454150" cy="336550"/>
          </a:xfrm>
          <a:prstGeom prst="rect">
            <a:avLst/>
          </a:prstGeom>
          <a:noFill/>
          <a:ln w="9525">
            <a:noFill/>
            <a:miter lim="800000"/>
            <a:headEnd/>
            <a:tailEnd/>
          </a:ln>
        </p:spPr>
        <p:txBody>
          <a:bodyPr wrap="none">
            <a:spAutoFit/>
          </a:bodyPr>
          <a:lstStyle/>
          <a:p>
            <a:r>
              <a:rPr lang="fr-CA" sz="1600">
                <a:latin typeface="Times New Roman" pitchFamily="18" charset="0"/>
              </a:rPr>
              <a:t>ISO/IEC 29110</a:t>
            </a:r>
          </a:p>
        </p:txBody>
      </p:sp>
      <p:cxnSp>
        <p:nvCxnSpPr>
          <p:cNvPr id="34853" name="AutoShape 38"/>
          <p:cNvCxnSpPr>
            <a:cxnSpLocks noChangeShapeType="1"/>
            <a:endCxn id="34825" idx="2"/>
          </p:cNvCxnSpPr>
          <p:nvPr/>
        </p:nvCxnSpPr>
        <p:spPr bwMode="auto">
          <a:xfrm flipH="1" flipV="1">
            <a:off x="4489450" y="2829719"/>
            <a:ext cx="11113" cy="444500"/>
          </a:xfrm>
          <a:prstGeom prst="straightConnector1">
            <a:avLst/>
          </a:prstGeom>
          <a:noFill/>
          <a:ln w="9525">
            <a:solidFill>
              <a:srgbClr val="000000"/>
            </a:solidFill>
            <a:round/>
            <a:headEnd/>
            <a:tailEnd type="triangle" w="med" len="med"/>
          </a:ln>
        </p:spPr>
      </p:cxnSp>
      <p:cxnSp>
        <p:nvCxnSpPr>
          <p:cNvPr id="38" name="Straight Connector 37"/>
          <p:cNvCxnSpPr/>
          <p:nvPr/>
        </p:nvCxnSpPr>
        <p:spPr>
          <a:xfrm rot="5400000" flipH="1" flipV="1">
            <a:off x="8617632" y="6359016"/>
            <a:ext cx="692696" cy="3600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AutoShape 8"/>
          <p:cNvSpPr>
            <a:spLocks noChangeArrowheads="1"/>
          </p:cNvSpPr>
          <p:nvPr/>
        </p:nvSpPr>
        <p:spPr bwMode="auto">
          <a:xfrm>
            <a:off x="107951" y="45020"/>
            <a:ext cx="1727746" cy="647676"/>
          </a:xfrm>
          <a:prstGeom prst="rightArrow">
            <a:avLst>
              <a:gd name="adj1" fmla="val 50000"/>
              <a:gd name="adj2" fmla="val 62445"/>
            </a:avLst>
          </a:prstGeom>
          <a:solidFill>
            <a:schemeClr val="bg1"/>
          </a:solidFill>
          <a:ln w="9525">
            <a:solidFill>
              <a:schemeClr val="tx1"/>
            </a:solidFill>
            <a:miter lim="800000"/>
            <a:headEnd/>
            <a:tailEnd/>
          </a:ln>
        </p:spPr>
        <p:txBody>
          <a:bodyPr wrap="none" anchor="ctr"/>
          <a:lstStyle/>
          <a:p>
            <a:r>
              <a:rPr lang="en-CA" sz="1600" b="1"/>
              <a:t>3. Development</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2"/>
          <p:cNvSpPr>
            <a:spLocks noGrp="1"/>
          </p:cNvSpPr>
          <p:nvPr>
            <p:ph type="sldNum" sz="quarter" idx="11"/>
          </p:nvPr>
        </p:nvSpPr>
        <p:spPr>
          <a:noFill/>
        </p:spPr>
        <p:txBody>
          <a:bodyPr/>
          <a:lstStyle/>
          <a:p>
            <a:fld id="{FC296950-5D0B-4D00-980E-708A8404EDD5}" type="slidenum">
              <a:rPr lang="en-US" smtClean="0"/>
              <a:pPr/>
              <a:t>25</a:t>
            </a:fld>
            <a:endParaRPr lang="en-US" smtClean="0"/>
          </a:p>
        </p:txBody>
      </p:sp>
      <p:sp>
        <p:nvSpPr>
          <p:cNvPr id="5125" name="Rectangle 2"/>
          <p:cNvSpPr>
            <a:spLocks noChangeArrowheads="1"/>
          </p:cNvSpPr>
          <p:nvPr/>
        </p:nvSpPr>
        <p:spPr bwMode="auto">
          <a:xfrm>
            <a:off x="0" y="-26988"/>
            <a:ext cx="9144000" cy="1143001"/>
          </a:xfrm>
          <a:prstGeom prst="rect">
            <a:avLst/>
          </a:prstGeom>
          <a:noFill/>
          <a:ln w="9525">
            <a:noFill/>
            <a:miter lim="800000"/>
            <a:headEnd/>
            <a:tailEnd/>
          </a:ln>
        </p:spPr>
        <p:txBody>
          <a:bodyPr anchor="ctr"/>
          <a:lstStyle/>
          <a:p>
            <a:pPr algn="ctr"/>
            <a:r>
              <a:rPr lang="en-GB" altLang="ja-JP" sz="3100" b="1" dirty="0">
                <a:solidFill>
                  <a:schemeClr val="accent2"/>
                </a:solidFill>
                <a:latin typeface="Times New Roman" pitchFamily="18" charset="0"/>
                <a:ea typeface="ＭＳ Ｐゴシック" pitchFamily="-112" charset="-128"/>
              </a:rPr>
              <a:t>ISO/IEC 29110 Part </a:t>
            </a:r>
            <a:r>
              <a:rPr lang="en-GB" altLang="ja-JP" sz="3100" b="1" dirty="0" smtClean="0">
                <a:solidFill>
                  <a:schemeClr val="accent2"/>
                </a:solidFill>
                <a:latin typeface="Times New Roman" pitchFamily="18" charset="0"/>
                <a:ea typeface="ＭＳ Ｐゴシック" pitchFamily="-112" charset="-128"/>
              </a:rPr>
              <a:t>5 </a:t>
            </a:r>
            <a:r>
              <a:rPr lang="en-GB" altLang="ja-JP" sz="3100" b="1" dirty="0">
                <a:solidFill>
                  <a:schemeClr val="accent2"/>
                </a:solidFill>
                <a:latin typeface="Times New Roman" pitchFamily="18" charset="0"/>
                <a:ea typeface="ＭＳ Ｐゴシック" pitchFamily="-112" charset="-128"/>
              </a:rPr>
              <a:t/>
            </a:r>
            <a:br>
              <a:rPr lang="en-GB" altLang="ja-JP" sz="3100" b="1" dirty="0">
                <a:solidFill>
                  <a:schemeClr val="accent2"/>
                </a:solidFill>
                <a:latin typeface="Times New Roman" pitchFamily="18" charset="0"/>
                <a:ea typeface="ＭＳ Ｐゴシック" pitchFamily="-112" charset="-128"/>
              </a:rPr>
            </a:br>
            <a:r>
              <a:rPr lang="en-CA" sz="3100" b="1" dirty="0">
                <a:solidFill>
                  <a:schemeClr val="accent2"/>
                </a:solidFill>
                <a:latin typeface="Times New Roman" pitchFamily="18" charset="0"/>
              </a:rPr>
              <a:t>Management and Engineering Guide</a:t>
            </a:r>
            <a:r>
              <a:rPr lang="en-CA" sz="3100" dirty="0">
                <a:solidFill>
                  <a:schemeClr val="accent2"/>
                </a:solidFill>
                <a:latin typeface="Times New Roman" pitchFamily="18" charset="0"/>
              </a:rPr>
              <a:t> </a:t>
            </a:r>
            <a:endParaRPr lang="fr-CA" sz="3100" dirty="0">
              <a:solidFill>
                <a:schemeClr val="accent2"/>
              </a:solidFill>
              <a:latin typeface="Times New Roman" pitchFamily="18" charset="0"/>
            </a:endParaRPr>
          </a:p>
        </p:txBody>
      </p:sp>
      <p:sp>
        <p:nvSpPr>
          <p:cNvPr id="5126" name="Rectangle 3"/>
          <p:cNvSpPr>
            <a:spLocks noChangeArrowheads="1"/>
          </p:cNvSpPr>
          <p:nvPr/>
        </p:nvSpPr>
        <p:spPr bwMode="auto">
          <a:xfrm>
            <a:off x="468313" y="1126256"/>
            <a:ext cx="8424862" cy="5399088"/>
          </a:xfrm>
          <a:prstGeom prst="rect">
            <a:avLst/>
          </a:prstGeom>
          <a:noFill/>
          <a:ln w="9525">
            <a:noFill/>
            <a:miter lim="800000"/>
            <a:headEnd/>
            <a:tailEnd/>
          </a:ln>
        </p:spPr>
        <p:txBody>
          <a:bodyPr/>
          <a:lstStyle/>
          <a:p>
            <a:pPr marL="342900" indent="-342900">
              <a:spcBef>
                <a:spcPct val="20000"/>
              </a:spcBef>
              <a:buFontTx/>
              <a:buChar char="•"/>
            </a:pPr>
            <a:r>
              <a:rPr lang="en-GB" sz="2400" dirty="0">
                <a:latin typeface="Times New Roman" pitchFamily="18" charset="0"/>
              </a:rPr>
              <a:t>Part 5 provides a Management and Engineering Guide for the </a:t>
            </a:r>
            <a:r>
              <a:rPr lang="en-GB" sz="2400" dirty="0" smtClean="0">
                <a:latin typeface="Times New Roman" pitchFamily="18" charset="0"/>
              </a:rPr>
              <a:t>Basic </a:t>
            </a:r>
            <a:r>
              <a:rPr lang="en-GB" sz="2400" dirty="0">
                <a:latin typeface="Times New Roman" pitchFamily="18" charset="0"/>
              </a:rPr>
              <a:t>Profile described in ISO/IEC </a:t>
            </a:r>
            <a:r>
              <a:rPr lang="en-GB" sz="2400" dirty="0" smtClean="0">
                <a:latin typeface="Times New Roman" pitchFamily="18" charset="0"/>
              </a:rPr>
              <a:t>29110 </a:t>
            </a:r>
            <a:r>
              <a:rPr lang="en-GB" sz="2400" dirty="0">
                <a:latin typeface="Times New Roman" pitchFamily="18" charset="0"/>
              </a:rPr>
              <a:t>Part </a:t>
            </a:r>
            <a:r>
              <a:rPr lang="en-GB" sz="2400" dirty="0" smtClean="0">
                <a:latin typeface="Times New Roman" pitchFamily="18" charset="0"/>
              </a:rPr>
              <a:t>4</a:t>
            </a:r>
          </a:p>
          <a:p>
            <a:pPr marL="800100" lvl="1" indent="-342900">
              <a:spcBef>
                <a:spcPct val="20000"/>
              </a:spcBef>
              <a:buFontTx/>
              <a:buChar char="•"/>
            </a:pPr>
            <a:r>
              <a:rPr lang="en-GB" sz="2200" dirty="0" smtClean="0">
                <a:latin typeface="Times New Roman" pitchFamily="18" charset="0"/>
              </a:rPr>
              <a:t>i.e. the profile specifications</a:t>
            </a:r>
            <a:endParaRPr lang="en-GB" sz="2200" dirty="0">
              <a:latin typeface="Times New Roman" pitchFamily="18" charset="0"/>
            </a:endParaRPr>
          </a:p>
          <a:p>
            <a:pPr marL="742950" lvl="1" indent="-285750">
              <a:spcBef>
                <a:spcPct val="20000"/>
              </a:spcBef>
              <a:buFontTx/>
              <a:buChar char="•"/>
            </a:pPr>
            <a:endParaRPr lang="en-GB" sz="2000" dirty="0">
              <a:latin typeface="Times New Roman" pitchFamily="18" charset="0"/>
            </a:endParaRPr>
          </a:p>
          <a:p>
            <a:pPr marL="742950" lvl="1" indent="-285750">
              <a:spcBef>
                <a:spcPct val="20000"/>
              </a:spcBef>
              <a:buFontTx/>
              <a:buChar char="•"/>
            </a:pPr>
            <a:endParaRPr lang="en-GB" sz="2400" dirty="0">
              <a:latin typeface="Times New Roman" pitchFamily="18" charset="0"/>
            </a:endParaRPr>
          </a:p>
          <a:p>
            <a:pPr marL="742950" lvl="1" indent="-285750">
              <a:spcBef>
                <a:spcPct val="20000"/>
              </a:spcBef>
              <a:buFontTx/>
              <a:buChar char="•"/>
            </a:pPr>
            <a:endParaRPr lang="en-GB" sz="2400" dirty="0">
              <a:latin typeface="Times New Roman" pitchFamily="18" charset="0"/>
            </a:endParaRPr>
          </a:p>
          <a:p>
            <a:pPr marL="742950" lvl="1" indent="-285750">
              <a:spcBef>
                <a:spcPct val="20000"/>
              </a:spcBef>
              <a:buFontTx/>
              <a:buChar char="•"/>
            </a:pPr>
            <a:endParaRPr lang="en-GB" sz="2400" dirty="0">
              <a:latin typeface="Times New Roman" pitchFamily="18" charset="0"/>
            </a:endParaRPr>
          </a:p>
          <a:p>
            <a:pPr marL="742950" lvl="1" indent="-285750">
              <a:spcBef>
                <a:spcPct val="20000"/>
              </a:spcBef>
              <a:buFontTx/>
              <a:buChar char="•"/>
            </a:pPr>
            <a:endParaRPr lang="en-GB" sz="2400" dirty="0">
              <a:latin typeface="Times New Roman" pitchFamily="18" charset="0"/>
            </a:endParaRPr>
          </a:p>
          <a:p>
            <a:pPr marL="742950" lvl="1" indent="-285750">
              <a:spcBef>
                <a:spcPct val="20000"/>
              </a:spcBef>
              <a:buFontTx/>
              <a:buChar char="•"/>
            </a:pPr>
            <a:endParaRPr lang="en-GB" sz="2400" dirty="0">
              <a:latin typeface="Times New Roman" pitchFamily="18" charset="0"/>
            </a:endParaRPr>
          </a:p>
          <a:p>
            <a:pPr marL="742950" lvl="1" indent="-285750">
              <a:spcBef>
                <a:spcPct val="20000"/>
              </a:spcBef>
              <a:buFontTx/>
              <a:buChar char="•"/>
            </a:pPr>
            <a:endParaRPr lang="en-GB" sz="2400" dirty="0">
              <a:latin typeface="Times New Roman" pitchFamily="18" charset="0"/>
            </a:endParaRPr>
          </a:p>
          <a:p>
            <a:pPr marL="342900" indent="-342900">
              <a:spcBef>
                <a:spcPct val="20000"/>
              </a:spcBef>
              <a:buFontTx/>
              <a:buChar char="•"/>
            </a:pPr>
            <a:endParaRPr lang="en-GB" sz="2400" b="1" dirty="0">
              <a:latin typeface="Times New Roman" pitchFamily="18" charset="0"/>
            </a:endParaRPr>
          </a:p>
          <a:p>
            <a:pPr marL="342900" indent="-342900">
              <a:spcBef>
                <a:spcPct val="20000"/>
              </a:spcBef>
              <a:buFontTx/>
              <a:buChar char="•"/>
            </a:pPr>
            <a:endParaRPr lang="en-CA" sz="2600" dirty="0">
              <a:latin typeface="Times New Roman" pitchFamily="18" charset="0"/>
            </a:endParaRPr>
          </a:p>
          <a:p>
            <a:pPr marL="342900" indent="-342900">
              <a:spcBef>
                <a:spcPct val="20000"/>
              </a:spcBef>
              <a:buFontTx/>
              <a:buChar char="•"/>
            </a:pPr>
            <a:endParaRPr lang="fr-CA" sz="2000" dirty="0">
              <a:latin typeface="Times New Roman" pitchFamily="18" charset="0"/>
            </a:endParaRPr>
          </a:p>
        </p:txBody>
      </p:sp>
      <p:graphicFrame>
        <p:nvGraphicFramePr>
          <p:cNvPr id="5122" name="Object 4"/>
          <p:cNvGraphicFramePr>
            <a:graphicFrameLocks noChangeAspect="1"/>
          </p:cNvGraphicFramePr>
          <p:nvPr/>
        </p:nvGraphicFramePr>
        <p:xfrm>
          <a:off x="1331640" y="2420888"/>
          <a:ext cx="5287938" cy="3222103"/>
        </p:xfrm>
        <a:graphic>
          <a:graphicData uri="http://schemas.openxmlformats.org/presentationml/2006/ole">
            <p:oleObj spid="_x0000_s5122" name="Visio" r:id="rId3" imgW="6154674" imgH="3634740" progId="Visio.Drawing.11">
              <p:embed/>
            </p:oleObj>
          </a:graphicData>
        </a:graphic>
      </p:graphicFrame>
      <p:sp>
        <p:nvSpPr>
          <p:cNvPr id="5127" name="Text Box 5"/>
          <p:cNvSpPr txBox="1">
            <a:spLocks noChangeArrowheads="1"/>
          </p:cNvSpPr>
          <p:nvPr/>
        </p:nvSpPr>
        <p:spPr bwMode="auto">
          <a:xfrm>
            <a:off x="7452320" y="6521450"/>
            <a:ext cx="1140762" cy="276999"/>
          </a:xfrm>
          <a:prstGeom prst="rect">
            <a:avLst/>
          </a:prstGeom>
          <a:noFill/>
          <a:ln w="9525">
            <a:noFill/>
            <a:miter lim="800000"/>
            <a:headEnd/>
            <a:tailEnd/>
          </a:ln>
        </p:spPr>
        <p:txBody>
          <a:bodyPr wrap="none">
            <a:spAutoFit/>
          </a:bodyPr>
          <a:lstStyle/>
          <a:p>
            <a:r>
              <a:rPr lang="fr-CA" sz="1200" dirty="0">
                <a:latin typeface="Times New Roman" pitchFamily="18" charset="0"/>
              </a:rPr>
              <a:t>ISO/IEC 29110</a:t>
            </a:r>
          </a:p>
        </p:txBody>
      </p:sp>
      <p:sp>
        <p:nvSpPr>
          <p:cNvPr id="5128" name="Line 6"/>
          <p:cNvSpPr>
            <a:spLocks noChangeShapeType="1"/>
          </p:cNvSpPr>
          <p:nvPr/>
        </p:nvSpPr>
        <p:spPr bwMode="auto">
          <a:xfrm>
            <a:off x="6732588" y="4562153"/>
            <a:ext cx="504825" cy="144462"/>
          </a:xfrm>
          <a:prstGeom prst="line">
            <a:avLst/>
          </a:prstGeom>
          <a:noFill/>
          <a:ln w="38100">
            <a:solidFill>
              <a:srgbClr val="FF0000"/>
            </a:solidFill>
            <a:round/>
            <a:headEnd/>
            <a:tailEnd type="triangle" w="med" len="med"/>
          </a:ln>
        </p:spPr>
        <p:txBody>
          <a:bodyPr/>
          <a:lstStyle/>
          <a:p>
            <a:endParaRPr lang="fr-CA"/>
          </a:p>
        </p:txBody>
      </p:sp>
      <p:grpSp>
        <p:nvGrpSpPr>
          <p:cNvPr id="5129" name="Group 22"/>
          <p:cNvGrpSpPr>
            <a:grpSpLocks/>
          </p:cNvGrpSpPr>
          <p:nvPr/>
        </p:nvGrpSpPr>
        <p:grpSpPr bwMode="auto">
          <a:xfrm>
            <a:off x="6877050" y="3789040"/>
            <a:ext cx="2039938" cy="1854200"/>
            <a:chOff x="3696" y="2670"/>
            <a:chExt cx="1285" cy="1168"/>
          </a:xfrm>
        </p:grpSpPr>
        <p:sp>
          <p:nvSpPr>
            <p:cNvPr id="5130" name="Line 23"/>
            <p:cNvSpPr>
              <a:spLocks noChangeShapeType="1"/>
            </p:cNvSpPr>
            <p:nvPr/>
          </p:nvSpPr>
          <p:spPr bwMode="auto">
            <a:xfrm flipV="1">
              <a:off x="3743" y="3595"/>
              <a:ext cx="363" cy="0"/>
            </a:xfrm>
            <a:prstGeom prst="line">
              <a:avLst/>
            </a:prstGeom>
            <a:noFill/>
            <a:ln w="28575">
              <a:solidFill>
                <a:schemeClr val="tx1"/>
              </a:solidFill>
              <a:round/>
              <a:headEnd/>
              <a:tailEnd/>
            </a:ln>
          </p:spPr>
          <p:txBody>
            <a:bodyPr/>
            <a:lstStyle/>
            <a:p>
              <a:endParaRPr lang="fr-CA"/>
            </a:p>
          </p:txBody>
        </p:sp>
        <p:sp>
          <p:nvSpPr>
            <p:cNvPr id="5131" name="Line 24"/>
            <p:cNvSpPr>
              <a:spLocks noChangeShapeType="1"/>
            </p:cNvSpPr>
            <p:nvPr/>
          </p:nvSpPr>
          <p:spPr bwMode="auto">
            <a:xfrm flipV="1">
              <a:off x="4098" y="3340"/>
              <a:ext cx="0" cy="248"/>
            </a:xfrm>
            <a:prstGeom prst="line">
              <a:avLst/>
            </a:prstGeom>
            <a:noFill/>
            <a:ln w="28575">
              <a:solidFill>
                <a:schemeClr val="tx1"/>
              </a:solidFill>
              <a:round/>
              <a:headEnd/>
              <a:tailEnd/>
            </a:ln>
          </p:spPr>
          <p:txBody>
            <a:bodyPr/>
            <a:lstStyle/>
            <a:p>
              <a:endParaRPr lang="fr-CA"/>
            </a:p>
          </p:txBody>
        </p:sp>
        <p:sp>
          <p:nvSpPr>
            <p:cNvPr id="5132" name="Line 25"/>
            <p:cNvSpPr>
              <a:spLocks noChangeShapeType="1"/>
            </p:cNvSpPr>
            <p:nvPr/>
          </p:nvSpPr>
          <p:spPr bwMode="auto">
            <a:xfrm>
              <a:off x="4091" y="3340"/>
              <a:ext cx="271" cy="0"/>
            </a:xfrm>
            <a:prstGeom prst="line">
              <a:avLst/>
            </a:prstGeom>
            <a:noFill/>
            <a:ln w="28575">
              <a:solidFill>
                <a:schemeClr val="tx1"/>
              </a:solidFill>
              <a:round/>
              <a:headEnd/>
              <a:tailEnd/>
            </a:ln>
          </p:spPr>
          <p:txBody>
            <a:bodyPr/>
            <a:lstStyle/>
            <a:p>
              <a:endParaRPr lang="fr-CA"/>
            </a:p>
          </p:txBody>
        </p:sp>
        <p:sp>
          <p:nvSpPr>
            <p:cNvPr id="5133" name="Line 26"/>
            <p:cNvSpPr>
              <a:spLocks noChangeShapeType="1"/>
            </p:cNvSpPr>
            <p:nvPr/>
          </p:nvSpPr>
          <p:spPr bwMode="auto">
            <a:xfrm flipV="1">
              <a:off x="4354" y="3090"/>
              <a:ext cx="0" cy="250"/>
            </a:xfrm>
            <a:prstGeom prst="line">
              <a:avLst/>
            </a:prstGeom>
            <a:noFill/>
            <a:ln w="28575">
              <a:solidFill>
                <a:schemeClr val="tx1"/>
              </a:solidFill>
              <a:round/>
              <a:headEnd/>
              <a:tailEnd/>
            </a:ln>
          </p:spPr>
          <p:txBody>
            <a:bodyPr/>
            <a:lstStyle/>
            <a:p>
              <a:endParaRPr lang="fr-CA"/>
            </a:p>
          </p:txBody>
        </p:sp>
        <p:sp>
          <p:nvSpPr>
            <p:cNvPr id="5134" name="Line 27"/>
            <p:cNvSpPr>
              <a:spLocks noChangeShapeType="1"/>
            </p:cNvSpPr>
            <p:nvPr/>
          </p:nvSpPr>
          <p:spPr bwMode="auto">
            <a:xfrm>
              <a:off x="4346" y="3090"/>
              <a:ext cx="318" cy="0"/>
            </a:xfrm>
            <a:prstGeom prst="line">
              <a:avLst/>
            </a:prstGeom>
            <a:noFill/>
            <a:ln w="28575">
              <a:solidFill>
                <a:schemeClr val="tx1"/>
              </a:solidFill>
              <a:round/>
              <a:headEnd/>
              <a:tailEnd/>
            </a:ln>
          </p:spPr>
          <p:txBody>
            <a:bodyPr/>
            <a:lstStyle/>
            <a:p>
              <a:endParaRPr lang="fr-CA"/>
            </a:p>
          </p:txBody>
        </p:sp>
        <p:sp>
          <p:nvSpPr>
            <p:cNvPr id="5135" name="Line 28"/>
            <p:cNvSpPr>
              <a:spLocks noChangeShapeType="1"/>
            </p:cNvSpPr>
            <p:nvPr/>
          </p:nvSpPr>
          <p:spPr bwMode="auto">
            <a:xfrm>
              <a:off x="3743" y="3834"/>
              <a:ext cx="1228" cy="0"/>
            </a:xfrm>
            <a:prstGeom prst="line">
              <a:avLst/>
            </a:prstGeom>
            <a:noFill/>
            <a:ln w="28575">
              <a:solidFill>
                <a:schemeClr val="tx1"/>
              </a:solidFill>
              <a:round/>
              <a:headEnd/>
              <a:tailEnd/>
            </a:ln>
          </p:spPr>
          <p:txBody>
            <a:bodyPr/>
            <a:lstStyle/>
            <a:p>
              <a:endParaRPr lang="fr-CA"/>
            </a:p>
          </p:txBody>
        </p:sp>
        <p:sp>
          <p:nvSpPr>
            <p:cNvPr id="5136" name="Line 29"/>
            <p:cNvSpPr>
              <a:spLocks noChangeShapeType="1"/>
            </p:cNvSpPr>
            <p:nvPr/>
          </p:nvSpPr>
          <p:spPr bwMode="auto">
            <a:xfrm>
              <a:off x="4974" y="2843"/>
              <a:ext cx="7" cy="995"/>
            </a:xfrm>
            <a:prstGeom prst="line">
              <a:avLst/>
            </a:prstGeom>
            <a:noFill/>
            <a:ln w="28575">
              <a:solidFill>
                <a:schemeClr val="tx1"/>
              </a:solidFill>
              <a:round/>
              <a:headEnd/>
              <a:tailEnd/>
            </a:ln>
          </p:spPr>
          <p:txBody>
            <a:bodyPr/>
            <a:lstStyle/>
            <a:p>
              <a:endParaRPr lang="fr-CA"/>
            </a:p>
          </p:txBody>
        </p:sp>
        <p:sp>
          <p:nvSpPr>
            <p:cNvPr id="5137" name="Line 30"/>
            <p:cNvSpPr>
              <a:spLocks noChangeShapeType="1"/>
            </p:cNvSpPr>
            <p:nvPr/>
          </p:nvSpPr>
          <p:spPr bwMode="auto">
            <a:xfrm flipV="1">
              <a:off x="4672" y="2851"/>
              <a:ext cx="0" cy="249"/>
            </a:xfrm>
            <a:prstGeom prst="line">
              <a:avLst/>
            </a:prstGeom>
            <a:noFill/>
            <a:ln w="28575">
              <a:solidFill>
                <a:schemeClr val="tx1"/>
              </a:solidFill>
              <a:round/>
              <a:headEnd/>
              <a:tailEnd/>
            </a:ln>
          </p:spPr>
          <p:txBody>
            <a:bodyPr/>
            <a:lstStyle/>
            <a:p>
              <a:endParaRPr lang="fr-CA"/>
            </a:p>
          </p:txBody>
        </p:sp>
        <p:sp>
          <p:nvSpPr>
            <p:cNvPr id="5138" name="Line 31"/>
            <p:cNvSpPr>
              <a:spLocks noChangeShapeType="1"/>
            </p:cNvSpPr>
            <p:nvPr/>
          </p:nvSpPr>
          <p:spPr bwMode="auto">
            <a:xfrm>
              <a:off x="4664" y="2843"/>
              <a:ext cx="317" cy="0"/>
            </a:xfrm>
            <a:prstGeom prst="line">
              <a:avLst/>
            </a:prstGeom>
            <a:noFill/>
            <a:ln w="28575">
              <a:solidFill>
                <a:schemeClr val="tx1"/>
              </a:solidFill>
              <a:round/>
              <a:headEnd/>
              <a:tailEnd/>
            </a:ln>
          </p:spPr>
          <p:txBody>
            <a:bodyPr/>
            <a:lstStyle/>
            <a:p>
              <a:endParaRPr lang="fr-CA"/>
            </a:p>
          </p:txBody>
        </p:sp>
        <p:sp>
          <p:nvSpPr>
            <p:cNvPr id="5139" name="Line 32"/>
            <p:cNvSpPr>
              <a:spLocks noChangeShapeType="1"/>
            </p:cNvSpPr>
            <p:nvPr/>
          </p:nvSpPr>
          <p:spPr bwMode="auto">
            <a:xfrm flipV="1">
              <a:off x="3747" y="3590"/>
              <a:ext cx="0" cy="248"/>
            </a:xfrm>
            <a:prstGeom prst="line">
              <a:avLst/>
            </a:prstGeom>
            <a:noFill/>
            <a:ln w="28575">
              <a:solidFill>
                <a:schemeClr val="tx1"/>
              </a:solidFill>
              <a:round/>
              <a:headEnd/>
              <a:tailEnd/>
            </a:ln>
          </p:spPr>
          <p:txBody>
            <a:bodyPr/>
            <a:lstStyle/>
            <a:p>
              <a:endParaRPr lang="fr-CA"/>
            </a:p>
          </p:txBody>
        </p:sp>
        <p:sp>
          <p:nvSpPr>
            <p:cNvPr id="5140" name="Rectangle 33"/>
            <p:cNvSpPr>
              <a:spLocks noChangeArrowheads="1"/>
            </p:cNvSpPr>
            <p:nvPr/>
          </p:nvSpPr>
          <p:spPr bwMode="auto">
            <a:xfrm>
              <a:off x="3696" y="3413"/>
              <a:ext cx="327" cy="154"/>
            </a:xfrm>
            <a:prstGeom prst="rect">
              <a:avLst/>
            </a:prstGeom>
            <a:noFill/>
            <a:ln w="9525">
              <a:noFill/>
              <a:miter lim="800000"/>
              <a:headEnd/>
              <a:tailEnd/>
            </a:ln>
          </p:spPr>
          <p:txBody>
            <a:bodyPr wrap="none" lIns="0" tIns="0" rIns="0" bIns="0">
              <a:spAutoFit/>
            </a:bodyPr>
            <a:lstStyle/>
            <a:p>
              <a:r>
                <a:rPr lang="en-CA" sz="1600" b="1">
                  <a:solidFill>
                    <a:schemeClr val="accent2"/>
                  </a:solidFill>
                </a:rPr>
                <a:t>Entry</a:t>
              </a:r>
              <a:endParaRPr lang="en-CA" sz="2000" b="1">
                <a:solidFill>
                  <a:schemeClr val="accent2"/>
                </a:solidFill>
              </a:endParaRPr>
            </a:p>
          </p:txBody>
        </p:sp>
        <p:sp>
          <p:nvSpPr>
            <p:cNvPr id="5141" name="Rectangle 34"/>
            <p:cNvSpPr>
              <a:spLocks noChangeArrowheads="1"/>
            </p:cNvSpPr>
            <p:nvPr/>
          </p:nvSpPr>
          <p:spPr bwMode="auto">
            <a:xfrm>
              <a:off x="3954" y="3169"/>
              <a:ext cx="341" cy="154"/>
            </a:xfrm>
            <a:prstGeom prst="rect">
              <a:avLst/>
            </a:prstGeom>
            <a:noFill/>
            <a:ln w="9525">
              <a:noFill/>
              <a:miter lim="800000"/>
              <a:headEnd/>
              <a:tailEnd/>
            </a:ln>
          </p:spPr>
          <p:txBody>
            <a:bodyPr wrap="none" lIns="0" tIns="0" rIns="0" bIns="0">
              <a:spAutoFit/>
            </a:bodyPr>
            <a:lstStyle/>
            <a:p>
              <a:r>
                <a:rPr lang="en-CA" sz="1600" b="1">
                  <a:solidFill>
                    <a:schemeClr val="accent2"/>
                  </a:solidFill>
                </a:rPr>
                <a:t>Basic</a:t>
              </a:r>
              <a:endParaRPr lang="en-CA" sz="2000" b="1">
                <a:solidFill>
                  <a:schemeClr val="accent2"/>
                </a:solidFill>
              </a:endParaRPr>
            </a:p>
          </p:txBody>
        </p:sp>
        <p:sp>
          <p:nvSpPr>
            <p:cNvPr id="5142" name="Rectangle 35"/>
            <p:cNvSpPr>
              <a:spLocks noChangeArrowheads="1"/>
            </p:cNvSpPr>
            <p:nvPr/>
          </p:nvSpPr>
          <p:spPr bwMode="auto">
            <a:xfrm>
              <a:off x="3842" y="2914"/>
              <a:ext cx="762" cy="154"/>
            </a:xfrm>
            <a:prstGeom prst="rect">
              <a:avLst/>
            </a:prstGeom>
            <a:noFill/>
            <a:ln w="9525">
              <a:noFill/>
              <a:miter lim="800000"/>
              <a:headEnd/>
              <a:tailEnd/>
            </a:ln>
          </p:spPr>
          <p:txBody>
            <a:bodyPr wrap="none" lIns="0" tIns="0" rIns="0" bIns="0">
              <a:spAutoFit/>
            </a:bodyPr>
            <a:lstStyle/>
            <a:p>
              <a:r>
                <a:rPr lang="en-CA" sz="1600" b="1">
                  <a:solidFill>
                    <a:schemeClr val="accent2"/>
                  </a:solidFill>
                </a:rPr>
                <a:t>Intermediate</a:t>
              </a:r>
              <a:endParaRPr lang="en-CA" sz="2000" b="1">
                <a:solidFill>
                  <a:schemeClr val="accent2"/>
                </a:solidFill>
              </a:endParaRPr>
            </a:p>
          </p:txBody>
        </p:sp>
        <p:sp>
          <p:nvSpPr>
            <p:cNvPr id="5143" name="Rectangle 36"/>
            <p:cNvSpPr>
              <a:spLocks noChangeArrowheads="1"/>
            </p:cNvSpPr>
            <p:nvPr/>
          </p:nvSpPr>
          <p:spPr bwMode="auto">
            <a:xfrm>
              <a:off x="4357" y="2670"/>
              <a:ext cx="610" cy="154"/>
            </a:xfrm>
            <a:prstGeom prst="rect">
              <a:avLst/>
            </a:prstGeom>
            <a:noFill/>
            <a:ln w="9525">
              <a:noFill/>
              <a:miter lim="800000"/>
              <a:headEnd/>
              <a:tailEnd/>
            </a:ln>
          </p:spPr>
          <p:txBody>
            <a:bodyPr wrap="none" lIns="0" tIns="0" rIns="0" bIns="0">
              <a:spAutoFit/>
            </a:bodyPr>
            <a:lstStyle/>
            <a:p>
              <a:r>
                <a:rPr lang="en-CA" sz="1600" b="1">
                  <a:solidFill>
                    <a:schemeClr val="accent2"/>
                  </a:solidFill>
                </a:rPr>
                <a:t>Advanced</a:t>
              </a:r>
              <a:endParaRPr lang="en-CA" sz="2000" b="1">
                <a:solidFill>
                  <a:schemeClr val="accent2"/>
                </a:solidFill>
              </a:endParaRPr>
            </a:p>
          </p:txBody>
        </p:sp>
      </p:grpSp>
      <p:pic>
        <p:nvPicPr>
          <p:cNvPr id="24" name="Picture 2" descr="logos ISO"/>
          <p:cNvPicPr>
            <a:picLocks noChangeAspect="1" noChangeArrowheads="1"/>
          </p:cNvPicPr>
          <p:nvPr/>
        </p:nvPicPr>
        <p:blipFill>
          <a:blip r:embed="rId4" cstate="print"/>
          <a:srcRect/>
          <a:stretch>
            <a:fillRect/>
          </a:stretch>
        </p:blipFill>
        <p:spPr bwMode="auto">
          <a:xfrm>
            <a:off x="107504" y="116632"/>
            <a:ext cx="774836" cy="711169"/>
          </a:xfrm>
          <a:prstGeom prst="rect">
            <a:avLst/>
          </a:prstGeom>
          <a:noFill/>
          <a:ln w="9525">
            <a:noFill/>
            <a:miter lim="800000"/>
            <a:headEnd/>
            <a:tailEnd/>
          </a:ln>
        </p:spPr>
      </p:pic>
      <p:sp>
        <p:nvSpPr>
          <p:cNvPr id="25" name="Rectangle 24"/>
          <p:cNvSpPr/>
          <p:nvPr/>
        </p:nvSpPr>
        <p:spPr>
          <a:xfrm>
            <a:off x="971600" y="5807005"/>
            <a:ext cx="7128792" cy="646331"/>
          </a:xfrm>
          <a:prstGeom prst="rect">
            <a:avLst/>
          </a:prstGeom>
          <a:ln>
            <a:solidFill>
              <a:schemeClr val="accent2"/>
            </a:solidFill>
          </a:ln>
        </p:spPr>
        <p:txBody>
          <a:bodyPr wrap="square">
            <a:spAutoFit/>
          </a:bodyPr>
          <a:lstStyle/>
          <a:p>
            <a:pPr algn="ctr"/>
            <a:r>
              <a:rPr lang="en-US" dirty="0" smtClean="0">
                <a:latin typeface="+mj-lt"/>
              </a:rPr>
              <a:t>ISO/IEC 29110 is not intended to preclude the use of different life cycles</a:t>
            </a:r>
          </a:p>
          <a:p>
            <a:pPr algn="ctr"/>
            <a:r>
              <a:rPr lang="en-US" dirty="0" smtClean="0">
                <a:latin typeface="+mj-lt"/>
              </a:rPr>
              <a:t>such as: waterfall, iterative, incremental, evolutionary or agile.</a:t>
            </a:r>
            <a:endParaRPr lang="fr-CA"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1"/>
          <p:cNvSpPr>
            <a:spLocks noGrp="1"/>
          </p:cNvSpPr>
          <p:nvPr>
            <p:ph type="dt" sz="half" idx="10"/>
          </p:nvPr>
        </p:nvSpPr>
        <p:spPr>
          <a:noFill/>
        </p:spPr>
        <p:txBody>
          <a:bodyPr/>
          <a:lstStyle/>
          <a:p>
            <a:fld id="{A4AD2E50-F231-45FD-94A0-6DF4E1FDFF83}" type="datetime4">
              <a:rPr lang="en-US" smtClean="0"/>
              <a:pPr/>
              <a:t>April 28, 2012</a:t>
            </a:fld>
            <a:endParaRPr lang="fr-CA" smtClean="0"/>
          </a:p>
        </p:txBody>
      </p:sp>
      <p:sp>
        <p:nvSpPr>
          <p:cNvPr id="35843" name="Slide Number Placeholder 2"/>
          <p:cNvSpPr>
            <a:spLocks noGrp="1"/>
          </p:cNvSpPr>
          <p:nvPr>
            <p:ph type="sldNum" sz="quarter" idx="11"/>
          </p:nvPr>
        </p:nvSpPr>
        <p:spPr>
          <a:noFill/>
        </p:spPr>
        <p:txBody>
          <a:bodyPr/>
          <a:lstStyle/>
          <a:p>
            <a:fld id="{6720DD73-F036-4C79-82E7-64BE28E13BD7}" type="slidenum">
              <a:rPr lang="en-US" smtClean="0"/>
              <a:pPr/>
              <a:t>26</a:t>
            </a:fld>
            <a:endParaRPr lang="en-US" smtClean="0"/>
          </a:p>
        </p:txBody>
      </p:sp>
      <p:sp>
        <p:nvSpPr>
          <p:cNvPr id="35844" name="Rectangle 4"/>
          <p:cNvSpPr>
            <a:spLocks noChangeArrowheads="1"/>
          </p:cNvSpPr>
          <p:nvPr/>
        </p:nvSpPr>
        <p:spPr bwMode="auto">
          <a:xfrm>
            <a:off x="662880" y="53751"/>
            <a:ext cx="8229600" cy="1143001"/>
          </a:xfrm>
          <a:prstGeom prst="rect">
            <a:avLst/>
          </a:prstGeom>
          <a:noFill/>
          <a:ln w="9525">
            <a:noFill/>
            <a:miter lim="800000"/>
            <a:headEnd/>
            <a:tailEnd/>
          </a:ln>
        </p:spPr>
        <p:txBody>
          <a:bodyPr anchor="ctr"/>
          <a:lstStyle/>
          <a:p>
            <a:pPr algn="ctr"/>
            <a:r>
              <a:rPr lang="en-CA" sz="3200" b="1" dirty="0" smtClean="0">
                <a:solidFill>
                  <a:schemeClr val="accent2"/>
                </a:solidFill>
                <a:latin typeface="Times New Roman" pitchFamily="18" charset="0"/>
              </a:rPr>
              <a:t>Management and Engineering Guide</a:t>
            </a:r>
            <a:r>
              <a:rPr lang="en-CA" sz="3200" dirty="0" smtClean="0">
                <a:solidFill>
                  <a:schemeClr val="accent2"/>
                </a:solidFill>
                <a:latin typeface="Times New Roman" pitchFamily="18" charset="0"/>
              </a:rPr>
              <a:t> </a:t>
            </a:r>
          </a:p>
          <a:p>
            <a:pPr algn="ctr"/>
            <a:r>
              <a:rPr lang="fr-CA" sz="3200" b="1" dirty="0" smtClean="0">
                <a:solidFill>
                  <a:schemeClr val="accent2"/>
                </a:solidFill>
                <a:latin typeface="Times New Roman" pitchFamily="18" charset="0"/>
              </a:rPr>
              <a:t>Table </a:t>
            </a:r>
            <a:r>
              <a:rPr lang="fr-CA" sz="3200" b="1" dirty="0">
                <a:solidFill>
                  <a:schemeClr val="accent2"/>
                </a:solidFill>
                <a:latin typeface="Times New Roman" pitchFamily="18" charset="0"/>
              </a:rPr>
              <a:t>of Contents</a:t>
            </a:r>
          </a:p>
        </p:txBody>
      </p:sp>
      <p:sp>
        <p:nvSpPr>
          <p:cNvPr id="35845" name="Rectangle 5"/>
          <p:cNvSpPr>
            <a:spLocks noChangeArrowheads="1"/>
          </p:cNvSpPr>
          <p:nvPr/>
        </p:nvSpPr>
        <p:spPr bwMode="auto">
          <a:xfrm>
            <a:off x="1187524" y="1124074"/>
            <a:ext cx="7200900" cy="5329262"/>
          </a:xfrm>
          <a:prstGeom prst="rect">
            <a:avLst/>
          </a:prstGeom>
          <a:noFill/>
          <a:ln w="9525">
            <a:noFill/>
            <a:miter lim="800000"/>
            <a:headEnd/>
            <a:tailEnd/>
          </a:ln>
        </p:spPr>
        <p:txBody>
          <a:bodyPr/>
          <a:lstStyle/>
          <a:p>
            <a:pPr marL="342900" indent="-342900">
              <a:lnSpc>
                <a:spcPct val="80000"/>
              </a:lnSpc>
              <a:spcBef>
                <a:spcPct val="20000"/>
              </a:spcBef>
            </a:pPr>
            <a:r>
              <a:rPr lang="en-CA" sz="2400" b="1" dirty="0">
                <a:latin typeface="Times New Roman" pitchFamily="18" charset="0"/>
              </a:rPr>
              <a:t>Foreword</a:t>
            </a:r>
          </a:p>
          <a:p>
            <a:pPr marL="342900" indent="-342900">
              <a:lnSpc>
                <a:spcPct val="80000"/>
              </a:lnSpc>
              <a:spcBef>
                <a:spcPct val="20000"/>
              </a:spcBef>
            </a:pPr>
            <a:r>
              <a:rPr lang="en-CA" sz="2400" b="1" dirty="0">
                <a:latin typeface="Times New Roman" pitchFamily="18" charset="0"/>
              </a:rPr>
              <a:t>Introduction</a:t>
            </a:r>
          </a:p>
          <a:p>
            <a:pPr marL="342900" indent="-342900">
              <a:lnSpc>
                <a:spcPct val="80000"/>
              </a:lnSpc>
              <a:spcBef>
                <a:spcPct val="20000"/>
              </a:spcBef>
            </a:pPr>
            <a:r>
              <a:rPr lang="en-CA" sz="2400" b="1" dirty="0">
                <a:latin typeface="Times New Roman" pitchFamily="18" charset="0"/>
              </a:rPr>
              <a:t>1.  Scope</a:t>
            </a:r>
          </a:p>
          <a:p>
            <a:pPr marL="342900" indent="-342900">
              <a:lnSpc>
                <a:spcPct val="80000"/>
              </a:lnSpc>
              <a:spcBef>
                <a:spcPct val="20000"/>
              </a:spcBef>
            </a:pPr>
            <a:r>
              <a:rPr lang="en-CA" sz="2400" b="1" dirty="0">
                <a:latin typeface="Times New Roman" pitchFamily="18" charset="0"/>
              </a:rPr>
              <a:t>2.  Normative references</a:t>
            </a:r>
          </a:p>
          <a:p>
            <a:pPr marL="342900" indent="-342900">
              <a:lnSpc>
                <a:spcPct val="80000"/>
              </a:lnSpc>
              <a:spcBef>
                <a:spcPct val="20000"/>
              </a:spcBef>
            </a:pPr>
            <a:r>
              <a:rPr lang="en-CA" sz="2400" b="1" dirty="0" smtClean="0">
                <a:latin typeface="Times New Roman" pitchFamily="18" charset="0"/>
              </a:rPr>
              <a:t>3.  Terms and definitions</a:t>
            </a:r>
          </a:p>
          <a:p>
            <a:pPr marL="457200" indent="-457200">
              <a:lnSpc>
                <a:spcPct val="80000"/>
              </a:lnSpc>
              <a:spcBef>
                <a:spcPct val="20000"/>
              </a:spcBef>
              <a:buAutoNum type="arabicPeriod" startAt="4"/>
            </a:pPr>
            <a:r>
              <a:rPr lang="en-CA" sz="2400" b="1" dirty="0" smtClean="0">
                <a:latin typeface="Times New Roman" pitchFamily="18" charset="0"/>
              </a:rPr>
              <a:t>Conventions and abbreviated terms</a:t>
            </a:r>
          </a:p>
          <a:p>
            <a:pPr marL="457200" indent="-457200">
              <a:lnSpc>
                <a:spcPct val="80000"/>
              </a:lnSpc>
              <a:spcBef>
                <a:spcPct val="20000"/>
              </a:spcBef>
              <a:buAutoNum type="arabicPeriod" startAt="4"/>
            </a:pPr>
            <a:r>
              <a:rPr lang="en-CA" sz="2400" b="1" dirty="0" smtClean="0">
                <a:latin typeface="Times New Roman" pitchFamily="18" charset="0"/>
              </a:rPr>
              <a:t>Overview</a:t>
            </a:r>
          </a:p>
          <a:p>
            <a:pPr marL="457200" indent="-457200">
              <a:lnSpc>
                <a:spcPct val="80000"/>
              </a:lnSpc>
              <a:spcBef>
                <a:spcPct val="20000"/>
              </a:spcBef>
              <a:buAutoNum type="arabicPeriod" startAt="4"/>
            </a:pPr>
            <a:r>
              <a:rPr lang="en-CA" sz="2200" b="1" dirty="0" smtClean="0">
                <a:latin typeface="Times New Roman" pitchFamily="18" charset="0"/>
              </a:rPr>
              <a:t>Project </a:t>
            </a:r>
            <a:r>
              <a:rPr lang="en-CA" sz="2200" b="1" dirty="0">
                <a:latin typeface="Times New Roman" pitchFamily="18" charset="0"/>
              </a:rPr>
              <a:t>Management (PM) </a:t>
            </a:r>
            <a:r>
              <a:rPr lang="en-CA" sz="2200" b="1" dirty="0" smtClean="0">
                <a:latin typeface="Times New Roman" pitchFamily="18" charset="0"/>
              </a:rPr>
              <a:t>process</a:t>
            </a:r>
            <a:endParaRPr lang="en-CA" sz="2200" b="1" dirty="0">
              <a:latin typeface="Times New Roman" pitchFamily="18" charset="0"/>
            </a:endParaRPr>
          </a:p>
          <a:p>
            <a:pPr marL="457200" indent="-457200">
              <a:lnSpc>
                <a:spcPct val="80000"/>
              </a:lnSpc>
              <a:spcBef>
                <a:spcPct val="20000"/>
              </a:spcBef>
              <a:buAutoNum type="arabicPeriod" startAt="4"/>
            </a:pPr>
            <a:r>
              <a:rPr lang="en-CA" sz="2200" b="1" dirty="0" smtClean="0">
                <a:latin typeface="Times New Roman" pitchFamily="18" charset="0"/>
              </a:rPr>
              <a:t>Software </a:t>
            </a:r>
            <a:r>
              <a:rPr lang="en-CA" sz="2200" b="1" dirty="0">
                <a:latin typeface="Times New Roman" pitchFamily="18" charset="0"/>
              </a:rPr>
              <a:t>Implementation (SI) </a:t>
            </a:r>
            <a:r>
              <a:rPr lang="en-CA" sz="2200" b="1" dirty="0" smtClean="0">
                <a:latin typeface="Times New Roman" pitchFamily="18" charset="0"/>
              </a:rPr>
              <a:t>process</a:t>
            </a:r>
          </a:p>
          <a:p>
            <a:pPr marL="457200" indent="-457200">
              <a:lnSpc>
                <a:spcPct val="80000"/>
              </a:lnSpc>
              <a:spcBef>
                <a:spcPct val="20000"/>
              </a:spcBef>
              <a:buAutoNum type="arabicPeriod" startAt="4"/>
            </a:pPr>
            <a:r>
              <a:rPr lang="en-CA" sz="2200" b="1" dirty="0" smtClean="0">
                <a:latin typeface="Times New Roman" pitchFamily="18" charset="0"/>
              </a:rPr>
              <a:t>Roles </a:t>
            </a:r>
            <a:r>
              <a:rPr lang="en-CA" sz="2200" dirty="0" smtClean="0">
                <a:latin typeface="Times New Roman" pitchFamily="18" charset="0"/>
              </a:rPr>
              <a:t>(all roles)</a:t>
            </a:r>
            <a:endParaRPr lang="en-CA" sz="2200" dirty="0">
              <a:latin typeface="Times New Roman" pitchFamily="18" charset="0"/>
            </a:endParaRPr>
          </a:p>
          <a:p>
            <a:pPr marL="457200" indent="-457200">
              <a:lnSpc>
                <a:spcPct val="80000"/>
              </a:lnSpc>
              <a:spcBef>
                <a:spcPct val="20000"/>
              </a:spcBef>
              <a:buAutoNum type="arabicPeriod" startAt="4"/>
            </a:pPr>
            <a:r>
              <a:rPr lang="en-CA" sz="2200" b="1" dirty="0" smtClean="0">
                <a:latin typeface="Times New Roman" pitchFamily="18" charset="0"/>
              </a:rPr>
              <a:t>Product description </a:t>
            </a:r>
            <a:r>
              <a:rPr lang="en-CA" sz="2200" dirty="0" smtClean="0">
                <a:latin typeface="Times New Roman" pitchFamily="18" charset="0"/>
              </a:rPr>
              <a:t>(all products)</a:t>
            </a:r>
            <a:endParaRPr lang="en-CA" sz="2200" dirty="0">
              <a:latin typeface="Times New Roman" pitchFamily="18" charset="0"/>
            </a:endParaRPr>
          </a:p>
          <a:p>
            <a:pPr marL="457200" indent="-457200">
              <a:lnSpc>
                <a:spcPct val="80000"/>
              </a:lnSpc>
              <a:spcBef>
                <a:spcPct val="20000"/>
              </a:spcBef>
              <a:buAutoNum type="arabicPeriod" startAt="4"/>
            </a:pPr>
            <a:r>
              <a:rPr lang="en-CA" sz="2200" b="1" dirty="0" smtClean="0">
                <a:latin typeface="Times New Roman" pitchFamily="18" charset="0"/>
              </a:rPr>
              <a:t>Software </a:t>
            </a:r>
            <a:r>
              <a:rPr lang="en-CA" sz="2200" b="1" dirty="0">
                <a:latin typeface="Times New Roman" pitchFamily="18" charset="0"/>
              </a:rPr>
              <a:t>tools requirements</a:t>
            </a:r>
          </a:p>
          <a:p>
            <a:pPr marL="342900" indent="-342900">
              <a:lnSpc>
                <a:spcPct val="80000"/>
              </a:lnSpc>
              <a:spcBef>
                <a:spcPct val="20000"/>
              </a:spcBef>
            </a:pPr>
            <a:r>
              <a:rPr lang="en-CA" sz="2400" b="1" dirty="0">
                <a:latin typeface="Times New Roman" pitchFamily="18" charset="0"/>
              </a:rPr>
              <a:t>Annex A (informative) – Deployment Package</a:t>
            </a:r>
          </a:p>
          <a:p>
            <a:pPr marL="342900" indent="-342900">
              <a:lnSpc>
                <a:spcPct val="80000"/>
              </a:lnSpc>
              <a:spcBef>
                <a:spcPct val="20000"/>
              </a:spcBef>
            </a:pPr>
            <a:r>
              <a:rPr lang="en-CA" sz="2400" b="1" dirty="0">
                <a:latin typeface="Times New Roman" pitchFamily="18" charset="0"/>
              </a:rPr>
              <a:t>Bibliography</a:t>
            </a:r>
          </a:p>
          <a:p>
            <a:pPr marL="342900" indent="-342900">
              <a:lnSpc>
                <a:spcPct val="80000"/>
              </a:lnSpc>
              <a:spcBef>
                <a:spcPct val="20000"/>
              </a:spcBef>
            </a:pPr>
            <a:endParaRPr lang="en-CA" sz="2400" b="1" dirty="0">
              <a:latin typeface="Times New Roman" pitchFamily="18" charset="0"/>
            </a:endParaRPr>
          </a:p>
          <a:p>
            <a:pPr marL="342900" indent="-342900">
              <a:lnSpc>
                <a:spcPct val="80000"/>
              </a:lnSpc>
              <a:spcBef>
                <a:spcPct val="20000"/>
              </a:spcBef>
            </a:pPr>
            <a:endParaRPr lang="en-CA" sz="2400" b="1" dirty="0">
              <a:latin typeface="Times New Roman" pitchFamily="18" charset="0"/>
            </a:endParaRPr>
          </a:p>
        </p:txBody>
      </p:sp>
      <p:sp>
        <p:nvSpPr>
          <p:cNvPr id="3584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CA"/>
          </a:p>
        </p:txBody>
      </p:sp>
      <p:sp>
        <p:nvSpPr>
          <p:cNvPr id="35847" name="Text Box 7"/>
          <p:cNvSpPr txBox="1">
            <a:spLocks noChangeArrowheads="1"/>
          </p:cNvSpPr>
          <p:nvPr/>
        </p:nvSpPr>
        <p:spPr bwMode="auto">
          <a:xfrm>
            <a:off x="6372225" y="6308725"/>
            <a:ext cx="1612900" cy="366713"/>
          </a:xfrm>
          <a:prstGeom prst="rect">
            <a:avLst/>
          </a:prstGeom>
          <a:noFill/>
          <a:ln w="9525">
            <a:noFill/>
            <a:miter lim="800000"/>
            <a:headEnd/>
            <a:tailEnd/>
          </a:ln>
        </p:spPr>
        <p:txBody>
          <a:bodyPr wrap="none">
            <a:spAutoFit/>
          </a:bodyPr>
          <a:lstStyle/>
          <a:p>
            <a:r>
              <a:rPr lang="en-CA">
                <a:latin typeface="Times New Roman" pitchFamily="18" charset="0"/>
              </a:rPr>
              <a:t>ISO/IEC 29110</a:t>
            </a:r>
          </a:p>
        </p:txBody>
      </p:sp>
      <p:sp>
        <p:nvSpPr>
          <p:cNvPr id="8" name="Left Brace 7"/>
          <p:cNvSpPr/>
          <p:nvPr>
            <p:custDataLst>
              <p:tags r:id="rId1"/>
            </p:custDataLst>
          </p:nvPr>
        </p:nvSpPr>
        <p:spPr>
          <a:xfrm>
            <a:off x="958527" y="3717032"/>
            <a:ext cx="228600" cy="1224136"/>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cxnSp>
        <p:nvCxnSpPr>
          <p:cNvPr id="9" name="Straight Arrow Connector 8"/>
          <p:cNvCxnSpPr/>
          <p:nvPr>
            <p:custDataLst>
              <p:tags r:id="rId2"/>
            </p:custDataLst>
          </p:nvPr>
        </p:nvCxnSpPr>
        <p:spPr>
          <a:xfrm flipV="1">
            <a:off x="539055" y="5517232"/>
            <a:ext cx="609600" cy="76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2" descr="logos ISO"/>
          <p:cNvPicPr>
            <a:picLocks noChangeAspect="1" noChangeArrowheads="1"/>
          </p:cNvPicPr>
          <p:nvPr/>
        </p:nvPicPr>
        <p:blipFill>
          <a:blip r:embed="rId4" cstate="print"/>
          <a:srcRect/>
          <a:stretch>
            <a:fillRect/>
          </a:stretch>
        </p:blipFill>
        <p:spPr bwMode="auto">
          <a:xfrm>
            <a:off x="107504" y="116632"/>
            <a:ext cx="774836" cy="7111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p:spPr>
        <p:txBody>
          <a:bodyPr/>
          <a:lstStyle/>
          <a:p>
            <a:fld id="{73F27D46-1F10-4288-BECE-0F5E8A943F18}" type="datetime4">
              <a:rPr lang="en-US" smtClean="0"/>
              <a:pPr/>
              <a:t>April 28, 2012</a:t>
            </a:fld>
            <a:endParaRPr lang="fr-CA" smtClean="0"/>
          </a:p>
        </p:txBody>
      </p:sp>
      <p:sp>
        <p:nvSpPr>
          <p:cNvPr id="36867" name="Slide Number Placeholder 4"/>
          <p:cNvSpPr>
            <a:spLocks noGrp="1"/>
          </p:cNvSpPr>
          <p:nvPr>
            <p:ph type="sldNum" sz="quarter" idx="11"/>
          </p:nvPr>
        </p:nvSpPr>
        <p:spPr>
          <a:noFill/>
        </p:spPr>
        <p:txBody>
          <a:bodyPr/>
          <a:lstStyle/>
          <a:p>
            <a:fld id="{04847B98-8E45-439C-87B0-57DE218604E0}" type="slidenum">
              <a:rPr lang="en-US" smtClean="0"/>
              <a:pPr/>
              <a:t>27</a:t>
            </a:fld>
            <a:endParaRPr lang="en-US" smtClean="0"/>
          </a:p>
        </p:txBody>
      </p:sp>
      <p:sp>
        <p:nvSpPr>
          <p:cNvPr id="36868" name="Rectangle 2"/>
          <p:cNvSpPr>
            <a:spLocks noChangeArrowheads="1"/>
          </p:cNvSpPr>
          <p:nvPr/>
        </p:nvSpPr>
        <p:spPr bwMode="auto">
          <a:xfrm>
            <a:off x="457200" y="764704"/>
            <a:ext cx="8218488" cy="5688012"/>
          </a:xfrm>
          <a:prstGeom prst="rect">
            <a:avLst/>
          </a:prstGeom>
          <a:noFill/>
          <a:ln w="9525">
            <a:noFill/>
            <a:miter lim="800000"/>
            <a:headEnd/>
            <a:tailEnd/>
          </a:ln>
        </p:spPr>
        <p:txBody>
          <a:bodyPr/>
          <a:lstStyle/>
          <a:p>
            <a:pPr marL="533400" indent="-533400">
              <a:spcBef>
                <a:spcPct val="20000"/>
              </a:spcBef>
              <a:buFontTx/>
              <a:buAutoNum type="arabicPeriod"/>
            </a:pPr>
            <a:r>
              <a:rPr lang="en-GB" altLang="ja-JP" sz="2200" dirty="0">
                <a:latin typeface="Times New Roman" pitchFamily="18" charset="0"/>
                <a:ea typeface="ＭＳ Ｐゴシック" pitchFamily="-112" charset="-128"/>
              </a:rPr>
              <a:t>Name </a:t>
            </a:r>
          </a:p>
          <a:p>
            <a:pPr marL="533400" indent="-533400">
              <a:spcBef>
                <a:spcPct val="20000"/>
              </a:spcBef>
              <a:buFontTx/>
              <a:buAutoNum type="arabicPeriod"/>
            </a:pPr>
            <a:r>
              <a:rPr lang="en-GB" altLang="ja-JP" sz="2200" dirty="0">
                <a:latin typeface="Times New Roman" pitchFamily="18" charset="0"/>
                <a:ea typeface="ＭＳ Ｐゴシック" pitchFamily="-112" charset="-128"/>
              </a:rPr>
              <a:t>Purpose </a:t>
            </a:r>
          </a:p>
          <a:p>
            <a:pPr marL="533400" indent="-533400">
              <a:spcBef>
                <a:spcPct val="20000"/>
              </a:spcBef>
              <a:buFontTx/>
              <a:buAutoNum type="arabicPeriod"/>
            </a:pPr>
            <a:r>
              <a:rPr lang="en-GB" altLang="ja-JP" sz="2200" dirty="0">
                <a:latin typeface="Times New Roman" pitchFamily="18" charset="0"/>
                <a:ea typeface="ＭＳ Ｐゴシック" pitchFamily="-112" charset="-128"/>
              </a:rPr>
              <a:t>Objectives</a:t>
            </a:r>
          </a:p>
          <a:p>
            <a:pPr marL="533400" indent="-533400">
              <a:spcBef>
                <a:spcPct val="20000"/>
              </a:spcBef>
              <a:buFontTx/>
              <a:buAutoNum type="arabicPeriod"/>
            </a:pPr>
            <a:r>
              <a:rPr lang="en-GB" altLang="ja-JP" sz="2200" dirty="0">
                <a:latin typeface="Times New Roman" pitchFamily="18" charset="0"/>
                <a:ea typeface="ＭＳ Ｐゴシック" pitchFamily="-112" charset="-128"/>
              </a:rPr>
              <a:t>Input Products</a:t>
            </a:r>
          </a:p>
          <a:p>
            <a:pPr marL="533400" indent="-533400">
              <a:spcBef>
                <a:spcPct val="20000"/>
              </a:spcBef>
              <a:buFontTx/>
              <a:buAutoNum type="arabicPeriod"/>
            </a:pPr>
            <a:r>
              <a:rPr lang="en-GB" altLang="ja-JP" sz="2200" dirty="0">
                <a:latin typeface="Times New Roman" pitchFamily="18" charset="0"/>
                <a:ea typeface="ＭＳ Ｐゴシック" pitchFamily="-112" charset="-128"/>
              </a:rPr>
              <a:t>Output Products</a:t>
            </a:r>
          </a:p>
          <a:p>
            <a:pPr marL="533400" indent="-533400">
              <a:spcBef>
                <a:spcPct val="20000"/>
              </a:spcBef>
              <a:buFontTx/>
              <a:buAutoNum type="arabicPeriod"/>
            </a:pPr>
            <a:r>
              <a:rPr lang="en-GB" altLang="ja-JP" sz="2200" dirty="0">
                <a:latin typeface="Times New Roman" pitchFamily="18" charset="0"/>
                <a:ea typeface="ＭＳ Ｐゴシック" pitchFamily="-112" charset="-128"/>
              </a:rPr>
              <a:t>Internal Products</a:t>
            </a:r>
          </a:p>
          <a:p>
            <a:pPr marL="533400" indent="-533400">
              <a:spcBef>
                <a:spcPct val="20000"/>
              </a:spcBef>
              <a:buFontTx/>
              <a:buAutoNum type="arabicPeriod"/>
            </a:pPr>
            <a:r>
              <a:rPr lang="en-GB" altLang="ja-JP" sz="2200" dirty="0">
                <a:latin typeface="Times New Roman" pitchFamily="18" charset="0"/>
                <a:ea typeface="ＭＳ Ｐゴシック" pitchFamily="-112" charset="-128"/>
              </a:rPr>
              <a:t>Roles involved </a:t>
            </a:r>
          </a:p>
          <a:p>
            <a:pPr marL="533400" indent="-533400">
              <a:spcBef>
                <a:spcPct val="20000"/>
              </a:spcBef>
              <a:buFontTx/>
              <a:buAutoNum type="arabicPeriod"/>
            </a:pPr>
            <a:r>
              <a:rPr lang="en-GB" altLang="ja-JP" sz="2200" dirty="0">
                <a:latin typeface="Times New Roman" pitchFamily="18" charset="0"/>
                <a:ea typeface="ＭＳ Ｐゴシック" pitchFamily="-112" charset="-128"/>
              </a:rPr>
              <a:t>Process Diagram  </a:t>
            </a:r>
          </a:p>
          <a:p>
            <a:pPr marL="533400" indent="-533400">
              <a:spcBef>
                <a:spcPct val="20000"/>
              </a:spcBef>
              <a:buFontTx/>
              <a:buAutoNum type="arabicPeriod"/>
            </a:pPr>
            <a:r>
              <a:rPr lang="en-GB" altLang="ja-JP" sz="2200" dirty="0">
                <a:latin typeface="Times New Roman" pitchFamily="18" charset="0"/>
                <a:ea typeface="ＭＳ Ｐゴシック" pitchFamily="-112" charset="-128"/>
              </a:rPr>
              <a:t>Activity Description</a:t>
            </a:r>
          </a:p>
          <a:p>
            <a:pPr marL="914400" lvl="1" indent="-457200">
              <a:spcBef>
                <a:spcPct val="20000"/>
              </a:spcBef>
              <a:buFontTx/>
              <a:buChar char="–"/>
            </a:pPr>
            <a:r>
              <a:rPr lang="en-GB" altLang="ja-JP" sz="2200" b="1" dirty="0" smtClean="0">
                <a:latin typeface="Times New Roman" pitchFamily="18" charset="0"/>
                <a:ea typeface="ＭＳ Ｐゴシック" pitchFamily="-112" charset="-128"/>
              </a:rPr>
              <a:t>Task</a:t>
            </a:r>
            <a:r>
              <a:rPr lang="en-GB" altLang="ja-JP" sz="2200" dirty="0" smtClean="0">
                <a:latin typeface="Times New Roman" pitchFamily="18" charset="0"/>
                <a:ea typeface="ＭＳ Ｐゴシック" pitchFamily="-112" charset="-128"/>
              </a:rPr>
              <a:t> - Description of the tasks to be performed.</a:t>
            </a:r>
          </a:p>
          <a:p>
            <a:pPr marL="914400" lvl="1" indent="-457200">
              <a:spcBef>
                <a:spcPct val="20000"/>
              </a:spcBef>
              <a:buFontTx/>
              <a:buChar char="–"/>
            </a:pPr>
            <a:r>
              <a:rPr lang="en-GB" altLang="ja-JP" sz="2200" b="1" dirty="0" smtClean="0">
                <a:latin typeface="Times New Roman" pitchFamily="18" charset="0"/>
                <a:ea typeface="ＭＳ Ｐゴシック" pitchFamily="-112" charset="-128"/>
              </a:rPr>
              <a:t>Role </a:t>
            </a:r>
            <a:r>
              <a:rPr lang="en-GB" altLang="ja-JP" sz="2200" dirty="0">
                <a:latin typeface="Times New Roman" pitchFamily="18" charset="0"/>
                <a:ea typeface="ＭＳ Ｐゴシック" pitchFamily="-112" charset="-128"/>
              </a:rPr>
              <a:t>- Abbreviation of roles involved in the task execution.</a:t>
            </a:r>
          </a:p>
          <a:p>
            <a:pPr marL="914400" lvl="1" indent="-457200">
              <a:spcBef>
                <a:spcPct val="20000"/>
              </a:spcBef>
              <a:buFontTx/>
              <a:buChar char="–"/>
            </a:pPr>
            <a:r>
              <a:rPr lang="en-GB" altLang="ja-JP" sz="2200" b="1" dirty="0" smtClean="0">
                <a:latin typeface="Times New Roman" pitchFamily="18" charset="0"/>
                <a:ea typeface="ＭＳ Ｐゴシック" pitchFamily="-112" charset="-128"/>
              </a:rPr>
              <a:t>Input </a:t>
            </a:r>
            <a:r>
              <a:rPr lang="en-GB" altLang="ja-JP" sz="2200" b="1" dirty="0">
                <a:latin typeface="Times New Roman" pitchFamily="18" charset="0"/>
                <a:ea typeface="ＭＳ Ｐゴシック" pitchFamily="-112" charset="-128"/>
              </a:rPr>
              <a:t>Products</a:t>
            </a:r>
            <a:r>
              <a:rPr lang="en-GB" altLang="ja-JP" sz="2200" dirty="0">
                <a:latin typeface="Times New Roman" pitchFamily="18" charset="0"/>
                <a:ea typeface="ＭＳ Ｐゴシック" pitchFamily="-112" charset="-128"/>
              </a:rPr>
              <a:t> - Products needed to execute the task.</a:t>
            </a:r>
          </a:p>
          <a:p>
            <a:pPr marL="914400" lvl="1" indent="-457200">
              <a:spcBef>
                <a:spcPct val="20000"/>
              </a:spcBef>
              <a:buFontTx/>
              <a:buChar char="–"/>
            </a:pPr>
            <a:r>
              <a:rPr lang="en-GB" altLang="ja-JP" sz="2200" b="1" dirty="0">
                <a:latin typeface="Times New Roman" pitchFamily="18" charset="0"/>
                <a:ea typeface="ＭＳ Ｐゴシック" pitchFamily="-112" charset="-128"/>
              </a:rPr>
              <a:t>Output Products</a:t>
            </a:r>
            <a:r>
              <a:rPr lang="en-GB" altLang="ja-JP" sz="2200" dirty="0">
                <a:latin typeface="Times New Roman" pitchFamily="18" charset="0"/>
                <a:ea typeface="ＭＳ Ｐゴシック" pitchFamily="-112" charset="-128"/>
              </a:rPr>
              <a:t> - Products created or modified by the execution of the task. </a:t>
            </a:r>
            <a:endParaRPr lang="en-CA" altLang="ja-JP" sz="2200" dirty="0">
              <a:latin typeface="Times New Roman" pitchFamily="18" charset="0"/>
              <a:ea typeface="ＭＳ Ｐゴシック" pitchFamily="-112" charset="-128"/>
            </a:endParaRPr>
          </a:p>
        </p:txBody>
      </p:sp>
      <p:sp>
        <p:nvSpPr>
          <p:cNvPr id="36869" name="Text Box 4"/>
          <p:cNvSpPr txBox="1">
            <a:spLocks noChangeArrowheads="1"/>
          </p:cNvSpPr>
          <p:nvPr/>
        </p:nvSpPr>
        <p:spPr bwMode="auto">
          <a:xfrm>
            <a:off x="6559500" y="6309320"/>
            <a:ext cx="1612900" cy="366712"/>
          </a:xfrm>
          <a:prstGeom prst="rect">
            <a:avLst/>
          </a:prstGeom>
          <a:noFill/>
          <a:ln w="9525">
            <a:noFill/>
            <a:miter lim="800000"/>
            <a:headEnd/>
            <a:tailEnd/>
          </a:ln>
        </p:spPr>
        <p:txBody>
          <a:bodyPr wrap="none">
            <a:spAutoFit/>
          </a:bodyPr>
          <a:lstStyle/>
          <a:p>
            <a:r>
              <a:rPr lang="en-CA" dirty="0">
                <a:latin typeface="Times New Roman" pitchFamily="18" charset="0"/>
              </a:rPr>
              <a:t>ISO/IEC 29110</a:t>
            </a:r>
          </a:p>
        </p:txBody>
      </p:sp>
      <p:sp>
        <p:nvSpPr>
          <p:cNvPr id="36870" name="Rectangle 5"/>
          <p:cNvSpPr>
            <a:spLocks noGrp="1" noChangeArrowheads="1"/>
          </p:cNvSpPr>
          <p:nvPr>
            <p:ph type="title"/>
          </p:nvPr>
        </p:nvSpPr>
        <p:spPr>
          <a:xfrm>
            <a:off x="468313" y="-90488"/>
            <a:ext cx="8353425" cy="1143001"/>
          </a:xfrm>
        </p:spPr>
        <p:txBody>
          <a:bodyPr/>
          <a:lstStyle/>
          <a:p>
            <a:pPr eaLnBrk="1" hangingPunct="1"/>
            <a:r>
              <a:rPr lang="en-GB" altLang="ja-JP" sz="3100" smtClean="0">
                <a:ea typeface="ＭＳ Ｐゴシック" pitchFamily="-112" charset="-128"/>
              </a:rPr>
              <a:t>Process Structure Description and Notation</a:t>
            </a:r>
            <a:endParaRPr lang="fr-FR" sz="3100" smtClean="0">
              <a:ea typeface="ＭＳ Ｐゴシック" pitchFamily="-112" charset="-128"/>
            </a:endParaRPr>
          </a:p>
        </p:txBody>
      </p:sp>
      <p:sp>
        <p:nvSpPr>
          <p:cNvPr id="7" name="Left Brace 6"/>
          <p:cNvSpPr/>
          <p:nvPr>
            <p:custDataLst>
              <p:tags r:id="rId1"/>
            </p:custDataLst>
          </p:nvPr>
        </p:nvSpPr>
        <p:spPr>
          <a:xfrm>
            <a:off x="323528" y="4086200"/>
            <a:ext cx="216024" cy="222312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1"/>
          <p:cNvSpPr>
            <a:spLocks noGrp="1"/>
          </p:cNvSpPr>
          <p:nvPr>
            <p:ph type="dt" sz="quarter" idx="10"/>
          </p:nvPr>
        </p:nvSpPr>
        <p:spPr>
          <a:noFill/>
        </p:spPr>
        <p:txBody>
          <a:bodyPr/>
          <a:lstStyle/>
          <a:p>
            <a:fld id="{5F08ECBD-22CA-4E48-A9DA-A4897F1F69F1}" type="datetime4">
              <a:rPr lang="en-US" smtClean="0"/>
              <a:pPr/>
              <a:t>April 28, 2012</a:t>
            </a:fld>
            <a:endParaRPr lang="fr-CA" smtClean="0"/>
          </a:p>
        </p:txBody>
      </p:sp>
      <p:sp>
        <p:nvSpPr>
          <p:cNvPr id="37891" name="Slide Number Placeholder 2"/>
          <p:cNvSpPr>
            <a:spLocks noGrp="1"/>
          </p:cNvSpPr>
          <p:nvPr>
            <p:ph type="sldNum" sz="quarter" idx="11"/>
          </p:nvPr>
        </p:nvSpPr>
        <p:spPr>
          <a:noFill/>
        </p:spPr>
        <p:txBody>
          <a:bodyPr/>
          <a:lstStyle/>
          <a:p>
            <a:fld id="{8F825C70-5D96-4608-BEE3-9ED498AF5A96}" type="slidenum">
              <a:rPr lang="en-US" smtClean="0"/>
              <a:pPr/>
              <a:t>28</a:t>
            </a:fld>
            <a:endParaRPr lang="en-US" smtClean="0"/>
          </a:p>
        </p:txBody>
      </p:sp>
      <p:sp>
        <p:nvSpPr>
          <p:cNvPr id="37892" name="Rectangle 4"/>
          <p:cNvSpPr>
            <a:spLocks noChangeArrowheads="1"/>
          </p:cNvSpPr>
          <p:nvPr>
            <p:custDataLst>
              <p:tags r:id="rId1"/>
            </p:custDataLst>
          </p:nvPr>
        </p:nvSpPr>
        <p:spPr bwMode="auto">
          <a:xfrm>
            <a:off x="457200" y="-17463"/>
            <a:ext cx="8229600" cy="1143001"/>
          </a:xfrm>
          <a:prstGeom prst="rect">
            <a:avLst/>
          </a:prstGeom>
          <a:noFill/>
          <a:ln w="9525">
            <a:noFill/>
            <a:miter lim="800000"/>
            <a:headEnd/>
            <a:tailEnd/>
          </a:ln>
        </p:spPr>
        <p:txBody>
          <a:bodyPr anchor="ctr"/>
          <a:lstStyle/>
          <a:p>
            <a:pPr marL="685800" indent="-685800" algn="ctr"/>
            <a:r>
              <a:rPr lang="en-GB" altLang="ja-JP" sz="3200" b="1">
                <a:solidFill>
                  <a:schemeClr val="accent2"/>
                </a:solidFill>
                <a:latin typeface="Times New Roman" pitchFamily="18" charset="0"/>
                <a:ea typeface="ＭＳ Ｐゴシック" pitchFamily="-112" charset="-128"/>
              </a:rPr>
              <a:t>Part 5 - Project Management (PM) Process </a:t>
            </a:r>
            <a:endParaRPr lang="en-CA" altLang="ja-JP" sz="3200" b="1">
              <a:solidFill>
                <a:schemeClr val="accent2"/>
              </a:solidFill>
              <a:latin typeface="Times New Roman" pitchFamily="18" charset="0"/>
              <a:ea typeface="ＭＳ Ｐゴシック" pitchFamily="-112" charset="-128"/>
            </a:endParaRPr>
          </a:p>
        </p:txBody>
      </p:sp>
      <p:sp>
        <p:nvSpPr>
          <p:cNvPr id="37893" name="Rectangle 5"/>
          <p:cNvSpPr>
            <a:spLocks noChangeArrowheads="1"/>
          </p:cNvSpPr>
          <p:nvPr>
            <p:custDataLst>
              <p:tags r:id="rId2"/>
            </p:custDataLst>
          </p:nvPr>
        </p:nvSpPr>
        <p:spPr bwMode="auto">
          <a:xfrm>
            <a:off x="395288" y="836613"/>
            <a:ext cx="8291512" cy="3455987"/>
          </a:xfrm>
          <a:prstGeom prst="rect">
            <a:avLst/>
          </a:prstGeom>
          <a:noFill/>
          <a:ln w="9525">
            <a:noFill/>
            <a:miter lim="800000"/>
            <a:headEnd/>
            <a:tailEnd/>
          </a:ln>
        </p:spPr>
        <p:txBody>
          <a:bodyPr/>
          <a:lstStyle/>
          <a:p>
            <a:pPr marL="533400" indent="-533400">
              <a:lnSpc>
                <a:spcPct val="90000"/>
              </a:lnSpc>
              <a:spcBef>
                <a:spcPct val="20000"/>
              </a:spcBef>
              <a:buFontTx/>
              <a:buChar char="•"/>
            </a:pPr>
            <a:r>
              <a:rPr lang="en-GB" altLang="ja-JP" sz="2400" b="1" dirty="0">
                <a:latin typeface="Times New Roman" pitchFamily="18" charset="0"/>
                <a:ea typeface="ＭＳ Ｐゴシック" pitchFamily="-112" charset="-128"/>
              </a:rPr>
              <a:t>Purpose</a:t>
            </a:r>
            <a:endParaRPr lang="en-CA" altLang="ja-JP" sz="2400" b="1" dirty="0">
              <a:latin typeface="Times New Roman" pitchFamily="18" charset="0"/>
              <a:ea typeface="ＭＳ Ｐゴシック" pitchFamily="-112" charset="-128"/>
            </a:endParaRPr>
          </a:p>
          <a:p>
            <a:pPr marL="914400" lvl="1" indent="-457200">
              <a:lnSpc>
                <a:spcPct val="90000"/>
              </a:lnSpc>
              <a:spcBef>
                <a:spcPct val="20000"/>
              </a:spcBef>
              <a:buFontTx/>
              <a:buChar char="–"/>
            </a:pPr>
            <a:r>
              <a:rPr lang="en-GB" altLang="ja-JP" sz="2000" dirty="0">
                <a:latin typeface="Times New Roman" pitchFamily="18" charset="0"/>
                <a:ea typeface="ＭＳ Ｐゴシック" pitchFamily="-112" charset="-128"/>
              </a:rPr>
              <a:t>To </a:t>
            </a:r>
            <a:r>
              <a:rPr lang="en-GB" altLang="ja-JP" sz="2000" u="sng" dirty="0">
                <a:solidFill>
                  <a:schemeClr val="accent2"/>
                </a:solidFill>
                <a:latin typeface="Times New Roman" pitchFamily="18" charset="0"/>
                <a:ea typeface="ＭＳ Ｐゴシック" pitchFamily="-112" charset="-128"/>
              </a:rPr>
              <a:t>establish and carry out in a systematic way the tasks</a:t>
            </a:r>
            <a:r>
              <a:rPr lang="en-GB" altLang="ja-JP" sz="2000" dirty="0">
                <a:latin typeface="Times New Roman" pitchFamily="18" charset="0"/>
                <a:ea typeface="ＭＳ Ｐゴシック" pitchFamily="-112" charset="-128"/>
              </a:rPr>
              <a:t> of the software implementation project, which allows complying with the </a:t>
            </a:r>
            <a:r>
              <a:rPr lang="en-GB" altLang="ja-JP" sz="2000" u="sng" dirty="0">
                <a:solidFill>
                  <a:schemeClr val="accent2"/>
                </a:solidFill>
                <a:latin typeface="Times New Roman" pitchFamily="18" charset="0"/>
                <a:ea typeface="ＭＳ Ｐゴシック" pitchFamily="-112" charset="-128"/>
              </a:rPr>
              <a:t>project’s objectives </a:t>
            </a:r>
            <a:r>
              <a:rPr lang="en-GB" altLang="ja-JP" sz="2000" dirty="0">
                <a:latin typeface="Times New Roman" pitchFamily="18" charset="0"/>
                <a:ea typeface="ＭＳ Ｐゴシック" pitchFamily="-112" charset="-128"/>
              </a:rPr>
              <a:t>in the expected </a:t>
            </a:r>
            <a:r>
              <a:rPr lang="en-GB" altLang="ja-JP" sz="2000" u="sng" dirty="0">
                <a:solidFill>
                  <a:schemeClr val="accent2"/>
                </a:solidFill>
                <a:latin typeface="Times New Roman" pitchFamily="18" charset="0"/>
                <a:ea typeface="ＭＳ Ｐゴシック" pitchFamily="-112" charset="-128"/>
              </a:rPr>
              <a:t>quality, time and costs</a:t>
            </a:r>
            <a:r>
              <a:rPr lang="en-GB" altLang="ja-JP" sz="2000" dirty="0">
                <a:latin typeface="Times New Roman" pitchFamily="18" charset="0"/>
                <a:ea typeface="ＭＳ Ｐゴシック" pitchFamily="-112" charset="-128"/>
              </a:rPr>
              <a:t>.</a:t>
            </a:r>
          </a:p>
          <a:p>
            <a:pPr marL="533400" indent="-533400">
              <a:lnSpc>
                <a:spcPct val="90000"/>
              </a:lnSpc>
              <a:spcBef>
                <a:spcPct val="20000"/>
              </a:spcBef>
              <a:buFontTx/>
              <a:buChar char="•"/>
            </a:pPr>
            <a:r>
              <a:rPr lang="en-GB" altLang="ja-JP" sz="2400" b="1" dirty="0">
                <a:latin typeface="Times New Roman" pitchFamily="18" charset="0"/>
                <a:ea typeface="ＭＳ Ｐゴシック" pitchFamily="-112" charset="-128"/>
              </a:rPr>
              <a:t>Seven Objectives</a:t>
            </a:r>
            <a:endParaRPr lang="en-CA" altLang="ja-JP" sz="2400" b="1" dirty="0">
              <a:latin typeface="Times New Roman" pitchFamily="18" charset="0"/>
              <a:ea typeface="ＭＳ Ｐゴシック" pitchFamily="-112" charset="-128"/>
            </a:endParaRPr>
          </a:p>
          <a:p>
            <a:pPr marL="914400" lvl="1" indent="-457200">
              <a:lnSpc>
                <a:spcPct val="90000"/>
              </a:lnSpc>
              <a:spcBef>
                <a:spcPct val="20000"/>
              </a:spcBef>
              <a:buFontTx/>
              <a:buChar char="–"/>
            </a:pPr>
            <a:r>
              <a:rPr lang="en-GB" altLang="ja-JP" sz="2000" b="1" u="sng" dirty="0">
                <a:solidFill>
                  <a:schemeClr val="accent2"/>
                </a:solidFill>
                <a:latin typeface="Times New Roman" pitchFamily="18" charset="0"/>
                <a:ea typeface="ＭＳ Ｐゴシック" pitchFamily="-112" charset="-128"/>
              </a:rPr>
              <a:t>PM.O1.</a:t>
            </a:r>
            <a:r>
              <a:rPr lang="en-GB" altLang="ja-JP" sz="2000" dirty="0">
                <a:latin typeface="Times New Roman" pitchFamily="18" charset="0"/>
                <a:ea typeface="ＭＳ Ｐゴシック" pitchFamily="-112" charset="-128"/>
              </a:rPr>
              <a:t> </a:t>
            </a:r>
            <a:r>
              <a:rPr lang="en-US" sz="2000" dirty="0">
                <a:latin typeface="Times New Roman" pitchFamily="18" charset="0"/>
              </a:rPr>
              <a:t>The Project Plan for the execution of the project is developed according to the </a:t>
            </a:r>
            <a:r>
              <a:rPr lang="en-US" sz="2000" u="sng" dirty="0">
                <a:solidFill>
                  <a:schemeClr val="accent2"/>
                </a:solidFill>
                <a:latin typeface="Times New Roman" pitchFamily="18" charset="0"/>
              </a:rPr>
              <a:t>Statement of Work</a:t>
            </a:r>
            <a:r>
              <a:rPr lang="en-US" sz="2000" dirty="0">
                <a:latin typeface="Times New Roman" pitchFamily="18" charset="0"/>
              </a:rPr>
              <a:t> and </a:t>
            </a:r>
            <a:r>
              <a:rPr lang="en-US" sz="2000" u="sng" dirty="0">
                <a:solidFill>
                  <a:schemeClr val="accent2"/>
                </a:solidFill>
                <a:latin typeface="Times New Roman" pitchFamily="18" charset="0"/>
              </a:rPr>
              <a:t>reviewed and accepted by the Customer</a:t>
            </a:r>
            <a:r>
              <a:rPr lang="en-US" sz="2000" dirty="0">
                <a:latin typeface="Times New Roman" pitchFamily="18" charset="0"/>
              </a:rPr>
              <a:t>. The </a:t>
            </a:r>
            <a:r>
              <a:rPr lang="en-US" sz="2000" u="sng" dirty="0">
                <a:solidFill>
                  <a:schemeClr val="accent2"/>
                </a:solidFill>
                <a:latin typeface="Times New Roman" pitchFamily="18" charset="0"/>
              </a:rPr>
              <a:t>tasks and resources</a:t>
            </a:r>
            <a:r>
              <a:rPr lang="en-US" sz="2000" dirty="0">
                <a:latin typeface="Times New Roman" pitchFamily="18" charset="0"/>
              </a:rPr>
              <a:t> necessary to complete the work are </a:t>
            </a:r>
            <a:r>
              <a:rPr lang="en-US" sz="2000" u="sng" dirty="0">
                <a:solidFill>
                  <a:schemeClr val="accent2"/>
                </a:solidFill>
                <a:latin typeface="Times New Roman" pitchFamily="18" charset="0"/>
              </a:rPr>
              <a:t>sized and estimated</a:t>
            </a:r>
            <a:r>
              <a:rPr lang="en-US" sz="2000" dirty="0">
                <a:latin typeface="Times New Roman" pitchFamily="18" charset="0"/>
              </a:rPr>
              <a:t>.</a:t>
            </a:r>
            <a:endParaRPr lang="fr-CA" sz="2000" dirty="0">
              <a:latin typeface="Times New Roman" pitchFamily="18" charset="0"/>
            </a:endParaRPr>
          </a:p>
        </p:txBody>
      </p:sp>
      <p:sp>
        <p:nvSpPr>
          <p:cNvPr id="37896" name="Text Box 8"/>
          <p:cNvSpPr txBox="1">
            <a:spLocks noChangeArrowheads="1"/>
          </p:cNvSpPr>
          <p:nvPr>
            <p:custDataLst>
              <p:tags r:id="rId3"/>
            </p:custDataLst>
          </p:nvPr>
        </p:nvSpPr>
        <p:spPr bwMode="auto">
          <a:xfrm>
            <a:off x="6588125" y="6476826"/>
            <a:ext cx="1454150" cy="336550"/>
          </a:xfrm>
          <a:prstGeom prst="rect">
            <a:avLst/>
          </a:prstGeom>
          <a:noFill/>
          <a:ln w="9525">
            <a:noFill/>
            <a:miter lim="800000"/>
            <a:headEnd/>
            <a:tailEnd/>
          </a:ln>
        </p:spPr>
        <p:txBody>
          <a:bodyPr wrap="none">
            <a:spAutoFit/>
          </a:bodyPr>
          <a:lstStyle/>
          <a:p>
            <a:r>
              <a:rPr lang="en-CA" sz="1600" dirty="0">
                <a:latin typeface="Times New Roman" pitchFamily="18" charset="0"/>
              </a:rPr>
              <a:t>ISO/IEC 29110</a:t>
            </a:r>
          </a:p>
        </p:txBody>
      </p:sp>
      <p:grpSp>
        <p:nvGrpSpPr>
          <p:cNvPr id="13" name="Group 12"/>
          <p:cNvGrpSpPr/>
          <p:nvPr/>
        </p:nvGrpSpPr>
        <p:grpSpPr>
          <a:xfrm>
            <a:off x="1207057" y="3699306"/>
            <a:ext cx="7776864" cy="2769989"/>
            <a:chOff x="1475656" y="3647054"/>
            <a:chExt cx="7056784" cy="2769989"/>
          </a:xfrm>
        </p:grpSpPr>
        <p:sp>
          <p:nvSpPr>
            <p:cNvPr id="10" name="Rectangle 1"/>
            <p:cNvSpPr>
              <a:spLocks noChangeArrowheads="1"/>
            </p:cNvSpPr>
            <p:nvPr/>
          </p:nvSpPr>
          <p:spPr bwMode="auto">
            <a:xfrm>
              <a:off x="1475656" y="3647054"/>
              <a:ext cx="7056784" cy="2769989"/>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ja-JP" sz="1200" b="0" i="1"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1"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6.3.1 Project Planning Process</a:t>
              </a:r>
              <a:endParaRPr kumimoji="0" lang="fr-CA" altLang="ja-JP"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1"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a)	the scope of the work for the project is defined;</a:t>
              </a:r>
              <a:endParaRPr kumimoji="0" lang="fr-CA" altLang="ja-JP"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1"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c)	the tasks and resources necessary to complete the work are sized and estimated;</a:t>
              </a:r>
              <a:endParaRPr kumimoji="0" lang="fr-CA" altLang="ja-JP"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1"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e)	plans for the execution of the project are developed; and</a:t>
              </a:r>
              <a:endParaRPr kumimoji="0" lang="fr-CA" altLang="ja-JP"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1"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f)	plans for the execution of the project are activated.</a:t>
              </a:r>
              <a:endParaRPr kumimoji="0" lang="fr-CA" altLang="ja-JP"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200" b="0" i="1"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1"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6.3.7 Measurement Process</a:t>
              </a:r>
              <a:endParaRPr kumimoji="0" lang="fr-CA" altLang="ja-JP"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1"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a)	</a:t>
              </a:r>
              <a:r>
                <a:rPr kumimoji="0" lang="en-US" altLang="ja-JP" sz="1400" b="0" i="1"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the information needs of technical and management processes are identified.</a:t>
              </a:r>
              <a:endParaRPr kumimoji="0" lang="fr-CA" altLang="ja-JP"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1"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ja-JP" sz="1200" i="1" dirty="0" smtClean="0">
                  <a:ea typeface="MS Mincho" pitchFamily="49" charset="-128"/>
                  <a:cs typeface="Times New Roman" pitchFamily="18" charset="0"/>
                </a:rPr>
                <a:t>		                                                         </a:t>
              </a:r>
              <a:r>
                <a:rPr kumimoji="0" lang="en-US" altLang="ja-JP" sz="1200" b="0" i="1"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[ISO/IEC 12207, 6.3.1, 6.3.7]</a:t>
              </a:r>
              <a:endParaRPr kumimoji="0" lang="fr-CA" altLang="ja-JP"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altLang="ja-JP" sz="2800" b="0" i="0" u="none" strike="noStrike" cap="none" normalizeH="0" baseline="0" dirty="0" smtClean="0">
                <a:ln>
                  <a:noFill/>
                </a:ln>
                <a:solidFill>
                  <a:schemeClr val="tx1"/>
                </a:solidFill>
                <a:effectLst/>
                <a:latin typeface="Arial" pitchFamily="34" charset="0"/>
              </a:endParaRPr>
            </a:p>
          </p:txBody>
        </p:sp>
        <p:cxnSp>
          <p:nvCxnSpPr>
            <p:cNvPr id="12" name="Straight Connector 11"/>
            <p:cNvCxnSpPr/>
            <p:nvPr/>
          </p:nvCxnSpPr>
          <p:spPr>
            <a:xfrm>
              <a:off x="5443965" y="5969036"/>
              <a:ext cx="176419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2"/>
          <p:cNvSpPr>
            <a:spLocks noGrp="1"/>
          </p:cNvSpPr>
          <p:nvPr>
            <p:ph type="sldNum" sz="quarter" idx="11"/>
          </p:nvPr>
        </p:nvSpPr>
        <p:spPr>
          <a:noFill/>
        </p:spPr>
        <p:txBody>
          <a:bodyPr/>
          <a:lstStyle/>
          <a:p>
            <a:fld id="{FC253B61-6D92-4CD8-A884-75EA71271D57}" type="slidenum">
              <a:rPr lang="en-US" smtClean="0"/>
              <a:pPr/>
              <a:t>29</a:t>
            </a:fld>
            <a:endParaRPr lang="en-US" smtClean="0"/>
          </a:p>
        </p:txBody>
      </p:sp>
      <p:sp>
        <p:nvSpPr>
          <p:cNvPr id="38916" name="Rectangle 2"/>
          <p:cNvSpPr>
            <a:spLocks noChangeArrowheads="1"/>
          </p:cNvSpPr>
          <p:nvPr>
            <p:custDataLst>
              <p:tags r:id="rId1"/>
            </p:custDataLst>
          </p:nvPr>
        </p:nvSpPr>
        <p:spPr bwMode="auto">
          <a:xfrm>
            <a:off x="288801" y="764704"/>
            <a:ext cx="8675687" cy="5472113"/>
          </a:xfrm>
          <a:prstGeom prst="rect">
            <a:avLst/>
          </a:prstGeom>
          <a:solidFill>
            <a:schemeClr val="bg1"/>
          </a:solidFill>
          <a:ln w="9525">
            <a:noFill/>
            <a:miter lim="800000"/>
            <a:headEnd/>
            <a:tailEnd/>
          </a:ln>
        </p:spPr>
        <p:txBody>
          <a:bodyPr/>
          <a:lstStyle/>
          <a:p>
            <a:pPr marL="533400" indent="-533400">
              <a:spcBef>
                <a:spcPct val="20000"/>
              </a:spcBef>
              <a:buFontTx/>
              <a:buAutoNum type="arabicPeriod"/>
            </a:pPr>
            <a:r>
              <a:rPr lang="en-GB" altLang="ja-JP" sz="1900" b="1" dirty="0">
                <a:latin typeface="Times New Roman" pitchFamily="18" charset="0"/>
                <a:ea typeface="ＭＳ Ｐゴシック" pitchFamily="-112" charset="-128"/>
              </a:rPr>
              <a:t>PM.O1.</a:t>
            </a:r>
            <a:r>
              <a:rPr lang="en-GB" altLang="ja-JP" sz="1900" dirty="0">
                <a:latin typeface="Times New Roman" pitchFamily="18" charset="0"/>
                <a:ea typeface="ＭＳ Ｐゴシック" pitchFamily="-112" charset="-128"/>
              </a:rPr>
              <a:t> </a:t>
            </a:r>
            <a:r>
              <a:rPr lang="en-US" sz="1900" dirty="0">
                <a:latin typeface="Times New Roman" pitchFamily="18" charset="0"/>
              </a:rPr>
              <a:t>The Project Plan for the execution of the project is developed according to the </a:t>
            </a:r>
            <a:r>
              <a:rPr lang="en-US" sz="1900" u="sng" dirty="0">
                <a:solidFill>
                  <a:schemeClr val="accent2"/>
                </a:solidFill>
                <a:latin typeface="Times New Roman" pitchFamily="18" charset="0"/>
              </a:rPr>
              <a:t>Statement of Work</a:t>
            </a:r>
            <a:r>
              <a:rPr lang="en-US" sz="1900" dirty="0">
                <a:latin typeface="Times New Roman" pitchFamily="18" charset="0"/>
              </a:rPr>
              <a:t> and </a:t>
            </a:r>
            <a:r>
              <a:rPr lang="en-US" sz="1900" u="sng" dirty="0">
                <a:solidFill>
                  <a:schemeClr val="accent2"/>
                </a:solidFill>
                <a:latin typeface="Times New Roman" pitchFamily="18" charset="0"/>
              </a:rPr>
              <a:t>reviewed and accepted by the Customer</a:t>
            </a:r>
            <a:r>
              <a:rPr lang="en-US" sz="1900" dirty="0">
                <a:latin typeface="Times New Roman" pitchFamily="18" charset="0"/>
              </a:rPr>
              <a:t>. The </a:t>
            </a:r>
            <a:r>
              <a:rPr lang="en-US" sz="1900" u="sng" dirty="0">
                <a:solidFill>
                  <a:schemeClr val="accent2"/>
                </a:solidFill>
                <a:latin typeface="Times New Roman" pitchFamily="18" charset="0"/>
              </a:rPr>
              <a:t>tasks and resources</a:t>
            </a:r>
            <a:r>
              <a:rPr lang="en-US" sz="1900" dirty="0">
                <a:latin typeface="Times New Roman" pitchFamily="18" charset="0"/>
              </a:rPr>
              <a:t> necessary to complete the work are </a:t>
            </a:r>
            <a:r>
              <a:rPr lang="en-US" sz="1900" u="sng" dirty="0">
                <a:solidFill>
                  <a:schemeClr val="accent2"/>
                </a:solidFill>
                <a:latin typeface="Times New Roman" pitchFamily="18" charset="0"/>
              </a:rPr>
              <a:t>sized and estimated</a:t>
            </a:r>
            <a:r>
              <a:rPr lang="en-US" sz="1900" dirty="0">
                <a:latin typeface="Times New Roman" pitchFamily="18" charset="0"/>
              </a:rPr>
              <a:t>.</a:t>
            </a:r>
            <a:endParaRPr lang="fr-CA" sz="1900" dirty="0">
              <a:latin typeface="Times New Roman" pitchFamily="18" charset="0"/>
            </a:endParaRPr>
          </a:p>
          <a:p>
            <a:pPr marL="533400" indent="-533400">
              <a:spcBef>
                <a:spcPct val="20000"/>
              </a:spcBef>
              <a:buFontTx/>
              <a:buAutoNum type="arabicPeriod"/>
            </a:pPr>
            <a:r>
              <a:rPr lang="en-GB" altLang="ja-JP" sz="1900" b="1" dirty="0">
                <a:latin typeface="Times New Roman" pitchFamily="18" charset="0"/>
                <a:ea typeface="ＭＳ Ｐゴシック" pitchFamily="-112" charset="-128"/>
              </a:rPr>
              <a:t>PM.O2.</a:t>
            </a:r>
            <a:r>
              <a:rPr lang="en-GB" altLang="ja-JP" sz="1900" dirty="0">
                <a:latin typeface="Times New Roman" pitchFamily="18" charset="0"/>
                <a:ea typeface="ＭＳ Ｐゴシック" pitchFamily="-112" charset="-128"/>
              </a:rPr>
              <a:t> </a:t>
            </a:r>
            <a:r>
              <a:rPr lang="en-GB" altLang="ja-JP" sz="1900" u="sng" dirty="0">
                <a:solidFill>
                  <a:schemeClr val="accent2"/>
                </a:solidFill>
                <a:latin typeface="Times New Roman" pitchFamily="18" charset="0"/>
                <a:ea typeface="ＭＳ Ｐゴシック" pitchFamily="-112" charset="-128"/>
              </a:rPr>
              <a:t>Progress</a:t>
            </a:r>
            <a:r>
              <a:rPr lang="en-GB" altLang="ja-JP" sz="1900" dirty="0">
                <a:latin typeface="Times New Roman" pitchFamily="18" charset="0"/>
                <a:ea typeface="ＭＳ Ｐゴシック" pitchFamily="-112" charset="-128"/>
              </a:rPr>
              <a:t> of the project is </a:t>
            </a:r>
            <a:r>
              <a:rPr lang="en-GB" altLang="ja-JP" sz="1900" u="sng" dirty="0">
                <a:solidFill>
                  <a:schemeClr val="accent2"/>
                </a:solidFill>
                <a:latin typeface="Times New Roman" pitchFamily="18" charset="0"/>
                <a:ea typeface="ＭＳ Ｐゴシック" pitchFamily="-112" charset="-128"/>
              </a:rPr>
              <a:t>monitored</a:t>
            </a:r>
            <a:r>
              <a:rPr lang="en-GB" altLang="ja-JP" sz="1900" dirty="0">
                <a:latin typeface="Times New Roman" pitchFamily="18" charset="0"/>
                <a:ea typeface="ＭＳ Ｐゴシック" pitchFamily="-112" charset="-128"/>
              </a:rPr>
              <a:t> against the Project </a:t>
            </a:r>
            <a:r>
              <a:rPr lang="en-GB" altLang="ja-JP" sz="1900" u="sng" dirty="0">
                <a:solidFill>
                  <a:schemeClr val="accent2"/>
                </a:solidFill>
                <a:latin typeface="Times New Roman" pitchFamily="18" charset="0"/>
                <a:ea typeface="ＭＳ Ｐゴシック" pitchFamily="-112" charset="-128"/>
              </a:rPr>
              <a:t>Plan</a:t>
            </a:r>
            <a:r>
              <a:rPr lang="en-GB" altLang="ja-JP" sz="1900" dirty="0">
                <a:latin typeface="Times New Roman" pitchFamily="18" charset="0"/>
                <a:ea typeface="ＭＳ Ｐゴシック" pitchFamily="-112" charset="-128"/>
              </a:rPr>
              <a:t> and </a:t>
            </a:r>
            <a:r>
              <a:rPr lang="en-GB" altLang="ja-JP" sz="1900" u="sng" dirty="0">
                <a:solidFill>
                  <a:schemeClr val="accent2"/>
                </a:solidFill>
                <a:latin typeface="Times New Roman" pitchFamily="18" charset="0"/>
                <a:ea typeface="ＭＳ Ｐゴシック" pitchFamily="-112" charset="-128"/>
              </a:rPr>
              <a:t>recorded</a:t>
            </a:r>
            <a:r>
              <a:rPr lang="en-GB" altLang="ja-JP" sz="1900" dirty="0">
                <a:latin typeface="Times New Roman" pitchFamily="18" charset="0"/>
                <a:ea typeface="ＭＳ Ｐゴシック" pitchFamily="-112" charset="-128"/>
              </a:rPr>
              <a:t> in the Progress </a:t>
            </a:r>
            <a:r>
              <a:rPr lang="en-GB" altLang="ja-JP" sz="1900" u="sng" dirty="0">
                <a:solidFill>
                  <a:schemeClr val="accent2"/>
                </a:solidFill>
                <a:latin typeface="Times New Roman" pitchFamily="18" charset="0"/>
                <a:ea typeface="ＭＳ Ｐゴシック" pitchFamily="-112" charset="-128"/>
              </a:rPr>
              <a:t>Status Record</a:t>
            </a:r>
            <a:r>
              <a:rPr lang="en-GB" altLang="ja-JP" sz="1900" dirty="0">
                <a:latin typeface="Times New Roman" pitchFamily="18" charset="0"/>
                <a:ea typeface="ＭＳ Ｐゴシック" pitchFamily="-112" charset="-128"/>
              </a:rPr>
              <a:t>. </a:t>
            </a:r>
          </a:p>
          <a:p>
            <a:pPr marL="533400" indent="-533400">
              <a:spcBef>
                <a:spcPct val="20000"/>
              </a:spcBef>
              <a:buFontTx/>
              <a:buAutoNum type="arabicPeriod"/>
            </a:pPr>
            <a:r>
              <a:rPr lang="en-GB" altLang="ja-JP" sz="1900" b="1" dirty="0">
                <a:latin typeface="Times New Roman" pitchFamily="18" charset="0"/>
                <a:ea typeface="ＭＳ Ｐゴシック" pitchFamily="-112" charset="-128"/>
              </a:rPr>
              <a:t>PM.O3.</a:t>
            </a:r>
            <a:r>
              <a:rPr lang="en-GB" altLang="ja-JP" sz="1900" dirty="0">
                <a:latin typeface="Times New Roman" pitchFamily="18" charset="0"/>
                <a:ea typeface="ＭＳ Ｐゴシック" pitchFamily="-112" charset="-128"/>
              </a:rPr>
              <a:t> The </a:t>
            </a:r>
            <a:r>
              <a:rPr lang="en-GB" altLang="ja-JP" sz="1900" u="sng" dirty="0">
                <a:solidFill>
                  <a:schemeClr val="accent2"/>
                </a:solidFill>
                <a:latin typeface="Times New Roman" pitchFamily="18" charset="0"/>
                <a:ea typeface="ＭＳ Ｐゴシック" pitchFamily="-112" charset="-128"/>
              </a:rPr>
              <a:t>Change Requests</a:t>
            </a:r>
            <a:r>
              <a:rPr lang="en-GB" altLang="ja-JP" sz="1900" dirty="0">
                <a:latin typeface="Times New Roman" pitchFamily="18" charset="0"/>
                <a:ea typeface="ＭＳ Ｐゴシック" pitchFamily="-112" charset="-128"/>
              </a:rPr>
              <a:t> are </a:t>
            </a:r>
            <a:r>
              <a:rPr lang="en-GB" altLang="ja-JP" sz="1900" u="sng" dirty="0">
                <a:solidFill>
                  <a:schemeClr val="accent2"/>
                </a:solidFill>
                <a:latin typeface="Times New Roman" pitchFamily="18" charset="0"/>
                <a:ea typeface="ＭＳ Ｐゴシック" pitchFamily="-112" charset="-128"/>
              </a:rPr>
              <a:t>addressed</a:t>
            </a:r>
            <a:r>
              <a:rPr lang="en-GB" altLang="ja-JP" sz="1900" dirty="0">
                <a:latin typeface="Times New Roman" pitchFamily="18" charset="0"/>
                <a:ea typeface="ＭＳ Ｐゴシック" pitchFamily="-112" charset="-128"/>
              </a:rPr>
              <a:t> through their reception and analysis. Changes to </a:t>
            </a:r>
            <a:r>
              <a:rPr lang="en-GB" altLang="ja-JP" sz="1900" u="sng" dirty="0">
                <a:solidFill>
                  <a:schemeClr val="accent2"/>
                </a:solidFill>
                <a:latin typeface="Times New Roman" pitchFamily="18" charset="0"/>
                <a:ea typeface="ＭＳ Ｐゴシック" pitchFamily="-112" charset="-128"/>
              </a:rPr>
              <a:t>software requirements</a:t>
            </a:r>
            <a:r>
              <a:rPr lang="en-GB" altLang="ja-JP" sz="1900" dirty="0">
                <a:latin typeface="Times New Roman" pitchFamily="18" charset="0"/>
                <a:ea typeface="ＭＳ Ｐゴシック" pitchFamily="-112" charset="-128"/>
              </a:rPr>
              <a:t> are </a:t>
            </a:r>
            <a:r>
              <a:rPr lang="en-GB" altLang="ja-JP" sz="1900" u="sng" dirty="0">
                <a:solidFill>
                  <a:schemeClr val="accent2"/>
                </a:solidFill>
                <a:latin typeface="Times New Roman" pitchFamily="18" charset="0"/>
                <a:ea typeface="ＭＳ Ｐゴシック" pitchFamily="-112" charset="-128"/>
              </a:rPr>
              <a:t>evaluated</a:t>
            </a:r>
            <a:r>
              <a:rPr lang="en-GB" altLang="ja-JP" sz="1900" dirty="0">
                <a:latin typeface="Times New Roman" pitchFamily="18" charset="0"/>
                <a:ea typeface="ＭＳ Ｐゴシック" pitchFamily="-112" charset="-128"/>
              </a:rPr>
              <a:t> for cost, schedule and technical impact.</a:t>
            </a:r>
          </a:p>
          <a:p>
            <a:pPr marL="533400" indent="-533400">
              <a:spcBef>
                <a:spcPct val="20000"/>
              </a:spcBef>
              <a:buFontTx/>
              <a:buAutoNum type="arabicPeriod"/>
            </a:pPr>
            <a:r>
              <a:rPr lang="en-GB" altLang="ja-JP" sz="1900" b="1" dirty="0">
                <a:latin typeface="Times New Roman" pitchFamily="18" charset="0"/>
                <a:ea typeface="ＭＳ Ｐゴシック" pitchFamily="-112" charset="-128"/>
              </a:rPr>
              <a:t>PM.O4.</a:t>
            </a:r>
            <a:r>
              <a:rPr lang="en-GB" altLang="ja-JP" sz="1900" dirty="0">
                <a:latin typeface="Times New Roman" pitchFamily="18" charset="0"/>
                <a:ea typeface="ＭＳ Ｐゴシック" pitchFamily="-112" charset="-128"/>
              </a:rPr>
              <a:t> </a:t>
            </a:r>
            <a:r>
              <a:rPr lang="en-GB" altLang="ja-JP" sz="1900" u="sng" dirty="0">
                <a:solidFill>
                  <a:schemeClr val="accent2"/>
                </a:solidFill>
                <a:latin typeface="Times New Roman" pitchFamily="18" charset="0"/>
                <a:ea typeface="ＭＳ Ｐゴシック" pitchFamily="-112" charset="-128"/>
              </a:rPr>
              <a:t>Review meetings</a:t>
            </a:r>
            <a:r>
              <a:rPr lang="en-GB" altLang="ja-JP" sz="1900" dirty="0">
                <a:latin typeface="Times New Roman" pitchFamily="18" charset="0"/>
                <a:ea typeface="ＭＳ Ｐゴシック" pitchFamily="-112" charset="-128"/>
              </a:rPr>
              <a:t> with the Work Team and the Customer are held. </a:t>
            </a:r>
            <a:r>
              <a:rPr lang="en-GB" altLang="ja-JP" sz="1900" u="sng" dirty="0">
                <a:solidFill>
                  <a:schemeClr val="accent2"/>
                </a:solidFill>
                <a:latin typeface="Times New Roman" pitchFamily="18" charset="0"/>
                <a:ea typeface="ＭＳ Ｐゴシック" pitchFamily="-112" charset="-128"/>
              </a:rPr>
              <a:t>Agreements</a:t>
            </a:r>
            <a:r>
              <a:rPr lang="en-GB" altLang="ja-JP" sz="1900" dirty="0">
                <a:latin typeface="Times New Roman" pitchFamily="18" charset="0"/>
                <a:ea typeface="ＭＳ Ｐゴシック" pitchFamily="-112" charset="-128"/>
              </a:rPr>
              <a:t> are registered and tracked.</a:t>
            </a:r>
          </a:p>
          <a:p>
            <a:pPr marL="533400" indent="-533400">
              <a:spcBef>
                <a:spcPct val="20000"/>
              </a:spcBef>
              <a:buFontTx/>
              <a:buAutoNum type="arabicPeriod"/>
            </a:pPr>
            <a:r>
              <a:rPr lang="en-GB" altLang="ja-JP" sz="1900" b="1" dirty="0">
                <a:latin typeface="Times New Roman" pitchFamily="18" charset="0"/>
                <a:ea typeface="ＭＳ Ｐゴシック" pitchFamily="-112" charset="-128"/>
              </a:rPr>
              <a:t>PM.O5.</a:t>
            </a:r>
            <a:r>
              <a:rPr lang="en-GB" altLang="ja-JP" sz="1900" dirty="0">
                <a:latin typeface="Times New Roman" pitchFamily="18" charset="0"/>
                <a:ea typeface="ＭＳ Ｐゴシック" pitchFamily="-112" charset="-128"/>
              </a:rPr>
              <a:t> </a:t>
            </a:r>
            <a:r>
              <a:rPr lang="en-GB" altLang="ja-JP" sz="1900" u="sng" dirty="0">
                <a:solidFill>
                  <a:schemeClr val="accent2"/>
                </a:solidFill>
                <a:latin typeface="Times New Roman" pitchFamily="18" charset="0"/>
                <a:ea typeface="ＭＳ Ｐゴシック" pitchFamily="-112" charset="-128"/>
              </a:rPr>
              <a:t>Risks are identified</a:t>
            </a:r>
            <a:r>
              <a:rPr lang="en-GB" altLang="ja-JP" sz="1900" dirty="0">
                <a:latin typeface="Times New Roman" pitchFamily="18" charset="0"/>
                <a:ea typeface="ＭＳ Ｐゴシック" pitchFamily="-112" charset="-128"/>
              </a:rPr>
              <a:t> as they develop and during the conduct of the project.</a:t>
            </a:r>
          </a:p>
          <a:p>
            <a:pPr marL="533400" indent="-533400">
              <a:spcBef>
                <a:spcPct val="20000"/>
              </a:spcBef>
              <a:buFontTx/>
              <a:buAutoNum type="arabicPeriod"/>
            </a:pPr>
            <a:r>
              <a:rPr lang="en-GB" altLang="ja-JP" sz="1900" b="1" dirty="0">
                <a:latin typeface="Times New Roman" pitchFamily="18" charset="0"/>
                <a:ea typeface="ＭＳ Ｐゴシック" pitchFamily="-112" charset="-128"/>
              </a:rPr>
              <a:t>PM.O6.</a:t>
            </a:r>
            <a:r>
              <a:rPr lang="en-GB" altLang="ja-JP" sz="1900" dirty="0">
                <a:latin typeface="Times New Roman" pitchFamily="18" charset="0"/>
                <a:ea typeface="ＭＳ Ｐゴシック" pitchFamily="-112" charset="-128"/>
              </a:rPr>
              <a:t> A software </a:t>
            </a:r>
            <a:r>
              <a:rPr lang="en-GB" altLang="ja-JP" sz="1900" u="sng" dirty="0">
                <a:solidFill>
                  <a:schemeClr val="accent2"/>
                </a:solidFill>
                <a:latin typeface="Times New Roman" pitchFamily="18" charset="0"/>
                <a:ea typeface="ＭＳ Ｐゴシック" pitchFamily="-112" charset="-128"/>
              </a:rPr>
              <a:t>Version Control Strategy is developed</a:t>
            </a:r>
            <a:r>
              <a:rPr lang="en-GB" altLang="ja-JP" sz="1900" dirty="0">
                <a:latin typeface="Times New Roman" pitchFamily="18" charset="0"/>
                <a:ea typeface="ＭＳ Ｐゴシック" pitchFamily="-112" charset="-128"/>
              </a:rPr>
              <a:t>. </a:t>
            </a:r>
            <a:r>
              <a:rPr lang="en-GB" altLang="ja-JP" sz="1900" u="sng" dirty="0">
                <a:solidFill>
                  <a:schemeClr val="accent2"/>
                </a:solidFill>
                <a:latin typeface="Times New Roman" pitchFamily="18" charset="0"/>
                <a:ea typeface="ＭＳ Ｐゴシック" pitchFamily="-112" charset="-128"/>
              </a:rPr>
              <a:t>Items</a:t>
            </a:r>
            <a:r>
              <a:rPr lang="en-GB" altLang="ja-JP" sz="1900" dirty="0">
                <a:latin typeface="Times New Roman" pitchFamily="18" charset="0"/>
                <a:ea typeface="ＭＳ Ｐゴシック" pitchFamily="-112" charset="-128"/>
              </a:rPr>
              <a:t> of Software Configuration are </a:t>
            </a:r>
            <a:r>
              <a:rPr lang="en-GB" altLang="ja-JP" sz="1900" u="sng" dirty="0">
                <a:solidFill>
                  <a:schemeClr val="accent2"/>
                </a:solidFill>
                <a:latin typeface="Times New Roman" pitchFamily="18" charset="0"/>
                <a:ea typeface="ＭＳ Ｐゴシック" pitchFamily="-112" charset="-128"/>
              </a:rPr>
              <a:t>identified, defined and </a:t>
            </a:r>
            <a:r>
              <a:rPr lang="en-GB" altLang="ja-JP" sz="1900" u="sng" dirty="0" err="1">
                <a:solidFill>
                  <a:schemeClr val="accent2"/>
                </a:solidFill>
                <a:latin typeface="Times New Roman" pitchFamily="18" charset="0"/>
                <a:ea typeface="ＭＳ Ｐゴシック" pitchFamily="-112" charset="-128"/>
              </a:rPr>
              <a:t>baselined</a:t>
            </a:r>
            <a:r>
              <a:rPr lang="en-GB" altLang="ja-JP" sz="1900" dirty="0">
                <a:latin typeface="Times New Roman" pitchFamily="18" charset="0"/>
                <a:ea typeface="ＭＳ Ｐゴシック" pitchFamily="-112" charset="-128"/>
              </a:rPr>
              <a:t>. </a:t>
            </a:r>
            <a:r>
              <a:rPr lang="en-GB" altLang="ja-JP" sz="1900" u="sng" dirty="0">
                <a:solidFill>
                  <a:schemeClr val="accent2"/>
                </a:solidFill>
                <a:latin typeface="Times New Roman" pitchFamily="18" charset="0"/>
                <a:ea typeface="ＭＳ Ｐゴシック" pitchFamily="-112" charset="-128"/>
              </a:rPr>
              <a:t>Modifications</a:t>
            </a:r>
            <a:r>
              <a:rPr lang="en-GB" altLang="ja-JP" sz="1900" dirty="0">
                <a:latin typeface="Times New Roman" pitchFamily="18" charset="0"/>
                <a:ea typeface="ＭＳ Ｐゴシック" pitchFamily="-112" charset="-128"/>
              </a:rPr>
              <a:t> and </a:t>
            </a:r>
            <a:r>
              <a:rPr lang="en-GB" altLang="ja-JP" sz="1900" u="sng" dirty="0">
                <a:solidFill>
                  <a:schemeClr val="accent2"/>
                </a:solidFill>
                <a:latin typeface="Times New Roman" pitchFamily="18" charset="0"/>
                <a:ea typeface="ＭＳ Ｐゴシック" pitchFamily="-112" charset="-128"/>
              </a:rPr>
              <a:t>releases</a:t>
            </a:r>
            <a:r>
              <a:rPr lang="en-GB" altLang="ja-JP" sz="1900" dirty="0">
                <a:latin typeface="Times New Roman" pitchFamily="18" charset="0"/>
                <a:ea typeface="ＭＳ Ｐゴシック" pitchFamily="-112" charset="-128"/>
              </a:rPr>
              <a:t> of the items are controlled and made available to the Customer and Work Team including the storage, handling and </a:t>
            </a:r>
            <a:r>
              <a:rPr lang="en-GB" altLang="ja-JP" sz="1900" u="sng" dirty="0">
                <a:solidFill>
                  <a:schemeClr val="accent2"/>
                </a:solidFill>
                <a:latin typeface="Times New Roman" pitchFamily="18" charset="0"/>
                <a:ea typeface="ＭＳ Ｐゴシック" pitchFamily="-112" charset="-128"/>
              </a:rPr>
              <a:t>delivery</a:t>
            </a:r>
            <a:r>
              <a:rPr lang="en-GB" altLang="ja-JP" sz="1900" dirty="0">
                <a:latin typeface="Times New Roman" pitchFamily="18" charset="0"/>
                <a:ea typeface="ＭＳ Ｐゴシック" pitchFamily="-112" charset="-128"/>
              </a:rPr>
              <a:t> of the items.</a:t>
            </a:r>
            <a:r>
              <a:rPr lang="fr-CA" altLang="ja-JP" sz="1900" dirty="0">
                <a:latin typeface="Times New Roman" pitchFamily="18" charset="0"/>
                <a:ea typeface="ＭＳ Ｐゴシック" pitchFamily="-112" charset="-128"/>
              </a:rPr>
              <a:t> </a:t>
            </a:r>
          </a:p>
          <a:p>
            <a:pPr marL="533400" indent="-533400">
              <a:spcBef>
                <a:spcPct val="20000"/>
              </a:spcBef>
              <a:buFontTx/>
              <a:buAutoNum type="arabicPeriod"/>
            </a:pPr>
            <a:r>
              <a:rPr lang="en-GB" altLang="ja-JP" sz="1900" b="1" dirty="0">
                <a:latin typeface="Times New Roman" pitchFamily="18" charset="0"/>
                <a:ea typeface="ＭＳ Ｐゴシック" pitchFamily="-112" charset="-128"/>
              </a:rPr>
              <a:t>PM.O7.</a:t>
            </a:r>
            <a:r>
              <a:rPr lang="en-GB" altLang="ja-JP" sz="1900" dirty="0">
                <a:latin typeface="Times New Roman" pitchFamily="18" charset="0"/>
                <a:ea typeface="ＭＳ Ｐゴシック" pitchFamily="-112" charset="-128"/>
              </a:rPr>
              <a:t> </a:t>
            </a:r>
            <a:r>
              <a:rPr lang="en-GB" altLang="ja-JP" sz="1900" u="sng" dirty="0">
                <a:solidFill>
                  <a:schemeClr val="accent2"/>
                </a:solidFill>
                <a:latin typeface="Times New Roman" pitchFamily="18" charset="0"/>
                <a:ea typeface="ＭＳ Ｐゴシック" pitchFamily="-112" charset="-128"/>
              </a:rPr>
              <a:t>Software Quality Assurance</a:t>
            </a:r>
            <a:r>
              <a:rPr lang="en-GB" altLang="ja-JP" sz="1900" dirty="0">
                <a:latin typeface="Times New Roman" pitchFamily="18" charset="0"/>
                <a:ea typeface="ＭＳ Ｐゴシック" pitchFamily="-112" charset="-128"/>
              </a:rPr>
              <a:t> is </a:t>
            </a:r>
            <a:r>
              <a:rPr lang="en-GB" altLang="ja-JP" sz="1900" u="sng" dirty="0">
                <a:solidFill>
                  <a:schemeClr val="accent2"/>
                </a:solidFill>
                <a:latin typeface="Times New Roman" pitchFamily="18" charset="0"/>
                <a:ea typeface="ＭＳ Ｐゴシック" pitchFamily="-112" charset="-128"/>
              </a:rPr>
              <a:t>performed</a:t>
            </a:r>
            <a:r>
              <a:rPr lang="en-GB" altLang="ja-JP" sz="1900" dirty="0">
                <a:latin typeface="Times New Roman" pitchFamily="18" charset="0"/>
                <a:ea typeface="ＭＳ Ｐゴシック" pitchFamily="-112" charset="-128"/>
              </a:rPr>
              <a:t> to provide assurance that work products and processes comply with the Project Plan and Requirements Specification.</a:t>
            </a:r>
            <a:endParaRPr lang="fr-CA" sz="1900" dirty="0">
              <a:latin typeface="Times New Roman" pitchFamily="18" charset="0"/>
              <a:ea typeface="ＭＳ Ｐゴシック" pitchFamily="-112" charset="-128"/>
            </a:endParaRPr>
          </a:p>
        </p:txBody>
      </p:sp>
      <p:sp>
        <p:nvSpPr>
          <p:cNvPr id="38917" name="Rectangle 3"/>
          <p:cNvSpPr>
            <a:spLocks noChangeArrowheads="1"/>
          </p:cNvSpPr>
          <p:nvPr>
            <p:custDataLst>
              <p:tags r:id="rId2"/>
            </p:custDataLst>
          </p:nvPr>
        </p:nvSpPr>
        <p:spPr bwMode="auto">
          <a:xfrm>
            <a:off x="0" y="-100013"/>
            <a:ext cx="9144000" cy="1143001"/>
          </a:xfrm>
          <a:prstGeom prst="rect">
            <a:avLst/>
          </a:prstGeom>
          <a:noFill/>
          <a:ln w="9525">
            <a:noFill/>
            <a:miter lim="800000"/>
            <a:headEnd/>
            <a:tailEnd/>
          </a:ln>
        </p:spPr>
        <p:txBody>
          <a:bodyPr anchor="ctr"/>
          <a:lstStyle/>
          <a:p>
            <a:pPr algn="ctr"/>
            <a:r>
              <a:rPr lang="en-GB" altLang="ja-JP" sz="2800" b="1">
                <a:solidFill>
                  <a:schemeClr val="accent2"/>
                </a:solidFill>
                <a:latin typeface="Times New Roman" pitchFamily="18" charset="0"/>
                <a:ea typeface="ＭＳ Ｐゴシック" pitchFamily="-112" charset="-128"/>
              </a:rPr>
              <a:t>Project Management (PM) Process – 7 Objectives</a:t>
            </a:r>
            <a:endParaRPr lang="fr-CA" sz="2800" b="1">
              <a:solidFill>
                <a:schemeClr val="accent2"/>
              </a:solidFill>
              <a:latin typeface="Times New Roman" pitchFamily="18" charset="0"/>
            </a:endParaRPr>
          </a:p>
        </p:txBody>
      </p:sp>
      <p:sp>
        <p:nvSpPr>
          <p:cNvPr id="38918" name="Text Box 4"/>
          <p:cNvSpPr txBox="1">
            <a:spLocks noChangeArrowheads="1"/>
          </p:cNvSpPr>
          <p:nvPr>
            <p:custDataLst>
              <p:tags r:id="rId3"/>
            </p:custDataLst>
          </p:nvPr>
        </p:nvSpPr>
        <p:spPr bwMode="auto">
          <a:xfrm>
            <a:off x="6934200" y="6477000"/>
            <a:ext cx="1454150" cy="336550"/>
          </a:xfrm>
          <a:prstGeom prst="rect">
            <a:avLst/>
          </a:prstGeom>
          <a:noFill/>
          <a:ln w="9525">
            <a:noFill/>
            <a:miter lim="800000"/>
            <a:headEnd/>
            <a:tailEnd/>
          </a:ln>
        </p:spPr>
        <p:txBody>
          <a:bodyPr wrap="none">
            <a:spAutoFit/>
          </a:bodyPr>
          <a:lstStyle/>
          <a:p>
            <a:r>
              <a:rPr lang="en-CA" sz="1600">
                <a:latin typeface="Times New Roman" pitchFamily="18" charset="0"/>
              </a:rPr>
              <a:t>ISO/IEC 29110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4"/>
          <p:cNvSpPr>
            <a:spLocks noGrp="1"/>
          </p:cNvSpPr>
          <p:nvPr>
            <p:ph type="dt" sz="quarter" idx="10"/>
          </p:nvPr>
        </p:nvSpPr>
        <p:spPr>
          <a:noFill/>
        </p:spPr>
        <p:txBody>
          <a:bodyPr/>
          <a:lstStyle/>
          <a:p>
            <a:fld id="{45FEC936-4814-412E-8030-F3A9EEECA7AB}" type="datetime4">
              <a:rPr lang="en-US" smtClean="0"/>
              <a:pPr/>
              <a:t>April 28, 2012</a:t>
            </a:fld>
            <a:endParaRPr lang="fr-CA" smtClean="0"/>
          </a:p>
        </p:txBody>
      </p:sp>
      <p:sp>
        <p:nvSpPr>
          <p:cNvPr id="17411" name="Slide Number Placeholder 5"/>
          <p:cNvSpPr>
            <a:spLocks noGrp="1"/>
          </p:cNvSpPr>
          <p:nvPr>
            <p:ph type="sldNum" sz="quarter" idx="11"/>
          </p:nvPr>
        </p:nvSpPr>
        <p:spPr>
          <a:noFill/>
        </p:spPr>
        <p:txBody>
          <a:bodyPr/>
          <a:lstStyle/>
          <a:p>
            <a:fld id="{010539EF-FAF5-4410-BA1E-793B803F1FE1}" type="slidenum">
              <a:rPr lang="en-US" smtClean="0"/>
              <a:pPr/>
              <a:t>3</a:t>
            </a:fld>
            <a:endParaRPr lang="en-US" smtClean="0"/>
          </a:p>
        </p:txBody>
      </p:sp>
      <p:sp>
        <p:nvSpPr>
          <p:cNvPr id="17412" name="Rectangle 2"/>
          <p:cNvSpPr>
            <a:spLocks noGrp="1" noChangeArrowheads="1"/>
          </p:cNvSpPr>
          <p:nvPr>
            <p:ph type="title"/>
          </p:nvPr>
        </p:nvSpPr>
        <p:spPr>
          <a:xfrm>
            <a:off x="1754188" y="188913"/>
            <a:ext cx="5410200" cy="762000"/>
          </a:xfrm>
        </p:spPr>
        <p:txBody>
          <a:bodyPr/>
          <a:lstStyle/>
          <a:p>
            <a:pPr eaLnBrk="1" hangingPunct="1"/>
            <a:r>
              <a:rPr lang="en-CA" sz="3200" smtClean="0"/>
              <a:t>Size of Enterprises</a:t>
            </a:r>
          </a:p>
        </p:txBody>
      </p:sp>
      <p:graphicFrame>
        <p:nvGraphicFramePr>
          <p:cNvPr id="277507" name="Group 3"/>
          <p:cNvGraphicFramePr>
            <a:graphicFrameLocks noGrp="1"/>
          </p:cNvGraphicFramePr>
          <p:nvPr>
            <p:ph sz="half" idx="2"/>
          </p:nvPr>
        </p:nvGraphicFramePr>
        <p:xfrm>
          <a:off x="2011709" y="2911449"/>
          <a:ext cx="5008563" cy="2317751"/>
        </p:xfrm>
        <a:graphic>
          <a:graphicData uri="http://schemas.openxmlformats.org/drawingml/2006/table">
            <a:tbl>
              <a:tblPr/>
              <a:tblGrid>
                <a:gridCol w="1895475"/>
                <a:gridCol w="1639888"/>
                <a:gridCol w="1473200"/>
              </a:tblGrid>
              <a:tr h="1009650">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Tx/>
                        <a:buSzTx/>
                        <a:buFontTx/>
                        <a:buNone/>
                        <a:tabLst/>
                      </a:pPr>
                      <a:r>
                        <a:rPr kumimoji="0" lang="en-CA" sz="2000" b="1" i="0" u="none" strike="noStrike" cap="none" normalizeH="0" baseline="0" smtClean="0">
                          <a:ln>
                            <a:noFill/>
                          </a:ln>
                          <a:solidFill>
                            <a:schemeClr val="tx1"/>
                          </a:solidFill>
                          <a:effectLst/>
                          <a:latin typeface="Times New Roman" pitchFamily="18" charset="0"/>
                        </a:rPr>
                        <a:t>Number of employees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CA" sz="2000" b="1" i="0" u="none" strike="noStrike" cap="none" normalizeH="0" baseline="0" smtClean="0">
                          <a:ln>
                            <a:noFill/>
                          </a:ln>
                          <a:solidFill>
                            <a:schemeClr val="tx1"/>
                          </a:solidFill>
                          <a:effectLst/>
                          <a:latin typeface="Times New Roman" pitchFamily="18" charset="0"/>
                        </a:rPr>
                        <a:t>Number of</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en-CA" sz="2000" b="1" i="0" u="none" strike="noStrike" cap="none" normalizeH="0" baseline="0" smtClean="0">
                          <a:ln>
                            <a:noFill/>
                          </a:ln>
                          <a:solidFill>
                            <a:schemeClr val="tx1"/>
                          </a:solidFill>
                          <a:effectLst/>
                          <a:latin typeface="Times New Roman" pitchFamily="18" charset="0"/>
                        </a:rPr>
                        <a:t>Software</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en-CA" sz="2000" b="1" i="0" u="none" strike="noStrike" cap="none" normalizeH="0" baseline="0" smtClean="0">
                          <a:ln>
                            <a:noFill/>
                          </a:ln>
                          <a:solidFill>
                            <a:schemeClr val="tx1"/>
                          </a:solidFill>
                          <a:effectLst/>
                          <a:latin typeface="Times New Roman" pitchFamily="18" charset="0"/>
                        </a:rPr>
                        <a:t>Enterprises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Tx/>
                        <a:buSzTx/>
                        <a:buFontTx/>
                        <a:buNone/>
                        <a:tabLst/>
                      </a:pPr>
                      <a:r>
                        <a:rPr kumimoji="0" lang="en-CA" sz="2000" b="1" i="0" u="none" strike="noStrike" cap="none" normalizeH="0" baseline="0" smtClean="0">
                          <a:ln>
                            <a:noFill/>
                          </a:ln>
                          <a:solidFill>
                            <a:schemeClr val="tx1"/>
                          </a:solidFill>
                          <a:effectLst/>
                          <a:latin typeface="Times New Roman" pitchFamily="18" charset="0"/>
                        </a:rPr>
                        <a:t>Percentage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smtClean="0">
                          <a:ln>
                            <a:noFill/>
                          </a:ln>
                          <a:solidFill>
                            <a:schemeClr val="tx1"/>
                          </a:solidFill>
                          <a:effectLst/>
                          <a:latin typeface="Times New Roman" pitchFamily="18" charset="0"/>
                        </a:rPr>
                        <a:t>1 to 25</a:t>
                      </a:r>
                      <a:endParaRPr kumimoji="0" lang="en-CA" sz="2000" b="0" i="0" u="none" strike="noStrike" cap="none" normalizeH="0" baseline="0" smtClean="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smtClean="0">
                          <a:ln>
                            <a:noFill/>
                          </a:ln>
                          <a:solidFill>
                            <a:schemeClr val="tx1"/>
                          </a:solidFill>
                          <a:effectLst/>
                          <a:latin typeface="Times New Roman" pitchFamily="18" charset="0"/>
                        </a:rPr>
                        <a:t>540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smtClean="0">
                          <a:ln>
                            <a:noFill/>
                          </a:ln>
                          <a:solidFill>
                            <a:schemeClr val="tx1"/>
                          </a:solidFill>
                          <a:effectLst/>
                          <a:latin typeface="Times New Roman" pitchFamily="18" charset="0"/>
                        </a:rPr>
                        <a:t>78 %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smtClean="0">
                          <a:ln>
                            <a:noFill/>
                          </a:ln>
                          <a:solidFill>
                            <a:schemeClr val="tx1"/>
                          </a:solidFill>
                          <a:effectLst/>
                          <a:latin typeface="Times New Roman" pitchFamily="18" charset="0"/>
                        </a:rPr>
                        <a:t>25 to 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smtClean="0">
                          <a:ln>
                            <a:noFill/>
                          </a:ln>
                          <a:solidFill>
                            <a:schemeClr val="tx1"/>
                          </a:solidFill>
                          <a:effectLst/>
                          <a:latin typeface="Times New Roman" pitchFamily="18" charset="0"/>
                        </a:rPr>
                        <a:t>127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smtClean="0">
                          <a:ln>
                            <a:noFill/>
                          </a:ln>
                          <a:solidFill>
                            <a:schemeClr val="tx1"/>
                          </a:solidFill>
                          <a:effectLst/>
                          <a:latin typeface="Times New Roman" pitchFamily="18" charset="0"/>
                        </a:rPr>
                        <a:t>18 %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smtClean="0">
                          <a:ln>
                            <a:noFill/>
                          </a:ln>
                          <a:solidFill>
                            <a:schemeClr val="tx1"/>
                          </a:solidFill>
                          <a:effectLst/>
                          <a:latin typeface="Times New Roman" pitchFamily="18" charset="0"/>
                        </a:rPr>
                        <a:t>Over 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smtClean="0">
                          <a:ln>
                            <a:noFill/>
                          </a:ln>
                          <a:solidFill>
                            <a:schemeClr val="tx1"/>
                          </a:solidFill>
                          <a:effectLst/>
                          <a:latin typeface="Times New Roman" pitchFamily="18"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chemeClr val="tx1"/>
                          </a:solidFill>
                          <a:effectLst/>
                          <a:latin typeface="Times New Roman" pitchFamily="18" charset="0"/>
                        </a:rPr>
                        <a:t>4 %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35" name="Rectangle 25"/>
          <p:cNvSpPr>
            <a:spLocks noGrp="1" noChangeArrowheads="1"/>
          </p:cNvSpPr>
          <p:nvPr>
            <p:ph type="body" idx="1"/>
          </p:nvPr>
        </p:nvSpPr>
        <p:spPr>
          <a:xfrm>
            <a:off x="611188" y="764704"/>
            <a:ext cx="7921625" cy="2305050"/>
          </a:xfrm>
          <a:noFill/>
        </p:spPr>
        <p:txBody>
          <a:bodyPr/>
          <a:lstStyle/>
          <a:p>
            <a:pPr eaLnBrk="1" hangingPunct="1"/>
            <a:r>
              <a:rPr lang="en-CA" sz="2300" dirty="0" smtClean="0"/>
              <a:t>European Union</a:t>
            </a:r>
          </a:p>
          <a:p>
            <a:pPr lvl="1" eaLnBrk="1" hangingPunct="1"/>
            <a:r>
              <a:rPr lang="en-CA" sz="2000" dirty="0" smtClean="0"/>
              <a:t>93 % are micro enterprises (less than 10 employees) </a:t>
            </a:r>
          </a:p>
          <a:p>
            <a:pPr eaLnBrk="1" hangingPunct="1"/>
            <a:r>
              <a:rPr lang="en-CA" sz="2300" dirty="0" smtClean="0"/>
              <a:t>Micro enterprises account for 70% to 90% of enterprises in OECD</a:t>
            </a:r>
            <a:r>
              <a:rPr lang="en-CA" sz="2300" dirty="0" smtClean="0">
                <a:solidFill>
                  <a:srgbClr val="0000FF"/>
                </a:solidFill>
              </a:rPr>
              <a:t>*</a:t>
            </a:r>
            <a:r>
              <a:rPr lang="en-CA" sz="2300" dirty="0" smtClean="0"/>
              <a:t> countries (about 57% in USA)</a:t>
            </a:r>
            <a:endParaRPr lang="en-CA" sz="2700" u="sng" dirty="0" smtClean="0"/>
          </a:p>
          <a:p>
            <a:pPr eaLnBrk="1" hangingPunct="1"/>
            <a:r>
              <a:rPr lang="en-CA" sz="2300" dirty="0" smtClean="0"/>
              <a:t>Greater Montréal Area - Software Enterprises.</a:t>
            </a:r>
          </a:p>
        </p:txBody>
      </p:sp>
      <p:sp>
        <p:nvSpPr>
          <p:cNvPr id="17436" name="Text Box 26"/>
          <p:cNvSpPr txBox="1">
            <a:spLocks noChangeArrowheads="1"/>
          </p:cNvSpPr>
          <p:nvPr/>
        </p:nvSpPr>
        <p:spPr bwMode="auto">
          <a:xfrm>
            <a:off x="2027106" y="5229200"/>
            <a:ext cx="5237331" cy="646331"/>
          </a:xfrm>
          <a:prstGeom prst="rect">
            <a:avLst/>
          </a:prstGeom>
          <a:noFill/>
          <a:ln w="9525">
            <a:noFill/>
            <a:miter lim="800000"/>
            <a:headEnd/>
            <a:tailEnd/>
          </a:ln>
        </p:spPr>
        <p:txBody>
          <a:bodyPr wrap="none">
            <a:spAutoFit/>
          </a:bodyPr>
          <a:lstStyle/>
          <a:p>
            <a:r>
              <a:rPr lang="en-CA" dirty="0" smtClean="0">
                <a:latin typeface="+mj-lt"/>
              </a:rPr>
              <a:t>About</a:t>
            </a:r>
            <a:r>
              <a:rPr lang="en-CA" dirty="0" smtClean="0">
                <a:solidFill>
                  <a:schemeClr val="accent2"/>
                </a:solidFill>
                <a:latin typeface="+mj-lt"/>
              </a:rPr>
              <a:t> 50</a:t>
            </a:r>
            <a:r>
              <a:rPr lang="en-CA" dirty="0">
                <a:solidFill>
                  <a:schemeClr val="accent2"/>
                </a:solidFill>
                <a:latin typeface="+mj-lt"/>
              </a:rPr>
              <a:t>%</a:t>
            </a:r>
            <a:r>
              <a:rPr lang="en-CA" dirty="0">
                <a:latin typeface="+mj-lt"/>
              </a:rPr>
              <a:t> of enterprises have less </a:t>
            </a:r>
            <a:r>
              <a:rPr lang="en-CA" dirty="0" smtClean="0">
                <a:latin typeface="+mj-lt"/>
              </a:rPr>
              <a:t>than </a:t>
            </a:r>
            <a:r>
              <a:rPr lang="en-CA" dirty="0" smtClean="0">
                <a:solidFill>
                  <a:schemeClr val="accent2"/>
                </a:solidFill>
                <a:latin typeface="+mj-lt"/>
              </a:rPr>
              <a:t>10</a:t>
            </a:r>
            <a:r>
              <a:rPr lang="en-CA" dirty="0" smtClean="0">
                <a:latin typeface="+mj-lt"/>
              </a:rPr>
              <a:t> </a:t>
            </a:r>
            <a:r>
              <a:rPr lang="en-CA" dirty="0">
                <a:latin typeface="+mj-lt"/>
              </a:rPr>
              <a:t>employees</a:t>
            </a:r>
          </a:p>
          <a:p>
            <a:r>
              <a:rPr lang="en-CA" dirty="0">
                <a:latin typeface="+mj-lt"/>
              </a:rPr>
              <a:t>                   Source: Montreal International, 2006</a:t>
            </a:r>
          </a:p>
        </p:txBody>
      </p:sp>
      <p:sp>
        <p:nvSpPr>
          <p:cNvPr id="17437" name="Text Box 27"/>
          <p:cNvSpPr txBox="1">
            <a:spLocks noChangeArrowheads="1"/>
          </p:cNvSpPr>
          <p:nvPr/>
        </p:nvSpPr>
        <p:spPr bwMode="auto">
          <a:xfrm>
            <a:off x="2195513" y="6261100"/>
            <a:ext cx="6429375" cy="336550"/>
          </a:xfrm>
          <a:prstGeom prst="rect">
            <a:avLst/>
          </a:prstGeom>
          <a:noFill/>
          <a:ln w="9525">
            <a:noFill/>
            <a:miter lim="800000"/>
            <a:headEnd/>
            <a:tailEnd/>
          </a:ln>
        </p:spPr>
        <p:txBody>
          <a:bodyPr>
            <a:spAutoFit/>
          </a:bodyPr>
          <a:lstStyle/>
          <a:p>
            <a:r>
              <a:rPr lang="en-CA" sz="1600">
                <a:solidFill>
                  <a:srgbClr val="0000FF"/>
                </a:solidFill>
                <a:latin typeface="Times New Roman" pitchFamily="18" charset="0"/>
              </a:rPr>
              <a:t>*</a:t>
            </a:r>
            <a:r>
              <a:rPr lang="en-CA" sz="1600">
                <a:latin typeface="Times New Roman" pitchFamily="18" charset="0"/>
              </a:rPr>
              <a:t> OECD: </a:t>
            </a:r>
            <a:r>
              <a:rPr lang="en-CA" sz="1600" u="sng">
                <a:latin typeface="Times New Roman" pitchFamily="18" charset="0"/>
              </a:rPr>
              <a:t>O</a:t>
            </a:r>
            <a:r>
              <a:rPr lang="en-CA" sz="1600">
                <a:latin typeface="Times New Roman" pitchFamily="18" charset="0"/>
              </a:rPr>
              <a:t>rganisation for </a:t>
            </a:r>
            <a:r>
              <a:rPr lang="en-CA" sz="1600" u="sng">
                <a:latin typeface="Times New Roman" pitchFamily="18" charset="0"/>
              </a:rPr>
              <a:t>E</a:t>
            </a:r>
            <a:r>
              <a:rPr lang="en-CA" sz="1600">
                <a:latin typeface="Times New Roman" pitchFamily="18" charset="0"/>
              </a:rPr>
              <a:t>conomic </a:t>
            </a:r>
            <a:r>
              <a:rPr lang="en-CA" sz="1600" u="sng">
                <a:latin typeface="Times New Roman" pitchFamily="18" charset="0"/>
              </a:rPr>
              <a:t>C</a:t>
            </a:r>
            <a:r>
              <a:rPr lang="en-CA" sz="1600">
                <a:latin typeface="Times New Roman" pitchFamily="18" charset="0"/>
              </a:rPr>
              <a:t>o-operation and </a:t>
            </a:r>
            <a:r>
              <a:rPr lang="en-CA" sz="1600" u="sng">
                <a:latin typeface="Times New Roman" pitchFamily="18" charset="0"/>
              </a:rPr>
              <a:t>D</a:t>
            </a:r>
            <a:r>
              <a:rPr lang="en-CA" sz="1600">
                <a:latin typeface="Times New Roman" pitchFamily="18" charset="0"/>
              </a:rPr>
              <a:t>evelopment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4"/>
          <p:cNvSpPr>
            <a:spLocks noGrp="1"/>
          </p:cNvSpPr>
          <p:nvPr>
            <p:ph type="sldNum" sz="quarter" idx="11"/>
          </p:nvPr>
        </p:nvSpPr>
        <p:spPr>
          <a:noFill/>
        </p:spPr>
        <p:txBody>
          <a:bodyPr/>
          <a:lstStyle/>
          <a:p>
            <a:fld id="{E7CEE78B-DA32-4943-836A-8549EAE5DCE7}" type="slidenum">
              <a:rPr lang="en-US" smtClean="0"/>
              <a:pPr/>
              <a:t>30</a:t>
            </a:fld>
            <a:endParaRPr lang="en-US" smtClean="0"/>
          </a:p>
        </p:txBody>
      </p:sp>
      <p:sp>
        <p:nvSpPr>
          <p:cNvPr id="6149" name="Rectangle 1029"/>
          <p:cNvSpPr>
            <a:spLocks noGrp="1" noChangeArrowheads="1"/>
          </p:cNvSpPr>
          <p:nvPr>
            <p:ph type="title"/>
          </p:nvPr>
        </p:nvSpPr>
        <p:spPr>
          <a:xfrm>
            <a:off x="142875" y="-171450"/>
            <a:ext cx="8821738" cy="1143000"/>
          </a:xfrm>
          <a:noFill/>
        </p:spPr>
        <p:txBody>
          <a:bodyPr/>
          <a:lstStyle/>
          <a:p>
            <a:pPr eaLnBrk="1" hangingPunct="1"/>
            <a:r>
              <a:rPr lang="en-CA" altLang="ja-JP" sz="3000" dirty="0" smtClean="0">
                <a:ea typeface="ＭＳ Ｐゴシック" pitchFamily="-112" charset="-128"/>
              </a:rPr>
              <a:t>Part 5</a:t>
            </a:r>
            <a:r>
              <a:rPr lang="en-CA" sz="3000" dirty="0" smtClean="0"/>
              <a:t> - Project Management Process – 4 Activities</a:t>
            </a:r>
            <a:endParaRPr lang="fr-CA" sz="3000" dirty="0" smtClean="0"/>
          </a:p>
        </p:txBody>
      </p:sp>
      <p:graphicFrame>
        <p:nvGraphicFramePr>
          <p:cNvPr id="6146" name="Object 1031"/>
          <p:cNvGraphicFramePr>
            <a:graphicFrameLocks noChangeAspect="1"/>
          </p:cNvGraphicFramePr>
          <p:nvPr>
            <p:ph idx="1"/>
          </p:nvPr>
        </p:nvGraphicFramePr>
        <p:xfrm>
          <a:off x="1619250" y="765175"/>
          <a:ext cx="4867275" cy="5761038"/>
        </p:xfrm>
        <a:graphic>
          <a:graphicData uri="http://schemas.openxmlformats.org/presentationml/2006/ole">
            <p:oleObj spid="_x0000_s6146" name="Visio" r:id="rId4" imgW="4885944" imgH="5781446" progId="Visio.Drawing.11">
              <p:embed/>
            </p:oleObj>
          </a:graphicData>
        </a:graphic>
      </p:graphicFrame>
      <p:sp>
        <p:nvSpPr>
          <p:cNvPr id="6150" name="Line 1048"/>
          <p:cNvSpPr>
            <a:spLocks noChangeShapeType="1"/>
          </p:cNvSpPr>
          <p:nvPr/>
        </p:nvSpPr>
        <p:spPr bwMode="auto">
          <a:xfrm>
            <a:off x="6948265" y="5085184"/>
            <a:ext cx="360040" cy="72604"/>
          </a:xfrm>
          <a:prstGeom prst="line">
            <a:avLst/>
          </a:prstGeom>
          <a:noFill/>
          <a:ln w="38100">
            <a:solidFill>
              <a:srgbClr val="FF0000"/>
            </a:solidFill>
            <a:round/>
            <a:headEnd/>
            <a:tailEnd type="triangle" w="med" len="med"/>
          </a:ln>
        </p:spPr>
        <p:txBody>
          <a:bodyPr/>
          <a:lstStyle/>
          <a:p>
            <a:endParaRPr lang="fr-CA"/>
          </a:p>
        </p:txBody>
      </p:sp>
      <p:sp>
        <p:nvSpPr>
          <p:cNvPr id="6151" name="Text Box 1064"/>
          <p:cNvSpPr txBox="1">
            <a:spLocks noChangeArrowheads="1"/>
          </p:cNvSpPr>
          <p:nvPr/>
        </p:nvSpPr>
        <p:spPr bwMode="auto">
          <a:xfrm>
            <a:off x="7150298" y="6332810"/>
            <a:ext cx="1454150" cy="336550"/>
          </a:xfrm>
          <a:prstGeom prst="rect">
            <a:avLst/>
          </a:prstGeom>
          <a:noFill/>
          <a:ln w="9525">
            <a:noFill/>
            <a:miter lim="800000"/>
            <a:headEnd/>
            <a:tailEnd/>
          </a:ln>
        </p:spPr>
        <p:txBody>
          <a:bodyPr wrap="none">
            <a:spAutoFit/>
          </a:bodyPr>
          <a:lstStyle/>
          <a:p>
            <a:r>
              <a:rPr lang="fr-CA" sz="1600" dirty="0">
                <a:latin typeface="Times New Roman" pitchFamily="18" charset="0"/>
              </a:rPr>
              <a:t>ISO/IEC 29110</a:t>
            </a:r>
          </a:p>
        </p:txBody>
      </p:sp>
      <p:grpSp>
        <p:nvGrpSpPr>
          <p:cNvPr id="6152" name="Group 1065"/>
          <p:cNvGrpSpPr>
            <a:grpSpLocks/>
          </p:cNvGrpSpPr>
          <p:nvPr/>
        </p:nvGrpSpPr>
        <p:grpSpPr bwMode="auto">
          <a:xfrm>
            <a:off x="6948488" y="4292600"/>
            <a:ext cx="2039937" cy="1854200"/>
            <a:chOff x="3696" y="2670"/>
            <a:chExt cx="1285" cy="1168"/>
          </a:xfrm>
        </p:grpSpPr>
        <p:sp>
          <p:nvSpPr>
            <p:cNvPr id="6153" name="Line 1066"/>
            <p:cNvSpPr>
              <a:spLocks noChangeShapeType="1"/>
            </p:cNvSpPr>
            <p:nvPr/>
          </p:nvSpPr>
          <p:spPr bwMode="auto">
            <a:xfrm flipV="1">
              <a:off x="3743" y="3595"/>
              <a:ext cx="363" cy="0"/>
            </a:xfrm>
            <a:prstGeom prst="line">
              <a:avLst/>
            </a:prstGeom>
            <a:noFill/>
            <a:ln w="28575">
              <a:solidFill>
                <a:schemeClr val="tx1"/>
              </a:solidFill>
              <a:round/>
              <a:headEnd/>
              <a:tailEnd/>
            </a:ln>
          </p:spPr>
          <p:txBody>
            <a:bodyPr/>
            <a:lstStyle/>
            <a:p>
              <a:endParaRPr lang="fr-CA"/>
            </a:p>
          </p:txBody>
        </p:sp>
        <p:sp>
          <p:nvSpPr>
            <p:cNvPr id="6154" name="Line 1067"/>
            <p:cNvSpPr>
              <a:spLocks noChangeShapeType="1"/>
            </p:cNvSpPr>
            <p:nvPr/>
          </p:nvSpPr>
          <p:spPr bwMode="auto">
            <a:xfrm flipV="1">
              <a:off x="4098" y="3340"/>
              <a:ext cx="0" cy="248"/>
            </a:xfrm>
            <a:prstGeom prst="line">
              <a:avLst/>
            </a:prstGeom>
            <a:noFill/>
            <a:ln w="28575">
              <a:solidFill>
                <a:schemeClr val="tx1"/>
              </a:solidFill>
              <a:round/>
              <a:headEnd/>
              <a:tailEnd/>
            </a:ln>
          </p:spPr>
          <p:txBody>
            <a:bodyPr/>
            <a:lstStyle/>
            <a:p>
              <a:endParaRPr lang="fr-CA"/>
            </a:p>
          </p:txBody>
        </p:sp>
        <p:sp>
          <p:nvSpPr>
            <p:cNvPr id="6155" name="Line 1068"/>
            <p:cNvSpPr>
              <a:spLocks noChangeShapeType="1"/>
            </p:cNvSpPr>
            <p:nvPr/>
          </p:nvSpPr>
          <p:spPr bwMode="auto">
            <a:xfrm>
              <a:off x="4091" y="3340"/>
              <a:ext cx="271" cy="0"/>
            </a:xfrm>
            <a:prstGeom prst="line">
              <a:avLst/>
            </a:prstGeom>
            <a:noFill/>
            <a:ln w="28575">
              <a:solidFill>
                <a:schemeClr val="tx1"/>
              </a:solidFill>
              <a:round/>
              <a:headEnd/>
              <a:tailEnd/>
            </a:ln>
          </p:spPr>
          <p:txBody>
            <a:bodyPr/>
            <a:lstStyle/>
            <a:p>
              <a:endParaRPr lang="fr-CA"/>
            </a:p>
          </p:txBody>
        </p:sp>
        <p:sp>
          <p:nvSpPr>
            <p:cNvPr id="6156" name="Line 1069"/>
            <p:cNvSpPr>
              <a:spLocks noChangeShapeType="1"/>
            </p:cNvSpPr>
            <p:nvPr/>
          </p:nvSpPr>
          <p:spPr bwMode="auto">
            <a:xfrm flipV="1">
              <a:off x="4354" y="3090"/>
              <a:ext cx="0" cy="250"/>
            </a:xfrm>
            <a:prstGeom prst="line">
              <a:avLst/>
            </a:prstGeom>
            <a:noFill/>
            <a:ln w="28575">
              <a:solidFill>
                <a:schemeClr val="tx1"/>
              </a:solidFill>
              <a:round/>
              <a:headEnd/>
              <a:tailEnd/>
            </a:ln>
          </p:spPr>
          <p:txBody>
            <a:bodyPr/>
            <a:lstStyle/>
            <a:p>
              <a:endParaRPr lang="fr-CA"/>
            </a:p>
          </p:txBody>
        </p:sp>
        <p:sp>
          <p:nvSpPr>
            <p:cNvPr id="6157" name="Line 1070"/>
            <p:cNvSpPr>
              <a:spLocks noChangeShapeType="1"/>
            </p:cNvSpPr>
            <p:nvPr/>
          </p:nvSpPr>
          <p:spPr bwMode="auto">
            <a:xfrm>
              <a:off x="4346" y="3090"/>
              <a:ext cx="318" cy="0"/>
            </a:xfrm>
            <a:prstGeom prst="line">
              <a:avLst/>
            </a:prstGeom>
            <a:noFill/>
            <a:ln w="28575">
              <a:solidFill>
                <a:schemeClr val="tx1"/>
              </a:solidFill>
              <a:round/>
              <a:headEnd/>
              <a:tailEnd/>
            </a:ln>
          </p:spPr>
          <p:txBody>
            <a:bodyPr/>
            <a:lstStyle/>
            <a:p>
              <a:endParaRPr lang="fr-CA"/>
            </a:p>
          </p:txBody>
        </p:sp>
        <p:sp>
          <p:nvSpPr>
            <p:cNvPr id="6158" name="Line 1071"/>
            <p:cNvSpPr>
              <a:spLocks noChangeShapeType="1"/>
            </p:cNvSpPr>
            <p:nvPr/>
          </p:nvSpPr>
          <p:spPr bwMode="auto">
            <a:xfrm>
              <a:off x="3743" y="3834"/>
              <a:ext cx="1228" cy="0"/>
            </a:xfrm>
            <a:prstGeom prst="line">
              <a:avLst/>
            </a:prstGeom>
            <a:noFill/>
            <a:ln w="28575">
              <a:solidFill>
                <a:schemeClr val="tx1"/>
              </a:solidFill>
              <a:round/>
              <a:headEnd/>
              <a:tailEnd/>
            </a:ln>
          </p:spPr>
          <p:txBody>
            <a:bodyPr/>
            <a:lstStyle/>
            <a:p>
              <a:endParaRPr lang="fr-CA"/>
            </a:p>
          </p:txBody>
        </p:sp>
        <p:sp>
          <p:nvSpPr>
            <p:cNvPr id="6159" name="Line 1072"/>
            <p:cNvSpPr>
              <a:spLocks noChangeShapeType="1"/>
            </p:cNvSpPr>
            <p:nvPr/>
          </p:nvSpPr>
          <p:spPr bwMode="auto">
            <a:xfrm>
              <a:off x="4974" y="2843"/>
              <a:ext cx="7" cy="995"/>
            </a:xfrm>
            <a:prstGeom prst="line">
              <a:avLst/>
            </a:prstGeom>
            <a:noFill/>
            <a:ln w="28575">
              <a:solidFill>
                <a:schemeClr val="tx1"/>
              </a:solidFill>
              <a:round/>
              <a:headEnd/>
              <a:tailEnd/>
            </a:ln>
          </p:spPr>
          <p:txBody>
            <a:bodyPr/>
            <a:lstStyle/>
            <a:p>
              <a:endParaRPr lang="fr-CA"/>
            </a:p>
          </p:txBody>
        </p:sp>
        <p:sp>
          <p:nvSpPr>
            <p:cNvPr id="6160" name="Line 1073"/>
            <p:cNvSpPr>
              <a:spLocks noChangeShapeType="1"/>
            </p:cNvSpPr>
            <p:nvPr/>
          </p:nvSpPr>
          <p:spPr bwMode="auto">
            <a:xfrm flipV="1">
              <a:off x="4672" y="2851"/>
              <a:ext cx="0" cy="249"/>
            </a:xfrm>
            <a:prstGeom prst="line">
              <a:avLst/>
            </a:prstGeom>
            <a:noFill/>
            <a:ln w="28575">
              <a:solidFill>
                <a:schemeClr val="tx1"/>
              </a:solidFill>
              <a:round/>
              <a:headEnd/>
              <a:tailEnd/>
            </a:ln>
          </p:spPr>
          <p:txBody>
            <a:bodyPr/>
            <a:lstStyle/>
            <a:p>
              <a:endParaRPr lang="fr-CA"/>
            </a:p>
          </p:txBody>
        </p:sp>
        <p:sp>
          <p:nvSpPr>
            <p:cNvPr id="6161" name="Line 1074"/>
            <p:cNvSpPr>
              <a:spLocks noChangeShapeType="1"/>
            </p:cNvSpPr>
            <p:nvPr/>
          </p:nvSpPr>
          <p:spPr bwMode="auto">
            <a:xfrm>
              <a:off x="4664" y="2843"/>
              <a:ext cx="317" cy="0"/>
            </a:xfrm>
            <a:prstGeom prst="line">
              <a:avLst/>
            </a:prstGeom>
            <a:noFill/>
            <a:ln w="28575">
              <a:solidFill>
                <a:schemeClr val="tx1"/>
              </a:solidFill>
              <a:round/>
              <a:headEnd/>
              <a:tailEnd/>
            </a:ln>
          </p:spPr>
          <p:txBody>
            <a:bodyPr/>
            <a:lstStyle/>
            <a:p>
              <a:endParaRPr lang="fr-CA"/>
            </a:p>
          </p:txBody>
        </p:sp>
        <p:sp>
          <p:nvSpPr>
            <p:cNvPr id="6162" name="Line 1075"/>
            <p:cNvSpPr>
              <a:spLocks noChangeShapeType="1"/>
            </p:cNvSpPr>
            <p:nvPr/>
          </p:nvSpPr>
          <p:spPr bwMode="auto">
            <a:xfrm flipV="1">
              <a:off x="3747" y="3590"/>
              <a:ext cx="0" cy="248"/>
            </a:xfrm>
            <a:prstGeom prst="line">
              <a:avLst/>
            </a:prstGeom>
            <a:noFill/>
            <a:ln w="28575">
              <a:solidFill>
                <a:schemeClr val="tx1"/>
              </a:solidFill>
              <a:round/>
              <a:headEnd/>
              <a:tailEnd/>
            </a:ln>
          </p:spPr>
          <p:txBody>
            <a:bodyPr/>
            <a:lstStyle/>
            <a:p>
              <a:endParaRPr lang="fr-CA"/>
            </a:p>
          </p:txBody>
        </p:sp>
        <p:sp>
          <p:nvSpPr>
            <p:cNvPr id="6163" name="Rectangle 1076"/>
            <p:cNvSpPr>
              <a:spLocks noChangeArrowheads="1"/>
            </p:cNvSpPr>
            <p:nvPr/>
          </p:nvSpPr>
          <p:spPr bwMode="auto">
            <a:xfrm>
              <a:off x="3696" y="3413"/>
              <a:ext cx="327" cy="154"/>
            </a:xfrm>
            <a:prstGeom prst="rect">
              <a:avLst/>
            </a:prstGeom>
            <a:noFill/>
            <a:ln w="9525">
              <a:noFill/>
              <a:miter lim="800000"/>
              <a:headEnd/>
              <a:tailEnd/>
            </a:ln>
          </p:spPr>
          <p:txBody>
            <a:bodyPr wrap="none" lIns="0" tIns="0" rIns="0" bIns="0">
              <a:spAutoFit/>
            </a:bodyPr>
            <a:lstStyle/>
            <a:p>
              <a:r>
                <a:rPr lang="en-CA" sz="1600" b="1">
                  <a:solidFill>
                    <a:schemeClr val="accent2"/>
                  </a:solidFill>
                </a:rPr>
                <a:t>Entry</a:t>
              </a:r>
              <a:endParaRPr lang="en-CA" sz="2000" b="1">
                <a:solidFill>
                  <a:schemeClr val="accent2"/>
                </a:solidFill>
              </a:endParaRPr>
            </a:p>
          </p:txBody>
        </p:sp>
        <p:sp>
          <p:nvSpPr>
            <p:cNvPr id="6164" name="Rectangle 1077"/>
            <p:cNvSpPr>
              <a:spLocks noChangeArrowheads="1"/>
            </p:cNvSpPr>
            <p:nvPr/>
          </p:nvSpPr>
          <p:spPr bwMode="auto">
            <a:xfrm>
              <a:off x="3954" y="3169"/>
              <a:ext cx="341" cy="154"/>
            </a:xfrm>
            <a:prstGeom prst="rect">
              <a:avLst/>
            </a:prstGeom>
            <a:noFill/>
            <a:ln w="9525">
              <a:noFill/>
              <a:miter lim="800000"/>
              <a:headEnd/>
              <a:tailEnd/>
            </a:ln>
          </p:spPr>
          <p:txBody>
            <a:bodyPr wrap="none" lIns="0" tIns="0" rIns="0" bIns="0">
              <a:spAutoFit/>
            </a:bodyPr>
            <a:lstStyle/>
            <a:p>
              <a:r>
                <a:rPr lang="en-CA" sz="1600" b="1">
                  <a:solidFill>
                    <a:schemeClr val="accent2"/>
                  </a:solidFill>
                </a:rPr>
                <a:t>Basic</a:t>
              </a:r>
              <a:endParaRPr lang="en-CA" sz="2000" b="1">
                <a:solidFill>
                  <a:schemeClr val="accent2"/>
                </a:solidFill>
              </a:endParaRPr>
            </a:p>
          </p:txBody>
        </p:sp>
        <p:sp>
          <p:nvSpPr>
            <p:cNvPr id="6165" name="Rectangle 1078"/>
            <p:cNvSpPr>
              <a:spLocks noChangeArrowheads="1"/>
            </p:cNvSpPr>
            <p:nvPr/>
          </p:nvSpPr>
          <p:spPr bwMode="auto">
            <a:xfrm>
              <a:off x="3842" y="2914"/>
              <a:ext cx="762" cy="154"/>
            </a:xfrm>
            <a:prstGeom prst="rect">
              <a:avLst/>
            </a:prstGeom>
            <a:noFill/>
            <a:ln w="9525">
              <a:noFill/>
              <a:miter lim="800000"/>
              <a:headEnd/>
              <a:tailEnd/>
            </a:ln>
          </p:spPr>
          <p:txBody>
            <a:bodyPr wrap="none" lIns="0" tIns="0" rIns="0" bIns="0">
              <a:spAutoFit/>
            </a:bodyPr>
            <a:lstStyle/>
            <a:p>
              <a:r>
                <a:rPr lang="en-CA" sz="1600" b="1">
                  <a:solidFill>
                    <a:schemeClr val="accent2"/>
                  </a:solidFill>
                </a:rPr>
                <a:t>Intermediate</a:t>
              </a:r>
              <a:endParaRPr lang="en-CA" sz="2000" b="1">
                <a:solidFill>
                  <a:schemeClr val="accent2"/>
                </a:solidFill>
              </a:endParaRPr>
            </a:p>
          </p:txBody>
        </p:sp>
        <p:sp>
          <p:nvSpPr>
            <p:cNvPr id="6166" name="Rectangle 1079"/>
            <p:cNvSpPr>
              <a:spLocks noChangeArrowheads="1"/>
            </p:cNvSpPr>
            <p:nvPr/>
          </p:nvSpPr>
          <p:spPr bwMode="auto">
            <a:xfrm>
              <a:off x="4357" y="2670"/>
              <a:ext cx="610" cy="154"/>
            </a:xfrm>
            <a:prstGeom prst="rect">
              <a:avLst/>
            </a:prstGeom>
            <a:noFill/>
            <a:ln w="9525">
              <a:noFill/>
              <a:miter lim="800000"/>
              <a:headEnd/>
              <a:tailEnd/>
            </a:ln>
          </p:spPr>
          <p:txBody>
            <a:bodyPr wrap="none" lIns="0" tIns="0" rIns="0" bIns="0">
              <a:spAutoFit/>
            </a:bodyPr>
            <a:lstStyle/>
            <a:p>
              <a:r>
                <a:rPr lang="en-CA" sz="1600" b="1">
                  <a:solidFill>
                    <a:schemeClr val="accent2"/>
                  </a:solidFill>
                </a:rPr>
                <a:t>Advanced</a:t>
              </a:r>
              <a:endParaRPr lang="en-CA" sz="2000" b="1">
                <a:solidFill>
                  <a:schemeClr val="accent2"/>
                </a:solidFill>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49" y="188913"/>
            <a:ext cx="8821739" cy="1143000"/>
          </a:xfrm>
        </p:spPr>
        <p:txBody>
          <a:bodyPr/>
          <a:lstStyle/>
          <a:p>
            <a:r>
              <a:rPr lang="en-CA" sz="3200" dirty="0" smtClean="0"/>
              <a:t>Project Management Process </a:t>
            </a:r>
            <a:br>
              <a:rPr lang="en-CA" sz="3200" dirty="0" smtClean="0"/>
            </a:br>
            <a:r>
              <a:rPr lang="en-CA" sz="3200" dirty="0" smtClean="0"/>
              <a:t>Example of 2 Tasks of the Planning Activity</a:t>
            </a:r>
            <a:endParaRPr lang="fr-CA" sz="3200" dirty="0"/>
          </a:p>
        </p:txBody>
      </p:sp>
      <p:sp>
        <p:nvSpPr>
          <p:cNvPr id="4" name="Date Placeholder 3"/>
          <p:cNvSpPr>
            <a:spLocks noGrp="1"/>
          </p:cNvSpPr>
          <p:nvPr>
            <p:ph type="dt" sz="half" idx="10"/>
          </p:nvPr>
        </p:nvSpPr>
        <p:spPr/>
        <p:txBody>
          <a:bodyPr/>
          <a:lstStyle/>
          <a:p>
            <a:pPr>
              <a:defRPr/>
            </a:pPr>
            <a:fld id="{A1F044ED-BFED-46C8-8A29-BA5250013F0D}" type="datetime4">
              <a:rPr lang="en-US" smtClean="0"/>
              <a:pPr>
                <a:defRPr/>
              </a:pPr>
              <a:t>April 28, 2012</a:t>
            </a:fld>
            <a:endParaRPr lang="fr-CA"/>
          </a:p>
        </p:txBody>
      </p:sp>
      <p:sp>
        <p:nvSpPr>
          <p:cNvPr id="5" name="Slide Number Placeholder 4"/>
          <p:cNvSpPr>
            <a:spLocks noGrp="1"/>
          </p:cNvSpPr>
          <p:nvPr>
            <p:ph type="sldNum" sz="quarter" idx="11"/>
          </p:nvPr>
        </p:nvSpPr>
        <p:spPr/>
        <p:txBody>
          <a:bodyPr/>
          <a:lstStyle/>
          <a:p>
            <a:pPr>
              <a:defRPr/>
            </a:pPr>
            <a:fld id="{B8CC8F83-EFCD-45AE-A9CF-08E4D38F3587}" type="slidenum">
              <a:rPr lang="en-US" smtClean="0"/>
              <a:pPr>
                <a:defRPr/>
              </a:pPr>
              <a:t>31</a:t>
            </a:fld>
            <a:endParaRPr lang="en-US"/>
          </a:p>
        </p:txBody>
      </p:sp>
      <p:graphicFrame>
        <p:nvGraphicFramePr>
          <p:cNvPr id="6" name="Group 26"/>
          <p:cNvGraphicFramePr>
            <a:graphicFrameLocks noGrp="1"/>
          </p:cNvGraphicFramePr>
          <p:nvPr>
            <p:custDataLst>
              <p:tags r:id="rId1"/>
            </p:custDataLst>
          </p:nvPr>
        </p:nvGraphicFramePr>
        <p:xfrm>
          <a:off x="323528" y="1670412"/>
          <a:ext cx="8652160" cy="3126740"/>
        </p:xfrm>
        <a:graphic>
          <a:graphicData uri="http://schemas.openxmlformats.org/drawingml/2006/table">
            <a:tbl>
              <a:tblPr/>
              <a:tblGrid>
                <a:gridCol w="803560"/>
                <a:gridCol w="3810000"/>
                <a:gridCol w="1981200"/>
                <a:gridCol w="2057400"/>
              </a:tblGrid>
              <a:tr h="3889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altLang="ja-JP" sz="2400" b="1" i="0" u="none" strike="noStrike" cap="none" normalizeH="0" baseline="0" dirty="0" smtClean="0">
                        <a:ln>
                          <a:noFill/>
                        </a:ln>
                        <a:solidFill>
                          <a:srgbClr val="0070C0"/>
                        </a:solidFill>
                        <a:effectLst/>
                        <a:latin typeface="Times New Roman" pitchFamily="18"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2400" b="1" i="0" u="none" strike="noStrike" cap="none" normalizeH="0" baseline="0" dirty="0" smtClean="0">
                          <a:ln>
                            <a:noFill/>
                          </a:ln>
                          <a:solidFill>
                            <a:srgbClr val="0070C0"/>
                          </a:solidFill>
                          <a:effectLst/>
                          <a:latin typeface="Times New Roman" pitchFamily="18" charset="0"/>
                          <a:ea typeface="MS Mincho" pitchFamily="49" charset="-128"/>
                          <a:cs typeface="Arial" pitchFamily="34" charset="0"/>
                        </a:rPr>
                        <a:t>Role</a:t>
                      </a:r>
                      <a:endParaRPr kumimoji="0" lang="en-GB" altLang="ja-JP" sz="2400" b="0" i="0" u="none" strike="noStrike" cap="none" normalizeH="0" baseline="0" dirty="0" smtClean="0">
                        <a:ln>
                          <a:noFill/>
                        </a:ln>
                        <a:solidFill>
                          <a:srgbClr val="0070C0"/>
                        </a:solidFill>
                        <a:effectLst/>
                        <a:latin typeface="Times New Roman"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altLang="ja-JP" sz="2400" b="1" i="0" u="none" strike="noStrike" cap="none" normalizeH="0" baseline="0" dirty="0" smtClean="0">
                        <a:ln>
                          <a:noFill/>
                        </a:ln>
                        <a:solidFill>
                          <a:srgbClr val="0070C0"/>
                        </a:solidFill>
                        <a:effectLst/>
                        <a:latin typeface="Times New Roman" pitchFamily="18" charset="0"/>
                        <a:ea typeface="MS Mincho" pitchFamily="49" charset="-128"/>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2400" b="1" i="0" u="none" strike="noStrike" cap="none" normalizeH="0" baseline="0" dirty="0" smtClean="0">
                          <a:ln>
                            <a:noFill/>
                          </a:ln>
                          <a:solidFill>
                            <a:srgbClr val="0070C0"/>
                          </a:solidFill>
                          <a:effectLst/>
                          <a:latin typeface="Times New Roman" pitchFamily="18" charset="0"/>
                          <a:ea typeface="MS Mincho" pitchFamily="49" charset="-128"/>
                          <a:cs typeface="Arial" pitchFamily="34" charset="0"/>
                        </a:rPr>
                        <a:t>Task List</a:t>
                      </a:r>
                      <a:endParaRPr kumimoji="0" lang="en-GB" altLang="ja-JP" sz="2400" b="0" i="0" u="none" strike="noStrike" cap="none" normalizeH="0" baseline="0" dirty="0" smtClean="0">
                        <a:ln>
                          <a:noFill/>
                        </a:ln>
                        <a:solidFill>
                          <a:srgbClr val="0070C0"/>
                        </a:solidFill>
                        <a:effectLst/>
                        <a:latin typeface="Times New Roman"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2400" b="1" i="0" u="none" strike="noStrike" cap="none" normalizeH="0" baseline="0" dirty="0" smtClean="0">
                          <a:ln>
                            <a:noFill/>
                          </a:ln>
                          <a:solidFill>
                            <a:srgbClr val="0070C0"/>
                          </a:solidFill>
                          <a:effectLst/>
                          <a:latin typeface="Times New Roman" pitchFamily="18" charset="0"/>
                          <a:ea typeface="MS Mincho" pitchFamily="49" charset="-128"/>
                          <a:cs typeface="Arial" pitchFamily="34" charset="0"/>
                        </a:rPr>
                        <a:t>Input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2400" b="1" i="0" u="none" strike="noStrike" cap="none" normalizeH="0" baseline="0" dirty="0" smtClean="0">
                          <a:ln>
                            <a:noFill/>
                          </a:ln>
                          <a:solidFill>
                            <a:srgbClr val="0070C0"/>
                          </a:solidFill>
                          <a:effectLst/>
                          <a:latin typeface="Times New Roman" pitchFamily="18" charset="0"/>
                          <a:ea typeface="MS Mincho" pitchFamily="49" charset="-128"/>
                          <a:cs typeface="Arial" pitchFamily="34" charset="0"/>
                        </a:rPr>
                        <a:t>Products</a:t>
                      </a:r>
                      <a:endParaRPr kumimoji="0" lang="en-GB" altLang="ja-JP" sz="2400" b="0" i="0" u="none" strike="noStrike" cap="none" normalizeH="0" baseline="0" dirty="0" smtClean="0">
                        <a:ln>
                          <a:noFill/>
                        </a:ln>
                        <a:solidFill>
                          <a:srgbClr val="0070C0"/>
                        </a:solidFill>
                        <a:effectLst/>
                        <a:latin typeface="Times New Roman"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2400" b="1" i="0" u="none" strike="noStrike" cap="none" normalizeH="0" baseline="0" dirty="0" smtClean="0">
                          <a:ln>
                            <a:noFill/>
                          </a:ln>
                          <a:solidFill>
                            <a:srgbClr val="0070C0"/>
                          </a:solidFill>
                          <a:effectLst/>
                          <a:latin typeface="Times New Roman" pitchFamily="18" charset="0"/>
                          <a:ea typeface="MS Mincho" pitchFamily="49" charset="-128"/>
                          <a:cs typeface="Arial" pitchFamily="34" charset="0"/>
                        </a:rPr>
                        <a:t>Output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2400" b="1" i="0" u="none" strike="noStrike" cap="none" normalizeH="0" baseline="0" dirty="0" smtClean="0">
                          <a:ln>
                            <a:noFill/>
                          </a:ln>
                          <a:solidFill>
                            <a:srgbClr val="0070C0"/>
                          </a:solidFill>
                          <a:effectLst/>
                          <a:latin typeface="Times New Roman" pitchFamily="18" charset="0"/>
                          <a:ea typeface="MS Mincho" pitchFamily="49" charset="-128"/>
                          <a:cs typeface="Arial" pitchFamily="34" charset="0"/>
                        </a:rPr>
                        <a:t>Products</a:t>
                      </a:r>
                      <a:endParaRPr kumimoji="0" lang="en-GB" altLang="ja-JP" sz="2400" b="0" i="0" u="none" strike="noStrike" cap="none" normalizeH="0" baseline="0" dirty="0" smtClean="0">
                        <a:ln>
                          <a:noFill/>
                        </a:ln>
                        <a:solidFill>
                          <a:srgbClr val="0070C0"/>
                        </a:solidFill>
                        <a:effectLst/>
                        <a:latin typeface="Times New Roman"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924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20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rPr>
                        <a:t>PM</a:t>
                      </a:r>
                      <a:endParaRPr kumimoji="0" lang="fr-CA" altLang="ja-JP" sz="2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altLang="ja-JP" sz="20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rPr>
                        <a:t>TL</a:t>
                      </a:r>
                      <a:endParaRPr kumimoji="0" lang="en-GB"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2000" b="1"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rPr>
                        <a:t>PM.1.1</a:t>
                      </a:r>
                      <a:r>
                        <a:rPr kumimoji="0" lang="en-GB" altLang="ja-JP" sz="20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rPr>
                        <a:t> </a:t>
                      </a:r>
                      <a:r>
                        <a:rPr kumimoji="0" lang="en-GB" altLang="ja-JP" sz="2000" b="0" i="0" u="sng" strike="noStrike" cap="none" normalizeH="0" baseline="0" dirty="0" smtClean="0">
                          <a:ln>
                            <a:noFill/>
                          </a:ln>
                          <a:solidFill>
                            <a:srgbClr val="0070C0"/>
                          </a:solidFill>
                          <a:effectLst/>
                          <a:latin typeface="Times New Roman" pitchFamily="18" charset="0"/>
                          <a:ea typeface="MS Mincho" pitchFamily="49" charset="-128"/>
                          <a:cs typeface="Arial" pitchFamily="34" charset="0"/>
                        </a:rPr>
                        <a:t>Review</a:t>
                      </a:r>
                      <a:r>
                        <a:rPr kumimoji="0" lang="en-GB" altLang="ja-JP" sz="20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rPr>
                        <a:t> the Statement of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20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rPr>
                        <a:t>Work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20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rPr>
                        <a:t>Statement of</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20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rPr>
                        <a:t>Work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20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rPr>
                        <a:t>Statement of</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20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rPr>
                        <a:t>Work </a:t>
                      </a:r>
                      <a:r>
                        <a:rPr kumimoji="0" lang="en-GB" altLang="ja-JP" sz="2000" b="0" i="1" u="none" strike="noStrike" cap="none" normalizeH="0" baseline="0" dirty="0" smtClean="0">
                          <a:ln>
                            <a:noFill/>
                          </a:ln>
                          <a:solidFill>
                            <a:schemeClr val="tx1"/>
                          </a:solidFill>
                          <a:effectLst/>
                          <a:latin typeface="Times New Roman" pitchFamily="18" charset="0"/>
                          <a:ea typeface="MS Mincho" pitchFamily="49" charset="-128"/>
                          <a:cs typeface="Arial" pitchFamily="34" charset="0"/>
                        </a:rPr>
                        <a:t>[reviewed]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5113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2000" b="0" i="0" u="none" strike="noStrike" cap="none" normalizeH="0" baseline="0" smtClean="0">
                          <a:ln>
                            <a:noFill/>
                          </a:ln>
                          <a:solidFill>
                            <a:schemeClr val="tx1"/>
                          </a:solidFill>
                          <a:effectLst/>
                          <a:latin typeface="Times New Roman" pitchFamily="18" charset="0"/>
                          <a:ea typeface="MS Mincho" pitchFamily="49" charset="-128"/>
                          <a:cs typeface="Arial" pitchFamily="34" charset="0"/>
                        </a:rPr>
                        <a:t>PM</a:t>
                      </a:r>
                      <a:endParaRPr kumimoji="0" lang="fr-CA" altLang="ja-JP" sz="2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altLang="ja-JP" sz="2000" b="0" i="0" u="none" strike="noStrike" cap="none" normalizeH="0" baseline="0" smtClean="0">
                          <a:ln>
                            <a:noFill/>
                          </a:ln>
                          <a:solidFill>
                            <a:schemeClr val="tx1"/>
                          </a:solidFill>
                          <a:effectLst/>
                          <a:latin typeface="Times New Roman" pitchFamily="18" charset="0"/>
                          <a:ea typeface="MS Mincho" pitchFamily="49" charset="-128"/>
                          <a:cs typeface="Arial" pitchFamily="34" charset="0"/>
                        </a:rPr>
                        <a:t>CUS</a:t>
                      </a:r>
                      <a:endParaRPr kumimoji="0" lang="en-GB"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2000" b="1"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rPr>
                        <a:t>PM.1.2</a:t>
                      </a:r>
                      <a:r>
                        <a:rPr kumimoji="0" lang="en-GB" altLang="ja-JP" sz="20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rPr>
                        <a:t> </a:t>
                      </a:r>
                      <a:r>
                        <a:rPr kumimoji="0" lang="en-GB" altLang="ja-JP" sz="2000" b="0" i="0" u="sng" strike="noStrike" cap="none" normalizeH="0" baseline="0" dirty="0" smtClean="0">
                          <a:ln>
                            <a:noFill/>
                          </a:ln>
                          <a:solidFill>
                            <a:srgbClr val="0070C0"/>
                          </a:solidFill>
                          <a:effectLst/>
                          <a:latin typeface="Times New Roman" pitchFamily="18" charset="0"/>
                          <a:ea typeface="MS Mincho" pitchFamily="49" charset="-128"/>
                          <a:cs typeface="Arial" pitchFamily="34" charset="0"/>
                        </a:rPr>
                        <a:t>Define</a:t>
                      </a:r>
                      <a:r>
                        <a:rPr kumimoji="0" lang="en-GB" altLang="ja-JP" sz="20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rPr>
                        <a:t> with the Customer</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20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rPr>
                        <a:t>the Delivery Instructions of each</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20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rPr>
                        <a:t>one of the deliverables specified in</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20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rPr>
                        <a:t>the Statement of Work.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20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rPr>
                        <a:t>Statement of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20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rPr>
                        <a:t>Work </a:t>
                      </a:r>
                      <a:r>
                        <a:rPr kumimoji="0" lang="en-GB" altLang="ja-JP" sz="2000" b="0" i="1" u="none" strike="noStrike" cap="none" normalizeH="0" baseline="0" dirty="0" smtClean="0">
                          <a:ln>
                            <a:noFill/>
                          </a:ln>
                          <a:solidFill>
                            <a:schemeClr val="tx1"/>
                          </a:solidFill>
                          <a:effectLst/>
                          <a:latin typeface="Times New Roman" pitchFamily="18" charset="0"/>
                          <a:ea typeface="MS Mincho" pitchFamily="49" charset="-128"/>
                          <a:cs typeface="Arial" pitchFamily="34" charset="0"/>
                        </a:rPr>
                        <a:t>[reviewed]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20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rPr>
                        <a:t>Delivery</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20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rPr>
                        <a:t>Instructions </a:t>
                      </a:r>
                      <a:endParaRPr kumimoji="0" lang="fr-CA" altLang="ja-JP" sz="2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Text Box 1064"/>
          <p:cNvSpPr txBox="1">
            <a:spLocks noChangeArrowheads="1"/>
          </p:cNvSpPr>
          <p:nvPr/>
        </p:nvSpPr>
        <p:spPr bwMode="auto">
          <a:xfrm>
            <a:off x="7078663" y="6407150"/>
            <a:ext cx="1454150" cy="336550"/>
          </a:xfrm>
          <a:prstGeom prst="rect">
            <a:avLst/>
          </a:prstGeom>
          <a:noFill/>
          <a:ln w="9525">
            <a:noFill/>
            <a:miter lim="800000"/>
            <a:headEnd/>
            <a:tailEnd/>
          </a:ln>
        </p:spPr>
        <p:txBody>
          <a:bodyPr wrap="none">
            <a:spAutoFit/>
          </a:bodyPr>
          <a:lstStyle/>
          <a:p>
            <a:r>
              <a:rPr lang="fr-CA" sz="1600" dirty="0">
                <a:latin typeface="Times New Roman" pitchFamily="18" charset="0"/>
              </a:rPr>
              <a:t>ISO/IEC 29110</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1"/>
          <p:cNvSpPr>
            <a:spLocks noGrp="1"/>
          </p:cNvSpPr>
          <p:nvPr>
            <p:ph type="dt" sz="quarter" idx="10"/>
          </p:nvPr>
        </p:nvSpPr>
        <p:spPr>
          <a:noFill/>
        </p:spPr>
        <p:txBody>
          <a:bodyPr/>
          <a:lstStyle/>
          <a:p>
            <a:fld id="{12B72590-795A-42A8-A8BC-2C320877FD1E}" type="datetime4">
              <a:rPr lang="en-US" smtClean="0"/>
              <a:pPr/>
              <a:t>April 28, 2012</a:t>
            </a:fld>
            <a:endParaRPr lang="fr-CA" smtClean="0"/>
          </a:p>
        </p:txBody>
      </p:sp>
      <p:sp>
        <p:nvSpPr>
          <p:cNvPr id="39939" name="Slide Number Placeholder 2"/>
          <p:cNvSpPr>
            <a:spLocks noGrp="1"/>
          </p:cNvSpPr>
          <p:nvPr>
            <p:ph type="sldNum" sz="quarter" idx="11"/>
          </p:nvPr>
        </p:nvSpPr>
        <p:spPr>
          <a:noFill/>
        </p:spPr>
        <p:txBody>
          <a:bodyPr/>
          <a:lstStyle/>
          <a:p>
            <a:fld id="{33E61196-6F5F-4A63-AEE5-E3A922CF9250}" type="slidenum">
              <a:rPr lang="en-US" smtClean="0"/>
              <a:pPr/>
              <a:t>32</a:t>
            </a:fld>
            <a:endParaRPr lang="en-US" smtClean="0"/>
          </a:p>
        </p:txBody>
      </p:sp>
      <p:sp>
        <p:nvSpPr>
          <p:cNvPr id="39940" name="Rectangle 2"/>
          <p:cNvSpPr>
            <a:spLocks noChangeArrowheads="1"/>
          </p:cNvSpPr>
          <p:nvPr>
            <p:custDataLst>
              <p:tags r:id="rId1"/>
            </p:custDataLst>
          </p:nvPr>
        </p:nvSpPr>
        <p:spPr bwMode="auto">
          <a:xfrm>
            <a:off x="457200" y="-171450"/>
            <a:ext cx="8229600" cy="1143000"/>
          </a:xfrm>
          <a:prstGeom prst="rect">
            <a:avLst/>
          </a:prstGeom>
          <a:noFill/>
          <a:ln w="9525">
            <a:noFill/>
            <a:miter lim="800000"/>
            <a:headEnd/>
            <a:tailEnd/>
          </a:ln>
        </p:spPr>
        <p:txBody>
          <a:bodyPr anchor="ctr"/>
          <a:lstStyle/>
          <a:p>
            <a:pPr algn="ctr"/>
            <a:r>
              <a:rPr lang="en-GB" altLang="ja-JP" sz="2800" b="1">
                <a:solidFill>
                  <a:schemeClr val="accent2"/>
                </a:solidFill>
                <a:latin typeface="Times New Roman" pitchFamily="18" charset="0"/>
                <a:ea typeface="ＭＳ Ｐゴシック" pitchFamily="-112" charset="-128"/>
              </a:rPr>
              <a:t>Software Implementation (SI) Process – 7 Objectives</a:t>
            </a:r>
            <a:r>
              <a:rPr lang="fr-CA" altLang="ja-JP" sz="2800" b="1">
                <a:solidFill>
                  <a:schemeClr val="accent2"/>
                </a:solidFill>
                <a:latin typeface="Times New Roman" pitchFamily="18" charset="0"/>
                <a:ea typeface="ＭＳ Ｐゴシック" pitchFamily="-112" charset="-128"/>
              </a:rPr>
              <a:t> </a:t>
            </a:r>
            <a:endParaRPr lang="fr-CA" sz="2800" b="1">
              <a:solidFill>
                <a:schemeClr val="accent2"/>
              </a:solidFill>
              <a:latin typeface="Times New Roman" pitchFamily="18" charset="0"/>
            </a:endParaRPr>
          </a:p>
        </p:txBody>
      </p:sp>
      <p:sp>
        <p:nvSpPr>
          <p:cNvPr id="39941" name="Rectangle 3"/>
          <p:cNvSpPr>
            <a:spLocks noChangeArrowheads="1"/>
          </p:cNvSpPr>
          <p:nvPr>
            <p:custDataLst>
              <p:tags r:id="rId2"/>
            </p:custDataLst>
          </p:nvPr>
        </p:nvSpPr>
        <p:spPr bwMode="auto">
          <a:xfrm>
            <a:off x="107504" y="765200"/>
            <a:ext cx="8891587" cy="5472112"/>
          </a:xfrm>
          <a:prstGeom prst="rect">
            <a:avLst/>
          </a:prstGeom>
          <a:noFill/>
          <a:ln w="9525">
            <a:noFill/>
            <a:miter lim="800000"/>
            <a:headEnd/>
            <a:tailEnd/>
          </a:ln>
        </p:spPr>
        <p:txBody>
          <a:bodyPr/>
          <a:lstStyle/>
          <a:p>
            <a:pPr marL="533400" indent="-533400">
              <a:spcBef>
                <a:spcPct val="20000"/>
              </a:spcBef>
              <a:buFontTx/>
              <a:buAutoNum type="arabicPeriod"/>
            </a:pPr>
            <a:r>
              <a:rPr lang="en-US" altLang="ja-JP" sz="1700" b="1" dirty="0">
                <a:latin typeface="Times New Roman" pitchFamily="18" charset="0"/>
                <a:ea typeface="ＭＳ Ｐゴシック" pitchFamily="-112" charset="-128"/>
              </a:rPr>
              <a:t>SI.O1.</a:t>
            </a:r>
            <a:r>
              <a:rPr lang="en-US" altLang="ja-JP" sz="1700" dirty="0">
                <a:latin typeface="Times New Roman" pitchFamily="18" charset="0"/>
                <a:ea typeface="ＭＳ Ｐゴシック" pitchFamily="-112" charset="-128"/>
              </a:rPr>
              <a:t> </a:t>
            </a:r>
            <a:r>
              <a:rPr lang="en-US" altLang="ja-JP" sz="1700" u="sng" dirty="0">
                <a:solidFill>
                  <a:schemeClr val="accent2"/>
                </a:solidFill>
                <a:latin typeface="Times New Roman" pitchFamily="18" charset="0"/>
                <a:ea typeface="ＭＳ Ｐゴシック" pitchFamily="-112" charset="-128"/>
              </a:rPr>
              <a:t>Tasks</a:t>
            </a:r>
            <a:r>
              <a:rPr lang="en-US" altLang="ja-JP" sz="1700" dirty="0">
                <a:latin typeface="Times New Roman" pitchFamily="18" charset="0"/>
                <a:ea typeface="ＭＳ Ｐゴシック" pitchFamily="-112" charset="-128"/>
              </a:rPr>
              <a:t> of the activities are </a:t>
            </a:r>
            <a:r>
              <a:rPr lang="en-US" altLang="ja-JP" sz="1700" u="sng" dirty="0">
                <a:solidFill>
                  <a:schemeClr val="accent2"/>
                </a:solidFill>
                <a:latin typeface="Times New Roman" pitchFamily="18" charset="0"/>
                <a:ea typeface="ＭＳ Ｐゴシック" pitchFamily="-112" charset="-128"/>
              </a:rPr>
              <a:t>performed</a:t>
            </a:r>
            <a:r>
              <a:rPr lang="en-US" altLang="ja-JP" sz="1700" dirty="0">
                <a:latin typeface="Times New Roman" pitchFamily="18" charset="0"/>
                <a:ea typeface="ＭＳ Ｐゴシック" pitchFamily="-112" charset="-128"/>
              </a:rPr>
              <a:t> through the accomplishment of the </a:t>
            </a:r>
            <a:r>
              <a:rPr lang="en-US" altLang="ja-JP" sz="1700" u="sng" dirty="0">
                <a:solidFill>
                  <a:schemeClr val="accent2"/>
                </a:solidFill>
                <a:latin typeface="Times New Roman" pitchFamily="18" charset="0"/>
                <a:ea typeface="ＭＳ Ｐゴシック" pitchFamily="-112" charset="-128"/>
              </a:rPr>
              <a:t>current Project</a:t>
            </a:r>
            <a:r>
              <a:rPr lang="en-US" altLang="ja-JP" sz="1700" dirty="0">
                <a:latin typeface="Times New Roman" pitchFamily="18" charset="0"/>
                <a:ea typeface="ＭＳ Ｐゴシック" pitchFamily="-112" charset="-128"/>
              </a:rPr>
              <a:t> </a:t>
            </a:r>
            <a:r>
              <a:rPr lang="en-US" altLang="ja-JP" sz="1700" u="sng" dirty="0">
                <a:solidFill>
                  <a:schemeClr val="accent2"/>
                </a:solidFill>
                <a:latin typeface="Times New Roman" pitchFamily="18" charset="0"/>
                <a:ea typeface="ＭＳ Ｐゴシック" pitchFamily="-112" charset="-128"/>
              </a:rPr>
              <a:t>Plan</a:t>
            </a:r>
            <a:r>
              <a:rPr lang="en-US" altLang="ja-JP" sz="1700" dirty="0">
                <a:latin typeface="Times New Roman" pitchFamily="18" charset="0"/>
                <a:ea typeface="ＭＳ Ｐゴシック" pitchFamily="-112" charset="-128"/>
              </a:rPr>
              <a:t>.</a:t>
            </a:r>
          </a:p>
          <a:p>
            <a:pPr marL="533400" indent="-533400">
              <a:spcBef>
                <a:spcPct val="20000"/>
              </a:spcBef>
              <a:buFontTx/>
              <a:buAutoNum type="arabicPeriod"/>
            </a:pPr>
            <a:r>
              <a:rPr lang="en-US" altLang="ja-JP" sz="1700" b="1" dirty="0">
                <a:latin typeface="Times New Roman" pitchFamily="18" charset="0"/>
                <a:ea typeface="ＭＳ Ｐゴシック" pitchFamily="-112" charset="-128"/>
              </a:rPr>
              <a:t>SI.O2.</a:t>
            </a:r>
            <a:r>
              <a:rPr lang="en-US" altLang="ja-JP" sz="1700" dirty="0">
                <a:latin typeface="Times New Roman" pitchFamily="18" charset="0"/>
                <a:ea typeface="ＭＳ Ｐゴシック" pitchFamily="-112" charset="-128"/>
              </a:rPr>
              <a:t> </a:t>
            </a:r>
            <a:r>
              <a:rPr lang="en-US" altLang="ja-JP" sz="1700" u="sng" dirty="0">
                <a:solidFill>
                  <a:schemeClr val="accent2"/>
                </a:solidFill>
                <a:latin typeface="Times New Roman" pitchFamily="18" charset="0"/>
                <a:ea typeface="ＭＳ Ｐゴシック" pitchFamily="-112" charset="-128"/>
              </a:rPr>
              <a:t>Software requirements</a:t>
            </a:r>
            <a:r>
              <a:rPr lang="en-US" altLang="ja-JP" sz="1700" dirty="0">
                <a:latin typeface="Times New Roman" pitchFamily="18" charset="0"/>
                <a:ea typeface="ＭＳ Ｐゴシック" pitchFamily="-112" charset="-128"/>
              </a:rPr>
              <a:t> are defined, analyzed for correctness and testability, approved by the Customer, </a:t>
            </a:r>
            <a:r>
              <a:rPr lang="en-US" altLang="ja-JP" sz="1700" dirty="0" err="1">
                <a:latin typeface="Times New Roman" pitchFamily="18" charset="0"/>
                <a:ea typeface="ＭＳ Ｐゴシック" pitchFamily="-112" charset="-128"/>
              </a:rPr>
              <a:t>baselined</a:t>
            </a:r>
            <a:r>
              <a:rPr lang="en-US" altLang="ja-JP" sz="1700" dirty="0">
                <a:latin typeface="Times New Roman" pitchFamily="18" charset="0"/>
                <a:ea typeface="ＭＳ Ｐゴシック" pitchFamily="-112" charset="-128"/>
              </a:rPr>
              <a:t> and communicated. </a:t>
            </a:r>
          </a:p>
          <a:p>
            <a:pPr marL="533400" indent="-533400">
              <a:spcBef>
                <a:spcPct val="20000"/>
              </a:spcBef>
              <a:buFontTx/>
              <a:buAutoNum type="arabicPeriod"/>
            </a:pPr>
            <a:r>
              <a:rPr lang="en-US" altLang="ja-JP" sz="1700" b="1" dirty="0">
                <a:latin typeface="Times New Roman" pitchFamily="18" charset="0"/>
                <a:ea typeface="ＭＳ Ｐゴシック" pitchFamily="-112" charset="-128"/>
              </a:rPr>
              <a:t>SI.O3.</a:t>
            </a:r>
            <a:r>
              <a:rPr lang="en-US" altLang="ja-JP" sz="1700" dirty="0">
                <a:latin typeface="Times New Roman" pitchFamily="18" charset="0"/>
                <a:ea typeface="ＭＳ Ｐゴシック" pitchFamily="-112" charset="-128"/>
              </a:rPr>
              <a:t> </a:t>
            </a:r>
            <a:r>
              <a:rPr lang="en-US" altLang="ja-JP" sz="1700" u="sng" dirty="0">
                <a:solidFill>
                  <a:schemeClr val="accent2"/>
                </a:solidFill>
                <a:latin typeface="Times New Roman" pitchFamily="18" charset="0"/>
                <a:ea typeface="ＭＳ Ｐゴシック" pitchFamily="-112" charset="-128"/>
              </a:rPr>
              <a:t>Software architectural and detailed design</a:t>
            </a:r>
            <a:r>
              <a:rPr lang="en-US" altLang="ja-JP" sz="1700" dirty="0">
                <a:latin typeface="Times New Roman" pitchFamily="18" charset="0"/>
                <a:ea typeface="ＭＳ Ｐゴシック" pitchFamily="-112" charset="-128"/>
              </a:rPr>
              <a:t> is developed and </a:t>
            </a:r>
            <a:r>
              <a:rPr lang="en-US" altLang="ja-JP" sz="1700" dirty="0" err="1">
                <a:latin typeface="Times New Roman" pitchFamily="18" charset="0"/>
                <a:ea typeface="ＭＳ Ｐゴシック" pitchFamily="-112" charset="-128"/>
              </a:rPr>
              <a:t>baselined</a:t>
            </a:r>
            <a:r>
              <a:rPr lang="en-US" altLang="ja-JP" sz="1700" dirty="0">
                <a:latin typeface="Times New Roman" pitchFamily="18" charset="0"/>
                <a:ea typeface="ＭＳ Ｐゴシック" pitchFamily="-112" charset="-128"/>
              </a:rPr>
              <a:t>. It describes the software items and internal and external interfaces of them. Consistency and </a:t>
            </a:r>
            <a:r>
              <a:rPr lang="en-US" altLang="ja-JP" sz="1700" u="sng" dirty="0">
                <a:solidFill>
                  <a:schemeClr val="accent2"/>
                </a:solidFill>
                <a:latin typeface="Times New Roman" pitchFamily="18" charset="0"/>
                <a:ea typeface="ＭＳ Ｐゴシック" pitchFamily="-112" charset="-128"/>
              </a:rPr>
              <a:t>traceability</a:t>
            </a:r>
            <a:r>
              <a:rPr lang="en-US" altLang="ja-JP" sz="1700" dirty="0">
                <a:latin typeface="Times New Roman" pitchFamily="18" charset="0"/>
                <a:ea typeface="ＭＳ Ｐゴシック" pitchFamily="-112" charset="-128"/>
              </a:rPr>
              <a:t> to software requirements are established. </a:t>
            </a:r>
          </a:p>
          <a:p>
            <a:pPr marL="533400" indent="-533400">
              <a:spcBef>
                <a:spcPct val="20000"/>
              </a:spcBef>
              <a:buFontTx/>
              <a:buAutoNum type="arabicPeriod"/>
            </a:pPr>
            <a:r>
              <a:rPr lang="en-GB" altLang="ja-JP" sz="1700" b="1" dirty="0">
                <a:latin typeface="Times New Roman" pitchFamily="18" charset="0"/>
                <a:ea typeface="ＭＳ Ｐゴシック" pitchFamily="-112" charset="-128"/>
              </a:rPr>
              <a:t>SI.O4.</a:t>
            </a:r>
            <a:r>
              <a:rPr lang="en-GB" altLang="ja-JP" sz="1700" dirty="0">
                <a:latin typeface="Times New Roman" pitchFamily="18" charset="0"/>
                <a:ea typeface="ＭＳ Ｐゴシック" pitchFamily="-112" charset="-128"/>
              </a:rPr>
              <a:t> </a:t>
            </a:r>
            <a:r>
              <a:rPr lang="en-GB" altLang="ja-JP" sz="1700" u="sng" dirty="0">
                <a:solidFill>
                  <a:schemeClr val="accent2"/>
                </a:solidFill>
                <a:latin typeface="Times New Roman" pitchFamily="18" charset="0"/>
                <a:ea typeface="ＭＳ Ｐゴシック" pitchFamily="-112" charset="-128"/>
              </a:rPr>
              <a:t>Software components</a:t>
            </a:r>
            <a:r>
              <a:rPr lang="en-GB" altLang="ja-JP" sz="1700" dirty="0">
                <a:latin typeface="Times New Roman" pitchFamily="18" charset="0"/>
                <a:ea typeface="ＭＳ Ｐゴシック" pitchFamily="-112" charset="-128"/>
              </a:rPr>
              <a:t> defined by the design are produced. Unit test are defined and performed to verify the consistency with requirements and the design. </a:t>
            </a:r>
            <a:r>
              <a:rPr lang="en-GB" altLang="ja-JP" sz="1700" u="sng" dirty="0">
                <a:solidFill>
                  <a:schemeClr val="accent2"/>
                </a:solidFill>
                <a:latin typeface="Times New Roman" pitchFamily="18" charset="0"/>
                <a:ea typeface="ＭＳ Ｐゴシック" pitchFamily="-112" charset="-128"/>
              </a:rPr>
              <a:t>Traceability</a:t>
            </a:r>
            <a:r>
              <a:rPr lang="en-GB" altLang="ja-JP" sz="1700" dirty="0">
                <a:latin typeface="Times New Roman" pitchFamily="18" charset="0"/>
                <a:ea typeface="ＭＳ Ｐゴシック" pitchFamily="-112" charset="-128"/>
              </a:rPr>
              <a:t> to the requirements and design are established.</a:t>
            </a:r>
          </a:p>
          <a:p>
            <a:pPr marL="533400" indent="-533400">
              <a:spcBef>
                <a:spcPct val="20000"/>
              </a:spcBef>
              <a:buFontTx/>
              <a:buAutoNum type="arabicPeriod"/>
            </a:pPr>
            <a:r>
              <a:rPr lang="en-GB" altLang="ja-JP" sz="1700" b="1" dirty="0">
                <a:latin typeface="Times New Roman" pitchFamily="18" charset="0"/>
                <a:ea typeface="ＭＳ Ｐゴシック" pitchFamily="-112" charset="-128"/>
              </a:rPr>
              <a:t>SI.O5</a:t>
            </a:r>
            <a:r>
              <a:rPr lang="en-GB" altLang="ja-JP" sz="1700" dirty="0">
                <a:latin typeface="Times New Roman" pitchFamily="18" charset="0"/>
                <a:ea typeface="ＭＳ Ｐゴシック" pitchFamily="-112" charset="-128"/>
              </a:rPr>
              <a:t>. Software is produced performing </a:t>
            </a:r>
            <a:r>
              <a:rPr lang="en-GB" altLang="ja-JP" sz="1700" u="sng" dirty="0">
                <a:solidFill>
                  <a:schemeClr val="accent2"/>
                </a:solidFill>
                <a:latin typeface="Times New Roman" pitchFamily="18" charset="0"/>
                <a:ea typeface="ＭＳ Ｐゴシック" pitchFamily="-112" charset="-128"/>
              </a:rPr>
              <a:t>integration</a:t>
            </a:r>
            <a:r>
              <a:rPr lang="en-GB" altLang="ja-JP" sz="1700" dirty="0">
                <a:latin typeface="Times New Roman" pitchFamily="18" charset="0"/>
                <a:ea typeface="ＭＳ Ｐゴシック" pitchFamily="-112" charset="-128"/>
              </a:rPr>
              <a:t> of software components and </a:t>
            </a:r>
            <a:r>
              <a:rPr lang="en-GB" altLang="ja-JP" sz="1700" u="sng" dirty="0">
                <a:solidFill>
                  <a:schemeClr val="accent2"/>
                </a:solidFill>
                <a:latin typeface="Times New Roman" pitchFamily="18" charset="0"/>
                <a:ea typeface="ＭＳ Ｐゴシック" pitchFamily="-112" charset="-128"/>
              </a:rPr>
              <a:t>verified</a:t>
            </a:r>
            <a:r>
              <a:rPr lang="en-GB" altLang="ja-JP" sz="1700" dirty="0">
                <a:latin typeface="Times New Roman" pitchFamily="18" charset="0"/>
                <a:ea typeface="ＭＳ Ｐゴシック" pitchFamily="-112" charset="-128"/>
              </a:rPr>
              <a:t> using Test Cases and Test Procedures. Results are recorded at the Test Report. </a:t>
            </a:r>
            <a:r>
              <a:rPr lang="en-GB" altLang="ja-JP" sz="1700" u="sng" dirty="0">
                <a:solidFill>
                  <a:schemeClr val="accent2"/>
                </a:solidFill>
                <a:latin typeface="Times New Roman" pitchFamily="18" charset="0"/>
                <a:ea typeface="ＭＳ Ｐゴシック" pitchFamily="-112" charset="-128"/>
              </a:rPr>
              <a:t>Defects</a:t>
            </a:r>
            <a:r>
              <a:rPr lang="en-GB" altLang="ja-JP" sz="1700" dirty="0">
                <a:latin typeface="Times New Roman" pitchFamily="18" charset="0"/>
                <a:ea typeface="ＭＳ Ｐゴシック" pitchFamily="-112" charset="-128"/>
              </a:rPr>
              <a:t> are corrected and consistency and </a:t>
            </a:r>
            <a:r>
              <a:rPr lang="en-GB" altLang="ja-JP" sz="1700" u="sng" dirty="0">
                <a:solidFill>
                  <a:schemeClr val="accent2"/>
                </a:solidFill>
                <a:latin typeface="Times New Roman" pitchFamily="18" charset="0"/>
                <a:ea typeface="ＭＳ Ｐゴシック" pitchFamily="-112" charset="-128"/>
              </a:rPr>
              <a:t>traceability</a:t>
            </a:r>
            <a:r>
              <a:rPr lang="en-GB" altLang="ja-JP" sz="1700" dirty="0">
                <a:latin typeface="Times New Roman" pitchFamily="18" charset="0"/>
                <a:ea typeface="ＭＳ Ｐゴシック" pitchFamily="-112" charset="-128"/>
              </a:rPr>
              <a:t> to Software Design are established.</a:t>
            </a:r>
          </a:p>
          <a:p>
            <a:pPr marL="533400" indent="-533400">
              <a:spcBef>
                <a:spcPct val="20000"/>
              </a:spcBef>
              <a:buFontTx/>
              <a:buAutoNum type="arabicPeriod"/>
            </a:pPr>
            <a:r>
              <a:rPr lang="en-GB" altLang="ja-JP" sz="1700" b="1" dirty="0">
                <a:latin typeface="Times New Roman" pitchFamily="18" charset="0"/>
                <a:ea typeface="ＭＳ Ｐゴシック" pitchFamily="-112" charset="-128"/>
              </a:rPr>
              <a:t>SI.O6.</a:t>
            </a:r>
            <a:r>
              <a:rPr lang="en-GB" altLang="ja-JP" sz="1700" dirty="0">
                <a:latin typeface="Times New Roman" pitchFamily="18" charset="0"/>
                <a:ea typeface="ＭＳ Ｐゴシック" pitchFamily="-112" charset="-128"/>
              </a:rPr>
              <a:t> A </a:t>
            </a:r>
            <a:r>
              <a:rPr lang="en-GB" altLang="ja-JP" sz="1700" u="sng" dirty="0">
                <a:solidFill>
                  <a:schemeClr val="accent2"/>
                </a:solidFill>
                <a:latin typeface="Times New Roman" pitchFamily="18" charset="0"/>
                <a:ea typeface="ＭＳ Ｐゴシック" pitchFamily="-112" charset="-128"/>
              </a:rPr>
              <a:t>Software Configuration</a:t>
            </a:r>
            <a:r>
              <a:rPr lang="en-GB" altLang="ja-JP" sz="1700" dirty="0">
                <a:latin typeface="Times New Roman" pitchFamily="18" charset="0"/>
                <a:ea typeface="ＭＳ Ｐゴシック" pitchFamily="-112" charset="-128"/>
              </a:rPr>
              <a:t>, that meets the Requirements Specification as agreed to with the Customer, which includes user, operation and maintenance documentations is integrated, </a:t>
            </a:r>
            <a:r>
              <a:rPr lang="en-GB" altLang="ja-JP" sz="1700" dirty="0" err="1">
                <a:latin typeface="Times New Roman" pitchFamily="18" charset="0"/>
                <a:ea typeface="ＭＳ Ｐゴシック" pitchFamily="-112" charset="-128"/>
              </a:rPr>
              <a:t>baselined</a:t>
            </a:r>
            <a:r>
              <a:rPr lang="en-GB" altLang="ja-JP" sz="1700" dirty="0">
                <a:latin typeface="Times New Roman" pitchFamily="18" charset="0"/>
                <a:ea typeface="ＭＳ Ｐゴシック" pitchFamily="-112" charset="-128"/>
              </a:rPr>
              <a:t> and stored at the Project Repository. Needs for changes to the Software Configuration are detected and related Change Requests are initiated. </a:t>
            </a:r>
          </a:p>
          <a:p>
            <a:pPr marL="533400" indent="-533400">
              <a:spcBef>
                <a:spcPct val="20000"/>
              </a:spcBef>
              <a:buFontTx/>
              <a:buAutoNum type="arabicPeriod"/>
            </a:pPr>
            <a:r>
              <a:rPr lang="en-GB" altLang="ja-JP" sz="1700" b="1" dirty="0">
                <a:latin typeface="Times New Roman" pitchFamily="18" charset="0"/>
                <a:ea typeface="ＭＳ Ｐゴシック" pitchFamily="-112" charset="-128"/>
              </a:rPr>
              <a:t>SI.O7.</a:t>
            </a:r>
            <a:r>
              <a:rPr lang="en-GB" altLang="ja-JP" sz="1700" dirty="0">
                <a:latin typeface="Times New Roman" pitchFamily="18" charset="0"/>
                <a:ea typeface="ＭＳ Ｐゴシック" pitchFamily="-112" charset="-128"/>
              </a:rPr>
              <a:t> </a:t>
            </a:r>
            <a:r>
              <a:rPr lang="en-GB" altLang="ja-JP" sz="1700" u="sng" dirty="0">
                <a:solidFill>
                  <a:schemeClr val="accent2"/>
                </a:solidFill>
                <a:latin typeface="Times New Roman" pitchFamily="18" charset="0"/>
                <a:ea typeface="ＭＳ Ｐゴシック" pitchFamily="-112" charset="-128"/>
              </a:rPr>
              <a:t>Verification and Validation</a:t>
            </a:r>
            <a:r>
              <a:rPr lang="en-GB" altLang="ja-JP" sz="1700" dirty="0">
                <a:latin typeface="Times New Roman" pitchFamily="18" charset="0"/>
                <a:ea typeface="ＭＳ Ｐゴシック" pitchFamily="-112" charset="-128"/>
              </a:rPr>
              <a:t> tasks of all required work products are performed using the defined criteria to achieve consistency among output and input products in each activity. </a:t>
            </a:r>
            <a:r>
              <a:rPr lang="en-GB" altLang="ja-JP" sz="1700" u="sng" dirty="0">
                <a:solidFill>
                  <a:schemeClr val="accent2"/>
                </a:solidFill>
                <a:latin typeface="Times New Roman" pitchFamily="18" charset="0"/>
                <a:ea typeface="ＭＳ Ｐゴシック" pitchFamily="-112" charset="-128"/>
              </a:rPr>
              <a:t>Defects</a:t>
            </a:r>
            <a:r>
              <a:rPr lang="en-GB" altLang="ja-JP" sz="1700" dirty="0">
                <a:latin typeface="Times New Roman" pitchFamily="18" charset="0"/>
                <a:ea typeface="ＭＳ Ｐゴシック" pitchFamily="-112" charset="-128"/>
              </a:rPr>
              <a:t> are identified, and corrected; records are stored in the Verification/Validation Results. </a:t>
            </a:r>
            <a:endParaRPr lang="fr-CA" sz="1700" dirty="0">
              <a:latin typeface="Times New Roman" pitchFamily="18" charset="0"/>
            </a:endParaRPr>
          </a:p>
        </p:txBody>
      </p:sp>
      <p:sp>
        <p:nvSpPr>
          <p:cNvPr id="39942" name="Text Box 4"/>
          <p:cNvSpPr txBox="1">
            <a:spLocks noChangeArrowheads="1"/>
          </p:cNvSpPr>
          <p:nvPr>
            <p:custDataLst>
              <p:tags r:id="rId3"/>
            </p:custDataLst>
          </p:nvPr>
        </p:nvSpPr>
        <p:spPr bwMode="auto">
          <a:xfrm>
            <a:off x="6704013" y="6399213"/>
            <a:ext cx="1454150" cy="336550"/>
          </a:xfrm>
          <a:prstGeom prst="rect">
            <a:avLst/>
          </a:prstGeom>
          <a:noFill/>
          <a:ln w="9525">
            <a:noFill/>
            <a:miter lim="800000"/>
            <a:headEnd/>
            <a:tailEnd/>
          </a:ln>
        </p:spPr>
        <p:txBody>
          <a:bodyPr wrap="none">
            <a:spAutoFit/>
          </a:bodyPr>
          <a:lstStyle/>
          <a:p>
            <a:r>
              <a:rPr lang="en-CA" sz="1600">
                <a:latin typeface="Times New Roman" pitchFamily="18" charset="0"/>
              </a:rPr>
              <a:t>ISO/IEC 29110</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3"/>
          <p:cNvSpPr>
            <a:spLocks noGrp="1"/>
          </p:cNvSpPr>
          <p:nvPr>
            <p:ph type="dt" sz="quarter" idx="10"/>
          </p:nvPr>
        </p:nvSpPr>
        <p:spPr>
          <a:noFill/>
        </p:spPr>
        <p:txBody>
          <a:bodyPr/>
          <a:lstStyle/>
          <a:p>
            <a:fld id="{CCF05D5D-9717-4C15-A0E0-D1ADFE1F0B2F}" type="datetime4">
              <a:rPr lang="en-US" smtClean="0"/>
              <a:pPr/>
              <a:t>April 28, 2012</a:t>
            </a:fld>
            <a:endParaRPr lang="fr-CA" smtClean="0"/>
          </a:p>
        </p:txBody>
      </p:sp>
      <p:sp>
        <p:nvSpPr>
          <p:cNvPr id="7172" name="Slide Number Placeholder 4"/>
          <p:cNvSpPr>
            <a:spLocks noGrp="1"/>
          </p:cNvSpPr>
          <p:nvPr>
            <p:ph type="sldNum" sz="quarter" idx="11"/>
          </p:nvPr>
        </p:nvSpPr>
        <p:spPr>
          <a:noFill/>
        </p:spPr>
        <p:txBody>
          <a:bodyPr/>
          <a:lstStyle/>
          <a:p>
            <a:fld id="{A98C923A-B3B8-41F0-B61F-B6A2128AB76E}" type="slidenum">
              <a:rPr lang="en-US" smtClean="0"/>
              <a:pPr/>
              <a:t>33</a:t>
            </a:fld>
            <a:endParaRPr lang="en-US" smtClean="0"/>
          </a:p>
        </p:txBody>
      </p:sp>
      <p:sp>
        <p:nvSpPr>
          <p:cNvPr id="7173" name="Rectangle 8"/>
          <p:cNvSpPr>
            <a:spLocks noGrp="1" noChangeArrowheads="1"/>
          </p:cNvSpPr>
          <p:nvPr>
            <p:ph type="title"/>
          </p:nvPr>
        </p:nvSpPr>
        <p:spPr>
          <a:xfrm>
            <a:off x="468313" y="-171450"/>
            <a:ext cx="8353425" cy="1143000"/>
          </a:xfrm>
          <a:noFill/>
        </p:spPr>
        <p:txBody>
          <a:bodyPr/>
          <a:lstStyle/>
          <a:p>
            <a:pPr eaLnBrk="1" hangingPunct="1"/>
            <a:r>
              <a:rPr lang="fr-CA" sz="3000" smtClean="0"/>
              <a:t>Part 5 - </a:t>
            </a:r>
            <a:r>
              <a:rPr lang="en-CA" sz="3000" smtClean="0"/>
              <a:t>Software Implementation – 6 Activities</a:t>
            </a:r>
          </a:p>
        </p:txBody>
      </p:sp>
      <p:graphicFrame>
        <p:nvGraphicFramePr>
          <p:cNvPr id="7170" name="Object 9"/>
          <p:cNvGraphicFramePr>
            <a:graphicFrameLocks noChangeAspect="1"/>
          </p:cNvGraphicFramePr>
          <p:nvPr>
            <p:ph idx="1"/>
          </p:nvPr>
        </p:nvGraphicFramePr>
        <p:xfrm>
          <a:off x="1908175" y="620713"/>
          <a:ext cx="4689475" cy="6192837"/>
        </p:xfrm>
        <a:graphic>
          <a:graphicData uri="http://schemas.openxmlformats.org/presentationml/2006/ole">
            <p:oleObj spid="_x0000_s7170" name="Visio" r:id="rId3" imgW="5676595" imgH="7495946" progId="Visio.Drawing.11">
              <p:embed/>
            </p:oleObj>
          </a:graphicData>
        </a:graphic>
      </p:graphicFrame>
      <p:sp>
        <p:nvSpPr>
          <p:cNvPr id="7174" name="Line 26"/>
          <p:cNvSpPr>
            <a:spLocks noChangeShapeType="1"/>
          </p:cNvSpPr>
          <p:nvPr/>
        </p:nvSpPr>
        <p:spPr bwMode="auto">
          <a:xfrm>
            <a:off x="7019155" y="5157192"/>
            <a:ext cx="289149" cy="72033"/>
          </a:xfrm>
          <a:prstGeom prst="line">
            <a:avLst/>
          </a:prstGeom>
          <a:noFill/>
          <a:ln w="38100">
            <a:solidFill>
              <a:srgbClr val="FF0000"/>
            </a:solidFill>
            <a:round/>
            <a:headEnd/>
            <a:tailEnd type="triangle" w="med" len="med"/>
          </a:ln>
        </p:spPr>
        <p:txBody>
          <a:bodyPr/>
          <a:lstStyle/>
          <a:p>
            <a:endParaRPr lang="fr-CA"/>
          </a:p>
        </p:txBody>
      </p:sp>
      <p:sp>
        <p:nvSpPr>
          <p:cNvPr id="7175" name="Text Box 42"/>
          <p:cNvSpPr txBox="1">
            <a:spLocks noChangeArrowheads="1"/>
          </p:cNvSpPr>
          <p:nvPr/>
        </p:nvSpPr>
        <p:spPr bwMode="auto">
          <a:xfrm>
            <a:off x="7078663" y="6407150"/>
            <a:ext cx="1454150" cy="336550"/>
          </a:xfrm>
          <a:prstGeom prst="rect">
            <a:avLst/>
          </a:prstGeom>
          <a:noFill/>
          <a:ln w="9525">
            <a:noFill/>
            <a:miter lim="800000"/>
            <a:headEnd/>
            <a:tailEnd/>
          </a:ln>
        </p:spPr>
        <p:txBody>
          <a:bodyPr wrap="none">
            <a:spAutoFit/>
          </a:bodyPr>
          <a:lstStyle/>
          <a:p>
            <a:r>
              <a:rPr lang="fr-CA" sz="1600">
                <a:latin typeface="Times New Roman" pitchFamily="18" charset="0"/>
              </a:rPr>
              <a:t>ISO/IEC 29110</a:t>
            </a:r>
          </a:p>
        </p:txBody>
      </p:sp>
      <p:grpSp>
        <p:nvGrpSpPr>
          <p:cNvPr id="7176" name="Group 43"/>
          <p:cNvGrpSpPr>
            <a:grpSpLocks/>
          </p:cNvGrpSpPr>
          <p:nvPr/>
        </p:nvGrpSpPr>
        <p:grpSpPr bwMode="auto">
          <a:xfrm>
            <a:off x="6948488" y="4365625"/>
            <a:ext cx="2039937" cy="1854200"/>
            <a:chOff x="3696" y="2670"/>
            <a:chExt cx="1285" cy="1168"/>
          </a:xfrm>
        </p:grpSpPr>
        <p:sp>
          <p:nvSpPr>
            <p:cNvPr id="7177" name="Line 44"/>
            <p:cNvSpPr>
              <a:spLocks noChangeShapeType="1"/>
            </p:cNvSpPr>
            <p:nvPr/>
          </p:nvSpPr>
          <p:spPr bwMode="auto">
            <a:xfrm flipV="1">
              <a:off x="3743" y="3595"/>
              <a:ext cx="363" cy="0"/>
            </a:xfrm>
            <a:prstGeom prst="line">
              <a:avLst/>
            </a:prstGeom>
            <a:noFill/>
            <a:ln w="28575">
              <a:solidFill>
                <a:schemeClr val="tx1"/>
              </a:solidFill>
              <a:round/>
              <a:headEnd/>
              <a:tailEnd/>
            </a:ln>
          </p:spPr>
          <p:txBody>
            <a:bodyPr/>
            <a:lstStyle/>
            <a:p>
              <a:endParaRPr lang="fr-CA"/>
            </a:p>
          </p:txBody>
        </p:sp>
        <p:sp>
          <p:nvSpPr>
            <p:cNvPr id="7178" name="Line 45"/>
            <p:cNvSpPr>
              <a:spLocks noChangeShapeType="1"/>
            </p:cNvSpPr>
            <p:nvPr/>
          </p:nvSpPr>
          <p:spPr bwMode="auto">
            <a:xfrm flipV="1">
              <a:off x="4098" y="3340"/>
              <a:ext cx="0" cy="248"/>
            </a:xfrm>
            <a:prstGeom prst="line">
              <a:avLst/>
            </a:prstGeom>
            <a:noFill/>
            <a:ln w="28575">
              <a:solidFill>
                <a:schemeClr val="tx1"/>
              </a:solidFill>
              <a:round/>
              <a:headEnd/>
              <a:tailEnd/>
            </a:ln>
          </p:spPr>
          <p:txBody>
            <a:bodyPr/>
            <a:lstStyle/>
            <a:p>
              <a:endParaRPr lang="fr-CA"/>
            </a:p>
          </p:txBody>
        </p:sp>
        <p:sp>
          <p:nvSpPr>
            <p:cNvPr id="7179" name="Line 46"/>
            <p:cNvSpPr>
              <a:spLocks noChangeShapeType="1"/>
            </p:cNvSpPr>
            <p:nvPr/>
          </p:nvSpPr>
          <p:spPr bwMode="auto">
            <a:xfrm>
              <a:off x="4091" y="3340"/>
              <a:ext cx="271" cy="0"/>
            </a:xfrm>
            <a:prstGeom prst="line">
              <a:avLst/>
            </a:prstGeom>
            <a:noFill/>
            <a:ln w="28575">
              <a:solidFill>
                <a:schemeClr val="tx1"/>
              </a:solidFill>
              <a:round/>
              <a:headEnd/>
              <a:tailEnd/>
            </a:ln>
          </p:spPr>
          <p:txBody>
            <a:bodyPr/>
            <a:lstStyle/>
            <a:p>
              <a:endParaRPr lang="fr-CA"/>
            </a:p>
          </p:txBody>
        </p:sp>
        <p:sp>
          <p:nvSpPr>
            <p:cNvPr id="7180" name="Line 47"/>
            <p:cNvSpPr>
              <a:spLocks noChangeShapeType="1"/>
            </p:cNvSpPr>
            <p:nvPr/>
          </p:nvSpPr>
          <p:spPr bwMode="auto">
            <a:xfrm flipV="1">
              <a:off x="4354" y="3090"/>
              <a:ext cx="0" cy="250"/>
            </a:xfrm>
            <a:prstGeom prst="line">
              <a:avLst/>
            </a:prstGeom>
            <a:noFill/>
            <a:ln w="28575">
              <a:solidFill>
                <a:schemeClr val="tx1"/>
              </a:solidFill>
              <a:round/>
              <a:headEnd/>
              <a:tailEnd/>
            </a:ln>
          </p:spPr>
          <p:txBody>
            <a:bodyPr/>
            <a:lstStyle/>
            <a:p>
              <a:endParaRPr lang="fr-CA"/>
            </a:p>
          </p:txBody>
        </p:sp>
        <p:sp>
          <p:nvSpPr>
            <p:cNvPr id="7181" name="Line 48"/>
            <p:cNvSpPr>
              <a:spLocks noChangeShapeType="1"/>
            </p:cNvSpPr>
            <p:nvPr/>
          </p:nvSpPr>
          <p:spPr bwMode="auto">
            <a:xfrm>
              <a:off x="4346" y="3090"/>
              <a:ext cx="318" cy="0"/>
            </a:xfrm>
            <a:prstGeom prst="line">
              <a:avLst/>
            </a:prstGeom>
            <a:noFill/>
            <a:ln w="28575">
              <a:solidFill>
                <a:schemeClr val="tx1"/>
              </a:solidFill>
              <a:round/>
              <a:headEnd/>
              <a:tailEnd/>
            </a:ln>
          </p:spPr>
          <p:txBody>
            <a:bodyPr/>
            <a:lstStyle/>
            <a:p>
              <a:endParaRPr lang="fr-CA"/>
            </a:p>
          </p:txBody>
        </p:sp>
        <p:sp>
          <p:nvSpPr>
            <p:cNvPr id="7182" name="Line 49"/>
            <p:cNvSpPr>
              <a:spLocks noChangeShapeType="1"/>
            </p:cNvSpPr>
            <p:nvPr/>
          </p:nvSpPr>
          <p:spPr bwMode="auto">
            <a:xfrm>
              <a:off x="3743" y="3834"/>
              <a:ext cx="1228" cy="0"/>
            </a:xfrm>
            <a:prstGeom prst="line">
              <a:avLst/>
            </a:prstGeom>
            <a:noFill/>
            <a:ln w="28575">
              <a:solidFill>
                <a:schemeClr val="tx1"/>
              </a:solidFill>
              <a:round/>
              <a:headEnd/>
              <a:tailEnd/>
            </a:ln>
          </p:spPr>
          <p:txBody>
            <a:bodyPr/>
            <a:lstStyle/>
            <a:p>
              <a:endParaRPr lang="fr-CA"/>
            </a:p>
          </p:txBody>
        </p:sp>
        <p:sp>
          <p:nvSpPr>
            <p:cNvPr id="7183" name="Line 50"/>
            <p:cNvSpPr>
              <a:spLocks noChangeShapeType="1"/>
            </p:cNvSpPr>
            <p:nvPr/>
          </p:nvSpPr>
          <p:spPr bwMode="auto">
            <a:xfrm>
              <a:off x="4974" y="2843"/>
              <a:ext cx="7" cy="995"/>
            </a:xfrm>
            <a:prstGeom prst="line">
              <a:avLst/>
            </a:prstGeom>
            <a:noFill/>
            <a:ln w="28575">
              <a:solidFill>
                <a:schemeClr val="tx1"/>
              </a:solidFill>
              <a:round/>
              <a:headEnd/>
              <a:tailEnd/>
            </a:ln>
          </p:spPr>
          <p:txBody>
            <a:bodyPr/>
            <a:lstStyle/>
            <a:p>
              <a:endParaRPr lang="fr-CA"/>
            </a:p>
          </p:txBody>
        </p:sp>
        <p:sp>
          <p:nvSpPr>
            <p:cNvPr id="7184" name="Line 51"/>
            <p:cNvSpPr>
              <a:spLocks noChangeShapeType="1"/>
            </p:cNvSpPr>
            <p:nvPr/>
          </p:nvSpPr>
          <p:spPr bwMode="auto">
            <a:xfrm flipV="1">
              <a:off x="4672" y="2851"/>
              <a:ext cx="0" cy="249"/>
            </a:xfrm>
            <a:prstGeom prst="line">
              <a:avLst/>
            </a:prstGeom>
            <a:noFill/>
            <a:ln w="28575">
              <a:solidFill>
                <a:schemeClr val="tx1"/>
              </a:solidFill>
              <a:round/>
              <a:headEnd/>
              <a:tailEnd/>
            </a:ln>
          </p:spPr>
          <p:txBody>
            <a:bodyPr/>
            <a:lstStyle/>
            <a:p>
              <a:endParaRPr lang="fr-CA"/>
            </a:p>
          </p:txBody>
        </p:sp>
        <p:sp>
          <p:nvSpPr>
            <p:cNvPr id="7185" name="Line 52"/>
            <p:cNvSpPr>
              <a:spLocks noChangeShapeType="1"/>
            </p:cNvSpPr>
            <p:nvPr/>
          </p:nvSpPr>
          <p:spPr bwMode="auto">
            <a:xfrm>
              <a:off x="4664" y="2843"/>
              <a:ext cx="317" cy="0"/>
            </a:xfrm>
            <a:prstGeom prst="line">
              <a:avLst/>
            </a:prstGeom>
            <a:noFill/>
            <a:ln w="28575">
              <a:solidFill>
                <a:schemeClr val="tx1"/>
              </a:solidFill>
              <a:round/>
              <a:headEnd/>
              <a:tailEnd/>
            </a:ln>
          </p:spPr>
          <p:txBody>
            <a:bodyPr/>
            <a:lstStyle/>
            <a:p>
              <a:endParaRPr lang="fr-CA"/>
            </a:p>
          </p:txBody>
        </p:sp>
        <p:sp>
          <p:nvSpPr>
            <p:cNvPr id="7186" name="Line 53"/>
            <p:cNvSpPr>
              <a:spLocks noChangeShapeType="1"/>
            </p:cNvSpPr>
            <p:nvPr/>
          </p:nvSpPr>
          <p:spPr bwMode="auto">
            <a:xfrm flipV="1">
              <a:off x="3747" y="3590"/>
              <a:ext cx="0" cy="248"/>
            </a:xfrm>
            <a:prstGeom prst="line">
              <a:avLst/>
            </a:prstGeom>
            <a:noFill/>
            <a:ln w="28575">
              <a:solidFill>
                <a:schemeClr val="tx1"/>
              </a:solidFill>
              <a:round/>
              <a:headEnd/>
              <a:tailEnd/>
            </a:ln>
          </p:spPr>
          <p:txBody>
            <a:bodyPr/>
            <a:lstStyle/>
            <a:p>
              <a:endParaRPr lang="fr-CA"/>
            </a:p>
          </p:txBody>
        </p:sp>
        <p:sp>
          <p:nvSpPr>
            <p:cNvPr id="7187" name="Rectangle 54"/>
            <p:cNvSpPr>
              <a:spLocks noChangeArrowheads="1"/>
            </p:cNvSpPr>
            <p:nvPr/>
          </p:nvSpPr>
          <p:spPr bwMode="auto">
            <a:xfrm>
              <a:off x="3696" y="3413"/>
              <a:ext cx="327" cy="154"/>
            </a:xfrm>
            <a:prstGeom prst="rect">
              <a:avLst/>
            </a:prstGeom>
            <a:noFill/>
            <a:ln w="9525">
              <a:noFill/>
              <a:miter lim="800000"/>
              <a:headEnd/>
              <a:tailEnd/>
            </a:ln>
          </p:spPr>
          <p:txBody>
            <a:bodyPr wrap="none" lIns="0" tIns="0" rIns="0" bIns="0">
              <a:spAutoFit/>
            </a:bodyPr>
            <a:lstStyle/>
            <a:p>
              <a:r>
                <a:rPr lang="en-CA" sz="1600" b="1">
                  <a:solidFill>
                    <a:schemeClr val="accent2"/>
                  </a:solidFill>
                </a:rPr>
                <a:t>Entry</a:t>
              </a:r>
              <a:endParaRPr lang="en-CA" sz="2000" b="1">
                <a:solidFill>
                  <a:schemeClr val="accent2"/>
                </a:solidFill>
              </a:endParaRPr>
            </a:p>
          </p:txBody>
        </p:sp>
        <p:sp>
          <p:nvSpPr>
            <p:cNvPr id="7188" name="Rectangle 55"/>
            <p:cNvSpPr>
              <a:spLocks noChangeArrowheads="1"/>
            </p:cNvSpPr>
            <p:nvPr/>
          </p:nvSpPr>
          <p:spPr bwMode="auto">
            <a:xfrm>
              <a:off x="3954" y="3169"/>
              <a:ext cx="341" cy="154"/>
            </a:xfrm>
            <a:prstGeom prst="rect">
              <a:avLst/>
            </a:prstGeom>
            <a:noFill/>
            <a:ln w="9525">
              <a:noFill/>
              <a:miter lim="800000"/>
              <a:headEnd/>
              <a:tailEnd/>
            </a:ln>
          </p:spPr>
          <p:txBody>
            <a:bodyPr wrap="none" lIns="0" tIns="0" rIns="0" bIns="0">
              <a:spAutoFit/>
            </a:bodyPr>
            <a:lstStyle/>
            <a:p>
              <a:r>
                <a:rPr lang="en-CA" sz="1600" b="1">
                  <a:solidFill>
                    <a:schemeClr val="accent2"/>
                  </a:solidFill>
                </a:rPr>
                <a:t>Basic</a:t>
              </a:r>
              <a:endParaRPr lang="en-CA" sz="2000" b="1">
                <a:solidFill>
                  <a:schemeClr val="accent2"/>
                </a:solidFill>
              </a:endParaRPr>
            </a:p>
          </p:txBody>
        </p:sp>
        <p:sp>
          <p:nvSpPr>
            <p:cNvPr id="7189" name="Rectangle 56"/>
            <p:cNvSpPr>
              <a:spLocks noChangeArrowheads="1"/>
            </p:cNvSpPr>
            <p:nvPr/>
          </p:nvSpPr>
          <p:spPr bwMode="auto">
            <a:xfrm>
              <a:off x="3842" y="2914"/>
              <a:ext cx="762" cy="154"/>
            </a:xfrm>
            <a:prstGeom prst="rect">
              <a:avLst/>
            </a:prstGeom>
            <a:noFill/>
            <a:ln w="9525">
              <a:noFill/>
              <a:miter lim="800000"/>
              <a:headEnd/>
              <a:tailEnd/>
            </a:ln>
          </p:spPr>
          <p:txBody>
            <a:bodyPr wrap="none" lIns="0" tIns="0" rIns="0" bIns="0">
              <a:spAutoFit/>
            </a:bodyPr>
            <a:lstStyle/>
            <a:p>
              <a:r>
                <a:rPr lang="en-CA" sz="1600" b="1">
                  <a:solidFill>
                    <a:schemeClr val="accent2"/>
                  </a:solidFill>
                </a:rPr>
                <a:t>Intermediate</a:t>
              </a:r>
              <a:endParaRPr lang="en-CA" sz="2000" b="1">
                <a:solidFill>
                  <a:schemeClr val="accent2"/>
                </a:solidFill>
              </a:endParaRPr>
            </a:p>
          </p:txBody>
        </p:sp>
        <p:sp>
          <p:nvSpPr>
            <p:cNvPr id="7190" name="Rectangle 57"/>
            <p:cNvSpPr>
              <a:spLocks noChangeArrowheads="1"/>
            </p:cNvSpPr>
            <p:nvPr/>
          </p:nvSpPr>
          <p:spPr bwMode="auto">
            <a:xfrm>
              <a:off x="4357" y="2670"/>
              <a:ext cx="610" cy="154"/>
            </a:xfrm>
            <a:prstGeom prst="rect">
              <a:avLst/>
            </a:prstGeom>
            <a:noFill/>
            <a:ln w="9525">
              <a:noFill/>
              <a:miter lim="800000"/>
              <a:headEnd/>
              <a:tailEnd/>
            </a:ln>
          </p:spPr>
          <p:txBody>
            <a:bodyPr wrap="none" lIns="0" tIns="0" rIns="0" bIns="0">
              <a:spAutoFit/>
            </a:bodyPr>
            <a:lstStyle/>
            <a:p>
              <a:r>
                <a:rPr lang="en-CA" sz="1600" b="1">
                  <a:solidFill>
                    <a:schemeClr val="accent2"/>
                  </a:solidFill>
                </a:rPr>
                <a:t>Advanced</a:t>
              </a:r>
              <a:endParaRPr lang="en-CA" sz="2000" b="1">
                <a:solidFill>
                  <a:schemeClr val="accent2"/>
                </a:solidFill>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1"/>
          <p:cNvSpPr>
            <a:spLocks noGrp="1"/>
          </p:cNvSpPr>
          <p:nvPr>
            <p:ph type="dt" sz="quarter" idx="10"/>
          </p:nvPr>
        </p:nvSpPr>
        <p:spPr>
          <a:noFill/>
        </p:spPr>
        <p:txBody>
          <a:bodyPr/>
          <a:lstStyle/>
          <a:p>
            <a:fld id="{66CC3DE7-1DED-427E-9BEE-2F84BDC79478}" type="datetime4">
              <a:rPr lang="en-US" smtClean="0"/>
              <a:pPr/>
              <a:t>April 28, 2012</a:t>
            </a:fld>
            <a:endParaRPr lang="fr-CA" smtClean="0"/>
          </a:p>
        </p:txBody>
      </p:sp>
      <p:sp>
        <p:nvSpPr>
          <p:cNvPr id="40963" name="Slide Number Placeholder 2"/>
          <p:cNvSpPr>
            <a:spLocks noGrp="1"/>
          </p:cNvSpPr>
          <p:nvPr>
            <p:ph type="sldNum" sz="quarter" idx="11"/>
          </p:nvPr>
        </p:nvSpPr>
        <p:spPr>
          <a:noFill/>
        </p:spPr>
        <p:txBody>
          <a:bodyPr/>
          <a:lstStyle/>
          <a:p>
            <a:fld id="{4B4997A9-5E86-494E-84E3-3D40DBD289BD}" type="slidenum">
              <a:rPr lang="en-US" smtClean="0"/>
              <a:pPr/>
              <a:t>34</a:t>
            </a:fld>
            <a:endParaRPr lang="en-US" smtClean="0"/>
          </a:p>
        </p:txBody>
      </p:sp>
      <p:sp>
        <p:nvSpPr>
          <p:cNvPr id="40964" name="Rectangle 2"/>
          <p:cNvSpPr>
            <a:spLocks noChangeArrowheads="1"/>
          </p:cNvSpPr>
          <p:nvPr>
            <p:custDataLst>
              <p:tags r:id="rId1"/>
            </p:custDataLst>
          </p:nvPr>
        </p:nvSpPr>
        <p:spPr bwMode="auto">
          <a:xfrm>
            <a:off x="755079" y="53751"/>
            <a:ext cx="8353425" cy="1143001"/>
          </a:xfrm>
          <a:prstGeom prst="rect">
            <a:avLst/>
          </a:prstGeom>
          <a:noFill/>
          <a:ln w="9525">
            <a:noFill/>
            <a:miter lim="800000"/>
            <a:headEnd/>
            <a:tailEnd/>
          </a:ln>
        </p:spPr>
        <p:txBody>
          <a:bodyPr anchor="ctr"/>
          <a:lstStyle/>
          <a:p>
            <a:pPr algn="ctr"/>
            <a:r>
              <a:rPr lang="en-CA" sz="3200" b="1" dirty="0">
                <a:solidFill>
                  <a:schemeClr val="accent2"/>
                </a:solidFill>
                <a:latin typeface="Times New Roman" pitchFamily="18" charset="0"/>
              </a:rPr>
              <a:t>Comments </a:t>
            </a:r>
            <a:r>
              <a:rPr lang="en-CA" sz="3200" b="1" dirty="0" smtClean="0">
                <a:solidFill>
                  <a:schemeClr val="accent2"/>
                </a:solidFill>
                <a:latin typeface="Times New Roman" pitchFamily="18" charset="0"/>
              </a:rPr>
              <a:t>Processed </a:t>
            </a:r>
            <a:r>
              <a:rPr lang="en-CA" sz="3200" b="1" dirty="0">
                <a:solidFill>
                  <a:schemeClr val="accent2"/>
                </a:solidFill>
                <a:latin typeface="Times New Roman" pitchFamily="18" charset="0"/>
              </a:rPr>
              <a:t>by </a:t>
            </a:r>
            <a:r>
              <a:rPr lang="en-CA" sz="3200" b="1" dirty="0" smtClean="0">
                <a:solidFill>
                  <a:schemeClr val="accent2"/>
                </a:solidFill>
                <a:latin typeface="Times New Roman" pitchFamily="18" charset="0"/>
              </a:rPr>
              <a:t>Working Group 24</a:t>
            </a:r>
            <a:endParaRPr lang="en-CA" sz="3200" b="1" dirty="0">
              <a:solidFill>
                <a:schemeClr val="accent2"/>
              </a:solidFill>
              <a:latin typeface="Times New Roman" pitchFamily="18" charset="0"/>
            </a:endParaRPr>
          </a:p>
        </p:txBody>
      </p:sp>
      <p:graphicFrame>
        <p:nvGraphicFramePr>
          <p:cNvPr id="483402" name="Group 74"/>
          <p:cNvGraphicFramePr>
            <a:graphicFrameLocks noGrp="1"/>
          </p:cNvGraphicFramePr>
          <p:nvPr>
            <p:custDataLst>
              <p:tags r:id="rId2"/>
            </p:custDataLst>
          </p:nvPr>
        </p:nvGraphicFramePr>
        <p:xfrm>
          <a:off x="179388" y="1106488"/>
          <a:ext cx="8784977" cy="5070566"/>
        </p:xfrm>
        <a:graphic>
          <a:graphicData uri="http://schemas.openxmlformats.org/drawingml/2006/table">
            <a:tbl>
              <a:tblPr/>
              <a:tblGrid>
                <a:gridCol w="2382583"/>
                <a:gridCol w="893468"/>
                <a:gridCol w="967924"/>
                <a:gridCol w="1300642"/>
                <a:gridCol w="1008112"/>
                <a:gridCol w="1440160"/>
                <a:gridCol w="792088"/>
              </a:tblGrid>
              <a:tr h="6587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1" i="0" u="none" strike="noStrike" cap="none" normalizeH="0" baseline="0" dirty="0" smtClean="0">
                          <a:ln>
                            <a:noFill/>
                          </a:ln>
                          <a:solidFill>
                            <a:schemeClr val="tx1"/>
                          </a:solidFill>
                          <a:effectLst/>
                          <a:latin typeface="Times New Roman" pitchFamily="18" charset="0"/>
                        </a:rPr>
                        <a:t>Title of Document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1" i="0" u="none" strike="noStrike" cap="none" normalizeH="0" baseline="0" smtClean="0">
                          <a:ln>
                            <a:noFill/>
                          </a:ln>
                          <a:solidFill>
                            <a:schemeClr val="tx1"/>
                          </a:solidFill>
                          <a:effectLst/>
                          <a:latin typeface="Times New Roman" pitchFamily="18" charset="0"/>
                        </a:rPr>
                        <a:t>Berlin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1" i="0" u="none" strike="noStrike" cap="none" normalizeH="0" baseline="0" smtClean="0">
                          <a:ln>
                            <a:noFill/>
                          </a:ln>
                          <a:solidFill>
                            <a:schemeClr val="tx1"/>
                          </a:solidFill>
                          <a:effectLst/>
                          <a:latin typeface="Times New Roman" pitchFamily="18" charset="0"/>
                        </a:rPr>
                        <a:t>2008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1" i="0" u="none" strike="noStrike" cap="none" normalizeH="0" baseline="0" smtClean="0">
                          <a:ln>
                            <a:noFill/>
                          </a:ln>
                          <a:solidFill>
                            <a:schemeClr val="tx1"/>
                          </a:solidFill>
                          <a:effectLst/>
                          <a:latin typeface="Times New Roman" pitchFamily="18" charset="0"/>
                        </a:rPr>
                        <a:t>Mexico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1" i="0" u="none" strike="noStrike" cap="none" normalizeH="0" baseline="0" smtClean="0">
                          <a:ln>
                            <a:noFill/>
                          </a:ln>
                          <a:solidFill>
                            <a:schemeClr val="tx1"/>
                          </a:solidFill>
                          <a:effectLst/>
                          <a:latin typeface="Times New Roman" pitchFamily="18" charset="0"/>
                        </a:rPr>
                        <a:t>2008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1" i="0" u="none" strike="noStrike" cap="none" normalizeH="0" baseline="0" smtClean="0">
                          <a:ln>
                            <a:noFill/>
                          </a:ln>
                          <a:solidFill>
                            <a:schemeClr val="tx1"/>
                          </a:solidFill>
                          <a:effectLst/>
                          <a:latin typeface="Times New Roman" pitchFamily="18" charset="0"/>
                        </a:rPr>
                        <a:t>Hyderabad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1" i="0" u="none" strike="noStrike" cap="none" normalizeH="0" baseline="0" smtClean="0">
                          <a:ln>
                            <a:noFill/>
                          </a:ln>
                          <a:solidFill>
                            <a:schemeClr val="tx1"/>
                          </a:solidFill>
                          <a:effectLst/>
                          <a:latin typeface="Times New Roman" pitchFamily="18" charset="0"/>
                        </a:rPr>
                        <a:t>2009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1" i="0" u="none" strike="noStrike" cap="none" normalizeH="0" baseline="0" dirty="0" smtClean="0">
                          <a:ln>
                            <a:noFill/>
                          </a:ln>
                          <a:solidFill>
                            <a:schemeClr val="tx1"/>
                          </a:solidFill>
                          <a:effectLst/>
                          <a:latin typeface="Times New Roman" pitchFamily="18" charset="0"/>
                        </a:rPr>
                        <a:t>Lima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1" i="0" u="none" strike="noStrike" cap="none" normalizeH="0" baseline="0" dirty="0" smtClean="0">
                          <a:ln>
                            <a:noFill/>
                          </a:ln>
                          <a:solidFill>
                            <a:schemeClr val="tx1"/>
                          </a:solidFill>
                          <a:effectLst/>
                          <a:latin typeface="Times New Roman" pitchFamily="18" charset="0"/>
                        </a:rPr>
                        <a:t>2009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1" i="0" u="none" strike="noStrike" cap="none" normalizeH="0" baseline="0" dirty="0" smtClean="0">
                          <a:ln>
                            <a:noFill/>
                          </a:ln>
                          <a:solidFill>
                            <a:schemeClr val="tx1"/>
                          </a:solidFill>
                          <a:effectLst/>
                          <a:latin typeface="Times New Roman" pitchFamily="18" charset="0"/>
                        </a:rPr>
                        <a:t>Washington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1" i="0" u="none" strike="noStrike" cap="none" normalizeH="0" baseline="0" dirty="0" smtClean="0">
                          <a:ln>
                            <a:noFill/>
                          </a:ln>
                          <a:solidFill>
                            <a:schemeClr val="tx1"/>
                          </a:solidFill>
                          <a:effectLst/>
                          <a:latin typeface="Times New Roman" pitchFamily="18" charset="0"/>
                        </a:rPr>
                        <a:t>2010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1" i="0" u="none" strike="noStrike" cap="none" normalizeH="0" baseline="0" smtClean="0">
                          <a:ln>
                            <a:noFill/>
                          </a:ln>
                          <a:solidFill>
                            <a:schemeClr val="tx1"/>
                          </a:solidFill>
                          <a:effectLst/>
                          <a:latin typeface="Times New Roman" pitchFamily="18"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04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smtClean="0">
                          <a:ln>
                            <a:noFill/>
                          </a:ln>
                          <a:solidFill>
                            <a:schemeClr val="tx1"/>
                          </a:solidFill>
                          <a:effectLst/>
                          <a:latin typeface="Times New Roman" pitchFamily="18" charset="0"/>
                        </a:rPr>
                        <a:t>TR 29110-1 Overview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smtClean="0">
                          <a:ln>
                            <a:noFill/>
                          </a:ln>
                          <a:solidFill>
                            <a:schemeClr val="tx1"/>
                          </a:solidFill>
                          <a:effectLst/>
                          <a:latin typeface="Times New Roman" pitchFamily="18" charset="0"/>
                        </a:rPr>
                        <a:t>71</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smtClean="0">
                          <a:ln>
                            <a:noFill/>
                          </a:ln>
                          <a:solidFill>
                            <a:schemeClr val="tx1"/>
                          </a:solidFill>
                          <a:effectLst/>
                          <a:latin typeface="Times New Roman" pitchFamily="18" charset="0"/>
                        </a:rPr>
                        <a:t>61</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smtClean="0">
                          <a:ln>
                            <a:noFill/>
                          </a:ln>
                          <a:solidFill>
                            <a:schemeClr val="tx1"/>
                          </a:solidFill>
                          <a:effectLst/>
                          <a:latin typeface="Times New Roman" pitchFamily="18" charset="0"/>
                        </a:rPr>
                        <a:t>60</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smtClean="0">
                          <a:ln>
                            <a:noFill/>
                          </a:ln>
                          <a:solidFill>
                            <a:schemeClr val="tx1"/>
                          </a:solidFill>
                          <a:effectLst/>
                          <a:latin typeface="Times New Roman" pitchFamily="18" charset="0"/>
                        </a:rPr>
                        <a:t>37</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dirty="0" smtClean="0">
                          <a:ln>
                            <a:noFill/>
                          </a:ln>
                          <a:solidFill>
                            <a:schemeClr val="tx1"/>
                          </a:solidFill>
                          <a:effectLst/>
                          <a:latin typeface="Times New Roman" pitchFamily="18" charset="0"/>
                        </a:rPr>
                        <a:t>9</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dirty="0" smtClean="0">
                          <a:ln>
                            <a:noFill/>
                          </a:ln>
                          <a:solidFill>
                            <a:schemeClr val="tx1"/>
                          </a:solidFill>
                          <a:effectLst/>
                          <a:latin typeface="Times New Roman" pitchFamily="18" charset="0"/>
                        </a:rPr>
                        <a:t>238</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63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smtClean="0">
                          <a:ln>
                            <a:noFill/>
                          </a:ln>
                          <a:solidFill>
                            <a:schemeClr val="tx1"/>
                          </a:solidFill>
                          <a:effectLst/>
                          <a:latin typeface="Times New Roman" pitchFamily="18" charset="0"/>
                        </a:rPr>
                        <a:t>IS 29110-2 Framework and Profile Taxonomy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smtClean="0">
                          <a:ln>
                            <a:noFill/>
                          </a:ln>
                          <a:solidFill>
                            <a:schemeClr val="tx1"/>
                          </a:solidFill>
                          <a:effectLst/>
                          <a:latin typeface="Times New Roman" pitchFamily="18" charset="0"/>
                        </a:rPr>
                        <a:t>33</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smtClean="0">
                          <a:ln>
                            <a:noFill/>
                          </a:ln>
                          <a:solidFill>
                            <a:schemeClr val="tx1"/>
                          </a:solidFill>
                          <a:effectLst/>
                          <a:latin typeface="Times New Roman" pitchFamily="18" charset="0"/>
                        </a:rPr>
                        <a:t>94</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smtClean="0">
                          <a:ln>
                            <a:noFill/>
                          </a:ln>
                          <a:solidFill>
                            <a:schemeClr val="tx1"/>
                          </a:solidFill>
                          <a:effectLst/>
                          <a:latin typeface="Times New Roman" pitchFamily="18" charset="0"/>
                        </a:rPr>
                        <a:t>52</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smtClean="0">
                          <a:ln>
                            <a:noFill/>
                          </a:ln>
                          <a:solidFill>
                            <a:schemeClr val="tx1"/>
                          </a:solidFill>
                          <a:effectLst/>
                          <a:latin typeface="Times New Roman" pitchFamily="18" charset="0"/>
                        </a:rPr>
                        <a:t>48</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dirty="0" smtClean="0">
                          <a:ln>
                            <a:noFill/>
                          </a:ln>
                          <a:solidFill>
                            <a:schemeClr val="tx1"/>
                          </a:solidFill>
                          <a:effectLst/>
                          <a:latin typeface="Times New Roman" pitchFamily="18" charset="0"/>
                        </a:rPr>
                        <a:t>17</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dirty="0" smtClean="0">
                          <a:ln>
                            <a:noFill/>
                          </a:ln>
                          <a:solidFill>
                            <a:schemeClr val="tx1"/>
                          </a:solidFill>
                          <a:effectLst/>
                          <a:latin typeface="Times New Roman" pitchFamily="18" charset="0"/>
                        </a:rPr>
                        <a:t>244</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8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smtClean="0">
                          <a:ln>
                            <a:noFill/>
                          </a:ln>
                          <a:solidFill>
                            <a:schemeClr val="tx1"/>
                          </a:solidFill>
                          <a:effectLst/>
                          <a:latin typeface="Times New Roman" pitchFamily="18" charset="0"/>
                        </a:rPr>
                        <a:t>TR 29110-3 Assessment Guide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dirty="0" smtClean="0">
                          <a:ln>
                            <a:noFill/>
                          </a:ln>
                          <a:solidFill>
                            <a:schemeClr val="tx1"/>
                          </a:solidFill>
                          <a:effectLst/>
                          <a:latin typeface="Times New Roman" pitchFamily="18" charset="0"/>
                        </a:rPr>
                        <a:t>18</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smtClean="0">
                          <a:ln>
                            <a:noFill/>
                          </a:ln>
                          <a:solidFill>
                            <a:schemeClr val="tx1"/>
                          </a:solidFill>
                          <a:effectLst/>
                          <a:latin typeface="Times New Roman" pitchFamily="18" charset="0"/>
                        </a:rPr>
                        <a:t>38</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smtClean="0">
                          <a:ln>
                            <a:noFill/>
                          </a:ln>
                          <a:solidFill>
                            <a:schemeClr val="tx1"/>
                          </a:solidFill>
                          <a:effectLst/>
                          <a:latin typeface="Times New Roman" pitchFamily="18" charset="0"/>
                        </a:rPr>
                        <a:t>40</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smtClean="0">
                          <a:ln>
                            <a:noFill/>
                          </a:ln>
                          <a:solidFill>
                            <a:schemeClr val="tx1"/>
                          </a:solidFill>
                          <a:effectLst/>
                          <a:latin typeface="Times New Roman" pitchFamily="18" charset="0"/>
                        </a:rPr>
                        <a:t>31</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dirty="0" smtClean="0">
                          <a:ln>
                            <a:noFill/>
                          </a:ln>
                          <a:solidFill>
                            <a:schemeClr val="tx1"/>
                          </a:solidFill>
                          <a:effectLst/>
                          <a:latin typeface="Times New Roman" pitchFamily="18" charset="0"/>
                        </a:rPr>
                        <a:t>8</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dirty="0" smtClean="0">
                          <a:ln>
                            <a:noFill/>
                          </a:ln>
                          <a:solidFill>
                            <a:schemeClr val="tx1"/>
                          </a:solidFill>
                          <a:effectLst/>
                          <a:latin typeface="Times New Roman" pitchFamily="18" charset="0"/>
                        </a:rPr>
                        <a:t>135</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3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smtClean="0">
                          <a:ln>
                            <a:noFill/>
                          </a:ln>
                          <a:solidFill>
                            <a:schemeClr val="tx1"/>
                          </a:solidFill>
                          <a:effectLst/>
                          <a:latin typeface="Times New Roman" pitchFamily="18" charset="0"/>
                        </a:rPr>
                        <a:t>IS 29110-4 Basic Profile Specification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smtClean="0">
                          <a:ln>
                            <a:noFill/>
                          </a:ln>
                          <a:solidFill>
                            <a:schemeClr val="tx1"/>
                          </a:solidFill>
                          <a:effectLst/>
                          <a:latin typeface="Times New Roman" pitchFamily="18" charset="0"/>
                        </a:rPr>
                        <a:t>52</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smtClean="0">
                          <a:ln>
                            <a:noFill/>
                          </a:ln>
                          <a:solidFill>
                            <a:schemeClr val="tx1"/>
                          </a:solidFill>
                          <a:effectLst/>
                          <a:latin typeface="Times New Roman" pitchFamily="18" charset="0"/>
                        </a:rPr>
                        <a:t>54</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smtClean="0">
                          <a:ln>
                            <a:noFill/>
                          </a:ln>
                          <a:solidFill>
                            <a:schemeClr val="tx1"/>
                          </a:solidFill>
                          <a:effectLst/>
                          <a:latin typeface="Times New Roman" pitchFamily="18" charset="0"/>
                        </a:rPr>
                        <a:t>54</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smtClean="0">
                          <a:ln>
                            <a:noFill/>
                          </a:ln>
                          <a:solidFill>
                            <a:schemeClr val="tx1"/>
                          </a:solidFill>
                          <a:effectLst/>
                          <a:latin typeface="Times New Roman" pitchFamily="18" charset="0"/>
                        </a:rPr>
                        <a:t>84</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dirty="0" smtClean="0">
                          <a:ln>
                            <a:noFill/>
                          </a:ln>
                          <a:solidFill>
                            <a:schemeClr val="tx1"/>
                          </a:solidFill>
                          <a:effectLst/>
                          <a:latin typeface="Times New Roman" pitchFamily="18" charset="0"/>
                        </a:rPr>
                        <a:t>9</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dirty="0" smtClean="0">
                          <a:ln>
                            <a:noFill/>
                          </a:ln>
                          <a:solidFill>
                            <a:schemeClr val="tx1"/>
                          </a:solidFill>
                          <a:effectLst/>
                          <a:latin typeface="Times New Roman" pitchFamily="18" charset="0"/>
                        </a:rPr>
                        <a:t>253</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68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smtClean="0">
                          <a:ln>
                            <a:noFill/>
                          </a:ln>
                          <a:solidFill>
                            <a:schemeClr val="tx1"/>
                          </a:solidFill>
                          <a:effectLst/>
                          <a:latin typeface="Times New Roman" pitchFamily="18" charset="0"/>
                        </a:rPr>
                        <a:t>TR 29110-5 Basic Profile Management and Engineering Guide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dirty="0" smtClean="0">
                          <a:ln>
                            <a:noFill/>
                          </a:ln>
                          <a:solidFill>
                            <a:schemeClr val="tx1"/>
                          </a:solidFill>
                          <a:effectLst/>
                          <a:latin typeface="Times New Roman" pitchFamily="18" charset="0"/>
                        </a:rPr>
                        <a:t>63</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smtClean="0">
                          <a:ln>
                            <a:noFill/>
                          </a:ln>
                          <a:solidFill>
                            <a:schemeClr val="tx1"/>
                          </a:solidFill>
                          <a:effectLst/>
                          <a:latin typeface="Times New Roman" pitchFamily="18" charset="0"/>
                        </a:rPr>
                        <a:t>208</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dirty="0" smtClean="0">
                          <a:ln>
                            <a:noFill/>
                          </a:ln>
                          <a:solidFill>
                            <a:schemeClr val="tx1"/>
                          </a:solidFill>
                          <a:effectLst/>
                          <a:latin typeface="Times New Roman" pitchFamily="18" charset="0"/>
                        </a:rPr>
                        <a:t>53</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smtClean="0">
                          <a:ln>
                            <a:noFill/>
                          </a:ln>
                          <a:solidFill>
                            <a:schemeClr val="tx1"/>
                          </a:solidFill>
                          <a:effectLst/>
                          <a:latin typeface="Times New Roman" pitchFamily="18" charset="0"/>
                        </a:rPr>
                        <a:t>98</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dirty="0" smtClean="0">
                          <a:ln>
                            <a:noFill/>
                          </a:ln>
                          <a:solidFill>
                            <a:schemeClr val="tx1"/>
                          </a:solidFill>
                          <a:effectLst/>
                          <a:latin typeface="Times New Roman" pitchFamily="18" charset="0"/>
                        </a:rPr>
                        <a:t>10</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0" i="0" u="none" strike="noStrike" cap="none" normalizeH="0" baseline="0" dirty="0" smtClean="0">
                          <a:ln>
                            <a:noFill/>
                          </a:ln>
                          <a:solidFill>
                            <a:schemeClr val="tx1"/>
                          </a:solidFill>
                          <a:effectLst/>
                          <a:latin typeface="Times New Roman" pitchFamily="18" charset="0"/>
                        </a:rPr>
                        <a:t>432</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632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CA" sz="2000" b="1" i="0" u="none" strike="noStrike" cap="none" normalizeH="0" baseline="0" dirty="0" smtClean="0">
                          <a:ln>
                            <a:noFill/>
                          </a:ln>
                          <a:solidFill>
                            <a:schemeClr val="tx1"/>
                          </a:solidFill>
                          <a:effectLst/>
                          <a:latin typeface="Times New Roman" pitchFamily="18" charset="0"/>
                        </a:rPr>
                        <a:t>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1" i="0" u="none" strike="noStrike" cap="none" normalizeH="0" baseline="0" dirty="0" smtClean="0">
                          <a:ln>
                            <a:noFill/>
                          </a:ln>
                          <a:solidFill>
                            <a:schemeClr val="tx1"/>
                          </a:solidFill>
                          <a:effectLst/>
                          <a:latin typeface="Times New Roman" pitchFamily="18" charset="0"/>
                        </a:rPr>
                        <a:t>237</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1" i="0" u="none" strike="noStrike" cap="none" normalizeH="0" baseline="0" dirty="0" smtClean="0">
                          <a:ln>
                            <a:noFill/>
                          </a:ln>
                          <a:solidFill>
                            <a:schemeClr val="tx1"/>
                          </a:solidFill>
                          <a:effectLst/>
                          <a:latin typeface="Times New Roman" pitchFamily="18" charset="0"/>
                        </a:rPr>
                        <a:t>455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1" i="0" u="none" strike="noStrike" cap="none" normalizeH="0" baseline="0" dirty="0" smtClean="0">
                          <a:ln>
                            <a:noFill/>
                          </a:ln>
                          <a:solidFill>
                            <a:schemeClr val="tx1"/>
                          </a:solidFill>
                          <a:effectLst/>
                          <a:latin typeface="Times New Roman" pitchFamily="18" charset="0"/>
                        </a:rPr>
                        <a:t>259</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1" i="0" u="none" strike="noStrike" cap="none" normalizeH="0" baseline="0" dirty="0" smtClean="0">
                          <a:ln>
                            <a:noFill/>
                          </a:ln>
                          <a:solidFill>
                            <a:schemeClr val="tx1"/>
                          </a:solidFill>
                          <a:effectLst/>
                          <a:latin typeface="Times New Roman" pitchFamily="18" charset="0"/>
                        </a:rPr>
                        <a:t>298</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1" i="0" u="none" strike="noStrike" cap="none" normalizeH="0" baseline="0" dirty="0" smtClean="0">
                          <a:ln>
                            <a:noFill/>
                          </a:ln>
                          <a:solidFill>
                            <a:schemeClr val="tx1"/>
                          </a:solidFill>
                          <a:effectLst/>
                          <a:latin typeface="Times New Roman" pitchFamily="18" charset="0"/>
                        </a:rPr>
                        <a:t>53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000" b="1" i="0" u="none" strike="noStrike" cap="none" normalizeH="0" baseline="0" dirty="0" smtClean="0">
                          <a:ln>
                            <a:noFill/>
                          </a:ln>
                          <a:solidFill>
                            <a:schemeClr val="tx1"/>
                          </a:solidFill>
                          <a:effectLst/>
                          <a:latin typeface="Times New Roman" pitchFamily="18" charset="0"/>
                        </a:rPr>
                        <a:t>1302</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 name="Picture 2" descr="logos ISO"/>
          <p:cNvPicPr>
            <a:picLocks noChangeAspect="1" noChangeArrowheads="1"/>
          </p:cNvPicPr>
          <p:nvPr/>
        </p:nvPicPr>
        <p:blipFill>
          <a:blip r:embed="rId4" cstate="print"/>
          <a:srcRect/>
          <a:stretch>
            <a:fillRect/>
          </a:stretch>
        </p:blipFill>
        <p:spPr bwMode="auto">
          <a:xfrm>
            <a:off x="107504" y="116632"/>
            <a:ext cx="774836" cy="7111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Date Placeholder 1"/>
          <p:cNvSpPr>
            <a:spLocks noGrp="1"/>
          </p:cNvSpPr>
          <p:nvPr>
            <p:ph type="dt" sz="quarter" idx="10"/>
          </p:nvPr>
        </p:nvSpPr>
        <p:spPr>
          <a:noFill/>
        </p:spPr>
        <p:txBody>
          <a:bodyPr/>
          <a:lstStyle/>
          <a:p>
            <a:fld id="{809E3320-4CE7-4A55-8E40-4D8745C1B8AA}" type="datetime4">
              <a:rPr lang="en-US" smtClean="0"/>
              <a:pPr/>
              <a:t>April 28, 2012</a:t>
            </a:fld>
            <a:endParaRPr lang="fr-CA" smtClean="0"/>
          </a:p>
        </p:txBody>
      </p:sp>
      <p:sp>
        <p:nvSpPr>
          <p:cNvPr id="8196" name="Slide Number Placeholder 2"/>
          <p:cNvSpPr>
            <a:spLocks noGrp="1"/>
          </p:cNvSpPr>
          <p:nvPr>
            <p:ph type="sldNum" sz="quarter" idx="11"/>
          </p:nvPr>
        </p:nvSpPr>
        <p:spPr>
          <a:noFill/>
        </p:spPr>
        <p:txBody>
          <a:bodyPr/>
          <a:lstStyle/>
          <a:p>
            <a:fld id="{F3A8F174-E442-49C2-9417-2FD345930F38}" type="slidenum">
              <a:rPr lang="en-US" smtClean="0"/>
              <a:pPr/>
              <a:t>35</a:t>
            </a:fld>
            <a:endParaRPr lang="en-US" smtClean="0"/>
          </a:p>
        </p:txBody>
      </p:sp>
      <p:sp>
        <p:nvSpPr>
          <p:cNvPr id="8197" name="Rectangle 2"/>
          <p:cNvSpPr>
            <a:spLocks noChangeArrowheads="1"/>
          </p:cNvSpPr>
          <p:nvPr/>
        </p:nvSpPr>
        <p:spPr bwMode="auto">
          <a:xfrm>
            <a:off x="468313" y="53975"/>
            <a:ext cx="8229600" cy="1143000"/>
          </a:xfrm>
          <a:prstGeom prst="rect">
            <a:avLst/>
          </a:prstGeom>
          <a:noFill/>
          <a:ln w="9525">
            <a:noFill/>
            <a:miter lim="800000"/>
            <a:headEnd/>
            <a:tailEnd/>
          </a:ln>
        </p:spPr>
        <p:txBody>
          <a:bodyPr anchor="ctr"/>
          <a:lstStyle/>
          <a:p>
            <a:pPr algn="ctr"/>
            <a:r>
              <a:rPr lang="en-CA" sz="3600" b="1">
                <a:solidFill>
                  <a:schemeClr val="accent2"/>
                </a:solidFill>
                <a:latin typeface="Times New Roman" pitchFamily="18" charset="0"/>
              </a:rPr>
              <a:t>Agenda</a:t>
            </a:r>
          </a:p>
        </p:txBody>
      </p:sp>
      <p:graphicFrame>
        <p:nvGraphicFramePr>
          <p:cNvPr id="8194" name="Object 3"/>
          <p:cNvGraphicFramePr>
            <a:graphicFrameLocks noChangeAspect="1"/>
          </p:cNvGraphicFramePr>
          <p:nvPr/>
        </p:nvGraphicFramePr>
        <p:xfrm>
          <a:off x="539750" y="1052513"/>
          <a:ext cx="8102600" cy="1317625"/>
        </p:xfrm>
        <a:graphic>
          <a:graphicData uri="http://schemas.openxmlformats.org/presentationml/2006/ole">
            <p:oleObj spid="_x0000_s8194" name="Visio" r:id="rId4" imgW="7309714" imgH="1189634" progId="Visio.Drawing.11">
              <p:embed/>
            </p:oleObj>
          </a:graphicData>
        </a:graphic>
      </p:graphicFrame>
      <p:sp>
        <p:nvSpPr>
          <p:cNvPr id="8198" name="Rectangle 4"/>
          <p:cNvSpPr>
            <a:spLocks noChangeArrowheads="1"/>
          </p:cNvSpPr>
          <p:nvPr/>
        </p:nvSpPr>
        <p:spPr bwMode="auto">
          <a:xfrm>
            <a:off x="611188" y="2420938"/>
            <a:ext cx="8266112" cy="4032250"/>
          </a:xfrm>
          <a:prstGeom prst="rect">
            <a:avLst/>
          </a:prstGeom>
          <a:noFill/>
          <a:ln w="9525">
            <a:noFill/>
            <a:miter lim="800000"/>
            <a:headEnd/>
            <a:tailEnd/>
          </a:ln>
        </p:spPr>
        <p:txBody>
          <a:bodyPr/>
          <a:lstStyle/>
          <a:p>
            <a:pPr marL="342900" indent="-342900">
              <a:spcBef>
                <a:spcPct val="20000"/>
              </a:spcBef>
              <a:buFontTx/>
              <a:buChar char="•"/>
            </a:pPr>
            <a:r>
              <a:rPr lang="en-CA" sz="2400" b="1" dirty="0">
                <a:latin typeface="Times New Roman" pitchFamily="18" charset="0"/>
              </a:rPr>
              <a:t>Phase 1 - Recognition of Needs and Problems (2004)</a:t>
            </a:r>
            <a:endParaRPr lang="en-CA" sz="2400" dirty="0">
              <a:latin typeface="Times New Roman" pitchFamily="18" charset="0"/>
            </a:endParaRPr>
          </a:p>
          <a:p>
            <a:pPr marL="342900" indent="-342900">
              <a:spcBef>
                <a:spcPct val="20000"/>
              </a:spcBef>
              <a:buFontTx/>
              <a:buChar char="•"/>
            </a:pPr>
            <a:r>
              <a:rPr lang="en-CA" sz="2400" b="1" dirty="0">
                <a:latin typeface="Times New Roman" pitchFamily="18" charset="0"/>
              </a:rPr>
              <a:t>Phase 2 - Basic and Applied Research (2005-2005)</a:t>
            </a:r>
            <a:endParaRPr lang="fr-CA" sz="2400" b="1" dirty="0">
              <a:latin typeface="Times New Roman" pitchFamily="18" charset="0"/>
            </a:endParaRPr>
          </a:p>
          <a:p>
            <a:pPr marL="342900" indent="-342900">
              <a:spcBef>
                <a:spcPct val="20000"/>
              </a:spcBef>
              <a:buFontTx/>
              <a:buChar char="•"/>
            </a:pPr>
            <a:r>
              <a:rPr lang="en-US" sz="2400" b="1" dirty="0">
                <a:latin typeface="Times New Roman" pitchFamily="18" charset="0"/>
              </a:rPr>
              <a:t>Phase 3 – Development (2006-2010)</a:t>
            </a:r>
            <a:endParaRPr lang="en-CA" sz="2400" dirty="0">
              <a:latin typeface="Times New Roman" pitchFamily="18" charset="0"/>
            </a:endParaRPr>
          </a:p>
          <a:p>
            <a:pPr marL="342900" indent="-342900">
              <a:spcBef>
                <a:spcPct val="20000"/>
              </a:spcBef>
              <a:buFontTx/>
              <a:buChar char="•"/>
            </a:pPr>
            <a:r>
              <a:rPr lang="en-US" sz="2400" b="1" dirty="0">
                <a:latin typeface="Times New Roman" pitchFamily="18" charset="0"/>
              </a:rPr>
              <a:t>Phase 4 – Commercialization (2010)</a:t>
            </a:r>
          </a:p>
          <a:p>
            <a:pPr marL="342900" indent="-342900">
              <a:spcBef>
                <a:spcPct val="20000"/>
              </a:spcBef>
              <a:buFontTx/>
              <a:buChar char="•"/>
            </a:pPr>
            <a:r>
              <a:rPr lang="en-US" sz="2400" b="1" dirty="0">
                <a:latin typeface="Times New Roman" pitchFamily="18" charset="0"/>
              </a:rPr>
              <a:t>Phase 5 - Diffusion and Adoption</a:t>
            </a:r>
          </a:p>
          <a:p>
            <a:pPr marL="342900" indent="-342900">
              <a:spcBef>
                <a:spcPct val="20000"/>
              </a:spcBef>
              <a:buFontTx/>
              <a:buChar char="•"/>
            </a:pPr>
            <a:r>
              <a:rPr lang="en-US" sz="2400" b="1" dirty="0" smtClean="0">
                <a:latin typeface="Times New Roman" pitchFamily="18" charset="0"/>
              </a:rPr>
              <a:t>Phase </a:t>
            </a:r>
            <a:r>
              <a:rPr lang="en-US" sz="2400" b="1" dirty="0">
                <a:latin typeface="Times New Roman" pitchFamily="18" charset="0"/>
              </a:rPr>
              <a:t>6 - Consequences (</a:t>
            </a:r>
            <a:r>
              <a:rPr lang="en-US" sz="2400" b="1" dirty="0" smtClean="0">
                <a:latin typeface="Times New Roman" pitchFamily="18" charset="0"/>
              </a:rPr>
              <a:t>2011 </a:t>
            </a:r>
            <a:r>
              <a:rPr lang="en-US" sz="2400" b="1" dirty="0">
                <a:latin typeface="Times New Roman" pitchFamily="18" charset="0"/>
              </a:rPr>
              <a:t>- )</a:t>
            </a:r>
            <a:endParaRPr lang="fr-CA" sz="2000" b="1" dirty="0">
              <a:latin typeface="Times New Roman" pitchFamily="18" charset="0"/>
            </a:endParaRPr>
          </a:p>
        </p:txBody>
      </p:sp>
      <p:sp>
        <p:nvSpPr>
          <p:cNvPr id="8199" name="Line 5"/>
          <p:cNvSpPr>
            <a:spLocks noChangeShapeType="1"/>
          </p:cNvSpPr>
          <p:nvPr/>
        </p:nvSpPr>
        <p:spPr bwMode="auto">
          <a:xfrm flipV="1">
            <a:off x="179388" y="4003675"/>
            <a:ext cx="395287" cy="73025"/>
          </a:xfrm>
          <a:prstGeom prst="line">
            <a:avLst/>
          </a:prstGeom>
          <a:noFill/>
          <a:ln w="28575">
            <a:solidFill>
              <a:srgbClr val="FF0000"/>
            </a:solidFill>
            <a:round/>
            <a:headEnd/>
            <a:tailEnd type="triangle" w="med" len="med"/>
          </a:ln>
        </p:spPr>
        <p:txBody>
          <a:bodyPr/>
          <a:lstStyle/>
          <a:p>
            <a:endParaRPr lang="fr-CA"/>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Date Placeholder 1"/>
          <p:cNvSpPr>
            <a:spLocks noGrp="1"/>
          </p:cNvSpPr>
          <p:nvPr>
            <p:ph type="dt" sz="quarter" idx="10"/>
          </p:nvPr>
        </p:nvSpPr>
        <p:spPr>
          <a:noFill/>
        </p:spPr>
        <p:txBody>
          <a:bodyPr/>
          <a:lstStyle/>
          <a:p>
            <a:fld id="{2A3BB378-8E02-4AC9-BDDF-F505E67CDCB5}" type="datetime4">
              <a:rPr lang="en-US" smtClean="0"/>
              <a:pPr/>
              <a:t>April 28, 2012</a:t>
            </a:fld>
            <a:endParaRPr lang="fr-CA" smtClean="0"/>
          </a:p>
        </p:txBody>
      </p:sp>
      <p:sp>
        <p:nvSpPr>
          <p:cNvPr id="41987" name="Slide Number Placeholder 2"/>
          <p:cNvSpPr>
            <a:spLocks noGrp="1"/>
          </p:cNvSpPr>
          <p:nvPr>
            <p:ph type="sldNum" sz="quarter" idx="11"/>
          </p:nvPr>
        </p:nvSpPr>
        <p:spPr>
          <a:noFill/>
        </p:spPr>
        <p:txBody>
          <a:bodyPr/>
          <a:lstStyle/>
          <a:p>
            <a:fld id="{77E51964-2624-4817-B945-88484AF9EEEF}" type="slidenum">
              <a:rPr lang="en-US" smtClean="0"/>
              <a:pPr/>
              <a:t>36</a:t>
            </a:fld>
            <a:endParaRPr lang="en-US" smtClean="0"/>
          </a:p>
        </p:txBody>
      </p:sp>
      <p:sp>
        <p:nvSpPr>
          <p:cNvPr id="41988" name="Rectangle 2"/>
          <p:cNvSpPr>
            <a:spLocks noChangeArrowheads="1"/>
          </p:cNvSpPr>
          <p:nvPr/>
        </p:nvSpPr>
        <p:spPr bwMode="auto">
          <a:xfrm>
            <a:off x="395288" y="414338"/>
            <a:ext cx="8229600" cy="1143000"/>
          </a:xfrm>
          <a:prstGeom prst="rect">
            <a:avLst/>
          </a:prstGeom>
          <a:noFill/>
          <a:ln w="9525">
            <a:noFill/>
            <a:miter lim="800000"/>
            <a:headEnd/>
            <a:tailEnd/>
          </a:ln>
        </p:spPr>
        <p:txBody>
          <a:bodyPr anchor="ctr"/>
          <a:lstStyle/>
          <a:p>
            <a:pPr algn="ctr"/>
            <a:r>
              <a:rPr lang="en-GB" altLang="ja-JP" sz="3200" b="1">
                <a:solidFill>
                  <a:schemeClr val="accent2"/>
                </a:solidFill>
                <a:latin typeface="Times New Roman" pitchFamily="18" charset="0"/>
                <a:ea typeface="ＭＳ Ｐゴシック" pitchFamily="-112" charset="-128"/>
              </a:rPr>
              <a:t> ISO Standard Development Processes</a:t>
            </a:r>
            <a:endParaRPr lang="fr-CA" sz="3200" b="1">
              <a:solidFill>
                <a:schemeClr val="accent2"/>
              </a:solidFill>
              <a:latin typeface="Times New Roman" pitchFamily="18" charset="0"/>
              <a:ea typeface="ＭＳ Ｐゴシック" pitchFamily="-112" charset="-128"/>
            </a:endParaRPr>
          </a:p>
        </p:txBody>
      </p:sp>
      <p:sp>
        <p:nvSpPr>
          <p:cNvPr id="41989" name="Line 3"/>
          <p:cNvSpPr>
            <a:spLocks noChangeShapeType="1"/>
          </p:cNvSpPr>
          <p:nvPr/>
        </p:nvSpPr>
        <p:spPr bwMode="auto">
          <a:xfrm rot="10800000">
            <a:off x="6691313" y="4456113"/>
            <a:ext cx="6350" cy="636587"/>
          </a:xfrm>
          <a:prstGeom prst="line">
            <a:avLst/>
          </a:prstGeom>
          <a:noFill/>
          <a:ln w="12700">
            <a:solidFill>
              <a:schemeClr val="tx1"/>
            </a:solidFill>
            <a:round/>
            <a:headEnd type="stealth" w="med" len="med"/>
            <a:tailEnd/>
          </a:ln>
        </p:spPr>
        <p:txBody>
          <a:bodyPr/>
          <a:lstStyle/>
          <a:p>
            <a:endParaRPr lang="fr-CA"/>
          </a:p>
        </p:txBody>
      </p:sp>
      <p:sp>
        <p:nvSpPr>
          <p:cNvPr id="41990" name="Rectangle 4"/>
          <p:cNvSpPr>
            <a:spLocks/>
          </p:cNvSpPr>
          <p:nvPr/>
        </p:nvSpPr>
        <p:spPr bwMode="auto">
          <a:xfrm>
            <a:off x="6296025" y="4108450"/>
            <a:ext cx="655638" cy="241300"/>
          </a:xfrm>
          <a:prstGeom prst="rect">
            <a:avLst/>
          </a:prstGeom>
          <a:noFill/>
          <a:ln w="12700">
            <a:solidFill>
              <a:schemeClr val="tx1"/>
            </a:solidFill>
            <a:miter lim="800000"/>
            <a:headEnd/>
            <a:tailEnd/>
          </a:ln>
        </p:spPr>
        <p:txBody>
          <a:bodyPr wrap="none" lIns="0" tIns="0" rIns="40639" bIns="0">
            <a:spAutoFit/>
          </a:bodyPr>
          <a:lstStyle/>
          <a:p>
            <a:pPr marL="39688"/>
            <a:r>
              <a:rPr lang="en-US" sz="1500">
                <a:cs typeface="Arial" pitchFamily="34" charset="0"/>
                <a:sym typeface="Arial" pitchFamily="34" charset="0"/>
              </a:rPr>
              <a:t>DCOR</a:t>
            </a:r>
          </a:p>
        </p:txBody>
      </p:sp>
      <p:sp>
        <p:nvSpPr>
          <p:cNvPr id="41991" name="Rectangle 5"/>
          <p:cNvSpPr>
            <a:spLocks/>
          </p:cNvSpPr>
          <p:nvPr/>
        </p:nvSpPr>
        <p:spPr bwMode="auto">
          <a:xfrm>
            <a:off x="6334125" y="5099050"/>
            <a:ext cx="723900" cy="347663"/>
          </a:xfrm>
          <a:prstGeom prst="rect">
            <a:avLst/>
          </a:prstGeom>
          <a:noFill/>
          <a:ln w="25400">
            <a:solidFill>
              <a:srgbClr val="D90B00"/>
            </a:solidFill>
            <a:miter lim="800000"/>
            <a:headEnd/>
            <a:tailEnd/>
          </a:ln>
        </p:spPr>
        <p:txBody>
          <a:bodyPr lIns="0" tIns="0" rIns="40639" bIns="0"/>
          <a:lstStyle/>
          <a:p>
            <a:pPr marL="39688" algn="ctr"/>
            <a:r>
              <a:rPr lang="en-US" sz="1500" b="1">
                <a:solidFill>
                  <a:srgbClr val="D90B00"/>
                </a:solidFill>
                <a:cs typeface="Arial" pitchFamily="34" charset="0"/>
                <a:sym typeface="Arial" pitchFamily="34" charset="0"/>
              </a:rPr>
              <a:t>COR</a:t>
            </a:r>
          </a:p>
        </p:txBody>
      </p:sp>
      <p:sp>
        <p:nvSpPr>
          <p:cNvPr id="41992" name="Rectangle 6"/>
          <p:cNvSpPr>
            <a:spLocks/>
          </p:cNvSpPr>
          <p:nvPr/>
        </p:nvSpPr>
        <p:spPr bwMode="auto">
          <a:xfrm>
            <a:off x="6392863" y="2119313"/>
            <a:ext cx="604837" cy="317500"/>
          </a:xfrm>
          <a:prstGeom prst="rect">
            <a:avLst/>
          </a:prstGeom>
          <a:noFill/>
          <a:ln w="12700">
            <a:solidFill>
              <a:schemeClr val="tx1"/>
            </a:solidFill>
            <a:miter lim="800000"/>
            <a:headEnd/>
            <a:tailEnd/>
          </a:ln>
        </p:spPr>
        <p:txBody>
          <a:bodyPr wrap="none" lIns="0" tIns="0" rIns="40639" bIns="0">
            <a:spAutoFit/>
          </a:bodyPr>
          <a:lstStyle/>
          <a:p>
            <a:pPr marL="39688" algn="ctr"/>
            <a:r>
              <a:rPr lang="en-US" sz="1000">
                <a:cs typeface="Arial" pitchFamily="34" charset="0"/>
                <a:sym typeface="Arial" pitchFamily="34" charset="0"/>
              </a:rPr>
              <a:t>ISO </a:t>
            </a:r>
          </a:p>
          <a:p>
            <a:pPr marL="39688" algn="ctr"/>
            <a:r>
              <a:rPr lang="en-US" sz="1000">
                <a:cs typeface="Arial" pitchFamily="34" charset="0"/>
                <a:sym typeface="Arial" pitchFamily="34" charset="0"/>
              </a:rPr>
              <a:t>Standard</a:t>
            </a:r>
          </a:p>
        </p:txBody>
      </p:sp>
      <p:sp>
        <p:nvSpPr>
          <p:cNvPr id="41993" name="Line 7"/>
          <p:cNvSpPr>
            <a:spLocks noChangeShapeType="1"/>
          </p:cNvSpPr>
          <p:nvPr/>
        </p:nvSpPr>
        <p:spPr bwMode="auto">
          <a:xfrm rot="10800000">
            <a:off x="6683375" y="2493963"/>
            <a:ext cx="1588" cy="1570037"/>
          </a:xfrm>
          <a:prstGeom prst="line">
            <a:avLst/>
          </a:prstGeom>
          <a:noFill/>
          <a:ln w="12700">
            <a:solidFill>
              <a:schemeClr val="tx1"/>
            </a:solidFill>
            <a:round/>
            <a:headEnd type="stealth" w="med" len="med"/>
            <a:tailEnd/>
          </a:ln>
        </p:spPr>
        <p:txBody>
          <a:bodyPr/>
          <a:lstStyle/>
          <a:p>
            <a:endParaRPr lang="fr-CA"/>
          </a:p>
        </p:txBody>
      </p:sp>
      <p:sp>
        <p:nvSpPr>
          <p:cNvPr id="41994" name="Rectangle 8"/>
          <p:cNvSpPr>
            <a:spLocks/>
          </p:cNvSpPr>
          <p:nvPr/>
        </p:nvSpPr>
        <p:spPr bwMode="auto">
          <a:xfrm>
            <a:off x="7745413" y="4148138"/>
            <a:ext cx="411162" cy="241300"/>
          </a:xfrm>
          <a:prstGeom prst="rect">
            <a:avLst/>
          </a:prstGeom>
          <a:noFill/>
          <a:ln w="12700">
            <a:solidFill>
              <a:schemeClr val="tx1"/>
            </a:solidFill>
            <a:miter lim="800000"/>
            <a:headEnd/>
            <a:tailEnd/>
          </a:ln>
        </p:spPr>
        <p:txBody>
          <a:bodyPr wrap="none" lIns="0" tIns="0" rIns="40639" bIns="0">
            <a:spAutoFit/>
          </a:bodyPr>
          <a:lstStyle/>
          <a:p>
            <a:pPr marL="39688"/>
            <a:r>
              <a:rPr lang="en-US" sz="1500">
                <a:cs typeface="Arial" pitchFamily="34" charset="0"/>
                <a:sym typeface="Arial" pitchFamily="34" charset="0"/>
              </a:rPr>
              <a:t>DIS</a:t>
            </a:r>
          </a:p>
        </p:txBody>
      </p:sp>
      <p:sp>
        <p:nvSpPr>
          <p:cNvPr id="41995" name="Rectangle 9"/>
          <p:cNvSpPr>
            <a:spLocks/>
          </p:cNvSpPr>
          <p:nvPr/>
        </p:nvSpPr>
        <p:spPr bwMode="auto">
          <a:xfrm>
            <a:off x="7786688" y="5080000"/>
            <a:ext cx="381000" cy="347663"/>
          </a:xfrm>
          <a:prstGeom prst="rect">
            <a:avLst/>
          </a:prstGeom>
          <a:noFill/>
          <a:ln w="25400">
            <a:solidFill>
              <a:srgbClr val="D90B00"/>
            </a:solidFill>
            <a:miter lim="800000"/>
            <a:headEnd/>
            <a:tailEnd/>
          </a:ln>
        </p:spPr>
        <p:txBody>
          <a:bodyPr lIns="0" tIns="0" rIns="40639" bIns="0"/>
          <a:lstStyle/>
          <a:p>
            <a:pPr marL="39688" algn="ctr"/>
            <a:r>
              <a:rPr lang="en-US" sz="1500" b="1">
                <a:solidFill>
                  <a:srgbClr val="D90B00"/>
                </a:solidFill>
                <a:cs typeface="Arial" pitchFamily="34" charset="0"/>
                <a:sym typeface="Arial" pitchFamily="34" charset="0"/>
              </a:rPr>
              <a:t>IS</a:t>
            </a:r>
          </a:p>
        </p:txBody>
      </p:sp>
      <p:sp>
        <p:nvSpPr>
          <p:cNvPr id="41996" name="Line 10"/>
          <p:cNvSpPr>
            <a:spLocks noChangeShapeType="1"/>
          </p:cNvSpPr>
          <p:nvPr/>
        </p:nvSpPr>
        <p:spPr bwMode="auto">
          <a:xfrm rot="10800000">
            <a:off x="7980363" y="4422775"/>
            <a:ext cx="6350" cy="636588"/>
          </a:xfrm>
          <a:prstGeom prst="line">
            <a:avLst/>
          </a:prstGeom>
          <a:noFill/>
          <a:ln w="12700">
            <a:solidFill>
              <a:schemeClr val="tx1"/>
            </a:solidFill>
            <a:round/>
            <a:headEnd type="stealth" w="med" len="med"/>
            <a:tailEnd/>
          </a:ln>
        </p:spPr>
        <p:txBody>
          <a:bodyPr/>
          <a:lstStyle/>
          <a:p>
            <a:endParaRPr lang="fr-CA"/>
          </a:p>
        </p:txBody>
      </p:sp>
      <p:sp>
        <p:nvSpPr>
          <p:cNvPr id="41997" name="Rectangle 11"/>
          <p:cNvSpPr>
            <a:spLocks/>
          </p:cNvSpPr>
          <p:nvPr/>
        </p:nvSpPr>
        <p:spPr bwMode="auto">
          <a:xfrm>
            <a:off x="7597775" y="2093913"/>
            <a:ext cx="709613" cy="317500"/>
          </a:xfrm>
          <a:prstGeom prst="rect">
            <a:avLst/>
          </a:prstGeom>
          <a:noFill/>
          <a:ln w="12700">
            <a:solidFill>
              <a:schemeClr val="tx1"/>
            </a:solidFill>
            <a:miter lim="800000"/>
            <a:headEnd/>
            <a:tailEnd/>
          </a:ln>
        </p:spPr>
        <p:txBody>
          <a:bodyPr lIns="0" tIns="0" rIns="40639" bIns="0">
            <a:spAutoFit/>
          </a:bodyPr>
          <a:lstStyle/>
          <a:p>
            <a:pPr marL="39688" algn="ctr"/>
            <a:r>
              <a:rPr lang="en-US" sz="1000">
                <a:cs typeface="Arial" pitchFamily="34" charset="0"/>
                <a:sym typeface="Arial" pitchFamily="34" charset="0"/>
              </a:rPr>
              <a:t>Non-ISO </a:t>
            </a:r>
          </a:p>
          <a:p>
            <a:pPr marL="39688"/>
            <a:r>
              <a:rPr lang="en-US" sz="1000">
                <a:cs typeface="Arial" pitchFamily="34" charset="0"/>
                <a:sym typeface="Arial" pitchFamily="34" charset="0"/>
              </a:rPr>
              <a:t>Standard</a:t>
            </a:r>
          </a:p>
        </p:txBody>
      </p:sp>
      <p:sp>
        <p:nvSpPr>
          <p:cNvPr id="41998" name="Line 12"/>
          <p:cNvSpPr>
            <a:spLocks noChangeShapeType="1"/>
          </p:cNvSpPr>
          <p:nvPr/>
        </p:nvSpPr>
        <p:spPr bwMode="auto">
          <a:xfrm rot="10800000">
            <a:off x="7983538" y="2422525"/>
            <a:ext cx="7937" cy="1638300"/>
          </a:xfrm>
          <a:prstGeom prst="line">
            <a:avLst/>
          </a:prstGeom>
          <a:noFill/>
          <a:ln w="12700">
            <a:solidFill>
              <a:schemeClr val="tx1"/>
            </a:solidFill>
            <a:round/>
            <a:headEnd type="stealth" w="med" len="med"/>
            <a:tailEnd/>
          </a:ln>
        </p:spPr>
        <p:txBody>
          <a:bodyPr/>
          <a:lstStyle/>
          <a:p>
            <a:endParaRPr lang="fr-CA"/>
          </a:p>
        </p:txBody>
      </p:sp>
      <p:sp>
        <p:nvSpPr>
          <p:cNvPr id="41999" name="Rectangle 13"/>
          <p:cNvSpPr>
            <a:spLocks/>
          </p:cNvSpPr>
          <p:nvPr/>
        </p:nvSpPr>
        <p:spPr bwMode="auto">
          <a:xfrm>
            <a:off x="7354888" y="2836863"/>
            <a:ext cx="1541462" cy="225425"/>
          </a:xfrm>
          <a:prstGeom prst="rect">
            <a:avLst/>
          </a:prstGeom>
          <a:solidFill>
            <a:schemeClr val="bg1"/>
          </a:solidFill>
          <a:ln w="12700">
            <a:solidFill>
              <a:schemeClr val="tx1"/>
            </a:solidFill>
            <a:prstDash val="sysDot"/>
            <a:miter lim="800000"/>
            <a:headEnd/>
            <a:tailEnd/>
          </a:ln>
        </p:spPr>
        <p:txBody>
          <a:bodyPr wrap="none" lIns="0" tIns="0" rIns="40639" bIns="0">
            <a:spAutoFit/>
          </a:bodyPr>
          <a:lstStyle/>
          <a:p>
            <a:pPr marL="39688"/>
            <a:r>
              <a:rPr lang="en-US" sz="1400">
                <a:cs typeface="Arial" pitchFamily="34" charset="0"/>
                <a:sym typeface="Arial" pitchFamily="34" charset="0"/>
              </a:rPr>
              <a:t>Fast track process</a:t>
            </a:r>
          </a:p>
        </p:txBody>
      </p:sp>
      <p:sp>
        <p:nvSpPr>
          <p:cNvPr id="42000" name="Line 14"/>
          <p:cNvSpPr>
            <a:spLocks noChangeShapeType="1"/>
          </p:cNvSpPr>
          <p:nvPr/>
        </p:nvSpPr>
        <p:spPr bwMode="auto">
          <a:xfrm rot="10800000" flipH="1">
            <a:off x="6683375" y="1889125"/>
            <a:ext cx="593725" cy="203200"/>
          </a:xfrm>
          <a:prstGeom prst="line">
            <a:avLst/>
          </a:prstGeom>
          <a:noFill/>
          <a:ln w="12700">
            <a:solidFill>
              <a:schemeClr val="tx1"/>
            </a:solidFill>
            <a:round/>
            <a:headEnd type="stealth" w="med" len="med"/>
            <a:tailEnd/>
          </a:ln>
        </p:spPr>
        <p:txBody>
          <a:bodyPr/>
          <a:lstStyle/>
          <a:p>
            <a:endParaRPr lang="fr-CA"/>
          </a:p>
        </p:txBody>
      </p:sp>
      <p:sp>
        <p:nvSpPr>
          <p:cNvPr id="42001" name="Line 15"/>
          <p:cNvSpPr>
            <a:spLocks noChangeShapeType="1"/>
          </p:cNvSpPr>
          <p:nvPr/>
        </p:nvSpPr>
        <p:spPr bwMode="auto">
          <a:xfrm rot="10800000">
            <a:off x="7277100" y="1889125"/>
            <a:ext cx="639763" cy="195263"/>
          </a:xfrm>
          <a:prstGeom prst="line">
            <a:avLst/>
          </a:prstGeom>
          <a:noFill/>
          <a:ln w="12700">
            <a:solidFill>
              <a:schemeClr val="tx1"/>
            </a:solidFill>
            <a:round/>
            <a:headEnd type="stealth" w="med" len="med"/>
            <a:tailEnd/>
          </a:ln>
        </p:spPr>
        <p:txBody>
          <a:bodyPr/>
          <a:lstStyle/>
          <a:p>
            <a:endParaRPr lang="fr-CA"/>
          </a:p>
        </p:txBody>
      </p:sp>
      <p:sp>
        <p:nvSpPr>
          <p:cNvPr id="42002" name="Rectangle 16"/>
          <p:cNvSpPr>
            <a:spLocks/>
          </p:cNvSpPr>
          <p:nvPr/>
        </p:nvSpPr>
        <p:spPr bwMode="auto">
          <a:xfrm>
            <a:off x="3347864" y="1633538"/>
            <a:ext cx="358775" cy="241300"/>
          </a:xfrm>
          <a:prstGeom prst="rect">
            <a:avLst/>
          </a:prstGeom>
          <a:noFill/>
          <a:ln w="12700">
            <a:solidFill>
              <a:schemeClr val="tx1"/>
            </a:solidFill>
            <a:miter lim="800000"/>
            <a:headEnd/>
            <a:tailEnd/>
          </a:ln>
        </p:spPr>
        <p:txBody>
          <a:bodyPr wrap="none" lIns="0" tIns="0" rIns="40639" bIns="0">
            <a:spAutoFit/>
          </a:bodyPr>
          <a:lstStyle/>
          <a:p>
            <a:pPr marL="39688"/>
            <a:r>
              <a:rPr lang="en-US" sz="1500">
                <a:cs typeface="Arial" pitchFamily="34" charset="0"/>
                <a:sym typeface="Arial" pitchFamily="34" charset="0"/>
              </a:rPr>
              <a:t>NP</a:t>
            </a:r>
          </a:p>
        </p:txBody>
      </p:sp>
      <p:sp>
        <p:nvSpPr>
          <p:cNvPr id="42003" name="Rectangle 17"/>
          <p:cNvSpPr>
            <a:spLocks/>
          </p:cNvSpPr>
          <p:nvPr/>
        </p:nvSpPr>
        <p:spPr bwMode="auto">
          <a:xfrm>
            <a:off x="3335338" y="2147888"/>
            <a:ext cx="411162" cy="241300"/>
          </a:xfrm>
          <a:prstGeom prst="rect">
            <a:avLst/>
          </a:prstGeom>
          <a:noFill/>
          <a:ln w="12700">
            <a:solidFill>
              <a:schemeClr val="tx1"/>
            </a:solidFill>
            <a:miter lim="800000"/>
            <a:headEnd/>
            <a:tailEnd/>
          </a:ln>
        </p:spPr>
        <p:txBody>
          <a:bodyPr wrap="none" lIns="0" tIns="0" rIns="40639" bIns="0">
            <a:spAutoFit/>
          </a:bodyPr>
          <a:lstStyle/>
          <a:p>
            <a:pPr marL="39688"/>
            <a:r>
              <a:rPr lang="en-US" sz="1500" dirty="0">
                <a:cs typeface="Arial" pitchFamily="34" charset="0"/>
                <a:sym typeface="Arial" pitchFamily="34" charset="0"/>
              </a:rPr>
              <a:t>WD</a:t>
            </a:r>
          </a:p>
        </p:txBody>
      </p:sp>
      <p:sp>
        <p:nvSpPr>
          <p:cNvPr id="42004" name="Rectangle 18"/>
          <p:cNvSpPr>
            <a:spLocks/>
          </p:cNvSpPr>
          <p:nvPr/>
        </p:nvSpPr>
        <p:spPr bwMode="auto">
          <a:xfrm>
            <a:off x="1789113" y="2913063"/>
            <a:ext cx="369887" cy="241300"/>
          </a:xfrm>
          <a:prstGeom prst="rect">
            <a:avLst/>
          </a:prstGeom>
          <a:noFill/>
          <a:ln w="12700">
            <a:solidFill>
              <a:schemeClr val="tx1"/>
            </a:solidFill>
            <a:miter lim="800000"/>
            <a:headEnd/>
            <a:tailEnd/>
          </a:ln>
        </p:spPr>
        <p:txBody>
          <a:bodyPr wrap="none" lIns="0" tIns="0" rIns="40639" bIns="0">
            <a:spAutoFit/>
          </a:bodyPr>
          <a:lstStyle/>
          <a:p>
            <a:pPr marL="39688"/>
            <a:r>
              <a:rPr lang="en-US" sz="1500">
                <a:cs typeface="Arial" pitchFamily="34" charset="0"/>
                <a:sym typeface="Arial" pitchFamily="34" charset="0"/>
              </a:rPr>
              <a:t>CD</a:t>
            </a:r>
          </a:p>
        </p:txBody>
      </p:sp>
      <p:sp>
        <p:nvSpPr>
          <p:cNvPr id="42005" name="Rectangle 19"/>
          <p:cNvSpPr>
            <a:spLocks/>
          </p:cNvSpPr>
          <p:nvPr/>
        </p:nvSpPr>
        <p:spPr bwMode="auto">
          <a:xfrm>
            <a:off x="1749425" y="3530600"/>
            <a:ext cx="485775" cy="241300"/>
          </a:xfrm>
          <a:prstGeom prst="rect">
            <a:avLst/>
          </a:prstGeom>
          <a:noFill/>
          <a:ln w="12700">
            <a:solidFill>
              <a:schemeClr val="tx1"/>
            </a:solidFill>
            <a:miter lim="800000"/>
            <a:headEnd/>
            <a:tailEnd/>
          </a:ln>
        </p:spPr>
        <p:txBody>
          <a:bodyPr wrap="none" lIns="0" tIns="0" rIns="40639" bIns="0">
            <a:spAutoFit/>
          </a:bodyPr>
          <a:lstStyle/>
          <a:p>
            <a:pPr marL="39688"/>
            <a:r>
              <a:rPr lang="en-US" sz="1500">
                <a:cs typeface="Arial" pitchFamily="34" charset="0"/>
                <a:sym typeface="Arial" pitchFamily="34" charset="0"/>
              </a:rPr>
              <a:t>FCD</a:t>
            </a:r>
          </a:p>
        </p:txBody>
      </p:sp>
      <p:sp>
        <p:nvSpPr>
          <p:cNvPr id="42006" name="Rectangle 20"/>
          <p:cNvSpPr>
            <a:spLocks/>
          </p:cNvSpPr>
          <p:nvPr/>
        </p:nvSpPr>
        <p:spPr bwMode="auto">
          <a:xfrm>
            <a:off x="1736725" y="4121150"/>
            <a:ext cx="527050" cy="241300"/>
          </a:xfrm>
          <a:prstGeom prst="rect">
            <a:avLst/>
          </a:prstGeom>
          <a:noFill/>
          <a:ln w="12700">
            <a:solidFill>
              <a:schemeClr val="tx1"/>
            </a:solidFill>
            <a:miter lim="800000"/>
            <a:headEnd/>
            <a:tailEnd/>
          </a:ln>
        </p:spPr>
        <p:txBody>
          <a:bodyPr wrap="none" lIns="0" tIns="0" rIns="40639" bIns="0">
            <a:spAutoFit/>
          </a:bodyPr>
          <a:lstStyle/>
          <a:p>
            <a:pPr marL="39688"/>
            <a:r>
              <a:rPr lang="en-US" sz="1500">
                <a:cs typeface="Arial" pitchFamily="34" charset="0"/>
                <a:sym typeface="Arial" pitchFamily="34" charset="0"/>
              </a:rPr>
              <a:t>FDIS</a:t>
            </a:r>
          </a:p>
        </p:txBody>
      </p:sp>
      <p:sp>
        <p:nvSpPr>
          <p:cNvPr id="42007" name="Rectangle 21"/>
          <p:cNvSpPr>
            <a:spLocks/>
          </p:cNvSpPr>
          <p:nvPr/>
        </p:nvSpPr>
        <p:spPr bwMode="auto">
          <a:xfrm>
            <a:off x="1863725" y="5110163"/>
            <a:ext cx="381000" cy="347662"/>
          </a:xfrm>
          <a:prstGeom prst="rect">
            <a:avLst/>
          </a:prstGeom>
          <a:noFill/>
          <a:ln w="25400">
            <a:solidFill>
              <a:srgbClr val="D90B00"/>
            </a:solidFill>
            <a:miter lim="800000"/>
            <a:headEnd/>
            <a:tailEnd/>
          </a:ln>
        </p:spPr>
        <p:txBody>
          <a:bodyPr lIns="0" tIns="0" rIns="40639" bIns="0"/>
          <a:lstStyle/>
          <a:p>
            <a:pPr marL="39688" algn="ctr"/>
            <a:r>
              <a:rPr lang="en-US" sz="1500" b="1">
                <a:solidFill>
                  <a:srgbClr val="D90B00"/>
                </a:solidFill>
                <a:cs typeface="Arial" pitchFamily="34" charset="0"/>
                <a:sym typeface="Arial" pitchFamily="34" charset="0"/>
              </a:rPr>
              <a:t>IS</a:t>
            </a:r>
          </a:p>
        </p:txBody>
      </p:sp>
      <p:sp>
        <p:nvSpPr>
          <p:cNvPr id="42008" name="Line 22"/>
          <p:cNvSpPr>
            <a:spLocks noChangeShapeType="1"/>
          </p:cNvSpPr>
          <p:nvPr/>
        </p:nvSpPr>
        <p:spPr bwMode="auto">
          <a:xfrm rot="10800000">
            <a:off x="2017713" y="3246438"/>
            <a:ext cx="0" cy="307975"/>
          </a:xfrm>
          <a:prstGeom prst="line">
            <a:avLst/>
          </a:prstGeom>
          <a:noFill/>
          <a:ln w="12700">
            <a:solidFill>
              <a:schemeClr val="tx1"/>
            </a:solidFill>
            <a:round/>
            <a:headEnd type="stealth" w="med" len="med"/>
            <a:tailEnd/>
          </a:ln>
        </p:spPr>
        <p:txBody>
          <a:bodyPr/>
          <a:lstStyle/>
          <a:p>
            <a:endParaRPr lang="fr-CA"/>
          </a:p>
        </p:txBody>
      </p:sp>
      <p:sp>
        <p:nvSpPr>
          <p:cNvPr id="42009" name="Line 23"/>
          <p:cNvSpPr>
            <a:spLocks noChangeShapeType="1"/>
          </p:cNvSpPr>
          <p:nvPr/>
        </p:nvSpPr>
        <p:spPr bwMode="auto">
          <a:xfrm rot="10800000">
            <a:off x="2030413" y="3876675"/>
            <a:ext cx="3175" cy="260350"/>
          </a:xfrm>
          <a:prstGeom prst="line">
            <a:avLst/>
          </a:prstGeom>
          <a:noFill/>
          <a:ln w="12700">
            <a:solidFill>
              <a:schemeClr val="tx1"/>
            </a:solidFill>
            <a:round/>
            <a:headEnd type="stealth" w="med" len="med"/>
            <a:tailEnd/>
          </a:ln>
        </p:spPr>
        <p:txBody>
          <a:bodyPr/>
          <a:lstStyle/>
          <a:p>
            <a:endParaRPr lang="fr-CA"/>
          </a:p>
        </p:txBody>
      </p:sp>
      <p:sp>
        <p:nvSpPr>
          <p:cNvPr id="42010" name="Line 24"/>
          <p:cNvSpPr>
            <a:spLocks noChangeShapeType="1"/>
          </p:cNvSpPr>
          <p:nvPr/>
        </p:nvSpPr>
        <p:spPr bwMode="auto">
          <a:xfrm rot="10800000">
            <a:off x="2043113" y="4468813"/>
            <a:ext cx="6350" cy="635000"/>
          </a:xfrm>
          <a:prstGeom prst="line">
            <a:avLst/>
          </a:prstGeom>
          <a:noFill/>
          <a:ln w="12700">
            <a:solidFill>
              <a:schemeClr val="tx1"/>
            </a:solidFill>
            <a:round/>
            <a:headEnd type="stealth" w="med" len="med"/>
            <a:tailEnd/>
          </a:ln>
        </p:spPr>
        <p:txBody>
          <a:bodyPr/>
          <a:lstStyle/>
          <a:p>
            <a:endParaRPr lang="fr-CA"/>
          </a:p>
        </p:txBody>
      </p:sp>
      <p:grpSp>
        <p:nvGrpSpPr>
          <p:cNvPr id="42011" name="Group 25"/>
          <p:cNvGrpSpPr>
            <a:grpSpLocks/>
          </p:cNvGrpSpPr>
          <p:nvPr/>
        </p:nvGrpSpPr>
        <p:grpSpPr bwMode="auto">
          <a:xfrm>
            <a:off x="3106564" y="2938463"/>
            <a:ext cx="863600" cy="2532062"/>
            <a:chOff x="0" y="0"/>
            <a:chExt cx="544" cy="1576"/>
          </a:xfrm>
        </p:grpSpPr>
        <p:sp>
          <p:nvSpPr>
            <p:cNvPr id="42051" name="Rectangle 26"/>
            <p:cNvSpPr>
              <a:spLocks/>
            </p:cNvSpPr>
            <p:nvPr/>
          </p:nvSpPr>
          <p:spPr bwMode="auto">
            <a:xfrm>
              <a:off x="33" y="0"/>
              <a:ext cx="406" cy="150"/>
            </a:xfrm>
            <a:prstGeom prst="rect">
              <a:avLst/>
            </a:prstGeom>
            <a:noFill/>
            <a:ln w="12700">
              <a:solidFill>
                <a:schemeClr val="tx1"/>
              </a:solidFill>
              <a:miter lim="800000"/>
              <a:headEnd/>
              <a:tailEnd/>
            </a:ln>
          </p:spPr>
          <p:txBody>
            <a:bodyPr wrap="none" lIns="0" tIns="0" rIns="40639" bIns="0">
              <a:spAutoFit/>
            </a:bodyPr>
            <a:lstStyle/>
            <a:p>
              <a:pPr marL="39688"/>
              <a:r>
                <a:rPr lang="en-US" sz="1500">
                  <a:cs typeface="Arial" pitchFamily="34" charset="0"/>
                  <a:sym typeface="Arial" pitchFamily="34" charset="0"/>
                </a:rPr>
                <a:t>PDAM</a:t>
              </a:r>
            </a:p>
          </p:txBody>
        </p:sp>
        <p:sp>
          <p:nvSpPr>
            <p:cNvPr id="42052" name="Rectangle 27"/>
            <p:cNvSpPr>
              <a:spLocks/>
            </p:cNvSpPr>
            <p:nvPr/>
          </p:nvSpPr>
          <p:spPr bwMode="auto">
            <a:xfrm>
              <a:off x="8" y="384"/>
              <a:ext cx="479" cy="151"/>
            </a:xfrm>
            <a:prstGeom prst="rect">
              <a:avLst/>
            </a:prstGeom>
            <a:noFill/>
            <a:ln w="12700">
              <a:solidFill>
                <a:schemeClr val="tx1"/>
              </a:solidFill>
              <a:miter lim="800000"/>
              <a:headEnd/>
              <a:tailEnd/>
            </a:ln>
          </p:spPr>
          <p:txBody>
            <a:bodyPr wrap="none" lIns="0" tIns="0" rIns="40639" bIns="0">
              <a:spAutoFit/>
            </a:bodyPr>
            <a:lstStyle/>
            <a:p>
              <a:pPr marL="39688"/>
              <a:r>
                <a:rPr lang="en-US" sz="1500">
                  <a:cs typeface="Arial" pitchFamily="34" charset="0"/>
                  <a:sym typeface="Arial" pitchFamily="34" charset="0"/>
                </a:rPr>
                <a:t>FPDAM</a:t>
              </a:r>
            </a:p>
          </p:txBody>
        </p:sp>
        <p:sp>
          <p:nvSpPr>
            <p:cNvPr id="42053" name="Rectangle 28"/>
            <p:cNvSpPr>
              <a:spLocks/>
            </p:cNvSpPr>
            <p:nvPr/>
          </p:nvSpPr>
          <p:spPr bwMode="auto">
            <a:xfrm>
              <a:off x="0" y="752"/>
              <a:ext cx="544" cy="216"/>
            </a:xfrm>
            <a:prstGeom prst="rect">
              <a:avLst/>
            </a:prstGeom>
            <a:noFill/>
            <a:ln w="12700">
              <a:solidFill>
                <a:schemeClr val="tx1"/>
              </a:solidFill>
              <a:miter lim="800000"/>
              <a:headEnd/>
              <a:tailEnd/>
            </a:ln>
          </p:spPr>
          <p:txBody>
            <a:bodyPr lIns="0" tIns="0" rIns="40639" bIns="0"/>
            <a:lstStyle/>
            <a:p>
              <a:pPr marL="39688"/>
              <a:r>
                <a:rPr lang="en-US" sz="1500">
                  <a:cs typeface="Arial" pitchFamily="34" charset="0"/>
                  <a:sym typeface="Arial" pitchFamily="34" charset="0"/>
                </a:rPr>
                <a:t>FDAM</a:t>
              </a:r>
            </a:p>
          </p:txBody>
        </p:sp>
        <p:sp>
          <p:nvSpPr>
            <p:cNvPr id="42054" name="Rectangle 29"/>
            <p:cNvSpPr>
              <a:spLocks/>
            </p:cNvSpPr>
            <p:nvPr/>
          </p:nvSpPr>
          <p:spPr bwMode="auto">
            <a:xfrm>
              <a:off x="32" y="1360"/>
              <a:ext cx="464" cy="216"/>
            </a:xfrm>
            <a:prstGeom prst="rect">
              <a:avLst/>
            </a:prstGeom>
            <a:noFill/>
            <a:ln w="25400">
              <a:solidFill>
                <a:srgbClr val="D90B00"/>
              </a:solidFill>
              <a:miter lim="800000"/>
              <a:headEnd/>
              <a:tailEnd/>
            </a:ln>
          </p:spPr>
          <p:txBody>
            <a:bodyPr lIns="0" tIns="0" rIns="40639" bIns="0"/>
            <a:lstStyle/>
            <a:p>
              <a:pPr marL="39688" algn="ctr"/>
              <a:r>
                <a:rPr lang="en-US" sz="1500" b="1">
                  <a:solidFill>
                    <a:srgbClr val="D90B00"/>
                  </a:solidFill>
                  <a:cs typeface="Arial" pitchFamily="34" charset="0"/>
                  <a:sym typeface="Arial" pitchFamily="34" charset="0"/>
                </a:rPr>
                <a:t>AMD</a:t>
              </a:r>
            </a:p>
          </p:txBody>
        </p:sp>
        <p:sp>
          <p:nvSpPr>
            <p:cNvPr id="42055" name="Line 30"/>
            <p:cNvSpPr>
              <a:spLocks noChangeShapeType="1"/>
            </p:cNvSpPr>
            <p:nvPr/>
          </p:nvSpPr>
          <p:spPr bwMode="auto">
            <a:xfrm rot="10800000">
              <a:off x="265" y="208"/>
              <a:ext cx="0" cy="191"/>
            </a:xfrm>
            <a:prstGeom prst="line">
              <a:avLst/>
            </a:prstGeom>
            <a:noFill/>
            <a:ln w="12700">
              <a:solidFill>
                <a:schemeClr val="tx1"/>
              </a:solidFill>
              <a:round/>
              <a:headEnd type="stealth" w="med" len="med"/>
              <a:tailEnd/>
            </a:ln>
          </p:spPr>
          <p:txBody>
            <a:bodyPr/>
            <a:lstStyle/>
            <a:p>
              <a:endParaRPr lang="fr-CA"/>
            </a:p>
          </p:txBody>
        </p:sp>
        <p:sp>
          <p:nvSpPr>
            <p:cNvPr id="42056" name="Line 31"/>
            <p:cNvSpPr>
              <a:spLocks noChangeShapeType="1"/>
            </p:cNvSpPr>
            <p:nvPr/>
          </p:nvSpPr>
          <p:spPr bwMode="auto">
            <a:xfrm rot="10800000" flipH="1">
              <a:off x="263" y="608"/>
              <a:ext cx="2" cy="153"/>
            </a:xfrm>
            <a:prstGeom prst="line">
              <a:avLst/>
            </a:prstGeom>
            <a:noFill/>
            <a:ln w="12700">
              <a:solidFill>
                <a:schemeClr val="tx1"/>
              </a:solidFill>
              <a:round/>
              <a:headEnd type="stealth" w="med" len="med"/>
              <a:tailEnd/>
            </a:ln>
          </p:spPr>
          <p:txBody>
            <a:bodyPr/>
            <a:lstStyle/>
            <a:p>
              <a:endParaRPr lang="fr-CA"/>
            </a:p>
          </p:txBody>
        </p:sp>
        <p:sp>
          <p:nvSpPr>
            <p:cNvPr id="42057" name="Line 32"/>
            <p:cNvSpPr>
              <a:spLocks noChangeShapeType="1"/>
            </p:cNvSpPr>
            <p:nvPr/>
          </p:nvSpPr>
          <p:spPr bwMode="auto">
            <a:xfrm rot="10800000" flipH="1">
              <a:off x="263" y="968"/>
              <a:ext cx="2" cy="389"/>
            </a:xfrm>
            <a:prstGeom prst="line">
              <a:avLst/>
            </a:prstGeom>
            <a:noFill/>
            <a:ln w="12700">
              <a:solidFill>
                <a:schemeClr val="tx1"/>
              </a:solidFill>
              <a:round/>
              <a:headEnd type="stealth" w="med" len="med"/>
              <a:tailEnd/>
            </a:ln>
          </p:spPr>
          <p:txBody>
            <a:bodyPr/>
            <a:lstStyle/>
            <a:p>
              <a:endParaRPr lang="fr-CA"/>
            </a:p>
          </p:txBody>
        </p:sp>
      </p:grpSp>
      <p:sp>
        <p:nvSpPr>
          <p:cNvPr id="42012" name="Rectangle 33"/>
          <p:cNvSpPr>
            <a:spLocks/>
          </p:cNvSpPr>
          <p:nvPr/>
        </p:nvSpPr>
        <p:spPr bwMode="auto">
          <a:xfrm>
            <a:off x="4816723" y="2925763"/>
            <a:ext cx="612775" cy="241300"/>
          </a:xfrm>
          <a:prstGeom prst="rect">
            <a:avLst/>
          </a:prstGeom>
          <a:noFill/>
          <a:ln w="12700">
            <a:solidFill>
              <a:schemeClr val="tx1"/>
            </a:solidFill>
            <a:miter lim="800000"/>
            <a:headEnd/>
            <a:tailEnd/>
          </a:ln>
        </p:spPr>
        <p:txBody>
          <a:bodyPr wrap="none" lIns="0" tIns="0" rIns="40639" bIns="0">
            <a:spAutoFit/>
          </a:bodyPr>
          <a:lstStyle/>
          <a:p>
            <a:pPr marL="39688"/>
            <a:r>
              <a:rPr lang="en-US" sz="1500">
                <a:cs typeface="Arial" pitchFamily="34" charset="0"/>
                <a:sym typeface="Arial" pitchFamily="34" charset="0"/>
              </a:rPr>
              <a:t>PDTR</a:t>
            </a:r>
          </a:p>
        </p:txBody>
      </p:sp>
      <p:sp>
        <p:nvSpPr>
          <p:cNvPr id="42013" name="Rectangle 34"/>
          <p:cNvSpPr>
            <a:spLocks/>
          </p:cNvSpPr>
          <p:nvPr/>
        </p:nvSpPr>
        <p:spPr bwMode="auto">
          <a:xfrm>
            <a:off x="4762748" y="4133850"/>
            <a:ext cx="863600" cy="347663"/>
          </a:xfrm>
          <a:prstGeom prst="rect">
            <a:avLst/>
          </a:prstGeom>
          <a:noFill/>
          <a:ln w="12700">
            <a:solidFill>
              <a:schemeClr val="tx1"/>
            </a:solidFill>
            <a:miter lim="800000"/>
            <a:headEnd/>
            <a:tailEnd/>
          </a:ln>
        </p:spPr>
        <p:txBody>
          <a:bodyPr lIns="0" tIns="0" rIns="40639" bIns="0"/>
          <a:lstStyle/>
          <a:p>
            <a:pPr marL="39688" algn="ctr"/>
            <a:r>
              <a:rPr lang="en-US" sz="1500">
                <a:cs typeface="Arial" pitchFamily="34" charset="0"/>
                <a:sym typeface="Arial" pitchFamily="34" charset="0"/>
              </a:rPr>
              <a:t>DTR</a:t>
            </a:r>
          </a:p>
        </p:txBody>
      </p:sp>
      <p:sp>
        <p:nvSpPr>
          <p:cNvPr id="42014" name="Rectangle 35"/>
          <p:cNvSpPr>
            <a:spLocks/>
          </p:cNvSpPr>
          <p:nvPr/>
        </p:nvSpPr>
        <p:spPr bwMode="auto">
          <a:xfrm>
            <a:off x="4813548" y="5110163"/>
            <a:ext cx="736600" cy="347662"/>
          </a:xfrm>
          <a:prstGeom prst="rect">
            <a:avLst/>
          </a:prstGeom>
          <a:noFill/>
          <a:ln w="25400">
            <a:solidFill>
              <a:srgbClr val="D90B00"/>
            </a:solidFill>
            <a:miter lim="800000"/>
            <a:headEnd/>
            <a:tailEnd/>
          </a:ln>
        </p:spPr>
        <p:txBody>
          <a:bodyPr lIns="0" tIns="0" rIns="40639" bIns="0"/>
          <a:lstStyle/>
          <a:p>
            <a:pPr marL="39688" algn="ctr"/>
            <a:r>
              <a:rPr lang="en-US" sz="1500" b="1">
                <a:solidFill>
                  <a:srgbClr val="D90B00"/>
                </a:solidFill>
                <a:cs typeface="Arial" pitchFamily="34" charset="0"/>
                <a:sym typeface="Arial" pitchFamily="34" charset="0"/>
              </a:rPr>
              <a:t>TR</a:t>
            </a:r>
          </a:p>
        </p:txBody>
      </p:sp>
      <p:sp>
        <p:nvSpPr>
          <p:cNvPr id="42015" name="Line 36"/>
          <p:cNvSpPr>
            <a:spLocks noChangeShapeType="1"/>
          </p:cNvSpPr>
          <p:nvPr/>
        </p:nvSpPr>
        <p:spPr bwMode="auto">
          <a:xfrm rot="10800000">
            <a:off x="5185023" y="3209925"/>
            <a:ext cx="3175" cy="868363"/>
          </a:xfrm>
          <a:prstGeom prst="line">
            <a:avLst/>
          </a:prstGeom>
          <a:noFill/>
          <a:ln w="12700">
            <a:solidFill>
              <a:schemeClr val="tx1"/>
            </a:solidFill>
            <a:round/>
            <a:headEnd type="stealth" w="med" len="med"/>
            <a:tailEnd/>
          </a:ln>
        </p:spPr>
        <p:txBody>
          <a:bodyPr/>
          <a:lstStyle/>
          <a:p>
            <a:endParaRPr lang="fr-CA"/>
          </a:p>
        </p:txBody>
      </p:sp>
      <p:sp>
        <p:nvSpPr>
          <p:cNvPr id="42016" name="Line 37"/>
          <p:cNvSpPr>
            <a:spLocks noChangeShapeType="1"/>
          </p:cNvSpPr>
          <p:nvPr/>
        </p:nvSpPr>
        <p:spPr bwMode="auto">
          <a:xfrm rot="10800000" flipH="1">
            <a:off x="5181848" y="4481513"/>
            <a:ext cx="3175" cy="623887"/>
          </a:xfrm>
          <a:prstGeom prst="line">
            <a:avLst/>
          </a:prstGeom>
          <a:noFill/>
          <a:ln w="12700">
            <a:solidFill>
              <a:schemeClr val="tx1"/>
            </a:solidFill>
            <a:round/>
            <a:headEnd type="stealth" w="med" len="med"/>
            <a:tailEnd/>
          </a:ln>
        </p:spPr>
        <p:txBody>
          <a:bodyPr/>
          <a:lstStyle/>
          <a:p>
            <a:endParaRPr lang="fr-CA"/>
          </a:p>
        </p:txBody>
      </p:sp>
      <p:sp>
        <p:nvSpPr>
          <p:cNvPr id="42018" name="Line 46"/>
          <p:cNvSpPr>
            <a:spLocks noChangeShapeType="1"/>
          </p:cNvSpPr>
          <p:nvPr/>
        </p:nvSpPr>
        <p:spPr bwMode="auto">
          <a:xfrm rot="10800000" flipH="1">
            <a:off x="2017713" y="2698750"/>
            <a:ext cx="1587" cy="212725"/>
          </a:xfrm>
          <a:prstGeom prst="line">
            <a:avLst/>
          </a:prstGeom>
          <a:noFill/>
          <a:ln w="12700">
            <a:solidFill>
              <a:schemeClr val="tx1"/>
            </a:solidFill>
            <a:round/>
            <a:headEnd type="stealth" w="med" len="med"/>
            <a:tailEnd/>
          </a:ln>
        </p:spPr>
        <p:txBody>
          <a:bodyPr/>
          <a:lstStyle/>
          <a:p>
            <a:endParaRPr lang="fr-CA"/>
          </a:p>
        </p:txBody>
      </p:sp>
      <p:sp>
        <p:nvSpPr>
          <p:cNvPr id="42019" name="Line 47"/>
          <p:cNvSpPr>
            <a:spLocks noChangeShapeType="1"/>
          </p:cNvSpPr>
          <p:nvPr/>
        </p:nvSpPr>
        <p:spPr bwMode="auto">
          <a:xfrm rot="10800000">
            <a:off x="3529981" y="1906588"/>
            <a:ext cx="3175" cy="195262"/>
          </a:xfrm>
          <a:prstGeom prst="line">
            <a:avLst/>
          </a:prstGeom>
          <a:noFill/>
          <a:ln w="12700">
            <a:solidFill>
              <a:schemeClr val="tx1"/>
            </a:solidFill>
            <a:round/>
            <a:headEnd type="stealth" w="med" len="med"/>
            <a:tailEnd/>
          </a:ln>
        </p:spPr>
        <p:txBody>
          <a:bodyPr/>
          <a:lstStyle/>
          <a:p>
            <a:endParaRPr lang="fr-CA"/>
          </a:p>
        </p:txBody>
      </p:sp>
      <p:sp>
        <p:nvSpPr>
          <p:cNvPr id="42020" name="Line 48"/>
          <p:cNvSpPr>
            <a:spLocks noChangeShapeType="1"/>
          </p:cNvSpPr>
          <p:nvPr/>
        </p:nvSpPr>
        <p:spPr bwMode="auto">
          <a:xfrm rot="10800000" flipH="1">
            <a:off x="3527252" y="2711450"/>
            <a:ext cx="1587" cy="212725"/>
          </a:xfrm>
          <a:prstGeom prst="line">
            <a:avLst/>
          </a:prstGeom>
          <a:noFill/>
          <a:ln w="12700">
            <a:solidFill>
              <a:schemeClr val="tx1"/>
            </a:solidFill>
            <a:round/>
            <a:headEnd type="stealth" w="med" len="med"/>
            <a:tailEnd/>
          </a:ln>
        </p:spPr>
        <p:txBody>
          <a:bodyPr/>
          <a:lstStyle/>
          <a:p>
            <a:endParaRPr lang="fr-CA"/>
          </a:p>
        </p:txBody>
      </p:sp>
      <p:sp>
        <p:nvSpPr>
          <p:cNvPr id="42022" name="Line 50"/>
          <p:cNvSpPr>
            <a:spLocks noChangeShapeType="1"/>
          </p:cNvSpPr>
          <p:nvPr/>
        </p:nvSpPr>
        <p:spPr bwMode="auto">
          <a:xfrm rot="10800000" flipH="1">
            <a:off x="5172323" y="2711450"/>
            <a:ext cx="1587" cy="212725"/>
          </a:xfrm>
          <a:prstGeom prst="line">
            <a:avLst/>
          </a:prstGeom>
          <a:noFill/>
          <a:ln w="12700">
            <a:solidFill>
              <a:schemeClr val="tx1"/>
            </a:solidFill>
            <a:round/>
            <a:headEnd type="stealth" w="med" len="med"/>
            <a:tailEnd/>
          </a:ln>
        </p:spPr>
        <p:txBody>
          <a:bodyPr/>
          <a:lstStyle/>
          <a:p>
            <a:endParaRPr lang="fr-CA"/>
          </a:p>
        </p:txBody>
      </p:sp>
      <p:sp>
        <p:nvSpPr>
          <p:cNvPr id="42023" name="Line 51"/>
          <p:cNvSpPr>
            <a:spLocks noChangeShapeType="1"/>
          </p:cNvSpPr>
          <p:nvPr/>
        </p:nvSpPr>
        <p:spPr bwMode="auto">
          <a:xfrm rot="10800000">
            <a:off x="3524250" y="2413000"/>
            <a:ext cx="1588" cy="249238"/>
          </a:xfrm>
          <a:prstGeom prst="line">
            <a:avLst/>
          </a:prstGeom>
          <a:noFill/>
          <a:ln w="12700">
            <a:solidFill>
              <a:schemeClr val="tx1"/>
            </a:solidFill>
            <a:round/>
            <a:headEnd type="stealth" w="med" len="med"/>
            <a:tailEnd/>
          </a:ln>
        </p:spPr>
        <p:txBody>
          <a:bodyPr/>
          <a:lstStyle/>
          <a:p>
            <a:endParaRPr lang="fr-CA"/>
          </a:p>
        </p:txBody>
      </p:sp>
      <p:sp>
        <p:nvSpPr>
          <p:cNvPr id="42024" name="Line 52"/>
          <p:cNvSpPr>
            <a:spLocks noChangeShapeType="1"/>
          </p:cNvSpPr>
          <p:nvPr/>
        </p:nvSpPr>
        <p:spPr bwMode="auto">
          <a:xfrm>
            <a:off x="2030413" y="2693988"/>
            <a:ext cx="3138487" cy="14932"/>
          </a:xfrm>
          <a:prstGeom prst="line">
            <a:avLst/>
          </a:prstGeom>
          <a:noFill/>
          <a:ln w="12700">
            <a:solidFill>
              <a:schemeClr val="tx1"/>
            </a:solidFill>
            <a:round/>
            <a:headEnd/>
            <a:tailEnd/>
          </a:ln>
        </p:spPr>
        <p:txBody>
          <a:bodyPr/>
          <a:lstStyle/>
          <a:p>
            <a:endParaRPr lang="fr-CA"/>
          </a:p>
        </p:txBody>
      </p:sp>
      <p:sp>
        <p:nvSpPr>
          <p:cNvPr id="42025" name="Rectangle 53"/>
          <p:cNvSpPr>
            <a:spLocks/>
          </p:cNvSpPr>
          <p:nvPr/>
        </p:nvSpPr>
        <p:spPr bwMode="auto">
          <a:xfrm>
            <a:off x="635000" y="1389063"/>
            <a:ext cx="6591300" cy="3208337"/>
          </a:xfrm>
          <a:prstGeom prst="rect">
            <a:avLst/>
          </a:prstGeom>
          <a:noFill/>
          <a:ln w="38100">
            <a:solidFill>
              <a:schemeClr val="accent2"/>
            </a:solidFill>
            <a:prstDash val="dash"/>
            <a:miter lim="800000"/>
            <a:headEnd/>
            <a:tailEnd/>
          </a:ln>
        </p:spPr>
        <p:txBody>
          <a:bodyPr lIns="0" tIns="0" rIns="0" bIns="0"/>
          <a:lstStyle/>
          <a:p>
            <a:endParaRPr lang="fr-CA"/>
          </a:p>
        </p:txBody>
      </p:sp>
      <p:sp>
        <p:nvSpPr>
          <p:cNvPr id="42026" name="Rectangle 54"/>
          <p:cNvSpPr>
            <a:spLocks/>
          </p:cNvSpPr>
          <p:nvPr/>
        </p:nvSpPr>
        <p:spPr bwMode="auto">
          <a:xfrm>
            <a:off x="762000" y="1474788"/>
            <a:ext cx="5549900" cy="2376487"/>
          </a:xfrm>
          <a:prstGeom prst="rect">
            <a:avLst/>
          </a:prstGeom>
          <a:noFill/>
          <a:ln w="38100">
            <a:solidFill>
              <a:srgbClr val="3F691E"/>
            </a:solidFill>
            <a:miter lim="800000"/>
            <a:headEnd/>
            <a:tailEnd/>
          </a:ln>
        </p:spPr>
        <p:txBody>
          <a:bodyPr lIns="0" tIns="0" rIns="0" bIns="0"/>
          <a:lstStyle/>
          <a:p>
            <a:endParaRPr lang="fr-CA"/>
          </a:p>
        </p:txBody>
      </p:sp>
      <p:sp>
        <p:nvSpPr>
          <p:cNvPr id="42027" name="Rectangle 55"/>
          <p:cNvSpPr>
            <a:spLocks/>
          </p:cNvSpPr>
          <p:nvPr/>
        </p:nvSpPr>
        <p:spPr bwMode="auto">
          <a:xfrm>
            <a:off x="1041400" y="4032250"/>
            <a:ext cx="7429500" cy="1773238"/>
          </a:xfrm>
          <a:prstGeom prst="rect">
            <a:avLst/>
          </a:prstGeom>
          <a:noFill/>
          <a:ln w="38100">
            <a:solidFill>
              <a:srgbClr val="956900"/>
            </a:solidFill>
            <a:prstDash val="sysDot"/>
            <a:miter lim="800000"/>
            <a:headEnd/>
            <a:tailEnd/>
          </a:ln>
        </p:spPr>
        <p:txBody>
          <a:bodyPr lIns="0" tIns="0" rIns="0" bIns="0"/>
          <a:lstStyle/>
          <a:p>
            <a:endParaRPr lang="fr-CA"/>
          </a:p>
        </p:txBody>
      </p:sp>
      <p:sp>
        <p:nvSpPr>
          <p:cNvPr id="42028" name="Rectangle 56"/>
          <p:cNvSpPr>
            <a:spLocks/>
          </p:cNvSpPr>
          <p:nvPr/>
        </p:nvSpPr>
        <p:spPr bwMode="auto">
          <a:xfrm>
            <a:off x="1168400" y="4854575"/>
            <a:ext cx="7175500" cy="796925"/>
          </a:xfrm>
          <a:prstGeom prst="rect">
            <a:avLst/>
          </a:prstGeom>
          <a:noFill/>
          <a:ln w="38100">
            <a:solidFill>
              <a:srgbClr val="D90B00"/>
            </a:solidFill>
            <a:prstDash val="lgDash"/>
            <a:miter lim="800000"/>
            <a:headEnd/>
            <a:tailEnd/>
          </a:ln>
        </p:spPr>
        <p:txBody>
          <a:bodyPr lIns="0" tIns="0" rIns="0" bIns="0"/>
          <a:lstStyle/>
          <a:p>
            <a:endParaRPr lang="fr-CA"/>
          </a:p>
        </p:txBody>
      </p:sp>
      <p:sp>
        <p:nvSpPr>
          <p:cNvPr id="42029" name="Line 57"/>
          <p:cNvSpPr>
            <a:spLocks noChangeShapeType="1"/>
          </p:cNvSpPr>
          <p:nvPr/>
        </p:nvSpPr>
        <p:spPr bwMode="auto">
          <a:xfrm>
            <a:off x="1784350" y="6165850"/>
            <a:ext cx="609600" cy="1588"/>
          </a:xfrm>
          <a:prstGeom prst="line">
            <a:avLst/>
          </a:prstGeom>
          <a:noFill/>
          <a:ln w="38100">
            <a:solidFill>
              <a:srgbClr val="008000"/>
            </a:solidFill>
            <a:round/>
            <a:headEnd/>
            <a:tailEnd/>
          </a:ln>
        </p:spPr>
        <p:txBody>
          <a:bodyPr/>
          <a:lstStyle/>
          <a:p>
            <a:endParaRPr lang="fr-CA"/>
          </a:p>
        </p:txBody>
      </p:sp>
      <p:sp>
        <p:nvSpPr>
          <p:cNvPr id="42030" name="Line 58"/>
          <p:cNvSpPr>
            <a:spLocks noChangeShapeType="1"/>
          </p:cNvSpPr>
          <p:nvPr/>
        </p:nvSpPr>
        <p:spPr bwMode="auto">
          <a:xfrm>
            <a:off x="1784350" y="5948363"/>
            <a:ext cx="609600" cy="1587"/>
          </a:xfrm>
          <a:prstGeom prst="line">
            <a:avLst/>
          </a:prstGeom>
          <a:noFill/>
          <a:ln w="38100">
            <a:solidFill>
              <a:schemeClr val="accent2"/>
            </a:solidFill>
            <a:prstDash val="dash"/>
            <a:round/>
            <a:headEnd/>
            <a:tailEnd/>
          </a:ln>
        </p:spPr>
        <p:txBody>
          <a:bodyPr/>
          <a:lstStyle/>
          <a:p>
            <a:endParaRPr lang="fr-CA"/>
          </a:p>
        </p:txBody>
      </p:sp>
      <p:sp>
        <p:nvSpPr>
          <p:cNvPr id="42031" name="Line 59"/>
          <p:cNvSpPr>
            <a:spLocks noChangeShapeType="1"/>
          </p:cNvSpPr>
          <p:nvPr/>
        </p:nvSpPr>
        <p:spPr bwMode="auto">
          <a:xfrm>
            <a:off x="1776413" y="6381750"/>
            <a:ext cx="609600" cy="1588"/>
          </a:xfrm>
          <a:prstGeom prst="line">
            <a:avLst/>
          </a:prstGeom>
          <a:noFill/>
          <a:ln w="38100">
            <a:solidFill>
              <a:srgbClr val="956900"/>
            </a:solidFill>
            <a:prstDash val="sysDot"/>
            <a:round/>
            <a:headEnd/>
            <a:tailEnd/>
          </a:ln>
        </p:spPr>
        <p:txBody>
          <a:bodyPr/>
          <a:lstStyle/>
          <a:p>
            <a:endParaRPr lang="fr-CA"/>
          </a:p>
        </p:txBody>
      </p:sp>
      <p:sp>
        <p:nvSpPr>
          <p:cNvPr id="42032" name="Line 60"/>
          <p:cNvSpPr>
            <a:spLocks noChangeShapeType="1"/>
          </p:cNvSpPr>
          <p:nvPr/>
        </p:nvSpPr>
        <p:spPr bwMode="auto">
          <a:xfrm>
            <a:off x="1763713" y="6597650"/>
            <a:ext cx="587375" cy="1588"/>
          </a:xfrm>
          <a:prstGeom prst="line">
            <a:avLst/>
          </a:prstGeom>
          <a:noFill/>
          <a:ln w="38100">
            <a:solidFill>
              <a:srgbClr val="CE3B00"/>
            </a:solidFill>
            <a:prstDash val="lgDash"/>
            <a:round/>
            <a:headEnd/>
            <a:tailEnd/>
          </a:ln>
        </p:spPr>
        <p:txBody>
          <a:bodyPr/>
          <a:lstStyle/>
          <a:p>
            <a:endParaRPr lang="fr-CA"/>
          </a:p>
        </p:txBody>
      </p:sp>
      <p:sp>
        <p:nvSpPr>
          <p:cNvPr id="42033" name="Rectangle 61"/>
          <p:cNvSpPr>
            <a:spLocks/>
          </p:cNvSpPr>
          <p:nvPr/>
        </p:nvSpPr>
        <p:spPr bwMode="auto">
          <a:xfrm>
            <a:off x="2559050" y="5867400"/>
            <a:ext cx="1954213" cy="850900"/>
          </a:xfrm>
          <a:prstGeom prst="rect">
            <a:avLst/>
          </a:prstGeom>
          <a:noFill/>
          <a:ln w="12700">
            <a:noFill/>
            <a:miter lim="800000"/>
            <a:headEnd/>
            <a:tailEnd/>
          </a:ln>
        </p:spPr>
        <p:txBody>
          <a:bodyPr wrap="none" lIns="0" tIns="0" rIns="40639" bIns="0">
            <a:spAutoFit/>
          </a:bodyPr>
          <a:lstStyle/>
          <a:p>
            <a:pPr marL="39688"/>
            <a:r>
              <a:rPr lang="en-US" sz="1400">
                <a:cs typeface="Arial" pitchFamily="34" charset="0"/>
                <a:sym typeface="Arial" pitchFamily="34" charset="0"/>
              </a:rPr>
              <a:t>SC7 develops</a:t>
            </a:r>
          </a:p>
          <a:p>
            <a:pPr marL="39688"/>
            <a:r>
              <a:rPr lang="en-US" sz="1400">
                <a:cs typeface="Arial" pitchFamily="34" charset="0"/>
                <a:sym typeface="Arial" pitchFamily="34" charset="0"/>
              </a:rPr>
              <a:t>SC7 controls</a:t>
            </a:r>
          </a:p>
          <a:p>
            <a:pPr marL="39688"/>
            <a:r>
              <a:rPr lang="en-US" sz="1400">
                <a:cs typeface="Arial" pitchFamily="34" charset="0"/>
                <a:sym typeface="Arial" pitchFamily="34" charset="0"/>
              </a:rPr>
              <a:t>ISO controls</a:t>
            </a:r>
          </a:p>
          <a:p>
            <a:pPr marL="39688"/>
            <a:r>
              <a:rPr lang="en-US" sz="1400">
                <a:cs typeface="Arial" pitchFamily="34" charset="0"/>
                <a:sym typeface="Arial" pitchFamily="34" charset="0"/>
              </a:rPr>
              <a:t>ISO edits and publishes</a:t>
            </a:r>
          </a:p>
        </p:txBody>
      </p:sp>
      <p:sp>
        <p:nvSpPr>
          <p:cNvPr id="42034" name="Rectangle 62"/>
          <p:cNvSpPr>
            <a:spLocks/>
          </p:cNvSpPr>
          <p:nvPr/>
        </p:nvSpPr>
        <p:spPr bwMode="auto">
          <a:xfrm>
            <a:off x="6818988" y="1498600"/>
            <a:ext cx="878125" cy="338554"/>
          </a:xfrm>
          <a:prstGeom prst="rect">
            <a:avLst/>
          </a:prstGeom>
          <a:solidFill>
            <a:schemeClr val="bg1"/>
          </a:solidFill>
          <a:ln w="12700">
            <a:solidFill>
              <a:schemeClr val="tx1"/>
            </a:solidFill>
            <a:miter lim="800000"/>
            <a:headEnd/>
            <a:tailEnd/>
          </a:ln>
        </p:spPr>
        <p:txBody>
          <a:bodyPr wrap="none" lIns="0" tIns="0" rIns="40639" bIns="0">
            <a:spAutoFit/>
          </a:bodyPr>
          <a:lstStyle/>
          <a:p>
            <a:pPr marL="39688" algn="ctr"/>
            <a:r>
              <a:rPr lang="en-US" sz="1100" b="1" dirty="0">
                <a:cs typeface="Arial" pitchFamily="34" charset="0"/>
                <a:sym typeface="Arial" pitchFamily="34" charset="0"/>
              </a:rPr>
              <a:t>EXISTING</a:t>
            </a:r>
          </a:p>
          <a:p>
            <a:pPr marL="39688" algn="ctr"/>
            <a:r>
              <a:rPr lang="en-US" sz="1100" b="1" dirty="0">
                <a:cs typeface="Arial" pitchFamily="34" charset="0"/>
                <a:sym typeface="Arial" pitchFamily="34" charset="0"/>
              </a:rPr>
              <a:t>STANDARD</a:t>
            </a:r>
          </a:p>
        </p:txBody>
      </p:sp>
      <p:sp>
        <p:nvSpPr>
          <p:cNvPr id="42035" name="Rectangle 64"/>
          <p:cNvSpPr>
            <a:spLocks/>
          </p:cNvSpPr>
          <p:nvPr/>
        </p:nvSpPr>
        <p:spPr bwMode="auto">
          <a:xfrm>
            <a:off x="5797550" y="6092825"/>
            <a:ext cx="2951163" cy="469900"/>
          </a:xfrm>
          <a:prstGeom prst="rect">
            <a:avLst/>
          </a:prstGeom>
          <a:noFill/>
          <a:ln w="12700">
            <a:noFill/>
            <a:miter lim="800000"/>
            <a:headEnd/>
            <a:tailEnd/>
          </a:ln>
        </p:spPr>
        <p:txBody>
          <a:bodyPr lIns="0" tIns="0" rIns="40639" bIns="0"/>
          <a:lstStyle/>
          <a:p>
            <a:pPr marL="39688"/>
            <a:r>
              <a:rPr lang="en-US" sz="1400">
                <a:latin typeface="Times New Roman" pitchFamily="18" charset="0"/>
                <a:cs typeface="Times New Roman" pitchFamily="18" charset="0"/>
                <a:sym typeface="Times New Roman" pitchFamily="18" charset="0"/>
              </a:rPr>
              <a:t>Adapted from: SC7 Secretariat Training for ISO Editors, Hyderabad 2009</a:t>
            </a:r>
            <a:r>
              <a:rPr lang="en-US" sz="1400" i="1">
                <a:latin typeface="Times New Roman" pitchFamily="18" charset="0"/>
                <a:cs typeface="Times New Roman" pitchFamily="18" charset="0"/>
                <a:sym typeface="Times New Roman" pitchFamily="18" charset="0"/>
              </a:rPr>
              <a:t> </a:t>
            </a:r>
          </a:p>
        </p:txBody>
      </p:sp>
      <p:grpSp>
        <p:nvGrpSpPr>
          <p:cNvPr id="4" name="Group 65"/>
          <p:cNvGrpSpPr>
            <a:grpSpLocks/>
          </p:cNvGrpSpPr>
          <p:nvPr/>
        </p:nvGrpSpPr>
        <p:grpSpPr bwMode="auto">
          <a:xfrm>
            <a:off x="331786" y="1557339"/>
            <a:ext cx="2871791" cy="3865564"/>
            <a:chOff x="-183" y="936"/>
            <a:chExt cx="1809" cy="2435"/>
          </a:xfrm>
        </p:grpSpPr>
        <p:sp>
          <p:nvSpPr>
            <p:cNvPr id="42038" name="Text Box 66"/>
            <p:cNvSpPr txBox="1">
              <a:spLocks noChangeArrowheads="1"/>
            </p:cNvSpPr>
            <p:nvPr/>
          </p:nvSpPr>
          <p:spPr bwMode="auto">
            <a:xfrm>
              <a:off x="1190" y="936"/>
              <a:ext cx="436" cy="231"/>
            </a:xfrm>
            <a:prstGeom prst="rect">
              <a:avLst/>
            </a:prstGeom>
            <a:noFill/>
            <a:ln w="9525">
              <a:noFill/>
              <a:miter lim="800000"/>
              <a:headEnd/>
              <a:tailEnd/>
            </a:ln>
          </p:spPr>
          <p:txBody>
            <a:bodyPr wrap="none">
              <a:spAutoFit/>
            </a:bodyPr>
            <a:lstStyle/>
            <a:p>
              <a:r>
                <a:rPr lang="fr-CA" b="1" dirty="0">
                  <a:solidFill>
                    <a:schemeClr val="accent2"/>
                  </a:solidFill>
                </a:rPr>
                <a:t>2005</a:t>
              </a:r>
              <a:endParaRPr lang="fr-FR" b="1" dirty="0">
                <a:solidFill>
                  <a:schemeClr val="accent2"/>
                </a:solidFill>
              </a:endParaRPr>
            </a:p>
          </p:txBody>
        </p:sp>
        <p:sp>
          <p:nvSpPr>
            <p:cNvPr id="42039" name="Text Box 67"/>
            <p:cNvSpPr txBox="1">
              <a:spLocks noChangeArrowheads="1"/>
            </p:cNvSpPr>
            <p:nvPr/>
          </p:nvSpPr>
          <p:spPr bwMode="auto">
            <a:xfrm>
              <a:off x="1173" y="1229"/>
              <a:ext cx="436" cy="231"/>
            </a:xfrm>
            <a:prstGeom prst="rect">
              <a:avLst/>
            </a:prstGeom>
            <a:noFill/>
            <a:ln w="9525">
              <a:noFill/>
              <a:miter lim="800000"/>
              <a:headEnd/>
              <a:tailEnd/>
            </a:ln>
          </p:spPr>
          <p:txBody>
            <a:bodyPr wrap="none">
              <a:spAutoFit/>
            </a:bodyPr>
            <a:lstStyle/>
            <a:p>
              <a:r>
                <a:rPr lang="fr-CA" b="1" dirty="0">
                  <a:solidFill>
                    <a:schemeClr val="accent2"/>
                  </a:solidFill>
                </a:rPr>
                <a:t>2006</a:t>
              </a:r>
              <a:endParaRPr lang="fr-FR" b="1" dirty="0">
                <a:solidFill>
                  <a:schemeClr val="accent2"/>
                </a:solidFill>
              </a:endParaRPr>
            </a:p>
          </p:txBody>
        </p:sp>
        <p:sp>
          <p:nvSpPr>
            <p:cNvPr id="42040" name="Text Box 68"/>
            <p:cNvSpPr txBox="1">
              <a:spLocks noChangeArrowheads="1"/>
            </p:cNvSpPr>
            <p:nvPr/>
          </p:nvSpPr>
          <p:spPr bwMode="auto">
            <a:xfrm>
              <a:off x="214" y="2102"/>
              <a:ext cx="436" cy="231"/>
            </a:xfrm>
            <a:prstGeom prst="rect">
              <a:avLst/>
            </a:prstGeom>
            <a:solidFill>
              <a:schemeClr val="bg1"/>
            </a:solidFill>
            <a:ln w="9525">
              <a:noFill/>
              <a:miter lim="800000"/>
              <a:headEnd/>
              <a:tailEnd/>
            </a:ln>
          </p:spPr>
          <p:txBody>
            <a:bodyPr wrap="none">
              <a:spAutoFit/>
            </a:bodyPr>
            <a:lstStyle/>
            <a:p>
              <a:r>
                <a:rPr lang="fr-CA" b="1" dirty="0">
                  <a:solidFill>
                    <a:schemeClr val="accent2"/>
                  </a:solidFill>
                </a:rPr>
                <a:t>2009</a:t>
              </a:r>
              <a:endParaRPr lang="fr-FR" b="1" dirty="0">
                <a:solidFill>
                  <a:schemeClr val="accent2"/>
                </a:solidFill>
              </a:endParaRPr>
            </a:p>
          </p:txBody>
        </p:sp>
        <p:sp>
          <p:nvSpPr>
            <p:cNvPr id="42041" name="Text Box 69"/>
            <p:cNvSpPr txBox="1">
              <a:spLocks noChangeArrowheads="1"/>
            </p:cNvSpPr>
            <p:nvPr/>
          </p:nvSpPr>
          <p:spPr bwMode="auto">
            <a:xfrm>
              <a:off x="214" y="2505"/>
              <a:ext cx="436" cy="231"/>
            </a:xfrm>
            <a:prstGeom prst="rect">
              <a:avLst/>
            </a:prstGeom>
            <a:solidFill>
              <a:schemeClr val="bg1"/>
            </a:solidFill>
            <a:ln w="9525">
              <a:noFill/>
              <a:miter lim="800000"/>
              <a:headEnd/>
              <a:tailEnd/>
            </a:ln>
          </p:spPr>
          <p:txBody>
            <a:bodyPr wrap="none">
              <a:spAutoFit/>
            </a:bodyPr>
            <a:lstStyle/>
            <a:p>
              <a:r>
                <a:rPr lang="fr-CA" b="1">
                  <a:solidFill>
                    <a:schemeClr val="accent2"/>
                  </a:solidFill>
                </a:rPr>
                <a:t>2010</a:t>
              </a:r>
              <a:endParaRPr lang="fr-FR" b="1">
                <a:solidFill>
                  <a:schemeClr val="accent2"/>
                </a:solidFill>
              </a:endParaRPr>
            </a:p>
          </p:txBody>
        </p:sp>
        <p:sp>
          <p:nvSpPr>
            <p:cNvPr id="42042" name="Text Box 70"/>
            <p:cNvSpPr txBox="1">
              <a:spLocks noChangeArrowheads="1"/>
            </p:cNvSpPr>
            <p:nvPr/>
          </p:nvSpPr>
          <p:spPr bwMode="auto">
            <a:xfrm>
              <a:off x="-183" y="3138"/>
              <a:ext cx="431" cy="233"/>
            </a:xfrm>
            <a:prstGeom prst="rect">
              <a:avLst/>
            </a:prstGeom>
            <a:solidFill>
              <a:schemeClr val="bg1"/>
            </a:solidFill>
            <a:ln w="9525">
              <a:noFill/>
              <a:miter lim="800000"/>
              <a:headEnd/>
              <a:tailEnd/>
            </a:ln>
          </p:spPr>
          <p:txBody>
            <a:bodyPr wrap="none">
              <a:spAutoFit/>
            </a:bodyPr>
            <a:lstStyle/>
            <a:p>
              <a:r>
                <a:rPr lang="fr-CA" b="1" dirty="0">
                  <a:solidFill>
                    <a:schemeClr val="accent2"/>
                  </a:solidFill>
                </a:rPr>
                <a:t>2011</a:t>
              </a:r>
              <a:endParaRPr lang="fr-FR" b="1" dirty="0">
                <a:solidFill>
                  <a:schemeClr val="accent2"/>
                </a:solidFill>
              </a:endParaRPr>
            </a:p>
          </p:txBody>
        </p:sp>
        <p:sp>
          <p:nvSpPr>
            <p:cNvPr id="42043" name="Text Box 71"/>
            <p:cNvSpPr txBox="1">
              <a:spLocks noChangeArrowheads="1"/>
            </p:cNvSpPr>
            <p:nvPr/>
          </p:nvSpPr>
          <p:spPr bwMode="auto">
            <a:xfrm>
              <a:off x="206" y="1736"/>
              <a:ext cx="436" cy="231"/>
            </a:xfrm>
            <a:prstGeom prst="rect">
              <a:avLst/>
            </a:prstGeom>
            <a:solidFill>
              <a:schemeClr val="bg1"/>
            </a:solidFill>
            <a:ln w="9525">
              <a:noFill/>
              <a:miter lim="800000"/>
              <a:headEnd/>
              <a:tailEnd/>
            </a:ln>
          </p:spPr>
          <p:txBody>
            <a:bodyPr wrap="none">
              <a:spAutoFit/>
            </a:bodyPr>
            <a:lstStyle/>
            <a:p>
              <a:r>
                <a:rPr lang="fr-CA" b="1" dirty="0">
                  <a:solidFill>
                    <a:schemeClr val="accent2"/>
                  </a:solidFill>
                </a:rPr>
                <a:t>2007</a:t>
              </a:r>
              <a:endParaRPr lang="fr-FR" b="1" dirty="0">
                <a:solidFill>
                  <a:schemeClr val="accent2"/>
                </a:solidFill>
              </a:endParaRPr>
            </a:p>
          </p:txBody>
        </p:sp>
      </p:grpSp>
      <p:sp>
        <p:nvSpPr>
          <p:cNvPr id="42037" name="AutoShape 72"/>
          <p:cNvSpPr>
            <a:spLocks noChangeArrowheads="1"/>
          </p:cNvSpPr>
          <p:nvPr/>
        </p:nvSpPr>
        <p:spPr bwMode="auto">
          <a:xfrm>
            <a:off x="107950" y="30163"/>
            <a:ext cx="2303463" cy="720725"/>
          </a:xfrm>
          <a:prstGeom prst="rightArrow">
            <a:avLst>
              <a:gd name="adj1" fmla="val 50000"/>
              <a:gd name="adj2" fmla="val 79901"/>
            </a:avLst>
          </a:prstGeom>
          <a:solidFill>
            <a:schemeClr val="bg1"/>
          </a:solidFill>
          <a:ln w="9525">
            <a:solidFill>
              <a:schemeClr val="tx1"/>
            </a:solidFill>
            <a:miter lim="800000"/>
            <a:headEnd/>
            <a:tailEnd/>
          </a:ln>
        </p:spPr>
        <p:txBody>
          <a:bodyPr wrap="none" anchor="ctr"/>
          <a:lstStyle/>
          <a:p>
            <a:r>
              <a:rPr lang="en-CA" sz="1600" b="1"/>
              <a:t>4. Commercialization</a:t>
            </a:r>
          </a:p>
        </p:txBody>
      </p:sp>
      <p:cxnSp>
        <p:nvCxnSpPr>
          <p:cNvPr id="65" name="Straight Connector 64"/>
          <p:cNvCxnSpPr/>
          <p:nvPr/>
        </p:nvCxnSpPr>
        <p:spPr>
          <a:xfrm rot="5400000" flipH="1" flipV="1">
            <a:off x="8617632" y="6359016"/>
            <a:ext cx="692696" cy="3600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1"/>
          <p:cNvSpPr>
            <a:spLocks noGrp="1"/>
          </p:cNvSpPr>
          <p:nvPr>
            <p:ph type="dt" sz="quarter" idx="10"/>
          </p:nvPr>
        </p:nvSpPr>
        <p:spPr>
          <a:noFill/>
        </p:spPr>
        <p:txBody>
          <a:bodyPr/>
          <a:lstStyle/>
          <a:p>
            <a:fld id="{EDED09C1-C6D9-49C5-86D7-55C0282517AF}" type="datetime4">
              <a:rPr lang="en-US" smtClean="0"/>
              <a:pPr/>
              <a:t>April 28, 2012</a:t>
            </a:fld>
            <a:endParaRPr lang="fr-CA" smtClean="0"/>
          </a:p>
        </p:txBody>
      </p:sp>
      <p:sp>
        <p:nvSpPr>
          <p:cNvPr id="43011" name="Slide Number Placeholder 2"/>
          <p:cNvSpPr>
            <a:spLocks noGrp="1"/>
          </p:cNvSpPr>
          <p:nvPr>
            <p:ph type="sldNum" sz="quarter" idx="11"/>
          </p:nvPr>
        </p:nvSpPr>
        <p:spPr>
          <a:noFill/>
        </p:spPr>
        <p:txBody>
          <a:bodyPr/>
          <a:lstStyle/>
          <a:p>
            <a:fld id="{A69E8900-C8CB-47FA-8125-997679D220AB}" type="slidenum">
              <a:rPr lang="en-US" smtClean="0"/>
              <a:pPr/>
              <a:t>37</a:t>
            </a:fld>
            <a:endParaRPr lang="en-US" smtClean="0"/>
          </a:p>
        </p:txBody>
      </p:sp>
      <p:sp>
        <p:nvSpPr>
          <p:cNvPr id="43012" name="Rectangle 2"/>
          <p:cNvSpPr>
            <a:spLocks noChangeArrowheads="1"/>
          </p:cNvSpPr>
          <p:nvPr/>
        </p:nvSpPr>
        <p:spPr bwMode="auto">
          <a:xfrm>
            <a:off x="395536" y="53751"/>
            <a:ext cx="8229600" cy="1143001"/>
          </a:xfrm>
          <a:prstGeom prst="rect">
            <a:avLst/>
          </a:prstGeom>
          <a:noFill/>
          <a:ln w="9525">
            <a:noFill/>
            <a:miter lim="800000"/>
            <a:headEnd/>
            <a:tailEnd/>
          </a:ln>
        </p:spPr>
        <p:txBody>
          <a:bodyPr anchor="ctr"/>
          <a:lstStyle/>
          <a:p>
            <a:pPr algn="ctr"/>
            <a:r>
              <a:rPr lang="fr-CA" sz="3200" b="1" dirty="0">
                <a:solidFill>
                  <a:schemeClr val="accent2"/>
                </a:solidFill>
                <a:latin typeface="Times New Roman" pitchFamily="18" charset="0"/>
              </a:rPr>
              <a:t> </a:t>
            </a:r>
            <a:r>
              <a:rPr lang="en-GB" altLang="ja-JP" sz="3200" b="1" dirty="0">
                <a:solidFill>
                  <a:schemeClr val="accent2"/>
                </a:solidFill>
                <a:latin typeface="Times New Roman" pitchFamily="18" charset="0"/>
                <a:ea typeface="ＭＳ Ｐゴシック" pitchFamily="-112" charset="-128"/>
              </a:rPr>
              <a:t>Publication by </a:t>
            </a:r>
            <a:r>
              <a:rPr lang="en-GB" altLang="ja-JP" sz="3200" b="1" dirty="0" smtClean="0">
                <a:solidFill>
                  <a:schemeClr val="accent2"/>
                </a:solidFill>
                <a:latin typeface="Times New Roman" pitchFamily="18" charset="0"/>
                <a:ea typeface="ＭＳ Ｐゴシック" pitchFamily="-112" charset="-128"/>
              </a:rPr>
              <a:t>ISO</a:t>
            </a:r>
            <a:endParaRPr lang="fr-CA" sz="3200" b="1" dirty="0">
              <a:solidFill>
                <a:schemeClr val="accent2"/>
              </a:solidFill>
              <a:latin typeface="Times New Roman" pitchFamily="18" charset="0"/>
            </a:endParaRPr>
          </a:p>
        </p:txBody>
      </p:sp>
      <p:sp>
        <p:nvSpPr>
          <p:cNvPr id="43013" name="Rectangle 3"/>
          <p:cNvSpPr>
            <a:spLocks noChangeArrowheads="1"/>
          </p:cNvSpPr>
          <p:nvPr/>
        </p:nvSpPr>
        <p:spPr bwMode="auto">
          <a:xfrm>
            <a:off x="250825" y="1063625"/>
            <a:ext cx="8642350" cy="4885655"/>
          </a:xfrm>
          <a:prstGeom prst="rect">
            <a:avLst/>
          </a:prstGeom>
          <a:noFill/>
          <a:ln w="9525">
            <a:noFill/>
            <a:miter lim="800000"/>
            <a:headEnd/>
            <a:tailEnd/>
          </a:ln>
        </p:spPr>
        <p:txBody>
          <a:bodyPr/>
          <a:lstStyle/>
          <a:p>
            <a:pPr marL="342900" indent="-342900">
              <a:spcBef>
                <a:spcPct val="20000"/>
              </a:spcBef>
              <a:buFontTx/>
              <a:buChar char="•"/>
            </a:pPr>
            <a:r>
              <a:rPr lang="en-CA" altLang="ja-JP" sz="2400" b="1" dirty="0">
                <a:latin typeface="Times New Roman" pitchFamily="18" charset="0"/>
                <a:ea typeface="ＭＳ Ｐゴシック" pitchFamily="-112" charset="-128"/>
              </a:rPr>
              <a:t>Commercialization begins when ISO publishes the Standard</a:t>
            </a:r>
          </a:p>
          <a:p>
            <a:pPr marL="742950" lvl="1" indent="-285750">
              <a:spcBef>
                <a:spcPct val="20000"/>
              </a:spcBef>
              <a:buFontTx/>
              <a:buChar char="–"/>
            </a:pPr>
            <a:r>
              <a:rPr lang="en-CA" altLang="ja-JP" sz="2000" dirty="0">
                <a:latin typeface="Times New Roman" pitchFamily="18" charset="0"/>
                <a:ea typeface="ＭＳ Ｐゴシック" pitchFamily="-112" charset="-128"/>
              </a:rPr>
              <a:t>ISO Working Groups are </a:t>
            </a:r>
            <a:r>
              <a:rPr lang="en-CA" altLang="ja-JP" sz="2000" u="sng" dirty="0">
                <a:solidFill>
                  <a:schemeClr val="accent2"/>
                </a:solidFill>
                <a:latin typeface="Times New Roman" pitchFamily="18" charset="0"/>
                <a:ea typeface="ＭＳ Ｐゴシック" pitchFamily="-112" charset="-128"/>
              </a:rPr>
              <a:t>not involved</a:t>
            </a:r>
            <a:r>
              <a:rPr lang="en-CA" altLang="ja-JP" sz="2000" dirty="0">
                <a:solidFill>
                  <a:schemeClr val="accent2"/>
                </a:solidFill>
                <a:latin typeface="Times New Roman" pitchFamily="18" charset="0"/>
                <a:ea typeface="ＭＳ Ｐゴシック" pitchFamily="-112" charset="-128"/>
              </a:rPr>
              <a:t> </a:t>
            </a:r>
            <a:r>
              <a:rPr lang="en-CA" altLang="ja-JP" sz="2000" dirty="0">
                <a:latin typeface="Times New Roman" pitchFamily="18" charset="0"/>
                <a:ea typeface="ＭＳ Ｐゴシック" pitchFamily="-112" charset="-128"/>
              </a:rPr>
              <a:t>in commercialization</a:t>
            </a:r>
          </a:p>
          <a:p>
            <a:pPr marL="342900" indent="-342900">
              <a:spcBef>
                <a:spcPct val="20000"/>
              </a:spcBef>
              <a:buFontTx/>
              <a:buChar char="•"/>
            </a:pPr>
            <a:r>
              <a:rPr lang="en-CA" altLang="ja-JP" sz="2400" b="1" dirty="0">
                <a:latin typeface="Times New Roman" pitchFamily="18" charset="0"/>
                <a:ea typeface="ＭＳ Ｐゴシック" pitchFamily="-112" charset="-128"/>
              </a:rPr>
              <a:t>Needs of VSEs (from Survey)</a:t>
            </a:r>
          </a:p>
          <a:p>
            <a:pPr marL="742950" lvl="1" indent="-285750">
              <a:spcBef>
                <a:spcPct val="20000"/>
              </a:spcBef>
              <a:buFontTx/>
              <a:buChar char="–"/>
            </a:pPr>
            <a:r>
              <a:rPr lang="en-CA" altLang="ja-JP" sz="2000" u="sng" dirty="0">
                <a:solidFill>
                  <a:schemeClr val="accent2"/>
                </a:solidFill>
                <a:latin typeface="Times New Roman" pitchFamily="18" charset="0"/>
                <a:ea typeface="ＭＳ Ｐゴシック" pitchFamily="-112" charset="-128"/>
              </a:rPr>
              <a:t>Not completely fulfilled</a:t>
            </a:r>
            <a:r>
              <a:rPr lang="en-CA" altLang="ja-JP" sz="2000" dirty="0">
                <a:solidFill>
                  <a:schemeClr val="accent2"/>
                </a:solidFill>
                <a:latin typeface="Times New Roman" pitchFamily="18" charset="0"/>
                <a:ea typeface="ＭＳ Ｐゴシック" pitchFamily="-112" charset="-128"/>
              </a:rPr>
              <a:t> </a:t>
            </a:r>
            <a:r>
              <a:rPr lang="en-CA" altLang="ja-JP" sz="2000" dirty="0">
                <a:latin typeface="Times New Roman" pitchFamily="18" charset="0"/>
                <a:ea typeface="ＭＳ Ｐゴシック" pitchFamily="-112" charset="-128"/>
              </a:rPr>
              <a:t>with ISO/IEC 29110 Part 5 - Engineering and Management Guide</a:t>
            </a:r>
          </a:p>
          <a:p>
            <a:pPr marL="742950" lvl="1" indent="-285750">
              <a:spcBef>
                <a:spcPct val="20000"/>
              </a:spcBef>
              <a:buFontTx/>
              <a:buChar char="–"/>
            </a:pPr>
            <a:r>
              <a:rPr lang="en-CA" altLang="ja-JP" sz="2000" dirty="0">
                <a:latin typeface="Times New Roman" pitchFamily="18" charset="0"/>
                <a:ea typeface="ＭＳ Ｐゴシック" pitchFamily="-112" charset="-128"/>
              </a:rPr>
              <a:t>VSEs requested </a:t>
            </a:r>
            <a:r>
              <a:rPr lang="en-CA" altLang="ja-JP" sz="2000" u="sng" dirty="0">
                <a:solidFill>
                  <a:schemeClr val="accent2"/>
                </a:solidFill>
                <a:latin typeface="Times New Roman" pitchFamily="18" charset="0"/>
                <a:ea typeface="ＭＳ Ｐゴシック" pitchFamily="-112" charset="-128"/>
              </a:rPr>
              <a:t>readily usable processes</a:t>
            </a:r>
          </a:p>
          <a:p>
            <a:pPr marL="342900" indent="-342900">
              <a:spcBef>
                <a:spcPct val="20000"/>
              </a:spcBef>
              <a:buFontTx/>
              <a:buChar char="•"/>
            </a:pPr>
            <a:r>
              <a:rPr lang="en-CA" sz="2400" b="1" dirty="0">
                <a:latin typeface="Times New Roman" pitchFamily="18" charset="0"/>
              </a:rPr>
              <a:t>The </a:t>
            </a:r>
            <a:r>
              <a:rPr lang="en-CA" sz="2400" b="1" dirty="0" smtClean="0">
                <a:latin typeface="Times New Roman" pitchFamily="18" charset="0"/>
              </a:rPr>
              <a:t>concept </a:t>
            </a:r>
            <a:r>
              <a:rPr lang="en-CA" sz="2400" b="1" dirty="0">
                <a:latin typeface="Times New Roman" pitchFamily="18" charset="0"/>
              </a:rPr>
              <a:t>of Deployment Packages (DPs) - </a:t>
            </a:r>
            <a:r>
              <a:rPr lang="en-CA" sz="2000" b="1" dirty="0">
                <a:latin typeface="Times New Roman" pitchFamily="18" charset="0"/>
              </a:rPr>
              <a:t>Moscow Meeting</a:t>
            </a:r>
          </a:p>
          <a:p>
            <a:pPr marL="742950" lvl="1" indent="-285750">
              <a:spcBef>
                <a:spcPct val="20000"/>
              </a:spcBef>
              <a:buFontTx/>
              <a:buChar char="–"/>
            </a:pPr>
            <a:r>
              <a:rPr lang="en-CA" altLang="ja-JP" sz="2400" dirty="0">
                <a:latin typeface="Times New Roman" pitchFamily="18" charset="0"/>
                <a:ea typeface="ＭＳ Ｐゴシック" pitchFamily="-112" charset="-128"/>
              </a:rPr>
              <a:t>T</a:t>
            </a:r>
            <a:r>
              <a:rPr lang="en-CA" sz="2400" dirty="0">
                <a:latin typeface="Times New Roman" pitchFamily="18" charset="0"/>
              </a:rPr>
              <a:t>o accelerate diffusion and adoption worldwide</a:t>
            </a:r>
          </a:p>
          <a:p>
            <a:pPr marL="1143000" lvl="2" indent="-228600">
              <a:spcBef>
                <a:spcPct val="20000"/>
              </a:spcBef>
              <a:buFontTx/>
              <a:buChar char="•"/>
            </a:pPr>
            <a:r>
              <a:rPr lang="en-CA" sz="2200" dirty="0">
                <a:latin typeface="Times New Roman" pitchFamily="18" charset="0"/>
              </a:rPr>
              <a:t>By providing </a:t>
            </a:r>
            <a:r>
              <a:rPr lang="en-CA" sz="2200" u="sng" dirty="0">
                <a:solidFill>
                  <a:schemeClr val="accent2"/>
                </a:solidFill>
                <a:latin typeface="Times New Roman" pitchFamily="18" charset="0"/>
              </a:rPr>
              <a:t>readily usable</a:t>
            </a:r>
            <a:r>
              <a:rPr lang="en-CA" sz="2200" dirty="0">
                <a:solidFill>
                  <a:schemeClr val="accent2"/>
                </a:solidFill>
                <a:latin typeface="Times New Roman" pitchFamily="18" charset="0"/>
              </a:rPr>
              <a:t> </a:t>
            </a:r>
            <a:r>
              <a:rPr lang="en-CA" sz="2200" dirty="0">
                <a:latin typeface="Times New Roman" pitchFamily="18" charset="0"/>
              </a:rPr>
              <a:t>information and made </a:t>
            </a:r>
            <a:r>
              <a:rPr lang="en-CA" sz="2200" u="sng" dirty="0">
                <a:solidFill>
                  <a:schemeClr val="accent2"/>
                </a:solidFill>
                <a:latin typeface="Times New Roman" pitchFamily="18" charset="0"/>
              </a:rPr>
              <a:t>freely available</a:t>
            </a:r>
          </a:p>
          <a:p>
            <a:pPr marL="1600200" lvl="3" indent="-228600">
              <a:spcBef>
                <a:spcPct val="20000"/>
              </a:spcBef>
              <a:buFontTx/>
              <a:buChar char="–"/>
            </a:pPr>
            <a:r>
              <a:rPr lang="en-CA" sz="2000" dirty="0">
                <a:latin typeface="Times New Roman" pitchFamily="18" charset="0"/>
              </a:rPr>
              <a:t>e.g. detailed process descriptions (steps), templates, checklists, etc. </a:t>
            </a:r>
          </a:p>
          <a:p>
            <a:pPr marL="742950" lvl="1" indent="-285750">
              <a:spcBef>
                <a:spcPct val="20000"/>
              </a:spcBef>
              <a:buFontTx/>
              <a:buChar char="–"/>
            </a:pPr>
            <a:r>
              <a:rPr lang="en-CA" sz="2400" dirty="0">
                <a:latin typeface="Times New Roman" pitchFamily="18" charset="0"/>
              </a:rPr>
              <a:t>Linked to ISO/IEC 29110 Part 5 - Annex A</a:t>
            </a:r>
            <a:endParaRPr lang="en-CA" altLang="ja-JP" sz="2400" dirty="0">
              <a:latin typeface="Times New Roman" pitchFamily="18" charset="0"/>
              <a:ea typeface="ＭＳ Ｐゴシック" pitchFamily="-112" charset="-128"/>
            </a:endParaRPr>
          </a:p>
        </p:txBody>
      </p:sp>
      <p:sp>
        <p:nvSpPr>
          <p:cNvPr id="6" name="AutoShape 72"/>
          <p:cNvSpPr>
            <a:spLocks noChangeArrowheads="1"/>
          </p:cNvSpPr>
          <p:nvPr/>
        </p:nvSpPr>
        <p:spPr bwMode="auto">
          <a:xfrm>
            <a:off x="107950" y="30163"/>
            <a:ext cx="2303463" cy="720725"/>
          </a:xfrm>
          <a:prstGeom prst="rightArrow">
            <a:avLst>
              <a:gd name="adj1" fmla="val 50000"/>
              <a:gd name="adj2" fmla="val 79901"/>
            </a:avLst>
          </a:prstGeom>
          <a:solidFill>
            <a:schemeClr val="bg1"/>
          </a:solidFill>
          <a:ln w="9525">
            <a:solidFill>
              <a:schemeClr val="tx1"/>
            </a:solidFill>
            <a:miter lim="800000"/>
            <a:headEnd/>
            <a:tailEnd/>
          </a:ln>
        </p:spPr>
        <p:txBody>
          <a:bodyPr wrap="none" anchor="ctr"/>
          <a:lstStyle/>
          <a:p>
            <a:r>
              <a:rPr lang="en-CA" sz="1600" b="1"/>
              <a:t>4. Commercialization</a:t>
            </a:r>
          </a:p>
        </p:txBody>
      </p:sp>
      <p:pic>
        <p:nvPicPr>
          <p:cNvPr id="7" name="Picture 2" descr="logos ISO"/>
          <p:cNvPicPr>
            <a:picLocks noChangeAspect="1" noChangeArrowheads="1"/>
          </p:cNvPicPr>
          <p:nvPr/>
        </p:nvPicPr>
        <p:blipFill>
          <a:blip r:embed="rId3" cstate="print"/>
          <a:srcRect/>
          <a:stretch>
            <a:fillRect/>
          </a:stretch>
        </p:blipFill>
        <p:spPr bwMode="auto">
          <a:xfrm>
            <a:off x="8100392" y="188640"/>
            <a:ext cx="774836" cy="71116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Date Placeholder 1"/>
          <p:cNvSpPr>
            <a:spLocks noGrp="1"/>
          </p:cNvSpPr>
          <p:nvPr>
            <p:ph type="dt" sz="quarter" idx="10"/>
          </p:nvPr>
        </p:nvSpPr>
        <p:spPr>
          <a:noFill/>
        </p:spPr>
        <p:txBody>
          <a:bodyPr/>
          <a:lstStyle/>
          <a:p>
            <a:fld id="{E39E740B-5E77-4A58-809D-72A5FA738F09}" type="datetime4">
              <a:rPr lang="en-US" smtClean="0"/>
              <a:pPr/>
              <a:t>April 28, 2012</a:t>
            </a:fld>
            <a:endParaRPr lang="fr-CA" smtClean="0"/>
          </a:p>
        </p:txBody>
      </p:sp>
      <p:sp>
        <p:nvSpPr>
          <p:cNvPr id="9220" name="Slide Number Placeholder 2"/>
          <p:cNvSpPr>
            <a:spLocks noGrp="1"/>
          </p:cNvSpPr>
          <p:nvPr>
            <p:ph type="sldNum" sz="quarter" idx="11"/>
          </p:nvPr>
        </p:nvSpPr>
        <p:spPr>
          <a:noFill/>
        </p:spPr>
        <p:txBody>
          <a:bodyPr/>
          <a:lstStyle/>
          <a:p>
            <a:fld id="{7B05282A-7660-4116-A334-CC64632CDB99}" type="slidenum">
              <a:rPr lang="en-US" smtClean="0"/>
              <a:pPr/>
              <a:t>38</a:t>
            </a:fld>
            <a:endParaRPr lang="en-US" smtClean="0"/>
          </a:p>
        </p:txBody>
      </p:sp>
      <p:sp>
        <p:nvSpPr>
          <p:cNvPr id="9221" name="Rectangle 2"/>
          <p:cNvSpPr>
            <a:spLocks noChangeArrowheads="1"/>
          </p:cNvSpPr>
          <p:nvPr/>
        </p:nvSpPr>
        <p:spPr bwMode="auto">
          <a:xfrm>
            <a:off x="468313" y="53975"/>
            <a:ext cx="8229600" cy="1143000"/>
          </a:xfrm>
          <a:prstGeom prst="rect">
            <a:avLst/>
          </a:prstGeom>
          <a:noFill/>
          <a:ln w="9525">
            <a:noFill/>
            <a:miter lim="800000"/>
            <a:headEnd/>
            <a:tailEnd/>
          </a:ln>
        </p:spPr>
        <p:txBody>
          <a:bodyPr anchor="ctr"/>
          <a:lstStyle/>
          <a:p>
            <a:pPr algn="ctr"/>
            <a:r>
              <a:rPr lang="en-CA" sz="3600" b="1">
                <a:solidFill>
                  <a:schemeClr val="accent2"/>
                </a:solidFill>
                <a:latin typeface="Times New Roman" pitchFamily="18" charset="0"/>
              </a:rPr>
              <a:t>Agenda</a:t>
            </a:r>
          </a:p>
        </p:txBody>
      </p:sp>
      <p:graphicFrame>
        <p:nvGraphicFramePr>
          <p:cNvPr id="9218" name="Object 3"/>
          <p:cNvGraphicFramePr>
            <a:graphicFrameLocks noChangeAspect="1"/>
          </p:cNvGraphicFramePr>
          <p:nvPr/>
        </p:nvGraphicFramePr>
        <p:xfrm>
          <a:off x="539750" y="1052513"/>
          <a:ext cx="8102600" cy="1317625"/>
        </p:xfrm>
        <a:graphic>
          <a:graphicData uri="http://schemas.openxmlformats.org/presentationml/2006/ole">
            <p:oleObj spid="_x0000_s9218" name="Visio" r:id="rId4" imgW="7309714" imgH="1189634" progId="Visio.Drawing.11">
              <p:embed/>
            </p:oleObj>
          </a:graphicData>
        </a:graphic>
      </p:graphicFrame>
      <p:sp>
        <p:nvSpPr>
          <p:cNvPr id="9222" name="Rectangle 4"/>
          <p:cNvSpPr>
            <a:spLocks noChangeArrowheads="1"/>
          </p:cNvSpPr>
          <p:nvPr/>
        </p:nvSpPr>
        <p:spPr bwMode="auto">
          <a:xfrm>
            <a:off x="611188" y="2420938"/>
            <a:ext cx="8266112" cy="4032250"/>
          </a:xfrm>
          <a:prstGeom prst="rect">
            <a:avLst/>
          </a:prstGeom>
          <a:noFill/>
          <a:ln w="9525">
            <a:noFill/>
            <a:miter lim="800000"/>
            <a:headEnd/>
            <a:tailEnd/>
          </a:ln>
        </p:spPr>
        <p:txBody>
          <a:bodyPr/>
          <a:lstStyle/>
          <a:p>
            <a:pPr marL="342900" indent="-342900">
              <a:spcBef>
                <a:spcPct val="20000"/>
              </a:spcBef>
              <a:buFontTx/>
              <a:buChar char="•"/>
            </a:pPr>
            <a:r>
              <a:rPr lang="en-CA" sz="2400" b="1" dirty="0">
                <a:latin typeface="Times New Roman" pitchFamily="18" charset="0"/>
              </a:rPr>
              <a:t>Phase 1 - Recognition of Needs and Problems (2004)</a:t>
            </a:r>
            <a:endParaRPr lang="en-CA" sz="2400" dirty="0">
              <a:latin typeface="Times New Roman" pitchFamily="18" charset="0"/>
            </a:endParaRPr>
          </a:p>
          <a:p>
            <a:pPr marL="342900" indent="-342900">
              <a:spcBef>
                <a:spcPct val="20000"/>
              </a:spcBef>
              <a:buFontTx/>
              <a:buChar char="•"/>
            </a:pPr>
            <a:r>
              <a:rPr lang="en-CA" sz="2400" b="1" dirty="0">
                <a:latin typeface="Times New Roman" pitchFamily="18" charset="0"/>
              </a:rPr>
              <a:t>Phase 2 - Basic and Applied Research (2005-2005)</a:t>
            </a:r>
            <a:endParaRPr lang="fr-CA" sz="2400" b="1" dirty="0">
              <a:latin typeface="Times New Roman" pitchFamily="18" charset="0"/>
            </a:endParaRPr>
          </a:p>
          <a:p>
            <a:pPr marL="342900" indent="-342900">
              <a:spcBef>
                <a:spcPct val="20000"/>
              </a:spcBef>
              <a:buFontTx/>
              <a:buChar char="•"/>
            </a:pPr>
            <a:r>
              <a:rPr lang="en-US" sz="2400" b="1" dirty="0">
                <a:latin typeface="Times New Roman" pitchFamily="18" charset="0"/>
              </a:rPr>
              <a:t>Phase 3 – Development (2006-2010)</a:t>
            </a:r>
            <a:endParaRPr lang="en-CA" sz="2400" dirty="0">
              <a:latin typeface="Times New Roman" pitchFamily="18" charset="0"/>
            </a:endParaRPr>
          </a:p>
          <a:p>
            <a:pPr marL="342900" indent="-342900">
              <a:spcBef>
                <a:spcPct val="20000"/>
              </a:spcBef>
              <a:buFontTx/>
              <a:buChar char="•"/>
            </a:pPr>
            <a:r>
              <a:rPr lang="en-US" sz="2400" b="1" dirty="0">
                <a:latin typeface="Times New Roman" pitchFamily="18" charset="0"/>
              </a:rPr>
              <a:t>Phase 4 – Commercialization (2010)</a:t>
            </a:r>
          </a:p>
          <a:p>
            <a:pPr marL="342900" indent="-342900">
              <a:spcBef>
                <a:spcPct val="20000"/>
              </a:spcBef>
              <a:buFontTx/>
              <a:buChar char="•"/>
            </a:pPr>
            <a:r>
              <a:rPr lang="en-US" sz="2400" b="1" dirty="0">
                <a:latin typeface="Times New Roman" pitchFamily="18" charset="0"/>
              </a:rPr>
              <a:t>Phase 5 - Diffusion and Adoption (2006 - )</a:t>
            </a:r>
          </a:p>
          <a:p>
            <a:pPr marL="742950" lvl="1" indent="-285750">
              <a:lnSpc>
                <a:spcPct val="90000"/>
              </a:lnSpc>
              <a:spcBef>
                <a:spcPct val="20000"/>
              </a:spcBef>
              <a:buFontTx/>
              <a:buChar char="–"/>
            </a:pPr>
            <a:r>
              <a:rPr lang="en-US" sz="2000" dirty="0">
                <a:latin typeface="Times New Roman" pitchFamily="18" charset="0"/>
              </a:rPr>
              <a:t>Development of the Means to Accelerate the Adoption and Utilization of International Standards by VSEs (2006 - )</a:t>
            </a:r>
            <a:endParaRPr lang="en-US" sz="2000" b="1" dirty="0">
              <a:latin typeface="Times New Roman" pitchFamily="18" charset="0"/>
            </a:endParaRPr>
          </a:p>
          <a:p>
            <a:pPr marL="342900" indent="-342900">
              <a:spcBef>
                <a:spcPct val="20000"/>
              </a:spcBef>
              <a:buFontTx/>
              <a:buChar char="•"/>
            </a:pPr>
            <a:r>
              <a:rPr lang="en-US" sz="2400" b="1" dirty="0">
                <a:latin typeface="Times New Roman" pitchFamily="18" charset="0"/>
              </a:rPr>
              <a:t>Phase 6 - Consequences (</a:t>
            </a:r>
            <a:r>
              <a:rPr lang="en-US" sz="2400" b="1" dirty="0" smtClean="0">
                <a:latin typeface="Times New Roman" pitchFamily="18" charset="0"/>
              </a:rPr>
              <a:t>2011 </a:t>
            </a:r>
            <a:r>
              <a:rPr lang="en-US" sz="2400" b="1" dirty="0">
                <a:latin typeface="Times New Roman" pitchFamily="18" charset="0"/>
              </a:rPr>
              <a:t>- )</a:t>
            </a:r>
            <a:endParaRPr lang="fr-CA" sz="2400" b="1" dirty="0">
              <a:latin typeface="Times New Roman" pitchFamily="18" charset="0"/>
            </a:endParaRPr>
          </a:p>
        </p:txBody>
      </p:sp>
      <p:sp>
        <p:nvSpPr>
          <p:cNvPr id="9223" name="Line 5"/>
          <p:cNvSpPr>
            <a:spLocks noChangeShapeType="1"/>
          </p:cNvSpPr>
          <p:nvPr/>
        </p:nvSpPr>
        <p:spPr bwMode="auto">
          <a:xfrm flipV="1">
            <a:off x="250825" y="4435475"/>
            <a:ext cx="395288" cy="73025"/>
          </a:xfrm>
          <a:prstGeom prst="line">
            <a:avLst/>
          </a:prstGeom>
          <a:noFill/>
          <a:ln w="28575">
            <a:solidFill>
              <a:srgbClr val="FF0000"/>
            </a:solidFill>
            <a:round/>
            <a:headEnd/>
            <a:tailEnd type="triangle" w="med" len="med"/>
          </a:ln>
        </p:spPr>
        <p:txBody>
          <a:bodyPr/>
          <a:lstStyle/>
          <a:p>
            <a:endParaRPr lang="fr-CA"/>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Date Placeholder 1"/>
          <p:cNvSpPr>
            <a:spLocks noGrp="1"/>
          </p:cNvSpPr>
          <p:nvPr>
            <p:ph type="dt" sz="quarter" idx="10"/>
          </p:nvPr>
        </p:nvSpPr>
        <p:spPr>
          <a:noFill/>
        </p:spPr>
        <p:txBody>
          <a:bodyPr/>
          <a:lstStyle/>
          <a:p>
            <a:fld id="{52BB9183-662F-448C-87AF-D3F2EFD51F8A}" type="datetime4">
              <a:rPr lang="en-US" smtClean="0"/>
              <a:pPr/>
              <a:t>April 28, 2012</a:t>
            </a:fld>
            <a:endParaRPr lang="fr-CA" smtClean="0"/>
          </a:p>
        </p:txBody>
      </p:sp>
      <p:sp>
        <p:nvSpPr>
          <p:cNvPr id="44035" name="Slide Number Placeholder 2"/>
          <p:cNvSpPr>
            <a:spLocks noGrp="1"/>
          </p:cNvSpPr>
          <p:nvPr>
            <p:ph type="sldNum" sz="quarter" idx="11"/>
          </p:nvPr>
        </p:nvSpPr>
        <p:spPr>
          <a:noFill/>
        </p:spPr>
        <p:txBody>
          <a:bodyPr/>
          <a:lstStyle/>
          <a:p>
            <a:fld id="{1F6D4BA4-0D2A-4D01-81C3-5EF983BC2C68}" type="slidenum">
              <a:rPr lang="en-US" smtClean="0"/>
              <a:pPr/>
              <a:t>39</a:t>
            </a:fld>
            <a:endParaRPr lang="en-US" smtClean="0"/>
          </a:p>
        </p:txBody>
      </p:sp>
      <p:sp>
        <p:nvSpPr>
          <p:cNvPr id="44036" name="Rectangle 2"/>
          <p:cNvSpPr>
            <a:spLocks noChangeArrowheads="1"/>
          </p:cNvSpPr>
          <p:nvPr/>
        </p:nvSpPr>
        <p:spPr bwMode="auto">
          <a:xfrm>
            <a:off x="457200" y="44450"/>
            <a:ext cx="8229600" cy="1143000"/>
          </a:xfrm>
          <a:prstGeom prst="rect">
            <a:avLst/>
          </a:prstGeom>
          <a:noFill/>
          <a:ln w="9525">
            <a:noFill/>
            <a:miter lim="800000"/>
            <a:headEnd/>
            <a:tailEnd/>
          </a:ln>
        </p:spPr>
        <p:txBody>
          <a:bodyPr anchor="ctr"/>
          <a:lstStyle/>
          <a:p>
            <a:pPr algn="ctr">
              <a:lnSpc>
                <a:spcPct val="90000"/>
              </a:lnSpc>
            </a:pPr>
            <a:r>
              <a:rPr lang="en-CA" sz="3200" b="1">
                <a:solidFill>
                  <a:schemeClr val="accent2"/>
                </a:solidFill>
                <a:latin typeface="Times New Roman" pitchFamily="18" charset="0"/>
              </a:rPr>
              <a:t>Commitment Curve and the Adoption of a Technology - Standard</a:t>
            </a:r>
          </a:p>
        </p:txBody>
      </p:sp>
      <p:sp>
        <p:nvSpPr>
          <p:cNvPr id="44037" name="AutoShape 3"/>
          <p:cNvSpPr>
            <a:spLocks noChangeArrowheads="1"/>
          </p:cNvSpPr>
          <p:nvPr/>
        </p:nvSpPr>
        <p:spPr bwMode="auto">
          <a:xfrm>
            <a:off x="1116013" y="1890713"/>
            <a:ext cx="317500" cy="2854325"/>
          </a:xfrm>
          <a:prstGeom prst="upArrow">
            <a:avLst>
              <a:gd name="adj1" fmla="val 50000"/>
              <a:gd name="adj2" fmla="val 224750"/>
            </a:avLst>
          </a:prstGeom>
          <a:solidFill>
            <a:srgbClr val="808080"/>
          </a:solidFill>
          <a:ln w="9525">
            <a:solidFill>
              <a:srgbClr val="000000"/>
            </a:solidFill>
            <a:miter lim="800000"/>
            <a:headEnd/>
            <a:tailEnd/>
          </a:ln>
        </p:spPr>
        <p:txBody>
          <a:bodyPr wrap="none" anchor="ctr"/>
          <a:lstStyle/>
          <a:p>
            <a:endParaRPr lang="fr-CA"/>
          </a:p>
        </p:txBody>
      </p:sp>
      <p:sp>
        <p:nvSpPr>
          <p:cNvPr id="44038" name="AutoShape 4"/>
          <p:cNvSpPr>
            <a:spLocks noChangeArrowheads="1"/>
          </p:cNvSpPr>
          <p:nvPr/>
        </p:nvSpPr>
        <p:spPr bwMode="auto">
          <a:xfrm rot="5400000">
            <a:off x="4368007" y="4088606"/>
            <a:ext cx="360362" cy="3743325"/>
          </a:xfrm>
          <a:prstGeom prst="upArrow">
            <a:avLst>
              <a:gd name="adj1" fmla="val 50000"/>
              <a:gd name="adj2" fmla="val 259692"/>
            </a:avLst>
          </a:prstGeom>
          <a:solidFill>
            <a:srgbClr val="808080"/>
          </a:solidFill>
          <a:ln w="9525">
            <a:solidFill>
              <a:srgbClr val="000000"/>
            </a:solidFill>
            <a:miter lim="800000"/>
            <a:headEnd/>
            <a:tailEnd/>
          </a:ln>
        </p:spPr>
        <p:txBody>
          <a:bodyPr wrap="none" anchor="ctr"/>
          <a:lstStyle/>
          <a:p>
            <a:endParaRPr lang="fr-CA"/>
          </a:p>
        </p:txBody>
      </p:sp>
      <p:sp>
        <p:nvSpPr>
          <p:cNvPr id="44039" name="Rectangle 5"/>
          <p:cNvSpPr>
            <a:spLocks noChangeArrowheads="1"/>
          </p:cNvSpPr>
          <p:nvPr/>
        </p:nvSpPr>
        <p:spPr bwMode="auto">
          <a:xfrm>
            <a:off x="1625600" y="1271588"/>
            <a:ext cx="6518275" cy="3497262"/>
          </a:xfrm>
          <a:prstGeom prst="rect">
            <a:avLst/>
          </a:prstGeom>
          <a:noFill/>
          <a:ln w="9525">
            <a:solidFill>
              <a:srgbClr val="000000"/>
            </a:solidFill>
            <a:miter lim="800000"/>
            <a:headEnd/>
            <a:tailEnd/>
          </a:ln>
        </p:spPr>
        <p:txBody>
          <a:bodyPr wrap="none" anchor="ctr"/>
          <a:lstStyle/>
          <a:p>
            <a:endParaRPr lang="fr-CA"/>
          </a:p>
        </p:txBody>
      </p:sp>
      <p:sp>
        <p:nvSpPr>
          <p:cNvPr id="44040" name="Line 6"/>
          <p:cNvSpPr>
            <a:spLocks noChangeShapeType="1"/>
          </p:cNvSpPr>
          <p:nvPr/>
        </p:nvSpPr>
        <p:spPr bwMode="auto">
          <a:xfrm>
            <a:off x="1679575" y="2608263"/>
            <a:ext cx="6446838" cy="0"/>
          </a:xfrm>
          <a:prstGeom prst="line">
            <a:avLst/>
          </a:prstGeom>
          <a:noFill/>
          <a:ln w="38100">
            <a:solidFill>
              <a:schemeClr val="accent2"/>
            </a:solidFill>
            <a:prstDash val="dash"/>
            <a:round/>
            <a:headEnd/>
            <a:tailEnd/>
          </a:ln>
        </p:spPr>
        <p:txBody>
          <a:bodyPr wrap="none" anchor="ctr"/>
          <a:lstStyle/>
          <a:p>
            <a:endParaRPr lang="fr-CA"/>
          </a:p>
        </p:txBody>
      </p:sp>
      <p:sp>
        <p:nvSpPr>
          <p:cNvPr id="44041" name="Rectangle 7"/>
          <p:cNvSpPr>
            <a:spLocks noChangeArrowheads="1"/>
          </p:cNvSpPr>
          <p:nvPr/>
        </p:nvSpPr>
        <p:spPr bwMode="auto">
          <a:xfrm>
            <a:off x="1677988" y="1752600"/>
            <a:ext cx="2089150" cy="284163"/>
          </a:xfrm>
          <a:prstGeom prst="rect">
            <a:avLst/>
          </a:prstGeom>
          <a:solidFill>
            <a:srgbClr val="808080"/>
          </a:solidFill>
          <a:ln w="9525">
            <a:solidFill>
              <a:srgbClr val="000000"/>
            </a:solidFill>
            <a:miter lim="800000"/>
            <a:headEnd/>
            <a:tailEnd/>
          </a:ln>
        </p:spPr>
        <p:txBody>
          <a:bodyPr wrap="none" anchor="ctr"/>
          <a:lstStyle/>
          <a:p>
            <a:pPr algn="ctr" eaLnBrk="0" hangingPunct="0"/>
            <a:r>
              <a:rPr lang="en-US" sz="1600" b="1">
                <a:solidFill>
                  <a:schemeClr val="bg1"/>
                </a:solidFill>
              </a:rPr>
              <a:t>Commitment Phase</a:t>
            </a:r>
            <a:endParaRPr lang="en-US" b="1">
              <a:solidFill>
                <a:schemeClr val="bg1"/>
              </a:solidFill>
            </a:endParaRPr>
          </a:p>
        </p:txBody>
      </p:sp>
      <p:sp>
        <p:nvSpPr>
          <p:cNvPr id="44042" name="Rectangle 8"/>
          <p:cNvSpPr>
            <a:spLocks noChangeArrowheads="1"/>
          </p:cNvSpPr>
          <p:nvPr/>
        </p:nvSpPr>
        <p:spPr bwMode="auto">
          <a:xfrm>
            <a:off x="1673225" y="2773363"/>
            <a:ext cx="2049463" cy="284162"/>
          </a:xfrm>
          <a:prstGeom prst="rect">
            <a:avLst/>
          </a:prstGeom>
          <a:solidFill>
            <a:srgbClr val="808080"/>
          </a:solidFill>
          <a:ln w="9525">
            <a:solidFill>
              <a:srgbClr val="000000"/>
            </a:solidFill>
            <a:miter lim="800000"/>
            <a:headEnd/>
            <a:tailEnd/>
          </a:ln>
        </p:spPr>
        <p:txBody>
          <a:bodyPr wrap="none" anchor="ctr"/>
          <a:lstStyle/>
          <a:p>
            <a:pPr algn="ctr" eaLnBrk="0" hangingPunct="0"/>
            <a:r>
              <a:rPr lang="en-US" sz="1400" b="1">
                <a:solidFill>
                  <a:schemeClr val="bg1"/>
                </a:solidFill>
              </a:rPr>
              <a:t>Acceptance Phase</a:t>
            </a:r>
            <a:endParaRPr lang="en-US" sz="1600" b="1">
              <a:solidFill>
                <a:schemeClr val="bg1"/>
              </a:solidFill>
            </a:endParaRPr>
          </a:p>
        </p:txBody>
      </p:sp>
      <p:sp>
        <p:nvSpPr>
          <p:cNvPr id="44043" name="Rectangle 9"/>
          <p:cNvSpPr>
            <a:spLocks noChangeArrowheads="1"/>
          </p:cNvSpPr>
          <p:nvPr/>
        </p:nvSpPr>
        <p:spPr bwMode="auto">
          <a:xfrm>
            <a:off x="1625600" y="3494088"/>
            <a:ext cx="6518275" cy="1274762"/>
          </a:xfrm>
          <a:prstGeom prst="rect">
            <a:avLst/>
          </a:prstGeom>
          <a:gradFill rotWithShape="0">
            <a:gsLst>
              <a:gs pos="0">
                <a:srgbClr val="C0C0C0"/>
              </a:gs>
              <a:gs pos="100000">
                <a:srgbClr val="CACACA"/>
              </a:gs>
            </a:gsLst>
            <a:lin ang="5400000" scaled="1"/>
          </a:gradFill>
          <a:ln w="9525">
            <a:solidFill>
              <a:srgbClr val="000000"/>
            </a:solidFill>
            <a:miter lim="800000"/>
            <a:headEnd/>
            <a:tailEnd/>
          </a:ln>
        </p:spPr>
        <p:txBody>
          <a:bodyPr wrap="none" anchor="ctr"/>
          <a:lstStyle/>
          <a:p>
            <a:endParaRPr lang="fr-CA"/>
          </a:p>
        </p:txBody>
      </p:sp>
      <p:sp>
        <p:nvSpPr>
          <p:cNvPr id="44044" name="Line 10"/>
          <p:cNvSpPr>
            <a:spLocks noChangeShapeType="1"/>
          </p:cNvSpPr>
          <p:nvPr/>
        </p:nvSpPr>
        <p:spPr bwMode="auto">
          <a:xfrm>
            <a:off x="1662113" y="3494088"/>
            <a:ext cx="6481762" cy="0"/>
          </a:xfrm>
          <a:prstGeom prst="line">
            <a:avLst/>
          </a:prstGeom>
          <a:noFill/>
          <a:ln w="38100">
            <a:solidFill>
              <a:schemeClr val="accent2"/>
            </a:solidFill>
            <a:prstDash val="dash"/>
            <a:round/>
            <a:headEnd/>
            <a:tailEnd/>
          </a:ln>
        </p:spPr>
        <p:txBody>
          <a:bodyPr wrap="none" anchor="ctr"/>
          <a:lstStyle/>
          <a:p>
            <a:endParaRPr lang="fr-CA"/>
          </a:p>
        </p:txBody>
      </p:sp>
      <p:sp>
        <p:nvSpPr>
          <p:cNvPr id="44045" name="Rectangle 11"/>
          <p:cNvSpPr>
            <a:spLocks noChangeArrowheads="1"/>
          </p:cNvSpPr>
          <p:nvPr/>
        </p:nvSpPr>
        <p:spPr bwMode="auto">
          <a:xfrm>
            <a:off x="1682750" y="3683000"/>
            <a:ext cx="1336675" cy="584200"/>
          </a:xfrm>
          <a:prstGeom prst="rect">
            <a:avLst/>
          </a:prstGeom>
          <a:solidFill>
            <a:srgbClr val="808080"/>
          </a:solidFill>
          <a:ln w="9525">
            <a:solidFill>
              <a:srgbClr val="000000"/>
            </a:solidFill>
            <a:miter lim="800000"/>
            <a:headEnd/>
            <a:tailEnd/>
          </a:ln>
        </p:spPr>
        <p:txBody>
          <a:bodyPr wrap="none" anchor="ctr"/>
          <a:lstStyle/>
          <a:p>
            <a:pPr algn="ctr" eaLnBrk="0" hangingPunct="0"/>
            <a:r>
              <a:rPr lang="en-US" sz="1400" b="1">
                <a:solidFill>
                  <a:schemeClr val="bg1"/>
                </a:solidFill>
              </a:rPr>
              <a:t>Preparation</a:t>
            </a:r>
          </a:p>
          <a:p>
            <a:pPr algn="ctr" eaLnBrk="0" hangingPunct="0"/>
            <a:r>
              <a:rPr lang="en-US" sz="1400" b="1">
                <a:solidFill>
                  <a:schemeClr val="bg1"/>
                </a:solidFill>
              </a:rPr>
              <a:t>Phase</a:t>
            </a:r>
            <a:endParaRPr lang="en-US" sz="1600" b="1">
              <a:solidFill>
                <a:schemeClr val="bg1"/>
              </a:solidFill>
            </a:endParaRPr>
          </a:p>
        </p:txBody>
      </p:sp>
      <p:sp>
        <p:nvSpPr>
          <p:cNvPr id="44046" name="Text Box 12"/>
          <p:cNvSpPr txBox="1">
            <a:spLocks noChangeArrowheads="1"/>
          </p:cNvSpPr>
          <p:nvPr/>
        </p:nvSpPr>
        <p:spPr bwMode="auto">
          <a:xfrm>
            <a:off x="6059488" y="1270000"/>
            <a:ext cx="1736725" cy="336550"/>
          </a:xfrm>
          <a:prstGeom prst="rect">
            <a:avLst/>
          </a:prstGeom>
          <a:noFill/>
          <a:ln w="9525">
            <a:noFill/>
            <a:miter lim="800000"/>
            <a:headEnd/>
            <a:tailEnd/>
          </a:ln>
        </p:spPr>
        <p:txBody>
          <a:bodyPr anchor="ctr">
            <a:spAutoFit/>
          </a:bodyPr>
          <a:lstStyle/>
          <a:p>
            <a:pPr algn="ctr" eaLnBrk="0" hangingPunct="0"/>
            <a:r>
              <a:rPr lang="en-US" sz="1600" b="1">
                <a:solidFill>
                  <a:schemeClr val="accent2"/>
                </a:solidFill>
              </a:rPr>
              <a:t>Internalization</a:t>
            </a:r>
            <a:endParaRPr lang="en-US" sz="2800">
              <a:solidFill>
                <a:schemeClr val="accent2"/>
              </a:solidFill>
              <a:latin typeface="Times New Roman" pitchFamily="18" charset="0"/>
            </a:endParaRPr>
          </a:p>
        </p:txBody>
      </p:sp>
      <p:sp>
        <p:nvSpPr>
          <p:cNvPr id="44047" name="Text Box 13"/>
          <p:cNvSpPr txBox="1">
            <a:spLocks noChangeArrowheads="1"/>
          </p:cNvSpPr>
          <p:nvPr/>
        </p:nvSpPr>
        <p:spPr bwMode="auto">
          <a:xfrm>
            <a:off x="5267325" y="1555750"/>
            <a:ext cx="2187575" cy="336550"/>
          </a:xfrm>
          <a:prstGeom prst="rect">
            <a:avLst/>
          </a:prstGeom>
          <a:noFill/>
          <a:ln w="9525">
            <a:noFill/>
            <a:miter lim="800000"/>
            <a:headEnd/>
            <a:tailEnd/>
          </a:ln>
        </p:spPr>
        <p:txBody>
          <a:bodyPr anchor="ctr">
            <a:spAutoFit/>
          </a:bodyPr>
          <a:lstStyle/>
          <a:p>
            <a:pPr algn="ctr" eaLnBrk="0" hangingPunct="0"/>
            <a:r>
              <a:rPr lang="en-US" sz="1600" b="1">
                <a:solidFill>
                  <a:schemeClr val="accent2"/>
                </a:solidFill>
              </a:rPr>
              <a:t>Institutionalization</a:t>
            </a:r>
            <a:endParaRPr lang="en-US" sz="2800">
              <a:solidFill>
                <a:schemeClr val="accent2"/>
              </a:solidFill>
              <a:latin typeface="Times New Roman" pitchFamily="18" charset="0"/>
            </a:endParaRPr>
          </a:p>
        </p:txBody>
      </p:sp>
      <p:sp>
        <p:nvSpPr>
          <p:cNvPr id="44048" name="Text Box 14"/>
          <p:cNvSpPr txBox="1">
            <a:spLocks noChangeArrowheads="1"/>
          </p:cNvSpPr>
          <p:nvPr/>
        </p:nvSpPr>
        <p:spPr bwMode="auto">
          <a:xfrm>
            <a:off x="5548313" y="1885950"/>
            <a:ext cx="1595437" cy="336550"/>
          </a:xfrm>
          <a:prstGeom prst="rect">
            <a:avLst/>
          </a:prstGeom>
          <a:noFill/>
          <a:ln w="9525">
            <a:noFill/>
            <a:miter lim="800000"/>
            <a:headEnd/>
            <a:tailEnd/>
          </a:ln>
        </p:spPr>
        <p:txBody>
          <a:bodyPr anchor="ctr">
            <a:spAutoFit/>
          </a:bodyPr>
          <a:lstStyle/>
          <a:p>
            <a:pPr algn="ctr" eaLnBrk="0" hangingPunct="0"/>
            <a:r>
              <a:rPr lang="en-US" sz="1600" b="1">
                <a:solidFill>
                  <a:schemeClr val="accent2"/>
                </a:solidFill>
              </a:rPr>
              <a:t>Adoption</a:t>
            </a:r>
            <a:endParaRPr lang="en-US" sz="2800">
              <a:solidFill>
                <a:schemeClr val="accent2"/>
              </a:solidFill>
              <a:latin typeface="Times New Roman" pitchFamily="18" charset="0"/>
            </a:endParaRPr>
          </a:p>
        </p:txBody>
      </p:sp>
      <p:sp>
        <p:nvSpPr>
          <p:cNvPr id="44049" name="Text Box 15"/>
          <p:cNvSpPr txBox="1">
            <a:spLocks noChangeArrowheads="1"/>
          </p:cNvSpPr>
          <p:nvPr/>
        </p:nvSpPr>
        <p:spPr bwMode="auto">
          <a:xfrm>
            <a:off x="5051425" y="2178050"/>
            <a:ext cx="1708150" cy="336550"/>
          </a:xfrm>
          <a:prstGeom prst="rect">
            <a:avLst/>
          </a:prstGeom>
          <a:noFill/>
          <a:ln w="9525">
            <a:noFill/>
            <a:miter lim="800000"/>
            <a:headEnd/>
            <a:tailEnd/>
          </a:ln>
        </p:spPr>
        <p:txBody>
          <a:bodyPr anchor="ctr">
            <a:spAutoFit/>
          </a:bodyPr>
          <a:lstStyle/>
          <a:p>
            <a:pPr algn="ctr" eaLnBrk="0" hangingPunct="0"/>
            <a:r>
              <a:rPr lang="en-US" sz="1600" b="1">
                <a:solidFill>
                  <a:schemeClr val="accent2"/>
                </a:solidFill>
              </a:rPr>
              <a:t>Installation</a:t>
            </a:r>
            <a:endParaRPr lang="en-US" sz="2800">
              <a:solidFill>
                <a:schemeClr val="accent2"/>
              </a:solidFill>
              <a:latin typeface="Times New Roman" pitchFamily="18" charset="0"/>
            </a:endParaRPr>
          </a:p>
        </p:txBody>
      </p:sp>
      <p:sp>
        <p:nvSpPr>
          <p:cNvPr id="44050" name="Text Box 16"/>
          <p:cNvSpPr txBox="1">
            <a:spLocks noChangeArrowheads="1"/>
          </p:cNvSpPr>
          <p:nvPr/>
        </p:nvSpPr>
        <p:spPr bwMode="auto">
          <a:xfrm>
            <a:off x="3998913" y="2676525"/>
            <a:ext cx="2349500" cy="300038"/>
          </a:xfrm>
          <a:prstGeom prst="rect">
            <a:avLst/>
          </a:prstGeom>
          <a:noFill/>
          <a:ln w="9525">
            <a:noFill/>
            <a:miter lim="800000"/>
            <a:headEnd/>
            <a:tailEnd/>
          </a:ln>
        </p:spPr>
        <p:txBody>
          <a:bodyPr anchor="ctr">
            <a:spAutoFit/>
          </a:bodyPr>
          <a:lstStyle/>
          <a:p>
            <a:pPr eaLnBrk="0" hangingPunct="0">
              <a:lnSpc>
                <a:spcPct val="85000"/>
              </a:lnSpc>
            </a:pPr>
            <a:r>
              <a:rPr lang="en-US" sz="1600" b="1">
                <a:solidFill>
                  <a:schemeClr val="accent2"/>
                </a:solidFill>
              </a:rPr>
              <a:t>Positive Perception</a:t>
            </a:r>
            <a:endParaRPr lang="en-US" sz="2800">
              <a:solidFill>
                <a:schemeClr val="accent2"/>
              </a:solidFill>
              <a:latin typeface="Times New Roman" pitchFamily="18" charset="0"/>
            </a:endParaRPr>
          </a:p>
        </p:txBody>
      </p:sp>
      <p:sp>
        <p:nvSpPr>
          <p:cNvPr id="44051" name="Text Box 17"/>
          <p:cNvSpPr txBox="1">
            <a:spLocks noChangeArrowheads="1"/>
          </p:cNvSpPr>
          <p:nvPr/>
        </p:nvSpPr>
        <p:spPr bwMode="auto">
          <a:xfrm>
            <a:off x="3756025" y="3113088"/>
            <a:ext cx="1755775" cy="336550"/>
          </a:xfrm>
          <a:prstGeom prst="rect">
            <a:avLst/>
          </a:prstGeom>
          <a:noFill/>
          <a:ln w="9525">
            <a:noFill/>
            <a:miter lim="800000"/>
            <a:headEnd/>
            <a:tailEnd/>
          </a:ln>
        </p:spPr>
        <p:txBody>
          <a:bodyPr anchor="ctr">
            <a:spAutoFit/>
          </a:bodyPr>
          <a:lstStyle/>
          <a:p>
            <a:pPr algn="ctr" eaLnBrk="0" hangingPunct="0"/>
            <a:r>
              <a:rPr lang="en-US" sz="1600" b="1">
                <a:solidFill>
                  <a:schemeClr val="accent2"/>
                </a:solidFill>
              </a:rPr>
              <a:t>Understanding</a:t>
            </a:r>
            <a:endParaRPr lang="en-US" sz="2800">
              <a:solidFill>
                <a:schemeClr val="accent2"/>
              </a:solidFill>
              <a:latin typeface="Times New Roman" pitchFamily="18" charset="0"/>
            </a:endParaRPr>
          </a:p>
        </p:txBody>
      </p:sp>
      <p:sp>
        <p:nvSpPr>
          <p:cNvPr id="44052" name="Text Box 18"/>
          <p:cNvSpPr txBox="1">
            <a:spLocks noChangeArrowheads="1"/>
          </p:cNvSpPr>
          <p:nvPr/>
        </p:nvSpPr>
        <p:spPr bwMode="auto">
          <a:xfrm>
            <a:off x="3251200" y="3619500"/>
            <a:ext cx="1363663" cy="336550"/>
          </a:xfrm>
          <a:prstGeom prst="rect">
            <a:avLst/>
          </a:prstGeom>
          <a:noFill/>
          <a:ln w="9525">
            <a:noFill/>
            <a:miter lim="800000"/>
            <a:headEnd/>
            <a:tailEnd/>
          </a:ln>
        </p:spPr>
        <p:txBody>
          <a:bodyPr anchor="ctr">
            <a:spAutoFit/>
          </a:bodyPr>
          <a:lstStyle/>
          <a:p>
            <a:pPr algn="ctr" eaLnBrk="0" hangingPunct="0"/>
            <a:r>
              <a:rPr lang="en-US" sz="1600" b="1">
                <a:solidFill>
                  <a:schemeClr val="accent2"/>
                </a:solidFill>
              </a:rPr>
              <a:t>Awareness</a:t>
            </a:r>
            <a:endParaRPr lang="en-US" sz="2800" b="1">
              <a:solidFill>
                <a:schemeClr val="accent2"/>
              </a:solidFill>
              <a:latin typeface="Times New Roman" pitchFamily="18" charset="0"/>
            </a:endParaRPr>
          </a:p>
        </p:txBody>
      </p:sp>
      <p:sp>
        <p:nvSpPr>
          <p:cNvPr id="44053" name="Text Box 19"/>
          <p:cNvSpPr txBox="1">
            <a:spLocks noChangeArrowheads="1"/>
          </p:cNvSpPr>
          <p:nvPr/>
        </p:nvSpPr>
        <p:spPr bwMode="auto">
          <a:xfrm>
            <a:off x="1739900" y="4267200"/>
            <a:ext cx="1257300" cy="336550"/>
          </a:xfrm>
          <a:prstGeom prst="rect">
            <a:avLst/>
          </a:prstGeom>
          <a:noFill/>
          <a:ln w="9525">
            <a:noFill/>
            <a:miter lim="800000"/>
            <a:headEnd/>
            <a:tailEnd/>
          </a:ln>
        </p:spPr>
        <p:txBody>
          <a:bodyPr anchor="ctr">
            <a:spAutoFit/>
          </a:bodyPr>
          <a:lstStyle/>
          <a:p>
            <a:pPr algn="ctr" eaLnBrk="0" hangingPunct="0"/>
            <a:r>
              <a:rPr lang="en-US" sz="1600" b="1">
                <a:solidFill>
                  <a:schemeClr val="accent2"/>
                </a:solidFill>
              </a:rPr>
              <a:t>Contact</a:t>
            </a:r>
            <a:endParaRPr lang="en-US" sz="2800" b="1">
              <a:solidFill>
                <a:schemeClr val="accent2"/>
              </a:solidFill>
              <a:latin typeface="Times New Roman" pitchFamily="18" charset="0"/>
            </a:endParaRPr>
          </a:p>
        </p:txBody>
      </p:sp>
      <p:sp>
        <p:nvSpPr>
          <p:cNvPr id="44054" name="Text Box 20"/>
          <p:cNvSpPr txBox="1">
            <a:spLocks noChangeArrowheads="1"/>
          </p:cNvSpPr>
          <p:nvPr/>
        </p:nvSpPr>
        <p:spPr bwMode="auto">
          <a:xfrm rot="2160136">
            <a:off x="2717800" y="4997450"/>
            <a:ext cx="1363663" cy="274638"/>
          </a:xfrm>
          <a:prstGeom prst="rect">
            <a:avLst/>
          </a:prstGeom>
          <a:noFill/>
          <a:ln w="9525">
            <a:noFill/>
            <a:miter lim="800000"/>
            <a:headEnd/>
            <a:tailEnd/>
          </a:ln>
        </p:spPr>
        <p:txBody>
          <a:bodyPr anchor="ctr">
            <a:spAutoFit/>
          </a:bodyPr>
          <a:lstStyle/>
          <a:p>
            <a:pPr algn="ctr" eaLnBrk="0" hangingPunct="0"/>
            <a:r>
              <a:rPr lang="en-US" sz="1200" b="1">
                <a:solidFill>
                  <a:srgbClr val="000000"/>
                </a:solidFill>
              </a:rPr>
              <a:t>Unawareness</a:t>
            </a:r>
            <a:endParaRPr lang="en-US" sz="1200" b="1">
              <a:solidFill>
                <a:srgbClr val="000000"/>
              </a:solidFill>
              <a:latin typeface="Times New Roman" pitchFamily="18" charset="0"/>
            </a:endParaRPr>
          </a:p>
        </p:txBody>
      </p:sp>
      <p:sp>
        <p:nvSpPr>
          <p:cNvPr id="44055" name="Text Box 21"/>
          <p:cNvSpPr txBox="1">
            <a:spLocks noChangeArrowheads="1"/>
          </p:cNvSpPr>
          <p:nvPr/>
        </p:nvSpPr>
        <p:spPr bwMode="auto">
          <a:xfrm rot="2248629">
            <a:off x="4360863" y="4937125"/>
            <a:ext cx="1363662" cy="274638"/>
          </a:xfrm>
          <a:prstGeom prst="rect">
            <a:avLst/>
          </a:prstGeom>
          <a:noFill/>
          <a:ln w="9525">
            <a:noFill/>
            <a:miter lim="800000"/>
            <a:headEnd/>
            <a:tailEnd/>
          </a:ln>
        </p:spPr>
        <p:txBody>
          <a:bodyPr anchor="ctr">
            <a:spAutoFit/>
          </a:bodyPr>
          <a:lstStyle/>
          <a:p>
            <a:pPr algn="ctr" eaLnBrk="0" hangingPunct="0"/>
            <a:r>
              <a:rPr lang="en-US" sz="1200" b="1">
                <a:solidFill>
                  <a:srgbClr val="000000"/>
                </a:solidFill>
              </a:rPr>
              <a:t>Confusion</a:t>
            </a:r>
            <a:endParaRPr lang="en-US" sz="1200" b="1">
              <a:solidFill>
                <a:srgbClr val="000000"/>
              </a:solidFill>
              <a:latin typeface="Times New Roman" pitchFamily="18" charset="0"/>
            </a:endParaRPr>
          </a:p>
        </p:txBody>
      </p:sp>
      <p:sp>
        <p:nvSpPr>
          <p:cNvPr id="44056" name="Text Box 22"/>
          <p:cNvSpPr txBox="1">
            <a:spLocks noChangeArrowheads="1"/>
          </p:cNvSpPr>
          <p:nvPr/>
        </p:nvSpPr>
        <p:spPr bwMode="auto">
          <a:xfrm rot="2312251">
            <a:off x="5021263" y="5148263"/>
            <a:ext cx="2220912" cy="274637"/>
          </a:xfrm>
          <a:prstGeom prst="rect">
            <a:avLst/>
          </a:prstGeom>
          <a:noFill/>
          <a:ln w="9525">
            <a:noFill/>
            <a:miter lim="800000"/>
            <a:headEnd/>
            <a:tailEnd/>
          </a:ln>
        </p:spPr>
        <p:txBody>
          <a:bodyPr anchor="ctr">
            <a:spAutoFit/>
          </a:bodyPr>
          <a:lstStyle/>
          <a:p>
            <a:pPr algn="ctr" eaLnBrk="0" hangingPunct="0"/>
            <a:r>
              <a:rPr lang="en-US" sz="1200" b="1">
                <a:solidFill>
                  <a:srgbClr val="000000"/>
                </a:solidFill>
              </a:rPr>
              <a:t>Negative perception</a:t>
            </a:r>
            <a:endParaRPr lang="en-US" sz="1200" b="1">
              <a:solidFill>
                <a:srgbClr val="000000"/>
              </a:solidFill>
              <a:latin typeface="Times New Roman" pitchFamily="18" charset="0"/>
            </a:endParaRPr>
          </a:p>
        </p:txBody>
      </p:sp>
      <p:sp>
        <p:nvSpPr>
          <p:cNvPr id="44057" name="Text Box 23"/>
          <p:cNvSpPr txBox="1">
            <a:spLocks noChangeArrowheads="1"/>
          </p:cNvSpPr>
          <p:nvPr/>
        </p:nvSpPr>
        <p:spPr bwMode="auto">
          <a:xfrm rot="2249320">
            <a:off x="5832475" y="5165725"/>
            <a:ext cx="1631950" cy="403225"/>
          </a:xfrm>
          <a:prstGeom prst="rect">
            <a:avLst/>
          </a:prstGeom>
          <a:noFill/>
          <a:ln w="9525">
            <a:noFill/>
            <a:miter lim="800000"/>
            <a:headEnd/>
            <a:tailEnd/>
          </a:ln>
        </p:spPr>
        <p:txBody>
          <a:bodyPr anchor="ctr">
            <a:spAutoFit/>
          </a:bodyPr>
          <a:lstStyle/>
          <a:p>
            <a:pPr eaLnBrk="0" hangingPunct="0">
              <a:lnSpc>
                <a:spcPct val="85000"/>
              </a:lnSpc>
            </a:pPr>
            <a:r>
              <a:rPr lang="en-US" sz="1200" b="1">
                <a:solidFill>
                  <a:srgbClr val="000000"/>
                </a:solidFill>
              </a:rPr>
              <a:t>Decision not to </a:t>
            </a:r>
          </a:p>
          <a:p>
            <a:pPr eaLnBrk="0" hangingPunct="0">
              <a:lnSpc>
                <a:spcPct val="85000"/>
              </a:lnSpc>
            </a:pPr>
            <a:r>
              <a:rPr lang="en-US" sz="1200" b="1">
                <a:solidFill>
                  <a:srgbClr val="000000"/>
                </a:solidFill>
              </a:rPr>
              <a:t>implement</a:t>
            </a:r>
            <a:endParaRPr lang="en-US" sz="2000">
              <a:solidFill>
                <a:srgbClr val="000000"/>
              </a:solidFill>
              <a:latin typeface="Times New Roman" pitchFamily="18" charset="0"/>
            </a:endParaRPr>
          </a:p>
        </p:txBody>
      </p:sp>
      <p:sp>
        <p:nvSpPr>
          <p:cNvPr id="44058" name="Text Box 24"/>
          <p:cNvSpPr txBox="1">
            <a:spLocks noChangeArrowheads="1"/>
          </p:cNvSpPr>
          <p:nvPr/>
        </p:nvSpPr>
        <p:spPr bwMode="auto">
          <a:xfrm rot="2200592">
            <a:off x="6364288" y="5141913"/>
            <a:ext cx="1773237" cy="403225"/>
          </a:xfrm>
          <a:prstGeom prst="rect">
            <a:avLst/>
          </a:prstGeom>
          <a:noFill/>
          <a:ln w="9525">
            <a:noFill/>
            <a:miter lim="800000"/>
            <a:headEnd/>
            <a:tailEnd/>
          </a:ln>
        </p:spPr>
        <p:txBody>
          <a:bodyPr anchor="ctr">
            <a:spAutoFit/>
          </a:bodyPr>
          <a:lstStyle/>
          <a:p>
            <a:pPr eaLnBrk="0" hangingPunct="0">
              <a:lnSpc>
                <a:spcPct val="85000"/>
              </a:lnSpc>
            </a:pPr>
            <a:r>
              <a:rPr lang="en-US" sz="1200" b="1">
                <a:solidFill>
                  <a:srgbClr val="000000"/>
                </a:solidFill>
              </a:rPr>
              <a:t>Aborted after initial</a:t>
            </a:r>
          </a:p>
          <a:p>
            <a:pPr eaLnBrk="0" hangingPunct="0">
              <a:lnSpc>
                <a:spcPct val="85000"/>
              </a:lnSpc>
            </a:pPr>
            <a:r>
              <a:rPr lang="en-US" sz="1200" b="1">
                <a:solidFill>
                  <a:srgbClr val="000000"/>
                </a:solidFill>
              </a:rPr>
              <a:t>implementation</a:t>
            </a:r>
            <a:endParaRPr lang="en-US" sz="1200" b="1">
              <a:solidFill>
                <a:srgbClr val="000000"/>
              </a:solidFill>
              <a:latin typeface="Times New Roman" pitchFamily="18" charset="0"/>
            </a:endParaRPr>
          </a:p>
        </p:txBody>
      </p:sp>
      <p:sp>
        <p:nvSpPr>
          <p:cNvPr id="44059" name="Text Box 25"/>
          <p:cNvSpPr txBox="1">
            <a:spLocks noChangeArrowheads="1"/>
          </p:cNvSpPr>
          <p:nvPr/>
        </p:nvSpPr>
        <p:spPr bwMode="auto">
          <a:xfrm rot="2243779">
            <a:off x="7223125" y="5118100"/>
            <a:ext cx="1741488" cy="558800"/>
          </a:xfrm>
          <a:prstGeom prst="rect">
            <a:avLst/>
          </a:prstGeom>
          <a:noFill/>
          <a:ln w="9525">
            <a:noFill/>
            <a:miter lim="800000"/>
            <a:headEnd/>
            <a:tailEnd/>
          </a:ln>
        </p:spPr>
        <p:txBody>
          <a:bodyPr anchor="ctr">
            <a:spAutoFit/>
          </a:bodyPr>
          <a:lstStyle/>
          <a:p>
            <a:pPr eaLnBrk="0" hangingPunct="0">
              <a:lnSpc>
                <a:spcPct val="85000"/>
              </a:lnSpc>
            </a:pPr>
            <a:r>
              <a:rPr lang="en-US" sz="1200" b="1">
                <a:solidFill>
                  <a:srgbClr val="000000"/>
                </a:solidFill>
              </a:rPr>
              <a:t>Aborted after extensive implementation</a:t>
            </a:r>
            <a:endParaRPr lang="en-US" sz="1200" b="1">
              <a:solidFill>
                <a:srgbClr val="000000"/>
              </a:solidFill>
              <a:latin typeface="Times New Roman" pitchFamily="18" charset="0"/>
            </a:endParaRPr>
          </a:p>
        </p:txBody>
      </p:sp>
      <p:sp>
        <p:nvSpPr>
          <p:cNvPr id="44060" name="AutoShape 26"/>
          <p:cNvSpPr>
            <a:spLocks noChangeArrowheads="1"/>
          </p:cNvSpPr>
          <p:nvPr/>
        </p:nvSpPr>
        <p:spPr bwMode="auto">
          <a:xfrm>
            <a:off x="7673975" y="1423988"/>
            <a:ext cx="104775" cy="87312"/>
          </a:xfrm>
          <a:prstGeom prst="diamond">
            <a:avLst/>
          </a:prstGeom>
          <a:solidFill>
            <a:srgbClr val="000000"/>
          </a:solidFill>
          <a:ln w="9525">
            <a:solidFill>
              <a:srgbClr val="000000"/>
            </a:solidFill>
            <a:miter lim="800000"/>
            <a:headEnd/>
            <a:tailEnd/>
          </a:ln>
        </p:spPr>
        <p:txBody>
          <a:bodyPr wrap="none" anchor="ctr"/>
          <a:lstStyle/>
          <a:p>
            <a:endParaRPr lang="fr-CA"/>
          </a:p>
        </p:txBody>
      </p:sp>
      <p:sp>
        <p:nvSpPr>
          <p:cNvPr id="44061" name="AutoShape 27"/>
          <p:cNvSpPr>
            <a:spLocks noChangeArrowheads="1"/>
          </p:cNvSpPr>
          <p:nvPr/>
        </p:nvSpPr>
        <p:spPr bwMode="auto">
          <a:xfrm>
            <a:off x="7340600" y="1751013"/>
            <a:ext cx="104775" cy="88900"/>
          </a:xfrm>
          <a:prstGeom prst="diamond">
            <a:avLst/>
          </a:prstGeom>
          <a:solidFill>
            <a:srgbClr val="000000"/>
          </a:solidFill>
          <a:ln w="9525">
            <a:solidFill>
              <a:srgbClr val="000000"/>
            </a:solidFill>
            <a:miter lim="800000"/>
            <a:headEnd/>
            <a:tailEnd/>
          </a:ln>
        </p:spPr>
        <p:txBody>
          <a:bodyPr wrap="none" anchor="ctr"/>
          <a:lstStyle/>
          <a:p>
            <a:endParaRPr lang="fr-CA"/>
          </a:p>
        </p:txBody>
      </p:sp>
      <p:sp>
        <p:nvSpPr>
          <p:cNvPr id="44062" name="AutoShape 28"/>
          <p:cNvSpPr>
            <a:spLocks noChangeArrowheads="1"/>
          </p:cNvSpPr>
          <p:nvPr/>
        </p:nvSpPr>
        <p:spPr bwMode="auto">
          <a:xfrm>
            <a:off x="6940550" y="2100263"/>
            <a:ext cx="104775" cy="87312"/>
          </a:xfrm>
          <a:prstGeom prst="diamond">
            <a:avLst/>
          </a:prstGeom>
          <a:solidFill>
            <a:srgbClr val="000000"/>
          </a:solidFill>
          <a:ln w="9525">
            <a:solidFill>
              <a:srgbClr val="000000"/>
            </a:solidFill>
            <a:miter lim="800000"/>
            <a:headEnd/>
            <a:tailEnd/>
          </a:ln>
        </p:spPr>
        <p:txBody>
          <a:bodyPr wrap="none" anchor="ctr"/>
          <a:lstStyle/>
          <a:p>
            <a:endParaRPr lang="fr-CA"/>
          </a:p>
        </p:txBody>
      </p:sp>
      <p:sp>
        <p:nvSpPr>
          <p:cNvPr id="44063" name="AutoShape 29"/>
          <p:cNvSpPr>
            <a:spLocks noChangeArrowheads="1"/>
          </p:cNvSpPr>
          <p:nvPr/>
        </p:nvSpPr>
        <p:spPr bwMode="auto">
          <a:xfrm>
            <a:off x="6661150" y="2319338"/>
            <a:ext cx="106363" cy="88900"/>
          </a:xfrm>
          <a:prstGeom prst="diamond">
            <a:avLst/>
          </a:prstGeom>
          <a:solidFill>
            <a:srgbClr val="000000"/>
          </a:solidFill>
          <a:ln w="9525">
            <a:solidFill>
              <a:srgbClr val="000000"/>
            </a:solidFill>
            <a:miter lim="800000"/>
            <a:headEnd/>
            <a:tailEnd/>
          </a:ln>
        </p:spPr>
        <p:txBody>
          <a:bodyPr wrap="none" anchor="ctr"/>
          <a:lstStyle/>
          <a:p>
            <a:endParaRPr lang="fr-CA"/>
          </a:p>
        </p:txBody>
      </p:sp>
      <p:sp>
        <p:nvSpPr>
          <p:cNvPr id="44064" name="AutoShape 30"/>
          <p:cNvSpPr>
            <a:spLocks noChangeArrowheads="1"/>
          </p:cNvSpPr>
          <p:nvPr/>
        </p:nvSpPr>
        <p:spPr bwMode="auto">
          <a:xfrm>
            <a:off x="5962650" y="2908300"/>
            <a:ext cx="104775" cy="87313"/>
          </a:xfrm>
          <a:prstGeom prst="diamond">
            <a:avLst/>
          </a:prstGeom>
          <a:solidFill>
            <a:srgbClr val="000000"/>
          </a:solidFill>
          <a:ln w="9525">
            <a:solidFill>
              <a:srgbClr val="000000"/>
            </a:solidFill>
            <a:miter lim="800000"/>
            <a:headEnd/>
            <a:tailEnd/>
          </a:ln>
        </p:spPr>
        <p:txBody>
          <a:bodyPr wrap="none" anchor="ctr"/>
          <a:lstStyle/>
          <a:p>
            <a:endParaRPr lang="fr-CA"/>
          </a:p>
        </p:txBody>
      </p:sp>
      <p:sp>
        <p:nvSpPr>
          <p:cNvPr id="44065" name="AutoShape 31"/>
          <p:cNvSpPr>
            <a:spLocks noChangeArrowheads="1"/>
          </p:cNvSpPr>
          <p:nvPr/>
        </p:nvSpPr>
        <p:spPr bwMode="auto">
          <a:xfrm>
            <a:off x="5413375" y="3302000"/>
            <a:ext cx="104775" cy="88900"/>
          </a:xfrm>
          <a:prstGeom prst="diamond">
            <a:avLst/>
          </a:prstGeom>
          <a:solidFill>
            <a:srgbClr val="000000"/>
          </a:solidFill>
          <a:ln w="9525">
            <a:solidFill>
              <a:srgbClr val="000000"/>
            </a:solidFill>
            <a:miter lim="800000"/>
            <a:headEnd/>
            <a:tailEnd/>
          </a:ln>
        </p:spPr>
        <p:txBody>
          <a:bodyPr wrap="none" anchor="ctr"/>
          <a:lstStyle/>
          <a:p>
            <a:endParaRPr lang="fr-CA"/>
          </a:p>
        </p:txBody>
      </p:sp>
      <p:sp>
        <p:nvSpPr>
          <p:cNvPr id="44066" name="AutoShape 32"/>
          <p:cNvSpPr>
            <a:spLocks noChangeArrowheads="1"/>
          </p:cNvSpPr>
          <p:nvPr/>
        </p:nvSpPr>
        <p:spPr bwMode="auto">
          <a:xfrm>
            <a:off x="4545013" y="3825875"/>
            <a:ext cx="106362" cy="87313"/>
          </a:xfrm>
          <a:prstGeom prst="diamond">
            <a:avLst/>
          </a:prstGeom>
          <a:solidFill>
            <a:srgbClr val="000000"/>
          </a:solidFill>
          <a:ln w="9525">
            <a:solidFill>
              <a:srgbClr val="000000"/>
            </a:solidFill>
            <a:miter lim="800000"/>
            <a:headEnd/>
            <a:tailEnd/>
          </a:ln>
        </p:spPr>
        <p:txBody>
          <a:bodyPr wrap="none" anchor="ctr"/>
          <a:lstStyle/>
          <a:p>
            <a:endParaRPr lang="fr-CA"/>
          </a:p>
        </p:txBody>
      </p:sp>
      <p:sp>
        <p:nvSpPr>
          <p:cNvPr id="44067" name="AutoShape 33"/>
          <p:cNvSpPr>
            <a:spLocks noChangeArrowheads="1"/>
          </p:cNvSpPr>
          <p:nvPr/>
        </p:nvSpPr>
        <p:spPr bwMode="auto">
          <a:xfrm>
            <a:off x="2859088" y="4383088"/>
            <a:ext cx="104775" cy="87312"/>
          </a:xfrm>
          <a:prstGeom prst="diamond">
            <a:avLst/>
          </a:prstGeom>
          <a:solidFill>
            <a:srgbClr val="000000"/>
          </a:solidFill>
          <a:ln w="9525">
            <a:solidFill>
              <a:srgbClr val="000000"/>
            </a:solidFill>
            <a:miter lim="800000"/>
            <a:headEnd/>
            <a:tailEnd/>
          </a:ln>
        </p:spPr>
        <p:txBody>
          <a:bodyPr wrap="none" anchor="ctr"/>
          <a:lstStyle/>
          <a:p>
            <a:endParaRPr lang="fr-CA"/>
          </a:p>
        </p:txBody>
      </p:sp>
      <p:sp>
        <p:nvSpPr>
          <p:cNvPr id="44068" name="Line 34"/>
          <p:cNvSpPr>
            <a:spLocks noChangeShapeType="1"/>
          </p:cNvSpPr>
          <p:nvPr/>
        </p:nvSpPr>
        <p:spPr bwMode="auto">
          <a:xfrm flipV="1">
            <a:off x="2916238" y="3892550"/>
            <a:ext cx="1666875" cy="530225"/>
          </a:xfrm>
          <a:prstGeom prst="line">
            <a:avLst/>
          </a:prstGeom>
          <a:noFill/>
          <a:ln w="9525">
            <a:solidFill>
              <a:srgbClr val="000000"/>
            </a:solidFill>
            <a:round/>
            <a:headEnd/>
            <a:tailEnd/>
          </a:ln>
        </p:spPr>
        <p:txBody>
          <a:bodyPr wrap="none" anchor="ctr"/>
          <a:lstStyle/>
          <a:p>
            <a:endParaRPr lang="fr-CA"/>
          </a:p>
        </p:txBody>
      </p:sp>
      <p:sp>
        <p:nvSpPr>
          <p:cNvPr id="44069" name="Line 35"/>
          <p:cNvSpPr>
            <a:spLocks noChangeShapeType="1"/>
          </p:cNvSpPr>
          <p:nvPr/>
        </p:nvSpPr>
        <p:spPr bwMode="auto">
          <a:xfrm flipV="1">
            <a:off x="4610100" y="3346450"/>
            <a:ext cx="863600" cy="523875"/>
          </a:xfrm>
          <a:prstGeom prst="line">
            <a:avLst/>
          </a:prstGeom>
          <a:noFill/>
          <a:ln w="9525">
            <a:solidFill>
              <a:srgbClr val="000000"/>
            </a:solidFill>
            <a:round/>
            <a:headEnd/>
            <a:tailEnd/>
          </a:ln>
        </p:spPr>
        <p:txBody>
          <a:bodyPr wrap="none" anchor="ctr"/>
          <a:lstStyle/>
          <a:p>
            <a:endParaRPr lang="fr-CA"/>
          </a:p>
        </p:txBody>
      </p:sp>
      <p:sp>
        <p:nvSpPr>
          <p:cNvPr id="44070" name="Line 36"/>
          <p:cNvSpPr>
            <a:spLocks noChangeShapeType="1"/>
          </p:cNvSpPr>
          <p:nvPr/>
        </p:nvSpPr>
        <p:spPr bwMode="auto">
          <a:xfrm flipV="1">
            <a:off x="5467350" y="2963863"/>
            <a:ext cx="542925" cy="393700"/>
          </a:xfrm>
          <a:prstGeom prst="line">
            <a:avLst/>
          </a:prstGeom>
          <a:noFill/>
          <a:ln w="9525">
            <a:solidFill>
              <a:srgbClr val="000000"/>
            </a:solidFill>
            <a:round/>
            <a:headEnd/>
            <a:tailEnd/>
          </a:ln>
        </p:spPr>
        <p:txBody>
          <a:bodyPr wrap="none" anchor="ctr"/>
          <a:lstStyle/>
          <a:p>
            <a:endParaRPr lang="fr-CA"/>
          </a:p>
        </p:txBody>
      </p:sp>
      <p:sp>
        <p:nvSpPr>
          <p:cNvPr id="44071" name="Line 37"/>
          <p:cNvSpPr>
            <a:spLocks noChangeShapeType="1"/>
          </p:cNvSpPr>
          <p:nvPr/>
        </p:nvSpPr>
        <p:spPr bwMode="auto">
          <a:xfrm flipV="1">
            <a:off x="6010275" y="2559050"/>
            <a:ext cx="488950" cy="411163"/>
          </a:xfrm>
          <a:prstGeom prst="line">
            <a:avLst/>
          </a:prstGeom>
          <a:noFill/>
          <a:ln w="9525">
            <a:solidFill>
              <a:srgbClr val="000000"/>
            </a:solidFill>
            <a:round/>
            <a:headEnd/>
            <a:tailEnd/>
          </a:ln>
        </p:spPr>
        <p:txBody>
          <a:bodyPr wrap="none" anchor="ctr"/>
          <a:lstStyle/>
          <a:p>
            <a:endParaRPr lang="fr-CA"/>
          </a:p>
        </p:txBody>
      </p:sp>
      <p:sp>
        <p:nvSpPr>
          <p:cNvPr id="44072" name="Line 38"/>
          <p:cNvSpPr>
            <a:spLocks noChangeShapeType="1"/>
          </p:cNvSpPr>
          <p:nvPr/>
        </p:nvSpPr>
        <p:spPr bwMode="auto">
          <a:xfrm flipV="1">
            <a:off x="6511925" y="2282825"/>
            <a:ext cx="301625" cy="254000"/>
          </a:xfrm>
          <a:prstGeom prst="line">
            <a:avLst/>
          </a:prstGeom>
          <a:noFill/>
          <a:ln w="9525">
            <a:solidFill>
              <a:srgbClr val="000000"/>
            </a:solidFill>
            <a:round/>
            <a:headEnd/>
            <a:tailEnd/>
          </a:ln>
        </p:spPr>
        <p:txBody>
          <a:bodyPr wrap="none" anchor="ctr"/>
          <a:lstStyle/>
          <a:p>
            <a:endParaRPr lang="fr-CA"/>
          </a:p>
        </p:txBody>
      </p:sp>
      <p:sp>
        <p:nvSpPr>
          <p:cNvPr id="44073" name="Line 39"/>
          <p:cNvSpPr>
            <a:spLocks noChangeShapeType="1"/>
          </p:cNvSpPr>
          <p:nvPr/>
        </p:nvSpPr>
        <p:spPr bwMode="auto">
          <a:xfrm flipV="1">
            <a:off x="6826250" y="1906588"/>
            <a:ext cx="449263" cy="376237"/>
          </a:xfrm>
          <a:prstGeom prst="line">
            <a:avLst/>
          </a:prstGeom>
          <a:noFill/>
          <a:ln w="9525">
            <a:solidFill>
              <a:srgbClr val="000000"/>
            </a:solidFill>
            <a:round/>
            <a:headEnd/>
            <a:tailEnd/>
          </a:ln>
        </p:spPr>
        <p:txBody>
          <a:bodyPr wrap="none" anchor="ctr"/>
          <a:lstStyle/>
          <a:p>
            <a:endParaRPr lang="fr-CA"/>
          </a:p>
        </p:txBody>
      </p:sp>
      <p:sp>
        <p:nvSpPr>
          <p:cNvPr id="44074" name="Line 40"/>
          <p:cNvSpPr>
            <a:spLocks noChangeShapeType="1"/>
          </p:cNvSpPr>
          <p:nvPr/>
        </p:nvSpPr>
        <p:spPr bwMode="auto">
          <a:xfrm flipV="1">
            <a:off x="7273925" y="1420813"/>
            <a:ext cx="482600" cy="495300"/>
          </a:xfrm>
          <a:prstGeom prst="line">
            <a:avLst/>
          </a:prstGeom>
          <a:noFill/>
          <a:ln w="9525">
            <a:solidFill>
              <a:srgbClr val="000000"/>
            </a:solidFill>
            <a:round/>
            <a:headEnd/>
            <a:tailEnd/>
          </a:ln>
        </p:spPr>
        <p:txBody>
          <a:bodyPr wrap="none" anchor="ctr"/>
          <a:lstStyle/>
          <a:p>
            <a:endParaRPr lang="fr-CA"/>
          </a:p>
        </p:txBody>
      </p:sp>
      <p:sp>
        <p:nvSpPr>
          <p:cNvPr id="44075" name="Line 41"/>
          <p:cNvSpPr>
            <a:spLocks noChangeShapeType="1"/>
          </p:cNvSpPr>
          <p:nvPr/>
        </p:nvSpPr>
        <p:spPr bwMode="auto">
          <a:xfrm flipV="1">
            <a:off x="3027363" y="4514850"/>
            <a:ext cx="0" cy="247650"/>
          </a:xfrm>
          <a:prstGeom prst="line">
            <a:avLst/>
          </a:prstGeom>
          <a:noFill/>
          <a:ln w="9525">
            <a:solidFill>
              <a:srgbClr val="000000"/>
            </a:solidFill>
            <a:round/>
            <a:headEnd/>
            <a:tailEnd/>
          </a:ln>
        </p:spPr>
        <p:txBody>
          <a:bodyPr wrap="none" anchor="ctr"/>
          <a:lstStyle/>
          <a:p>
            <a:endParaRPr lang="fr-CA"/>
          </a:p>
        </p:txBody>
      </p:sp>
      <p:sp>
        <p:nvSpPr>
          <p:cNvPr id="44076" name="Line 42"/>
          <p:cNvSpPr>
            <a:spLocks noChangeShapeType="1"/>
          </p:cNvSpPr>
          <p:nvPr/>
        </p:nvSpPr>
        <p:spPr bwMode="auto">
          <a:xfrm flipH="1" flipV="1">
            <a:off x="4702175" y="3965575"/>
            <a:ext cx="0" cy="803275"/>
          </a:xfrm>
          <a:prstGeom prst="line">
            <a:avLst/>
          </a:prstGeom>
          <a:noFill/>
          <a:ln w="9525">
            <a:solidFill>
              <a:srgbClr val="000000"/>
            </a:solidFill>
            <a:round/>
            <a:headEnd/>
            <a:tailEnd/>
          </a:ln>
        </p:spPr>
        <p:txBody>
          <a:bodyPr wrap="none" anchor="ctr"/>
          <a:lstStyle/>
          <a:p>
            <a:endParaRPr lang="fr-CA"/>
          </a:p>
        </p:txBody>
      </p:sp>
      <p:sp>
        <p:nvSpPr>
          <p:cNvPr id="44077" name="Line 43"/>
          <p:cNvSpPr>
            <a:spLocks noChangeShapeType="1"/>
          </p:cNvSpPr>
          <p:nvPr/>
        </p:nvSpPr>
        <p:spPr bwMode="auto">
          <a:xfrm flipV="1">
            <a:off x="5567363" y="3444875"/>
            <a:ext cx="0" cy="1323975"/>
          </a:xfrm>
          <a:prstGeom prst="line">
            <a:avLst/>
          </a:prstGeom>
          <a:noFill/>
          <a:ln w="9525">
            <a:solidFill>
              <a:srgbClr val="000000"/>
            </a:solidFill>
            <a:round/>
            <a:headEnd/>
            <a:tailEnd/>
          </a:ln>
        </p:spPr>
        <p:txBody>
          <a:bodyPr wrap="none" anchor="ctr"/>
          <a:lstStyle/>
          <a:p>
            <a:endParaRPr lang="fr-CA"/>
          </a:p>
        </p:txBody>
      </p:sp>
      <p:sp>
        <p:nvSpPr>
          <p:cNvPr id="44078" name="Line 44"/>
          <p:cNvSpPr>
            <a:spLocks noChangeShapeType="1"/>
          </p:cNvSpPr>
          <p:nvPr/>
        </p:nvSpPr>
        <p:spPr bwMode="auto">
          <a:xfrm flipV="1">
            <a:off x="6126163" y="3040063"/>
            <a:ext cx="0" cy="1728787"/>
          </a:xfrm>
          <a:prstGeom prst="line">
            <a:avLst/>
          </a:prstGeom>
          <a:noFill/>
          <a:ln w="9525">
            <a:solidFill>
              <a:srgbClr val="000000"/>
            </a:solidFill>
            <a:round/>
            <a:headEnd/>
            <a:tailEnd/>
          </a:ln>
        </p:spPr>
        <p:txBody>
          <a:bodyPr wrap="none" anchor="ctr"/>
          <a:lstStyle/>
          <a:p>
            <a:endParaRPr lang="fr-CA"/>
          </a:p>
        </p:txBody>
      </p:sp>
      <p:sp>
        <p:nvSpPr>
          <p:cNvPr id="44079" name="Line 45"/>
          <p:cNvSpPr>
            <a:spLocks noChangeShapeType="1"/>
          </p:cNvSpPr>
          <p:nvPr/>
        </p:nvSpPr>
        <p:spPr bwMode="auto">
          <a:xfrm flipH="1">
            <a:off x="6721475" y="2366963"/>
            <a:ext cx="0" cy="2401887"/>
          </a:xfrm>
          <a:prstGeom prst="line">
            <a:avLst/>
          </a:prstGeom>
          <a:noFill/>
          <a:ln w="9525">
            <a:solidFill>
              <a:srgbClr val="000000"/>
            </a:solidFill>
            <a:round/>
            <a:headEnd/>
            <a:tailEnd/>
          </a:ln>
        </p:spPr>
        <p:txBody>
          <a:bodyPr wrap="none" anchor="ctr"/>
          <a:lstStyle/>
          <a:p>
            <a:endParaRPr lang="fr-CA"/>
          </a:p>
        </p:txBody>
      </p:sp>
      <p:sp>
        <p:nvSpPr>
          <p:cNvPr id="44080" name="Line 46"/>
          <p:cNvSpPr>
            <a:spLocks noChangeShapeType="1"/>
          </p:cNvSpPr>
          <p:nvPr/>
        </p:nvSpPr>
        <p:spPr bwMode="auto">
          <a:xfrm>
            <a:off x="7251700" y="2363788"/>
            <a:ext cx="0" cy="2420937"/>
          </a:xfrm>
          <a:prstGeom prst="line">
            <a:avLst/>
          </a:prstGeom>
          <a:noFill/>
          <a:ln w="9525">
            <a:solidFill>
              <a:srgbClr val="000000"/>
            </a:solidFill>
            <a:round/>
            <a:headEnd/>
            <a:tailEnd/>
          </a:ln>
        </p:spPr>
        <p:txBody>
          <a:bodyPr wrap="none" anchor="ctr"/>
          <a:lstStyle/>
          <a:p>
            <a:endParaRPr lang="fr-CA"/>
          </a:p>
        </p:txBody>
      </p:sp>
      <p:sp>
        <p:nvSpPr>
          <p:cNvPr id="44081" name="Line 47"/>
          <p:cNvSpPr>
            <a:spLocks noChangeShapeType="1"/>
          </p:cNvSpPr>
          <p:nvPr/>
        </p:nvSpPr>
        <p:spPr bwMode="auto">
          <a:xfrm flipH="1" flipV="1">
            <a:off x="4608513" y="3881438"/>
            <a:ext cx="93662" cy="84137"/>
          </a:xfrm>
          <a:prstGeom prst="line">
            <a:avLst/>
          </a:prstGeom>
          <a:noFill/>
          <a:ln w="9525">
            <a:solidFill>
              <a:srgbClr val="000000"/>
            </a:solidFill>
            <a:round/>
            <a:headEnd/>
            <a:tailEnd/>
          </a:ln>
        </p:spPr>
        <p:txBody>
          <a:bodyPr wrap="none" anchor="ctr"/>
          <a:lstStyle/>
          <a:p>
            <a:endParaRPr lang="fr-CA"/>
          </a:p>
        </p:txBody>
      </p:sp>
      <p:sp>
        <p:nvSpPr>
          <p:cNvPr id="44082" name="Line 48"/>
          <p:cNvSpPr>
            <a:spLocks noChangeShapeType="1"/>
          </p:cNvSpPr>
          <p:nvPr/>
        </p:nvSpPr>
        <p:spPr bwMode="auto">
          <a:xfrm flipH="1" flipV="1">
            <a:off x="5473700" y="3349625"/>
            <a:ext cx="93663" cy="90488"/>
          </a:xfrm>
          <a:prstGeom prst="line">
            <a:avLst/>
          </a:prstGeom>
          <a:noFill/>
          <a:ln w="9525">
            <a:solidFill>
              <a:srgbClr val="000000"/>
            </a:solidFill>
            <a:round/>
            <a:headEnd/>
            <a:tailEnd/>
          </a:ln>
        </p:spPr>
        <p:txBody>
          <a:bodyPr wrap="none" anchor="ctr"/>
          <a:lstStyle/>
          <a:p>
            <a:endParaRPr lang="fr-CA"/>
          </a:p>
        </p:txBody>
      </p:sp>
      <p:sp>
        <p:nvSpPr>
          <p:cNvPr id="44083" name="Line 49"/>
          <p:cNvSpPr>
            <a:spLocks noChangeShapeType="1"/>
          </p:cNvSpPr>
          <p:nvPr/>
        </p:nvSpPr>
        <p:spPr bwMode="auto">
          <a:xfrm flipH="1" flipV="1">
            <a:off x="6045200" y="2963863"/>
            <a:ext cx="80963" cy="71437"/>
          </a:xfrm>
          <a:prstGeom prst="line">
            <a:avLst/>
          </a:prstGeom>
          <a:noFill/>
          <a:ln w="9525">
            <a:solidFill>
              <a:srgbClr val="000000"/>
            </a:solidFill>
            <a:round/>
            <a:headEnd/>
            <a:tailEnd/>
          </a:ln>
        </p:spPr>
        <p:txBody>
          <a:bodyPr wrap="none" anchor="ctr"/>
          <a:lstStyle/>
          <a:p>
            <a:endParaRPr lang="fr-CA"/>
          </a:p>
        </p:txBody>
      </p:sp>
      <p:sp>
        <p:nvSpPr>
          <p:cNvPr id="44084" name="Line 50"/>
          <p:cNvSpPr>
            <a:spLocks noChangeShapeType="1"/>
          </p:cNvSpPr>
          <p:nvPr/>
        </p:nvSpPr>
        <p:spPr bwMode="auto">
          <a:xfrm flipH="1" flipV="1">
            <a:off x="6545263" y="2570163"/>
            <a:ext cx="63500" cy="52387"/>
          </a:xfrm>
          <a:prstGeom prst="line">
            <a:avLst/>
          </a:prstGeom>
          <a:noFill/>
          <a:ln w="9525">
            <a:solidFill>
              <a:srgbClr val="000000"/>
            </a:solidFill>
            <a:round/>
            <a:headEnd/>
            <a:tailEnd/>
          </a:ln>
        </p:spPr>
        <p:txBody>
          <a:bodyPr wrap="none" anchor="ctr"/>
          <a:lstStyle/>
          <a:p>
            <a:endParaRPr lang="fr-CA"/>
          </a:p>
        </p:txBody>
      </p:sp>
      <p:sp>
        <p:nvSpPr>
          <p:cNvPr id="44085" name="Line 51"/>
          <p:cNvSpPr>
            <a:spLocks noChangeShapeType="1"/>
          </p:cNvSpPr>
          <p:nvPr/>
        </p:nvSpPr>
        <p:spPr bwMode="auto">
          <a:xfrm flipH="1" flipV="1">
            <a:off x="7023100" y="2146300"/>
            <a:ext cx="247650" cy="242888"/>
          </a:xfrm>
          <a:prstGeom prst="line">
            <a:avLst/>
          </a:prstGeom>
          <a:noFill/>
          <a:ln w="9525">
            <a:solidFill>
              <a:srgbClr val="000000"/>
            </a:solidFill>
            <a:round/>
            <a:headEnd/>
            <a:tailEnd/>
          </a:ln>
        </p:spPr>
        <p:txBody>
          <a:bodyPr wrap="none" anchor="ctr"/>
          <a:lstStyle/>
          <a:p>
            <a:endParaRPr lang="fr-CA"/>
          </a:p>
        </p:txBody>
      </p:sp>
      <p:sp>
        <p:nvSpPr>
          <p:cNvPr id="44086" name="Line 52"/>
          <p:cNvSpPr>
            <a:spLocks noChangeShapeType="1"/>
          </p:cNvSpPr>
          <p:nvPr/>
        </p:nvSpPr>
        <p:spPr bwMode="auto">
          <a:xfrm flipH="1" flipV="1">
            <a:off x="2940050" y="4422775"/>
            <a:ext cx="87313" cy="92075"/>
          </a:xfrm>
          <a:prstGeom prst="line">
            <a:avLst/>
          </a:prstGeom>
          <a:noFill/>
          <a:ln w="9525">
            <a:solidFill>
              <a:srgbClr val="000000"/>
            </a:solidFill>
            <a:round/>
            <a:headEnd/>
            <a:tailEnd/>
          </a:ln>
        </p:spPr>
        <p:txBody>
          <a:bodyPr wrap="none" anchor="ctr"/>
          <a:lstStyle/>
          <a:p>
            <a:endParaRPr lang="fr-CA"/>
          </a:p>
        </p:txBody>
      </p:sp>
      <p:sp>
        <p:nvSpPr>
          <p:cNvPr id="44087" name="Text Box 53"/>
          <p:cNvSpPr txBox="1">
            <a:spLocks noChangeArrowheads="1"/>
          </p:cNvSpPr>
          <p:nvPr/>
        </p:nvSpPr>
        <p:spPr bwMode="auto">
          <a:xfrm>
            <a:off x="3687763" y="5995988"/>
            <a:ext cx="860425" cy="457200"/>
          </a:xfrm>
          <a:prstGeom prst="rect">
            <a:avLst/>
          </a:prstGeom>
          <a:noFill/>
          <a:ln w="9525">
            <a:noFill/>
            <a:miter lim="800000"/>
            <a:headEnd/>
            <a:tailEnd/>
          </a:ln>
        </p:spPr>
        <p:txBody>
          <a:bodyPr wrap="none" anchor="ctr">
            <a:spAutoFit/>
          </a:bodyPr>
          <a:lstStyle/>
          <a:p>
            <a:pPr algn="ctr" eaLnBrk="0" hangingPunct="0">
              <a:spcBef>
                <a:spcPct val="50000"/>
              </a:spcBef>
            </a:pPr>
            <a:r>
              <a:rPr lang="en-US" sz="2400" b="1">
                <a:latin typeface="Times New Roman" pitchFamily="18" charset="0"/>
              </a:rPr>
              <a:t>Time</a:t>
            </a:r>
            <a:endParaRPr lang="en-US" sz="3600" b="1">
              <a:latin typeface="Times New Roman" pitchFamily="18" charset="0"/>
            </a:endParaRPr>
          </a:p>
        </p:txBody>
      </p:sp>
      <p:sp>
        <p:nvSpPr>
          <p:cNvPr id="44088" name="Text Box 54"/>
          <p:cNvSpPr txBox="1">
            <a:spLocks noChangeArrowheads="1"/>
          </p:cNvSpPr>
          <p:nvPr/>
        </p:nvSpPr>
        <p:spPr bwMode="auto">
          <a:xfrm>
            <a:off x="6567488" y="6353175"/>
            <a:ext cx="1414462" cy="336550"/>
          </a:xfrm>
          <a:prstGeom prst="rect">
            <a:avLst/>
          </a:prstGeom>
          <a:noFill/>
          <a:ln w="9525">
            <a:noFill/>
            <a:miter lim="800000"/>
            <a:headEnd/>
            <a:tailEnd/>
          </a:ln>
        </p:spPr>
        <p:txBody>
          <a:bodyPr wrap="none">
            <a:spAutoFit/>
          </a:bodyPr>
          <a:lstStyle/>
          <a:p>
            <a:r>
              <a:rPr lang="en-CA" sz="1600"/>
              <a:t>Connor 1992</a:t>
            </a:r>
            <a:r>
              <a:rPr lang="fr-CA" sz="1600"/>
              <a:t> </a:t>
            </a:r>
          </a:p>
        </p:txBody>
      </p:sp>
      <p:sp>
        <p:nvSpPr>
          <p:cNvPr id="44089" name="Text Box 55"/>
          <p:cNvSpPr txBox="1">
            <a:spLocks noChangeArrowheads="1"/>
          </p:cNvSpPr>
          <p:nvPr/>
        </p:nvSpPr>
        <p:spPr bwMode="auto">
          <a:xfrm>
            <a:off x="158750" y="996950"/>
            <a:ext cx="1503363" cy="822325"/>
          </a:xfrm>
          <a:prstGeom prst="rect">
            <a:avLst/>
          </a:prstGeom>
          <a:noFill/>
          <a:ln w="9525">
            <a:noFill/>
            <a:miter lim="800000"/>
            <a:headEnd/>
            <a:tailEnd/>
          </a:ln>
        </p:spPr>
        <p:txBody>
          <a:bodyPr wrap="none">
            <a:spAutoFit/>
          </a:bodyPr>
          <a:lstStyle/>
          <a:p>
            <a:pPr algn="ctr"/>
            <a:r>
              <a:rPr lang="en-CA" sz="2400" b="1">
                <a:latin typeface="Times New Roman" pitchFamily="18" charset="0"/>
              </a:rPr>
              <a:t>Degree of </a:t>
            </a:r>
          </a:p>
          <a:p>
            <a:pPr algn="ctr"/>
            <a:r>
              <a:rPr lang="en-CA" sz="2400" b="1">
                <a:latin typeface="Times New Roman" pitchFamily="18" charset="0"/>
              </a:rPr>
              <a:t>Support</a:t>
            </a:r>
          </a:p>
        </p:txBody>
      </p:sp>
      <p:cxnSp>
        <p:nvCxnSpPr>
          <p:cNvPr id="58" name="Straight Connector 57"/>
          <p:cNvCxnSpPr/>
          <p:nvPr/>
        </p:nvCxnSpPr>
        <p:spPr>
          <a:xfrm rot="5400000" flipH="1" flipV="1">
            <a:off x="8617632" y="6359016"/>
            <a:ext cx="692696" cy="3600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fld id="{CA0BBF76-577B-4940-88C6-C4FE0BBB58CE}" type="datetime4">
              <a:rPr lang="en-US" smtClean="0"/>
              <a:pPr/>
              <a:t>April 28, 2012</a:t>
            </a:fld>
            <a:endParaRPr lang="fr-CA" smtClean="0"/>
          </a:p>
        </p:txBody>
      </p:sp>
      <p:sp>
        <p:nvSpPr>
          <p:cNvPr id="16387" name="Slide Number Placeholder 4"/>
          <p:cNvSpPr>
            <a:spLocks noGrp="1"/>
          </p:cNvSpPr>
          <p:nvPr>
            <p:ph type="sldNum" sz="quarter" idx="11"/>
          </p:nvPr>
        </p:nvSpPr>
        <p:spPr>
          <a:noFill/>
        </p:spPr>
        <p:txBody>
          <a:bodyPr/>
          <a:lstStyle/>
          <a:p>
            <a:fld id="{7C4480CE-B6FE-4708-AF2C-38CC3D9D6DF1}" type="slidenum">
              <a:rPr lang="en-US" smtClean="0"/>
              <a:pPr/>
              <a:t>4</a:t>
            </a:fld>
            <a:endParaRPr lang="en-US" smtClean="0"/>
          </a:p>
        </p:txBody>
      </p:sp>
      <p:sp>
        <p:nvSpPr>
          <p:cNvPr id="16388" name="Rectangle 16"/>
          <p:cNvSpPr>
            <a:spLocks noChangeArrowheads="1"/>
          </p:cNvSpPr>
          <p:nvPr/>
        </p:nvSpPr>
        <p:spPr bwMode="auto">
          <a:xfrm>
            <a:off x="1431925" y="260350"/>
            <a:ext cx="6019800" cy="685800"/>
          </a:xfrm>
          <a:prstGeom prst="rect">
            <a:avLst/>
          </a:prstGeom>
          <a:noFill/>
          <a:ln w="9525">
            <a:noFill/>
            <a:miter lim="800000"/>
            <a:headEnd/>
            <a:tailEnd/>
          </a:ln>
        </p:spPr>
        <p:txBody>
          <a:bodyPr anchor="ctr"/>
          <a:lstStyle/>
          <a:p>
            <a:pPr algn="ctr"/>
            <a:r>
              <a:rPr lang="en-CA" sz="3200" b="1" dirty="0">
                <a:solidFill>
                  <a:schemeClr val="accent2"/>
                </a:solidFill>
                <a:latin typeface="Times New Roman" pitchFamily="18" charset="0"/>
              </a:rPr>
              <a:t>The Importance of </a:t>
            </a:r>
            <a:r>
              <a:rPr lang="en-CA" sz="3200" b="1" dirty="0" smtClean="0">
                <a:solidFill>
                  <a:schemeClr val="accent2"/>
                </a:solidFill>
                <a:latin typeface="Times New Roman" pitchFamily="18" charset="0"/>
              </a:rPr>
              <a:t>VSEs</a:t>
            </a:r>
            <a:endParaRPr lang="en-CA" sz="3200" b="1" dirty="0">
              <a:solidFill>
                <a:schemeClr val="accent2"/>
              </a:solidFill>
              <a:latin typeface="Times New Roman" pitchFamily="18" charset="0"/>
            </a:endParaRPr>
          </a:p>
        </p:txBody>
      </p:sp>
      <p:sp>
        <p:nvSpPr>
          <p:cNvPr id="279569" name="Rectangle 17"/>
          <p:cNvSpPr>
            <a:spLocks noChangeArrowheads="1"/>
          </p:cNvSpPr>
          <p:nvPr/>
        </p:nvSpPr>
        <p:spPr bwMode="auto">
          <a:xfrm>
            <a:off x="1620292" y="4437732"/>
            <a:ext cx="5688012" cy="1079500"/>
          </a:xfrm>
          <a:prstGeom prst="rect">
            <a:avLst/>
          </a:prstGeom>
          <a:noFill/>
          <a:ln w="9525">
            <a:solidFill>
              <a:schemeClr val="tx1"/>
            </a:solidFill>
            <a:miter lim="800000"/>
            <a:headEnd/>
            <a:tailEnd/>
          </a:ln>
        </p:spPr>
        <p:txBody>
          <a:bodyPr/>
          <a:lstStyle/>
          <a:p>
            <a:pPr indent="6350" algn="ctr">
              <a:lnSpc>
                <a:spcPct val="90000"/>
              </a:lnSpc>
              <a:spcBef>
                <a:spcPct val="20000"/>
              </a:spcBef>
            </a:pPr>
            <a:r>
              <a:rPr lang="en-CA" sz="2400">
                <a:latin typeface="Times New Roman" pitchFamily="18" charset="0"/>
              </a:rPr>
              <a:t>A software defect from one of the producers went into a product and resulted in a loss of over $200 million by the manufacturer</a:t>
            </a:r>
          </a:p>
        </p:txBody>
      </p:sp>
      <p:sp>
        <p:nvSpPr>
          <p:cNvPr id="16394" name="Text Box 22"/>
          <p:cNvSpPr txBox="1">
            <a:spLocks noChangeArrowheads="1"/>
          </p:cNvSpPr>
          <p:nvPr/>
        </p:nvSpPr>
        <p:spPr bwMode="auto">
          <a:xfrm>
            <a:off x="5346700" y="2038350"/>
            <a:ext cx="1409700" cy="396875"/>
          </a:xfrm>
          <a:prstGeom prst="rect">
            <a:avLst/>
          </a:prstGeom>
          <a:noFill/>
          <a:ln w="9525">
            <a:noFill/>
            <a:miter lim="800000"/>
            <a:headEnd/>
            <a:tailEnd/>
          </a:ln>
        </p:spPr>
        <p:txBody>
          <a:bodyPr wrap="none">
            <a:spAutoFit/>
          </a:bodyPr>
          <a:lstStyle/>
          <a:p>
            <a:r>
              <a:rPr lang="en-CA" sz="2000" b="1"/>
              <a:t>Prime (60)</a:t>
            </a:r>
          </a:p>
        </p:txBody>
      </p:sp>
      <p:sp>
        <p:nvSpPr>
          <p:cNvPr id="16395" name="Text Box 23"/>
          <p:cNvSpPr txBox="1">
            <a:spLocks noChangeArrowheads="1"/>
          </p:cNvSpPr>
          <p:nvPr/>
        </p:nvSpPr>
        <p:spPr bwMode="auto">
          <a:xfrm>
            <a:off x="5922963" y="2470150"/>
            <a:ext cx="2003425" cy="396875"/>
          </a:xfrm>
          <a:prstGeom prst="rect">
            <a:avLst/>
          </a:prstGeom>
          <a:noFill/>
          <a:ln w="9525">
            <a:noFill/>
            <a:miter lim="800000"/>
            <a:headEnd/>
            <a:tailEnd/>
          </a:ln>
        </p:spPr>
        <p:txBody>
          <a:bodyPr wrap="none">
            <a:spAutoFit/>
          </a:bodyPr>
          <a:lstStyle/>
          <a:p>
            <a:r>
              <a:rPr lang="en-CA" sz="2000" b="1" dirty="0"/>
              <a:t>Suppliers (600)</a:t>
            </a:r>
          </a:p>
        </p:txBody>
      </p:sp>
      <p:sp>
        <p:nvSpPr>
          <p:cNvPr id="16396" name="Text Box 24"/>
          <p:cNvSpPr txBox="1">
            <a:spLocks noChangeArrowheads="1"/>
          </p:cNvSpPr>
          <p:nvPr/>
        </p:nvSpPr>
        <p:spPr bwMode="auto">
          <a:xfrm>
            <a:off x="6503988" y="2965450"/>
            <a:ext cx="2462212" cy="396875"/>
          </a:xfrm>
          <a:prstGeom prst="rect">
            <a:avLst/>
          </a:prstGeom>
          <a:noFill/>
          <a:ln w="9525">
            <a:noFill/>
            <a:miter lim="800000"/>
            <a:headEnd/>
            <a:tailEnd/>
          </a:ln>
        </p:spPr>
        <p:txBody>
          <a:bodyPr wrap="none">
            <a:spAutoFit/>
          </a:bodyPr>
          <a:lstStyle/>
          <a:p>
            <a:r>
              <a:rPr lang="en-CA" sz="2000" b="1"/>
              <a:t>Producers (~6,000)</a:t>
            </a:r>
          </a:p>
        </p:txBody>
      </p:sp>
      <p:sp>
        <p:nvSpPr>
          <p:cNvPr id="16398" name="Text Box 26"/>
          <p:cNvSpPr txBox="1">
            <a:spLocks noChangeArrowheads="1"/>
          </p:cNvSpPr>
          <p:nvPr/>
        </p:nvSpPr>
        <p:spPr bwMode="auto">
          <a:xfrm>
            <a:off x="4303713" y="1557338"/>
            <a:ext cx="1792287" cy="396875"/>
          </a:xfrm>
          <a:prstGeom prst="rect">
            <a:avLst/>
          </a:prstGeom>
          <a:noFill/>
          <a:ln w="9525">
            <a:noFill/>
            <a:miter lim="800000"/>
            <a:headEnd/>
            <a:tailEnd/>
          </a:ln>
        </p:spPr>
        <p:txBody>
          <a:bodyPr wrap="none">
            <a:spAutoFit/>
          </a:bodyPr>
          <a:lstStyle/>
          <a:p>
            <a:r>
              <a:rPr lang="en-CA" sz="2000" b="1"/>
              <a:t>Manufacturer</a:t>
            </a:r>
          </a:p>
        </p:txBody>
      </p:sp>
      <p:sp>
        <p:nvSpPr>
          <p:cNvPr id="16399" name="Text Box 27"/>
          <p:cNvSpPr txBox="1">
            <a:spLocks noChangeArrowheads="1"/>
          </p:cNvSpPr>
          <p:nvPr/>
        </p:nvSpPr>
        <p:spPr bwMode="auto">
          <a:xfrm>
            <a:off x="1835696" y="6165850"/>
            <a:ext cx="7148047" cy="307777"/>
          </a:xfrm>
          <a:prstGeom prst="rect">
            <a:avLst/>
          </a:prstGeom>
          <a:noFill/>
          <a:ln w="9525">
            <a:noFill/>
            <a:miter lim="800000"/>
            <a:headEnd/>
            <a:tailEnd/>
          </a:ln>
        </p:spPr>
        <p:txBody>
          <a:bodyPr wrap="none">
            <a:spAutoFit/>
          </a:bodyPr>
          <a:lstStyle/>
          <a:p>
            <a:r>
              <a:rPr lang="fr-CA" sz="1400" dirty="0" smtClean="0"/>
              <a:t>(</a:t>
            </a:r>
            <a:r>
              <a:rPr lang="fr-CA" sz="1400" dirty="0" err="1" smtClean="0"/>
              <a:t>Adapted</a:t>
            </a:r>
            <a:r>
              <a:rPr lang="fr-CA" sz="1400" dirty="0" smtClean="0"/>
              <a:t> </a:t>
            </a:r>
            <a:r>
              <a:rPr lang="fr-CA" sz="1400" dirty="0" err="1"/>
              <a:t>from</a:t>
            </a:r>
            <a:r>
              <a:rPr lang="fr-CA" sz="1400" dirty="0"/>
              <a:t>: </a:t>
            </a:r>
            <a:r>
              <a:rPr lang="fr-CA" sz="1400" dirty="0" err="1"/>
              <a:t>Shintani</a:t>
            </a:r>
            <a:r>
              <a:rPr lang="fr-CA" sz="1400" dirty="0"/>
              <a:t>, Small Settings Workshop, Software Engineering Institute, </a:t>
            </a:r>
            <a:r>
              <a:rPr lang="fr-CA" sz="1400" dirty="0" smtClean="0"/>
              <a:t>2006)</a:t>
            </a:r>
            <a:endParaRPr lang="fr-FR" sz="1400" dirty="0"/>
          </a:p>
        </p:txBody>
      </p:sp>
      <p:sp>
        <p:nvSpPr>
          <p:cNvPr id="41" name="AutoShape 18"/>
          <p:cNvSpPr>
            <a:spLocks noChangeArrowheads="1"/>
          </p:cNvSpPr>
          <p:nvPr/>
        </p:nvSpPr>
        <p:spPr bwMode="auto">
          <a:xfrm>
            <a:off x="958850" y="1847850"/>
            <a:ext cx="5545138" cy="1511300"/>
          </a:xfrm>
          <a:prstGeom prst="triangle">
            <a:avLst>
              <a:gd name="adj" fmla="val 50000"/>
            </a:avLst>
          </a:prstGeom>
          <a:solidFill>
            <a:schemeClr val="accent2"/>
          </a:solidFill>
          <a:ln w="9525">
            <a:solidFill>
              <a:schemeClr val="tx1"/>
            </a:solidFill>
            <a:miter lim="800000"/>
            <a:headEnd/>
            <a:tailEnd/>
          </a:ln>
        </p:spPr>
        <p:txBody>
          <a:bodyPr wrap="none" anchor="ctr"/>
          <a:lstStyle/>
          <a:p>
            <a:endParaRPr lang="fr-CA"/>
          </a:p>
        </p:txBody>
      </p:sp>
      <p:sp>
        <p:nvSpPr>
          <p:cNvPr id="43" name="Line 19"/>
          <p:cNvSpPr>
            <a:spLocks noChangeShapeType="1"/>
          </p:cNvSpPr>
          <p:nvPr/>
        </p:nvSpPr>
        <p:spPr bwMode="auto">
          <a:xfrm flipV="1">
            <a:off x="2903538" y="1919288"/>
            <a:ext cx="1584325" cy="1587"/>
          </a:xfrm>
          <a:prstGeom prst="line">
            <a:avLst/>
          </a:prstGeom>
          <a:noFill/>
          <a:ln w="19050">
            <a:solidFill>
              <a:srgbClr val="FF0000"/>
            </a:solidFill>
            <a:round/>
            <a:headEnd/>
            <a:tailEnd/>
          </a:ln>
        </p:spPr>
        <p:txBody>
          <a:bodyPr/>
          <a:lstStyle/>
          <a:p>
            <a:endParaRPr lang="fr-CA"/>
          </a:p>
        </p:txBody>
      </p:sp>
      <p:sp>
        <p:nvSpPr>
          <p:cNvPr id="44" name="Line 20"/>
          <p:cNvSpPr>
            <a:spLocks noChangeShapeType="1"/>
          </p:cNvSpPr>
          <p:nvPr/>
        </p:nvSpPr>
        <p:spPr bwMode="auto">
          <a:xfrm>
            <a:off x="1119188" y="2855913"/>
            <a:ext cx="5111750" cy="0"/>
          </a:xfrm>
          <a:prstGeom prst="line">
            <a:avLst/>
          </a:prstGeom>
          <a:noFill/>
          <a:ln w="19050">
            <a:solidFill>
              <a:srgbClr val="FF0000"/>
            </a:solidFill>
            <a:round/>
            <a:headEnd/>
            <a:tailEnd/>
          </a:ln>
        </p:spPr>
        <p:txBody>
          <a:bodyPr/>
          <a:lstStyle/>
          <a:p>
            <a:endParaRPr lang="fr-CA"/>
          </a:p>
        </p:txBody>
      </p:sp>
      <p:sp>
        <p:nvSpPr>
          <p:cNvPr id="45" name="Line 21"/>
          <p:cNvSpPr>
            <a:spLocks noChangeShapeType="1"/>
          </p:cNvSpPr>
          <p:nvPr/>
        </p:nvSpPr>
        <p:spPr bwMode="auto">
          <a:xfrm>
            <a:off x="311150" y="3359150"/>
            <a:ext cx="6985000" cy="0"/>
          </a:xfrm>
          <a:prstGeom prst="line">
            <a:avLst/>
          </a:prstGeom>
          <a:noFill/>
          <a:ln w="19050">
            <a:solidFill>
              <a:srgbClr val="FF0000"/>
            </a:solidFill>
            <a:round/>
            <a:headEnd/>
            <a:tailEnd/>
          </a:ln>
        </p:spPr>
        <p:txBody>
          <a:bodyPr/>
          <a:lstStyle/>
          <a:p>
            <a:endParaRPr lang="fr-CA"/>
          </a:p>
        </p:txBody>
      </p:sp>
      <p:sp>
        <p:nvSpPr>
          <p:cNvPr id="46" name="Line 25"/>
          <p:cNvSpPr>
            <a:spLocks noChangeShapeType="1"/>
          </p:cNvSpPr>
          <p:nvPr/>
        </p:nvSpPr>
        <p:spPr bwMode="auto">
          <a:xfrm flipV="1">
            <a:off x="2184400" y="2351088"/>
            <a:ext cx="3182938" cy="1587"/>
          </a:xfrm>
          <a:prstGeom prst="line">
            <a:avLst/>
          </a:prstGeom>
          <a:noFill/>
          <a:ln w="19050">
            <a:solidFill>
              <a:srgbClr val="FF0000"/>
            </a:solidFill>
            <a:round/>
            <a:headEnd/>
            <a:tailEnd/>
          </a:ln>
        </p:spPr>
        <p:txBody>
          <a:bodyPr/>
          <a:lstStyle/>
          <a:p>
            <a:endParaRPr lang="fr-CA"/>
          </a:p>
        </p:txBody>
      </p:sp>
      <p:grpSp>
        <p:nvGrpSpPr>
          <p:cNvPr id="93" name="Group 92"/>
          <p:cNvGrpSpPr/>
          <p:nvPr/>
        </p:nvGrpSpPr>
        <p:grpSpPr>
          <a:xfrm>
            <a:off x="1303338" y="1773238"/>
            <a:ext cx="4881562" cy="1727201"/>
            <a:chOff x="1303338" y="1773238"/>
            <a:chExt cx="4881562" cy="1727201"/>
          </a:xfrm>
        </p:grpSpPr>
        <p:sp>
          <p:nvSpPr>
            <p:cNvPr id="51" name="Oval 31"/>
            <p:cNvSpPr>
              <a:spLocks noChangeArrowheads="1"/>
            </p:cNvSpPr>
            <p:nvPr/>
          </p:nvSpPr>
          <p:spPr bwMode="auto">
            <a:xfrm>
              <a:off x="2166938" y="3213101"/>
              <a:ext cx="360362" cy="287338"/>
            </a:xfrm>
            <a:prstGeom prst="ellipse">
              <a:avLst/>
            </a:prstGeom>
            <a:solidFill>
              <a:schemeClr val="bg1"/>
            </a:solidFill>
            <a:ln w="9525">
              <a:solidFill>
                <a:srgbClr val="FF0000"/>
              </a:solidFill>
              <a:round/>
              <a:headEnd/>
              <a:tailEnd/>
            </a:ln>
          </p:spPr>
          <p:txBody>
            <a:bodyPr wrap="none" anchor="ctr"/>
            <a:lstStyle/>
            <a:p>
              <a:pPr algn="ctr"/>
              <a:endParaRPr lang="fr-FR" b="1"/>
            </a:p>
          </p:txBody>
        </p:sp>
        <p:sp>
          <p:nvSpPr>
            <p:cNvPr id="52" name="Oval 32"/>
            <p:cNvSpPr>
              <a:spLocks noChangeArrowheads="1"/>
            </p:cNvSpPr>
            <p:nvPr/>
          </p:nvSpPr>
          <p:spPr bwMode="auto">
            <a:xfrm>
              <a:off x="2698750" y="3213101"/>
              <a:ext cx="360362" cy="287338"/>
            </a:xfrm>
            <a:prstGeom prst="ellipse">
              <a:avLst/>
            </a:prstGeom>
            <a:solidFill>
              <a:schemeClr val="bg1"/>
            </a:solidFill>
            <a:ln w="9525">
              <a:solidFill>
                <a:srgbClr val="FF0000"/>
              </a:solidFill>
              <a:round/>
              <a:headEnd/>
              <a:tailEnd/>
            </a:ln>
          </p:spPr>
          <p:txBody>
            <a:bodyPr wrap="none" anchor="ctr"/>
            <a:lstStyle/>
            <a:p>
              <a:pPr algn="ctr"/>
              <a:endParaRPr lang="fr-FR" b="1"/>
            </a:p>
          </p:txBody>
        </p:sp>
        <p:sp>
          <p:nvSpPr>
            <p:cNvPr id="53" name="Oval 33"/>
            <p:cNvSpPr>
              <a:spLocks noChangeArrowheads="1"/>
            </p:cNvSpPr>
            <p:nvPr/>
          </p:nvSpPr>
          <p:spPr bwMode="auto">
            <a:xfrm>
              <a:off x="3635375" y="3213101"/>
              <a:ext cx="360362" cy="287338"/>
            </a:xfrm>
            <a:prstGeom prst="ellipse">
              <a:avLst/>
            </a:prstGeom>
            <a:solidFill>
              <a:schemeClr val="bg1"/>
            </a:solidFill>
            <a:ln w="9525">
              <a:solidFill>
                <a:srgbClr val="FF0000"/>
              </a:solidFill>
              <a:round/>
              <a:headEnd/>
              <a:tailEnd/>
            </a:ln>
          </p:spPr>
          <p:txBody>
            <a:bodyPr wrap="none" anchor="ctr"/>
            <a:lstStyle/>
            <a:p>
              <a:pPr algn="ctr"/>
              <a:endParaRPr lang="fr-FR" b="1"/>
            </a:p>
          </p:txBody>
        </p:sp>
        <p:sp>
          <p:nvSpPr>
            <p:cNvPr id="54" name="Oval 34"/>
            <p:cNvSpPr>
              <a:spLocks noChangeArrowheads="1"/>
            </p:cNvSpPr>
            <p:nvPr/>
          </p:nvSpPr>
          <p:spPr bwMode="auto">
            <a:xfrm>
              <a:off x="2483495" y="2709863"/>
              <a:ext cx="360362" cy="287338"/>
            </a:xfrm>
            <a:prstGeom prst="ellipse">
              <a:avLst/>
            </a:prstGeom>
            <a:solidFill>
              <a:schemeClr val="bg1"/>
            </a:solidFill>
            <a:ln w="9525">
              <a:solidFill>
                <a:srgbClr val="FF0000"/>
              </a:solidFill>
              <a:round/>
              <a:headEnd/>
              <a:tailEnd/>
            </a:ln>
          </p:spPr>
          <p:txBody>
            <a:bodyPr wrap="none" anchor="ctr"/>
            <a:lstStyle/>
            <a:p>
              <a:pPr algn="ctr"/>
              <a:endParaRPr lang="fr-FR" b="1"/>
            </a:p>
          </p:txBody>
        </p:sp>
        <p:sp>
          <p:nvSpPr>
            <p:cNvPr id="55" name="Oval 35"/>
            <p:cNvSpPr>
              <a:spLocks noChangeArrowheads="1"/>
            </p:cNvSpPr>
            <p:nvPr/>
          </p:nvSpPr>
          <p:spPr bwMode="auto">
            <a:xfrm>
              <a:off x="3563566" y="2205038"/>
              <a:ext cx="360362" cy="287338"/>
            </a:xfrm>
            <a:prstGeom prst="ellipse">
              <a:avLst/>
            </a:prstGeom>
            <a:solidFill>
              <a:schemeClr val="bg1"/>
            </a:solidFill>
            <a:ln w="9525">
              <a:solidFill>
                <a:srgbClr val="FF0000"/>
              </a:solidFill>
              <a:round/>
              <a:headEnd/>
              <a:tailEnd/>
            </a:ln>
          </p:spPr>
          <p:txBody>
            <a:bodyPr wrap="none" anchor="ctr"/>
            <a:lstStyle/>
            <a:p>
              <a:pPr algn="ctr"/>
              <a:endParaRPr lang="fr-FR" b="1"/>
            </a:p>
          </p:txBody>
        </p:sp>
        <p:sp>
          <p:nvSpPr>
            <p:cNvPr id="56" name="Oval 36"/>
            <p:cNvSpPr>
              <a:spLocks noChangeArrowheads="1"/>
            </p:cNvSpPr>
            <p:nvPr/>
          </p:nvSpPr>
          <p:spPr bwMode="auto">
            <a:xfrm>
              <a:off x="3563888" y="1773238"/>
              <a:ext cx="360362" cy="287338"/>
            </a:xfrm>
            <a:prstGeom prst="ellipse">
              <a:avLst/>
            </a:prstGeom>
            <a:solidFill>
              <a:schemeClr val="bg1"/>
            </a:solidFill>
            <a:ln w="9525">
              <a:solidFill>
                <a:srgbClr val="FF0000"/>
              </a:solidFill>
              <a:round/>
              <a:headEnd/>
              <a:tailEnd/>
            </a:ln>
          </p:spPr>
          <p:txBody>
            <a:bodyPr wrap="none" anchor="ctr"/>
            <a:lstStyle/>
            <a:p>
              <a:pPr algn="ctr"/>
              <a:endParaRPr lang="fr-FR" b="1"/>
            </a:p>
          </p:txBody>
        </p:sp>
        <p:sp>
          <p:nvSpPr>
            <p:cNvPr id="57" name="Oval 37"/>
            <p:cNvSpPr>
              <a:spLocks noChangeArrowheads="1"/>
            </p:cNvSpPr>
            <p:nvPr/>
          </p:nvSpPr>
          <p:spPr bwMode="auto">
            <a:xfrm>
              <a:off x="4498975" y="3213101"/>
              <a:ext cx="360362" cy="287338"/>
            </a:xfrm>
            <a:prstGeom prst="ellipse">
              <a:avLst/>
            </a:prstGeom>
            <a:solidFill>
              <a:schemeClr val="bg1"/>
            </a:solidFill>
            <a:ln w="9525">
              <a:solidFill>
                <a:srgbClr val="FF0000"/>
              </a:solidFill>
              <a:round/>
              <a:headEnd/>
              <a:tailEnd/>
            </a:ln>
          </p:spPr>
          <p:txBody>
            <a:bodyPr wrap="none" anchor="ctr"/>
            <a:lstStyle/>
            <a:p>
              <a:pPr algn="ctr"/>
              <a:endParaRPr lang="fr-FR" b="1"/>
            </a:p>
          </p:txBody>
        </p:sp>
        <p:sp>
          <p:nvSpPr>
            <p:cNvPr id="58" name="Oval 38"/>
            <p:cNvSpPr>
              <a:spLocks noChangeArrowheads="1"/>
            </p:cNvSpPr>
            <p:nvPr/>
          </p:nvSpPr>
          <p:spPr bwMode="auto">
            <a:xfrm>
              <a:off x="1303338" y="3184526"/>
              <a:ext cx="360362" cy="287338"/>
            </a:xfrm>
            <a:prstGeom prst="ellipse">
              <a:avLst/>
            </a:prstGeom>
            <a:solidFill>
              <a:schemeClr val="bg1"/>
            </a:solidFill>
            <a:ln w="9525">
              <a:solidFill>
                <a:srgbClr val="FF0000"/>
              </a:solidFill>
              <a:round/>
              <a:headEnd/>
              <a:tailEnd/>
            </a:ln>
          </p:spPr>
          <p:txBody>
            <a:bodyPr wrap="none" anchor="ctr"/>
            <a:lstStyle/>
            <a:p>
              <a:pPr algn="ctr"/>
              <a:endParaRPr lang="fr-FR" b="1"/>
            </a:p>
          </p:txBody>
        </p:sp>
        <p:sp>
          <p:nvSpPr>
            <p:cNvPr id="59" name="Oval 39"/>
            <p:cNvSpPr>
              <a:spLocks noChangeArrowheads="1"/>
            </p:cNvSpPr>
            <p:nvPr/>
          </p:nvSpPr>
          <p:spPr bwMode="auto">
            <a:xfrm>
              <a:off x="5824538" y="3213101"/>
              <a:ext cx="360362" cy="287338"/>
            </a:xfrm>
            <a:prstGeom prst="ellipse">
              <a:avLst/>
            </a:prstGeom>
            <a:solidFill>
              <a:schemeClr val="bg1"/>
            </a:solidFill>
            <a:ln w="9525">
              <a:solidFill>
                <a:srgbClr val="FF0000"/>
              </a:solidFill>
              <a:round/>
              <a:headEnd/>
              <a:tailEnd/>
            </a:ln>
          </p:spPr>
          <p:txBody>
            <a:bodyPr wrap="none" anchor="ctr"/>
            <a:lstStyle/>
            <a:p>
              <a:pPr algn="ctr"/>
              <a:endParaRPr lang="fr-FR" b="1"/>
            </a:p>
          </p:txBody>
        </p:sp>
        <p:sp>
          <p:nvSpPr>
            <p:cNvPr id="60" name="Oval 40"/>
            <p:cNvSpPr>
              <a:spLocks noChangeArrowheads="1"/>
            </p:cNvSpPr>
            <p:nvPr/>
          </p:nvSpPr>
          <p:spPr bwMode="auto">
            <a:xfrm>
              <a:off x="3851920" y="2708276"/>
              <a:ext cx="360362" cy="287338"/>
            </a:xfrm>
            <a:prstGeom prst="ellipse">
              <a:avLst/>
            </a:prstGeom>
            <a:solidFill>
              <a:schemeClr val="bg1"/>
            </a:solidFill>
            <a:ln w="9525">
              <a:solidFill>
                <a:srgbClr val="FF0000"/>
              </a:solidFill>
              <a:round/>
              <a:headEnd/>
              <a:tailEnd/>
            </a:ln>
          </p:spPr>
          <p:txBody>
            <a:bodyPr wrap="none" anchor="ctr"/>
            <a:lstStyle/>
            <a:p>
              <a:pPr algn="ctr"/>
              <a:endParaRPr lang="fr-FR" b="1"/>
            </a:p>
          </p:txBody>
        </p:sp>
        <p:sp>
          <p:nvSpPr>
            <p:cNvPr id="61" name="Oval 41"/>
            <p:cNvSpPr>
              <a:spLocks noChangeArrowheads="1"/>
            </p:cNvSpPr>
            <p:nvPr/>
          </p:nvSpPr>
          <p:spPr bwMode="auto">
            <a:xfrm>
              <a:off x="4716463" y="2708276"/>
              <a:ext cx="360362" cy="287338"/>
            </a:xfrm>
            <a:prstGeom prst="ellipse">
              <a:avLst/>
            </a:prstGeom>
            <a:solidFill>
              <a:schemeClr val="bg1"/>
            </a:solidFill>
            <a:ln w="9525">
              <a:solidFill>
                <a:srgbClr val="FF0000"/>
              </a:solidFill>
              <a:round/>
              <a:headEnd/>
              <a:tailEnd/>
            </a:ln>
          </p:spPr>
          <p:txBody>
            <a:bodyPr wrap="none" anchor="ctr"/>
            <a:lstStyle/>
            <a:p>
              <a:pPr algn="ctr"/>
              <a:endParaRPr lang="fr-FR" b="1"/>
            </a:p>
          </p:txBody>
        </p:sp>
        <p:sp>
          <p:nvSpPr>
            <p:cNvPr id="62" name="Oval 42"/>
            <p:cNvSpPr>
              <a:spLocks noChangeArrowheads="1"/>
            </p:cNvSpPr>
            <p:nvPr/>
          </p:nvSpPr>
          <p:spPr bwMode="auto">
            <a:xfrm>
              <a:off x="4139630" y="2205038"/>
              <a:ext cx="360362" cy="287338"/>
            </a:xfrm>
            <a:prstGeom prst="ellipse">
              <a:avLst/>
            </a:prstGeom>
            <a:solidFill>
              <a:schemeClr val="bg1"/>
            </a:solidFill>
            <a:ln w="9525">
              <a:solidFill>
                <a:srgbClr val="FF0000"/>
              </a:solidFill>
              <a:round/>
              <a:headEnd/>
              <a:tailEnd/>
            </a:ln>
          </p:spPr>
          <p:txBody>
            <a:bodyPr wrap="none" anchor="ctr"/>
            <a:lstStyle/>
            <a:p>
              <a:pPr algn="ctr"/>
              <a:endParaRPr lang="fr-FR" b="1"/>
            </a:p>
          </p:txBody>
        </p:sp>
        <p:sp>
          <p:nvSpPr>
            <p:cNvPr id="63" name="Oval 43"/>
            <p:cNvSpPr>
              <a:spLocks noChangeArrowheads="1"/>
            </p:cNvSpPr>
            <p:nvPr/>
          </p:nvSpPr>
          <p:spPr bwMode="auto">
            <a:xfrm>
              <a:off x="4067175" y="3213101"/>
              <a:ext cx="360362" cy="287338"/>
            </a:xfrm>
            <a:prstGeom prst="ellipse">
              <a:avLst/>
            </a:prstGeom>
            <a:solidFill>
              <a:schemeClr val="bg1"/>
            </a:solidFill>
            <a:ln w="9525">
              <a:solidFill>
                <a:srgbClr val="FF0000"/>
              </a:solidFill>
              <a:round/>
              <a:headEnd/>
              <a:tailEnd/>
            </a:ln>
          </p:spPr>
          <p:txBody>
            <a:bodyPr wrap="none" anchor="ctr"/>
            <a:lstStyle/>
            <a:p>
              <a:pPr algn="ctr"/>
              <a:endParaRPr lang="fr-FR" b="1"/>
            </a:p>
          </p:txBody>
        </p:sp>
        <p:sp>
          <p:nvSpPr>
            <p:cNvPr id="64" name="Oval 44"/>
            <p:cNvSpPr>
              <a:spLocks noChangeArrowheads="1"/>
            </p:cNvSpPr>
            <p:nvPr/>
          </p:nvSpPr>
          <p:spPr bwMode="auto">
            <a:xfrm>
              <a:off x="3146425" y="3198813"/>
              <a:ext cx="360362" cy="287338"/>
            </a:xfrm>
            <a:prstGeom prst="ellipse">
              <a:avLst/>
            </a:prstGeom>
            <a:solidFill>
              <a:schemeClr val="bg1"/>
            </a:solidFill>
            <a:ln w="9525">
              <a:solidFill>
                <a:srgbClr val="FF0000"/>
              </a:solidFill>
              <a:round/>
              <a:headEnd/>
              <a:tailEnd/>
            </a:ln>
          </p:spPr>
          <p:txBody>
            <a:bodyPr wrap="none" anchor="ctr"/>
            <a:lstStyle/>
            <a:p>
              <a:pPr algn="ctr"/>
              <a:endParaRPr lang="fr-FR" b="1"/>
            </a:p>
          </p:txBody>
        </p:sp>
        <p:sp>
          <p:nvSpPr>
            <p:cNvPr id="65" name="Oval 45"/>
            <p:cNvSpPr>
              <a:spLocks noChangeArrowheads="1"/>
            </p:cNvSpPr>
            <p:nvPr/>
          </p:nvSpPr>
          <p:spPr bwMode="auto">
            <a:xfrm>
              <a:off x="4932363" y="3198813"/>
              <a:ext cx="360362" cy="287338"/>
            </a:xfrm>
            <a:prstGeom prst="ellipse">
              <a:avLst/>
            </a:prstGeom>
            <a:solidFill>
              <a:schemeClr val="bg1"/>
            </a:solidFill>
            <a:ln w="9525">
              <a:solidFill>
                <a:srgbClr val="FF0000"/>
              </a:solidFill>
              <a:round/>
              <a:headEnd/>
              <a:tailEnd/>
            </a:ln>
          </p:spPr>
          <p:txBody>
            <a:bodyPr wrap="none" anchor="ctr"/>
            <a:lstStyle/>
            <a:p>
              <a:pPr algn="ctr"/>
              <a:endParaRPr lang="fr-FR" b="1"/>
            </a:p>
          </p:txBody>
        </p:sp>
        <p:sp>
          <p:nvSpPr>
            <p:cNvPr id="66" name="Oval 46"/>
            <p:cNvSpPr>
              <a:spLocks noChangeArrowheads="1"/>
            </p:cNvSpPr>
            <p:nvPr/>
          </p:nvSpPr>
          <p:spPr bwMode="auto">
            <a:xfrm>
              <a:off x="5378450" y="3213101"/>
              <a:ext cx="360362" cy="287338"/>
            </a:xfrm>
            <a:prstGeom prst="ellipse">
              <a:avLst/>
            </a:prstGeom>
            <a:solidFill>
              <a:schemeClr val="bg1"/>
            </a:solidFill>
            <a:ln w="9525">
              <a:solidFill>
                <a:srgbClr val="FF0000"/>
              </a:solidFill>
              <a:round/>
              <a:headEnd/>
              <a:tailEnd/>
            </a:ln>
          </p:spPr>
          <p:txBody>
            <a:bodyPr wrap="none" anchor="ctr"/>
            <a:lstStyle/>
            <a:p>
              <a:pPr algn="ctr"/>
              <a:endParaRPr lang="fr-FR" b="1"/>
            </a:p>
          </p:txBody>
        </p:sp>
        <p:sp>
          <p:nvSpPr>
            <p:cNvPr id="67" name="Oval 47"/>
            <p:cNvSpPr>
              <a:spLocks noChangeArrowheads="1"/>
            </p:cNvSpPr>
            <p:nvPr/>
          </p:nvSpPr>
          <p:spPr bwMode="auto">
            <a:xfrm>
              <a:off x="1735138" y="3198813"/>
              <a:ext cx="360362" cy="287338"/>
            </a:xfrm>
            <a:prstGeom prst="ellipse">
              <a:avLst/>
            </a:prstGeom>
            <a:solidFill>
              <a:schemeClr val="bg1"/>
            </a:solidFill>
            <a:ln w="9525">
              <a:solidFill>
                <a:srgbClr val="FF0000"/>
              </a:solidFill>
              <a:round/>
              <a:headEnd/>
              <a:tailEnd/>
            </a:ln>
          </p:spPr>
          <p:txBody>
            <a:bodyPr wrap="none" anchor="ctr"/>
            <a:lstStyle/>
            <a:p>
              <a:pPr algn="ctr"/>
              <a:endParaRPr lang="fr-FR" b="1"/>
            </a:p>
          </p:txBody>
        </p:sp>
        <p:sp>
          <p:nvSpPr>
            <p:cNvPr id="68" name="Oval 48"/>
            <p:cNvSpPr>
              <a:spLocks noChangeArrowheads="1"/>
            </p:cNvSpPr>
            <p:nvPr/>
          </p:nvSpPr>
          <p:spPr bwMode="auto">
            <a:xfrm>
              <a:off x="3204220" y="2708276"/>
              <a:ext cx="360362" cy="287338"/>
            </a:xfrm>
            <a:prstGeom prst="ellipse">
              <a:avLst/>
            </a:prstGeom>
            <a:solidFill>
              <a:schemeClr val="bg1"/>
            </a:solidFill>
            <a:ln w="9525">
              <a:solidFill>
                <a:srgbClr val="FF0000"/>
              </a:solidFill>
              <a:round/>
              <a:headEnd/>
              <a:tailEnd/>
            </a:ln>
          </p:spPr>
          <p:txBody>
            <a:bodyPr wrap="none" anchor="ctr"/>
            <a:lstStyle/>
            <a:p>
              <a:pPr algn="ctr"/>
              <a:endParaRPr lang="fr-FR" b="1"/>
            </a:p>
          </p:txBody>
        </p:sp>
        <p:sp>
          <p:nvSpPr>
            <p:cNvPr id="76" name="Oval 35"/>
            <p:cNvSpPr>
              <a:spLocks noChangeArrowheads="1"/>
            </p:cNvSpPr>
            <p:nvPr/>
          </p:nvSpPr>
          <p:spPr bwMode="auto">
            <a:xfrm>
              <a:off x="2961698" y="2226808"/>
              <a:ext cx="360362" cy="287338"/>
            </a:xfrm>
            <a:prstGeom prst="ellipse">
              <a:avLst/>
            </a:prstGeom>
            <a:solidFill>
              <a:schemeClr val="bg1"/>
            </a:solidFill>
            <a:ln w="9525">
              <a:solidFill>
                <a:srgbClr val="FF0000"/>
              </a:solidFill>
              <a:round/>
              <a:headEnd/>
              <a:tailEnd/>
            </a:ln>
          </p:spPr>
          <p:txBody>
            <a:bodyPr wrap="none" anchor="ctr"/>
            <a:lstStyle/>
            <a:p>
              <a:pPr algn="ctr"/>
              <a:endParaRPr lang="fr-FR" b="1"/>
            </a:p>
          </p:txBody>
        </p:sp>
      </p:grpSp>
      <p:grpSp>
        <p:nvGrpSpPr>
          <p:cNvPr id="98" name="Group 97"/>
          <p:cNvGrpSpPr/>
          <p:nvPr/>
        </p:nvGrpSpPr>
        <p:grpSpPr>
          <a:xfrm>
            <a:off x="971600" y="1619508"/>
            <a:ext cx="2592288" cy="1693393"/>
            <a:chOff x="971600" y="1619508"/>
            <a:chExt cx="2592288" cy="1693393"/>
          </a:xfrm>
        </p:grpSpPr>
        <p:cxnSp>
          <p:nvCxnSpPr>
            <p:cNvPr id="73" name="Straight Arrow Connector 72"/>
            <p:cNvCxnSpPr/>
            <p:nvPr/>
          </p:nvCxnSpPr>
          <p:spPr>
            <a:xfrm>
              <a:off x="1619672" y="1916832"/>
              <a:ext cx="1348596"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971600" y="1619508"/>
              <a:ext cx="646331" cy="369332"/>
            </a:xfrm>
            <a:prstGeom prst="rect">
              <a:avLst/>
            </a:prstGeom>
            <a:noFill/>
          </p:spPr>
          <p:txBody>
            <a:bodyPr wrap="none" rtlCol="0">
              <a:spAutoFit/>
            </a:bodyPr>
            <a:lstStyle/>
            <a:p>
              <a:r>
                <a:rPr lang="fr-CA" b="1" dirty="0" smtClean="0"/>
                <a:t>VSE</a:t>
              </a:r>
              <a:endParaRPr lang="fr-CA" b="1" dirty="0"/>
            </a:p>
          </p:txBody>
        </p:sp>
        <p:cxnSp>
          <p:nvCxnSpPr>
            <p:cNvPr id="50" name="Straight Arrow Connector 49"/>
            <p:cNvCxnSpPr/>
            <p:nvPr/>
          </p:nvCxnSpPr>
          <p:spPr>
            <a:xfrm>
              <a:off x="1475656" y="1988840"/>
              <a:ext cx="384264" cy="132406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56" idx="2"/>
            </p:cNvCxnSpPr>
            <p:nvPr/>
          </p:nvCxnSpPr>
          <p:spPr>
            <a:xfrm>
              <a:off x="1691680" y="1772816"/>
              <a:ext cx="1872208" cy="14409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54" idx="1"/>
            </p:cNvCxnSpPr>
            <p:nvPr/>
          </p:nvCxnSpPr>
          <p:spPr>
            <a:xfrm>
              <a:off x="1547664" y="1988840"/>
              <a:ext cx="988605" cy="76310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9569"/>
                                        </p:tgtEl>
                                        <p:attrNameLst>
                                          <p:attrName>style.visibility</p:attrName>
                                        </p:attrNameLst>
                                      </p:cBhvr>
                                      <p:to>
                                        <p:strVal val="visible"/>
                                      </p:to>
                                    </p:set>
                                    <p:animEffect transition="in" filter="checkerboard(across)">
                                      <p:cBhvr>
                                        <p:cTn id="7" dur="500"/>
                                        <p:tgtEl>
                                          <p:spTgt spid="27956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blinds(horizontal)">
                                      <p:cBhvr>
                                        <p:cTn id="12" dur="500"/>
                                        <p:tgtEl>
                                          <p:spTgt spid="98"/>
                                        </p:tgtEl>
                                      </p:cBhvr>
                                    </p:animEffect>
                                  </p:childTnLst>
                                </p:cTn>
                              </p:par>
                              <p:par>
                                <p:cTn id="13" presetID="3" presetClass="entr" presetSubtype="10" fill="hold" nodeType="with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blinds(horizontal)">
                                      <p:cBhvr>
                                        <p:cTn id="15"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6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1"/>
          <p:cNvSpPr>
            <a:spLocks noGrp="1"/>
          </p:cNvSpPr>
          <p:nvPr>
            <p:ph type="dt" sz="quarter" idx="10"/>
          </p:nvPr>
        </p:nvSpPr>
        <p:spPr>
          <a:noFill/>
        </p:spPr>
        <p:txBody>
          <a:bodyPr/>
          <a:lstStyle/>
          <a:p>
            <a:fld id="{0B9EA9B4-DD48-4D3F-BB52-2B7066E05EE3}" type="datetime4">
              <a:rPr lang="en-US" smtClean="0"/>
              <a:pPr/>
              <a:t>April 28, 2012</a:t>
            </a:fld>
            <a:endParaRPr lang="fr-CA" smtClean="0"/>
          </a:p>
        </p:txBody>
      </p:sp>
      <p:sp>
        <p:nvSpPr>
          <p:cNvPr id="45059" name="Slide Number Placeholder 2"/>
          <p:cNvSpPr>
            <a:spLocks noGrp="1"/>
          </p:cNvSpPr>
          <p:nvPr>
            <p:ph type="sldNum" sz="quarter" idx="11"/>
          </p:nvPr>
        </p:nvSpPr>
        <p:spPr>
          <a:noFill/>
        </p:spPr>
        <p:txBody>
          <a:bodyPr/>
          <a:lstStyle/>
          <a:p>
            <a:fld id="{A3CF089B-2B0A-4A2F-B08E-779649FEA127}" type="slidenum">
              <a:rPr lang="en-US" smtClean="0"/>
              <a:pPr/>
              <a:t>40</a:t>
            </a:fld>
            <a:endParaRPr lang="en-US" smtClean="0"/>
          </a:p>
        </p:txBody>
      </p:sp>
      <p:sp>
        <p:nvSpPr>
          <p:cNvPr id="45060" name="AutoShape 2"/>
          <p:cNvSpPr>
            <a:spLocks noChangeArrowheads="1"/>
          </p:cNvSpPr>
          <p:nvPr/>
        </p:nvSpPr>
        <p:spPr bwMode="auto">
          <a:xfrm>
            <a:off x="107950" y="44450"/>
            <a:ext cx="1655763" cy="720725"/>
          </a:xfrm>
          <a:prstGeom prst="rightArrow">
            <a:avLst>
              <a:gd name="adj1" fmla="val 50000"/>
              <a:gd name="adj2" fmla="val 57434"/>
            </a:avLst>
          </a:prstGeom>
          <a:solidFill>
            <a:schemeClr val="bg1"/>
          </a:solidFill>
          <a:ln w="9525">
            <a:solidFill>
              <a:schemeClr val="tx1"/>
            </a:solidFill>
            <a:miter lim="800000"/>
            <a:headEnd/>
            <a:tailEnd/>
          </a:ln>
        </p:spPr>
        <p:txBody>
          <a:bodyPr wrap="none" anchor="ctr"/>
          <a:lstStyle/>
          <a:p>
            <a:r>
              <a:rPr lang="en-CA" sz="1600" b="1" dirty="0"/>
              <a:t>5. Diffusion</a:t>
            </a:r>
          </a:p>
        </p:txBody>
      </p:sp>
      <p:sp>
        <p:nvSpPr>
          <p:cNvPr id="45061" name="AutoShape 3"/>
          <p:cNvSpPr>
            <a:spLocks noChangeAspect="1" noChangeArrowheads="1" noTextEdit="1"/>
          </p:cNvSpPr>
          <p:nvPr/>
        </p:nvSpPr>
        <p:spPr bwMode="auto">
          <a:xfrm>
            <a:off x="1114996" y="681633"/>
            <a:ext cx="7588250" cy="5351462"/>
          </a:xfrm>
          <a:prstGeom prst="rect">
            <a:avLst/>
          </a:prstGeom>
          <a:noFill/>
          <a:ln w="9525">
            <a:noFill/>
            <a:miter lim="800000"/>
            <a:headEnd/>
            <a:tailEnd/>
          </a:ln>
        </p:spPr>
        <p:txBody>
          <a:bodyPr/>
          <a:lstStyle/>
          <a:p>
            <a:endParaRPr lang="fr-CA"/>
          </a:p>
        </p:txBody>
      </p:sp>
      <p:sp>
        <p:nvSpPr>
          <p:cNvPr id="45062" name="Line 4"/>
          <p:cNvSpPr>
            <a:spLocks noChangeShapeType="1"/>
          </p:cNvSpPr>
          <p:nvPr/>
        </p:nvSpPr>
        <p:spPr bwMode="auto">
          <a:xfrm>
            <a:off x="1807146" y="1254720"/>
            <a:ext cx="0" cy="4694238"/>
          </a:xfrm>
          <a:prstGeom prst="line">
            <a:avLst/>
          </a:prstGeom>
          <a:noFill/>
          <a:ln w="11113" cap="rnd">
            <a:solidFill>
              <a:srgbClr val="000000"/>
            </a:solidFill>
            <a:round/>
            <a:headEnd/>
            <a:tailEnd/>
          </a:ln>
        </p:spPr>
        <p:txBody>
          <a:bodyPr/>
          <a:lstStyle/>
          <a:p>
            <a:endParaRPr lang="fr-CA"/>
          </a:p>
        </p:txBody>
      </p:sp>
      <p:sp>
        <p:nvSpPr>
          <p:cNvPr id="45063" name="Line 5"/>
          <p:cNvSpPr>
            <a:spLocks noChangeShapeType="1"/>
          </p:cNvSpPr>
          <p:nvPr/>
        </p:nvSpPr>
        <p:spPr bwMode="auto">
          <a:xfrm>
            <a:off x="1807146" y="1254720"/>
            <a:ext cx="187325" cy="0"/>
          </a:xfrm>
          <a:prstGeom prst="line">
            <a:avLst/>
          </a:prstGeom>
          <a:noFill/>
          <a:ln w="11113" cap="rnd">
            <a:solidFill>
              <a:srgbClr val="000000"/>
            </a:solidFill>
            <a:round/>
            <a:headEnd/>
            <a:tailEnd/>
          </a:ln>
        </p:spPr>
        <p:txBody>
          <a:bodyPr/>
          <a:lstStyle/>
          <a:p>
            <a:endParaRPr lang="fr-CA"/>
          </a:p>
        </p:txBody>
      </p:sp>
      <p:sp>
        <p:nvSpPr>
          <p:cNvPr id="45064" name="Line 6"/>
          <p:cNvSpPr>
            <a:spLocks noChangeShapeType="1"/>
          </p:cNvSpPr>
          <p:nvPr/>
        </p:nvSpPr>
        <p:spPr bwMode="auto">
          <a:xfrm>
            <a:off x="1807146" y="1723033"/>
            <a:ext cx="198438" cy="0"/>
          </a:xfrm>
          <a:prstGeom prst="line">
            <a:avLst/>
          </a:prstGeom>
          <a:noFill/>
          <a:ln w="11113" cap="rnd">
            <a:solidFill>
              <a:srgbClr val="000000"/>
            </a:solidFill>
            <a:round/>
            <a:headEnd/>
            <a:tailEnd/>
          </a:ln>
        </p:spPr>
        <p:txBody>
          <a:bodyPr/>
          <a:lstStyle/>
          <a:p>
            <a:endParaRPr lang="fr-CA"/>
          </a:p>
        </p:txBody>
      </p:sp>
      <p:sp>
        <p:nvSpPr>
          <p:cNvPr id="45065" name="Line 7"/>
          <p:cNvSpPr>
            <a:spLocks noChangeShapeType="1"/>
          </p:cNvSpPr>
          <p:nvPr/>
        </p:nvSpPr>
        <p:spPr bwMode="auto">
          <a:xfrm>
            <a:off x="1807146" y="2192933"/>
            <a:ext cx="211138" cy="0"/>
          </a:xfrm>
          <a:prstGeom prst="line">
            <a:avLst/>
          </a:prstGeom>
          <a:noFill/>
          <a:ln w="11113" cap="rnd">
            <a:solidFill>
              <a:srgbClr val="000000"/>
            </a:solidFill>
            <a:round/>
            <a:headEnd/>
            <a:tailEnd/>
          </a:ln>
        </p:spPr>
        <p:txBody>
          <a:bodyPr/>
          <a:lstStyle/>
          <a:p>
            <a:endParaRPr lang="fr-CA"/>
          </a:p>
        </p:txBody>
      </p:sp>
      <p:sp>
        <p:nvSpPr>
          <p:cNvPr id="45066" name="Line 8"/>
          <p:cNvSpPr>
            <a:spLocks noChangeShapeType="1"/>
          </p:cNvSpPr>
          <p:nvPr/>
        </p:nvSpPr>
        <p:spPr bwMode="auto">
          <a:xfrm>
            <a:off x="1807146" y="2662833"/>
            <a:ext cx="198438" cy="0"/>
          </a:xfrm>
          <a:prstGeom prst="line">
            <a:avLst/>
          </a:prstGeom>
          <a:noFill/>
          <a:ln w="11113" cap="rnd">
            <a:solidFill>
              <a:srgbClr val="000000"/>
            </a:solidFill>
            <a:round/>
            <a:headEnd/>
            <a:tailEnd/>
          </a:ln>
        </p:spPr>
        <p:txBody>
          <a:bodyPr/>
          <a:lstStyle/>
          <a:p>
            <a:endParaRPr lang="fr-CA"/>
          </a:p>
        </p:txBody>
      </p:sp>
      <p:sp>
        <p:nvSpPr>
          <p:cNvPr id="45067" name="Line 9"/>
          <p:cNvSpPr>
            <a:spLocks noChangeShapeType="1"/>
          </p:cNvSpPr>
          <p:nvPr/>
        </p:nvSpPr>
        <p:spPr bwMode="auto">
          <a:xfrm>
            <a:off x="1807146" y="3132733"/>
            <a:ext cx="222250" cy="0"/>
          </a:xfrm>
          <a:prstGeom prst="line">
            <a:avLst/>
          </a:prstGeom>
          <a:noFill/>
          <a:ln w="11113" cap="rnd">
            <a:solidFill>
              <a:srgbClr val="000000"/>
            </a:solidFill>
            <a:round/>
            <a:headEnd/>
            <a:tailEnd/>
          </a:ln>
        </p:spPr>
        <p:txBody>
          <a:bodyPr/>
          <a:lstStyle/>
          <a:p>
            <a:endParaRPr lang="fr-CA"/>
          </a:p>
        </p:txBody>
      </p:sp>
      <p:sp>
        <p:nvSpPr>
          <p:cNvPr id="45068" name="Line 10"/>
          <p:cNvSpPr>
            <a:spLocks noChangeShapeType="1"/>
          </p:cNvSpPr>
          <p:nvPr/>
        </p:nvSpPr>
        <p:spPr bwMode="auto">
          <a:xfrm>
            <a:off x="1807146" y="3601045"/>
            <a:ext cx="222250" cy="0"/>
          </a:xfrm>
          <a:prstGeom prst="line">
            <a:avLst/>
          </a:prstGeom>
          <a:noFill/>
          <a:ln w="11113" cap="rnd">
            <a:solidFill>
              <a:srgbClr val="000000"/>
            </a:solidFill>
            <a:round/>
            <a:headEnd/>
            <a:tailEnd/>
          </a:ln>
        </p:spPr>
        <p:txBody>
          <a:bodyPr/>
          <a:lstStyle/>
          <a:p>
            <a:endParaRPr lang="fr-CA"/>
          </a:p>
        </p:txBody>
      </p:sp>
      <p:sp>
        <p:nvSpPr>
          <p:cNvPr id="45069" name="Line 11"/>
          <p:cNvSpPr>
            <a:spLocks noChangeShapeType="1"/>
          </p:cNvSpPr>
          <p:nvPr/>
        </p:nvSpPr>
        <p:spPr bwMode="auto">
          <a:xfrm>
            <a:off x="1807146" y="4070945"/>
            <a:ext cx="211138" cy="0"/>
          </a:xfrm>
          <a:prstGeom prst="line">
            <a:avLst/>
          </a:prstGeom>
          <a:noFill/>
          <a:ln w="11113" cap="rnd">
            <a:solidFill>
              <a:srgbClr val="000000"/>
            </a:solidFill>
            <a:round/>
            <a:headEnd/>
            <a:tailEnd/>
          </a:ln>
        </p:spPr>
        <p:txBody>
          <a:bodyPr/>
          <a:lstStyle/>
          <a:p>
            <a:endParaRPr lang="fr-CA"/>
          </a:p>
        </p:txBody>
      </p:sp>
      <p:sp>
        <p:nvSpPr>
          <p:cNvPr id="45070" name="Line 12"/>
          <p:cNvSpPr>
            <a:spLocks noChangeShapeType="1"/>
          </p:cNvSpPr>
          <p:nvPr/>
        </p:nvSpPr>
        <p:spPr bwMode="auto">
          <a:xfrm>
            <a:off x="1807146" y="4540845"/>
            <a:ext cx="246063" cy="0"/>
          </a:xfrm>
          <a:prstGeom prst="line">
            <a:avLst/>
          </a:prstGeom>
          <a:noFill/>
          <a:ln w="11113" cap="rnd">
            <a:solidFill>
              <a:srgbClr val="000000"/>
            </a:solidFill>
            <a:round/>
            <a:headEnd/>
            <a:tailEnd/>
          </a:ln>
        </p:spPr>
        <p:txBody>
          <a:bodyPr/>
          <a:lstStyle/>
          <a:p>
            <a:endParaRPr lang="fr-CA"/>
          </a:p>
        </p:txBody>
      </p:sp>
      <p:sp>
        <p:nvSpPr>
          <p:cNvPr id="45071" name="Line 13"/>
          <p:cNvSpPr>
            <a:spLocks noChangeShapeType="1"/>
          </p:cNvSpPr>
          <p:nvPr/>
        </p:nvSpPr>
        <p:spPr bwMode="auto">
          <a:xfrm>
            <a:off x="1807146" y="5009158"/>
            <a:ext cx="211138" cy="0"/>
          </a:xfrm>
          <a:prstGeom prst="line">
            <a:avLst/>
          </a:prstGeom>
          <a:noFill/>
          <a:ln w="11113" cap="rnd">
            <a:solidFill>
              <a:srgbClr val="000000"/>
            </a:solidFill>
            <a:round/>
            <a:headEnd/>
            <a:tailEnd/>
          </a:ln>
        </p:spPr>
        <p:txBody>
          <a:bodyPr/>
          <a:lstStyle/>
          <a:p>
            <a:endParaRPr lang="fr-CA"/>
          </a:p>
        </p:txBody>
      </p:sp>
      <p:sp>
        <p:nvSpPr>
          <p:cNvPr id="45072" name="Line 14"/>
          <p:cNvSpPr>
            <a:spLocks noChangeShapeType="1"/>
          </p:cNvSpPr>
          <p:nvPr/>
        </p:nvSpPr>
        <p:spPr bwMode="auto">
          <a:xfrm>
            <a:off x="1807146" y="5479058"/>
            <a:ext cx="233363" cy="0"/>
          </a:xfrm>
          <a:prstGeom prst="line">
            <a:avLst/>
          </a:prstGeom>
          <a:noFill/>
          <a:ln w="11113" cap="rnd">
            <a:solidFill>
              <a:srgbClr val="000000"/>
            </a:solidFill>
            <a:round/>
            <a:headEnd/>
            <a:tailEnd/>
          </a:ln>
        </p:spPr>
        <p:txBody>
          <a:bodyPr/>
          <a:lstStyle/>
          <a:p>
            <a:endParaRPr lang="fr-CA"/>
          </a:p>
        </p:txBody>
      </p:sp>
      <p:sp>
        <p:nvSpPr>
          <p:cNvPr id="45073" name="Line 15"/>
          <p:cNvSpPr>
            <a:spLocks noChangeShapeType="1"/>
          </p:cNvSpPr>
          <p:nvPr/>
        </p:nvSpPr>
        <p:spPr bwMode="auto">
          <a:xfrm>
            <a:off x="2275459" y="5807670"/>
            <a:ext cx="0" cy="141288"/>
          </a:xfrm>
          <a:prstGeom prst="line">
            <a:avLst/>
          </a:prstGeom>
          <a:noFill/>
          <a:ln w="11113" cap="rnd">
            <a:solidFill>
              <a:srgbClr val="000000"/>
            </a:solidFill>
            <a:round/>
            <a:headEnd/>
            <a:tailEnd/>
          </a:ln>
        </p:spPr>
        <p:txBody>
          <a:bodyPr/>
          <a:lstStyle/>
          <a:p>
            <a:endParaRPr lang="fr-CA"/>
          </a:p>
        </p:txBody>
      </p:sp>
      <p:sp>
        <p:nvSpPr>
          <p:cNvPr id="45074" name="Line 16"/>
          <p:cNvSpPr>
            <a:spLocks noChangeShapeType="1"/>
          </p:cNvSpPr>
          <p:nvPr/>
        </p:nvSpPr>
        <p:spPr bwMode="auto">
          <a:xfrm>
            <a:off x="2745359" y="5807670"/>
            <a:ext cx="0" cy="141288"/>
          </a:xfrm>
          <a:prstGeom prst="line">
            <a:avLst/>
          </a:prstGeom>
          <a:noFill/>
          <a:ln w="11113" cap="rnd">
            <a:solidFill>
              <a:srgbClr val="000000"/>
            </a:solidFill>
            <a:round/>
            <a:headEnd/>
            <a:tailEnd/>
          </a:ln>
        </p:spPr>
        <p:txBody>
          <a:bodyPr/>
          <a:lstStyle/>
          <a:p>
            <a:endParaRPr lang="fr-CA"/>
          </a:p>
        </p:txBody>
      </p:sp>
      <p:sp>
        <p:nvSpPr>
          <p:cNvPr id="45075" name="Line 17"/>
          <p:cNvSpPr>
            <a:spLocks noChangeShapeType="1"/>
          </p:cNvSpPr>
          <p:nvPr/>
        </p:nvSpPr>
        <p:spPr bwMode="auto">
          <a:xfrm>
            <a:off x="3215259" y="5807670"/>
            <a:ext cx="0" cy="141288"/>
          </a:xfrm>
          <a:prstGeom prst="line">
            <a:avLst/>
          </a:prstGeom>
          <a:noFill/>
          <a:ln w="11113" cap="rnd">
            <a:solidFill>
              <a:srgbClr val="000000"/>
            </a:solidFill>
            <a:round/>
            <a:headEnd/>
            <a:tailEnd/>
          </a:ln>
        </p:spPr>
        <p:txBody>
          <a:bodyPr/>
          <a:lstStyle/>
          <a:p>
            <a:endParaRPr lang="fr-CA"/>
          </a:p>
        </p:txBody>
      </p:sp>
      <p:sp>
        <p:nvSpPr>
          <p:cNvPr id="45076" name="Line 18"/>
          <p:cNvSpPr>
            <a:spLocks noChangeShapeType="1"/>
          </p:cNvSpPr>
          <p:nvPr/>
        </p:nvSpPr>
        <p:spPr bwMode="auto">
          <a:xfrm>
            <a:off x="3685159" y="5807670"/>
            <a:ext cx="0" cy="141288"/>
          </a:xfrm>
          <a:prstGeom prst="line">
            <a:avLst/>
          </a:prstGeom>
          <a:noFill/>
          <a:ln w="11113" cap="rnd">
            <a:solidFill>
              <a:srgbClr val="000000"/>
            </a:solidFill>
            <a:round/>
            <a:headEnd/>
            <a:tailEnd/>
          </a:ln>
        </p:spPr>
        <p:txBody>
          <a:bodyPr/>
          <a:lstStyle/>
          <a:p>
            <a:endParaRPr lang="fr-CA"/>
          </a:p>
        </p:txBody>
      </p:sp>
      <p:sp>
        <p:nvSpPr>
          <p:cNvPr id="45077" name="Line 19"/>
          <p:cNvSpPr>
            <a:spLocks noChangeShapeType="1"/>
          </p:cNvSpPr>
          <p:nvPr/>
        </p:nvSpPr>
        <p:spPr bwMode="auto">
          <a:xfrm>
            <a:off x="4153471" y="5807670"/>
            <a:ext cx="0" cy="141288"/>
          </a:xfrm>
          <a:prstGeom prst="line">
            <a:avLst/>
          </a:prstGeom>
          <a:noFill/>
          <a:ln w="11113" cap="rnd">
            <a:solidFill>
              <a:srgbClr val="000000"/>
            </a:solidFill>
            <a:round/>
            <a:headEnd/>
            <a:tailEnd/>
          </a:ln>
        </p:spPr>
        <p:txBody>
          <a:bodyPr/>
          <a:lstStyle/>
          <a:p>
            <a:endParaRPr lang="fr-CA"/>
          </a:p>
        </p:txBody>
      </p:sp>
      <p:sp>
        <p:nvSpPr>
          <p:cNvPr id="45078" name="Line 20"/>
          <p:cNvSpPr>
            <a:spLocks noChangeShapeType="1"/>
          </p:cNvSpPr>
          <p:nvPr/>
        </p:nvSpPr>
        <p:spPr bwMode="auto">
          <a:xfrm>
            <a:off x="4623371" y="5807670"/>
            <a:ext cx="0" cy="141288"/>
          </a:xfrm>
          <a:prstGeom prst="line">
            <a:avLst/>
          </a:prstGeom>
          <a:noFill/>
          <a:ln w="11113" cap="rnd">
            <a:solidFill>
              <a:srgbClr val="000000"/>
            </a:solidFill>
            <a:round/>
            <a:headEnd/>
            <a:tailEnd/>
          </a:ln>
        </p:spPr>
        <p:txBody>
          <a:bodyPr/>
          <a:lstStyle/>
          <a:p>
            <a:endParaRPr lang="fr-CA"/>
          </a:p>
        </p:txBody>
      </p:sp>
      <p:sp>
        <p:nvSpPr>
          <p:cNvPr id="45079" name="Line 21"/>
          <p:cNvSpPr>
            <a:spLocks noChangeShapeType="1"/>
          </p:cNvSpPr>
          <p:nvPr/>
        </p:nvSpPr>
        <p:spPr bwMode="auto">
          <a:xfrm>
            <a:off x="5093271" y="5807670"/>
            <a:ext cx="0" cy="141288"/>
          </a:xfrm>
          <a:prstGeom prst="line">
            <a:avLst/>
          </a:prstGeom>
          <a:noFill/>
          <a:ln w="11113" cap="rnd">
            <a:solidFill>
              <a:srgbClr val="000000"/>
            </a:solidFill>
            <a:round/>
            <a:headEnd/>
            <a:tailEnd/>
          </a:ln>
        </p:spPr>
        <p:txBody>
          <a:bodyPr/>
          <a:lstStyle/>
          <a:p>
            <a:endParaRPr lang="fr-CA"/>
          </a:p>
        </p:txBody>
      </p:sp>
      <p:sp>
        <p:nvSpPr>
          <p:cNvPr id="45080" name="Line 22"/>
          <p:cNvSpPr>
            <a:spLocks noChangeShapeType="1"/>
          </p:cNvSpPr>
          <p:nvPr/>
        </p:nvSpPr>
        <p:spPr bwMode="auto">
          <a:xfrm>
            <a:off x="5563171" y="5807670"/>
            <a:ext cx="0" cy="141288"/>
          </a:xfrm>
          <a:prstGeom prst="line">
            <a:avLst/>
          </a:prstGeom>
          <a:noFill/>
          <a:ln w="11113" cap="rnd">
            <a:solidFill>
              <a:srgbClr val="000000"/>
            </a:solidFill>
            <a:round/>
            <a:headEnd/>
            <a:tailEnd/>
          </a:ln>
        </p:spPr>
        <p:txBody>
          <a:bodyPr/>
          <a:lstStyle/>
          <a:p>
            <a:endParaRPr lang="fr-CA"/>
          </a:p>
        </p:txBody>
      </p:sp>
      <p:sp>
        <p:nvSpPr>
          <p:cNvPr id="45081" name="Line 23"/>
          <p:cNvSpPr>
            <a:spLocks noChangeShapeType="1"/>
          </p:cNvSpPr>
          <p:nvPr/>
        </p:nvSpPr>
        <p:spPr bwMode="auto">
          <a:xfrm>
            <a:off x="6033071" y="5807670"/>
            <a:ext cx="0" cy="141288"/>
          </a:xfrm>
          <a:prstGeom prst="line">
            <a:avLst/>
          </a:prstGeom>
          <a:noFill/>
          <a:ln w="11113" cap="rnd">
            <a:solidFill>
              <a:srgbClr val="000000"/>
            </a:solidFill>
            <a:round/>
            <a:headEnd/>
            <a:tailEnd/>
          </a:ln>
        </p:spPr>
        <p:txBody>
          <a:bodyPr/>
          <a:lstStyle/>
          <a:p>
            <a:endParaRPr lang="fr-CA"/>
          </a:p>
        </p:txBody>
      </p:sp>
      <p:sp>
        <p:nvSpPr>
          <p:cNvPr id="45082" name="Line 24"/>
          <p:cNvSpPr>
            <a:spLocks noChangeShapeType="1"/>
          </p:cNvSpPr>
          <p:nvPr/>
        </p:nvSpPr>
        <p:spPr bwMode="auto">
          <a:xfrm>
            <a:off x="6502971" y="5807670"/>
            <a:ext cx="0" cy="141288"/>
          </a:xfrm>
          <a:prstGeom prst="line">
            <a:avLst/>
          </a:prstGeom>
          <a:noFill/>
          <a:ln w="11113" cap="rnd">
            <a:solidFill>
              <a:srgbClr val="000000"/>
            </a:solidFill>
            <a:round/>
            <a:headEnd/>
            <a:tailEnd/>
          </a:ln>
        </p:spPr>
        <p:txBody>
          <a:bodyPr/>
          <a:lstStyle/>
          <a:p>
            <a:endParaRPr lang="fr-CA"/>
          </a:p>
        </p:txBody>
      </p:sp>
      <p:sp>
        <p:nvSpPr>
          <p:cNvPr id="45083" name="Line 25"/>
          <p:cNvSpPr>
            <a:spLocks noChangeShapeType="1"/>
          </p:cNvSpPr>
          <p:nvPr/>
        </p:nvSpPr>
        <p:spPr bwMode="auto">
          <a:xfrm>
            <a:off x="6972871" y="5807670"/>
            <a:ext cx="0" cy="141288"/>
          </a:xfrm>
          <a:prstGeom prst="line">
            <a:avLst/>
          </a:prstGeom>
          <a:noFill/>
          <a:ln w="11113" cap="rnd">
            <a:solidFill>
              <a:srgbClr val="000000"/>
            </a:solidFill>
            <a:round/>
            <a:headEnd/>
            <a:tailEnd/>
          </a:ln>
        </p:spPr>
        <p:txBody>
          <a:bodyPr/>
          <a:lstStyle/>
          <a:p>
            <a:endParaRPr lang="fr-CA"/>
          </a:p>
        </p:txBody>
      </p:sp>
      <p:sp>
        <p:nvSpPr>
          <p:cNvPr id="45084" name="Line 26"/>
          <p:cNvSpPr>
            <a:spLocks noChangeShapeType="1"/>
          </p:cNvSpPr>
          <p:nvPr/>
        </p:nvSpPr>
        <p:spPr bwMode="auto">
          <a:xfrm>
            <a:off x="7441184" y="5807670"/>
            <a:ext cx="0" cy="141288"/>
          </a:xfrm>
          <a:prstGeom prst="line">
            <a:avLst/>
          </a:prstGeom>
          <a:noFill/>
          <a:ln w="11113" cap="rnd">
            <a:solidFill>
              <a:srgbClr val="000000"/>
            </a:solidFill>
            <a:round/>
            <a:headEnd/>
            <a:tailEnd/>
          </a:ln>
        </p:spPr>
        <p:txBody>
          <a:bodyPr/>
          <a:lstStyle/>
          <a:p>
            <a:endParaRPr lang="fr-CA"/>
          </a:p>
        </p:txBody>
      </p:sp>
      <p:sp>
        <p:nvSpPr>
          <p:cNvPr id="45085" name="Line 27"/>
          <p:cNvSpPr>
            <a:spLocks noChangeShapeType="1"/>
          </p:cNvSpPr>
          <p:nvPr/>
        </p:nvSpPr>
        <p:spPr bwMode="auto">
          <a:xfrm>
            <a:off x="8380984" y="5807670"/>
            <a:ext cx="0" cy="141288"/>
          </a:xfrm>
          <a:prstGeom prst="line">
            <a:avLst/>
          </a:prstGeom>
          <a:noFill/>
          <a:ln w="11113" cap="rnd">
            <a:solidFill>
              <a:srgbClr val="000000"/>
            </a:solidFill>
            <a:round/>
            <a:headEnd/>
            <a:tailEnd/>
          </a:ln>
        </p:spPr>
        <p:txBody>
          <a:bodyPr/>
          <a:lstStyle/>
          <a:p>
            <a:endParaRPr lang="fr-CA"/>
          </a:p>
        </p:txBody>
      </p:sp>
      <p:sp>
        <p:nvSpPr>
          <p:cNvPr id="45086" name="Line 28"/>
          <p:cNvSpPr>
            <a:spLocks noChangeShapeType="1"/>
          </p:cNvSpPr>
          <p:nvPr/>
        </p:nvSpPr>
        <p:spPr bwMode="auto">
          <a:xfrm>
            <a:off x="1807146" y="5948958"/>
            <a:ext cx="6573838" cy="0"/>
          </a:xfrm>
          <a:prstGeom prst="line">
            <a:avLst/>
          </a:prstGeom>
          <a:noFill/>
          <a:ln w="11113" cap="rnd">
            <a:solidFill>
              <a:srgbClr val="000000"/>
            </a:solidFill>
            <a:round/>
            <a:headEnd/>
            <a:tailEnd/>
          </a:ln>
        </p:spPr>
        <p:txBody>
          <a:bodyPr/>
          <a:lstStyle/>
          <a:p>
            <a:endParaRPr lang="fr-CA"/>
          </a:p>
        </p:txBody>
      </p:sp>
      <p:sp>
        <p:nvSpPr>
          <p:cNvPr id="45087" name="Line 29"/>
          <p:cNvSpPr>
            <a:spLocks noChangeShapeType="1"/>
          </p:cNvSpPr>
          <p:nvPr/>
        </p:nvSpPr>
        <p:spPr bwMode="auto">
          <a:xfrm>
            <a:off x="7911084" y="5807670"/>
            <a:ext cx="0" cy="141288"/>
          </a:xfrm>
          <a:prstGeom prst="line">
            <a:avLst/>
          </a:prstGeom>
          <a:noFill/>
          <a:ln w="11113" cap="rnd">
            <a:solidFill>
              <a:srgbClr val="000000"/>
            </a:solidFill>
            <a:round/>
            <a:headEnd/>
            <a:tailEnd/>
          </a:ln>
        </p:spPr>
        <p:txBody>
          <a:bodyPr/>
          <a:lstStyle/>
          <a:p>
            <a:endParaRPr lang="fr-CA"/>
          </a:p>
        </p:txBody>
      </p:sp>
      <p:sp>
        <p:nvSpPr>
          <p:cNvPr id="45091" name="Rectangle 33"/>
          <p:cNvSpPr>
            <a:spLocks noChangeArrowheads="1"/>
          </p:cNvSpPr>
          <p:nvPr/>
        </p:nvSpPr>
        <p:spPr bwMode="auto">
          <a:xfrm>
            <a:off x="1313434" y="1018183"/>
            <a:ext cx="338137" cy="244475"/>
          </a:xfrm>
          <a:prstGeom prst="rect">
            <a:avLst/>
          </a:prstGeom>
          <a:noFill/>
          <a:ln w="9525">
            <a:noFill/>
            <a:miter lim="800000"/>
            <a:headEnd/>
            <a:tailEnd/>
          </a:ln>
        </p:spPr>
        <p:txBody>
          <a:bodyPr wrap="none" lIns="0" tIns="0" rIns="0" bIns="0">
            <a:spAutoFit/>
          </a:bodyPr>
          <a:lstStyle/>
          <a:p>
            <a:r>
              <a:rPr lang="en-CA" sz="1600">
                <a:solidFill>
                  <a:srgbClr val="000000"/>
                </a:solidFill>
              </a:rPr>
              <a:t>100</a:t>
            </a:r>
            <a:endParaRPr lang="en-CA"/>
          </a:p>
        </p:txBody>
      </p:sp>
      <p:sp>
        <p:nvSpPr>
          <p:cNvPr id="45092" name="Rectangle 34"/>
          <p:cNvSpPr>
            <a:spLocks noChangeArrowheads="1"/>
          </p:cNvSpPr>
          <p:nvPr/>
        </p:nvSpPr>
        <p:spPr bwMode="auto">
          <a:xfrm>
            <a:off x="1648396" y="1018183"/>
            <a:ext cx="180975" cy="244475"/>
          </a:xfrm>
          <a:prstGeom prst="rect">
            <a:avLst/>
          </a:prstGeom>
          <a:noFill/>
          <a:ln w="9525">
            <a:noFill/>
            <a:miter lim="800000"/>
            <a:headEnd/>
            <a:tailEnd/>
          </a:ln>
        </p:spPr>
        <p:txBody>
          <a:bodyPr wrap="none" lIns="0" tIns="0" rIns="0" bIns="0">
            <a:spAutoFit/>
          </a:bodyPr>
          <a:lstStyle/>
          <a:p>
            <a:r>
              <a:rPr lang="en-CA" sz="1600">
                <a:solidFill>
                  <a:srgbClr val="000000"/>
                </a:solidFill>
              </a:rPr>
              <a:t>%</a:t>
            </a:r>
            <a:endParaRPr lang="en-CA"/>
          </a:p>
        </p:txBody>
      </p:sp>
      <p:sp>
        <p:nvSpPr>
          <p:cNvPr id="45093" name="Rectangle 35"/>
          <p:cNvSpPr>
            <a:spLocks noChangeArrowheads="1"/>
          </p:cNvSpPr>
          <p:nvPr/>
        </p:nvSpPr>
        <p:spPr bwMode="auto">
          <a:xfrm>
            <a:off x="1375346" y="1489670"/>
            <a:ext cx="225425" cy="244475"/>
          </a:xfrm>
          <a:prstGeom prst="rect">
            <a:avLst/>
          </a:prstGeom>
          <a:noFill/>
          <a:ln w="9525">
            <a:noFill/>
            <a:miter lim="800000"/>
            <a:headEnd/>
            <a:tailEnd/>
          </a:ln>
        </p:spPr>
        <p:txBody>
          <a:bodyPr wrap="none" lIns="0" tIns="0" rIns="0" bIns="0">
            <a:spAutoFit/>
          </a:bodyPr>
          <a:lstStyle/>
          <a:p>
            <a:r>
              <a:rPr lang="en-CA" sz="1600">
                <a:solidFill>
                  <a:srgbClr val="000000"/>
                </a:solidFill>
              </a:rPr>
              <a:t>90</a:t>
            </a:r>
            <a:endParaRPr lang="en-CA"/>
          </a:p>
        </p:txBody>
      </p:sp>
      <p:sp>
        <p:nvSpPr>
          <p:cNvPr id="45094" name="Rectangle 36"/>
          <p:cNvSpPr>
            <a:spLocks noChangeArrowheads="1"/>
          </p:cNvSpPr>
          <p:nvPr/>
        </p:nvSpPr>
        <p:spPr bwMode="auto">
          <a:xfrm>
            <a:off x="1599184" y="1489670"/>
            <a:ext cx="180975" cy="244475"/>
          </a:xfrm>
          <a:prstGeom prst="rect">
            <a:avLst/>
          </a:prstGeom>
          <a:noFill/>
          <a:ln w="9525">
            <a:noFill/>
            <a:miter lim="800000"/>
            <a:headEnd/>
            <a:tailEnd/>
          </a:ln>
        </p:spPr>
        <p:txBody>
          <a:bodyPr wrap="none" lIns="0" tIns="0" rIns="0" bIns="0">
            <a:spAutoFit/>
          </a:bodyPr>
          <a:lstStyle/>
          <a:p>
            <a:r>
              <a:rPr lang="en-CA" sz="1600">
                <a:solidFill>
                  <a:srgbClr val="000000"/>
                </a:solidFill>
              </a:rPr>
              <a:t>%</a:t>
            </a:r>
            <a:endParaRPr lang="en-CA"/>
          </a:p>
        </p:txBody>
      </p:sp>
      <p:sp>
        <p:nvSpPr>
          <p:cNvPr id="45095" name="Rectangle 37"/>
          <p:cNvSpPr>
            <a:spLocks noChangeArrowheads="1"/>
          </p:cNvSpPr>
          <p:nvPr/>
        </p:nvSpPr>
        <p:spPr bwMode="auto">
          <a:xfrm>
            <a:off x="1375346" y="1961158"/>
            <a:ext cx="225425" cy="244475"/>
          </a:xfrm>
          <a:prstGeom prst="rect">
            <a:avLst/>
          </a:prstGeom>
          <a:noFill/>
          <a:ln w="9525">
            <a:noFill/>
            <a:miter lim="800000"/>
            <a:headEnd/>
            <a:tailEnd/>
          </a:ln>
        </p:spPr>
        <p:txBody>
          <a:bodyPr wrap="none" lIns="0" tIns="0" rIns="0" bIns="0">
            <a:spAutoFit/>
          </a:bodyPr>
          <a:lstStyle/>
          <a:p>
            <a:r>
              <a:rPr lang="en-CA" sz="1600">
                <a:solidFill>
                  <a:srgbClr val="000000"/>
                </a:solidFill>
              </a:rPr>
              <a:t>80</a:t>
            </a:r>
            <a:endParaRPr lang="en-CA"/>
          </a:p>
        </p:txBody>
      </p:sp>
      <p:sp>
        <p:nvSpPr>
          <p:cNvPr id="45096" name="Rectangle 38"/>
          <p:cNvSpPr>
            <a:spLocks noChangeArrowheads="1"/>
          </p:cNvSpPr>
          <p:nvPr/>
        </p:nvSpPr>
        <p:spPr bwMode="auto">
          <a:xfrm>
            <a:off x="1599184" y="1961158"/>
            <a:ext cx="180975" cy="244475"/>
          </a:xfrm>
          <a:prstGeom prst="rect">
            <a:avLst/>
          </a:prstGeom>
          <a:noFill/>
          <a:ln w="9525">
            <a:noFill/>
            <a:miter lim="800000"/>
            <a:headEnd/>
            <a:tailEnd/>
          </a:ln>
        </p:spPr>
        <p:txBody>
          <a:bodyPr wrap="none" lIns="0" tIns="0" rIns="0" bIns="0">
            <a:spAutoFit/>
          </a:bodyPr>
          <a:lstStyle/>
          <a:p>
            <a:r>
              <a:rPr lang="en-CA" sz="1600">
                <a:solidFill>
                  <a:srgbClr val="000000"/>
                </a:solidFill>
              </a:rPr>
              <a:t>%</a:t>
            </a:r>
            <a:endParaRPr lang="en-CA"/>
          </a:p>
        </p:txBody>
      </p:sp>
      <p:sp>
        <p:nvSpPr>
          <p:cNvPr id="45097" name="Rectangle 39"/>
          <p:cNvSpPr>
            <a:spLocks noChangeArrowheads="1"/>
          </p:cNvSpPr>
          <p:nvPr/>
        </p:nvSpPr>
        <p:spPr bwMode="auto">
          <a:xfrm>
            <a:off x="1375346" y="2434233"/>
            <a:ext cx="225425" cy="244475"/>
          </a:xfrm>
          <a:prstGeom prst="rect">
            <a:avLst/>
          </a:prstGeom>
          <a:noFill/>
          <a:ln w="9525">
            <a:noFill/>
            <a:miter lim="800000"/>
            <a:headEnd/>
            <a:tailEnd/>
          </a:ln>
        </p:spPr>
        <p:txBody>
          <a:bodyPr wrap="none" lIns="0" tIns="0" rIns="0" bIns="0">
            <a:spAutoFit/>
          </a:bodyPr>
          <a:lstStyle/>
          <a:p>
            <a:r>
              <a:rPr lang="en-CA" sz="1600">
                <a:solidFill>
                  <a:srgbClr val="000000"/>
                </a:solidFill>
              </a:rPr>
              <a:t>70</a:t>
            </a:r>
            <a:endParaRPr lang="en-CA"/>
          </a:p>
        </p:txBody>
      </p:sp>
      <p:sp>
        <p:nvSpPr>
          <p:cNvPr id="45098" name="Rectangle 40"/>
          <p:cNvSpPr>
            <a:spLocks noChangeArrowheads="1"/>
          </p:cNvSpPr>
          <p:nvPr/>
        </p:nvSpPr>
        <p:spPr bwMode="auto">
          <a:xfrm>
            <a:off x="1599184" y="2434233"/>
            <a:ext cx="180975" cy="244475"/>
          </a:xfrm>
          <a:prstGeom prst="rect">
            <a:avLst/>
          </a:prstGeom>
          <a:noFill/>
          <a:ln w="9525">
            <a:noFill/>
            <a:miter lim="800000"/>
            <a:headEnd/>
            <a:tailEnd/>
          </a:ln>
        </p:spPr>
        <p:txBody>
          <a:bodyPr wrap="none" lIns="0" tIns="0" rIns="0" bIns="0">
            <a:spAutoFit/>
          </a:bodyPr>
          <a:lstStyle/>
          <a:p>
            <a:r>
              <a:rPr lang="en-CA" sz="1600">
                <a:solidFill>
                  <a:srgbClr val="000000"/>
                </a:solidFill>
              </a:rPr>
              <a:t>%</a:t>
            </a:r>
            <a:endParaRPr lang="en-CA"/>
          </a:p>
        </p:txBody>
      </p:sp>
      <p:sp>
        <p:nvSpPr>
          <p:cNvPr id="45099" name="Rectangle 41"/>
          <p:cNvSpPr>
            <a:spLocks noChangeArrowheads="1"/>
          </p:cNvSpPr>
          <p:nvPr/>
        </p:nvSpPr>
        <p:spPr bwMode="auto">
          <a:xfrm>
            <a:off x="1375346" y="2893020"/>
            <a:ext cx="225425" cy="244475"/>
          </a:xfrm>
          <a:prstGeom prst="rect">
            <a:avLst/>
          </a:prstGeom>
          <a:noFill/>
          <a:ln w="9525">
            <a:noFill/>
            <a:miter lim="800000"/>
            <a:headEnd/>
            <a:tailEnd/>
          </a:ln>
        </p:spPr>
        <p:txBody>
          <a:bodyPr wrap="none" lIns="0" tIns="0" rIns="0" bIns="0">
            <a:spAutoFit/>
          </a:bodyPr>
          <a:lstStyle/>
          <a:p>
            <a:r>
              <a:rPr lang="en-CA" sz="1600">
                <a:solidFill>
                  <a:srgbClr val="000000"/>
                </a:solidFill>
              </a:rPr>
              <a:t>60</a:t>
            </a:r>
            <a:endParaRPr lang="en-CA"/>
          </a:p>
        </p:txBody>
      </p:sp>
      <p:sp>
        <p:nvSpPr>
          <p:cNvPr id="45100" name="Rectangle 42"/>
          <p:cNvSpPr>
            <a:spLocks noChangeArrowheads="1"/>
          </p:cNvSpPr>
          <p:nvPr/>
        </p:nvSpPr>
        <p:spPr bwMode="auto">
          <a:xfrm>
            <a:off x="1599184" y="2893020"/>
            <a:ext cx="180975" cy="244475"/>
          </a:xfrm>
          <a:prstGeom prst="rect">
            <a:avLst/>
          </a:prstGeom>
          <a:noFill/>
          <a:ln w="9525">
            <a:noFill/>
            <a:miter lim="800000"/>
            <a:headEnd/>
            <a:tailEnd/>
          </a:ln>
        </p:spPr>
        <p:txBody>
          <a:bodyPr wrap="none" lIns="0" tIns="0" rIns="0" bIns="0">
            <a:spAutoFit/>
          </a:bodyPr>
          <a:lstStyle/>
          <a:p>
            <a:r>
              <a:rPr lang="en-CA" sz="1600">
                <a:solidFill>
                  <a:srgbClr val="000000"/>
                </a:solidFill>
              </a:rPr>
              <a:t>%</a:t>
            </a:r>
            <a:endParaRPr lang="en-CA"/>
          </a:p>
        </p:txBody>
      </p:sp>
      <p:sp>
        <p:nvSpPr>
          <p:cNvPr id="45101" name="Rectangle 43"/>
          <p:cNvSpPr>
            <a:spLocks noChangeArrowheads="1"/>
          </p:cNvSpPr>
          <p:nvPr/>
        </p:nvSpPr>
        <p:spPr bwMode="auto">
          <a:xfrm>
            <a:off x="1375346" y="3364508"/>
            <a:ext cx="225425" cy="244475"/>
          </a:xfrm>
          <a:prstGeom prst="rect">
            <a:avLst/>
          </a:prstGeom>
          <a:noFill/>
          <a:ln w="9525">
            <a:noFill/>
            <a:miter lim="800000"/>
            <a:headEnd/>
            <a:tailEnd/>
          </a:ln>
        </p:spPr>
        <p:txBody>
          <a:bodyPr wrap="none" lIns="0" tIns="0" rIns="0" bIns="0">
            <a:spAutoFit/>
          </a:bodyPr>
          <a:lstStyle/>
          <a:p>
            <a:r>
              <a:rPr lang="en-CA" sz="1600">
                <a:solidFill>
                  <a:srgbClr val="000000"/>
                </a:solidFill>
              </a:rPr>
              <a:t>50</a:t>
            </a:r>
            <a:endParaRPr lang="en-CA"/>
          </a:p>
        </p:txBody>
      </p:sp>
      <p:sp>
        <p:nvSpPr>
          <p:cNvPr id="45102" name="Rectangle 44"/>
          <p:cNvSpPr>
            <a:spLocks noChangeArrowheads="1"/>
          </p:cNvSpPr>
          <p:nvPr/>
        </p:nvSpPr>
        <p:spPr bwMode="auto">
          <a:xfrm>
            <a:off x="1599184" y="3364508"/>
            <a:ext cx="180975" cy="244475"/>
          </a:xfrm>
          <a:prstGeom prst="rect">
            <a:avLst/>
          </a:prstGeom>
          <a:noFill/>
          <a:ln w="9525">
            <a:noFill/>
            <a:miter lim="800000"/>
            <a:headEnd/>
            <a:tailEnd/>
          </a:ln>
        </p:spPr>
        <p:txBody>
          <a:bodyPr wrap="none" lIns="0" tIns="0" rIns="0" bIns="0">
            <a:spAutoFit/>
          </a:bodyPr>
          <a:lstStyle/>
          <a:p>
            <a:r>
              <a:rPr lang="en-CA" sz="1600">
                <a:solidFill>
                  <a:srgbClr val="000000"/>
                </a:solidFill>
              </a:rPr>
              <a:t>%</a:t>
            </a:r>
            <a:endParaRPr lang="en-CA"/>
          </a:p>
        </p:txBody>
      </p:sp>
      <p:sp>
        <p:nvSpPr>
          <p:cNvPr id="45103" name="Rectangle 45"/>
          <p:cNvSpPr>
            <a:spLocks noChangeArrowheads="1"/>
          </p:cNvSpPr>
          <p:nvPr/>
        </p:nvSpPr>
        <p:spPr bwMode="auto">
          <a:xfrm>
            <a:off x="1375346" y="3837583"/>
            <a:ext cx="225425" cy="244475"/>
          </a:xfrm>
          <a:prstGeom prst="rect">
            <a:avLst/>
          </a:prstGeom>
          <a:noFill/>
          <a:ln w="9525">
            <a:noFill/>
            <a:miter lim="800000"/>
            <a:headEnd/>
            <a:tailEnd/>
          </a:ln>
        </p:spPr>
        <p:txBody>
          <a:bodyPr wrap="none" lIns="0" tIns="0" rIns="0" bIns="0">
            <a:spAutoFit/>
          </a:bodyPr>
          <a:lstStyle/>
          <a:p>
            <a:r>
              <a:rPr lang="en-CA" sz="1600">
                <a:solidFill>
                  <a:srgbClr val="000000"/>
                </a:solidFill>
              </a:rPr>
              <a:t>40</a:t>
            </a:r>
            <a:endParaRPr lang="en-CA"/>
          </a:p>
        </p:txBody>
      </p:sp>
      <p:sp>
        <p:nvSpPr>
          <p:cNvPr id="45104" name="Rectangle 46"/>
          <p:cNvSpPr>
            <a:spLocks noChangeArrowheads="1"/>
          </p:cNvSpPr>
          <p:nvPr/>
        </p:nvSpPr>
        <p:spPr bwMode="auto">
          <a:xfrm>
            <a:off x="1599184" y="3837583"/>
            <a:ext cx="180975" cy="244475"/>
          </a:xfrm>
          <a:prstGeom prst="rect">
            <a:avLst/>
          </a:prstGeom>
          <a:noFill/>
          <a:ln w="9525">
            <a:noFill/>
            <a:miter lim="800000"/>
            <a:headEnd/>
            <a:tailEnd/>
          </a:ln>
        </p:spPr>
        <p:txBody>
          <a:bodyPr wrap="none" lIns="0" tIns="0" rIns="0" bIns="0">
            <a:spAutoFit/>
          </a:bodyPr>
          <a:lstStyle/>
          <a:p>
            <a:r>
              <a:rPr lang="en-CA" sz="1600">
                <a:solidFill>
                  <a:srgbClr val="000000"/>
                </a:solidFill>
              </a:rPr>
              <a:t>%</a:t>
            </a:r>
            <a:endParaRPr lang="en-CA"/>
          </a:p>
        </p:txBody>
      </p:sp>
      <p:sp>
        <p:nvSpPr>
          <p:cNvPr id="45105" name="Rectangle 47"/>
          <p:cNvSpPr>
            <a:spLocks noChangeArrowheads="1"/>
          </p:cNvSpPr>
          <p:nvPr/>
        </p:nvSpPr>
        <p:spPr bwMode="auto">
          <a:xfrm>
            <a:off x="1375346" y="4309070"/>
            <a:ext cx="225425" cy="244475"/>
          </a:xfrm>
          <a:prstGeom prst="rect">
            <a:avLst/>
          </a:prstGeom>
          <a:noFill/>
          <a:ln w="9525">
            <a:noFill/>
            <a:miter lim="800000"/>
            <a:headEnd/>
            <a:tailEnd/>
          </a:ln>
        </p:spPr>
        <p:txBody>
          <a:bodyPr wrap="none" lIns="0" tIns="0" rIns="0" bIns="0">
            <a:spAutoFit/>
          </a:bodyPr>
          <a:lstStyle/>
          <a:p>
            <a:r>
              <a:rPr lang="en-CA" sz="1600">
                <a:solidFill>
                  <a:srgbClr val="000000"/>
                </a:solidFill>
              </a:rPr>
              <a:t>30</a:t>
            </a:r>
            <a:endParaRPr lang="en-CA"/>
          </a:p>
        </p:txBody>
      </p:sp>
      <p:sp>
        <p:nvSpPr>
          <p:cNvPr id="45106" name="Rectangle 48"/>
          <p:cNvSpPr>
            <a:spLocks noChangeArrowheads="1"/>
          </p:cNvSpPr>
          <p:nvPr/>
        </p:nvSpPr>
        <p:spPr bwMode="auto">
          <a:xfrm>
            <a:off x="1599184" y="4309070"/>
            <a:ext cx="180975" cy="244475"/>
          </a:xfrm>
          <a:prstGeom prst="rect">
            <a:avLst/>
          </a:prstGeom>
          <a:noFill/>
          <a:ln w="9525">
            <a:noFill/>
            <a:miter lim="800000"/>
            <a:headEnd/>
            <a:tailEnd/>
          </a:ln>
        </p:spPr>
        <p:txBody>
          <a:bodyPr wrap="none" lIns="0" tIns="0" rIns="0" bIns="0">
            <a:spAutoFit/>
          </a:bodyPr>
          <a:lstStyle/>
          <a:p>
            <a:r>
              <a:rPr lang="en-CA" sz="1600">
                <a:solidFill>
                  <a:srgbClr val="000000"/>
                </a:solidFill>
              </a:rPr>
              <a:t>%</a:t>
            </a:r>
            <a:endParaRPr lang="en-CA"/>
          </a:p>
        </p:txBody>
      </p:sp>
      <p:sp>
        <p:nvSpPr>
          <p:cNvPr id="45107" name="Rectangle 49"/>
          <p:cNvSpPr>
            <a:spLocks noChangeArrowheads="1"/>
          </p:cNvSpPr>
          <p:nvPr/>
        </p:nvSpPr>
        <p:spPr bwMode="auto">
          <a:xfrm>
            <a:off x="1375346" y="4780558"/>
            <a:ext cx="225425" cy="244475"/>
          </a:xfrm>
          <a:prstGeom prst="rect">
            <a:avLst/>
          </a:prstGeom>
          <a:noFill/>
          <a:ln w="9525">
            <a:noFill/>
            <a:miter lim="800000"/>
            <a:headEnd/>
            <a:tailEnd/>
          </a:ln>
        </p:spPr>
        <p:txBody>
          <a:bodyPr wrap="none" lIns="0" tIns="0" rIns="0" bIns="0">
            <a:spAutoFit/>
          </a:bodyPr>
          <a:lstStyle/>
          <a:p>
            <a:r>
              <a:rPr lang="en-CA" sz="1600">
                <a:solidFill>
                  <a:srgbClr val="000000"/>
                </a:solidFill>
              </a:rPr>
              <a:t>20</a:t>
            </a:r>
            <a:endParaRPr lang="en-CA"/>
          </a:p>
        </p:txBody>
      </p:sp>
      <p:sp>
        <p:nvSpPr>
          <p:cNvPr id="45108" name="Rectangle 50"/>
          <p:cNvSpPr>
            <a:spLocks noChangeArrowheads="1"/>
          </p:cNvSpPr>
          <p:nvPr/>
        </p:nvSpPr>
        <p:spPr bwMode="auto">
          <a:xfrm>
            <a:off x="1599184" y="4780558"/>
            <a:ext cx="180975" cy="244475"/>
          </a:xfrm>
          <a:prstGeom prst="rect">
            <a:avLst/>
          </a:prstGeom>
          <a:noFill/>
          <a:ln w="9525">
            <a:noFill/>
            <a:miter lim="800000"/>
            <a:headEnd/>
            <a:tailEnd/>
          </a:ln>
        </p:spPr>
        <p:txBody>
          <a:bodyPr wrap="none" lIns="0" tIns="0" rIns="0" bIns="0">
            <a:spAutoFit/>
          </a:bodyPr>
          <a:lstStyle/>
          <a:p>
            <a:r>
              <a:rPr lang="en-CA" sz="1600">
                <a:solidFill>
                  <a:srgbClr val="000000"/>
                </a:solidFill>
              </a:rPr>
              <a:t>%</a:t>
            </a:r>
            <a:endParaRPr lang="en-CA"/>
          </a:p>
        </p:txBody>
      </p:sp>
      <p:sp>
        <p:nvSpPr>
          <p:cNvPr id="45109" name="Rectangle 51"/>
          <p:cNvSpPr>
            <a:spLocks noChangeArrowheads="1"/>
          </p:cNvSpPr>
          <p:nvPr/>
        </p:nvSpPr>
        <p:spPr bwMode="auto">
          <a:xfrm>
            <a:off x="1375346" y="5240933"/>
            <a:ext cx="225425" cy="244475"/>
          </a:xfrm>
          <a:prstGeom prst="rect">
            <a:avLst/>
          </a:prstGeom>
          <a:noFill/>
          <a:ln w="9525">
            <a:noFill/>
            <a:miter lim="800000"/>
            <a:headEnd/>
            <a:tailEnd/>
          </a:ln>
        </p:spPr>
        <p:txBody>
          <a:bodyPr wrap="none" lIns="0" tIns="0" rIns="0" bIns="0">
            <a:spAutoFit/>
          </a:bodyPr>
          <a:lstStyle/>
          <a:p>
            <a:r>
              <a:rPr lang="en-CA" sz="1600">
                <a:solidFill>
                  <a:srgbClr val="000000"/>
                </a:solidFill>
              </a:rPr>
              <a:t>10</a:t>
            </a:r>
            <a:endParaRPr lang="en-CA"/>
          </a:p>
        </p:txBody>
      </p:sp>
      <p:sp>
        <p:nvSpPr>
          <p:cNvPr id="45110" name="Rectangle 52"/>
          <p:cNvSpPr>
            <a:spLocks noChangeArrowheads="1"/>
          </p:cNvSpPr>
          <p:nvPr/>
        </p:nvSpPr>
        <p:spPr bwMode="auto">
          <a:xfrm>
            <a:off x="1599184" y="5240933"/>
            <a:ext cx="180975" cy="244475"/>
          </a:xfrm>
          <a:prstGeom prst="rect">
            <a:avLst/>
          </a:prstGeom>
          <a:noFill/>
          <a:ln w="9525">
            <a:noFill/>
            <a:miter lim="800000"/>
            <a:headEnd/>
            <a:tailEnd/>
          </a:ln>
        </p:spPr>
        <p:txBody>
          <a:bodyPr wrap="none" lIns="0" tIns="0" rIns="0" bIns="0">
            <a:spAutoFit/>
          </a:bodyPr>
          <a:lstStyle/>
          <a:p>
            <a:r>
              <a:rPr lang="en-CA" sz="1600">
                <a:solidFill>
                  <a:srgbClr val="000000"/>
                </a:solidFill>
              </a:rPr>
              <a:t>%</a:t>
            </a:r>
            <a:endParaRPr lang="en-CA"/>
          </a:p>
        </p:txBody>
      </p:sp>
      <p:sp>
        <p:nvSpPr>
          <p:cNvPr id="45111" name="Rectangle 53"/>
          <p:cNvSpPr>
            <a:spLocks noChangeArrowheads="1"/>
          </p:cNvSpPr>
          <p:nvPr/>
        </p:nvSpPr>
        <p:spPr bwMode="auto">
          <a:xfrm>
            <a:off x="1424559" y="5712420"/>
            <a:ext cx="112712" cy="244475"/>
          </a:xfrm>
          <a:prstGeom prst="rect">
            <a:avLst/>
          </a:prstGeom>
          <a:noFill/>
          <a:ln w="9525">
            <a:noFill/>
            <a:miter lim="800000"/>
            <a:headEnd/>
            <a:tailEnd/>
          </a:ln>
        </p:spPr>
        <p:txBody>
          <a:bodyPr wrap="none" lIns="0" tIns="0" rIns="0" bIns="0">
            <a:spAutoFit/>
          </a:bodyPr>
          <a:lstStyle/>
          <a:p>
            <a:r>
              <a:rPr lang="en-CA" sz="1600">
                <a:solidFill>
                  <a:srgbClr val="000000"/>
                </a:solidFill>
              </a:rPr>
              <a:t>0</a:t>
            </a:r>
            <a:endParaRPr lang="en-CA"/>
          </a:p>
        </p:txBody>
      </p:sp>
      <p:sp>
        <p:nvSpPr>
          <p:cNvPr id="45112" name="Rectangle 54"/>
          <p:cNvSpPr>
            <a:spLocks noChangeArrowheads="1"/>
          </p:cNvSpPr>
          <p:nvPr/>
        </p:nvSpPr>
        <p:spPr bwMode="auto">
          <a:xfrm>
            <a:off x="1537271" y="5712420"/>
            <a:ext cx="180975" cy="244475"/>
          </a:xfrm>
          <a:prstGeom prst="rect">
            <a:avLst/>
          </a:prstGeom>
          <a:noFill/>
          <a:ln w="9525">
            <a:noFill/>
            <a:miter lim="800000"/>
            <a:headEnd/>
            <a:tailEnd/>
          </a:ln>
        </p:spPr>
        <p:txBody>
          <a:bodyPr wrap="none" lIns="0" tIns="0" rIns="0" bIns="0">
            <a:spAutoFit/>
          </a:bodyPr>
          <a:lstStyle/>
          <a:p>
            <a:r>
              <a:rPr lang="en-CA" sz="1600">
                <a:solidFill>
                  <a:srgbClr val="000000"/>
                </a:solidFill>
              </a:rPr>
              <a:t>%</a:t>
            </a:r>
            <a:endParaRPr lang="en-CA"/>
          </a:p>
        </p:txBody>
      </p:sp>
      <p:grpSp>
        <p:nvGrpSpPr>
          <p:cNvPr id="73" name="Group 72"/>
          <p:cNvGrpSpPr/>
          <p:nvPr/>
        </p:nvGrpSpPr>
        <p:grpSpPr>
          <a:xfrm>
            <a:off x="1799209" y="1545704"/>
            <a:ext cx="6588769" cy="4409604"/>
            <a:chOff x="1871663" y="1484784"/>
            <a:chExt cx="6588769" cy="4409604"/>
          </a:xfrm>
        </p:grpSpPr>
        <p:sp>
          <p:nvSpPr>
            <p:cNvPr id="45088" name="Freeform 30"/>
            <p:cNvSpPr>
              <a:spLocks noEditPoints="1"/>
            </p:cNvSpPr>
            <p:nvPr/>
          </p:nvSpPr>
          <p:spPr bwMode="auto">
            <a:xfrm>
              <a:off x="1871663" y="1772816"/>
              <a:ext cx="6516687" cy="4121572"/>
            </a:xfrm>
            <a:custGeom>
              <a:avLst/>
              <a:gdLst>
                <a:gd name="T0" fmla="*/ 115360 w 5762"/>
                <a:gd name="T1" fmla="*/ 4666441 h 5460"/>
                <a:gd name="T2" fmla="*/ 311019 w 5762"/>
                <a:gd name="T3" fmla="*/ 4564922 h 5460"/>
                <a:gd name="T4" fmla="*/ 386794 w 5762"/>
                <a:gd name="T5" fmla="*/ 4527928 h 5460"/>
                <a:gd name="T6" fmla="*/ 384532 w 5762"/>
                <a:gd name="T7" fmla="*/ 4537391 h 5460"/>
                <a:gd name="T8" fmla="*/ 619775 w 5762"/>
                <a:gd name="T9" fmla="*/ 4422967 h 5460"/>
                <a:gd name="T10" fmla="*/ 855018 w 5762"/>
                <a:gd name="T11" fmla="*/ 4281012 h 5460"/>
                <a:gd name="T12" fmla="*/ 994128 w 5762"/>
                <a:gd name="T13" fmla="*/ 4186376 h 5460"/>
                <a:gd name="T14" fmla="*/ 912698 w 5762"/>
                <a:gd name="T15" fmla="*/ 4237136 h 5460"/>
                <a:gd name="T16" fmla="*/ 1091392 w 5762"/>
                <a:gd name="T17" fmla="*/ 4142499 h 5460"/>
                <a:gd name="T18" fmla="*/ 1342469 w 5762"/>
                <a:gd name="T19" fmla="*/ 3963550 h 5460"/>
                <a:gd name="T20" fmla="*/ 1477055 w 5762"/>
                <a:gd name="T21" fmla="*/ 3832780 h 5460"/>
                <a:gd name="T22" fmla="*/ 1535866 w 5762"/>
                <a:gd name="T23" fmla="*/ 3780299 h 5460"/>
                <a:gd name="T24" fmla="*/ 1536997 w 5762"/>
                <a:gd name="T25" fmla="*/ 3790623 h 5460"/>
                <a:gd name="T26" fmla="*/ 1670452 w 5762"/>
                <a:gd name="T27" fmla="*/ 3659853 h 5460"/>
                <a:gd name="T28" fmla="*/ 1788074 w 5762"/>
                <a:gd name="T29" fmla="*/ 3521339 h 5460"/>
                <a:gd name="T30" fmla="*/ 1944149 w 5762"/>
                <a:gd name="T31" fmla="*/ 3317440 h 5460"/>
                <a:gd name="T32" fmla="*/ 2040282 w 5762"/>
                <a:gd name="T33" fmla="*/ 3125586 h 5460"/>
                <a:gd name="T34" fmla="*/ 2088914 w 5762"/>
                <a:gd name="T35" fmla="*/ 3013743 h 5460"/>
                <a:gd name="T36" fmla="*/ 2061770 w 5762"/>
                <a:gd name="T37" fmla="*/ 3065363 h 5460"/>
                <a:gd name="T38" fmla="*/ 2134153 w 5762"/>
                <a:gd name="T39" fmla="*/ 2909643 h 5460"/>
                <a:gd name="T40" fmla="*/ 2199749 w 5762"/>
                <a:gd name="T41" fmla="*/ 2752202 h 5460"/>
                <a:gd name="T42" fmla="*/ 2263084 w 5762"/>
                <a:gd name="T43" fmla="*/ 2594761 h 5460"/>
                <a:gd name="T44" fmla="*/ 2344515 w 5762"/>
                <a:gd name="T45" fmla="*/ 2440762 h 5460"/>
                <a:gd name="T46" fmla="*/ 2413504 w 5762"/>
                <a:gd name="T47" fmla="*/ 2284182 h 5460"/>
                <a:gd name="T48" fmla="*/ 2532257 w 5762"/>
                <a:gd name="T49" fmla="*/ 2039847 h 5460"/>
                <a:gd name="T50" fmla="*/ 2601246 w 5762"/>
                <a:gd name="T51" fmla="*/ 1882407 h 5460"/>
                <a:gd name="T52" fmla="*/ 2638569 w 5762"/>
                <a:gd name="T53" fmla="*/ 1819602 h 5460"/>
                <a:gd name="T54" fmla="*/ 2643092 w 5762"/>
                <a:gd name="T55" fmla="*/ 1829066 h 5460"/>
                <a:gd name="T56" fmla="*/ 2739225 w 5762"/>
                <a:gd name="T57" fmla="*/ 1680228 h 5460"/>
                <a:gd name="T58" fmla="*/ 2843275 w 5762"/>
                <a:gd name="T59" fmla="*/ 1535693 h 5460"/>
                <a:gd name="T60" fmla="*/ 3031017 w 5762"/>
                <a:gd name="T61" fmla="*/ 1315448 h 5460"/>
                <a:gd name="T62" fmla="*/ 3156556 w 5762"/>
                <a:gd name="T63" fmla="*/ 1164890 h 5460"/>
                <a:gd name="T64" fmla="*/ 3244772 w 5762"/>
                <a:gd name="T65" fmla="*/ 1064231 h 5460"/>
                <a:gd name="T66" fmla="*/ 3198402 w 5762"/>
                <a:gd name="T67" fmla="*/ 1111549 h 5460"/>
                <a:gd name="T68" fmla="*/ 3347691 w 5762"/>
                <a:gd name="T69" fmla="*/ 991103 h 5460"/>
                <a:gd name="T70" fmla="*/ 3581803 w 5762"/>
                <a:gd name="T71" fmla="*/ 800969 h 5460"/>
                <a:gd name="T72" fmla="*/ 3734484 w 5762"/>
                <a:gd name="T73" fmla="*/ 683104 h 5460"/>
                <a:gd name="T74" fmla="*/ 3804605 w 5762"/>
                <a:gd name="T75" fmla="*/ 639227 h 5460"/>
                <a:gd name="T76" fmla="*/ 3803474 w 5762"/>
                <a:gd name="T77" fmla="*/ 649551 h 5460"/>
                <a:gd name="T78" fmla="*/ 4046634 w 5762"/>
                <a:gd name="T79" fmla="*/ 530825 h 5460"/>
                <a:gd name="T80" fmla="*/ 4296580 w 5762"/>
                <a:gd name="T81" fmla="*/ 419842 h 5460"/>
                <a:gd name="T82" fmla="*/ 4440214 w 5762"/>
                <a:gd name="T83" fmla="*/ 360479 h 5460"/>
                <a:gd name="T84" fmla="*/ 4366700 w 5762"/>
                <a:gd name="T85" fmla="*/ 387149 h 5460"/>
                <a:gd name="T86" fmla="*/ 4572538 w 5762"/>
                <a:gd name="T87" fmla="*/ 333809 h 5460"/>
                <a:gd name="T88" fmla="*/ 4892605 w 5762"/>
                <a:gd name="T89" fmla="*/ 240033 h 5460"/>
                <a:gd name="T90" fmla="*/ 5090526 w 5762"/>
                <a:gd name="T91" fmla="*/ 170346 h 5460"/>
                <a:gd name="T92" fmla="*/ 5177611 w 5762"/>
                <a:gd name="T93" fmla="*/ 148837 h 5460"/>
                <a:gd name="T94" fmla="*/ 5209279 w 5762"/>
                <a:gd name="T95" fmla="*/ 155720 h 5460"/>
                <a:gd name="T96" fmla="*/ 5523690 w 5762"/>
                <a:gd name="T97" fmla="*/ 93776 h 5460"/>
                <a:gd name="T98" fmla="*/ 5631133 w 5762"/>
                <a:gd name="T99" fmla="*/ 71408 h 5460"/>
                <a:gd name="T100" fmla="*/ 5601727 w 5762"/>
                <a:gd name="T101" fmla="*/ 75709 h 5460"/>
                <a:gd name="T102" fmla="*/ 5818875 w 5762"/>
                <a:gd name="T103" fmla="*/ 61084 h 5460"/>
                <a:gd name="T104" fmla="*/ 6033760 w 5762"/>
                <a:gd name="T105" fmla="*/ 38715 h 5460"/>
                <a:gd name="T106" fmla="*/ 6374184 w 5762"/>
                <a:gd name="T107" fmla="*/ 14626 h 5460"/>
                <a:gd name="T108" fmla="*/ 6516687 w 5762"/>
                <a:gd name="T109" fmla="*/ 6883 h 54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62"/>
                <a:gd name="T166" fmla="*/ 0 h 5460"/>
                <a:gd name="T167" fmla="*/ 5762 w 5762"/>
                <a:gd name="T168" fmla="*/ 5460 h 54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62" h="5460">
                  <a:moveTo>
                    <a:pt x="7" y="5444"/>
                  </a:moveTo>
                  <a:lnTo>
                    <a:pt x="50" y="5429"/>
                  </a:lnTo>
                  <a:lnTo>
                    <a:pt x="95" y="5409"/>
                  </a:lnTo>
                  <a:lnTo>
                    <a:pt x="109" y="5402"/>
                  </a:lnTo>
                  <a:cubicBezTo>
                    <a:pt x="113" y="5400"/>
                    <a:pt x="118" y="5401"/>
                    <a:pt x="120" y="5405"/>
                  </a:cubicBezTo>
                  <a:cubicBezTo>
                    <a:pt x="122" y="5409"/>
                    <a:pt x="121" y="5414"/>
                    <a:pt x="117" y="5416"/>
                  </a:cubicBezTo>
                  <a:lnTo>
                    <a:pt x="102" y="5424"/>
                  </a:lnTo>
                  <a:lnTo>
                    <a:pt x="55" y="5444"/>
                  </a:lnTo>
                  <a:lnTo>
                    <a:pt x="12" y="5459"/>
                  </a:lnTo>
                  <a:cubicBezTo>
                    <a:pt x="8" y="5460"/>
                    <a:pt x="3" y="5458"/>
                    <a:pt x="2" y="5454"/>
                  </a:cubicBezTo>
                  <a:cubicBezTo>
                    <a:pt x="0" y="5450"/>
                    <a:pt x="3" y="5445"/>
                    <a:pt x="7" y="5444"/>
                  </a:cubicBezTo>
                  <a:close/>
                  <a:moveTo>
                    <a:pt x="180" y="5364"/>
                  </a:moveTo>
                  <a:lnTo>
                    <a:pt x="195" y="5356"/>
                  </a:lnTo>
                  <a:lnTo>
                    <a:pt x="275" y="5306"/>
                  </a:lnTo>
                  <a:cubicBezTo>
                    <a:pt x="279" y="5304"/>
                    <a:pt x="284" y="5305"/>
                    <a:pt x="286" y="5309"/>
                  </a:cubicBezTo>
                  <a:cubicBezTo>
                    <a:pt x="288" y="5313"/>
                    <a:pt x="287" y="5318"/>
                    <a:pt x="283" y="5320"/>
                  </a:cubicBezTo>
                  <a:lnTo>
                    <a:pt x="202" y="5371"/>
                  </a:lnTo>
                  <a:lnTo>
                    <a:pt x="187" y="5378"/>
                  </a:lnTo>
                  <a:cubicBezTo>
                    <a:pt x="183" y="5381"/>
                    <a:pt x="179" y="5379"/>
                    <a:pt x="176" y="5375"/>
                  </a:cubicBezTo>
                  <a:cubicBezTo>
                    <a:pt x="174" y="5371"/>
                    <a:pt x="176" y="5366"/>
                    <a:pt x="180" y="5364"/>
                  </a:cubicBezTo>
                  <a:close/>
                  <a:moveTo>
                    <a:pt x="342" y="5263"/>
                  </a:moveTo>
                  <a:lnTo>
                    <a:pt x="407" y="5220"/>
                  </a:lnTo>
                  <a:lnTo>
                    <a:pt x="435" y="5201"/>
                  </a:lnTo>
                  <a:cubicBezTo>
                    <a:pt x="438" y="5198"/>
                    <a:pt x="443" y="5199"/>
                    <a:pt x="446" y="5203"/>
                  </a:cubicBezTo>
                  <a:cubicBezTo>
                    <a:pt x="448" y="5206"/>
                    <a:pt x="447" y="5211"/>
                    <a:pt x="444" y="5214"/>
                  </a:cubicBezTo>
                  <a:lnTo>
                    <a:pt x="416" y="5233"/>
                  </a:lnTo>
                  <a:lnTo>
                    <a:pt x="351" y="5276"/>
                  </a:lnTo>
                  <a:cubicBezTo>
                    <a:pt x="347" y="5279"/>
                    <a:pt x="342" y="5278"/>
                    <a:pt x="340" y="5274"/>
                  </a:cubicBezTo>
                  <a:cubicBezTo>
                    <a:pt x="337" y="5270"/>
                    <a:pt x="338" y="5265"/>
                    <a:pt x="342" y="5263"/>
                  </a:cubicBezTo>
                  <a:close/>
                  <a:moveTo>
                    <a:pt x="500" y="5155"/>
                  </a:moveTo>
                  <a:lnTo>
                    <a:pt x="539" y="5128"/>
                  </a:lnTo>
                  <a:lnTo>
                    <a:pt x="591" y="5090"/>
                  </a:lnTo>
                  <a:cubicBezTo>
                    <a:pt x="595" y="5087"/>
                    <a:pt x="600" y="5088"/>
                    <a:pt x="602" y="5091"/>
                  </a:cubicBezTo>
                  <a:cubicBezTo>
                    <a:pt x="605" y="5095"/>
                    <a:pt x="604" y="5100"/>
                    <a:pt x="601" y="5103"/>
                  </a:cubicBezTo>
                  <a:lnTo>
                    <a:pt x="548" y="5141"/>
                  </a:lnTo>
                  <a:lnTo>
                    <a:pt x="509" y="5168"/>
                  </a:lnTo>
                  <a:cubicBezTo>
                    <a:pt x="506" y="5170"/>
                    <a:pt x="501" y="5170"/>
                    <a:pt x="498" y="5166"/>
                  </a:cubicBezTo>
                  <a:cubicBezTo>
                    <a:pt x="496" y="5162"/>
                    <a:pt x="497" y="5157"/>
                    <a:pt x="500" y="5155"/>
                  </a:cubicBezTo>
                  <a:close/>
                  <a:moveTo>
                    <a:pt x="656" y="5043"/>
                  </a:moveTo>
                  <a:lnTo>
                    <a:pt x="661" y="5039"/>
                  </a:lnTo>
                  <a:lnTo>
                    <a:pt x="744" y="4974"/>
                  </a:lnTo>
                  <a:cubicBezTo>
                    <a:pt x="748" y="4972"/>
                    <a:pt x="753" y="4972"/>
                    <a:pt x="756" y="4976"/>
                  </a:cubicBezTo>
                  <a:cubicBezTo>
                    <a:pt x="758" y="4979"/>
                    <a:pt x="758" y="4984"/>
                    <a:pt x="754" y="4987"/>
                  </a:cubicBezTo>
                  <a:lnTo>
                    <a:pt x="670" y="5052"/>
                  </a:lnTo>
                  <a:lnTo>
                    <a:pt x="665" y="5056"/>
                  </a:lnTo>
                  <a:cubicBezTo>
                    <a:pt x="662" y="5058"/>
                    <a:pt x="657" y="5057"/>
                    <a:pt x="654" y="5054"/>
                  </a:cubicBezTo>
                  <a:cubicBezTo>
                    <a:pt x="651" y="5050"/>
                    <a:pt x="652" y="5045"/>
                    <a:pt x="656" y="5043"/>
                  </a:cubicBezTo>
                  <a:close/>
                  <a:moveTo>
                    <a:pt x="807" y="4925"/>
                  </a:moveTo>
                  <a:lnTo>
                    <a:pt x="879" y="4866"/>
                  </a:lnTo>
                  <a:lnTo>
                    <a:pt x="894" y="4854"/>
                  </a:lnTo>
                  <a:cubicBezTo>
                    <a:pt x="897" y="4851"/>
                    <a:pt x="902" y="4852"/>
                    <a:pt x="905" y="4855"/>
                  </a:cubicBezTo>
                  <a:cubicBezTo>
                    <a:pt x="908" y="4859"/>
                    <a:pt x="907" y="4864"/>
                    <a:pt x="904" y="4866"/>
                  </a:cubicBezTo>
                  <a:lnTo>
                    <a:pt x="890" y="4879"/>
                  </a:lnTo>
                  <a:lnTo>
                    <a:pt x="817" y="4937"/>
                  </a:lnTo>
                  <a:cubicBezTo>
                    <a:pt x="814" y="4940"/>
                    <a:pt x="809" y="4940"/>
                    <a:pt x="806" y="4936"/>
                  </a:cubicBezTo>
                  <a:cubicBezTo>
                    <a:pt x="803" y="4933"/>
                    <a:pt x="804" y="4928"/>
                    <a:pt x="807" y="4925"/>
                  </a:cubicBezTo>
                  <a:close/>
                  <a:moveTo>
                    <a:pt x="955" y="4802"/>
                  </a:moveTo>
                  <a:lnTo>
                    <a:pt x="977" y="4783"/>
                  </a:lnTo>
                  <a:lnTo>
                    <a:pt x="1038" y="4728"/>
                  </a:lnTo>
                  <a:cubicBezTo>
                    <a:pt x="1042" y="4725"/>
                    <a:pt x="1047" y="4726"/>
                    <a:pt x="1050" y="4729"/>
                  </a:cubicBezTo>
                  <a:cubicBezTo>
                    <a:pt x="1053" y="4732"/>
                    <a:pt x="1052" y="4737"/>
                    <a:pt x="1049" y="4740"/>
                  </a:cubicBezTo>
                  <a:lnTo>
                    <a:pt x="988" y="4796"/>
                  </a:lnTo>
                  <a:lnTo>
                    <a:pt x="965" y="4815"/>
                  </a:lnTo>
                  <a:cubicBezTo>
                    <a:pt x="962" y="4818"/>
                    <a:pt x="957" y="4817"/>
                    <a:pt x="954" y="4814"/>
                  </a:cubicBezTo>
                  <a:cubicBezTo>
                    <a:pt x="951" y="4810"/>
                    <a:pt x="951" y="4805"/>
                    <a:pt x="955" y="4802"/>
                  </a:cubicBezTo>
                  <a:close/>
                  <a:moveTo>
                    <a:pt x="1096" y="4674"/>
                  </a:moveTo>
                  <a:lnTo>
                    <a:pt x="1149" y="4623"/>
                  </a:lnTo>
                  <a:lnTo>
                    <a:pt x="1176" y="4595"/>
                  </a:lnTo>
                  <a:cubicBezTo>
                    <a:pt x="1179" y="4592"/>
                    <a:pt x="1184" y="4592"/>
                    <a:pt x="1187" y="4595"/>
                  </a:cubicBezTo>
                  <a:cubicBezTo>
                    <a:pt x="1190" y="4598"/>
                    <a:pt x="1190" y="4603"/>
                    <a:pt x="1187" y="4607"/>
                  </a:cubicBezTo>
                  <a:lnTo>
                    <a:pt x="1160" y="4634"/>
                  </a:lnTo>
                  <a:lnTo>
                    <a:pt x="1108" y="4685"/>
                  </a:lnTo>
                  <a:cubicBezTo>
                    <a:pt x="1104" y="4688"/>
                    <a:pt x="1099" y="4688"/>
                    <a:pt x="1096" y="4685"/>
                  </a:cubicBezTo>
                  <a:cubicBezTo>
                    <a:pt x="1093" y="4682"/>
                    <a:pt x="1093" y="4677"/>
                    <a:pt x="1096" y="4674"/>
                  </a:cubicBezTo>
                  <a:close/>
                  <a:moveTo>
                    <a:pt x="1232" y="4538"/>
                  </a:moveTo>
                  <a:lnTo>
                    <a:pt x="1295" y="4469"/>
                  </a:lnTo>
                  <a:lnTo>
                    <a:pt x="1306" y="4455"/>
                  </a:lnTo>
                  <a:cubicBezTo>
                    <a:pt x="1309" y="4452"/>
                    <a:pt x="1314" y="4451"/>
                    <a:pt x="1318" y="4454"/>
                  </a:cubicBezTo>
                  <a:cubicBezTo>
                    <a:pt x="1321" y="4457"/>
                    <a:pt x="1321" y="4462"/>
                    <a:pt x="1319" y="4466"/>
                  </a:cubicBezTo>
                  <a:lnTo>
                    <a:pt x="1306" y="4480"/>
                  </a:lnTo>
                  <a:lnTo>
                    <a:pt x="1243" y="4549"/>
                  </a:lnTo>
                  <a:cubicBezTo>
                    <a:pt x="1241" y="4552"/>
                    <a:pt x="1235" y="4553"/>
                    <a:pt x="1232" y="4550"/>
                  </a:cubicBezTo>
                  <a:cubicBezTo>
                    <a:pt x="1229" y="4547"/>
                    <a:pt x="1229" y="4542"/>
                    <a:pt x="1232" y="4538"/>
                  </a:cubicBezTo>
                  <a:close/>
                  <a:moveTo>
                    <a:pt x="1358" y="4394"/>
                  </a:moveTo>
                  <a:lnTo>
                    <a:pt x="1358" y="4394"/>
                  </a:lnTo>
                  <a:lnTo>
                    <a:pt x="1426" y="4306"/>
                  </a:lnTo>
                  <a:cubicBezTo>
                    <a:pt x="1429" y="4302"/>
                    <a:pt x="1434" y="4302"/>
                    <a:pt x="1438" y="4304"/>
                  </a:cubicBezTo>
                  <a:cubicBezTo>
                    <a:pt x="1441" y="4307"/>
                    <a:pt x="1442" y="4312"/>
                    <a:pt x="1439" y="4316"/>
                  </a:cubicBezTo>
                  <a:lnTo>
                    <a:pt x="1371" y="4405"/>
                  </a:lnTo>
                  <a:lnTo>
                    <a:pt x="1370" y="4405"/>
                  </a:lnTo>
                  <a:cubicBezTo>
                    <a:pt x="1368" y="4408"/>
                    <a:pt x="1363" y="4408"/>
                    <a:pt x="1359" y="4406"/>
                  </a:cubicBezTo>
                  <a:cubicBezTo>
                    <a:pt x="1356" y="4403"/>
                    <a:pt x="1355" y="4398"/>
                    <a:pt x="1358" y="4394"/>
                  </a:cubicBezTo>
                  <a:close/>
                  <a:moveTo>
                    <a:pt x="1474" y="4243"/>
                  </a:moveTo>
                  <a:lnTo>
                    <a:pt x="1536" y="4149"/>
                  </a:lnTo>
                  <a:cubicBezTo>
                    <a:pt x="1538" y="4145"/>
                    <a:pt x="1543" y="4144"/>
                    <a:pt x="1547" y="4147"/>
                  </a:cubicBezTo>
                  <a:cubicBezTo>
                    <a:pt x="1551" y="4149"/>
                    <a:pt x="1552" y="4154"/>
                    <a:pt x="1549" y="4158"/>
                  </a:cubicBezTo>
                  <a:lnTo>
                    <a:pt x="1488" y="4251"/>
                  </a:lnTo>
                  <a:cubicBezTo>
                    <a:pt x="1485" y="4255"/>
                    <a:pt x="1480" y="4256"/>
                    <a:pt x="1477" y="4254"/>
                  </a:cubicBezTo>
                  <a:cubicBezTo>
                    <a:pt x="1473" y="4251"/>
                    <a:pt x="1472" y="4246"/>
                    <a:pt x="1474" y="4243"/>
                  </a:cubicBezTo>
                  <a:close/>
                  <a:moveTo>
                    <a:pt x="1578" y="4082"/>
                  </a:moveTo>
                  <a:lnTo>
                    <a:pt x="1634" y="3985"/>
                  </a:lnTo>
                  <a:cubicBezTo>
                    <a:pt x="1637" y="3981"/>
                    <a:pt x="1641" y="3980"/>
                    <a:pt x="1645" y="3982"/>
                  </a:cubicBezTo>
                  <a:cubicBezTo>
                    <a:pt x="1649" y="3984"/>
                    <a:pt x="1650" y="3989"/>
                    <a:pt x="1648" y="3993"/>
                  </a:cubicBezTo>
                  <a:lnTo>
                    <a:pt x="1592" y="4090"/>
                  </a:lnTo>
                  <a:cubicBezTo>
                    <a:pt x="1590" y="4094"/>
                    <a:pt x="1585" y="4095"/>
                    <a:pt x="1581" y="4093"/>
                  </a:cubicBezTo>
                  <a:cubicBezTo>
                    <a:pt x="1577" y="4090"/>
                    <a:pt x="1576" y="4086"/>
                    <a:pt x="1578" y="4082"/>
                  </a:cubicBezTo>
                  <a:close/>
                  <a:moveTo>
                    <a:pt x="1671" y="3914"/>
                  </a:moveTo>
                  <a:lnTo>
                    <a:pt x="1704" y="3849"/>
                  </a:lnTo>
                  <a:lnTo>
                    <a:pt x="1720" y="3814"/>
                  </a:lnTo>
                  <a:cubicBezTo>
                    <a:pt x="1722" y="3810"/>
                    <a:pt x="1726" y="3808"/>
                    <a:pt x="1731" y="3810"/>
                  </a:cubicBezTo>
                  <a:cubicBezTo>
                    <a:pt x="1735" y="3812"/>
                    <a:pt x="1736" y="3816"/>
                    <a:pt x="1735" y="3821"/>
                  </a:cubicBezTo>
                  <a:lnTo>
                    <a:pt x="1719" y="3856"/>
                  </a:lnTo>
                  <a:lnTo>
                    <a:pt x="1686" y="3922"/>
                  </a:lnTo>
                  <a:cubicBezTo>
                    <a:pt x="1684" y="3926"/>
                    <a:pt x="1679" y="3927"/>
                    <a:pt x="1675" y="3925"/>
                  </a:cubicBezTo>
                  <a:cubicBezTo>
                    <a:pt x="1671" y="3923"/>
                    <a:pt x="1669" y="3918"/>
                    <a:pt x="1671" y="3914"/>
                  </a:cubicBezTo>
                  <a:close/>
                  <a:moveTo>
                    <a:pt x="1753" y="3741"/>
                  </a:moveTo>
                  <a:lnTo>
                    <a:pt x="1756" y="3733"/>
                  </a:lnTo>
                  <a:lnTo>
                    <a:pt x="1794" y="3637"/>
                  </a:lnTo>
                  <a:cubicBezTo>
                    <a:pt x="1796" y="3633"/>
                    <a:pt x="1800" y="3631"/>
                    <a:pt x="1804" y="3633"/>
                  </a:cubicBezTo>
                  <a:cubicBezTo>
                    <a:pt x="1808" y="3634"/>
                    <a:pt x="1810" y="3639"/>
                    <a:pt x="1809" y="3643"/>
                  </a:cubicBezTo>
                  <a:lnTo>
                    <a:pt x="1771" y="3740"/>
                  </a:lnTo>
                  <a:lnTo>
                    <a:pt x="1767" y="3748"/>
                  </a:lnTo>
                  <a:cubicBezTo>
                    <a:pt x="1765" y="3752"/>
                    <a:pt x="1761" y="3753"/>
                    <a:pt x="1757" y="3752"/>
                  </a:cubicBezTo>
                  <a:cubicBezTo>
                    <a:pt x="1753" y="3750"/>
                    <a:pt x="1751" y="3745"/>
                    <a:pt x="1753" y="3741"/>
                  </a:cubicBezTo>
                  <a:close/>
                  <a:moveTo>
                    <a:pt x="1823" y="3563"/>
                  </a:moveTo>
                  <a:lnTo>
                    <a:pt x="1847" y="3503"/>
                  </a:lnTo>
                  <a:lnTo>
                    <a:pt x="1862" y="3458"/>
                  </a:lnTo>
                  <a:cubicBezTo>
                    <a:pt x="1863" y="3454"/>
                    <a:pt x="1868" y="3452"/>
                    <a:pt x="1872" y="3453"/>
                  </a:cubicBezTo>
                  <a:cubicBezTo>
                    <a:pt x="1876" y="3454"/>
                    <a:pt x="1878" y="3459"/>
                    <a:pt x="1877" y="3463"/>
                  </a:cubicBezTo>
                  <a:lnTo>
                    <a:pt x="1862" y="3508"/>
                  </a:lnTo>
                  <a:lnTo>
                    <a:pt x="1838" y="3569"/>
                  </a:lnTo>
                  <a:cubicBezTo>
                    <a:pt x="1837" y="3573"/>
                    <a:pt x="1832" y="3575"/>
                    <a:pt x="1828" y="3573"/>
                  </a:cubicBezTo>
                  <a:cubicBezTo>
                    <a:pt x="1824" y="3572"/>
                    <a:pt x="1822" y="3567"/>
                    <a:pt x="1823" y="3563"/>
                  </a:cubicBezTo>
                  <a:close/>
                  <a:moveTo>
                    <a:pt x="1887" y="3382"/>
                  </a:moveTo>
                  <a:lnTo>
                    <a:pt x="1922" y="3276"/>
                  </a:lnTo>
                  <a:cubicBezTo>
                    <a:pt x="1923" y="3272"/>
                    <a:pt x="1928" y="3269"/>
                    <a:pt x="1932" y="3271"/>
                  </a:cubicBezTo>
                  <a:cubicBezTo>
                    <a:pt x="1936" y="3272"/>
                    <a:pt x="1938" y="3277"/>
                    <a:pt x="1937" y="3281"/>
                  </a:cubicBezTo>
                  <a:lnTo>
                    <a:pt x="1902" y="3387"/>
                  </a:lnTo>
                  <a:cubicBezTo>
                    <a:pt x="1900" y="3391"/>
                    <a:pt x="1896" y="3394"/>
                    <a:pt x="1892" y="3392"/>
                  </a:cubicBezTo>
                  <a:cubicBezTo>
                    <a:pt x="1888" y="3391"/>
                    <a:pt x="1885" y="3386"/>
                    <a:pt x="1887" y="3382"/>
                  </a:cubicBezTo>
                  <a:close/>
                  <a:moveTo>
                    <a:pt x="1945" y="3199"/>
                  </a:moveTo>
                  <a:lnTo>
                    <a:pt x="1978" y="3092"/>
                  </a:lnTo>
                  <a:cubicBezTo>
                    <a:pt x="1979" y="3088"/>
                    <a:pt x="1983" y="3086"/>
                    <a:pt x="1988" y="3087"/>
                  </a:cubicBezTo>
                  <a:cubicBezTo>
                    <a:pt x="1992" y="3088"/>
                    <a:pt x="1994" y="3093"/>
                    <a:pt x="1993" y="3097"/>
                  </a:cubicBezTo>
                  <a:lnTo>
                    <a:pt x="1960" y="3204"/>
                  </a:lnTo>
                  <a:cubicBezTo>
                    <a:pt x="1959" y="3208"/>
                    <a:pt x="1955" y="3211"/>
                    <a:pt x="1950" y="3209"/>
                  </a:cubicBezTo>
                  <a:cubicBezTo>
                    <a:pt x="1946" y="3208"/>
                    <a:pt x="1944" y="3204"/>
                    <a:pt x="1945" y="3199"/>
                  </a:cubicBezTo>
                  <a:close/>
                  <a:moveTo>
                    <a:pt x="2001" y="3016"/>
                  </a:moveTo>
                  <a:lnTo>
                    <a:pt x="2034" y="2909"/>
                  </a:lnTo>
                  <a:cubicBezTo>
                    <a:pt x="2035" y="2905"/>
                    <a:pt x="2040" y="2902"/>
                    <a:pt x="2044" y="2904"/>
                  </a:cubicBezTo>
                  <a:cubicBezTo>
                    <a:pt x="2048" y="2905"/>
                    <a:pt x="2051" y="2909"/>
                    <a:pt x="2049" y="2914"/>
                  </a:cubicBezTo>
                  <a:lnTo>
                    <a:pt x="2016" y="3020"/>
                  </a:lnTo>
                  <a:cubicBezTo>
                    <a:pt x="2015" y="3025"/>
                    <a:pt x="2010" y="3027"/>
                    <a:pt x="2006" y="3026"/>
                  </a:cubicBezTo>
                  <a:cubicBezTo>
                    <a:pt x="2002" y="3024"/>
                    <a:pt x="2000" y="3020"/>
                    <a:pt x="2001" y="3016"/>
                  </a:cubicBezTo>
                  <a:close/>
                  <a:moveTo>
                    <a:pt x="2058" y="2832"/>
                  </a:moveTo>
                  <a:lnTo>
                    <a:pt x="2074" y="2781"/>
                  </a:lnTo>
                  <a:lnTo>
                    <a:pt x="2093" y="2726"/>
                  </a:lnTo>
                  <a:cubicBezTo>
                    <a:pt x="2094" y="2722"/>
                    <a:pt x="2099" y="2719"/>
                    <a:pt x="2103" y="2721"/>
                  </a:cubicBezTo>
                  <a:cubicBezTo>
                    <a:pt x="2107" y="2722"/>
                    <a:pt x="2109" y="2727"/>
                    <a:pt x="2108" y="2731"/>
                  </a:cubicBezTo>
                  <a:lnTo>
                    <a:pt x="2089" y="2786"/>
                  </a:lnTo>
                  <a:lnTo>
                    <a:pt x="2073" y="2837"/>
                  </a:lnTo>
                  <a:cubicBezTo>
                    <a:pt x="2072" y="2841"/>
                    <a:pt x="2067" y="2844"/>
                    <a:pt x="2063" y="2842"/>
                  </a:cubicBezTo>
                  <a:cubicBezTo>
                    <a:pt x="2059" y="2841"/>
                    <a:pt x="2057" y="2837"/>
                    <a:pt x="2058" y="2832"/>
                  </a:cubicBezTo>
                  <a:close/>
                  <a:moveTo>
                    <a:pt x="2119" y="2650"/>
                  </a:moveTo>
                  <a:lnTo>
                    <a:pt x="2155" y="2544"/>
                  </a:lnTo>
                  <a:cubicBezTo>
                    <a:pt x="2157" y="2540"/>
                    <a:pt x="2161" y="2538"/>
                    <a:pt x="2165" y="2539"/>
                  </a:cubicBezTo>
                  <a:cubicBezTo>
                    <a:pt x="2170" y="2541"/>
                    <a:pt x="2172" y="2545"/>
                    <a:pt x="2170" y="2549"/>
                  </a:cubicBezTo>
                  <a:lnTo>
                    <a:pt x="2134" y="2655"/>
                  </a:lnTo>
                  <a:cubicBezTo>
                    <a:pt x="2133" y="2659"/>
                    <a:pt x="2128" y="2662"/>
                    <a:pt x="2124" y="2660"/>
                  </a:cubicBezTo>
                  <a:cubicBezTo>
                    <a:pt x="2120" y="2659"/>
                    <a:pt x="2117" y="2654"/>
                    <a:pt x="2119" y="2650"/>
                  </a:cubicBezTo>
                  <a:close/>
                  <a:moveTo>
                    <a:pt x="2183" y="2469"/>
                  </a:moveTo>
                  <a:lnTo>
                    <a:pt x="2215" y="2386"/>
                  </a:lnTo>
                  <a:lnTo>
                    <a:pt x="2224" y="2364"/>
                  </a:lnTo>
                  <a:cubicBezTo>
                    <a:pt x="2226" y="2360"/>
                    <a:pt x="2230" y="2358"/>
                    <a:pt x="2235" y="2360"/>
                  </a:cubicBezTo>
                  <a:cubicBezTo>
                    <a:pt x="2239" y="2362"/>
                    <a:pt x="2240" y="2366"/>
                    <a:pt x="2239" y="2371"/>
                  </a:cubicBezTo>
                  <a:lnTo>
                    <a:pt x="2230" y="2391"/>
                  </a:lnTo>
                  <a:lnTo>
                    <a:pt x="2198" y="2475"/>
                  </a:lnTo>
                  <a:cubicBezTo>
                    <a:pt x="2197" y="2479"/>
                    <a:pt x="2192" y="2481"/>
                    <a:pt x="2188" y="2479"/>
                  </a:cubicBezTo>
                  <a:cubicBezTo>
                    <a:pt x="2184" y="2478"/>
                    <a:pt x="2182" y="2473"/>
                    <a:pt x="2183" y="2469"/>
                  </a:cubicBezTo>
                  <a:close/>
                  <a:moveTo>
                    <a:pt x="2255" y="2291"/>
                  </a:moveTo>
                  <a:lnTo>
                    <a:pt x="2274" y="2246"/>
                  </a:lnTo>
                  <a:lnTo>
                    <a:pt x="2300" y="2188"/>
                  </a:lnTo>
                  <a:cubicBezTo>
                    <a:pt x="2302" y="2184"/>
                    <a:pt x="2307" y="2182"/>
                    <a:pt x="2311" y="2184"/>
                  </a:cubicBezTo>
                  <a:cubicBezTo>
                    <a:pt x="2315" y="2186"/>
                    <a:pt x="2317" y="2191"/>
                    <a:pt x="2315" y="2195"/>
                  </a:cubicBezTo>
                  <a:lnTo>
                    <a:pt x="2289" y="2253"/>
                  </a:lnTo>
                  <a:lnTo>
                    <a:pt x="2270" y="2297"/>
                  </a:lnTo>
                  <a:cubicBezTo>
                    <a:pt x="2268" y="2301"/>
                    <a:pt x="2264" y="2303"/>
                    <a:pt x="2260" y="2301"/>
                  </a:cubicBezTo>
                  <a:cubicBezTo>
                    <a:pt x="2255" y="2299"/>
                    <a:pt x="2254" y="2295"/>
                    <a:pt x="2255" y="2291"/>
                  </a:cubicBezTo>
                  <a:close/>
                  <a:moveTo>
                    <a:pt x="2333" y="2115"/>
                  </a:moveTo>
                  <a:lnTo>
                    <a:pt x="2339" y="2102"/>
                  </a:lnTo>
                  <a:lnTo>
                    <a:pt x="2383" y="2014"/>
                  </a:lnTo>
                  <a:cubicBezTo>
                    <a:pt x="2385" y="2010"/>
                    <a:pt x="2390" y="2009"/>
                    <a:pt x="2394" y="2011"/>
                  </a:cubicBezTo>
                  <a:cubicBezTo>
                    <a:pt x="2398" y="2013"/>
                    <a:pt x="2399" y="2017"/>
                    <a:pt x="2397" y="2021"/>
                  </a:cubicBezTo>
                  <a:lnTo>
                    <a:pt x="2354" y="2109"/>
                  </a:lnTo>
                  <a:lnTo>
                    <a:pt x="2348" y="2122"/>
                  </a:lnTo>
                  <a:cubicBezTo>
                    <a:pt x="2346" y="2126"/>
                    <a:pt x="2341" y="2127"/>
                    <a:pt x="2337" y="2126"/>
                  </a:cubicBezTo>
                  <a:cubicBezTo>
                    <a:pt x="2333" y="2124"/>
                    <a:pt x="2332" y="2119"/>
                    <a:pt x="2333" y="2115"/>
                  </a:cubicBezTo>
                  <a:close/>
                  <a:moveTo>
                    <a:pt x="2419" y="1943"/>
                  </a:moveTo>
                  <a:lnTo>
                    <a:pt x="2472" y="1844"/>
                  </a:lnTo>
                  <a:cubicBezTo>
                    <a:pt x="2474" y="1840"/>
                    <a:pt x="2479" y="1839"/>
                    <a:pt x="2483" y="1841"/>
                  </a:cubicBezTo>
                  <a:cubicBezTo>
                    <a:pt x="2487" y="1843"/>
                    <a:pt x="2488" y="1848"/>
                    <a:pt x="2486" y="1852"/>
                  </a:cubicBezTo>
                  <a:lnTo>
                    <a:pt x="2433" y="1950"/>
                  </a:lnTo>
                  <a:cubicBezTo>
                    <a:pt x="2431" y="1954"/>
                    <a:pt x="2426" y="1956"/>
                    <a:pt x="2422" y="1953"/>
                  </a:cubicBezTo>
                  <a:cubicBezTo>
                    <a:pt x="2418" y="1951"/>
                    <a:pt x="2417" y="1946"/>
                    <a:pt x="2419" y="1943"/>
                  </a:cubicBezTo>
                  <a:close/>
                  <a:moveTo>
                    <a:pt x="2512" y="1774"/>
                  </a:moveTo>
                  <a:lnTo>
                    <a:pt x="2568" y="1677"/>
                  </a:lnTo>
                  <a:cubicBezTo>
                    <a:pt x="2570" y="1673"/>
                    <a:pt x="2575" y="1672"/>
                    <a:pt x="2579" y="1674"/>
                  </a:cubicBezTo>
                  <a:cubicBezTo>
                    <a:pt x="2582" y="1677"/>
                    <a:pt x="2584" y="1681"/>
                    <a:pt x="2582" y="1685"/>
                  </a:cubicBezTo>
                  <a:lnTo>
                    <a:pt x="2525" y="1782"/>
                  </a:lnTo>
                  <a:cubicBezTo>
                    <a:pt x="2523" y="1786"/>
                    <a:pt x="2518" y="1787"/>
                    <a:pt x="2514" y="1785"/>
                  </a:cubicBezTo>
                  <a:cubicBezTo>
                    <a:pt x="2511" y="1783"/>
                    <a:pt x="2509" y="1778"/>
                    <a:pt x="2512" y="1774"/>
                  </a:cubicBezTo>
                  <a:close/>
                  <a:moveTo>
                    <a:pt x="2610" y="1609"/>
                  </a:moveTo>
                  <a:lnTo>
                    <a:pt x="2667" y="1520"/>
                  </a:lnTo>
                  <a:lnTo>
                    <a:pt x="2671" y="1514"/>
                  </a:lnTo>
                  <a:cubicBezTo>
                    <a:pt x="2673" y="1511"/>
                    <a:pt x="2678" y="1510"/>
                    <a:pt x="2682" y="1512"/>
                  </a:cubicBezTo>
                  <a:cubicBezTo>
                    <a:pt x="2685" y="1515"/>
                    <a:pt x="2686" y="1520"/>
                    <a:pt x="2684" y="1523"/>
                  </a:cubicBezTo>
                  <a:lnTo>
                    <a:pt x="2680" y="1529"/>
                  </a:lnTo>
                  <a:lnTo>
                    <a:pt x="2624" y="1618"/>
                  </a:lnTo>
                  <a:cubicBezTo>
                    <a:pt x="2621" y="1621"/>
                    <a:pt x="2616" y="1623"/>
                    <a:pt x="2613" y="1620"/>
                  </a:cubicBezTo>
                  <a:cubicBezTo>
                    <a:pt x="2609" y="1618"/>
                    <a:pt x="2608" y="1613"/>
                    <a:pt x="2610" y="1609"/>
                  </a:cubicBezTo>
                  <a:close/>
                  <a:moveTo>
                    <a:pt x="2716" y="1448"/>
                  </a:moveTo>
                  <a:lnTo>
                    <a:pt x="2765" y="1376"/>
                  </a:lnTo>
                  <a:lnTo>
                    <a:pt x="2780" y="1356"/>
                  </a:lnTo>
                  <a:cubicBezTo>
                    <a:pt x="2782" y="1353"/>
                    <a:pt x="2787" y="1352"/>
                    <a:pt x="2791" y="1354"/>
                  </a:cubicBezTo>
                  <a:cubicBezTo>
                    <a:pt x="2794" y="1357"/>
                    <a:pt x="2795" y="1362"/>
                    <a:pt x="2793" y="1366"/>
                  </a:cubicBezTo>
                  <a:lnTo>
                    <a:pt x="2778" y="1385"/>
                  </a:lnTo>
                  <a:lnTo>
                    <a:pt x="2729" y="1457"/>
                  </a:lnTo>
                  <a:cubicBezTo>
                    <a:pt x="2726" y="1461"/>
                    <a:pt x="2721" y="1462"/>
                    <a:pt x="2718" y="1459"/>
                  </a:cubicBezTo>
                  <a:cubicBezTo>
                    <a:pt x="2714" y="1457"/>
                    <a:pt x="2713" y="1452"/>
                    <a:pt x="2716" y="1448"/>
                  </a:cubicBezTo>
                  <a:close/>
                  <a:moveTo>
                    <a:pt x="2828" y="1292"/>
                  </a:moveTo>
                  <a:lnTo>
                    <a:pt x="2869" y="1237"/>
                  </a:lnTo>
                  <a:lnTo>
                    <a:pt x="2897" y="1203"/>
                  </a:lnTo>
                  <a:cubicBezTo>
                    <a:pt x="2899" y="1200"/>
                    <a:pt x="2905" y="1199"/>
                    <a:pt x="2908" y="1202"/>
                  </a:cubicBezTo>
                  <a:cubicBezTo>
                    <a:pt x="2911" y="1205"/>
                    <a:pt x="2912" y="1210"/>
                    <a:pt x="2909" y="1214"/>
                  </a:cubicBezTo>
                  <a:lnTo>
                    <a:pt x="2882" y="1246"/>
                  </a:lnTo>
                  <a:lnTo>
                    <a:pt x="2840" y="1302"/>
                  </a:lnTo>
                  <a:cubicBezTo>
                    <a:pt x="2838" y="1305"/>
                    <a:pt x="2833" y="1306"/>
                    <a:pt x="2829" y="1303"/>
                  </a:cubicBezTo>
                  <a:cubicBezTo>
                    <a:pt x="2826" y="1301"/>
                    <a:pt x="2825" y="1296"/>
                    <a:pt x="2828" y="1292"/>
                  </a:cubicBezTo>
                  <a:close/>
                  <a:moveTo>
                    <a:pt x="2948" y="1142"/>
                  </a:moveTo>
                  <a:lnTo>
                    <a:pt x="2980" y="1102"/>
                  </a:lnTo>
                  <a:lnTo>
                    <a:pt x="3022" y="1057"/>
                  </a:lnTo>
                  <a:cubicBezTo>
                    <a:pt x="3025" y="1054"/>
                    <a:pt x="3030" y="1054"/>
                    <a:pt x="3033" y="1057"/>
                  </a:cubicBezTo>
                  <a:cubicBezTo>
                    <a:pt x="3036" y="1060"/>
                    <a:pt x="3037" y="1065"/>
                    <a:pt x="3034" y="1068"/>
                  </a:cubicBezTo>
                  <a:lnTo>
                    <a:pt x="2993" y="1113"/>
                  </a:lnTo>
                  <a:lnTo>
                    <a:pt x="2960" y="1152"/>
                  </a:lnTo>
                  <a:cubicBezTo>
                    <a:pt x="2957" y="1155"/>
                    <a:pt x="2952" y="1156"/>
                    <a:pt x="2949" y="1153"/>
                  </a:cubicBezTo>
                  <a:cubicBezTo>
                    <a:pt x="2945" y="1150"/>
                    <a:pt x="2945" y="1145"/>
                    <a:pt x="2948" y="1142"/>
                  </a:cubicBezTo>
                  <a:close/>
                  <a:moveTo>
                    <a:pt x="3076" y="998"/>
                  </a:moveTo>
                  <a:lnTo>
                    <a:pt x="3096" y="977"/>
                  </a:lnTo>
                  <a:lnTo>
                    <a:pt x="3156" y="919"/>
                  </a:lnTo>
                  <a:cubicBezTo>
                    <a:pt x="3159" y="916"/>
                    <a:pt x="3164" y="917"/>
                    <a:pt x="3167" y="920"/>
                  </a:cubicBezTo>
                  <a:cubicBezTo>
                    <a:pt x="3170" y="923"/>
                    <a:pt x="3170" y="928"/>
                    <a:pt x="3167" y="931"/>
                  </a:cubicBezTo>
                  <a:lnTo>
                    <a:pt x="3107" y="988"/>
                  </a:lnTo>
                  <a:lnTo>
                    <a:pt x="3088" y="1009"/>
                  </a:lnTo>
                  <a:cubicBezTo>
                    <a:pt x="3085" y="1012"/>
                    <a:pt x="3080" y="1013"/>
                    <a:pt x="3076" y="1010"/>
                  </a:cubicBezTo>
                  <a:cubicBezTo>
                    <a:pt x="3073" y="1007"/>
                    <a:pt x="3073" y="1002"/>
                    <a:pt x="3076" y="998"/>
                  </a:cubicBezTo>
                  <a:close/>
                  <a:moveTo>
                    <a:pt x="3214" y="864"/>
                  </a:moveTo>
                  <a:lnTo>
                    <a:pt x="3217" y="862"/>
                  </a:lnTo>
                  <a:lnTo>
                    <a:pt x="3302" y="794"/>
                  </a:lnTo>
                  <a:cubicBezTo>
                    <a:pt x="3305" y="791"/>
                    <a:pt x="3310" y="791"/>
                    <a:pt x="3313" y="795"/>
                  </a:cubicBezTo>
                  <a:cubicBezTo>
                    <a:pt x="3316" y="798"/>
                    <a:pt x="3315" y="803"/>
                    <a:pt x="3312" y="806"/>
                  </a:cubicBezTo>
                  <a:lnTo>
                    <a:pt x="3228" y="873"/>
                  </a:lnTo>
                  <a:lnTo>
                    <a:pt x="3225" y="876"/>
                  </a:lnTo>
                  <a:cubicBezTo>
                    <a:pt x="3222" y="879"/>
                    <a:pt x="3217" y="879"/>
                    <a:pt x="3214" y="876"/>
                  </a:cubicBezTo>
                  <a:cubicBezTo>
                    <a:pt x="3211" y="872"/>
                    <a:pt x="3211" y="867"/>
                    <a:pt x="3214" y="864"/>
                  </a:cubicBezTo>
                  <a:close/>
                  <a:moveTo>
                    <a:pt x="3364" y="743"/>
                  </a:moveTo>
                  <a:lnTo>
                    <a:pt x="3390" y="722"/>
                  </a:lnTo>
                  <a:lnTo>
                    <a:pt x="3456" y="679"/>
                  </a:lnTo>
                  <a:cubicBezTo>
                    <a:pt x="3460" y="676"/>
                    <a:pt x="3465" y="677"/>
                    <a:pt x="3467" y="681"/>
                  </a:cubicBezTo>
                  <a:cubicBezTo>
                    <a:pt x="3470" y="685"/>
                    <a:pt x="3469" y="690"/>
                    <a:pt x="3465" y="692"/>
                  </a:cubicBezTo>
                  <a:lnTo>
                    <a:pt x="3400" y="735"/>
                  </a:lnTo>
                  <a:lnTo>
                    <a:pt x="3374" y="756"/>
                  </a:lnTo>
                  <a:cubicBezTo>
                    <a:pt x="3371" y="759"/>
                    <a:pt x="3366" y="758"/>
                    <a:pt x="3363" y="755"/>
                  </a:cubicBezTo>
                  <a:cubicBezTo>
                    <a:pt x="3360" y="751"/>
                    <a:pt x="3361" y="746"/>
                    <a:pt x="3364" y="743"/>
                  </a:cubicBezTo>
                  <a:close/>
                  <a:moveTo>
                    <a:pt x="3523" y="634"/>
                  </a:moveTo>
                  <a:lnTo>
                    <a:pt x="3569" y="604"/>
                  </a:lnTo>
                  <a:lnTo>
                    <a:pt x="3619" y="576"/>
                  </a:lnTo>
                  <a:cubicBezTo>
                    <a:pt x="3623" y="574"/>
                    <a:pt x="3628" y="575"/>
                    <a:pt x="3630" y="579"/>
                  </a:cubicBezTo>
                  <a:cubicBezTo>
                    <a:pt x="3632" y="583"/>
                    <a:pt x="3631" y="588"/>
                    <a:pt x="3627" y="590"/>
                  </a:cubicBezTo>
                  <a:lnTo>
                    <a:pt x="3578" y="617"/>
                  </a:lnTo>
                  <a:lnTo>
                    <a:pt x="3532" y="648"/>
                  </a:lnTo>
                  <a:cubicBezTo>
                    <a:pt x="3528" y="650"/>
                    <a:pt x="3523" y="649"/>
                    <a:pt x="3521" y="645"/>
                  </a:cubicBezTo>
                  <a:cubicBezTo>
                    <a:pt x="3518" y="642"/>
                    <a:pt x="3519" y="637"/>
                    <a:pt x="3523" y="634"/>
                  </a:cubicBezTo>
                  <a:close/>
                  <a:moveTo>
                    <a:pt x="3689" y="537"/>
                  </a:moveTo>
                  <a:lnTo>
                    <a:pt x="3749" y="503"/>
                  </a:lnTo>
                  <a:lnTo>
                    <a:pt x="3788" y="485"/>
                  </a:lnTo>
                  <a:cubicBezTo>
                    <a:pt x="3792" y="483"/>
                    <a:pt x="3797" y="484"/>
                    <a:pt x="3799" y="488"/>
                  </a:cubicBezTo>
                  <a:cubicBezTo>
                    <a:pt x="3801" y="492"/>
                    <a:pt x="3799" y="497"/>
                    <a:pt x="3795" y="499"/>
                  </a:cubicBezTo>
                  <a:lnTo>
                    <a:pt x="3756" y="517"/>
                  </a:lnTo>
                  <a:lnTo>
                    <a:pt x="3697" y="551"/>
                  </a:lnTo>
                  <a:cubicBezTo>
                    <a:pt x="3693" y="553"/>
                    <a:pt x="3688" y="552"/>
                    <a:pt x="3686" y="548"/>
                  </a:cubicBezTo>
                  <a:cubicBezTo>
                    <a:pt x="3684" y="544"/>
                    <a:pt x="3685" y="539"/>
                    <a:pt x="3689" y="537"/>
                  </a:cubicBezTo>
                  <a:close/>
                  <a:moveTo>
                    <a:pt x="3861" y="450"/>
                  </a:moveTo>
                  <a:lnTo>
                    <a:pt x="3926" y="419"/>
                  </a:lnTo>
                  <a:lnTo>
                    <a:pt x="3963" y="404"/>
                  </a:lnTo>
                  <a:cubicBezTo>
                    <a:pt x="3967" y="402"/>
                    <a:pt x="3972" y="404"/>
                    <a:pt x="3973" y="408"/>
                  </a:cubicBezTo>
                  <a:cubicBezTo>
                    <a:pt x="3975" y="412"/>
                    <a:pt x="3973" y="417"/>
                    <a:pt x="3969" y="419"/>
                  </a:cubicBezTo>
                  <a:lnTo>
                    <a:pt x="3933" y="434"/>
                  </a:lnTo>
                  <a:lnTo>
                    <a:pt x="3868" y="465"/>
                  </a:lnTo>
                  <a:cubicBezTo>
                    <a:pt x="3864" y="467"/>
                    <a:pt x="3859" y="465"/>
                    <a:pt x="3857" y="461"/>
                  </a:cubicBezTo>
                  <a:cubicBezTo>
                    <a:pt x="3855" y="457"/>
                    <a:pt x="3857" y="452"/>
                    <a:pt x="3861" y="450"/>
                  </a:cubicBezTo>
                  <a:close/>
                  <a:moveTo>
                    <a:pt x="4037" y="373"/>
                  </a:moveTo>
                  <a:lnTo>
                    <a:pt x="4097" y="348"/>
                  </a:lnTo>
                  <a:lnTo>
                    <a:pt x="4141" y="331"/>
                  </a:lnTo>
                  <a:cubicBezTo>
                    <a:pt x="4145" y="330"/>
                    <a:pt x="4150" y="332"/>
                    <a:pt x="4151" y="336"/>
                  </a:cubicBezTo>
                  <a:cubicBezTo>
                    <a:pt x="4153" y="340"/>
                    <a:pt x="4151" y="345"/>
                    <a:pt x="4147" y="346"/>
                  </a:cubicBezTo>
                  <a:lnTo>
                    <a:pt x="4104" y="363"/>
                  </a:lnTo>
                  <a:lnTo>
                    <a:pt x="4043" y="388"/>
                  </a:lnTo>
                  <a:cubicBezTo>
                    <a:pt x="4039" y="390"/>
                    <a:pt x="4034" y="388"/>
                    <a:pt x="4033" y="384"/>
                  </a:cubicBezTo>
                  <a:cubicBezTo>
                    <a:pt x="4031" y="380"/>
                    <a:pt x="4033" y="375"/>
                    <a:pt x="4037" y="373"/>
                  </a:cubicBezTo>
                  <a:close/>
                  <a:moveTo>
                    <a:pt x="4216" y="303"/>
                  </a:moveTo>
                  <a:lnTo>
                    <a:pt x="4260" y="286"/>
                  </a:lnTo>
                  <a:lnTo>
                    <a:pt x="4321" y="264"/>
                  </a:lnTo>
                  <a:cubicBezTo>
                    <a:pt x="4325" y="262"/>
                    <a:pt x="4330" y="264"/>
                    <a:pt x="4331" y="269"/>
                  </a:cubicBezTo>
                  <a:cubicBezTo>
                    <a:pt x="4333" y="273"/>
                    <a:pt x="4330" y="277"/>
                    <a:pt x="4326" y="279"/>
                  </a:cubicBezTo>
                  <a:lnTo>
                    <a:pt x="4265" y="301"/>
                  </a:lnTo>
                  <a:lnTo>
                    <a:pt x="4221" y="318"/>
                  </a:lnTo>
                  <a:cubicBezTo>
                    <a:pt x="4217" y="319"/>
                    <a:pt x="4213" y="317"/>
                    <a:pt x="4211" y="313"/>
                  </a:cubicBezTo>
                  <a:cubicBezTo>
                    <a:pt x="4210" y="309"/>
                    <a:pt x="4212" y="304"/>
                    <a:pt x="4216" y="303"/>
                  </a:cubicBezTo>
                  <a:close/>
                  <a:moveTo>
                    <a:pt x="4396" y="237"/>
                  </a:moveTo>
                  <a:lnTo>
                    <a:pt x="4409" y="232"/>
                  </a:lnTo>
                  <a:lnTo>
                    <a:pt x="4501" y="198"/>
                  </a:lnTo>
                  <a:cubicBezTo>
                    <a:pt x="4505" y="196"/>
                    <a:pt x="4510" y="198"/>
                    <a:pt x="4511" y="203"/>
                  </a:cubicBezTo>
                  <a:cubicBezTo>
                    <a:pt x="4513" y="207"/>
                    <a:pt x="4511" y="211"/>
                    <a:pt x="4507" y="213"/>
                  </a:cubicBezTo>
                  <a:lnTo>
                    <a:pt x="4414" y="247"/>
                  </a:lnTo>
                  <a:lnTo>
                    <a:pt x="4402" y="252"/>
                  </a:lnTo>
                  <a:cubicBezTo>
                    <a:pt x="4397" y="253"/>
                    <a:pt x="4393" y="251"/>
                    <a:pt x="4391" y="247"/>
                  </a:cubicBezTo>
                  <a:cubicBezTo>
                    <a:pt x="4390" y="243"/>
                    <a:pt x="4392" y="238"/>
                    <a:pt x="4396" y="237"/>
                  </a:cubicBezTo>
                  <a:close/>
                  <a:moveTo>
                    <a:pt x="4578" y="173"/>
                  </a:moveTo>
                  <a:lnTo>
                    <a:pt x="4601" y="166"/>
                  </a:lnTo>
                  <a:lnTo>
                    <a:pt x="4667" y="149"/>
                  </a:lnTo>
                  <a:lnTo>
                    <a:pt x="4686" y="144"/>
                  </a:lnTo>
                  <a:cubicBezTo>
                    <a:pt x="4691" y="143"/>
                    <a:pt x="4695" y="146"/>
                    <a:pt x="4696" y="150"/>
                  </a:cubicBezTo>
                  <a:cubicBezTo>
                    <a:pt x="4697" y="155"/>
                    <a:pt x="4694" y="159"/>
                    <a:pt x="4690" y="160"/>
                  </a:cubicBezTo>
                  <a:lnTo>
                    <a:pt x="4671" y="164"/>
                  </a:lnTo>
                  <a:lnTo>
                    <a:pt x="4606" y="181"/>
                  </a:lnTo>
                  <a:lnTo>
                    <a:pt x="4582" y="188"/>
                  </a:lnTo>
                  <a:cubicBezTo>
                    <a:pt x="4578" y="189"/>
                    <a:pt x="4573" y="187"/>
                    <a:pt x="4572" y="182"/>
                  </a:cubicBezTo>
                  <a:cubicBezTo>
                    <a:pt x="4571" y="178"/>
                    <a:pt x="4573" y="174"/>
                    <a:pt x="4578" y="173"/>
                  </a:cubicBezTo>
                  <a:close/>
                  <a:moveTo>
                    <a:pt x="4764" y="126"/>
                  </a:moveTo>
                  <a:lnTo>
                    <a:pt x="4816" y="115"/>
                  </a:lnTo>
                  <a:lnTo>
                    <a:pt x="4874" y="103"/>
                  </a:lnTo>
                  <a:cubicBezTo>
                    <a:pt x="4879" y="102"/>
                    <a:pt x="4883" y="105"/>
                    <a:pt x="4884" y="109"/>
                  </a:cubicBezTo>
                  <a:cubicBezTo>
                    <a:pt x="4884" y="114"/>
                    <a:pt x="4882" y="118"/>
                    <a:pt x="4877" y="119"/>
                  </a:cubicBezTo>
                  <a:lnTo>
                    <a:pt x="4819" y="130"/>
                  </a:lnTo>
                  <a:lnTo>
                    <a:pt x="4768" y="142"/>
                  </a:lnTo>
                  <a:cubicBezTo>
                    <a:pt x="4764" y="143"/>
                    <a:pt x="4759" y="140"/>
                    <a:pt x="4758" y="136"/>
                  </a:cubicBezTo>
                  <a:cubicBezTo>
                    <a:pt x="4757" y="132"/>
                    <a:pt x="4760" y="127"/>
                    <a:pt x="4764" y="126"/>
                  </a:cubicBezTo>
                  <a:close/>
                  <a:moveTo>
                    <a:pt x="4953" y="88"/>
                  </a:moveTo>
                  <a:lnTo>
                    <a:pt x="4979" y="83"/>
                  </a:lnTo>
                  <a:lnTo>
                    <a:pt x="5063" y="68"/>
                  </a:lnTo>
                  <a:cubicBezTo>
                    <a:pt x="5068" y="68"/>
                    <a:pt x="5072" y="71"/>
                    <a:pt x="5072" y="75"/>
                  </a:cubicBezTo>
                  <a:cubicBezTo>
                    <a:pt x="5073" y="79"/>
                    <a:pt x="5070" y="83"/>
                    <a:pt x="5066" y="84"/>
                  </a:cubicBezTo>
                  <a:lnTo>
                    <a:pt x="4982" y="98"/>
                  </a:lnTo>
                  <a:lnTo>
                    <a:pt x="4956" y="103"/>
                  </a:lnTo>
                  <a:cubicBezTo>
                    <a:pt x="4951" y="104"/>
                    <a:pt x="4947" y="101"/>
                    <a:pt x="4946" y="97"/>
                  </a:cubicBezTo>
                  <a:cubicBezTo>
                    <a:pt x="4946" y="93"/>
                    <a:pt x="4948" y="89"/>
                    <a:pt x="4953" y="88"/>
                  </a:cubicBezTo>
                  <a:close/>
                  <a:moveTo>
                    <a:pt x="5142" y="55"/>
                  </a:moveTo>
                  <a:lnTo>
                    <a:pt x="5150" y="54"/>
                  </a:lnTo>
                  <a:lnTo>
                    <a:pt x="5253" y="40"/>
                  </a:lnTo>
                  <a:cubicBezTo>
                    <a:pt x="5258" y="39"/>
                    <a:pt x="5262" y="42"/>
                    <a:pt x="5262" y="47"/>
                  </a:cubicBezTo>
                  <a:cubicBezTo>
                    <a:pt x="5263" y="51"/>
                    <a:pt x="5260" y="55"/>
                    <a:pt x="5255" y="56"/>
                  </a:cubicBezTo>
                  <a:lnTo>
                    <a:pt x="5153" y="69"/>
                  </a:lnTo>
                  <a:lnTo>
                    <a:pt x="5145" y="71"/>
                  </a:lnTo>
                  <a:cubicBezTo>
                    <a:pt x="5140" y="71"/>
                    <a:pt x="5136" y="69"/>
                    <a:pt x="5136" y="64"/>
                  </a:cubicBezTo>
                  <a:cubicBezTo>
                    <a:pt x="5135" y="60"/>
                    <a:pt x="5138" y="56"/>
                    <a:pt x="5142" y="55"/>
                  </a:cubicBezTo>
                  <a:close/>
                  <a:moveTo>
                    <a:pt x="5333" y="29"/>
                  </a:moveTo>
                  <a:lnTo>
                    <a:pt x="5444" y="17"/>
                  </a:lnTo>
                  <a:cubicBezTo>
                    <a:pt x="5449" y="16"/>
                    <a:pt x="5452" y="20"/>
                    <a:pt x="5453" y="24"/>
                  </a:cubicBezTo>
                  <a:cubicBezTo>
                    <a:pt x="5453" y="28"/>
                    <a:pt x="5450" y="32"/>
                    <a:pt x="5446" y="33"/>
                  </a:cubicBezTo>
                  <a:lnTo>
                    <a:pt x="5335" y="45"/>
                  </a:lnTo>
                  <a:cubicBezTo>
                    <a:pt x="5330" y="46"/>
                    <a:pt x="5326" y="42"/>
                    <a:pt x="5326" y="38"/>
                  </a:cubicBezTo>
                  <a:cubicBezTo>
                    <a:pt x="5325" y="34"/>
                    <a:pt x="5328" y="30"/>
                    <a:pt x="5333" y="29"/>
                  </a:cubicBezTo>
                  <a:close/>
                  <a:moveTo>
                    <a:pt x="5524" y="9"/>
                  </a:moveTo>
                  <a:lnTo>
                    <a:pt x="5631" y="1"/>
                  </a:lnTo>
                  <a:lnTo>
                    <a:pt x="5636" y="1"/>
                  </a:lnTo>
                  <a:cubicBezTo>
                    <a:pt x="5641" y="1"/>
                    <a:pt x="5644" y="5"/>
                    <a:pt x="5644" y="9"/>
                  </a:cubicBezTo>
                  <a:cubicBezTo>
                    <a:pt x="5644" y="14"/>
                    <a:pt x="5641" y="17"/>
                    <a:pt x="5636" y="17"/>
                  </a:cubicBezTo>
                  <a:lnTo>
                    <a:pt x="5632" y="17"/>
                  </a:lnTo>
                  <a:lnTo>
                    <a:pt x="5525" y="25"/>
                  </a:lnTo>
                  <a:cubicBezTo>
                    <a:pt x="5521" y="26"/>
                    <a:pt x="5517" y="22"/>
                    <a:pt x="5517" y="18"/>
                  </a:cubicBezTo>
                  <a:cubicBezTo>
                    <a:pt x="5516" y="14"/>
                    <a:pt x="5520" y="10"/>
                    <a:pt x="5524" y="9"/>
                  </a:cubicBezTo>
                  <a:close/>
                  <a:moveTo>
                    <a:pt x="5716" y="0"/>
                  </a:moveTo>
                  <a:lnTo>
                    <a:pt x="5754" y="0"/>
                  </a:lnTo>
                  <a:cubicBezTo>
                    <a:pt x="5759" y="0"/>
                    <a:pt x="5762" y="4"/>
                    <a:pt x="5762" y="8"/>
                  </a:cubicBezTo>
                  <a:cubicBezTo>
                    <a:pt x="5762" y="13"/>
                    <a:pt x="5759" y="16"/>
                    <a:pt x="5754" y="16"/>
                  </a:cubicBezTo>
                  <a:lnTo>
                    <a:pt x="5716" y="16"/>
                  </a:lnTo>
                  <a:cubicBezTo>
                    <a:pt x="5712" y="16"/>
                    <a:pt x="5708" y="13"/>
                    <a:pt x="5708" y="8"/>
                  </a:cubicBezTo>
                  <a:cubicBezTo>
                    <a:pt x="5708" y="4"/>
                    <a:pt x="5712" y="0"/>
                    <a:pt x="5716" y="0"/>
                  </a:cubicBezTo>
                  <a:close/>
                </a:path>
              </a:pathLst>
            </a:custGeom>
            <a:solidFill>
              <a:srgbClr val="000000"/>
            </a:solidFill>
            <a:ln w="12700" cap="flat">
              <a:solidFill>
                <a:srgbClr val="000000"/>
              </a:solidFill>
              <a:prstDash val="solid"/>
              <a:bevel/>
              <a:headEnd/>
              <a:tailEnd/>
            </a:ln>
          </p:spPr>
          <p:txBody>
            <a:bodyPr/>
            <a:lstStyle/>
            <a:p>
              <a:endParaRPr lang="fr-CA"/>
            </a:p>
          </p:txBody>
        </p:sp>
        <p:sp>
          <p:nvSpPr>
            <p:cNvPr id="45113" name="Rectangle 55"/>
            <p:cNvSpPr>
              <a:spLocks noChangeArrowheads="1"/>
            </p:cNvSpPr>
            <p:nvPr/>
          </p:nvSpPr>
          <p:spPr bwMode="auto">
            <a:xfrm>
              <a:off x="7453957" y="1484784"/>
              <a:ext cx="1006475" cy="488950"/>
            </a:xfrm>
            <a:prstGeom prst="rect">
              <a:avLst/>
            </a:prstGeom>
            <a:solidFill>
              <a:schemeClr val="bg1"/>
            </a:solidFill>
            <a:ln w="9525">
              <a:noFill/>
              <a:miter lim="800000"/>
              <a:headEnd/>
              <a:tailEnd/>
            </a:ln>
          </p:spPr>
          <p:txBody>
            <a:bodyPr wrap="none" lIns="0" tIns="0" rIns="0" bIns="0">
              <a:spAutoFit/>
            </a:bodyPr>
            <a:lstStyle/>
            <a:p>
              <a:pPr algn="ctr"/>
              <a:r>
                <a:rPr lang="en-CA" sz="1600" dirty="0">
                  <a:solidFill>
                    <a:srgbClr val="000000"/>
                  </a:solidFill>
                </a:rPr>
                <a:t>Diffusion</a:t>
              </a:r>
            </a:p>
            <a:p>
              <a:pPr algn="ctr"/>
              <a:r>
                <a:rPr lang="en-CA" sz="1600" dirty="0">
                  <a:solidFill>
                    <a:srgbClr val="000000"/>
                  </a:solidFill>
                </a:rPr>
                <a:t>Strategy X </a:t>
              </a:r>
            </a:p>
          </p:txBody>
        </p:sp>
      </p:grpSp>
      <p:sp>
        <p:nvSpPr>
          <p:cNvPr id="45114" name="Rectangle 56"/>
          <p:cNvSpPr>
            <a:spLocks noChangeArrowheads="1"/>
          </p:cNvSpPr>
          <p:nvPr/>
        </p:nvSpPr>
        <p:spPr bwMode="auto">
          <a:xfrm>
            <a:off x="6644259" y="1168896"/>
            <a:ext cx="1671637" cy="304800"/>
          </a:xfrm>
          <a:prstGeom prst="rect">
            <a:avLst/>
          </a:prstGeom>
          <a:noFill/>
          <a:ln w="9525">
            <a:noFill/>
            <a:miter lim="800000"/>
            <a:headEnd/>
            <a:tailEnd/>
          </a:ln>
        </p:spPr>
        <p:txBody>
          <a:bodyPr wrap="none" lIns="0" tIns="0" rIns="0" bIns="0">
            <a:spAutoFit/>
          </a:bodyPr>
          <a:lstStyle/>
          <a:p>
            <a:r>
              <a:rPr lang="en-CA" sz="2000" b="1" dirty="0">
                <a:solidFill>
                  <a:schemeClr val="accent2"/>
                </a:solidFill>
                <a:latin typeface="Times New Roman" pitchFamily="18" charset="0"/>
              </a:rPr>
              <a:t>Later Adopters</a:t>
            </a:r>
          </a:p>
        </p:txBody>
      </p:sp>
      <p:sp>
        <p:nvSpPr>
          <p:cNvPr id="45116" name="Rectangle 59"/>
          <p:cNvSpPr>
            <a:spLocks noChangeArrowheads="1"/>
          </p:cNvSpPr>
          <p:nvPr/>
        </p:nvSpPr>
        <p:spPr bwMode="auto">
          <a:xfrm>
            <a:off x="4618609" y="6034683"/>
            <a:ext cx="1371600" cy="274637"/>
          </a:xfrm>
          <a:prstGeom prst="rect">
            <a:avLst/>
          </a:prstGeom>
          <a:solidFill>
            <a:schemeClr val="bg1"/>
          </a:solidFill>
          <a:ln w="9525">
            <a:noFill/>
            <a:miter lim="800000"/>
            <a:headEnd/>
            <a:tailEnd/>
          </a:ln>
        </p:spPr>
        <p:txBody>
          <a:bodyPr wrap="none" lIns="0" tIns="0" rIns="0" bIns="0">
            <a:spAutoFit/>
          </a:bodyPr>
          <a:lstStyle/>
          <a:p>
            <a:r>
              <a:rPr lang="en-CA" b="1">
                <a:solidFill>
                  <a:schemeClr val="accent2"/>
                </a:solidFill>
              </a:rPr>
              <a:t>Time (Years)</a:t>
            </a:r>
            <a:endParaRPr lang="en-CA" sz="2000" b="1">
              <a:solidFill>
                <a:schemeClr val="accent2"/>
              </a:solidFill>
            </a:endParaRPr>
          </a:p>
        </p:txBody>
      </p:sp>
      <p:sp>
        <p:nvSpPr>
          <p:cNvPr id="45117" name="Line 60"/>
          <p:cNvSpPr>
            <a:spLocks noChangeShapeType="1"/>
          </p:cNvSpPr>
          <p:nvPr/>
        </p:nvSpPr>
        <p:spPr bwMode="auto">
          <a:xfrm>
            <a:off x="5999734" y="6182320"/>
            <a:ext cx="1092200" cy="0"/>
          </a:xfrm>
          <a:prstGeom prst="line">
            <a:avLst/>
          </a:prstGeom>
          <a:noFill/>
          <a:ln w="11113" cap="rnd">
            <a:solidFill>
              <a:srgbClr val="000000"/>
            </a:solidFill>
            <a:round/>
            <a:headEnd/>
            <a:tailEnd/>
          </a:ln>
        </p:spPr>
        <p:txBody>
          <a:bodyPr/>
          <a:lstStyle/>
          <a:p>
            <a:endParaRPr lang="fr-CA"/>
          </a:p>
        </p:txBody>
      </p:sp>
      <p:sp>
        <p:nvSpPr>
          <p:cNvPr id="45118" name="Freeform 61"/>
          <p:cNvSpPr>
            <a:spLocks/>
          </p:cNvSpPr>
          <p:nvPr/>
        </p:nvSpPr>
        <p:spPr bwMode="auto">
          <a:xfrm>
            <a:off x="7055421" y="6128345"/>
            <a:ext cx="107950" cy="107950"/>
          </a:xfrm>
          <a:custGeom>
            <a:avLst/>
            <a:gdLst>
              <a:gd name="T0" fmla="*/ 107950 w 139"/>
              <a:gd name="T1" fmla="*/ 53975 h 138"/>
              <a:gd name="T2" fmla="*/ 0 w 139"/>
              <a:gd name="T3" fmla="*/ 107950 h 138"/>
              <a:gd name="T4" fmla="*/ 0 w 139"/>
              <a:gd name="T5" fmla="*/ 0 h 138"/>
              <a:gd name="T6" fmla="*/ 107950 w 139"/>
              <a:gd name="T7" fmla="*/ 53975 h 138"/>
              <a:gd name="T8" fmla="*/ 0 60000 65536"/>
              <a:gd name="T9" fmla="*/ 0 60000 65536"/>
              <a:gd name="T10" fmla="*/ 0 60000 65536"/>
              <a:gd name="T11" fmla="*/ 0 60000 65536"/>
              <a:gd name="T12" fmla="*/ 0 w 139"/>
              <a:gd name="T13" fmla="*/ 0 h 138"/>
              <a:gd name="T14" fmla="*/ 139 w 139"/>
              <a:gd name="T15" fmla="*/ 138 h 138"/>
            </a:gdLst>
            <a:ahLst/>
            <a:cxnLst>
              <a:cxn ang="T8">
                <a:pos x="T0" y="T1"/>
              </a:cxn>
              <a:cxn ang="T9">
                <a:pos x="T2" y="T3"/>
              </a:cxn>
              <a:cxn ang="T10">
                <a:pos x="T4" y="T5"/>
              </a:cxn>
              <a:cxn ang="T11">
                <a:pos x="T6" y="T7"/>
              </a:cxn>
            </a:cxnLst>
            <a:rect l="T12" t="T13" r="T14" b="T15"/>
            <a:pathLst>
              <a:path w="139" h="138">
                <a:moveTo>
                  <a:pt x="139" y="69"/>
                </a:moveTo>
                <a:lnTo>
                  <a:pt x="0" y="138"/>
                </a:lnTo>
                <a:cubicBezTo>
                  <a:pt x="22" y="95"/>
                  <a:pt x="22" y="44"/>
                  <a:pt x="0" y="0"/>
                </a:cubicBezTo>
                <a:lnTo>
                  <a:pt x="139" y="69"/>
                </a:lnTo>
                <a:close/>
              </a:path>
            </a:pathLst>
          </a:custGeom>
          <a:solidFill>
            <a:srgbClr val="000000"/>
          </a:solidFill>
          <a:ln w="0">
            <a:solidFill>
              <a:srgbClr val="000000"/>
            </a:solidFill>
            <a:prstDash val="solid"/>
            <a:round/>
            <a:headEnd/>
            <a:tailEnd/>
          </a:ln>
        </p:spPr>
        <p:txBody>
          <a:bodyPr/>
          <a:lstStyle/>
          <a:p>
            <a:endParaRPr lang="fr-CA"/>
          </a:p>
        </p:txBody>
      </p:sp>
      <p:sp>
        <p:nvSpPr>
          <p:cNvPr id="45119" name="Line 62"/>
          <p:cNvSpPr>
            <a:spLocks noChangeShapeType="1"/>
          </p:cNvSpPr>
          <p:nvPr/>
        </p:nvSpPr>
        <p:spPr bwMode="auto">
          <a:xfrm>
            <a:off x="3204146" y="6182320"/>
            <a:ext cx="1314450" cy="0"/>
          </a:xfrm>
          <a:prstGeom prst="line">
            <a:avLst/>
          </a:prstGeom>
          <a:noFill/>
          <a:ln w="11113" cap="rnd">
            <a:solidFill>
              <a:srgbClr val="000000"/>
            </a:solidFill>
            <a:round/>
            <a:headEnd/>
            <a:tailEnd/>
          </a:ln>
        </p:spPr>
        <p:txBody>
          <a:bodyPr/>
          <a:lstStyle/>
          <a:p>
            <a:endParaRPr lang="fr-CA"/>
          </a:p>
        </p:txBody>
      </p:sp>
      <p:grpSp>
        <p:nvGrpSpPr>
          <p:cNvPr id="72" name="Group 71"/>
          <p:cNvGrpSpPr/>
          <p:nvPr/>
        </p:nvGrpSpPr>
        <p:grpSpPr>
          <a:xfrm>
            <a:off x="1807146" y="2553816"/>
            <a:ext cx="6579195" cy="3395142"/>
            <a:chOff x="1879600" y="2492896"/>
            <a:chExt cx="6579195" cy="3395142"/>
          </a:xfrm>
        </p:grpSpPr>
        <p:sp>
          <p:nvSpPr>
            <p:cNvPr id="45089" name="Freeform 31"/>
            <p:cNvSpPr>
              <a:spLocks/>
            </p:cNvSpPr>
            <p:nvPr/>
          </p:nvSpPr>
          <p:spPr bwMode="auto">
            <a:xfrm>
              <a:off x="1879600" y="3068960"/>
              <a:ext cx="6437313" cy="2819078"/>
            </a:xfrm>
            <a:custGeom>
              <a:avLst/>
              <a:gdLst>
                <a:gd name="T0" fmla="*/ 0 w 3697"/>
                <a:gd name="T1" fmla="*/ 3322638 h 2462"/>
                <a:gd name="T2" fmla="*/ 1560139 w 3697"/>
                <a:gd name="T3" fmla="*/ 2780112 h 2462"/>
                <a:gd name="T4" fmla="*/ 2303642 w 3697"/>
                <a:gd name="T5" fmla="*/ 2319908 h 2462"/>
                <a:gd name="T6" fmla="*/ 2918295 w 3697"/>
                <a:gd name="T7" fmla="*/ 1643775 h 2462"/>
                <a:gd name="T8" fmla="*/ 3473746 w 3697"/>
                <a:gd name="T9" fmla="*/ 866423 h 2462"/>
                <a:gd name="T10" fmla="*/ 4272969 w 3697"/>
                <a:gd name="T11" fmla="*/ 319848 h 2462"/>
                <a:gd name="T12" fmla="*/ 4863245 w 3697"/>
                <a:gd name="T13" fmla="*/ 114713 h 2462"/>
                <a:gd name="T14" fmla="*/ 6437313 w 3697"/>
                <a:gd name="T15" fmla="*/ 10797 h 2462"/>
                <a:gd name="T16" fmla="*/ 0 60000 65536"/>
                <a:gd name="T17" fmla="*/ 0 60000 65536"/>
                <a:gd name="T18" fmla="*/ 0 60000 65536"/>
                <a:gd name="T19" fmla="*/ 0 60000 65536"/>
                <a:gd name="T20" fmla="*/ 0 60000 65536"/>
                <a:gd name="T21" fmla="*/ 0 60000 65536"/>
                <a:gd name="T22" fmla="*/ 0 60000 65536"/>
                <a:gd name="T23" fmla="*/ 0 60000 65536"/>
                <a:gd name="T24" fmla="*/ 0 w 3697"/>
                <a:gd name="T25" fmla="*/ 0 h 2462"/>
                <a:gd name="T26" fmla="*/ 3697 w 3697"/>
                <a:gd name="T27" fmla="*/ 2462 h 24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97" h="2462">
                  <a:moveTo>
                    <a:pt x="0" y="2462"/>
                  </a:moveTo>
                  <a:cubicBezTo>
                    <a:pt x="346" y="2442"/>
                    <a:pt x="663" y="2220"/>
                    <a:pt x="896" y="2060"/>
                  </a:cubicBezTo>
                  <a:cubicBezTo>
                    <a:pt x="1067" y="1942"/>
                    <a:pt x="1192" y="1858"/>
                    <a:pt x="1323" y="1719"/>
                  </a:cubicBezTo>
                  <a:cubicBezTo>
                    <a:pt x="1452" y="1581"/>
                    <a:pt x="1587" y="1390"/>
                    <a:pt x="1676" y="1218"/>
                  </a:cubicBezTo>
                  <a:cubicBezTo>
                    <a:pt x="1779" y="1020"/>
                    <a:pt x="1822" y="847"/>
                    <a:pt x="1995" y="642"/>
                  </a:cubicBezTo>
                  <a:cubicBezTo>
                    <a:pt x="2118" y="497"/>
                    <a:pt x="2307" y="336"/>
                    <a:pt x="2454" y="237"/>
                  </a:cubicBezTo>
                  <a:cubicBezTo>
                    <a:pt x="2578" y="154"/>
                    <a:pt x="2671" y="116"/>
                    <a:pt x="2793" y="85"/>
                  </a:cubicBezTo>
                  <a:cubicBezTo>
                    <a:pt x="3018" y="29"/>
                    <a:pt x="3339" y="0"/>
                    <a:pt x="3697" y="8"/>
                  </a:cubicBezTo>
                </a:path>
              </a:pathLst>
            </a:custGeom>
            <a:noFill/>
            <a:ln w="36513" cap="rnd">
              <a:solidFill>
                <a:srgbClr val="000000"/>
              </a:solidFill>
              <a:prstDash val="solid"/>
              <a:round/>
              <a:headEnd/>
              <a:tailEnd/>
            </a:ln>
          </p:spPr>
          <p:txBody>
            <a:bodyPr/>
            <a:lstStyle/>
            <a:p>
              <a:endParaRPr lang="fr-CA"/>
            </a:p>
          </p:txBody>
        </p:sp>
        <p:sp>
          <p:nvSpPr>
            <p:cNvPr id="45122" name="Rectangle 65"/>
            <p:cNvSpPr>
              <a:spLocks noChangeArrowheads="1"/>
            </p:cNvSpPr>
            <p:nvPr/>
          </p:nvSpPr>
          <p:spPr bwMode="auto">
            <a:xfrm>
              <a:off x="7452320" y="2492896"/>
              <a:ext cx="1006475" cy="488950"/>
            </a:xfrm>
            <a:prstGeom prst="rect">
              <a:avLst/>
            </a:prstGeom>
            <a:noFill/>
            <a:ln w="9525">
              <a:noFill/>
              <a:miter lim="800000"/>
              <a:headEnd/>
              <a:tailEnd/>
            </a:ln>
          </p:spPr>
          <p:txBody>
            <a:bodyPr wrap="none" lIns="0" tIns="0" rIns="0" bIns="0">
              <a:spAutoFit/>
            </a:bodyPr>
            <a:lstStyle/>
            <a:p>
              <a:pPr algn="ctr"/>
              <a:r>
                <a:rPr lang="en-CA" sz="1600" dirty="0">
                  <a:solidFill>
                    <a:srgbClr val="000000"/>
                  </a:solidFill>
                </a:rPr>
                <a:t>Diffusion</a:t>
              </a:r>
            </a:p>
            <a:p>
              <a:pPr algn="ctr"/>
              <a:r>
                <a:rPr lang="en-CA" sz="1600" dirty="0">
                  <a:solidFill>
                    <a:srgbClr val="000000"/>
                  </a:solidFill>
                </a:rPr>
                <a:t>Strategy Y </a:t>
              </a:r>
              <a:endParaRPr lang="en-CA" dirty="0"/>
            </a:p>
          </p:txBody>
        </p:sp>
      </p:grpSp>
      <p:sp>
        <p:nvSpPr>
          <p:cNvPr id="45123" name="Text Box 66"/>
          <p:cNvSpPr txBox="1">
            <a:spLocks noChangeArrowheads="1"/>
          </p:cNvSpPr>
          <p:nvPr/>
        </p:nvSpPr>
        <p:spPr bwMode="auto">
          <a:xfrm>
            <a:off x="35496" y="2573933"/>
            <a:ext cx="1187450" cy="915987"/>
          </a:xfrm>
          <a:prstGeom prst="rect">
            <a:avLst/>
          </a:prstGeom>
          <a:noFill/>
          <a:ln w="9525">
            <a:noFill/>
            <a:miter lim="800000"/>
            <a:headEnd/>
            <a:tailEnd/>
          </a:ln>
        </p:spPr>
        <p:txBody>
          <a:bodyPr wrap="none">
            <a:spAutoFit/>
          </a:bodyPr>
          <a:lstStyle/>
          <a:p>
            <a:pPr algn="ctr"/>
            <a:r>
              <a:rPr lang="fr-CA" b="1"/>
              <a:t>Percent </a:t>
            </a:r>
          </a:p>
          <a:p>
            <a:pPr algn="ctr"/>
            <a:r>
              <a:rPr lang="fr-CA" b="1"/>
              <a:t>of </a:t>
            </a:r>
          </a:p>
          <a:p>
            <a:pPr algn="ctr"/>
            <a:r>
              <a:rPr lang="fr-CA" b="1"/>
              <a:t>Adoption</a:t>
            </a:r>
          </a:p>
        </p:txBody>
      </p:sp>
      <p:sp>
        <p:nvSpPr>
          <p:cNvPr id="45124" name="Rectangle 67"/>
          <p:cNvSpPr>
            <a:spLocks noChangeArrowheads="1"/>
          </p:cNvSpPr>
          <p:nvPr/>
        </p:nvSpPr>
        <p:spPr bwMode="auto">
          <a:xfrm>
            <a:off x="519113" y="-161925"/>
            <a:ext cx="8229600" cy="1143000"/>
          </a:xfrm>
          <a:prstGeom prst="rect">
            <a:avLst/>
          </a:prstGeom>
          <a:noFill/>
          <a:ln w="9525">
            <a:noFill/>
            <a:miter lim="800000"/>
            <a:headEnd/>
            <a:tailEnd/>
          </a:ln>
        </p:spPr>
        <p:txBody>
          <a:bodyPr anchor="ctr"/>
          <a:lstStyle/>
          <a:p>
            <a:pPr algn="ctr"/>
            <a:r>
              <a:rPr lang="en-CA" sz="3200" b="1">
                <a:solidFill>
                  <a:schemeClr val="accent2"/>
                </a:solidFill>
                <a:latin typeface="Times New Roman" pitchFamily="18" charset="0"/>
              </a:rPr>
              <a:t>Rate of Diffusion/Adoption</a:t>
            </a:r>
          </a:p>
        </p:txBody>
      </p:sp>
      <p:sp>
        <p:nvSpPr>
          <p:cNvPr id="45125" name="Rectangle 69"/>
          <p:cNvSpPr>
            <a:spLocks noChangeArrowheads="1"/>
          </p:cNvSpPr>
          <p:nvPr/>
        </p:nvSpPr>
        <p:spPr bwMode="auto">
          <a:xfrm>
            <a:off x="3923284" y="3705820"/>
            <a:ext cx="1144587" cy="304800"/>
          </a:xfrm>
          <a:prstGeom prst="rect">
            <a:avLst/>
          </a:prstGeom>
          <a:solidFill>
            <a:schemeClr val="bg1"/>
          </a:solidFill>
          <a:ln w="9525">
            <a:noFill/>
            <a:miter lim="800000"/>
            <a:headEnd/>
            <a:tailEnd/>
          </a:ln>
        </p:spPr>
        <p:txBody>
          <a:bodyPr lIns="0" tIns="0" rIns="0" bIns="0">
            <a:spAutoFit/>
          </a:bodyPr>
          <a:lstStyle/>
          <a:p>
            <a:r>
              <a:rPr lang="en-CA" sz="2000" b="1" dirty="0">
                <a:solidFill>
                  <a:schemeClr val="accent2"/>
                </a:solidFill>
                <a:latin typeface="Times New Roman" pitchFamily="18" charset="0"/>
              </a:rPr>
              <a:t>Take-Off</a:t>
            </a:r>
          </a:p>
        </p:txBody>
      </p:sp>
      <p:grpSp>
        <p:nvGrpSpPr>
          <p:cNvPr id="71" name="Group 70"/>
          <p:cNvGrpSpPr/>
          <p:nvPr/>
        </p:nvGrpSpPr>
        <p:grpSpPr>
          <a:xfrm>
            <a:off x="2327846" y="4498032"/>
            <a:ext cx="6087040" cy="1428701"/>
            <a:chOff x="2400300" y="4437112"/>
            <a:chExt cx="6087040" cy="1428701"/>
          </a:xfrm>
        </p:grpSpPr>
        <p:sp>
          <p:nvSpPr>
            <p:cNvPr id="45090" name="Freeform 32"/>
            <p:cNvSpPr>
              <a:spLocks noEditPoints="1"/>
            </p:cNvSpPr>
            <p:nvPr/>
          </p:nvSpPr>
          <p:spPr bwMode="auto">
            <a:xfrm>
              <a:off x="2400300" y="5013325"/>
              <a:ext cx="5988050" cy="852488"/>
            </a:xfrm>
            <a:custGeom>
              <a:avLst/>
              <a:gdLst>
                <a:gd name="T0" fmla="*/ 5887 w 8137"/>
                <a:gd name="T1" fmla="*/ 849495 h 4842"/>
                <a:gd name="T2" fmla="*/ 147917 w 8137"/>
                <a:gd name="T3" fmla="*/ 849847 h 4842"/>
                <a:gd name="T4" fmla="*/ 369424 w 8137"/>
                <a:gd name="T5" fmla="*/ 841572 h 4842"/>
                <a:gd name="T6" fmla="*/ 504830 w 8137"/>
                <a:gd name="T7" fmla="*/ 831889 h 4842"/>
                <a:gd name="T8" fmla="*/ 562231 w 8137"/>
                <a:gd name="T9" fmla="*/ 828544 h 4842"/>
                <a:gd name="T10" fmla="*/ 557815 w 8137"/>
                <a:gd name="T11" fmla="*/ 830304 h 4842"/>
                <a:gd name="T12" fmla="*/ 752094 w 8137"/>
                <a:gd name="T13" fmla="*/ 819036 h 4842"/>
                <a:gd name="T14" fmla="*/ 918408 w 8137"/>
                <a:gd name="T15" fmla="*/ 804247 h 4842"/>
                <a:gd name="T16" fmla="*/ 1043512 w 8137"/>
                <a:gd name="T17" fmla="*/ 791571 h 4842"/>
                <a:gd name="T18" fmla="*/ 1173767 w 8137"/>
                <a:gd name="T19" fmla="*/ 778894 h 4842"/>
                <a:gd name="T20" fmla="*/ 1302550 w 8137"/>
                <a:gd name="T21" fmla="*/ 764986 h 4842"/>
                <a:gd name="T22" fmla="*/ 1429125 w 8137"/>
                <a:gd name="T23" fmla="*/ 750197 h 4842"/>
                <a:gd name="T24" fmla="*/ 1489469 w 8137"/>
                <a:gd name="T25" fmla="*/ 742978 h 4842"/>
                <a:gd name="T26" fmla="*/ 1482110 w 8137"/>
                <a:gd name="T27" fmla="*/ 743858 h 4842"/>
                <a:gd name="T28" fmla="*/ 1611630 w 8137"/>
                <a:gd name="T29" fmla="*/ 730302 h 4842"/>
                <a:gd name="T30" fmla="*/ 1802965 w 8137"/>
                <a:gd name="T31" fmla="*/ 702484 h 4842"/>
                <a:gd name="T32" fmla="*/ 1914086 w 8137"/>
                <a:gd name="T33" fmla="*/ 681356 h 4842"/>
                <a:gd name="T34" fmla="*/ 1961920 w 8137"/>
                <a:gd name="T35" fmla="*/ 673082 h 4842"/>
                <a:gd name="T36" fmla="*/ 1960448 w 8137"/>
                <a:gd name="T37" fmla="*/ 675018 h 4842"/>
                <a:gd name="T38" fmla="*/ 2116460 w 8137"/>
                <a:gd name="T39" fmla="*/ 647905 h 4842"/>
                <a:gd name="T40" fmla="*/ 2248922 w 8137"/>
                <a:gd name="T41" fmla="*/ 617270 h 4842"/>
                <a:gd name="T42" fmla="*/ 2335023 w 8137"/>
                <a:gd name="T43" fmla="*/ 593678 h 4842"/>
                <a:gd name="T44" fmla="*/ 2282038 w 8137"/>
                <a:gd name="T45" fmla="*/ 607411 h 4842"/>
                <a:gd name="T46" fmla="*/ 2385065 w 8137"/>
                <a:gd name="T47" fmla="*/ 583995 h 4842"/>
                <a:gd name="T48" fmla="*/ 2472637 w 8137"/>
                <a:gd name="T49" fmla="*/ 557409 h 4842"/>
                <a:gd name="T50" fmla="*/ 2554323 w 8137"/>
                <a:gd name="T51" fmla="*/ 529768 h 4842"/>
                <a:gd name="T52" fmla="*/ 2672803 w 8137"/>
                <a:gd name="T53" fmla="*/ 484344 h 4842"/>
                <a:gd name="T54" fmla="*/ 2733147 w 8137"/>
                <a:gd name="T55" fmla="*/ 453533 h 4842"/>
                <a:gd name="T56" fmla="*/ 2761847 w 8137"/>
                <a:gd name="T57" fmla="*/ 441209 h 4842"/>
                <a:gd name="T58" fmla="*/ 2831022 w 8137"/>
                <a:gd name="T59" fmla="*/ 411807 h 4842"/>
                <a:gd name="T60" fmla="*/ 2833230 w 8137"/>
                <a:gd name="T61" fmla="*/ 413744 h 4842"/>
                <a:gd name="T62" fmla="*/ 2924482 w 8137"/>
                <a:gd name="T63" fmla="*/ 379060 h 4842"/>
                <a:gd name="T64" fmla="*/ 3028981 w 8137"/>
                <a:gd name="T65" fmla="*/ 338389 h 4842"/>
                <a:gd name="T66" fmla="*/ 3106987 w 8137"/>
                <a:gd name="T67" fmla="*/ 310220 h 4842"/>
                <a:gd name="T68" fmla="*/ 3185729 w 8137"/>
                <a:gd name="T69" fmla="*/ 280465 h 4842"/>
                <a:gd name="T70" fmla="*/ 3251224 w 8137"/>
                <a:gd name="T71" fmla="*/ 257401 h 4842"/>
                <a:gd name="T72" fmla="*/ 3212957 w 8137"/>
                <a:gd name="T73" fmla="*/ 269550 h 4842"/>
                <a:gd name="T74" fmla="*/ 3309360 w 8137"/>
                <a:gd name="T75" fmla="*/ 244725 h 4842"/>
                <a:gd name="T76" fmla="*/ 3402084 w 8137"/>
                <a:gd name="T77" fmla="*/ 219372 h 4842"/>
                <a:gd name="T78" fmla="*/ 3499224 w 8137"/>
                <a:gd name="T79" fmla="*/ 194900 h 4842"/>
                <a:gd name="T80" fmla="*/ 3665538 w 8137"/>
                <a:gd name="T81" fmla="*/ 159335 h 4842"/>
                <a:gd name="T82" fmla="*/ 3770036 w 8137"/>
                <a:gd name="T83" fmla="*/ 136271 h 4842"/>
                <a:gd name="T84" fmla="*/ 3817870 w 8137"/>
                <a:gd name="T85" fmla="*/ 128172 h 4842"/>
                <a:gd name="T86" fmla="*/ 3935615 w 8137"/>
                <a:gd name="T87" fmla="*/ 109334 h 4842"/>
                <a:gd name="T88" fmla="*/ 4057039 w 8137"/>
                <a:gd name="T89" fmla="*/ 91904 h 4842"/>
                <a:gd name="T90" fmla="*/ 4182878 w 8137"/>
                <a:gd name="T91" fmla="*/ 76234 h 4842"/>
                <a:gd name="T92" fmla="*/ 4179935 w 8137"/>
                <a:gd name="T93" fmla="*/ 78171 h 4842"/>
                <a:gd name="T94" fmla="*/ 4385252 w 8137"/>
                <a:gd name="T95" fmla="*/ 57572 h 4842"/>
                <a:gd name="T96" fmla="*/ 4524338 w 8137"/>
                <a:gd name="T97" fmla="*/ 45424 h 4842"/>
                <a:gd name="T98" fmla="*/ 4658272 w 8137"/>
                <a:gd name="T99" fmla="*/ 35212 h 4842"/>
                <a:gd name="T100" fmla="*/ 4798830 w 8137"/>
                <a:gd name="T101" fmla="*/ 24649 h 4842"/>
                <a:gd name="T102" fmla="*/ 4901856 w 8137"/>
                <a:gd name="T103" fmla="*/ 17430 h 4842"/>
                <a:gd name="T104" fmla="*/ 4848871 w 8137"/>
                <a:gd name="T105" fmla="*/ 20423 h 4842"/>
                <a:gd name="T106" fmla="*/ 4987957 w 8137"/>
                <a:gd name="T107" fmla="*/ 13557 h 4842"/>
                <a:gd name="T108" fmla="*/ 5127043 w 8137"/>
                <a:gd name="T109" fmla="*/ 8275 h 4842"/>
                <a:gd name="T110" fmla="*/ 5267600 w 8137"/>
                <a:gd name="T111" fmla="*/ 4225 h 4842"/>
                <a:gd name="T112" fmla="*/ 5409630 w 8137"/>
                <a:gd name="T113" fmla="*/ 4402 h 4842"/>
                <a:gd name="T114" fmla="*/ 5632609 w 8137"/>
                <a:gd name="T115" fmla="*/ 2993 h 4842"/>
                <a:gd name="T116" fmla="*/ 5779789 w 8137"/>
                <a:gd name="T117" fmla="*/ 2465 h 4842"/>
                <a:gd name="T118" fmla="*/ 5921083 w 8137"/>
                <a:gd name="T119" fmla="*/ 4578 h 4842"/>
                <a:gd name="T120" fmla="*/ 5987314 w 8137"/>
                <a:gd name="T121" fmla="*/ 5810 h 48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137"/>
                <a:gd name="T184" fmla="*/ 0 h 4842"/>
                <a:gd name="T185" fmla="*/ 8137 w 8137"/>
                <a:gd name="T186" fmla="*/ 4842 h 48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137" h="4842">
                  <a:moveTo>
                    <a:pt x="8" y="4825"/>
                  </a:moveTo>
                  <a:lnTo>
                    <a:pt x="120" y="4817"/>
                  </a:lnTo>
                  <a:cubicBezTo>
                    <a:pt x="124" y="4817"/>
                    <a:pt x="128" y="4820"/>
                    <a:pt x="128" y="4824"/>
                  </a:cubicBezTo>
                  <a:cubicBezTo>
                    <a:pt x="128" y="4829"/>
                    <a:pt x="125" y="4833"/>
                    <a:pt x="121" y="4833"/>
                  </a:cubicBezTo>
                  <a:lnTo>
                    <a:pt x="9" y="4841"/>
                  </a:lnTo>
                  <a:cubicBezTo>
                    <a:pt x="5" y="4842"/>
                    <a:pt x="1" y="4838"/>
                    <a:pt x="0" y="4834"/>
                  </a:cubicBezTo>
                  <a:cubicBezTo>
                    <a:pt x="0" y="4830"/>
                    <a:pt x="3" y="4826"/>
                    <a:pt x="8" y="4825"/>
                  </a:cubicBezTo>
                  <a:close/>
                  <a:moveTo>
                    <a:pt x="199" y="4811"/>
                  </a:moveTo>
                  <a:lnTo>
                    <a:pt x="203" y="4810"/>
                  </a:lnTo>
                  <a:lnTo>
                    <a:pt x="310" y="4796"/>
                  </a:lnTo>
                  <a:cubicBezTo>
                    <a:pt x="314" y="4795"/>
                    <a:pt x="318" y="4798"/>
                    <a:pt x="319" y="4802"/>
                  </a:cubicBezTo>
                  <a:cubicBezTo>
                    <a:pt x="319" y="4807"/>
                    <a:pt x="316" y="4811"/>
                    <a:pt x="312" y="4811"/>
                  </a:cubicBezTo>
                  <a:lnTo>
                    <a:pt x="204" y="4826"/>
                  </a:lnTo>
                  <a:lnTo>
                    <a:pt x="201" y="4827"/>
                  </a:lnTo>
                  <a:cubicBezTo>
                    <a:pt x="196" y="4827"/>
                    <a:pt x="192" y="4824"/>
                    <a:pt x="192" y="4819"/>
                  </a:cubicBezTo>
                  <a:cubicBezTo>
                    <a:pt x="192" y="4815"/>
                    <a:pt x="195" y="4811"/>
                    <a:pt x="199" y="4811"/>
                  </a:cubicBezTo>
                  <a:close/>
                  <a:moveTo>
                    <a:pt x="389" y="4784"/>
                  </a:moveTo>
                  <a:lnTo>
                    <a:pt x="402" y="4783"/>
                  </a:lnTo>
                  <a:lnTo>
                    <a:pt x="499" y="4764"/>
                  </a:lnTo>
                  <a:cubicBezTo>
                    <a:pt x="503" y="4764"/>
                    <a:pt x="507" y="4767"/>
                    <a:pt x="508" y="4771"/>
                  </a:cubicBezTo>
                  <a:cubicBezTo>
                    <a:pt x="509" y="4775"/>
                    <a:pt x="506" y="4779"/>
                    <a:pt x="502" y="4780"/>
                  </a:cubicBezTo>
                  <a:lnTo>
                    <a:pt x="405" y="4798"/>
                  </a:lnTo>
                  <a:lnTo>
                    <a:pt x="391" y="4800"/>
                  </a:lnTo>
                  <a:cubicBezTo>
                    <a:pt x="387" y="4801"/>
                    <a:pt x="383" y="4798"/>
                    <a:pt x="382" y="4793"/>
                  </a:cubicBezTo>
                  <a:cubicBezTo>
                    <a:pt x="382" y="4789"/>
                    <a:pt x="385" y="4785"/>
                    <a:pt x="389" y="4784"/>
                  </a:cubicBezTo>
                  <a:close/>
                  <a:moveTo>
                    <a:pt x="577" y="4750"/>
                  </a:moveTo>
                  <a:lnTo>
                    <a:pt x="605" y="4745"/>
                  </a:lnTo>
                  <a:lnTo>
                    <a:pt x="686" y="4725"/>
                  </a:lnTo>
                  <a:cubicBezTo>
                    <a:pt x="690" y="4724"/>
                    <a:pt x="695" y="4726"/>
                    <a:pt x="696" y="4731"/>
                  </a:cubicBezTo>
                  <a:cubicBezTo>
                    <a:pt x="697" y="4735"/>
                    <a:pt x="694" y="4739"/>
                    <a:pt x="690" y="4740"/>
                  </a:cubicBezTo>
                  <a:lnTo>
                    <a:pt x="608" y="4760"/>
                  </a:lnTo>
                  <a:lnTo>
                    <a:pt x="580" y="4765"/>
                  </a:lnTo>
                  <a:cubicBezTo>
                    <a:pt x="576" y="4766"/>
                    <a:pt x="572" y="4763"/>
                    <a:pt x="571" y="4759"/>
                  </a:cubicBezTo>
                  <a:cubicBezTo>
                    <a:pt x="570" y="4755"/>
                    <a:pt x="573" y="4751"/>
                    <a:pt x="577" y="4750"/>
                  </a:cubicBezTo>
                  <a:close/>
                  <a:moveTo>
                    <a:pt x="764" y="4706"/>
                  </a:moveTo>
                  <a:lnTo>
                    <a:pt x="811" y="4695"/>
                  </a:lnTo>
                  <a:lnTo>
                    <a:pt x="872" y="4678"/>
                  </a:lnTo>
                  <a:cubicBezTo>
                    <a:pt x="876" y="4676"/>
                    <a:pt x="881" y="4679"/>
                    <a:pt x="882" y="4683"/>
                  </a:cubicBezTo>
                  <a:cubicBezTo>
                    <a:pt x="883" y="4687"/>
                    <a:pt x="880" y="4692"/>
                    <a:pt x="876" y="4693"/>
                  </a:cubicBezTo>
                  <a:lnTo>
                    <a:pt x="814" y="4710"/>
                  </a:lnTo>
                  <a:lnTo>
                    <a:pt x="768" y="4722"/>
                  </a:lnTo>
                  <a:cubicBezTo>
                    <a:pt x="763" y="4723"/>
                    <a:pt x="759" y="4720"/>
                    <a:pt x="758" y="4716"/>
                  </a:cubicBezTo>
                  <a:cubicBezTo>
                    <a:pt x="757" y="4711"/>
                    <a:pt x="760" y="4707"/>
                    <a:pt x="764" y="4706"/>
                  </a:cubicBezTo>
                  <a:close/>
                  <a:moveTo>
                    <a:pt x="949" y="4656"/>
                  </a:moveTo>
                  <a:lnTo>
                    <a:pt x="1017" y="4637"/>
                  </a:lnTo>
                  <a:lnTo>
                    <a:pt x="1056" y="4624"/>
                  </a:lnTo>
                  <a:cubicBezTo>
                    <a:pt x="1060" y="4623"/>
                    <a:pt x="1065" y="4625"/>
                    <a:pt x="1066" y="4629"/>
                  </a:cubicBezTo>
                  <a:cubicBezTo>
                    <a:pt x="1067" y="4633"/>
                    <a:pt x="1065" y="4638"/>
                    <a:pt x="1061" y="4639"/>
                  </a:cubicBezTo>
                  <a:lnTo>
                    <a:pt x="1022" y="4652"/>
                  </a:lnTo>
                  <a:lnTo>
                    <a:pt x="953" y="4671"/>
                  </a:lnTo>
                  <a:cubicBezTo>
                    <a:pt x="949" y="4673"/>
                    <a:pt x="945" y="4670"/>
                    <a:pt x="943" y="4666"/>
                  </a:cubicBezTo>
                  <a:cubicBezTo>
                    <a:pt x="942" y="4662"/>
                    <a:pt x="945" y="4657"/>
                    <a:pt x="949" y="4656"/>
                  </a:cubicBezTo>
                  <a:close/>
                  <a:moveTo>
                    <a:pt x="1132" y="4599"/>
                  </a:moveTo>
                  <a:lnTo>
                    <a:pt x="1224" y="4569"/>
                  </a:lnTo>
                  <a:lnTo>
                    <a:pt x="1238" y="4564"/>
                  </a:lnTo>
                  <a:cubicBezTo>
                    <a:pt x="1242" y="4562"/>
                    <a:pt x="1247" y="4564"/>
                    <a:pt x="1248" y="4568"/>
                  </a:cubicBezTo>
                  <a:cubicBezTo>
                    <a:pt x="1250" y="4573"/>
                    <a:pt x="1248" y="4577"/>
                    <a:pt x="1243" y="4579"/>
                  </a:cubicBezTo>
                  <a:lnTo>
                    <a:pt x="1229" y="4584"/>
                  </a:lnTo>
                  <a:lnTo>
                    <a:pt x="1137" y="4614"/>
                  </a:lnTo>
                  <a:cubicBezTo>
                    <a:pt x="1133" y="4616"/>
                    <a:pt x="1128" y="4613"/>
                    <a:pt x="1127" y="4609"/>
                  </a:cubicBezTo>
                  <a:cubicBezTo>
                    <a:pt x="1125" y="4605"/>
                    <a:pt x="1128" y="4600"/>
                    <a:pt x="1132" y="4599"/>
                  </a:cubicBezTo>
                  <a:close/>
                  <a:moveTo>
                    <a:pt x="1313" y="4536"/>
                  </a:moveTo>
                  <a:lnTo>
                    <a:pt x="1418" y="4496"/>
                  </a:lnTo>
                  <a:cubicBezTo>
                    <a:pt x="1422" y="4495"/>
                    <a:pt x="1426" y="4497"/>
                    <a:pt x="1428" y="4501"/>
                  </a:cubicBezTo>
                  <a:cubicBezTo>
                    <a:pt x="1430" y="4505"/>
                    <a:pt x="1427" y="4510"/>
                    <a:pt x="1423" y="4511"/>
                  </a:cubicBezTo>
                  <a:lnTo>
                    <a:pt x="1318" y="4551"/>
                  </a:lnTo>
                  <a:cubicBezTo>
                    <a:pt x="1314" y="4552"/>
                    <a:pt x="1310" y="4550"/>
                    <a:pt x="1308" y="4546"/>
                  </a:cubicBezTo>
                  <a:cubicBezTo>
                    <a:pt x="1307" y="4542"/>
                    <a:pt x="1309" y="4537"/>
                    <a:pt x="1313" y="4536"/>
                  </a:cubicBezTo>
                  <a:close/>
                  <a:moveTo>
                    <a:pt x="1491" y="4466"/>
                  </a:moveTo>
                  <a:lnTo>
                    <a:pt x="1595" y="4424"/>
                  </a:lnTo>
                  <a:cubicBezTo>
                    <a:pt x="1599" y="4422"/>
                    <a:pt x="1604" y="4424"/>
                    <a:pt x="1605" y="4428"/>
                  </a:cubicBezTo>
                  <a:cubicBezTo>
                    <a:pt x="1607" y="4432"/>
                    <a:pt x="1605" y="4437"/>
                    <a:pt x="1601" y="4438"/>
                  </a:cubicBezTo>
                  <a:lnTo>
                    <a:pt x="1498" y="4481"/>
                  </a:lnTo>
                  <a:cubicBezTo>
                    <a:pt x="1494" y="4483"/>
                    <a:pt x="1489" y="4481"/>
                    <a:pt x="1487" y="4477"/>
                  </a:cubicBezTo>
                  <a:cubicBezTo>
                    <a:pt x="1485" y="4473"/>
                    <a:pt x="1487" y="4468"/>
                    <a:pt x="1491" y="4466"/>
                  </a:cubicBezTo>
                  <a:close/>
                  <a:moveTo>
                    <a:pt x="1668" y="4392"/>
                  </a:moveTo>
                  <a:lnTo>
                    <a:pt x="1770" y="4345"/>
                  </a:lnTo>
                  <a:cubicBezTo>
                    <a:pt x="1774" y="4343"/>
                    <a:pt x="1779" y="4345"/>
                    <a:pt x="1781" y="4349"/>
                  </a:cubicBezTo>
                  <a:cubicBezTo>
                    <a:pt x="1782" y="4353"/>
                    <a:pt x="1781" y="4358"/>
                    <a:pt x="1777" y="4360"/>
                  </a:cubicBezTo>
                  <a:lnTo>
                    <a:pt x="1675" y="4406"/>
                  </a:lnTo>
                  <a:cubicBezTo>
                    <a:pt x="1671" y="4408"/>
                    <a:pt x="1666" y="4406"/>
                    <a:pt x="1664" y="4402"/>
                  </a:cubicBezTo>
                  <a:cubicBezTo>
                    <a:pt x="1662" y="4398"/>
                    <a:pt x="1664" y="4394"/>
                    <a:pt x="1668" y="4392"/>
                  </a:cubicBezTo>
                  <a:close/>
                  <a:moveTo>
                    <a:pt x="1842" y="4312"/>
                  </a:moveTo>
                  <a:lnTo>
                    <a:pt x="1942" y="4261"/>
                  </a:lnTo>
                  <a:cubicBezTo>
                    <a:pt x="1946" y="4259"/>
                    <a:pt x="1951" y="4261"/>
                    <a:pt x="1953" y="4265"/>
                  </a:cubicBezTo>
                  <a:cubicBezTo>
                    <a:pt x="1955" y="4269"/>
                    <a:pt x="1953" y="4274"/>
                    <a:pt x="1949" y="4276"/>
                  </a:cubicBezTo>
                  <a:lnTo>
                    <a:pt x="1849" y="4326"/>
                  </a:lnTo>
                  <a:cubicBezTo>
                    <a:pt x="1845" y="4328"/>
                    <a:pt x="1841" y="4326"/>
                    <a:pt x="1839" y="4322"/>
                  </a:cubicBezTo>
                  <a:cubicBezTo>
                    <a:pt x="1837" y="4318"/>
                    <a:pt x="1838" y="4314"/>
                    <a:pt x="1842" y="4312"/>
                  </a:cubicBezTo>
                  <a:close/>
                  <a:moveTo>
                    <a:pt x="2014" y="4225"/>
                  </a:moveTo>
                  <a:lnTo>
                    <a:pt x="2024" y="4220"/>
                  </a:lnTo>
                  <a:lnTo>
                    <a:pt x="2112" y="4172"/>
                  </a:lnTo>
                  <a:cubicBezTo>
                    <a:pt x="2116" y="4170"/>
                    <a:pt x="2121" y="4171"/>
                    <a:pt x="2123" y="4175"/>
                  </a:cubicBezTo>
                  <a:cubicBezTo>
                    <a:pt x="2125" y="4179"/>
                    <a:pt x="2123" y="4184"/>
                    <a:pt x="2120" y="4186"/>
                  </a:cubicBezTo>
                  <a:lnTo>
                    <a:pt x="2031" y="4235"/>
                  </a:lnTo>
                  <a:lnTo>
                    <a:pt x="2021" y="4240"/>
                  </a:lnTo>
                  <a:cubicBezTo>
                    <a:pt x="2017" y="4242"/>
                    <a:pt x="2012" y="4240"/>
                    <a:pt x="2010" y="4236"/>
                  </a:cubicBezTo>
                  <a:cubicBezTo>
                    <a:pt x="2008" y="4232"/>
                    <a:pt x="2010" y="4227"/>
                    <a:pt x="2014" y="4225"/>
                  </a:cubicBezTo>
                  <a:close/>
                  <a:moveTo>
                    <a:pt x="2182" y="4134"/>
                  </a:moveTo>
                  <a:lnTo>
                    <a:pt x="2212" y="4117"/>
                  </a:lnTo>
                  <a:lnTo>
                    <a:pt x="2279" y="4077"/>
                  </a:lnTo>
                  <a:cubicBezTo>
                    <a:pt x="2282" y="4075"/>
                    <a:pt x="2287" y="4076"/>
                    <a:pt x="2290" y="4080"/>
                  </a:cubicBezTo>
                  <a:cubicBezTo>
                    <a:pt x="2292" y="4084"/>
                    <a:pt x="2291" y="4089"/>
                    <a:pt x="2287" y="4091"/>
                  </a:cubicBezTo>
                  <a:lnTo>
                    <a:pt x="2219" y="4131"/>
                  </a:lnTo>
                  <a:lnTo>
                    <a:pt x="2190" y="4148"/>
                  </a:lnTo>
                  <a:cubicBezTo>
                    <a:pt x="2186" y="4150"/>
                    <a:pt x="2181" y="4148"/>
                    <a:pt x="2179" y="4145"/>
                  </a:cubicBezTo>
                  <a:cubicBezTo>
                    <a:pt x="2177" y="4141"/>
                    <a:pt x="2178" y="4136"/>
                    <a:pt x="2182" y="4134"/>
                  </a:cubicBezTo>
                  <a:close/>
                  <a:moveTo>
                    <a:pt x="2347" y="4036"/>
                  </a:moveTo>
                  <a:lnTo>
                    <a:pt x="2390" y="4011"/>
                  </a:lnTo>
                  <a:lnTo>
                    <a:pt x="2442" y="3977"/>
                  </a:lnTo>
                  <a:cubicBezTo>
                    <a:pt x="2445" y="3974"/>
                    <a:pt x="2450" y="3975"/>
                    <a:pt x="2453" y="3979"/>
                  </a:cubicBezTo>
                  <a:cubicBezTo>
                    <a:pt x="2455" y="3983"/>
                    <a:pt x="2454" y="3988"/>
                    <a:pt x="2450" y="3990"/>
                  </a:cubicBezTo>
                  <a:lnTo>
                    <a:pt x="2399" y="4024"/>
                  </a:lnTo>
                  <a:lnTo>
                    <a:pt x="2355" y="4050"/>
                  </a:lnTo>
                  <a:cubicBezTo>
                    <a:pt x="2352" y="4052"/>
                    <a:pt x="2347" y="4051"/>
                    <a:pt x="2344" y="4047"/>
                  </a:cubicBezTo>
                  <a:cubicBezTo>
                    <a:pt x="2342" y="4044"/>
                    <a:pt x="2343" y="4039"/>
                    <a:pt x="2347" y="4036"/>
                  </a:cubicBezTo>
                  <a:close/>
                  <a:moveTo>
                    <a:pt x="2508" y="3933"/>
                  </a:moveTo>
                  <a:lnTo>
                    <a:pt x="2560" y="3899"/>
                  </a:lnTo>
                  <a:lnTo>
                    <a:pt x="2601" y="3870"/>
                  </a:lnTo>
                  <a:cubicBezTo>
                    <a:pt x="2604" y="3867"/>
                    <a:pt x="2609" y="3868"/>
                    <a:pt x="2612" y="3872"/>
                  </a:cubicBezTo>
                  <a:cubicBezTo>
                    <a:pt x="2614" y="3875"/>
                    <a:pt x="2614" y="3880"/>
                    <a:pt x="2610" y="3883"/>
                  </a:cubicBezTo>
                  <a:lnTo>
                    <a:pt x="2569" y="3912"/>
                  </a:lnTo>
                  <a:lnTo>
                    <a:pt x="2517" y="3946"/>
                  </a:lnTo>
                  <a:cubicBezTo>
                    <a:pt x="2514" y="3949"/>
                    <a:pt x="2509" y="3948"/>
                    <a:pt x="2506" y="3944"/>
                  </a:cubicBezTo>
                  <a:cubicBezTo>
                    <a:pt x="2504" y="3940"/>
                    <a:pt x="2505" y="3935"/>
                    <a:pt x="2508" y="3933"/>
                  </a:cubicBezTo>
                  <a:close/>
                  <a:moveTo>
                    <a:pt x="2666" y="3823"/>
                  </a:moveTo>
                  <a:lnTo>
                    <a:pt x="2719" y="3785"/>
                  </a:lnTo>
                  <a:lnTo>
                    <a:pt x="2755" y="3756"/>
                  </a:lnTo>
                  <a:cubicBezTo>
                    <a:pt x="2758" y="3753"/>
                    <a:pt x="2763" y="3754"/>
                    <a:pt x="2766" y="3757"/>
                  </a:cubicBezTo>
                  <a:cubicBezTo>
                    <a:pt x="2769" y="3761"/>
                    <a:pt x="2768" y="3766"/>
                    <a:pt x="2765" y="3769"/>
                  </a:cubicBezTo>
                  <a:lnTo>
                    <a:pt x="2728" y="3798"/>
                  </a:lnTo>
                  <a:lnTo>
                    <a:pt x="2675" y="3836"/>
                  </a:lnTo>
                  <a:cubicBezTo>
                    <a:pt x="2671" y="3839"/>
                    <a:pt x="2666" y="3838"/>
                    <a:pt x="2664" y="3834"/>
                  </a:cubicBezTo>
                  <a:cubicBezTo>
                    <a:pt x="2661" y="3831"/>
                    <a:pt x="2662" y="3826"/>
                    <a:pt x="2666" y="3823"/>
                  </a:cubicBezTo>
                  <a:close/>
                  <a:moveTo>
                    <a:pt x="2817" y="3706"/>
                  </a:moveTo>
                  <a:lnTo>
                    <a:pt x="2866" y="3667"/>
                  </a:lnTo>
                  <a:lnTo>
                    <a:pt x="2903" y="3635"/>
                  </a:lnTo>
                  <a:cubicBezTo>
                    <a:pt x="2906" y="3632"/>
                    <a:pt x="2912" y="3632"/>
                    <a:pt x="2914" y="3636"/>
                  </a:cubicBezTo>
                  <a:cubicBezTo>
                    <a:pt x="2917" y="3639"/>
                    <a:pt x="2917" y="3644"/>
                    <a:pt x="2914" y="3647"/>
                  </a:cubicBezTo>
                  <a:lnTo>
                    <a:pt x="2876" y="3680"/>
                  </a:lnTo>
                  <a:lnTo>
                    <a:pt x="2827" y="3719"/>
                  </a:lnTo>
                  <a:cubicBezTo>
                    <a:pt x="2824" y="3722"/>
                    <a:pt x="2819" y="3721"/>
                    <a:pt x="2816" y="3718"/>
                  </a:cubicBezTo>
                  <a:cubicBezTo>
                    <a:pt x="2813" y="3714"/>
                    <a:pt x="2814" y="3709"/>
                    <a:pt x="2817" y="3706"/>
                  </a:cubicBezTo>
                  <a:close/>
                  <a:moveTo>
                    <a:pt x="2963" y="3582"/>
                  </a:moveTo>
                  <a:lnTo>
                    <a:pt x="3001" y="3548"/>
                  </a:lnTo>
                  <a:lnTo>
                    <a:pt x="3045" y="3506"/>
                  </a:lnTo>
                  <a:cubicBezTo>
                    <a:pt x="3048" y="3503"/>
                    <a:pt x="3053" y="3503"/>
                    <a:pt x="3056" y="3506"/>
                  </a:cubicBezTo>
                  <a:cubicBezTo>
                    <a:pt x="3059" y="3509"/>
                    <a:pt x="3059" y="3514"/>
                    <a:pt x="3056" y="3517"/>
                  </a:cubicBezTo>
                  <a:lnTo>
                    <a:pt x="3012" y="3560"/>
                  </a:lnTo>
                  <a:lnTo>
                    <a:pt x="2974" y="3594"/>
                  </a:lnTo>
                  <a:cubicBezTo>
                    <a:pt x="2970" y="3597"/>
                    <a:pt x="2965" y="3597"/>
                    <a:pt x="2962" y="3593"/>
                  </a:cubicBezTo>
                  <a:cubicBezTo>
                    <a:pt x="2960" y="3590"/>
                    <a:pt x="2960" y="3585"/>
                    <a:pt x="2963" y="3582"/>
                  </a:cubicBezTo>
                  <a:close/>
                  <a:moveTo>
                    <a:pt x="3101" y="3450"/>
                  </a:moveTo>
                  <a:lnTo>
                    <a:pt x="3173" y="3372"/>
                  </a:lnTo>
                  <a:lnTo>
                    <a:pt x="3177" y="3367"/>
                  </a:lnTo>
                  <a:cubicBezTo>
                    <a:pt x="3179" y="3364"/>
                    <a:pt x="3185" y="3364"/>
                    <a:pt x="3188" y="3367"/>
                  </a:cubicBezTo>
                  <a:cubicBezTo>
                    <a:pt x="3191" y="3369"/>
                    <a:pt x="3192" y="3375"/>
                    <a:pt x="3189" y="3378"/>
                  </a:cubicBezTo>
                  <a:lnTo>
                    <a:pt x="3184" y="3383"/>
                  </a:lnTo>
                  <a:lnTo>
                    <a:pt x="3113" y="3461"/>
                  </a:lnTo>
                  <a:cubicBezTo>
                    <a:pt x="3110" y="3464"/>
                    <a:pt x="3105" y="3464"/>
                    <a:pt x="3101" y="3461"/>
                  </a:cubicBezTo>
                  <a:cubicBezTo>
                    <a:pt x="3098" y="3458"/>
                    <a:pt x="3098" y="3453"/>
                    <a:pt x="3101" y="3450"/>
                  </a:cubicBezTo>
                  <a:close/>
                  <a:moveTo>
                    <a:pt x="3229" y="3307"/>
                  </a:moveTo>
                  <a:lnTo>
                    <a:pt x="3248" y="3284"/>
                  </a:lnTo>
                  <a:lnTo>
                    <a:pt x="3299" y="3220"/>
                  </a:lnTo>
                  <a:cubicBezTo>
                    <a:pt x="3302" y="3217"/>
                    <a:pt x="3307" y="3216"/>
                    <a:pt x="3311" y="3219"/>
                  </a:cubicBezTo>
                  <a:cubicBezTo>
                    <a:pt x="3314" y="3222"/>
                    <a:pt x="3315" y="3227"/>
                    <a:pt x="3312" y="3230"/>
                  </a:cubicBezTo>
                  <a:lnTo>
                    <a:pt x="3261" y="3295"/>
                  </a:lnTo>
                  <a:lnTo>
                    <a:pt x="3241" y="3317"/>
                  </a:lnTo>
                  <a:cubicBezTo>
                    <a:pt x="3238" y="3321"/>
                    <a:pt x="3233" y="3321"/>
                    <a:pt x="3230" y="3318"/>
                  </a:cubicBezTo>
                  <a:cubicBezTo>
                    <a:pt x="3226" y="3315"/>
                    <a:pt x="3226" y="3310"/>
                    <a:pt x="3229" y="3307"/>
                  </a:cubicBezTo>
                  <a:close/>
                  <a:moveTo>
                    <a:pt x="3347" y="3157"/>
                  </a:moveTo>
                  <a:lnTo>
                    <a:pt x="3413" y="3066"/>
                  </a:lnTo>
                  <a:cubicBezTo>
                    <a:pt x="3415" y="3062"/>
                    <a:pt x="3420" y="3061"/>
                    <a:pt x="3424" y="3064"/>
                  </a:cubicBezTo>
                  <a:cubicBezTo>
                    <a:pt x="3427" y="3067"/>
                    <a:pt x="3428" y="3072"/>
                    <a:pt x="3426" y="3075"/>
                  </a:cubicBezTo>
                  <a:lnTo>
                    <a:pt x="3360" y="3166"/>
                  </a:lnTo>
                  <a:cubicBezTo>
                    <a:pt x="3357" y="3169"/>
                    <a:pt x="3352" y="3170"/>
                    <a:pt x="3349" y="3168"/>
                  </a:cubicBezTo>
                  <a:cubicBezTo>
                    <a:pt x="3345" y="3165"/>
                    <a:pt x="3344" y="3160"/>
                    <a:pt x="3347" y="3157"/>
                  </a:cubicBezTo>
                  <a:close/>
                  <a:moveTo>
                    <a:pt x="3458" y="3000"/>
                  </a:moveTo>
                  <a:lnTo>
                    <a:pt x="3518" y="2906"/>
                  </a:lnTo>
                  <a:cubicBezTo>
                    <a:pt x="3521" y="2902"/>
                    <a:pt x="3526" y="2901"/>
                    <a:pt x="3529" y="2904"/>
                  </a:cubicBezTo>
                  <a:cubicBezTo>
                    <a:pt x="3533" y="2906"/>
                    <a:pt x="3534" y="2911"/>
                    <a:pt x="3532" y="2915"/>
                  </a:cubicBezTo>
                  <a:lnTo>
                    <a:pt x="3471" y="3009"/>
                  </a:lnTo>
                  <a:cubicBezTo>
                    <a:pt x="3469" y="3013"/>
                    <a:pt x="3464" y="3014"/>
                    <a:pt x="3460" y="3011"/>
                  </a:cubicBezTo>
                  <a:cubicBezTo>
                    <a:pt x="3457" y="3009"/>
                    <a:pt x="3456" y="3004"/>
                    <a:pt x="3458" y="3000"/>
                  </a:cubicBezTo>
                  <a:close/>
                  <a:moveTo>
                    <a:pt x="3561" y="2839"/>
                  </a:moveTo>
                  <a:lnTo>
                    <a:pt x="3616" y="2747"/>
                  </a:lnTo>
                  <a:lnTo>
                    <a:pt x="3618" y="2743"/>
                  </a:lnTo>
                  <a:cubicBezTo>
                    <a:pt x="3621" y="2739"/>
                    <a:pt x="3625" y="2737"/>
                    <a:pt x="3629" y="2740"/>
                  </a:cubicBezTo>
                  <a:cubicBezTo>
                    <a:pt x="3633" y="2742"/>
                    <a:pt x="3634" y="2747"/>
                    <a:pt x="3632" y="2751"/>
                  </a:cubicBezTo>
                  <a:lnTo>
                    <a:pt x="3629" y="2756"/>
                  </a:lnTo>
                  <a:lnTo>
                    <a:pt x="3575" y="2847"/>
                  </a:lnTo>
                  <a:cubicBezTo>
                    <a:pt x="3572" y="2851"/>
                    <a:pt x="3567" y="2852"/>
                    <a:pt x="3564" y="2850"/>
                  </a:cubicBezTo>
                  <a:cubicBezTo>
                    <a:pt x="3560" y="2847"/>
                    <a:pt x="3559" y="2842"/>
                    <a:pt x="3561" y="2839"/>
                  </a:cubicBezTo>
                  <a:close/>
                  <a:moveTo>
                    <a:pt x="3658" y="2673"/>
                  </a:moveTo>
                  <a:lnTo>
                    <a:pt x="3680" y="2635"/>
                  </a:lnTo>
                  <a:lnTo>
                    <a:pt x="3714" y="2576"/>
                  </a:lnTo>
                  <a:cubicBezTo>
                    <a:pt x="3716" y="2572"/>
                    <a:pt x="3721" y="2571"/>
                    <a:pt x="3724" y="2573"/>
                  </a:cubicBezTo>
                  <a:cubicBezTo>
                    <a:pt x="3728" y="2575"/>
                    <a:pt x="3730" y="2580"/>
                    <a:pt x="3727" y="2584"/>
                  </a:cubicBezTo>
                  <a:lnTo>
                    <a:pt x="3693" y="2643"/>
                  </a:lnTo>
                  <a:lnTo>
                    <a:pt x="3672" y="2681"/>
                  </a:lnTo>
                  <a:cubicBezTo>
                    <a:pt x="3670" y="2685"/>
                    <a:pt x="3665" y="2686"/>
                    <a:pt x="3661" y="2684"/>
                  </a:cubicBezTo>
                  <a:cubicBezTo>
                    <a:pt x="3657" y="2682"/>
                    <a:pt x="3656" y="2677"/>
                    <a:pt x="3658" y="2673"/>
                  </a:cubicBezTo>
                  <a:close/>
                  <a:moveTo>
                    <a:pt x="3753" y="2506"/>
                  </a:moveTo>
                  <a:lnTo>
                    <a:pt x="3808" y="2409"/>
                  </a:lnTo>
                  <a:cubicBezTo>
                    <a:pt x="3810" y="2405"/>
                    <a:pt x="3815" y="2404"/>
                    <a:pt x="3819" y="2406"/>
                  </a:cubicBezTo>
                  <a:cubicBezTo>
                    <a:pt x="3823" y="2408"/>
                    <a:pt x="3824" y="2413"/>
                    <a:pt x="3822" y="2417"/>
                  </a:cubicBezTo>
                  <a:lnTo>
                    <a:pt x="3767" y="2514"/>
                  </a:lnTo>
                  <a:cubicBezTo>
                    <a:pt x="3765" y="2518"/>
                    <a:pt x="3760" y="2520"/>
                    <a:pt x="3756" y="2517"/>
                  </a:cubicBezTo>
                  <a:cubicBezTo>
                    <a:pt x="3752" y="2515"/>
                    <a:pt x="3751" y="2510"/>
                    <a:pt x="3753" y="2506"/>
                  </a:cubicBezTo>
                  <a:close/>
                  <a:moveTo>
                    <a:pt x="3847" y="2339"/>
                  </a:moveTo>
                  <a:lnTo>
                    <a:pt x="3888" y="2269"/>
                  </a:lnTo>
                  <a:lnTo>
                    <a:pt x="3903" y="2242"/>
                  </a:lnTo>
                  <a:cubicBezTo>
                    <a:pt x="3905" y="2238"/>
                    <a:pt x="3910" y="2237"/>
                    <a:pt x="3914" y="2239"/>
                  </a:cubicBezTo>
                  <a:cubicBezTo>
                    <a:pt x="3918" y="2241"/>
                    <a:pt x="3919" y="2246"/>
                    <a:pt x="3917" y="2250"/>
                  </a:cubicBezTo>
                  <a:lnTo>
                    <a:pt x="3901" y="2276"/>
                  </a:lnTo>
                  <a:lnTo>
                    <a:pt x="3861" y="2347"/>
                  </a:lnTo>
                  <a:cubicBezTo>
                    <a:pt x="3859" y="2351"/>
                    <a:pt x="3854" y="2352"/>
                    <a:pt x="3850" y="2350"/>
                  </a:cubicBezTo>
                  <a:cubicBezTo>
                    <a:pt x="3847" y="2348"/>
                    <a:pt x="3845" y="2343"/>
                    <a:pt x="3847" y="2339"/>
                  </a:cubicBezTo>
                  <a:close/>
                  <a:moveTo>
                    <a:pt x="3944" y="2173"/>
                  </a:moveTo>
                  <a:lnTo>
                    <a:pt x="3961" y="2144"/>
                  </a:lnTo>
                  <a:lnTo>
                    <a:pt x="4002" y="2077"/>
                  </a:lnTo>
                  <a:cubicBezTo>
                    <a:pt x="4004" y="2073"/>
                    <a:pt x="4009" y="2072"/>
                    <a:pt x="4013" y="2074"/>
                  </a:cubicBezTo>
                  <a:cubicBezTo>
                    <a:pt x="4016" y="2076"/>
                    <a:pt x="4017" y="2081"/>
                    <a:pt x="4015" y="2085"/>
                  </a:cubicBezTo>
                  <a:lnTo>
                    <a:pt x="3974" y="2153"/>
                  </a:lnTo>
                  <a:lnTo>
                    <a:pt x="3958" y="2181"/>
                  </a:lnTo>
                  <a:cubicBezTo>
                    <a:pt x="3955" y="2185"/>
                    <a:pt x="3950" y="2186"/>
                    <a:pt x="3947" y="2184"/>
                  </a:cubicBezTo>
                  <a:cubicBezTo>
                    <a:pt x="3943" y="2182"/>
                    <a:pt x="3942" y="2177"/>
                    <a:pt x="3944" y="2173"/>
                  </a:cubicBezTo>
                  <a:close/>
                  <a:moveTo>
                    <a:pt x="4043" y="2008"/>
                  </a:moveTo>
                  <a:lnTo>
                    <a:pt x="4102" y="1913"/>
                  </a:lnTo>
                  <a:cubicBezTo>
                    <a:pt x="4105" y="1910"/>
                    <a:pt x="4110" y="1909"/>
                    <a:pt x="4113" y="1911"/>
                  </a:cubicBezTo>
                  <a:cubicBezTo>
                    <a:pt x="4117" y="1913"/>
                    <a:pt x="4118" y="1918"/>
                    <a:pt x="4116" y="1922"/>
                  </a:cubicBezTo>
                  <a:lnTo>
                    <a:pt x="4057" y="2017"/>
                  </a:lnTo>
                  <a:cubicBezTo>
                    <a:pt x="4054" y="2021"/>
                    <a:pt x="4049" y="2022"/>
                    <a:pt x="4046" y="2019"/>
                  </a:cubicBezTo>
                  <a:cubicBezTo>
                    <a:pt x="4042" y="2017"/>
                    <a:pt x="4041" y="2012"/>
                    <a:pt x="4043" y="2008"/>
                  </a:cubicBezTo>
                  <a:close/>
                  <a:moveTo>
                    <a:pt x="4146" y="1846"/>
                  </a:moveTo>
                  <a:lnTo>
                    <a:pt x="4209" y="1753"/>
                  </a:lnTo>
                  <a:cubicBezTo>
                    <a:pt x="4212" y="1750"/>
                    <a:pt x="4217" y="1749"/>
                    <a:pt x="4220" y="1751"/>
                  </a:cubicBezTo>
                  <a:cubicBezTo>
                    <a:pt x="4224" y="1754"/>
                    <a:pt x="4225" y="1759"/>
                    <a:pt x="4222" y="1762"/>
                  </a:cubicBezTo>
                  <a:lnTo>
                    <a:pt x="4159" y="1855"/>
                  </a:lnTo>
                  <a:cubicBezTo>
                    <a:pt x="4157" y="1859"/>
                    <a:pt x="4152" y="1860"/>
                    <a:pt x="4148" y="1857"/>
                  </a:cubicBezTo>
                  <a:cubicBezTo>
                    <a:pt x="4145" y="1855"/>
                    <a:pt x="4144" y="1850"/>
                    <a:pt x="4146" y="1846"/>
                  </a:cubicBezTo>
                  <a:close/>
                  <a:moveTo>
                    <a:pt x="4254" y="1687"/>
                  </a:moveTo>
                  <a:lnTo>
                    <a:pt x="4315" y="1598"/>
                  </a:lnTo>
                  <a:lnTo>
                    <a:pt x="4318" y="1594"/>
                  </a:lnTo>
                  <a:cubicBezTo>
                    <a:pt x="4320" y="1591"/>
                    <a:pt x="4325" y="1590"/>
                    <a:pt x="4329" y="1593"/>
                  </a:cubicBezTo>
                  <a:cubicBezTo>
                    <a:pt x="4332" y="1596"/>
                    <a:pt x="4333" y="1601"/>
                    <a:pt x="4330" y="1604"/>
                  </a:cubicBezTo>
                  <a:lnTo>
                    <a:pt x="4328" y="1607"/>
                  </a:lnTo>
                  <a:lnTo>
                    <a:pt x="4267" y="1696"/>
                  </a:lnTo>
                  <a:cubicBezTo>
                    <a:pt x="4265" y="1700"/>
                    <a:pt x="4260" y="1701"/>
                    <a:pt x="4256" y="1698"/>
                  </a:cubicBezTo>
                  <a:cubicBezTo>
                    <a:pt x="4253" y="1696"/>
                    <a:pt x="4252" y="1691"/>
                    <a:pt x="4254" y="1687"/>
                  </a:cubicBezTo>
                  <a:close/>
                  <a:moveTo>
                    <a:pt x="4366" y="1531"/>
                  </a:moveTo>
                  <a:lnTo>
                    <a:pt x="4418" y="1462"/>
                  </a:lnTo>
                  <a:lnTo>
                    <a:pt x="4434" y="1442"/>
                  </a:lnTo>
                  <a:cubicBezTo>
                    <a:pt x="4437" y="1438"/>
                    <a:pt x="4442" y="1438"/>
                    <a:pt x="4446" y="1441"/>
                  </a:cubicBezTo>
                  <a:cubicBezTo>
                    <a:pt x="4449" y="1443"/>
                    <a:pt x="4449" y="1448"/>
                    <a:pt x="4447" y="1452"/>
                  </a:cubicBezTo>
                  <a:lnTo>
                    <a:pt x="4431" y="1471"/>
                  </a:lnTo>
                  <a:lnTo>
                    <a:pt x="4379" y="1540"/>
                  </a:lnTo>
                  <a:cubicBezTo>
                    <a:pt x="4376" y="1544"/>
                    <a:pt x="4371" y="1545"/>
                    <a:pt x="4367" y="1542"/>
                  </a:cubicBezTo>
                  <a:cubicBezTo>
                    <a:pt x="4364" y="1539"/>
                    <a:pt x="4363" y="1534"/>
                    <a:pt x="4366" y="1531"/>
                  </a:cubicBezTo>
                  <a:close/>
                  <a:moveTo>
                    <a:pt x="4485" y="1380"/>
                  </a:moveTo>
                  <a:lnTo>
                    <a:pt x="4525" y="1329"/>
                  </a:lnTo>
                  <a:lnTo>
                    <a:pt x="4558" y="1294"/>
                  </a:lnTo>
                  <a:cubicBezTo>
                    <a:pt x="4561" y="1291"/>
                    <a:pt x="4566" y="1290"/>
                    <a:pt x="4569" y="1293"/>
                  </a:cubicBezTo>
                  <a:cubicBezTo>
                    <a:pt x="4572" y="1296"/>
                    <a:pt x="4572" y="1302"/>
                    <a:pt x="4569" y="1305"/>
                  </a:cubicBezTo>
                  <a:lnTo>
                    <a:pt x="4538" y="1340"/>
                  </a:lnTo>
                  <a:lnTo>
                    <a:pt x="4497" y="1390"/>
                  </a:lnTo>
                  <a:cubicBezTo>
                    <a:pt x="4494" y="1393"/>
                    <a:pt x="4489" y="1394"/>
                    <a:pt x="4486" y="1391"/>
                  </a:cubicBezTo>
                  <a:cubicBezTo>
                    <a:pt x="4482" y="1388"/>
                    <a:pt x="4482" y="1383"/>
                    <a:pt x="4485" y="1380"/>
                  </a:cubicBezTo>
                  <a:close/>
                  <a:moveTo>
                    <a:pt x="4611" y="1235"/>
                  </a:moveTo>
                  <a:lnTo>
                    <a:pt x="4687" y="1152"/>
                  </a:lnTo>
                  <a:cubicBezTo>
                    <a:pt x="4690" y="1149"/>
                    <a:pt x="4695" y="1149"/>
                    <a:pt x="4698" y="1152"/>
                  </a:cubicBezTo>
                  <a:cubicBezTo>
                    <a:pt x="4701" y="1155"/>
                    <a:pt x="4702" y="1160"/>
                    <a:pt x="4699" y="1163"/>
                  </a:cubicBezTo>
                  <a:lnTo>
                    <a:pt x="4623" y="1246"/>
                  </a:lnTo>
                  <a:cubicBezTo>
                    <a:pt x="4620" y="1249"/>
                    <a:pt x="4615" y="1249"/>
                    <a:pt x="4612" y="1246"/>
                  </a:cubicBezTo>
                  <a:cubicBezTo>
                    <a:pt x="4609" y="1243"/>
                    <a:pt x="4608" y="1238"/>
                    <a:pt x="4611" y="1235"/>
                  </a:cubicBezTo>
                  <a:close/>
                  <a:moveTo>
                    <a:pt x="4744" y="1096"/>
                  </a:moveTo>
                  <a:lnTo>
                    <a:pt x="4826" y="1019"/>
                  </a:lnTo>
                  <a:cubicBezTo>
                    <a:pt x="4829" y="1016"/>
                    <a:pt x="4834" y="1016"/>
                    <a:pt x="4837" y="1019"/>
                  </a:cubicBezTo>
                  <a:cubicBezTo>
                    <a:pt x="4840" y="1022"/>
                    <a:pt x="4840" y="1028"/>
                    <a:pt x="4837" y="1031"/>
                  </a:cubicBezTo>
                  <a:lnTo>
                    <a:pt x="4755" y="1107"/>
                  </a:lnTo>
                  <a:cubicBezTo>
                    <a:pt x="4752" y="1110"/>
                    <a:pt x="4747" y="1110"/>
                    <a:pt x="4744" y="1107"/>
                  </a:cubicBezTo>
                  <a:cubicBezTo>
                    <a:pt x="4741" y="1104"/>
                    <a:pt x="4741" y="1099"/>
                    <a:pt x="4744" y="1096"/>
                  </a:cubicBezTo>
                  <a:close/>
                  <a:moveTo>
                    <a:pt x="4884" y="964"/>
                  </a:moveTo>
                  <a:lnTo>
                    <a:pt x="4889" y="960"/>
                  </a:lnTo>
                  <a:lnTo>
                    <a:pt x="4971" y="893"/>
                  </a:lnTo>
                  <a:cubicBezTo>
                    <a:pt x="4975" y="890"/>
                    <a:pt x="4980" y="890"/>
                    <a:pt x="4983" y="894"/>
                  </a:cubicBezTo>
                  <a:cubicBezTo>
                    <a:pt x="4985" y="897"/>
                    <a:pt x="4985" y="902"/>
                    <a:pt x="4981" y="905"/>
                  </a:cubicBezTo>
                  <a:lnTo>
                    <a:pt x="4900" y="971"/>
                  </a:lnTo>
                  <a:lnTo>
                    <a:pt x="4895" y="976"/>
                  </a:lnTo>
                  <a:cubicBezTo>
                    <a:pt x="4892" y="979"/>
                    <a:pt x="4887" y="979"/>
                    <a:pt x="4884" y="975"/>
                  </a:cubicBezTo>
                  <a:cubicBezTo>
                    <a:pt x="4881" y="972"/>
                    <a:pt x="4881" y="967"/>
                    <a:pt x="4884" y="964"/>
                  </a:cubicBezTo>
                  <a:close/>
                  <a:moveTo>
                    <a:pt x="5033" y="842"/>
                  </a:moveTo>
                  <a:lnTo>
                    <a:pt x="5086" y="799"/>
                  </a:lnTo>
                  <a:lnTo>
                    <a:pt x="5123" y="774"/>
                  </a:lnTo>
                  <a:cubicBezTo>
                    <a:pt x="5126" y="771"/>
                    <a:pt x="5131" y="772"/>
                    <a:pt x="5134" y="776"/>
                  </a:cubicBezTo>
                  <a:cubicBezTo>
                    <a:pt x="5136" y="779"/>
                    <a:pt x="5135" y="784"/>
                    <a:pt x="5132" y="787"/>
                  </a:cubicBezTo>
                  <a:lnTo>
                    <a:pt x="5097" y="812"/>
                  </a:lnTo>
                  <a:lnTo>
                    <a:pt x="5043" y="855"/>
                  </a:lnTo>
                  <a:cubicBezTo>
                    <a:pt x="5040" y="858"/>
                    <a:pt x="5035" y="857"/>
                    <a:pt x="5032" y="854"/>
                  </a:cubicBezTo>
                  <a:cubicBezTo>
                    <a:pt x="5029" y="850"/>
                    <a:pt x="5030" y="845"/>
                    <a:pt x="5033" y="842"/>
                  </a:cubicBezTo>
                  <a:close/>
                  <a:moveTo>
                    <a:pt x="5188" y="728"/>
                  </a:moveTo>
                  <a:lnTo>
                    <a:pt x="5280" y="663"/>
                  </a:lnTo>
                  <a:cubicBezTo>
                    <a:pt x="5283" y="661"/>
                    <a:pt x="5288" y="662"/>
                    <a:pt x="5291" y="665"/>
                  </a:cubicBezTo>
                  <a:cubicBezTo>
                    <a:pt x="5293" y="669"/>
                    <a:pt x="5293" y="674"/>
                    <a:pt x="5289" y="677"/>
                  </a:cubicBezTo>
                  <a:lnTo>
                    <a:pt x="5197" y="741"/>
                  </a:lnTo>
                  <a:cubicBezTo>
                    <a:pt x="5194" y="743"/>
                    <a:pt x="5189" y="743"/>
                    <a:pt x="5186" y="739"/>
                  </a:cubicBezTo>
                  <a:cubicBezTo>
                    <a:pt x="5184" y="735"/>
                    <a:pt x="5184" y="730"/>
                    <a:pt x="5188" y="728"/>
                  </a:cubicBezTo>
                  <a:close/>
                  <a:moveTo>
                    <a:pt x="5348" y="621"/>
                  </a:moveTo>
                  <a:lnTo>
                    <a:pt x="5444" y="563"/>
                  </a:lnTo>
                  <a:cubicBezTo>
                    <a:pt x="5448" y="561"/>
                    <a:pt x="5453" y="562"/>
                    <a:pt x="5455" y="566"/>
                  </a:cubicBezTo>
                  <a:cubicBezTo>
                    <a:pt x="5457" y="569"/>
                    <a:pt x="5456" y="574"/>
                    <a:pt x="5452" y="577"/>
                  </a:cubicBezTo>
                  <a:lnTo>
                    <a:pt x="5356" y="635"/>
                  </a:lnTo>
                  <a:cubicBezTo>
                    <a:pt x="5353" y="637"/>
                    <a:pt x="5348" y="636"/>
                    <a:pt x="5345" y="632"/>
                  </a:cubicBezTo>
                  <a:cubicBezTo>
                    <a:pt x="5343" y="628"/>
                    <a:pt x="5344" y="623"/>
                    <a:pt x="5348" y="621"/>
                  </a:cubicBezTo>
                  <a:close/>
                  <a:moveTo>
                    <a:pt x="5513" y="522"/>
                  </a:moveTo>
                  <a:lnTo>
                    <a:pt x="5612" y="470"/>
                  </a:lnTo>
                  <a:cubicBezTo>
                    <a:pt x="5616" y="468"/>
                    <a:pt x="5621" y="470"/>
                    <a:pt x="5623" y="474"/>
                  </a:cubicBezTo>
                  <a:cubicBezTo>
                    <a:pt x="5625" y="477"/>
                    <a:pt x="5624" y="482"/>
                    <a:pt x="5620" y="484"/>
                  </a:cubicBezTo>
                  <a:lnTo>
                    <a:pt x="5520" y="536"/>
                  </a:lnTo>
                  <a:cubicBezTo>
                    <a:pt x="5516" y="538"/>
                    <a:pt x="5512" y="536"/>
                    <a:pt x="5510" y="532"/>
                  </a:cubicBezTo>
                  <a:cubicBezTo>
                    <a:pt x="5508" y="528"/>
                    <a:pt x="5509" y="524"/>
                    <a:pt x="5513" y="522"/>
                  </a:cubicBezTo>
                  <a:close/>
                  <a:moveTo>
                    <a:pt x="5684" y="433"/>
                  </a:moveTo>
                  <a:lnTo>
                    <a:pt x="5726" y="411"/>
                  </a:lnTo>
                  <a:lnTo>
                    <a:pt x="5785" y="385"/>
                  </a:lnTo>
                  <a:cubicBezTo>
                    <a:pt x="5789" y="384"/>
                    <a:pt x="5794" y="385"/>
                    <a:pt x="5796" y="389"/>
                  </a:cubicBezTo>
                  <a:cubicBezTo>
                    <a:pt x="5798" y="393"/>
                    <a:pt x="5796" y="398"/>
                    <a:pt x="5792" y="400"/>
                  </a:cubicBezTo>
                  <a:lnTo>
                    <a:pt x="5733" y="426"/>
                  </a:lnTo>
                  <a:lnTo>
                    <a:pt x="5691" y="447"/>
                  </a:lnTo>
                  <a:cubicBezTo>
                    <a:pt x="5687" y="450"/>
                    <a:pt x="5682" y="448"/>
                    <a:pt x="5680" y="444"/>
                  </a:cubicBezTo>
                  <a:cubicBezTo>
                    <a:pt x="5678" y="440"/>
                    <a:pt x="5680" y="435"/>
                    <a:pt x="5684" y="433"/>
                  </a:cubicBezTo>
                  <a:close/>
                  <a:moveTo>
                    <a:pt x="5859" y="353"/>
                  </a:moveTo>
                  <a:lnTo>
                    <a:pt x="5952" y="312"/>
                  </a:lnTo>
                  <a:lnTo>
                    <a:pt x="5962" y="309"/>
                  </a:lnTo>
                  <a:cubicBezTo>
                    <a:pt x="5966" y="307"/>
                    <a:pt x="5971" y="309"/>
                    <a:pt x="5972" y="313"/>
                  </a:cubicBezTo>
                  <a:cubicBezTo>
                    <a:pt x="5974" y="318"/>
                    <a:pt x="5971" y="322"/>
                    <a:pt x="5967" y="324"/>
                  </a:cubicBezTo>
                  <a:lnTo>
                    <a:pt x="5959" y="327"/>
                  </a:lnTo>
                  <a:lnTo>
                    <a:pt x="5865" y="368"/>
                  </a:lnTo>
                  <a:cubicBezTo>
                    <a:pt x="5861" y="370"/>
                    <a:pt x="5856" y="368"/>
                    <a:pt x="5854" y="364"/>
                  </a:cubicBezTo>
                  <a:cubicBezTo>
                    <a:pt x="5853" y="360"/>
                    <a:pt x="5854" y="355"/>
                    <a:pt x="5859" y="353"/>
                  </a:cubicBezTo>
                  <a:close/>
                  <a:moveTo>
                    <a:pt x="6037" y="281"/>
                  </a:moveTo>
                  <a:lnTo>
                    <a:pt x="6142" y="243"/>
                  </a:lnTo>
                  <a:cubicBezTo>
                    <a:pt x="6146" y="241"/>
                    <a:pt x="6151" y="243"/>
                    <a:pt x="6152" y="247"/>
                  </a:cubicBezTo>
                  <a:cubicBezTo>
                    <a:pt x="6154" y="251"/>
                    <a:pt x="6152" y="256"/>
                    <a:pt x="6148" y="258"/>
                  </a:cubicBezTo>
                  <a:lnTo>
                    <a:pt x="6042" y="296"/>
                  </a:lnTo>
                  <a:cubicBezTo>
                    <a:pt x="6038" y="298"/>
                    <a:pt x="6034" y="296"/>
                    <a:pt x="6032" y="291"/>
                  </a:cubicBezTo>
                  <a:cubicBezTo>
                    <a:pt x="6031" y="287"/>
                    <a:pt x="6033" y="283"/>
                    <a:pt x="6037" y="281"/>
                  </a:cubicBezTo>
                  <a:close/>
                  <a:moveTo>
                    <a:pt x="6218" y="217"/>
                  </a:moveTo>
                  <a:lnTo>
                    <a:pt x="6326" y="185"/>
                  </a:lnTo>
                  <a:cubicBezTo>
                    <a:pt x="6330" y="183"/>
                    <a:pt x="6334" y="186"/>
                    <a:pt x="6335" y="190"/>
                  </a:cubicBezTo>
                  <a:cubicBezTo>
                    <a:pt x="6337" y="194"/>
                    <a:pt x="6334" y="199"/>
                    <a:pt x="6330" y="200"/>
                  </a:cubicBezTo>
                  <a:lnTo>
                    <a:pt x="6223" y="232"/>
                  </a:lnTo>
                  <a:cubicBezTo>
                    <a:pt x="6219" y="233"/>
                    <a:pt x="6214" y="231"/>
                    <a:pt x="6213" y="227"/>
                  </a:cubicBezTo>
                  <a:cubicBezTo>
                    <a:pt x="6212" y="223"/>
                    <a:pt x="6214" y="218"/>
                    <a:pt x="6218" y="217"/>
                  </a:cubicBezTo>
                  <a:close/>
                  <a:moveTo>
                    <a:pt x="6402" y="162"/>
                  </a:moveTo>
                  <a:lnTo>
                    <a:pt x="6421" y="156"/>
                  </a:lnTo>
                  <a:lnTo>
                    <a:pt x="6511" y="134"/>
                  </a:lnTo>
                  <a:cubicBezTo>
                    <a:pt x="6516" y="133"/>
                    <a:pt x="6520" y="136"/>
                    <a:pt x="6521" y="140"/>
                  </a:cubicBezTo>
                  <a:cubicBezTo>
                    <a:pt x="6522" y="145"/>
                    <a:pt x="6519" y="149"/>
                    <a:pt x="6515" y="150"/>
                  </a:cubicBezTo>
                  <a:lnTo>
                    <a:pt x="6426" y="171"/>
                  </a:lnTo>
                  <a:lnTo>
                    <a:pt x="6407" y="177"/>
                  </a:lnTo>
                  <a:cubicBezTo>
                    <a:pt x="6403" y="178"/>
                    <a:pt x="6398" y="176"/>
                    <a:pt x="6397" y="172"/>
                  </a:cubicBezTo>
                  <a:cubicBezTo>
                    <a:pt x="6395" y="167"/>
                    <a:pt x="6398" y="163"/>
                    <a:pt x="6402" y="162"/>
                  </a:cubicBezTo>
                  <a:close/>
                  <a:moveTo>
                    <a:pt x="6589" y="116"/>
                  </a:moveTo>
                  <a:lnTo>
                    <a:pt x="6661" y="99"/>
                  </a:lnTo>
                  <a:lnTo>
                    <a:pt x="6699" y="92"/>
                  </a:lnTo>
                  <a:cubicBezTo>
                    <a:pt x="6703" y="91"/>
                    <a:pt x="6707" y="94"/>
                    <a:pt x="6708" y="98"/>
                  </a:cubicBezTo>
                  <a:cubicBezTo>
                    <a:pt x="6709" y="103"/>
                    <a:pt x="6706" y="107"/>
                    <a:pt x="6702" y="107"/>
                  </a:cubicBezTo>
                  <a:lnTo>
                    <a:pt x="6664" y="114"/>
                  </a:lnTo>
                  <a:lnTo>
                    <a:pt x="6593" y="131"/>
                  </a:lnTo>
                  <a:cubicBezTo>
                    <a:pt x="6588" y="132"/>
                    <a:pt x="6584" y="130"/>
                    <a:pt x="6583" y="125"/>
                  </a:cubicBezTo>
                  <a:cubicBezTo>
                    <a:pt x="6582" y="121"/>
                    <a:pt x="6585" y="117"/>
                    <a:pt x="6589" y="116"/>
                  </a:cubicBezTo>
                  <a:close/>
                  <a:moveTo>
                    <a:pt x="6778" y="77"/>
                  </a:moveTo>
                  <a:lnTo>
                    <a:pt x="6888" y="57"/>
                  </a:lnTo>
                  <a:cubicBezTo>
                    <a:pt x="6892" y="57"/>
                    <a:pt x="6896" y="59"/>
                    <a:pt x="6897" y="64"/>
                  </a:cubicBezTo>
                  <a:cubicBezTo>
                    <a:pt x="6898" y="68"/>
                    <a:pt x="6895" y="72"/>
                    <a:pt x="6891" y="73"/>
                  </a:cubicBezTo>
                  <a:lnTo>
                    <a:pt x="6780" y="93"/>
                  </a:lnTo>
                  <a:cubicBezTo>
                    <a:pt x="6776" y="94"/>
                    <a:pt x="6772" y="91"/>
                    <a:pt x="6771" y="87"/>
                  </a:cubicBezTo>
                  <a:cubicBezTo>
                    <a:pt x="6770" y="82"/>
                    <a:pt x="6773" y="78"/>
                    <a:pt x="6778" y="77"/>
                  </a:cubicBezTo>
                  <a:close/>
                  <a:moveTo>
                    <a:pt x="6967" y="47"/>
                  </a:moveTo>
                  <a:lnTo>
                    <a:pt x="7079" y="33"/>
                  </a:lnTo>
                  <a:cubicBezTo>
                    <a:pt x="7083" y="33"/>
                    <a:pt x="7087" y="36"/>
                    <a:pt x="7088" y="40"/>
                  </a:cubicBezTo>
                  <a:cubicBezTo>
                    <a:pt x="7088" y="44"/>
                    <a:pt x="7085" y="48"/>
                    <a:pt x="7081" y="49"/>
                  </a:cubicBezTo>
                  <a:lnTo>
                    <a:pt x="6969" y="63"/>
                  </a:lnTo>
                  <a:cubicBezTo>
                    <a:pt x="6965" y="63"/>
                    <a:pt x="6961" y="60"/>
                    <a:pt x="6960" y="56"/>
                  </a:cubicBezTo>
                  <a:cubicBezTo>
                    <a:pt x="6960" y="51"/>
                    <a:pt x="6963" y="47"/>
                    <a:pt x="6967" y="47"/>
                  </a:cubicBezTo>
                  <a:close/>
                  <a:moveTo>
                    <a:pt x="7158" y="24"/>
                  </a:moveTo>
                  <a:lnTo>
                    <a:pt x="7270" y="15"/>
                  </a:lnTo>
                  <a:cubicBezTo>
                    <a:pt x="7275" y="15"/>
                    <a:pt x="7278" y="18"/>
                    <a:pt x="7279" y="22"/>
                  </a:cubicBezTo>
                  <a:cubicBezTo>
                    <a:pt x="7279" y="27"/>
                    <a:pt x="7276" y="31"/>
                    <a:pt x="7271" y="31"/>
                  </a:cubicBezTo>
                  <a:lnTo>
                    <a:pt x="7160" y="40"/>
                  </a:lnTo>
                  <a:cubicBezTo>
                    <a:pt x="7155" y="40"/>
                    <a:pt x="7151" y="37"/>
                    <a:pt x="7151" y="32"/>
                  </a:cubicBezTo>
                  <a:cubicBezTo>
                    <a:pt x="7151" y="28"/>
                    <a:pt x="7154" y="24"/>
                    <a:pt x="7158" y="24"/>
                  </a:cubicBezTo>
                  <a:close/>
                  <a:moveTo>
                    <a:pt x="7350" y="9"/>
                  </a:moveTo>
                  <a:lnTo>
                    <a:pt x="7394" y="5"/>
                  </a:lnTo>
                  <a:lnTo>
                    <a:pt x="7462" y="4"/>
                  </a:lnTo>
                  <a:cubicBezTo>
                    <a:pt x="7467" y="4"/>
                    <a:pt x="7470" y="8"/>
                    <a:pt x="7470" y="12"/>
                  </a:cubicBezTo>
                  <a:cubicBezTo>
                    <a:pt x="7470" y="16"/>
                    <a:pt x="7467" y="20"/>
                    <a:pt x="7462" y="20"/>
                  </a:cubicBezTo>
                  <a:lnTo>
                    <a:pt x="7395" y="21"/>
                  </a:lnTo>
                  <a:lnTo>
                    <a:pt x="7351" y="25"/>
                  </a:lnTo>
                  <a:cubicBezTo>
                    <a:pt x="7347" y="25"/>
                    <a:pt x="7343" y="22"/>
                    <a:pt x="7343" y="17"/>
                  </a:cubicBezTo>
                  <a:cubicBezTo>
                    <a:pt x="7342" y="13"/>
                    <a:pt x="7345" y="9"/>
                    <a:pt x="7350" y="9"/>
                  </a:cubicBezTo>
                  <a:close/>
                  <a:moveTo>
                    <a:pt x="7542" y="2"/>
                  </a:moveTo>
                  <a:lnTo>
                    <a:pt x="7640" y="0"/>
                  </a:lnTo>
                  <a:lnTo>
                    <a:pt x="7654" y="1"/>
                  </a:lnTo>
                  <a:cubicBezTo>
                    <a:pt x="7659" y="1"/>
                    <a:pt x="7662" y="5"/>
                    <a:pt x="7662" y="9"/>
                  </a:cubicBezTo>
                  <a:cubicBezTo>
                    <a:pt x="7662" y="13"/>
                    <a:pt x="7659" y="17"/>
                    <a:pt x="7654" y="17"/>
                  </a:cubicBezTo>
                  <a:lnTo>
                    <a:pt x="7641" y="16"/>
                  </a:lnTo>
                  <a:lnTo>
                    <a:pt x="7542" y="18"/>
                  </a:lnTo>
                  <a:cubicBezTo>
                    <a:pt x="7538" y="19"/>
                    <a:pt x="7534" y="15"/>
                    <a:pt x="7534" y="11"/>
                  </a:cubicBezTo>
                  <a:cubicBezTo>
                    <a:pt x="7534" y="6"/>
                    <a:pt x="7538" y="3"/>
                    <a:pt x="7542" y="2"/>
                  </a:cubicBezTo>
                  <a:close/>
                  <a:moveTo>
                    <a:pt x="7734" y="3"/>
                  </a:moveTo>
                  <a:lnTo>
                    <a:pt x="7846" y="6"/>
                  </a:lnTo>
                  <a:cubicBezTo>
                    <a:pt x="7851" y="6"/>
                    <a:pt x="7854" y="9"/>
                    <a:pt x="7854" y="14"/>
                  </a:cubicBezTo>
                  <a:cubicBezTo>
                    <a:pt x="7854" y="18"/>
                    <a:pt x="7850" y="22"/>
                    <a:pt x="7846" y="22"/>
                  </a:cubicBezTo>
                  <a:lnTo>
                    <a:pt x="7734" y="19"/>
                  </a:lnTo>
                  <a:cubicBezTo>
                    <a:pt x="7730" y="19"/>
                    <a:pt x="7726" y="15"/>
                    <a:pt x="7726" y="11"/>
                  </a:cubicBezTo>
                  <a:cubicBezTo>
                    <a:pt x="7726" y="6"/>
                    <a:pt x="7730" y="3"/>
                    <a:pt x="7734" y="3"/>
                  </a:cubicBezTo>
                  <a:close/>
                  <a:moveTo>
                    <a:pt x="7927" y="10"/>
                  </a:moveTo>
                  <a:lnTo>
                    <a:pt x="8038" y="18"/>
                  </a:lnTo>
                  <a:cubicBezTo>
                    <a:pt x="8043" y="18"/>
                    <a:pt x="8046" y="22"/>
                    <a:pt x="8046" y="26"/>
                  </a:cubicBezTo>
                  <a:cubicBezTo>
                    <a:pt x="8045" y="31"/>
                    <a:pt x="8042" y="34"/>
                    <a:pt x="8037" y="34"/>
                  </a:cubicBezTo>
                  <a:lnTo>
                    <a:pt x="7926" y="25"/>
                  </a:lnTo>
                  <a:cubicBezTo>
                    <a:pt x="7921" y="25"/>
                    <a:pt x="7918" y="21"/>
                    <a:pt x="7918" y="17"/>
                  </a:cubicBezTo>
                  <a:cubicBezTo>
                    <a:pt x="7918" y="12"/>
                    <a:pt x="7922" y="9"/>
                    <a:pt x="7927" y="10"/>
                  </a:cubicBezTo>
                  <a:close/>
                  <a:moveTo>
                    <a:pt x="8118" y="24"/>
                  </a:moveTo>
                  <a:lnTo>
                    <a:pt x="8129" y="24"/>
                  </a:lnTo>
                  <a:cubicBezTo>
                    <a:pt x="8133" y="25"/>
                    <a:pt x="8137" y="29"/>
                    <a:pt x="8136" y="33"/>
                  </a:cubicBezTo>
                  <a:cubicBezTo>
                    <a:pt x="8136" y="37"/>
                    <a:pt x="8132" y="41"/>
                    <a:pt x="8128" y="40"/>
                  </a:cubicBezTo>
                  <a:lnTo>
                    <a:pt x="8117" y="40"/>
                  </a:lnTo>
                  <a:cubicBezTo>
                    <a:pt x="8113" y="39"/>
                    <a:pt x="8109" y="35"/>
                    <a:pt x="8110" y="31"/>
                  </a:cubicBezTo>
                  <a:cubicBezTo>
                    <a:pt x="8110" y="27"/>
                    <a:pt x="8114" y="23"/>
                    <a:pt x="8118" y="24"/>
                  </a:cubicBezTo>
                  <a:close/>
                </a:path>
              </a:pathLst>
            </a:custGeom>
            <a:solidFill>
              <a:srgbClr val="000000"/>
            </a:solidFill>
            <a:ln w="12700" cap="flat">
              <a:solidFill>
                <a:srgbClr val="000000"/>
              </a:solidFill>
              <a:prstDash val="solid"/>
              <a:bevel/>
              <a:headEnd/>
              <a:tailEnd/>
            </a:ln>
          </p:spPr>
          <p:txBody>
            <a:bodyPr/>
            <a:lstStyle/>
            <a:p>
              <a:endParaRPr lang="fr-CA"/>
            </a:p>
          </p:txBody>
        </p:sp>
        <p:sp>
          <p:nvSpPr>
            <p:cNvPr id="45120" name="Rectangle 63"/>
            <p:cNvSpPr>
              <a:spLocks noChangeArrowheads="1"/>
            </p:cNvSpPr>
            <p:nvPr/>
          </p:nvSpPr>
          <p:spPr bwMode="auto">
            <a:xfrm>
              <a:off x="7596336" y="4437112"/>
              <a:ext cx="846137" cy="244475"/>
            </a:xfrm>
            <a:prstGeom prst="rect">
              <a:avLst/>
            </a:prstGeom>
            <a:noFill/>
            <a:ln w="9525">
              <a:noFill/>
              <a:miter lim="800000"/>
              <a:headEnd/>
              <a:tailEnd/>
            </a:ln>
          </p:spPr>
          <p:txBody>
            <a:bodyPr wrap="none" lIns="0" tIns="0" rIns="0" bIns="0">
              <a:spAutoFit/>
            </a:bodyPr>
            <a:lstStyle/>
            <a:p>
              <a:r>
                <a:rPr lang="en-CA" sz="1600">
                  <a:solidFill>
                    <a:srgbClr val="000000"/>
                  </a:solidFill>
                </a:rPr>
                <a:t>Diffusion </a:t>
              </a:r>
              <a:endParaRPr lang="en-CA"/>
            </a:p>
          </p:txBody>
        </p:sp>
        <p:sp>
          <p:nvSpPr>
            <p:cNvPr id="45121" name="Rectangle 64"/>
            <p:cNvSpPr>
              <a:spLocks noChangeArrowheads="1"/>
            </p:cNvSpPr>
            <p:nvPr/>
          </p:nvSpPr>
          <p:spPr bwMode="auto">
            <a:xfrm>
              <a:off x="7534423" y="4673649"/>
              <a:ext cx="938213" cy="244475"/>
            </a:xfrm>
            <a:prstGeom prst="rect">
              <a:avLst/>
            </a:prstGeom>
            <a:noFill/>
            <a:ln w="9525">
              <a:noFill/>
              <a:miter lim="800000"/>
              <a:headEnd/>
              <a:tailEnd/>
            </a:ln>
          </p:spPr>
          <p:txBody>
            <a:bodyPr wrap="none" lIns="0" tIns="0" rIns="0" bIns="0">
              <a:spAutoFit/>
            </a:bodyPr>
            <a:lstStyle/>
            <a:p>
              <a:r>
                <a:rPr lang="en-CA" sz="1600" dirty="0">
                  <a:solidFill>
                    <a:srgbClr val="000000"/>
                  </a:solidFill>
                </a:rPr>
                <a:t>Strategy Z</a:t>
              </a:r>
              <a:endParaRPr lang="en-CA" dirty="0"/>
            </a:p>
          </p:txBody>
        </p:sp>
        <p:sp>
          <p:nvSpPr>
            <p:cNvPr id="70" name="TextBox 69"/>
            <p:cNvSpPr txBox="1"/>
            <p:nvPr/>
          </p:nvSpPr>
          <p:spPr>
            <a:xfrm>
              <a:off x="7020272" y="5147900"/>
              <a:ext cx="1467068" cy="369332"/>
            </a:xfrm>
            <a:prstGeom prst="rect">
              <a:avLst/>
            </a:prstGeom>
            <a:noFill/>
            <a:ln>
              <a:solidFill>
                <a:schemeClr val="tx2"/>
              </a:solidFill>
            </a:ln>
          </p:spPr>
          <p:txBody>
            <a:bodyPr wrap="none" rtlCol="0">
              <a:spAutoFit/>
            </a:bodyPr>
            <a:lstStyle/>
            <a:p>
              <a:r>
                <a:rPr lang="en-US" smtClean="0"/>
                <a:t>No Strategy </a:t>
              </a:r>
              <a:endParaRPr lang="en-US"/>
            </a:p>
          </p:txBody>
        </p:sp>
      </p:grpSp>
      <p:sp>
        <p:nvSpPr>
          <p:cNvPr id="74" name="Rectangle 58"/>
          <p:cNvSpPr>
            <a:spLocks noChangeArrowheads="1"/>
          </p:cNvSpPr>
          <p:nvPr/>
        </p:nvSpPr>
        <p:spPr bwMode="auto">
          <a:xfrm>
            <a:off x="2327846" y="5074245"/>
            <a:ext cx="1839913" cy="304800"/>
          </a:xfrm>
          <a:prstGeom prst="rect">
            <a:avLst/>
          </a:prstGeom>
          <a:solidFill>
            <a:schemeClr val="bg1"/>
          </a:solidFill>
          <a:ln w="9525">
            <a:noFill/>
            <a:miter lim="800000"/>
            <a:headEnd/>
            <a:tailEnd/>
          </a:ln>
        </p:spPr>
        <p:txBody>
          <a:bodyPr wrap="none" lIns="0" tIns="0" rIns="0" bIns="0">
            <a:spAutoFit/>
          </a:bodyPr>
          <a:lstStyle/>
          <a:p>
            <a:r>
              <a:rPr lang="en-CA" sz="2000" b="1" dirty="0">
                <a:solidFill>
                  <a:schemeClr val="accent2"/>
                </a:solidFill>
                <a:latin typeface="Times New Roman" pitchFamily="18" charset="0"/>
              </a:rPr>
              <a:t>Earlier Adopters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125"/>
                                        </p:tgtEl>
                                        <p:attrNameLst>
                                          <p:attrName>style.visibility</p:attrName>
                                        </p:attrNameLst>
                                      </p:cBhvr>
                                      <p:to>
                                        <p:strVal val="visible"/>
                                      </p:to>
                                    </p:set>
                                    <p:animEffect transition="in" filter="blinds(horizontal)">
                                      <p:cBhvr>
                                        <p:cTn id="7" dur="500"/>
                                        <p:tgtEl>
                                          <p:spTgt spid="451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5114"/>
                                        </p:tgtEl>
                                        <p:attrNameLst>
                                          <p:attrName>style.visibility</p:attrName>
                                        </p:attrNameLst>
                                      </p:cBhvr>
                                      <p:to>
                                        <p:strVal val="visible"/>
                                      </p:to>
                                    </p:set>
                                    <p:animEffect transition="in" filter="blinds(horizontal)">
                                      <p:cBhvr>
                                        <p:cTn id="10" dur="500"/>
                                        <p:tgtEl>
                                          <p:spTgt spid="451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blinds(horizontal)">
                                      <p:cBhvr>
                                        <p:cTn id="13" dur="500"/>
                                        <p:tgtEl>
                                          <p:spTgt spid="7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blinds(horizontal)">
                                      <p:cBhvr>
                                        <p:cTn id="18" dur="500"/>
                                        <p:tgtEl>
                                          <p:spTgt spid="7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blinds(horizontal)">
                                      <p:cBhvr>
                                        <p:cTn id="23" dur="500"/>
                                        <p:tgtEl>
                                          <p:spTgt spid="7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blinds(horizontal)">
                                      <p:cBhvr>
                                        <p:cTn id="2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14" grpId="0"/>
      <p:bldP spid="45125" grpId="0" animBg="1"/>
      <p:bldP spid="7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lide Number Placeholder 4"/>
          <p:cNvSpPr>
            <a:spLocks noGrp="1"/>
          </p:cNvSpPr>
          <p:nvPr>
            <p:ph type="sldNum" sz="quarter" idx="11"/>
          </p:nvPr>
        </p:nvSpPr>
        <p:spPr>
          <a:noFill/>
        </p:spPr>
        <p:txBody>
          <a:bodyPr/>
          <a:lstStyle/>
          <a:p>
            <a:fld id="{E3EC420B-B773-4E26-A147-E438E358F6BB}" type="slidenum">
              <a:rPr lang="en-US" smtClean="0"/>
              <a:pPr/>
              <a:t>41</a:t>
            </a:fld>
            <a:endParaRPr lang="en-US" smtClean="0"/>
          </a:p>
        </p:txBody>
      </p:sp>
      <p:sp>
        <p:nvSpPr>
          <p:cNvPr id="46084" name="Rectangle 2"/>
          <p:cNvSpPr>
            <a:spLocks noGrp="1" noChangeArrowheads="1"/>
          </p:cNvSpPr>
          <p:nvPr>
            <p:ph type="title"/>
          </p:nvPr>
        </p:nvSpPr>
        <p:spPr>
          <a:xfrm>
            <a:off x="611063" y="-18257"/>
            <a:ext cx="8353425" cy="1143001"/>
          </a:xfrm>
        </p:spPr>
        <p:txBody>
          <a:bodyPr/>
          <a:lstStyle/>
          <a:p>
            <a:pPr eaLnBrk="1" hangingPunct="1"/>
            <a:r>
              <a:rPr lang="en-US" sz="3200" dirty="0" smtClean="0"/>
              <a:t>Network of Support Centers for VSEs</a:t>
            </a:r>
            <a:endParaRPr lang="fr-CA" sz="3200" dirty="0" smtClean="0"/>
          </a:p>
        </p:txBody>
      </p:sp>
      <p:sp>
        <p:nvSpPr>
          <p:cNvPr id="46085" name="Rectangle 3"/>
          <p:cNvSpPr>
            <a:spLocks noGrp="1" noChangeArrowheads="1"/>
          </p:cNvSpPr>
          <p:nvPr>
            <p:ph type="body" idx="1"/>
          </p:nvPr>
        </p:nvSpPr>
        <p:spPr>
          <a:xfrm>
            <a:off x="250825" y="765175"/>
            <a:ext cx="8893175" cy="2376488"/>
          </a:xfrm>
        </p:spPr>
        <p:txBody>
          <a:bodyPr/>
          <a:lstStyle/>
          <a:p>
            <a:pPr eaLnBrk="1" hangingPunct="1"/>
            <a:r>
              <a:rPr lang="en-CA" sz="2400" b="1" dirty="0" smtClean="0"/>
              <a:t>Objectives</a:t>
            </a:r>
          </a:p>
          <a:p>
            <a:pPr lvl="1" eaLnBrk="1" hangingPunct="1"/>
            <a:r>
              <a:rPr lang="en-CA" sz="2200" dirty="0" smtClean="0"/>
              <a:t>Help accelerate the development of ISO standards for VSEs</a:t>
            </a:r>
          </a:p>
          <a:p>
            <a:pPr lvl="1" eaLnBrk="1" hangingPunct="1"/>
            <a:r>
              <a:rPr lang="en-CA" sz="2200" dirty="0" smtClean="0"/>
              <a:t>Accelerate deployment of VSE Standards</a:t>
            </a:r>
          </a:p>
          <a:p>
            <a:pPr lvl="1" eaLnBrk="1" hangingPunct="1"/>
            <a:r>
              <a:rPr lang="en-CA" sz="2200" dirty="0" smtClean="0"/>
              <a:t>Accelerate the development and application of Deployment Packages</a:t>
            </a:r>
          </a:p>
          <a:p>
            <a:pPr eaLnBrk="1" hangingPunct="1"/>
            <a:endParaRPr lang="fr-CA" sz="2200" dirty="0" smtClean="0"/>
          </a:p>
        </p:txBody>
      </p:sp>
      <p:sp>
        <p:nvSpPr>
          <p:cNvPr id="46097" name="Text Box 18"/>
          <p:cNvSpPr txBox="1">
            <a:spLocks noChangeArrowheads="1"/>
          </p:cNvSpPr>
          <p:nvPr/>
        </p:nvSpPr>
        <p:spPr bwMode="auto">
          <a:xfrm>
            <a:off x="1733325" y="6473121"/>
            <a:ext cx="6151043" cy="584775"/>
          </a:xfrm>
          <a:prstGeom prst="rect">
            <a:avLst/>
          </a:prstGeom>
          <a:noFill/>
          <a:ln w="9525">
            <a:noFill/>
            <a:miter lim="800000"/>
            <a:headEnd/>
            <a:tailEnd/>
          </a:ln>
        </p:spPr>
        <p:txBody>
          <a:bodyPr wrap="none">
            <a:spAutoFit/>
          </a:bodyPr>
          <a:lstStyle/>
          <a:p>
            <a:r>
              <a:rPr lang="fr-CA" sz="1600" dirty="0">
                <a:hlinkClick r:id="rId12"/>
              </a:rPr>
              <a:t>http://profs.logti.etsmtl.ca/claporte/English/VSE/VSE-network.html</a:t>
            </a:r>
            <a:endParaRPr lang="fr-CA" sz="1600" dirty="0"/>
          </a:p>
          <a:p>
            <a:endParaRPr lang="fr-CA" sz="1600" dirty="0"/>
          </a:p>
        </p:txBody>
      </p:sp>
      <p:grpSp>
        <p:nvGrpSpPr>
          <p:cNvPr id="29" name="Group 28"/>
          <p:cNvGrpSpPr/>
          <p:nvPr/>
        </p:nvGrpSpPr>
        <p:grpSpPr>
          <a:xfrm>
            <a:off x="468313" y="2492896"/>
            <a:ext cx="8477250" cy="3365524"/>
            <a:chOff x="468313" y="2492896"/>
            <a:chExt cx="8477250" cy="3365524"/>
          </a:xfrm>
        </p:grpSpPr>
        <p:sp>
          <p:nvSpPr>
            <p:cNvPr id="46086" name="Rectangle 4"/>
            <p:cNvSpPr>
              <a:spLocks noChangeArrowheads="1"/>
            </p:cNvSpPr>
            <p:nvPr/>
          </p:nvSpPr>
          <p:spPr bwMode="auto">
            <a:xfrm>
              <a:off x="468313" y="2492896"/>
              <a:ext cx="7056437" cy="2951162"/>
            </a:xfrm>
            <a:prstGeom prst="rect">
              <a:avLst/>
            </a:prstGeom>
            <a:noFill/>
            <a:ln w="9525">
              <a:noFill/>
              <a:miter lim="800000"/>
              <a:headEnd/>
              <a:tailEnd/>
            </a:ln>
          </p:spPr>
          <p:txBody>
            <a:bodyPr/>
            <a:lstStyle/>
            <a:p>
              <a:pPr marL="342900" indent="-342900">
                <a:spcBef>
                  <a:spcPct val="20000"/>
                </a:spcBef>
                <a:buFontTx/>
                <a:buChar char="•"/>
              </a:pPr>
              <a:r>
                <a:rPr lang="en-CA" dirty="0">
                  <a:latin typeface="Times New Roman" pitchFamily="18" charset="0"/>
                </a:rPr>
                <a:t>Belgium (</a:t>
              </a:r>
              <a:r>
                <a:rPr lang="en-CA" dirty="0" err="1">
                  <a:latin typeface="Times New Roman" pitchFamily="18" charset="0"/>
                </a:rPr>
                <a:t>Cetic</a:t>
              </a:r>
              <a:r>
                <a:rPr lang="en-CA" dirty="0">
                  <a:latin typeface="Times New Roman" pitchFamily="18" charset="0"/>
                </a:rPr>
                <a:t>)</a:t>
              </a:r>
            </a:p>
            <a:p>
              <a:pPr marL="342900" indent="-342900">
                <a:spcBef>
                  <a:spcPct val="20000"/>
                </a:spcBef>
                <a:buFontTx/>
                <a:buChar char="•"/>
              </a:pPr>
              <a:r>
                <a:rPr lang="en-CA" dirty="0" smtClean="0">
                  <a:latin typeface="Times New Roman" pitchFamily="18" charset="0"/>
                </a:rPr>
                <a:t>Brazil</a:t>
              </a:r>
            </a:p>
            <a:p>
              <a:pPr marL="342900" indent="-342900">
                <a:spcBef>
                  <a:spcPct val="20000"/>
                </a:spcBef>
                <a:buFontTx/>
                <a:buChar char="•"/>
              </a:pPr>
              <a:r>
                <a:rPr lang="en-CA" dirty="0" smtClean="0">
                  <a:latin typeface="Times New Roman" pitchFamily="18" charset="0"/>
                </a:rPr>
                <a:t>Canada </a:t>
              </a:r>
              <a:r>
                <a:rPr lang="en-CA" dirty="0">
                  <a:latin typeface="Times New Roman" pitchFamily="18" charset="0"/>
                </a:rPr>
                <a:t>(ÉTS)</a:t>
              </a:r>
            </a:p>
            <a:p>
              <a:pPr marL="342900" indent="-342900">
                <a:spcBef>
                  <a:spcPct val="20000"/>
                </a:spcBef>
                <a:buFontTx/>
                <a:buChar char="•"/>
              </a:pPr>
              <a:r>
                <a:rPr lang="en-CA" dirty="0">
                  <a:latin typeface="Times New Roman" pitchFamily="18" charset="0"/>
                </a:rPr>
                <a:t>Colombia (</a:t>
              </a:r>
              <a:r>
                <a:rPr lang="en-CA" dirty="0" err="1">
                  <a:latin typeface="Times New Roman" pitchFamily="18" charset="0"/>
                </a:rPr>
                <a:t>Parquesoft</a:t>
              </a:r>
              <a:r>
                <a:rPr lang="en-CA" dirty="0">
                  <a:latin typeface="Times New Roman" pitchFamily="18" charset="0"/>
                </a:rPr>
                <a:t>) </a:t>
              </a:r>
            </a:p>
            <a:p>
              <a:pPr marL="342900" indent="-342900">
                <a:spcBef>
                  <a:spcPct val="20000"/>
                </a:spcBef>
                <a:buFontTx/>
                <a:buChar char="•"/>
              </a:pPr>
              <a:r>
                <a:rPr lang="en-CA" dirty="0">
                  <a:latin typeface="Times New Roman" pitchFamily="18" charset="0"/>
                </a:rPr>
                <a:t>Finland</a:t>
              </a:r>
            </a:p>
            <a:p>
              <a:pPr marL="342900" indent="-342900">
                <a:spcBef>
                  <a:spcPct val="20000"/>
                </a:spcBef>
                <a:buFontTx/>
                <a:buChar char="•"/>
              </a:pPr>
              <a:r>
                <a:rPr lang="en-CA" dirty="0">
                  <a:latin typeface="Times New Roman" pitchFamily="18" charset="0"/>
                </a:rPr>
                <a:t>France (UBO)</a:t>
              </a:r>
            </a:p>
            <a:p>
              <a:pPr marL="342900" indent="-342900">
                <a:spcBef>
                  <a:spcPct val="20000"/>
                </a:spcBef>
                <a:buFontTx/>
                <a:buChar char="•"/>
              </a:pPr>
              <a:r>
                <a:rPr lang="en-CA" dirty="0" smtClean="0">
                  <a:latin typeface="Times New Roman" pitchFamily="18" charset="0"/>
                </a:rPr>
                <a:t>Haiti</a:t>
              </a:r>
            </a:p>
            <a:p>
              <a:pPr marL="342900" indent="-342900">
                <a:spcBef>
                  <a:spcPct val="20000"/>
                </a:spcBef>
                <a:buFontTx/>
                <a:buChar char="•"/>
              </a:pPr>
              <a:r>
                <a:rPr lang="en-CA" dirty="0" smtClean="0">
                  <a:latin typeface="Times New Roman" pitchFamily="18" charset="0"/>
                </a:rPr>
                <a:t>Honk Kong</a:t>
              </a:r>
            </a:p>
            <a:p>
              <a:pPr marL="342900" indent="-342900">
                <a:spcBef>
                  <a:spcPct val="20000"/>
                </a:spcBef>
                <a:buFontTx/>
                <a:buChar char="•"/>
              </a:pPr>
              <a:r>
                <a:rPr lang="en-CA" dirty="0" smtClean="0">
                  <a:latin typeface="Times New Roman" pitchFamily="18" charset="0"/>
                </a:rPr>
                <a:t>Ireland </a:t>
              </a:r>
              <a:r>
                <a:rPr lang="en-CA" dirty="0">
                  <a:latin typeface="Times New Roman" pitchFamily="18" charset="0"/>
                </a:rPr>
                <a:t>(LERO)</a:t>
              </a:r>
            </a:p>
            <a:p>
              <a:pPr marL="342900" indent="-342900">
                <a:spcBef>
                  <a:spcPct val="20000"/>
                </a:spcBef>
                <a:buFontTx/>
                <a:buChar char="•"/>
              </a:pPr>
              <a:r>
                <a:rPr lang="en-CA" dirty="0">
                  <a:latin typeface="Times New Roman" pitchFamily="18" charset="0"/>
                </a:rPr>
                <a:t>Luxembourg (Tudor Research Center)</a:t>
              </a:r>
            </a:p>
            <a:p>
              <a:pPr marL="342900" indent="-342900">
                <a:spcBef>
                  <a:spcPct val="20000"/>
                </a:spcBef>
                <a:buFontTx/>
                <a:buChar char="•"/>
              </a:pPr>
              <a:r>
                <a:rPr lang="en-CA" dirty="0">
                  <a:latin typeface="Times New Roman" pitchFamily="18" charset="0"/>
                </a:rPr>
                <a:t>Mexico</a:t>
              </a:r>
            </a:p>
            <a:p>
              <a:pPr marL="342900" indent="-342900">
                <a:spcBef>
                  <a:spcPct val="20000"/>
                </a:spcBef>
                <a:buFontTx/>
                <a:buChar char="•"/>
              </a:pPr>
              <a:r>
                <a:rPr lang="en-CA" dirty="0">
                  <a:latin typeface="Times New Roman" pitchFamily="18" charset="0"/>
                </a:rPr>
                <a:t>Thailand (Institute of Software Promotion for Industries)</a:t>
              </a:r>
            </a:p>
          </p:txBody>
        </p:sp>
        <p:sp>
          <p:nvSpPr>
            <p:cNvPr id="46096" name="Line 16"/>
            <p:cNvSpPr>
              <a:spLocks noChangeShapeType="1"/>
            </p:cNvSpPr>
            <p:nvPr/>
          </p:nvSpPr>
          <p:spPr bwMode="auto">
            <a:xfrm>
              <a:off x="1331913" y="2493963"/>
              <a:ext cx="6553200" cy="0"/>
            </a:xfrm>
            <a:prstGeom prst="line">
              <a:avLst/>
            </a:prstGeom>
            <a:noFill/>
            <a:ln w="9525">
              <a:solidFill>
                <a:schemeClr val="accent2"/>
              </a:solidFill>
              <a:round/>
              <a:headEnd/>
              <a:tailEnd/>
            </a:ln>
          </p:spPr>
          <p:txBody>
            <a:bodyPr/>
            <a:lstStyle/>
            <a:p>
              <a:endParaRPr lang="fr-CA"/>
            </a:p>
          </p:txBody>
        </p:sp>
        <p:pic>
          <p:nvPicPr>
            <p:cNvPr id="18" name="Picture 5" descr="Be-flag"/>
            <p:cNvPicPr>
              <a:picLocks noChangeAspect="1" noChangeArrowheads="1"/>
            </p:cNvPicPr>
            <p:nvPr>
              <p:custDataLst>
                <p:tags r:id="rId1"/>
              </p:custDataLst>
            </p:nvPr>
          </p:nvPicPr>
          <p:blipFill>
            <a:blip r:embed="rId13" cstate="print"/>
            <a:srcRect/>
            <a:stretch>
              <a:fillRect/>
            </a:stretch>
          </p:blipFill>
          <p:spPr bwMode="auto">
            <a:xfrm>
              <a:off x="8153400" y="3004716"/>
              <a:ext cx="792163" cy="574675"/>
            </a:xfrm>
            <a:prstGeom prst="rect">
              <a:avLst/>
            </a:prstGeom>
            <a:noFill/>
            <a:ln w="9525">
              <a:noFill/>
              <a:miter lim="800000"/>
              <a:headEnd/>
              <a:tailEnd/>
            </a:ln>
          </p:spPr>
        </p:pic>
        <p:pic>
          <p:nvPicPr>
            <p:cNvPr id="19" name="Picture 6" descr="Th-flag"/>
            <p:cNvPicPr>
              <a:picLocks noChangeAspect="1" noChangeArrowheads="1"/>
            </p:cNvPicPr>
            <p:nvPr>
              <p:custDataLst>
                <p:tags r:id="rId2"/>
              </p:custDataLst>
            </p:nvPr>
          </p:nvPicPr>
          <p:blipFill>
            <a:blip r:embed="rId14" cstate="print"/>
            <a:srcRect/>
            <a:stretch>
              <a:fillRect/>
            </a:stretch>
          </p:blipFill>
          <p:spPr bwMode="auto">
            <a:xfrm>
              <a:off x="6372200" y="4293096"/>
              <a:ext cx="911225" cy="638175"/>
            </a:xfrm>
            <a:prstGeom prst="rect">
              <a:avLst/>
            </a:prstGeom>
            <a:noFill/>
            <a:ln w="9525">
              <a:noFill/>
              <a:miter lim="800000"/>
              <a:headEnd/>
              <a:tailEnd/>
            </a:ln>
          </p:spPr>
        </p:pic>
        <p:pic>
          <p:nvPicPr>
            <p:cNvPr id="20" name="Picture 7" descr="Ca-flag"/>
            <p:cNvPicPr>
              <a:picLocks noChangeAspect="1" noChangeArrowheads="1"/>
            </p:cNvPicPr>
            <p:nvPr>
              <p:custDataLst>
                <p:tags r:id="rId3"/>
              </p:custDataLst>
            </p:nvPr>
          </p:nvPicPr>
          <p:blipFill>
            <a:blip r:embed="rId15" cstate="print"/>
            <a:srcRect/>
            <a:stretch>
              <a:fillRect/>
            </a:stretch>
          </p:blipFill>
          <p:spPr bwMode="auto">
            <a:xfrm>
              <a:off x="7524328" y="5301208"/>
              <a:ext cx="1090389" cy="557212"/>
            </a:xfrm>
            <a:prstGeom prst="rect">
              <a:avLst/>
            </a:prstGeom>
            <a:noFill/>
            <a:ln w="9525">
              <a:noFill/>
              <a:miter lim="800000"/>
              <a:headEnd/>
              <a:tailEnd/>
            </a:ln>
          </p:spPr>
        </p:pic>
        <p:pic>
          <p:nvPicPr>
            <p:cNvPr id="21" name="Picture 8" descr="Mx-flag"/>
            <p:cNvPicPr>
              <a:picLocks noChangeAspect="1" noChangeArrowheads="1"/>
            </p:cNvPicPr>
            <p:nvPr>
              <p:custDataLst>
                <p:tags r:id="rId4"/>
              </p:custDataLst>
            </p:nvPr>
          </p:nvPicPr>
          <p:blipFill>
            <a:blip r:embed="rId16" cstate="print"/>
            <a:srcRect/>
            <a:stretch>
              <a:fillRect/>
            </a:stretch>
          </p:blipFill>
          <p:spPr bwMode="auto">
            <a:xfrm>
              <a:off x="4572000" y="4725144"/>
              <a:ext cx="863600" cy="544512"/>
            </a:xfrm>
            <a:prstGeom prst="rect">
              <a:avLst/>
            </a:prstGeom>
            <a:noFill/>
            <a:ln w="9525">
              <a:noFill/>
              <a:miter lim="800000"/>
              <a:headEnd/>
              <a:tailEnd/>
            </a:ln>
          </p:spPr>
        </p:pic>
        <p:pic>
          <p:nvPicPr>
            <p:cNvPr id="22" name="Picture 8" descr="Luxembourg_drapeau"/>
            <p:cNvPicPr>
              <a:picLocks noChangeAspect="1" noChangeArrowheads="1"/>
            </p:cNvPicPr>
            <p:nvPr>
              <p:custDataLst>
                <p:tags r:id="rId5"/>
              </p:custDataLst>
            </p:nvPr>
          </p:nvPicPr>
          <p:blipFill>
            <a:blip r:embed="rId17" cstate="print"/>
            <a:srcRect/>
            <a:stretch>
              <a:fillRect/>
            </a:stretch>
          </p:blipFill>
          <p:spPr bwMode="auto">
            <a:xfrm>
              <a:off x="5724128" y="5229200"/>
              <a:ext cx="863600" cy="520700"/>
            </a:xfrm>
            <a:prstGeom prst="rect">
              <a:avLst/>
            </a:prstGeom>
            <a:noFill/>
            <a:ln w="9525">
              <a:noFill/>
              <a:miter lim="800000"/>
              <a:headEnd/>
              <a:tailEnd/>
            </a:ln>
          </p:spPr>
        </p:pic>
        <p:pic>
          <p:nvPicPr>
            <p:cNvPr id="23" name="Picture 9" descr="Ei-flag"/>
            <p:cNvPicPr>
              <a:picLocks noChangeAspect="1" noChangeArrowheads="1"/>
            </p:cNvPicPr>
            <p:nvPr>
              <p:custDataLst>
                <p:tags r:id="rId6"/>
              </p:custDataLst>
            </p:nvPr>
          </p:nvPicPr>
          <p:blipFill>
            <a:blip r:embed="rId18" cstate="print"/>
            <a:srcRect/>
            <a:stretch>
              <a:fillRect/>
            </a:stretch>
          </p:blipFill>
          <p:spPr bwMode="auto">
            <a:xfrm>
              <a:off x="6324600" y="2623716"/>
              <a:ext cx="936625" cy="485775"/>
            </a:xfrm>
            <a:prstGeom prst="rect">
              <a:avLst/>
            </a:prstGeom>
            <a:noFill/>
            <a:ln w="9525">
              <a:noFill/>
              <a:miter lim="800000"/>
              <a:headEnd/>
              <a:tailEnd/>
            </a:ln>
          </p:spPr>
        </p:pic>
        <p:pic>
          <p:nvPicPr>
            <p:cNvPr id="24" name="Picture 10" descr="http://www.nationmaster.com/country/co-colombia/cri-crime">
              <a:hlinkClick r:id="rId19"/>
            </p:cNvPr>
            <p:cNvPicPr>
              <a:picLocks noChangeAspect="1" noChangeArrowheads="1"/>
            </p:cNvPicPr>
            <p:nvPr>
              <p:custDataLst>
                <p:tags r:id="rId7"/>
              </p:custDataLst>
            </p:nvPr>
          </p:nvPicPr>
          <p:blipFill>
            <a:blip r:embed="rId20" cstate="print"/>
            <a:srcRect/>
            <a:stretch>
              <a:fillRect/>
            </a:stretch>
          </p:blipFill>
          <p:spPr bwMode="auto">
            <a:xfrm>
              <a:off x="7086600" y="3385716"/>
              <a:ext cx="792162" cy="530225"/>
            </a:xfrm>
            <a:prstGeom prst="rect">
              <a:avLst/>
            </a:prstGeom>
            <a:noFill/>
            <a:ln w="9525">
              <a:noFill/>
              <a:miter lim="800000"/>
              <a:headEnd/>
              <a:tailEnd/>
            </a:ln>
          </p:spPr>
        </p:pic>
        <p:pic>
          <p:nvPicPr>
            <p:cNvPr id="25" name="Picture 11" descr="Fi-flag"/>
            <p:cNvPicPr>
              <a:picLocks noChangeAspect="1" noChangeArrowheads="1"/>
            </p:cNvPicPr>
            <p:nvPr>
              <p:custDataLst>
                <p:tags r:id="rId8"/>
              </p:custDataLst>
            </p:nvPr>
          </p:nvPicPr>
          <p:blipFill>
            <a:blip r:embed="rId21" cstate="print"/>
            <a:srcRect/>
            <a:stretch>
              <a:fillRect/>
            </a:stretch>
          </p:blipFill>
          <p:spPr bwMode="auto">
            <a:xfrm>
              <a:off x="8028384" y="4149080"/>
              <a:ext cx="865188" cy="544513"/>
            </a:xfrm>
            <a:prstGeom prst="rect">
              <a:avLst/>
            </a:prstGeom>
            <a:noFill/>
            <a:ln w="9525">
              <a:solidFill>
                <a:schemeClr val="tx1"/>
              </a:solidFill>
              <a:miter lim="800000"/>
              <a:headEnd/>
              <a:tailEnd/>
            </a:ln>
          </p:spPr>
        </p:pic>
        <p:pic>
          <p:nvPicPr>
            <p:cNvPr id="26" name="Picture 15" descr="Drapeau de la France">
              <a:hlinkClick r:id="rId22" tooltip="Drapeau de la France"/>
            </p:cNvPr>
            <p:cNvPicPr>
              <a:picLocks noChangeAspect="1" noChangeArrowheads="1"/>
            </p:cNvPicPr>
            <p:nvPr>
              <p:custDataLst>
                <p:tags r:id="rId9"/>
              </p:custDataLst>
            </p:nvPr>
          </p:nvPicPr>
          <p:blipFill>
            <a:blip r:embed="rId23" cstate="print"/>
            <a:srcRect/>
            <a:stretch>
              <a:fillRect/>
            </a:stretch>
          </p:blipFill>
          <p:spPr bwMode="auto">
            <a:xfrm>
              <a:off x="5364088" y="3573016"/>
              <a:ext cx="792163" cy="528638"/>
            </a:xfrm>
            <a:prstGeom prst="rect">
              <a:avLst/>
            </a:prstGeom>
            <a:noFill/>
            <a:ln w="9525">
              <a:noFill/>
              <a:miter lim="800000"/>
              <a:headEnd/>
              <a:tailEnd/>
            </a:ln>
          </p:spPr>
        </p:pic>
        <p:pic>
          <p:nvPicPr>
            <p:cNvPr id="27" name="Picture 26" descr="}}">
              <a:hlinkClick r:id="rId24"/>
            </p:cNvPr>
            <p:cNvPicPr>
              <a:picLocks noChangeAspect="1" noChangeArrowheads="1"/>
            </p:cNvPicPr>
            <p:nvPr/>
          </p:nvPicPr>
          <p:blipFill>
            <a:blip r:embed="rId25" cstate="print"/>
            <a:srcRect/>
            <a:stretch>
              <a:fillRect/>
            </a:stretch>
          </p:blipFill>
          <p:spPr bwMode="auto">
            <a:xfrm>
              <a:off x="4139952" y="2708920"/>
              <a:ext cx="762000" cy="533400"/>
            </a:xfrm>
            <a:prstGeom prst="rect">
              <a:avLst/>
            </a:prstGeom>
            <a:noFill/>
          </p:spPr>
        </p:pic>
        <p:pic>
          <p:nvPicPr>
            <p:cNvPr id="28" name="Picture 11" descr="japan"/>
            <p:cNvPicPr>
              <a:picLocks noChangeAspect="1" noChangeArrowheads="1"/>
            </p:cNvPicPr>
            <p:nvPr>
              <p:custDataLst>
                <p:tags r:id="rId10"/>
              </p:custDataLst>
            </p:nvPr>
          </p:nvPicPr>
          <p:blipFill>
            <a:blip r:embed="rId26" cstate="print"/>
            <a:srcRect/>
            <a:stretch>
              <a:fillRect/>
            </a:stretch>
          </p:blipFill>
          <p:spPr bwMode="auto">
            <a:xfrm>
              <a:off x="3707904" y="3789040"/>
              <a:ext cx="910573" cy="533400"/>
            </a:xfrm>
            <a:prstGeom prst="rect">
              <a:avLst/>
            </a:prstGeom>
            <a:noFill/>
            <a:ln w="9525">
              <a:solidFill>
                <a:schemeClr val="tx1"/>
              </a:solidFill>
              <a:miter lim="800000"/>
              <a:headEnd/>
              <a:tailEnd/>
            </a:ln>
          </p:spPr>
        </p:pic>
      </p:grpSp>
      <p:pic>
        <p:nvPicPr>
          <p:cNvPr id="103425" name="Picture 1" descr="C:\Documents and Settings\claporte\Desktop\Haiti.jpg"/>
          <p:cNvPicPr>
            <a:picLocks noChangeAspect="1" noChangeArrowheads="1"/>
          </p:cNvPicPr>
          <p:nvPr/>
        </p:nvPicPr>
        <p:blipFill>
          <a:blip r:embed="rId27" cstate="print"/>
          <a:srcRect/>
          <a:stretch>
            <a:fillRect/>
          </a:stretch>
        </p:blipFill>
        <p:spPr bwMode="auto">
          <a:xfrm>
            <a:off x="2987824" y="4581128"/>
            <a:ext cx="1021656" cy="679866"/>
          </a:xfrm>
          <a:prstGeom prst="rect">
            <a:avLst/>
          </a:prstGeom>
          <a:noFill/>
        </p:spPr>
      </p:pic>
      <p:sp>
        <p:nvSpPr>
          <p:cNvPr id="30" name="AutoShape 2"/>
          <p:cNvSpPr>
            <a:spLocks noChangeArrowheads="1"/>
          </p:cNvSpPr>
          <p:nvPr/>
        </p:nvSpPr>
        <p:spPr bwMode="auto">
          <a:xfrm>
            <a:off x="107951" y="44451"/>
            <a:ext cx="1151681" cy="504229"/>
          </a:xfrm>
          <a:prstGeom prst="rightArrow">
            <a:avLst>
              <a:gd name="adj1" fmla="val 50000"/>
              <a:gd name="adj2" fmla="val 57434"/>
            </a:avLst>
          </a:prstGeom>
          <a:solidFill>
            <a:schemeClr val="bg1"/>
          </a:solidFill>
          <a:ln w="9525">
            <a:solidFill>
              <a:schemeClr val="tx1"/>
            </a:solidFill>
            <a:miter lim="800000"/>
            <a:headEnd/>
            <a:tailEnd/>
          </a:ln>
        </p:spPr>
        <p:txBody>
          <a:bodyPr wrap="none" anchor="ctr"/>
          <a:lstStyle/>
          <a:p>
            <a:r>
              <a:rPr lang="en-CA" sz="1200" b="1" dirty="0"/>
              <a:t>5. Diffusion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nodeType="withEffect">
                                  <p:stCondLst>
                                    <p:cond delay="0"/>
                                  </p:stCondLst>
                                  <p:childTnLst>
                                    <p:set>
                                      <p:cBhvr>
                                        <p:cTn id="9" dur="1" fill="hold">
                                          <p:stCondLst>
                                            <p:cond delay="0"/>
                                          </p:stCondLst>
                                        </p:cTn>
                                        <p:tgtEl>
                                          <p:spTgt spid="103425"/>
                                        </p:tgtEl>
                                        <p:attrNameLst>
                                          <p:attrName>style.visibility</p:attrName>
                                        </p:attrNameLst>
                                      </p:cBhvr>
                                      <p:to>
                                        <p:strVal val="visible"/>
                                      </p:to>
                                    </p:set>
                                    <p:animEffect transition="in" filter="blinds(horizontal)">
                                      <p:cBhvr>
                                        <p:cTn id="10" dur="500"/>
                                        <p:tgtEl>
                                          <p:spTgt spid="103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1"/>
          <p:cNvSpPr>
            <a:spLocks noGrp="1"/>
          </p:cNvSpPr>
          <p:nvPr>
            <p:ph type="dt" sz="quarter" idx="10"/>
          </p:nvPr>
        </p:nvSpPr>
        <p:spPr>
          <a:noFill/>
        </p:spPr>
        <p:txBody>
          <a:bodyPr/>
          <a:lstStyle/>
          <a:p>
            <a:fld id="{BA5D2E2B-CE6A-409C-8060-FE4CAE08CDE1}" type="datetime4">
              <a:rPr lang="en-US" smtClean="0"/>
              <a:pPr/>
              <a:t>April 28, 2012</a:t>
            </a:fld>
            <a:endParaRPr lang="fr-CA" smtClean="0"/>
          </a:p>
        </p:txBody>
      </p:sp>
      <p:sp>
        <p:nvSpPr>
          <p:cNvPr id="47107" name="Slide Number Placeholder 2"/>
          <p:cNvSpPr>
            <a:spLocks noGrp="1"/>
          </p:cNvSpPr>
          <p:nvPr>
            <p:ph type="sldNum" sz="quarter" idx="11"/>
          </p:nvPr>
        </p:nvSpPr>
        <p:spPr>
          <a:noFill/>
        </p:spPr>
        <p:txBody>
          <a:bodyPr/>
          <a:lstStyle/>
          <a:p>
            <a:fld id="{B4D49F63-C7F3-4500-A81E-BAA5CD61F5E7}" type="slidenum">
              <a:rPr lang="en-US" smtClean="0"/>
              <a:pPr/>
              <a:t>42</a:t>
            </a:fld>
            <a:endParaRPr lang="en-US" smtClean="0"/>
          </a:p>
        </p:txBody>
      </p:sp>
      <p:sp>
        <p:nvSpPr>
          <p:cNvPr id="47108" name="Rectangle 2"/>
          <p:cNvSpPr>
            <a:spLocks noChangeArrowheads="1"/>
          </p:cNvSpPr>
          <p:nvPr/>
        </p:nvSpPr>
        <p:spPr bwMode="auto">
          <a:xfrm>
            <a:off x="457200" y="-26988"/>
            <a:ext cx="8229600" cy="1143001"/>
          </a:xfrm>
          <a:prstGeom prst="rect">
            <a:avLst/>
          </a:prstGeom>
          <a:noFill/>
          <a:ln w="9525">
            <a:noFill/>
            <a:miter lim="800000"/>
            <a:headEnd/>
            <a:tailEnd/>
          </a:ln>
        </p:spPr>
        <p:txBody>
          <a:bodyPr anchor="ctr"/>
          <a:lstStyle/>
          <a:p>
            <a:pPr algn="ctr"/>
            <a:r>
              <a:rPr lang="en-CA" sz="3200" b="1" dirty="0">
                <a:solidFill>
                  <a:schemeClr val="accent2"/>
                </a:solidFill>
                <a:latin typeface="Times New Roman" pitchFamily="18" charset="0"/>
              </a:rPr>
              <a:t>Deployment Packages (DPs)</a:t>
            </a:r>
            <a:endParaRPr lang="fr-CA" sz="3200" b="1" dirty="0">
              <a:solidFill>
                <a:schemeClr val="accent2"/>
              </a:solidFill>
              <a:latin typeface="Times New Roman" pitchFamily="18" charset="0"/>
            </a:endParaRPr>
          </a:p>
        </p:txBody>
      </p:sp>
      <p:sp>
        <p:nvSpPr>
          <p:cNvPr id="47109" name="Rectangle 3"/>
          <p:cNvSpPr>
            <a:spLocks noChangeArrowheads="1"/>
          </p:cNvSpPr>
          <p:nvPr/>
        </p:nvSpPr>
        <p:spPr bwMode="auto">
          <a:xfrm>
            <a:off x="468313" y="981075"/>
            <a:ext cx="8229600" cy="5113338"/>
          </a:xfrm>
          <a:prstGeom prst="rect">
            <a:avLst/>
          </a:prstGeom>
          <a:noFill/>
          <a:ln w="9525">
            <a:noFill/>
            <a:miter lim="800000"/>
            <a:headEnd/>
            <a:tailEnd/>
          </a:ln>
        </p:spPr>
        <p:txBody>
          <a:bodyPr/>
          <a:lstStyle/>
          <a:p>
            <a:pPr marL="342900" indent="-342900">
              <a:spcBef>
                <a:spcPct val="20000"/>
              </a:spcBef>
              <a:buFontTx/>
              <a:buChar char="•"/>
            </a:pPr>
            <a:r>
              <a:rPr lang="en-GB" altLang="ja-JP" sz="2200" dirty="0">
                <a:latin typeface="Times New Roman" pitchFamily="18" charset="0"/>
                <a:ea typeface="ＭＳ Ｐゴシック" pitchFamily="-112" charset="-128"/>
              </a:rPr>
              <a:t>A Deployment Package (DP) is a set of </a:t>
            </a:r>
            <a:r>
              <a:rPr lang="en-GB" altLang="ja-JP" sz="2200" dirty="0" err="1">
                <a:latin typeface="Times New Roman" pitchFamily="18" charset="0"/>
                <a:ea typeface="ＭＳ Ｐゴシック" pitchFamily="-112" charset="-128"/>
              </a:rPr>
              <a:t>artifacts</a:t>
            </a:r>
            <a:r>
              <a:rPr lang="en-GB" altLang="ja-JP" sz="2200" dirty="0">
                <a:latin typeface="Times New Roman" pitchFamily="18" charset="0"/>
                <a:ea typeface="ＭＳ Ｐゴシック" pitchFamily="-112" charset="-128"/>
              </a:rPr>
              <a:t> developed to </a:t>
            </a:r>
            <a:r>
              <a:rPr lang="en-GB" altLang="ja-JP" sz="2200" u="sng" dirty="0">
                <a:solidFill>
                  <a:schemeClr val="accent2"/>
                </a:solidFill>
                <a:latin typeface="Times New Roman" pitchFamily="18" charset="0"/>
                <a:ea typeface="ＭＳ Ｐゴシック" pitchFamily="-112" charset="-128"/>
              </a:rPr>
              <a:t>facilitate the implementation </a:t>
            </a:r>
            <a:r>
              <a:rPr lang="en-GB" altLang="ja-JP" sz="2200" dirty="0">
                <a:latin typeface="Times New Roman" pitchFamily="18" charset="0"/>
                <a:ea typeface="ＭＳ Ｐゴシック" pitchFamily="-112" charset="-128"/>
              </a:rPr>
              <a:t>of a </a:t>
            </a:r>
            <a:r>
              <a:rPr lang="en-GB" altLang="ja-JP" sz="2200" u="sng" dirty="0">
                <a:solidFill>
                  <a:schemeClr val="accent2"/>
                </a:solidFill>
                <a:latin typeface="Times New Roman" pitchFamily="18" charset="0"/>
                <a:ea typeface="ＭＳ Ｐゴシック" pitchFamily="-112" charset="-128"/>
              </a:rPr>
              <a:t>set of practices</a:t>
            </a:r>
            <a:r>
              <a:rPr lang="en-GB" altLang="ja-JP" sz="2200" dirty="0">
                <a:latin typeface="Times New Roman" pitchFamily="18" charset="0"/>
                <a:ea typeface="ＭＳ Ｐゴシック" pitchFamily="-112" charset="-128"/>
              </a:rPr>
              <a:t>, of the selected framework, in a VSE.</a:t>
            </a:r>
          </a:p>
          <a:p>
            <a:pPr marL="742950" lvl="1" indent="-285750">
              <a:spcBef>
                <a:spcPct val="20000"/>
              </a:spcBef>
              <a:buFontTx/>
              <a:buChar char="–"/>
            </a:pPr>
            <a:r>
              <a:rPr lang="en-GB" altLang="ja-JP" sz="2200" dirty="0" smtClean="0">
                <a:latin typeface="Times New Roman" pitchFamily="18" charset="0"/>
                <a:ea typeface="ＭＳ Ｐゴシック" pitchFamily="-112" charset="-128"/>
              </a:rPr>
              <a:t>Deployment </a:t>
            </a:r>
            <a:r>
              <a:rPr lang="en-GB" altLang="ja-JP" sz="2200" dirty="0">
                <a:latin typeface="Times New Roman" pitchFamily="18" charset="0"/>
                <a:ea typeface="ＭＳ Ｐゴシック" pitchFamily="-112" charset="-128"/>
              </a:rPr>
              <a:t>packages are </a:t>
            </a:r>
            <a:r>
              <a:rPr lang="en-GB" altLang="ja-JP" sz="2200" u="sng" dirty="0">
                <a:solidFill>
                  <a:schemeClr val="accent2"/>
                </a:solidFill>
                <a:latin typeface="Times New Roman" pitchFamily="18" charset="0"/>
                <a:ea typeface="ＭＳ Ｐゴシック" pitchFamily="-112" charset="-128"/>
              </a:rPr>
              <a:t>not intended</a:t>
            </a:r>
            <a:r>
              <a:rPr lang="en-GB" altLang="ja-JP" sz="2200" dirty="0">
                <a:solidFill>
                  <a:schemeClr val="accent2"/>
                </a:solidFill>
                <a:latin typeface="Times New Roman" pitchFamily="18" charset="0"/>
                <a:ea typeface="ＭＳ Ｐゴシック" pitchFamily="-112" charset="-128"/>
              </a:rPr>
              <a:t> </a:t>
            </a:r>
            <a:r>
              <a:rPr lang="en-GB" altLang="ja-JP" sz="2200" u="sng" dirty="0">
                <a:solidFill>
                  <a:schemeClr val="accent2"/>
                </a:solidFill>
                <a:latin typeface="Times New Roman" pitchFamily="18" charset="0"/>
                <a:ea typeface="ＭＳ Ｐゴシック" pitchFamily="-112" charset="-128"/>
              </a:rPr>
              <a:t>to preclude or discourage </a:t>
            </a:r>
            <a:r>
              <a:rPr lang="en-GB" altLang="ja-JP" sz="2200" dirty="0">
                <a:latin typeface="Times New Roman" pitchFamily="18" charset="0"/>
                <a:ea typeface="ＭＳ Ｐゴシック" pitchFamily="-112" charset="-128"/>
              </a:rPr>
              <a:t>the use of additional guidelines that VSEs find useful.</a:t>
            </a:r>
            <a:r>
              <a:rPr lang="en-GB" altLang="ja-JP" sz="2000" dirty="0">
                <a:latin typeface="Times New Roman" pitchFamily="18" charset="0"/>
                <a:ea typeface="ＭＳ Ｐゴシック" pitchFamily="-112" charset="-128"/>
              </a:rPr>
              <a:t> </a:t>
            </a:r>
          </a:p>
          <a:p>
            <a:pPr marL="342900" indent="-342900">
              <a:spcBef>
                <a:spcPct val="20000"/>
              </a:spcBef>
              <a:buFontTx/>
              <a:buChar char="•"/>
            </a:pPr>
            <a:r>
              <a:rPr lang="en-GB" altLang="ja-JP" sz="2200" dirty="0">
                <a:latin typeface="Times New Roman" pitchFamily="18" charset="0"/>
                <a:ea typeface="ＭＳ Ｐゴシック" pitchFamily="-112" charset="-128"/>
              </a:rPr>
              <a:t>By deploying and implementing a Deployment Package, a VSE can see its concrete step to achieve or demonstrate coverage to Part 5. </a:t>
            </a:r>
          </a:p>
          <a:p>
            <a:pPr marL="342900" indent="-342900">
              <a:spcBef>
                <a:spcPct val="20000"/>
              </a:spcBef>
              <a:buFontTx/>
              <a:buChar char="•"/>
            </a:pPr>
            <a:r>
              <a:rPr lang="en-GB" altLang="ja-JP" sz="2200" dirty="0">
                <a:latin typeface="Times New Roman" pitchFamily="18" charset="0"/>
                <a:ea typeface="ＭＳ Ｐゴシック" pitchFamily="-112" charset="-128"/>
              </a:rPr>
              <a:t>Deployment Packages are designed such that a VSE can implement its content, without having to implement the </a:t>
            </a:r>
            <a:r>
              <a:rPr lang="en-GB" altLang="ja-JP" sz="2200" u="sng" dirty="0">
                <a:solidFill>
                  <a:schemeClr val="accent2"/>
                </a:solidFill>
                <a:latin typeface="Times New Roman" pitchFamily="18" charset="0"/>
                <a:ea typeface="ＭＳ Ｐゴシック" pitchFamily="-112" charset="-128"/>
              </a:rPr>
              <a:t>complete framework </a:t>
            </a:r>
            <a:r>
              <a:rPr lang="en-GB" altLang="ja-JP" sz="2200" dirty="0">
                <a:latin typeface="Times New Roman" pitchFamily="18" charset="0"/>
                <a:ea typeface="ＭＳ Ｐゴシック" pitchFamily="-112" charset="-128"/>
              </a:rPr>
              <a:t>at the same time. </a:t>
            </a:r>
          </a:p>
          <a:p>
            <a:pPr marL="342900" indent="-342900">
              <a:spcBef>
                <a:spcPct val="20000"/>
              </a:spcBef>
              <a:buFontTx/>
              <a:buChar char="•"/>
            </a:pPr>
            <a:r>
              <a:rPr lang="en-CA" sz="2200" dirty="0">
                <a:latin typeface="Times New Roman" pitchFamily="18" charset="0"/>
              </a:rPr>
              <a:t>Each DP is reviewed and edited by at least 2 </a:t>
            </a:r>
            <a:r>
              <a:rPr lang="en-CA" sz="2200" dirty="0" smtClean="0">
                <a:latin typeface="Times New Roman" pitchFamily="18" charset="0"/>
              </a:rPr>
              <a:t>persons</a:t>
            </a:r>
            <a:endParaRPr lang="en-CA" sz="2200" dirty="0">
              <a:latin typeface="Times New Roman" pitchFamily="18" charset="0"/>
            </a:endParaRPr>
          </a:p>
        </p:txBody>
      </p:sp>
      <p:grpSp>
        <p:nvGrpSpPr>
          <p:cNvPr id="47110" name="Group 4"/>
          <p:cNvGrpSpPr>
            <a:grpSpLocks/>
          </p:cNvGrpSpPr>
          <p:nvPr/>
        </p:nvGrpSpPr>
        <p:grpSpPr bwMode="auto">
          <a:xfrm>
            <a:off x="6732588" y="4437112"/>
            <a:ext cx="2160587" cy="1727200"/>
            <a:chOff x="3424" y="709"/>
            <a:chExt cx="2132" cy="1543"/>
          </a:xfrm>
        </p:grpSpPr>
        <p:sp>
          <p:nvSpPr>
            <p:cNvPr id="47111" name="Freeform 5"/>
            <p:cNvSpPr>
              <a:spLocks/>
            </p:cNvSpPr>
            <p:nvPr/>
          </p:nvSpPr>
          <p:spPr bwMode="auto">
            <a:xfrm>
              <a:off x="4024" y="709"/>
              <a:ext cx="883" cy="514"/>
            </a:xfrm>
            <a:custGeom>
              <a:avLst/>
              <a:gdLst>
                <a:gd name="T0" fmla="*/ 157 w 1747"/>
                <a:gd name="T1" fmla="*/ 0 h 774"/>
                <a:gd name="T2" fmla="*/ 150 w 1747"/>
                <a:gd name="T3" fmla="*/ 33 h 774"/>
                <a:gd name="T4" fmla="*/ 163 w 1747"/>
                <a:gd name="T5" fmla="*/ 66 h 774"/>
                <a:gd name="T6" fmla="*/ 176 w 1747"/>
                <a:gd name="T7" fmla="*/ 94 h 774"/>
                <a:gd name="T8" fmla="*/ 184 w 1747"/>
                <a:gd name="T9" fmla="*/ 127 h 774"/>
                <a:gd name="T10" fmla="*/ 182 w 1747"/>
                <a:gd name="T11" fmla="*/ 154 h 774"/>
                <a:gd name="T12" fmla="*/ 172 w 1747"/>
                <a:gd name="T13" fmla="*/ 181 h 774"/>
                <a:gd name="T14" fmla="*/ 149 w 1747"/>
                <a:gd name="T15" fmla="*/ 195 h 774"/>
                <a:gd name="T16" fmla="*/ 121 w 1747"/>
                <a:gd name="T17" fmla="*/ 185 h 774"/>
                <a:gd name="T18" fmla="*/ 95 w 1747"/>
                <a:gd name="T19" fmla="*/ 164 h 774"/>
                <a:gd name="T20" fmla="*/ 73 w 1747"/>
                <a:gd name="T21" fmla="*/ 147 h 774"/>
                <a:gd name="T22" fmla="*/ 48 w 1747"/>
                <a:gd name="T23" fmla="*/ 145 h 774"/>
                <a:gd name="T24" fmla="*/ 25 w 1747"/>
                <a:gd name="T25" fmla="*/ 162 h 774"/>
                <a:gd name="T26" fmla="*/ 5 w 1747"/>
                <a:gd name="T27" fmla="*/ 197 h 774"/>
                <a:gd name="T28" fmla="*/ 1 w 1747"/>
                <a:gd name="T29" fmla="*/ 237 h 774"/>
                <a:gd name="T30" fmla="*/ 8 w 1747"/>
                <a:gd name="T31" fmla="*/ 276 h 774"/>
                <a:gd name="T32" fmla="*/ 27 w 1747"/>
                <a:gd name="T33" fmla="*/ 307 h 774"/>
                <a:gd name="T34" fmla="*/ 59 w 1747"/>
                <a:gd name="T35" fmla="*/ 329 h 774"/>
                <a:gd name="T36" fmla="*/ 105 w 1747"/>
                <a:gd name="T37" fmla="*/ 335 h 774"/>
                <a:gd name="T38" fmla="*/ 142 w 1747"/>
                <a:gd name="T39" fmla="*/ 335 h 774"/>
                <a:gd name="T40" fmla="*/ 162 w 1747"/>
                <a:gd name="T41" fmla="*/ 365 h 774"/>
                <a:gd name="T42" fmla="*/ 159 w 1747"/>
                <a:gd name="T43" fmla="*/ 401 h 774"/>
                <a:gd name="T44" fmla="*/ 144 w 1747"/>
                <a:gd name="T45" fmla="*/ 444 h 774"/>
                <a:gd name="T46" fmla="*/ 138 w 1747"/>
                <a:gd name="T47" fmla="*/ 479 h 774"/>
                <a:gd name="T48" fmla="*/ 179 w 1747"/>
                <a:gd name="T49" fmla="*/ 487 h 774"/>
                <a:gd name="T50" fmla="*/ 227 w 1747"/>
                <a:gd name="T51" fmla="*/ 493 h 774"/>
                <a:gd name="T52" fmla="*/ 295 w 1747"/>
                <a:gd name="T53" fmla="*/ 493 h 774"/>
                <a:gd name="T54" fmla="*/ 334 w 1747"/>
                <a:gd name="T55" fmla="*/ 485 h 774"/>
                <a:gd name="T56" fmla="*/ 355 w 1747"/>
                <a:gd name="T57" fmla="*/ 465 h 774"/>
                <a:gd name="T58" fmla="*/ 355 w 1747"/>
                <a:gd name="T59" fmla="*/ 432 h 774"/>
                <a:gd name="T60" fmla="*/ 348 w 1747"/>
                <a:gd name="T61" fmla="*/ 394 h 774"/>
                <a:gd name="T62" fmla="*/ 368 w 1747"/>
                <a:gd name="T63" fmla="*/ 366 h 774"/>
                <a:gd name="T64" fmla="*/ 405 w 1747"/>
                <a:gd name="T65" fmla="*/ 352 h 774"/>
                <a:gd name="T66" fmla="*/ 447 w 1747"/>
                <a:gd name="T67" fmla="*/ 347 h 774"/>
                <a:gd name="T68" fmla="*/ 483 w 1747"/>
                <a:gd name="T69" fmla="*/ 357 h 774"/>
                <a:gd name="T70" fmla="*/ 512 w 1747"/>
                <a:gd name="T71" fmla="*/ 381 h 774"/>
                <a:gd name="T72" fmla="*/ 515 w 1747"/>
                <a:gd name="T73" fmla="*/ 412 h 774"/>
                <a:gd name="T74" fmla="*/ 500 w 1747"/>
                <a:gd name="T75" fmla="*/ 450 h 774"/>
                <a:gd name="T76" fmla="*/ 500 w 1747"/>
                <a:gd name="T77" fmla="*/ 487 h 774"/>
                <a:gd name="T78" fmla="*/ 524 w 1747"/>
                <a:gd name="T79" fmla="*/ 506 h 774"/>
                <a:gd name="T80" fmla="*/ 564 w 1747"/>
                <a:gd name="T81" fmla="*/ 514 h 774"/>
                <a:gd name="T82" fmla="*/ 616 w 1747"/>
                <a:gd name="T83" fmla="*/ 509 h 774"/>
                <a:gd name="T84" fmla="*/ 673 w 1747"/>
                <a:gd name="T85" fmla="*/ 497 h 774"/>
                <a:gd name="T86" fmla="*/ 753 w 1747"/>
                <a:gd name="T87" fmla="*/ 476 h 774"/>
                <a:gd name="T88" fmla="*/ 739 w 1747"/>
                <a:gd name="T89" fmla="*/ 441 h 774"/>
                <a:gd name="T90" fmla="*/ 731 w 1747"/>
                <a:gd name="T91" fmla="*/ 395 h 774"/>
                <a:gd name="T92" fmla="*/ 739 w 1747"/>
                <a:gd name="T93" fmla="*/ 344 h 774"/>
                <a:gd name="T94" fmla="*/ 765 w 1747"/>
                <a:gd name="T95" fmla="*/ 298 h 774"/>
                <a:gd name="T96" fmla="*/ 800 w 1747"/>
                <a:gd name="T97" fmla="*/ 273 h 774"/>
                <a:gd name="T98" fmla="*/ 839 w 1747"/>
                <a:gd name="T99" fmla="*/ 250 h 774"/>
                <a:gd name="T100" fmla="*/ 865 w 1747"/>
                <a:gd name="T101" fmla="*/ 226 h 774"/>
                <a:gd name="T102" fmla="*/ 881 w 1747"/>
                <a:gd name="T103" fmla="*/ 189 h 774"/>
                <a:gd name="T104" fmla="*/ 875 w 1747"/>
                <a:gd name="T105" fmla="*/ 143 h 774"/>
                <a:gd name="T106" fmla="*/ 847 w 1747"/>
                <a:gd name="T107" fmla="*/ 118 h 774"/>
                <a:gd name="T108" fmla="*/ 816 w 1747"/>
                <a:gd name="T109" fmla="*/ 131 h 774"/>
                <a:gd name="T110" fmla="*/ 793 w 1747"/>
                <a:gd name="T111" fmla="*/ 165 h 774"/>
                <a:gd name="T112" fmla="*/ 761 w 1747"/>
                <a:gd name="T113" fmla="*/ 175 h 774"/>
                <a:gd name="T114" fmla="*/ 734 w 1747"/>
                <a:gd name="T115" fmla="*/ 154 h 774"/>
                <a:gd name="T116" fmla="*/ 722 w 1747"/>
                <a:gd name="T117" fmla="*/ 117 h 774"/>
                <a:gd name="T118" fmla="*/ 724 w 1747"/>
                <a:gd name="T119" fmla="*/ 72 h 774"/>
                <a:gd name="T120" fmla="*/ 735 w 1747"/>
                <a:gd name="T121" fmla="*/ 25 h 7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47"/>
                <a:gd name="T184" fmla="*/ 0 h 774"/>
                <a:gd name="T185" fmla="*/ 1747 w 1747"/>
                <a:gd name="T186" fmla="*/ 774 h 7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47" h="774">
                  <a:moveTo>
                    <a:pt x="1463" y="21"/>
                  </a:moveTo>
                  <a:lnTo>
                    <a:pt x="1478" y="0"/>
                  </a:lnTo>
                  <a:lnTo>
                    <a:pt x="310" y="0"/>
                  </a:lnTo>
                  <a:lnTo>
                    <a:pt x="301" y="12"/>
                  </a:lnTo>
                  <a:lnTo>
                    <a:pt x="297" y="30"/>
                  </a:lnTo>
                  <a:lnTo>
                    <a:pt x="297" y="49"/>
                  </a:lnTo>
                  <a:lnTo>
                    <a:pt x="301" y="65"/>
                  </a:lnTo>
                  <a:lnTo>
                    <a:pt x="312" y="82"/>
                  </a:lnTo>
                  <a:lnTo>
                    <a:pt x="322" y="99"/>
                  </a:lnTo>
                  <a:lnTo>
                    <a:pt x="331" y="112"/>
                  </a:lnTo>
                  <a:lnTo>
                    <a:pt x="341" y="126"/>
                  </a:lnTo>
                  <a:lnTo>
                    <a:pt x="348" y="141"/>
                  </a:lnTo>
                  <a:lnTo>
                    <a:pt x="357" y="159"/>
                  </a:lnTo>
                  <a:lnTo>
                    <a:pt x="361" y="175"/>
                  </a:lnTo>
                  <a:lnTo>
                    <a:pt x="364" y="191"/>
                  </a:lnTo>
                  <a:lnTo>
                    <a:pt x="364" y="206"/>
                  </a:lnTo>
                  <a:lnTo>
                    <a:pt x="363" y="222"/>
                  </a:lnTo>
                  <a:lnTo>
                    <a:pt x="360" y="232"/>
                  </a:lnTo>
                  <a:lnTo>
                    <a:pt x="356" y="248"/>
                  </a:lnTo>
                  <a:lnTo>
                    <a:pt x="350" y="261"/>
                  </a:lnTo>
                  <a:lnTo>
                    <a:pt x="341" y="272"/>
                  </a:lnTo>
                  <a:lnTo>
                    <a:pt x="331" y="282"/>
                  </a:lnTo>
                  <a:lnTo>
                    <a:pt x="317" y="289"/>
                  </a:lnTo>
                  <a:lnTo>
                    <a:pt x="295" y="294"/>
                  </a:lnTo>
                  <a:lnTo>
                    <a:pt x="278" y="292"/>
                  </a:lnTo>
                  <a:lnTo>
                    <a:pt x="260" y="286"/>
                  </a:lnTo>
                  <a:lnTo>
                    <a:pt x="240" y="278"/>
                  </a:lnTo>
                  <a:lnTo>
                    <a:pt x="217" y="267"/>
                  </a:lnTo>
                  <a:lnTo>
                    <a:pt x="203" y="257"/>
                  </a:lnTo>
                  <a:lnTo>
                    <a:pt x="187" y="247"/>
                  </a:lnTo>
                  <a:lnTo>
                    <a:pt x="172" y="238"/>
                  </a:lnTo>
                  <a:lnTo>
                    <a:pt x="159" y="229"/>
                  </a:lnTo>
                  <a:lnTo>
                    <a:pt x="144" y="222"/>
                  </a:lnTo>
                  <a:lnTo>
                    <a:pt x="128" y="217"/>
                  </a:lnTo>
                  <a:lnTo>
                    <a:pt x="110" y="216"/>
                  </a:lnTo>
                  <a:lnTo>
                    <a:pt x="94" y="219"/>
                  </a:lnTo>
                  <a:lnTo>
                    <a:pt x="76" y="225"/>
                  </a:lnTo>
                  <a:lnTo>
                    <a:pt x="63" y="234"/>
                  </a:lnTo>
                  <a:lnTo>
                    <a:pt x="49" y="244"/>
                  </a:lnTo>
                  <a:lnTo>
                    <a:pt x="34" y="259"/>
                  </a:lnTo>
                  <a:lnTo>
                    <a:pt x="22" y="275"/>
                  </a:lnTo>
                  <a:lnTo>
                    <a:pt x="10" y="297"/>
                  </a:lnTo>
                  <a:lnTo>
                    <a:pt x="4" y="316"/>
                  </a:lnTo>
                  <a:lnTo>
                    <a:pt x="0" y="335"/>
                  </a:lnTo>
                  <a:lnTo>
                    <a:pt x="2" y="357"/>
                  </a:lnTo>
                  <a:lnTo>
                    <a:pt x="3" y="376"/>
                  </a:lnTo>
                  <a:lnTo>
                    <a:pt x="9" y="398"/>
                  </a:lnTo>
                  <a:lnTo>
                    <a:pt x="16" y="416"/>
                  </a:lnTo>
                  <a:lnTo>
                    <a:pt x="27" y="435"/>
                  </a:lnTo>
                  <a:lnTo>
                    <a:pt x="38" y="449"/>
                  </a:lnTo>
                  <a:lnTo>
                    <a:pt x="53" y="463"/>
                  </a:lnTo>
                  <a:lnTo>
                    <a:pt x="69" y="476"/>
                  </a:lnTo>
                  <a:lnTo>
                    <a:pt x="93" y="488"/>
                  </a:lnTo>
                  <a:lnTo>
                    <a:pt x="116" y="496"/>
                  </a:lnTo>
                  <a:lnTo>
                    <a:pt x="143" y="502"/>
                  </a:lnTo>
                  <a:lnTo>
                    <a:pt x="172" y="505"/>
                  </a:lnTo>
                  <a:lnTo>
                    <a:pt x="207" y="504"/>
                  </a:lnTo>
                  <a:lnTo>
                    <a:pt x="232" y="502"/>
                  </a:lnTo>
                  <a:lnTo>
                    <a:pt x="257" y="501"/>
                  </a:lnTo>
                  <a:lnTo>
                    <a:pt x="281" y="505"/>
                  </a:lnTo>
                  <a:lnTo>
                    <a:pt x="297" y="514"/>
                  </a:lnTo>
                  <a:lnTo>
                    <a:pt x="312" y="530"/>
                  </a:lnTo>
                  <a:lnTo>
                    <a:pt x="320" y="549"/>
                  </a:lnTo>
                  <a:lnTo>
                    <a:pt x="322" y="568"/>
                  </a:lnTo>
                  <a:lnTo>
                    <a:pt x="320" y="584"/>
                  </a:lnTo>
                  <a:lnTo>
                    <a:pt x="314" y="604"/>
                  </a:lnTo>
                  <a:lnTo>
                    <a:pt x="304" y="627"/>
                  </a:lnTo>
                  <a:lnTo>
                    <a:pt x="295" y="646"/>
                  </a:lnTo>
                  <a:lnTo>
                    <a:pt x="284" y="668"/>
                  </a:lnTo>
                  <a:lnTo>
                    <a:pt x="272" y="690"/>
                  </a:lnTo>
                  <a:lnTo>
                    <a:pt x="256" y="720"/>
                  </a:lnTo>
                  <a:lnTo>
                    <a:pt x="273" y="722"/>
                  </a:lnTo>
                  <a:lnTo>
                    <a:pt x="298" y="725"/>
                  </a:lnTo>
                  <a:lnTo>
                    <a:pt x="325" y="728"/>
                  </a:lnTo>
                  <a:lnTo>
                    <a:pt x="354" y="733"/>
                  </a:lnTo>
                  <a:lnTo>
                    <a:pt x="383" y="736"/>
                  </a:lnTo>
                  <a:lnTo>
                    <a:pt x="416" y="740"/>
                  </a:lnTo>
                  <a:lnTo>
                    <a:pt x="450" y="743"/>
                  </a:lnTo>
                  <a:lnTo>
                    <a:pt x="486" y="744"/>
                  </a:lnTo>
                  <a:lnTo>
                    <a:pt x="558" y="744"/>
                  </a:lnTo>
                  <a:lnTo>
                    <a:pt x="583" y="743"/>
                  </a:lnTo>
                  <a:lnTo>
                    <a:pt x="608" y="742"/>
                  </a:lnTo>
                  <a:lnTo>
                    <a:pt x="636" y="737"/>
                  </a:lnTo>
                  <a:lnTo>
                    <a:pt x="660" y="730"/>
                  </a:lnTo>
                  <a:lnTo>
                    <a:pt x="677" y="721"/>
                  </a:lnTo>
                  <a:lnTo>
                    <a:pt x="692" y="711"/>
                  </a:lnTo>
                  <a:lnTo>
                    <a:pt x="702" y="700"/>
                  </a:lnTo>
                  <a:lnTo>
                    <a:pt x="707" y="689"/>
                  </a:lnTo>
                  <a:lnTo>
                    <a:pt x="707" y="671"/>
                  </a:lnTo>
                  <a:lnTo>
                    <a:pt x="702" y="651"/>
                  </a:lnTo>
                  <a:lnTo>
                    <a:pt x="695" y="630"/>
                  </a:lnTo>
                  <a:lnTo>
                    <a:pt x="688" y="611"/>
                  </a:lnTo>
                  <a:lnTo>
                    <a:pt x="688" y="593"/>
                  </a:lnTo>
                  <a:lnTo>
                    <a:pt x="696" y="577"/>
                  </a:lnTo>
                  <a:lnTo>
                    <a:pt x="710" y="562"/>
                  </a:lnTo>
                  <a:lnTo>
                    <a:pt x="729" y="551"/>
                  </a:lnTo>
                  <a:lnTo>
                    <a:pt x="751" y="542"/>
                  </a:lnTo>
                  <a:lnTo>
                    <a:pt x="776" y="535"/>
                  </a:lnTo>
                  <a:lnTo>
                    <a:pt x="801" y="530"/>
                  </a:lnTo>
                  <a:lnTo>
                    <a:pt x="832" y="526"/>
                  </a:lnTo>
                  <a:lnTo>
                    <a:pt x="856" y="523"/>
                  </a:lnTo>
                  <a:lnTo>
                    <a:pt x="884" y="523"/>
                  </a:lnTo>
                  <a:lnTo>
                    <a:pt x="908" y="524"/>
                  </a:lnTo>
                  <a:lnTo>
                    <a:pt x="933" y="530"/>
                  </a:lnTo>
                  <a:lnTo>
                    <a:pt x="956" y="537"/>
                  </a:lnTo>
                  <a:lnTo>
                    <a:pt x="978" y="548"/>
                  </a:lnTo>
                  <a:lnTo>
                    <a:pt x="996" y="559"/>
                  </a:lnTo>
                  <a:lnTo>
                    <a:pt x="1012" y="574"/>
                  </a:lnTo>
                  <a:lnTo>
                    <a:pt x="1020" y="589"/>
                  </a:lnTo>
                  <a:lnTo>
                    <a:pt x="1022" y="604"/>
                  </a:lnTo>
                  <a:lnTo>
                    <a:pt x="1018" y="621"/>
                  </a:lnTo>
                  <a:lnTo>
                    <a:pt x="1011" y="636"/>
                  </a:lnTo>
                  <a:lnTo>
                    <a:pt x="998" y="659"/>
                  </a:lnTo>
                  <a:lnTo>
                    <a:pt x="989" y="678"/>
                  </a:lnTo>
                  <a:lnTo>
                    <a:pt x="981" y="699"/>
                  </a:lnTo>
                  <a:lnTo>
                    <a:pt x="981" y="717"/>
                  </a:lnTo>
                  <a:lnTo>
                    <a:pt x="989" y="734"/>
                  </a:lnTo>
                  <a:lnTo>
                    <a:pt x="1003" y="747"/>
                  </a:lnTo>
                  <a:lnTo>
                    <a:pt x="1017" y="755"/>
                  </a:lnTo>
                  <a:lnTo>
                    <a:pt x="1037" y="762"/>
                  </a:lnTo>
                  <a:lnTo>
                    <a:pt x="1062" y="768"/>
                  </a:lnTo>
                  <a:lnTo>
                    <a:pt x="1086" y="771"/>
                  </a:lnTo>
                  <a:lnTo>
                    <a:pt x="1116" y="774"/>
                  </a:lnTo>
                  <a:lnTo>
                    <a:pt x="1150" y="774"/>
                  </a:lnTo>
                  <a:lnTo>
                    <a:pt x="1178" y="769"/>
                  </a:lnTo>
                  <a:lnTo>
                    <a:pt x="1219" y="766"/>
                  </a:lnTo>
                  <a:lnTo>
                    <a:pt x="1260" y="761"/>
                  </a:lnTo>
                  <a:lnTo>
                    <a:pt x="1296" y="755"/>
                  </a:lnTo>
                  <a:lnTo>
                    <a:pt x="1331" y="749"/>
                  </a:lnTo>
                  <a:lnTo>
                    <a:pt x="1372" y="740"/>
                  </a:lnTo>
                  <a:lnTo>
                    <a:pt x="1421" y="730"/>
                  </a:lnTo>
                  <a:lnTo>
                    <a:pt x="1490" y="717"/>
                  </a:lnTo>
                  <a:lnTo>
                    <a:pt x="1481" y="700"/>
                  </a:lnTo>
                  <a:lnTo>
                    <a:pt x="1472" y="683"/>
                  </a:lnTo>
                  <a:lnTo>
                    <a:pt x="1463" y="664"/>
                  </a:lnTo>
                  <a:lnTo>
                    <a:pt x="1456" y="645"/>
                  </a:lnTo>
                  <a:lnTo>
                    <a:pt x="1450" y="621"/>
                  </a:lnTo>
                  <a:lnTo>
                    <a:pt x="1446" y="595"/>
                  </a:lnTo>
                  <a:lnTo>
                    <a:pt x="1447" y="570"/>
                  </a:lnTo>
                  <a:lnTo>
                    <a:pt x="1451" y="545"/>
                  </a:lnTo>
                  <a:lnTo>
                    <a:pt x="1462" y="518"/>
                  </a:lnTo>
                  <a:lnTo>
                    <a:pt x="1476" y="492"/>
                  </a:lnTo>
                  <a:lnTo>
                    <a:pt x="1493" y="468"/>
                  </a:lnTo>
                  <a:lnTo>
                    <a:pt x="1513" y="449"/>
                  </a:lnTo>
                  <a:lnTo>
                    <a:pt x="1535" y="435"/>
                  </a:lnTo>
                  <a:lnTo>
                    <a:pt x="1559" y="423"/>
                  </a:lnTo>
                  <a:lnTo>
                    <a:pt x="1582" y="411"/>
                  </a:lnTo>
                  <a:lnTo>
                    <a:pt x="1606" y="402"/>
                  </a:lnTo>
                  <a:lnTo>
                    <a:pt x="1629" y="392"/>
                  </a:lnTo>
                  <a:lnTo>
                    <a:pt x="1659" y="377"/>
                  </a:lnTo>
                  <a:lnTo>
                    <a:pt x="1678" y="369"/>
                  </a:lnTo>
                  <a:lnTo>
                    <a:pt x="1695" y="355"/>
                  </a:lnTo>
                  <a:lnTo>
                    <a:pt x="1711" y="341"/>
                  </a:lnTo>
                  <a:lnTo>
                    <a:pt x="1726" y="325"/>
                  </a:lnTo>
                  <a:lnTo>
                    <a:pt x="1736" y="306"/>
                  </a:lnTo>
                  <a:lnTo>
                    <a:pt x="1744" y="285"/>
                  </a:lnTo>
                  <a:lnTo>
                    <a:pt x="1747" y="261"/>
                  </a:lnTo>
                  <a:lnTo>
                    <a:pt x="1742" y="239"/>
                  </a:lnTo>
                  <a:lnTo>
                    <a:pt x="1732" y="216"/>
                  </a:lnTo>
                  <a:lnTo>
                    <a:pt x="1717" y="198"/>
                  </a:lnTo>
                  <a:lnTo>
                    <a:pt x="1698" y="185"/>
                  </a:lnTo>
                  <a:lnTo>
                    <a:pt x="1676" y="178"/>
                  </a:lnTo>
                  <a:lnTo>
                    <a:pt x="1656" y="178"/>
                  </a:lnTo>
                  <a:lnTo>
                    <a:pt x="1635" y="185"/>
                  </a:lnTo>
                  <a:lnTo>
                    <a:pt x="1614" y="198"/>
                  </a:lnTo>
                  <a:lnTo>
                    <a:pt x="1600" y="214"/>
                  </a:lnTo>
                  <a:lnTo>
                    <a:pt x="1584" y="232"/>
                  </a:lnTo>
                  <a:lnTo>
                    <a:pt x="1569" y="248"/>
                  </a:lnTo>
                  <a:lnTo>
                    <a:pt x="1553" y="259"/>
                  </a:lnTo>
                  <a:lnTo>
                    <a:pt x="1532" y="263"/>
                  </a:lnTo>
                  <a:lnTo>
                    <a:pt x="1506" y="263"/>
                  </a:lnTo>
                  <a:lnTo>
                    <a:pt x="1484" y="259"/>
                  </a:lnTo>
                  <a:lnTo>
                    <a:pt x="1468" y="245"/>
                  </a:lnTo>
                  <a:lnTo>
                    <a:pt x="1453" y="232"/>
                  </a:lnTo>
                  <a:lnTo>
                    <a:pt x="1441" y="216"/>
                  </a:lnTo>
                  <a:lnTo>
                    <a:pt x="1432" y="195"/>
                  </a:lnTo>
                  <a:lnTo>
                    <a:pt x="1428" y="176"/>
                  </a:lnTo>
                  <a:lnTo>
                    <a:pt x="1426" y="154"/>
                  </a:lnTo>
                  <a:lnTo>
                    <a:pt x="1428" y="131"/>
                  </a:lnTo>
                  <a:lnTo>
                    <a:pt x="1432" y="109"/>
                  </a:lnTo>
                  <a:lnTo>
                    <a:pt x="1440" y="79"/>
                  </a:lnTo>
                  <a:lnTo>
                    <a:pt x="1448" y="54"/>
                  </a:lnTo>
                  <a:lnTo>
                    <a:pt x="1454" y="38"/>
                  </a:lnTo>
                  <a:lnTo>
                    <a:pt x="1463" y="21"/>
                  </a:lnTo>
                  <a:close/>
                </a:path>
              </a:pathLst>
            </a:custGeom>
            <a:solidFill>
              <a:srgbClr val="5F009F"/>
            </a:solidFill>
            <a:ln w="9525">
              <a:solidFill>
                <a:srgbClr val="000000"/>
              </a:solidFill>
              <a:prstDash val="solid"/>
              <a:round/>
              <a:headEnd/>
              <a:tailEnd/>
            </a:ln>
          </p:spPr>
          <p:txBody>
            <a:bodyPr/>
            <a:lstStyle/>
            <a:p>
              <a:endParaRPr lang="fr-CA"/>
            </a:p>
          </p:txBody>
        </p:sp>
        <p:sp>
          <p:nvSpPr>
            <p:cNvPr id="47112" name="Freeform 6"/>
            <p:cNvSpPr>
              <a:spLocks/>
            </p:cNvSpPr>
            <p:nvPr/>
          </p:nvSpPr>
          <p:spPr bwMode="auto">
            <a:xfrm>
              <a:off x="4743" y="1156"/>
              <a:ext cx="706" cy="656"/>
            </a:xfrm>
            <a:custGeom>
              <a:avLst/>
              <a:gdLst>
                <a:gd name="T0" fmla="*/ 59 w 1397"/>
                <a:gd name="T1" fmla="*/ 530 h 990"/>
                <a:gd name="T2" fmla="*/ 101 w 1397"/>
                <a:gd name="T3" fmla="*/ 541 h 990"/>
                <a:gd name="T4" fmla="*/ 143 w 1397"/>
                <a:gd name="T5" fmla="*/ 540 h 990"/>
                <a:gd name="T6" fmla="*/ 184 w 1397"/>
                <a:gd name="T7" fmla="*/ 519 h 990"/>
                <a:gd name="T8" fmla="*/ 226 w 1397"/>
                <a:gd name="T9" fmla="*/ 505 h 990"/>
                <a:gd name="T10" fmla="*/ 262 w 1397"/>
                <a:gd name="T11" fmla="*/ 525 h 990"/>
                <a:gd name="T12" fmla="*/ 256 w 1397"/>
                <a:gd name="T13" fmla="*/ 584 h 990"/>
                <a:gd name="T14" fmla="*/ 265 w 1397"/>
                <a:gd name="T15" fmla="*/ 635 h 990"/>
                <a:gd name="T16" fmla="*/ 310 w 1397"/>
                <a:gd name="T17" fmla="*/ 653 h 990"/>
                <a:gd name="T18" fmla="*/ 367 w 1397"/>
                <a:gd name="T19" fmla="*/ 651 h 990"/>
                <a:gd name="T20" fmla="*/ 413 w 1397"/>
                <a:gd name="T21" fmla="*/ 626 h 990"/>
                <a:gd name="T22" fmla="*/ 432 w 1397"/>
                <a:gd name="T23" fmla="*/ 571 h 990"/>
                <a:gd name="T24" fmla="*/ 445 w 1397"/>
                <a:gd name="T25" fmla="*/ 519 h 990"/>
                <a:gd name="T26" fmla="*/ 486 w 1397"/>
                <a:gd name="T27" fmla="*/ 492 h 990"/>
                <a:gd name="T28" fmla="*/ 540 w 1397"/>
                <a:gd name="T29" fmla="*/ 486 h 990"/>
                <a:gd name="T30" fmla="*/ 592 w 1397"/>
                <a:gd name="T31" fmla="*/ 492 h 990"/>
                <a:gd name="T32" fmla="*/ 616 w 1397"/>
                <a:gd name="T33" fmla="*/ 39 h 990"/>
                <a:gd name="T34" fmla="*/ 571 w 1397"/>
                <a:gd name="T35" fmla="*/ 12 h 990"/>
                <a:gd name="T36" fmla="*/ 511 w 1397"/>
                <a:gd name="T37" fmla="*/ 1 h 990"/>
                <a:gd name="T38" fmla="*/ 440 w 1397"/>
                <a:gd name="T39" fmla="*/ 2 h 990"/>
                <a:gd name="T40" fmla="*/ 386 w 1397"/>
                <a:gd name="T41" fmla="*/ 14 h 990"/>
                <a:gd name="T42" fmla="*/ 361 w 1397"/>
                <a:gd name="T43" fmla="*/ 39 h 990"/>
                <a:gd name="T44" fmla="*/ 372 w 1397"/>
                <a:gd name="T45" fmla="*/ 72 h 990"/>
                <a:gd name="T46" fmla="*/ 353 w 1397"/>
                <a:gd name="T47" fmla="*/ 113 h 990"/>
                <a:gd name="T48" fmla="*/ 317 w 1397"/>
                <a:gd name="T49" fmla="*/ 138 h 990"/>
                <a:gd name="T50" fmla="*/ 277 w 1397"/>
                <a:gd name="T51" fmla="*/ 149 h 990"/>
                <a:gd name="T52" fmla="*/ 236 w 1397"/>
                <a:gd name="T53" fmla="*/ 141 h 990"/>
                <a:gd name="T54" fmla="*/ 211 w 1397"/>
                <a:gd name="T55" fmla="*/ 117 h 990"/>
                <a:gd name="T56" fmla="*/ 218 w 1397"/>
                <a:gd name="T57" fmla="*/ 79 h 990"/>
                <a:gd name="T58" fmla="*/ 237 w 1397"/>
                <a:gd name="T59" fmla="*/ 42 h 990"/>
                <a:gd name="T60" fmla="*/ 224 w 1397"/>
                <a:gd name="T61" fmla="*/ 8 h 990"/>
                <a:gd name="T62" fmla="*/ 168 w 1397"/>
                <a:gd name="T63" fmla="*/ 0 h 990"/>
                <a:gd name="T64" fmla="*/ 90 w 1397"/>
                <a:gd name="T65" fmla="*/ 14 h 990"/>
                <a:gd name="T66" fmla="*/ 34 w 1397"/>
                <a:gd name="T67" fmla="*/ 30 h 990"/>
                <a:gd name="T68" fmla="*/ 41 w 1397"/>
                <a:gd name="T69" fmla="*/ 78 h 990"/>
                <a:gd name="T70" fmla="*/ 32 w 1397"/>
                <a:gd name="T71" fmla="*/ 123 h 990"/>
                <a:gd name="T72" fmla="*/ 13 w 1397"/>
                <a:gd name="T73" fmla="*/ 181 h 990"/>
                <a:gd name="T74" fmla="*/ 1 w 1397"/>
                <a:gd name="T75" fmla="*/ 235 h 990"/>
                <a:gd name="T76" fmla="*/ 10 w 1397"/>
                <a:gd name="T77" fmla="*/ 284 h 990"/>
                <a:gd name="T78" fmla="*/ 48 w 1397"/>
                <a:gd name="T79" fmla="*/ 293 h 990"/>
                <a:gd name="T80" fmla="*/ 81 w 1397"/>
                <a:gd name="T81" fmla="*/ 251 h 990"/>
                <a:gd name="T82" fmla="*/ 100 w 1397"/>
                <a:gd name="T83" fmla="*/ 205 h 990"/>
                <a:gd name="T84" fmla="*/ 136 w 1397"/>
                <a:gd name="T85" fmla="*/ 195 h 990"/>
                <a:gd name="T86" fmla="*/ 172 w 1397"/>
                <a:gd name="T87" fmla="*/ 216 h 990"/>
                <a:gd name="T88" fmla="*/ 184 w 1397"/>
                <a:gd name="T89" fmla="*/ 266 h 990"/>
                <a:gd name="T90" fmla="*/ 163 w 1397"/>
                <a:gd name="T91" fmla="*/ 322 h 990"/>
                <a:gd name="T92" fmla="*/ 128 w 1397"/>
                <a:gd name="T93" fmla="*/ 361 h 990"/>
                <a:gd name="T94" fmla="*/ 89 w 1397"/>
                <a:gd name="T95" fmla="*/ 374 h 990"/>
                <a:gd name="T96" fmla="*/ 52 w 1397"/>
                <a:gd name="T97" fmla="*/ 401 h 990"/>
                <a:gd name="T98" fmla="*/ 27 w 1397"/>
                <a:gd name="T99" fmla="*/ 447 h 990"/>
                <a:gd name="T100" fmla="*/ 24 w 1397"/>
                <a:gd name="T101" fmla="*/ 500 h 9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97"/>
                <a:gd name="T154" fmla="*/ 0 h 990"/>
                <a:gd name="T155" fmla="*/ 1397 w 1397"/>
                <a:gd name="T156" fmla="*/ 990 h 9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97" h="990">
                  <a:moveTo>
                    <a:pt x="56" y="806"/>
                  </a:moveTo>
                  <a:lnTo>
                    <a:pt x="73" y="802"/>
                  </a:lnTo>
                  <a:lnTo>
                    <a:pt x="97" y="797"/>
                  </a:lnTo>
                  <a:lnTo>
                    <a:pt x="116" y="800"/>
                  </a:lnTo>
                  <a:lnTo>
                    <a:pt x="137" y="803"/>
                  </a:lnTo>
                  <a:lnTo>
                    <a:pt x="156" y="808"/>
                  </a:lnTo>
                  <a:lnTo>
                    <a:pt x="176" y="812"/>
                  </a:lnTo>
                  <a:lnTo>
                    <a:pt x="200" y="816"/>
                  </a:lnTo>
                  <a:lnTo>
                    <a:pt x="217" y="819"/>
                  </a:lnTo>
                  <a:lnTo>
                    <a:pt x="241" y="821"/>
                  </a:lnTo>
                  <a:lnTo>
                    <a:pt x="263" y="819"/>
                  </a:lnTo>
                  <a:lnTo>
                    <a:pt x="282" y="815"/>
                  </a:lnTo>
                  <a:lnTo>
                    <a:pt x="304" y="809"/>
                  </a:lnTo>
                  <a:lnTo>
                    <a:pt x="325" y="802"/>
                  </a:lnTo>
                  <a:lnTo>
                    <a:pt x="344" y="793"/>
                  </a:lnTo>
                  <a:lnTo>
                    <a:pt x="364" y="784"/>
                  </a:lnTo>
                  <a:lnTo>
                    <a:pt x="383" y="775"/>
                  </a:lnTo>
                  <a:lnTo>
                    <a:pt x="407" y="768"/>
                  </a:lnTo>
                  <a:lnTo>
                    <a:pt x="426" y="763"/>
                  </a:lnTo>
                  <a:lnTo>
                    <a:pt x="448" y="762"/>
                  </a:lnTo>
                  <a:lnTo>
                    <a:pt x="469" y="765"/>
                  </a:lnTo>
                  <a:lnTo>
                    <a:pt x="488" y="771"/>
                  </a:lnTo>
                  <a:lnTo>
                    <a:pt x="507" y="783"/>
                  </a:lnTo>
                  <a:lnTo>
                    <a:pt x="519" y="793"/>
                  </a:lnTo>
                  <a:lnTo>
                    <a:pt x="524" y="812"/>
                  </a:lnTo>
                  <a:lnTo>
                    <a:pt x="522" y="832"/>
                  </a:lnTo>
                  <a:lnTo>
                    <a:pt x="516" y="856"/>
                  </a:lnTo>
                  <a:lnTo>
                    <a:pt x="507" y="881"/>
                  </a:lnTo>
                  <a:lnTo>
                    <a:pt x="499" y="901"/>
                  </a:lnTo>
                  <a:lnTo>
                    <a:pt x="501" y="922"/>
                  </a:lnTo>
                  <a:lnTo>
                    <a:pt x="510" y="943"/>
                  </a:lnTo>
                  <a:lnTo>
                    <a:pt x="524" y="959"/>
                  </a:lnTo>
                  <a:lnTo>
                    <a:pt x="539" y="969"/>
                  </a:lnTo>
                  <a:lnTo>
                    <a:pt x="560" y="975"/>
                  </a:lnTo>
                  <a:lnTo>
                    <a:pt x="582" y="981"/>
                  </a:lnTo>
                  <a:lnTo>
                    <a:pt x="613" y="985"/>
                  </a:lnTo>
                  <a:lnTo>
                    <a:pt x="639" y="988"/>
                  </a:lnTo>
                  <a:lnTo>
                    <a:pt x="671" y="990"/>
                  </a:lnTo>
                  <a:lnTo>
                    <a:pt x="701" y="987"/>
                  </a:lnTo>
                  <a:lnTo>
                    <a:pt x="727" y="982"/>
                  </a:lnTo>
                  <a:lnTo>
                    <a:pt x="755" y="975"/>
                  </a:lnTo>
                  <a:lnTo>
                    <a:pt x="780" y="966"/>
                  </a:lnTo>
                  <a:lnTo>
                    <a:pt x="799" y="956"/>
                  </a:lnTo>
                  <a:lnTo>
                    <a:pt x="818" y="944"/>
                  </a:lnTo>
                  <a:lnTo>
                    <a:pt x="833" y="931"/>
                  </a:lnTo>
                  <a:lnTo>
                    <a:pt x="846" y="915"/>
                  </a:lnTo>
                  <a:lnTo>
                    <a:pt x="854" y="894"/>
                  </a:lnTo>
                  <a:lnTo>
                    <a:pt x="855" y="862"/>
                  </a:lnTo>
                  <a:lnTo>
                    <a:pt x="855" y="837"/>
                  </a:lnTo>
                  <a:lnTo>
                    <a:pt x="859" y="815"/>
                  </a:lnTo>
                  <a:lnTo>
                    <a:pt x="868" y="799"/>
                  </a:lnTo>
                  <a:lnTo>
                    <a:pt x="881" y="784"/>
                  </a:lnTo>
                  <a:lnTo>
                    <a:pt x="896" y="771"/>
                  </a:lnTo>
                  <a:lnTo>
                    <a:pt x="915" y="759"/>
                  </a:lnTo>
                  <a:lnTo>
                    <a:pt x="934" y="750"/>
                  </a:lnTo>
                  <a:lnTo>
                    <a:pt x="961" y="743"/>
                  </a:lnTo>
                  <a:lnTo>
                    <a:pt x="986" y="740"/>
                  </a:lnTo>
                  <a:lnTo>
                    <a:pt x="1012" y="737"/>
                  </a:lnTo>
                  <a:lnTo>
                    <a:pt x="1040" y="736"/>
                  </a:lnTo>
                  <a:lnTo>
                    <a:pt x="1069" y="734"/>
                  </a:lnTo>
                  <a:lnTo>
                    <a:pt x="1102" y="736"/>
                  </a:lnTo>
                  <a:lnTo>
                    <a:pt x="1127" y="737"/>
                  </a:lnTo>
                  <a:lnTo>
                    <a:pt x="1149" y="740"/>
                  </a:lnTo>
                  <a:lnTo>
                    <a:pt x="1172" y="743"/>
                  </a:lnTo>
                  <a:lnTo>
                    <a:pt x="1194" y="746"/>
                  </a:lnTo>
                  <a:lnTo>
                    <a:pt x="1218" y="747"/>
                  </a:lnTo>
                  <a:lnTo>
                    <a:pt x="1397" y="752"/>
                  </a:lnTo>
                  <a:lnTo>
                    <a:pt x="1218" y="59"/>
                  </a:lnTo>
                  <a:lnTo>
                    <a:pt x="1193" y="46"/>
                  </a:lnTo>
                  <a:lnTo>
                    <a:pt x="1175" y="35"/>
                  </a:lnTo>
                  <a:lnTo>
                    <a:pt x="1155" y="26"/>
                  </a:lnTo>
                  <a:lnTo>
                    <a:pt x="1130" y="18"/>
                  </a:lnTo>
                  <a:lnTo>
                    <a:pt x="1103" y="12"/>
                  </a:lnTo>
                  <a:lnTo>
                    <a:pt x="1075" y="7"/>
                  </a:lnTo>
                  <a:lnTo>
                    <a:pt x="1042" y="3"/>
                  </a:lnTo>
                  <a:lnTo>
                    <a:pt x="1011" y="2"/>
                  </a:lnTo>
                  <a:lnTo>
                    <a:pt x="980" y="0"/>
                  </a:lnTo>
                  <a:lnTo>
                    <a:pt x="945" y="0"/>
                  </a:lnTo>
                  <a:lnTo>
                    <a:pt x="903" y="0"/>
                  </a:lnTo>
                  <a:lnTo>
                    <a:pt x="871" y="3"/>
                  </a:lnTo>
                  <a:lnTo>
                    <a:pt x="839" y="6"/>
                  </a:lnTo>
                  <a:lnTo>
                    <a:pt x="811" y="9"/>
                  </a:lnTo>
                  <a:lnTo>
                    <a:pt x="784" y="15"/>
                  </a:lnTo>
                  <a:lnTo>
                    <a:pt x="764" y="21"/>
                  </a:lnTo>
                  <a:lnTo>
                    <a:pt x="746" y="28"/>
                  </a:lnTo>
                  <a:lnTo>
                    <a:pt x="732" y="37"/>
                  </a:lnTo>
                  <a:lnTo>
                    <a:pt x="721" y="46"/>
                  </a:lnTo>
                  <a:lnTo>
                    <a:pt x="715" y="59"/>
                  </a:lnTo>
                  <a:lnTo>
                    <a:pt x="715" y="72"/>
                  </a:lnTo>
                  <a:lnTo>
                    <a:pt x="723" y="85"/>
                  </a:lnTo>
                  <a:lnTo>
                    <a:pt x="732" y="97"/>
                  </a:lnTo>
                  <a:lnTo>
                    <a:pt x="737" y="109"/>
                  </a:lnTo>
                  <a:lnTo>
                    <a:pt x="737" y="126"/>
                  </a:lnTo>
                  <a:lnTo>
                    <a:pt x="729" y="141"/>
                  </a:lnTo>
                  <a:lnTo>
                    <a:pt x="717" y="156"/>
                  </a:lnTo>
                  <a:lnTo>
                    <a:pt x="699" y="170"/>
                  </a:lnTo>
                  <a:lnTo>
                    <a:pt x="682" y="184"/>
                  </a:lnTo>
                  <a:lnTo>
                    <a:pt x="664" y="192"/>
                  </a:lnTo>
                  <a:lnTo>
                    <a:pt x="646" y="200"/>
                  </a:lnTo>
                  <a:lnTo>
                    <a:pt x="627" y="209"/>
                  </a:lnTo>
                  <a:lnTo>
                    <a:pt x="607" y="214"/>
                  </a:lnTo>
                  <a:lnTo>
                    <a:pt x="586" y="219"/>
                  </a:lnTo>
                  <a:lnTo>
                    <a:pt x="566" y="222"/>
                  </a:lnTo>
                  <a:lnTo>
                    <a:pt x="548" y="225"/>
                  </a:lnTo>
                  <a:lnTo>
                    <a:pt x="524" y="225"/>
                  </a:lnTo>
                  <a:lnTo>
                    <a:pt x="504" y="222"/>
                  </a:lnTo>
                  <a:lnTo>
                    <a:pt x="485" y="219"/>
                  </a:lnTo>
                  <a:lnTo>
                    <a:pt x="467" y="213"/>
                  </a:lnTo>
                  <a:lnTo>
                    <a:pt x="448" y="206"/>
                  </a:lnTo>
                  <a:lnTo>
                    <a:pt x="432" y="197"/>
                  </a:lnTo>
                  <a:lnTo>
                    <a:pt x="422" y="187"/>
                  </a:lnTo>
                  <a:lnTo>
                    <a:pt x="417" y="176"/>
                  </a:lnTo>
                  <a:lnTo>
                    <a:pt x="416" y="166"/>
                  </a:lnTo>
                  <a:lnTo>
                    <a:pt x="417" y="151"/>
                  </a:lnTo>
                  <a:lnTo>
                    <a:pt x="422" y="137"/>
                  </a:lnTo>
                  <a:lnTo>
                    <a:pt x="432" y="119"/>
                  </a:lnTo>
                  <a:lnTo>
                    <a:pt x="445" y="103"/>
                  </a:lnTo>
                  <a:lnTo>
                    <a:pt x="455" y="90"/>
                  </a:lnTo>
                  <a:lnTo>
                    <a:pt x="463" y="79"/>
                  </a:lnTo>
                  <a:lnTo>
                    <a:pt x="469" y="63"/>
                  </a:lnTo>
                  <a:lnTo>
                    <a:pt x="473" y="47"/>
                  </a:lnTo>
                  <a:lnTo>
                    <a:pt x="469" y="34"/>
                  </a:lnTo>
                  <a:lnTo>
                    <a:pt x="460" y="22"/>
                  </a:lnTo>
                  <a:lnTo>
                    <a:pt x="444" y="12"/>
                  </a:lnTo>
                  <a:lnTo>
                    <a:pt x="426" y="7"/>
                  </a:lnTo>
                  <a:lnTo>
                    <a:pt x="408" y="3"/>
                  </a:lnTo>
                  <a:lnTo>
                    <a:pt x="383" y="0"/>
                  </a:lnTo>
                  <a:lnTo>
                    <a:pt x="333" y="0"/>
                  </a:lnTo>
                  <a:lnTo>
                    <a:pt x="297" y="3"/>
                  </a:lnTo>
                  <a:lnTo>
                    <a:pt x="263" y="7"/>
                  </a:lnTo>
                  <a:lnTo>
                    <a:pt x="219" y="13"/>
                  </a:lnTo>
                  <a:lnTo>
                    <a:pt x="179" y="21"/>
                  </a:lnTo>
                  <a:lnTo>
                    <a:pt x="135" y="28"/>
                  </a:lnTo>
                  <a:lnTo>
                    <a:pt x="106" y="34"/>
                  </a:lnTo>
                  <a:lnTo>
                    <a:pt x="81" y="40"/>
                  </a:lnTo>
                  <a:lnTo>
                    <a:pt x="68" y="46"/>
                  </a:lnTo>
                  <a:lnTo>
                    <a:pt x="72" y="59"/>
                  </a:lnTo>
                  <a:lnTo>
                    <a:pt x="78" y="81"/>
                  </a:lnTo>
                  <a:lnTo>
                    <a:pt x="81" y="101"/>
                  </a:lnTo>
                  <a:lnTo>
                    <a:pt x="82" y="118"/>
                  </a:lnTo>
                  <a:lnTo>
                    <a:pt x="79" y="137"/>
                  </a:lnTo>
                  <a:lnTo>
                    <a:pt x="75" y="153"/>
                  </a:lnTo>
                  <a:lnTo>
                    <a:pt x="69" y="170"/>
                  </a:lnTo>
                  <a:lnTo>
                    <a:pt x="63" y="185"/>
                  </a:lnTo>
                  <a:lnTo>
                    <a:pt x="56" y="207"/>
                  </a:lnTo>
                  <a:lnTo>
                    <a:pt x="47" y="229"/>
                  </a:lnTo>
                  <a:lnTo>
                    <a:pt x="38" y="251"/>
                  </a:lnTo>
                  <a:lnTo>
                    <a:pt x="26" y="273"/>
                  </a:lnTo>
                  <a:lnTo>
                    <a:pt x="19" y="294"/>
                  </a:lnTo>
                  <a:lnTo>
                    <a:pt x="13" y="311"/>
                  </a:lnTo>
                  <a:lnTo>
                    <a:pt x="7" y="330"/>
                  </a:lnTo>
                  <a:lnTo>
                    <a:pt x="2" y="355"/>
                  </a:lnTo>
                  <a:lnTo>
                    <a:pt x="0" y="377"/>
                  </a:lnTo>
                  <a:lnTo>
                    <a:pt x="3" y="396"/>
                  </a:lnTo>
                  <a:lnTo>
                    <a:pt x="9" y="416"/>
                  </a:lnTo>
                  <a:lnTo>
                    <a:pt x="19" y="429"/>
                  </a:lnTo>
                  <a:lnTo>
                    <a:pt x="32" y="440"/>
                  </a:lnTo>
                  <a:lnTo>
                    <a:pt x="50" y="446"/>
                  </a:lnTo>
                  <a:lnTo>
                    <a:pt x="69" y="446"/>
                  </a:lnTo>
                  <a:lnTo>
                    <a:pt x="94" y="442"/>
                  </a:lnTo>
                  <a:lnTo>
                    <a:pt x="116" y="432"/>
                  </a:lnTo>
                  <a:lnTo>
                    <a:pt x="135" y="420"/>
                  </a:lnTo>
                  <a:lnTo>
                    <a:pt x="150" y="401"/>
                  </a:lnTo>
                  <a:lnTo>
                    <a:pt x="160" y="379"/>
                  </a:lnTo>
                  <a:lnTo>
                    <a:pt x="163" y="357"/>
                  </a:lnTo>
                  <a:lnTo>
                    <a:pt x="170" y="339"/>
                  </a:lnTo>
                  <a:lnTo>
                    <a:pt x="182" y="323"/>
                  </a:lnTo>
                  <a:lnTo>
                    <a:pt x="197" y="310"/>
                  </a:lnTo>
                  <a:lnTo>
                    <a:pt x="215" y="300"/>
                  </a:lnTo>
                  <a:lnTo>
                    <a:pt x="234" y="295"/>
                  </a:lnTo>
                  <a:lnTo>
                    <a:pt x="250" y="294"/>
                  </a:lnTo>
                  <a:lnTo>
                    <a:pt x="269" y="294"/>
                  </a:lnTo>
                  <a:lnTo>
                    <a:pt x="291" y="297"/>
                  </a:lnTo>
                  <a:lnTo>
                    <a:pt x="309" y="302"/>
                  </a:lnTo>
                  <a:lnTo>
                    <a:pt x="325" y="311"/>
                  </a:lnTo>
                  <a:lnTo>
                    <a:pt x="341" y="326"/>
                  </a:lnTo>
                  <a:lnTo>
                    <a:pt x="353" y="341"/>
                  </a:lnTo>
                  <a:lnTo>
                    <a:pt x="363" y="363"/>
                  </a:lnTo>
                  <a:lnTo>
                    <a:pt x="366" y="383"/>
                  </a:lnTo>
                  <a:lnTo>
                    <a:pt x="364" y="402"/>
                  </a:lnTo>
                  <a:lnTo>
                    <a:pt x="358" y="424"/>
                  </a:lnTo>
                  <a:lnTo>
                    <a:pt x="350" y="446"/>
                  </a:lnTo>
                  <a:lnTo>
                    <a:pt x="338" y="465"/>
                  </a:lnTo>
                  <a:lnTo>
                    <a:pt x="322" y="486"/>
                  </a:lnTo>
                  <a:lnTo>
                    <a:pt x="307" y="502"/>
                  </a:lnTo>
                  <a:lnTo>
                    <a:pt x="288" y="520"/>
                  </a:lnTo>
                  <a:lnTo>
                    <a:pt x="272" y="533"/>
                  </a:lnTo>
                  <a:lnTo>
                    <a:pt x="254" y="545"/>
                  </a:lnTo>
                  <a:lnTo>
                    <a:pt x="238" y="551"/>
                  </a:lnTo>
                  <a:lnTo>
                    <a:pt x="215" y="556"/>
                  </a:lnTo>
                  <a:lnTo>
                    <a:pt x="197" y="559"/>
                  </a:lnTo>
                  <a:lnTo>
                    <a:pt x="176" y="564"/>
                  </a:lnTo>
                  <a:lnTo>
                    <a:pt x="159" y="570"/>
                  </a:lnTo>
                  <a:lnTo>
                    <a:pt x="137" y="580"/>
                  </a:lnTo>
                  <a:lnTo>
                    <a:pt x="118" y="592"/>
                  </a:lnTo>
                  <a:lnTo>
                    <a:pt x="103" y="605"/>
                  </a:lnTo>
                  <a:lnTo>
                    <a:pt x="87" y="621"/>
                  </a:lnTo>
                  <a:lnTo>
                    <a:pt x="75" y="636"/>
                  </a:lnTo>
                  <a:lnTo>
                    <a:pt x="62" y="656"/>
                  </a:lnTo>
                  <a:lnTo>
                    <a:pt x="54" y="674"/>
                  </a:lnTo>
                  <a:lnTo>
                    <a:pt x="47" y="694"/>
                  </a:lnTo>
                  <a:lnTo>
                    <a:pt x="44" y="715"/>
                  </a:lnTo>
                  <a:lnTo>
                    <a:pt x="44" y="733"/>
                  </a:lnTo>
                  <a:lnTo>
                    <a:pt x="47" y="755"/>
                  </a:lnTo>
                  <a:lnTo>
                    <a:pt x="51" y="781"/>
                  </a:lnTo>
                  <a:lnTo>
                    <a:pt x="56" y="806"/>
                  </a:lnTo>
                  <a:close/>
                </a:path>
              </a:pathLst>
            </a:custGeom>
            <a:solidFill>
              <a:srgbClr val="00FFFF"/>
            </a:solidFill>
            <a:ln w="9525">
              <a:solidFill>
                <a:srgbClr val="000000"/>
              </a:solidFill>
              <a:prstDash val="solid"/>
              <a:round/>
              <a:headEnd/>
              <a:tailEnd/>
            </a:ln>
          </p:spPr>
          <p:txBody>
            <a:bodyPr/>
            <a:lstStyle/>
            <a:p>
              <a:endParaRPr lang="fr-CA"/>
            </a:p>
          </p:txBody>
        </p:sp>
        <p:sp>
          <p:nvSpPr>
            <p:cNvPr id="47113" name="Freeform 7"/>
            <p:cNvSpPr>
              <a:spLocks/>
            </p:cNvSpPr>
            <p:nvPr/>
          </p:nvSpPr>
          <p:spPr bwMode="auto">
            <a:xfrm>
              <a:off x="4084" y="1055"/>
              <a:ext cx="843" cy="699"/>
            </a:xfrm>
            <a:custGeom>
              <a:avLst/>
              <a:gdLst>
                <a:gd name="T0" fmla="*/ 697 w 1669"/>
                <a:gd name="T1" fmla="*/ 192 h 1052"/>
                <a:gd name="T2" fmla="*/ 674 w 1669"/>
                <a:gd name="T3" fmla="*/ 274 h 1052"/>
                <a:gd name="T4" fmla="*/ 657 w 1669"/>
                <a:gd name="T5" fmla="*/ 348 h 1052"/>
                <a:gd name="T6" fmla="*/ 688 w 1669"/>
                <a:gd name="T7" fmla="*/ 397 h 1052"/>
                <a:gd name="T8" fmla="*/ 735 w 1669"/>
                <a:gd name="T9" fmla="*/ 365 h 1052"/>
                <a:gd name="T10" fmla="*/ 762 w 1669"/>
                <a:gd name="T11" fmla="*/ 302 h 1052"/>
                <a:gd name="T12" fmla="*/ 811 w 1669"/>
                <a:gd name="T13" fmla="*/ 300 h 1052"/>
                <a:gd name="T14" fmla="*/ 842 w 1669"/>
                <a:gd name="T15" fmla="*/ 346 h 1052"/>
                <a:gd name="T16" fmla="*/ 832 w 1669"/>
                <a:gd name="T17" fmla="*/ 402 h 1052"/>
                <a:gd name="T18" fmla="*/ 788 w 1669"/>
                <a:gd name="T19" fmla="*/ 460 h 1052"/>
                <a:gd name="T20" fmla="*/ 737 w 1669"/>
                <a:gd name="T21" fmla="*/ 479 h 1052"/>
                <a:gd name="T22" fmla="*/ 698 w 1669"/>
                <a:gd name="T23" fmla="*/ 518 h 1052"/>
                <a:gd name="T24" fmla="*/ 680 w 1669"/>
                <a:gd name="T25" fmla="*/ 588 h 1052"/>
                <a:gd name="T26" fmla="*/ 672 w 1669"/>
                <a:gd name="T27" fmla="*/ 624 h 1052"/>
                <a:gd name="T28" fmla="*/ 622 w 1669"/>
                <a:gd name="T29" fmla="*/ 621 h 1052"/>
                <a:gd name="T30" fmla="*/ 553 w 1669"/>
                <a:gd name="T31" fmla="*/ 647 h 1052"/>
                <a:gd name="T32" fmla="*/ 484 w 1669"/>
                <a:gd name="T33" fmla="*/ 682 h 1052"/>
                <a:gd name="T34" fmla="*/ 407 w 1669"/>
                <a:gd name="T35" fmla="*/ 698 h 1052"/>
                <a:gd name="T36" fmla="*/ 364 w 1669"/>
                <a:gd name="T37" fmla="*/ 659 h 1052"/>
                <a:gd name="T38" fmla="*/ 387 w 1669"/>
                <a:gd name="T39" fmla="*/ 605 h 1052"/>
                <a:gd name="T40" fmla="*/ 447 w 1669"/>
                <a:gd name="T41" fmla="*/ 573 h 1052"/>
                <a:gd name="T42" fmla="*/ 490 w 1669"/>
                <a:gd name="T43" fmla="*/ 536 h 1052"/>
                <a:gd name="T44" fmla="*/ 461 w 1669"/>
                <a:gd name="T45" fmla="*/ 500 h 1052"/>
                <a:gd name="T46" fmla="*/ 395 w 1669"/>
                <a:gd name="T47" fmla="*/ 504 h 1052"/>
                <a:gd name="T48" fmla="*/ 334 w 1669"/>
                <a:gd name="T49" fmla="*/ 534 h 1052"/>
                <a:gd name="T50" fmla="*/ 264 w 1669"/>
                <a:gd name="T51" fmla="*/ 588 h 1052"/>
                <a:gd name="T52" fmla="*/ 182 w 1669"/>
                <a:gd name="T53" fmla="*/ 621 h 1052"/>
                <a:gd name="T54" fmla="*/ 102 w 1669"/>
                <a:gd name="T55" fmla="*/ 627 h 1052"/>
                <a:gd name="T56" fmla="*/ 141 w 1669"/>
                <a:gd name="T57" fmla="*/ 563 h 1052"/>
                <a:gd name="T58" fmla="*/ 171 w 1669"/>
                <a:gd name="T59" fmla="*/ 496 h 1052"/>
                <a:gd name="T60" fmla="*/ 158 w 1669"/>
                <a:gd name="T61" fmla="*/ 439 h 1052"/>
                <a:gd name="T62" fmla="*/ 120 w 1669"/>
                <a:gd name="T63" fmla="*/ 441 h 1052"/>
                <a:gd name="T64" fmla="*/ 87 w 1669"/>
                <a:gd name="T65" fmla="*/ 492 h 1052"/>
                <a:gd name="T66" fmla="*/ 40 w 1669"/>
                <a:gd name="T67" fmla="*/ 511 h 1052"/>
                <a:gd name="T68" fmla="*/ 3 w 1669"/>
                <a:gd name="T69" fmla="*/ 466 h 1052"/>
                <a:gd name="T70" fmla="*/ 12 w 1669"/>
                <a:gd name="T71" fmla="*/ 405 h 1052"/>
                <a:gd name="T72" fmla="*/ 62 w 1669"/>
                <a:gd name="T73" fmla="*/ 363 h 1052"/>
                <a:gd name="T74" fmla="*/ 95 w 1669"/>
                <a:gd name="T75" fmla="*/ 298 h 1052"/>
                <a:gd name="T76" fmla="*/ 75 w 1669"/>
                <a:gd name="T77" fmla="*/ 213 h 1052"/>
                <a:gd name="T78" fmla="*/ 68 w 1669"/>
                <a:gd name="T79" fmla="*/ 131 h 1052"/>
                <a:gd name="T80" fmla="*/ 132 w 1669"/>
                <a:gd name="T81" fmla="*/ 142 h 1052"/>
                <a:gd name="T82" fmla="*/ 233 w 1669"/>
                <a:gd name="T83" fmla="*/ 146 h 1052"/>
                <a:gd name="T84" fmla="*/ 288 w 1669"/>
                <a:gd name="T85" fmla="*/ 125 h 1052"/>
                <a:gd name="T86" fmla="*/ 289 w 1669"/>
                <a:gd name="T87" fmla="*/ 71 h 1052"/>
                <a:gd name="T88" fmla="*/ 307 w 1669"/>
                <a:gd name="T89" fmla="*/ 19 h 1052"/>
                <a:gd name="T90" fmla="*/ 371 w 1669"/>
                <a:gd name="T91" fmla="*/ 0 h 1052"/>
                <a:gd name="T92" fmla="*/ 432 w 1669"/>
                <a:gd name="T93" fmla="*/ 17 h 1052"/>
                <a:gd name="T94" fmla="*/ 453 w 1669"/>
                <a:gd name="T95" fmla="*/ 65 h 1052"/>
                <a:gd name="T96" fmla="*/ 434 w 1669"/>
                <a:gd name="T97" fmla="*/ 129 h 1052"/>
                <a:gd name="T98" fmla="*/ 475 w 1669"/>
                <a:gd name="T99" fmla="*/ 163 h 1052"/>
                <a:gd name="T100" fmla="*/ 554 w 1669"/>
                <a:gd name="T101" fmla="*/ 162 h 1052"/>
                <a:gd name="T102" fmla="*/ 656 w 1669"/>
                <a:gd name="T103" fmla="*/ 138 h 10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69"/>
                <a:gd name="T157" fmla="*/ 0 h 1052"/>
                <a:gd name="T158" fmla="*/ 1669 w 1669"/>
                <a:gd name="T159" fmla="*/ 1052 h 10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69" h="1052">
                  <a:moveTo>
                    <a:pt x="1372" y="208"/>
                  </a:moveTo>
                  <a:lnTo>
                    <a:pt x="1378" y="235"/>
                  </a:lnTo>
                  <a:lnTo>
                    <a:pt x="1382" y="255"/>
                  </a:lnTo>
                  <a:lnTo>
                    <a:pt x="1384" y="271"/>
                  </a:lnTo>
                  <a:lnTo>
                    <a:pt x="1379" y="289"/>
                  </a:lnTo>
                  <a:lnTo>
                    <a:pt x="1372" y="314"/>
                  </a:lnTo>
                  <a:lnTo>
                    <a:pt x="1363" y="339"/>
                  </a:lnTo>
                  <a:lnTo>
                    <a:pt x="1354" y="362"/>
                  </a:lnTo>
                  <a:lnTo>
                    <a:pt x="1346" y="384"/>
                  </a:lnTo>
                  <a:lnTo>
                    <a:pt x="1334" y="412"/>
                  </a:lnTo>
                  <a:lnTo>
                    <a:pt x="1324" y="434"/>
                  </a:lnTo>
                  <a:lnTo>
                    <a:pt x="1316" y="453"/>
                  </a:lnTo>
                  <a:lnTo>
                    <a:pt x="1309" y="480"/>
                  </a:lnTo>
                  <a:lnTo>
                    <a:pt x="1302" y="502"/>
                  </a:lnTo>
                  <a:lnTo>
                    <a:pt x="1300" y="524"/>
                  </a:lnTo>
                  <a:lnTo>
                    <a:pt x="1305" y="547"/>
                  </a:lnTo>
                  <a:lnTo>
                    <a:pt x="1312" y="568"/>
                  </a:lnTo>
                  <a:lnTo>
                    <a:pt x="1327" y="586"/>
                  </a:lnTo>
                  <a:lnTo>
                    <a:pt x="1341" y="596"/>
                  </a:lnTo>
                  <a:lnTo>
                    <a:pt x="1363" y="597"/>
                  </a:lnTo>
                  <a:lnTo>
                    <a:pt x="1388" y="596"/>
                  </a:lnTo>
                  <a:lnTo>
                    <a:pt x="1406" y="589"/>
                  </a:lnTo>
                  <a:lnTo>
                    <a:pt x="1426" y="580"/>
                  </a:lnTo>
                  <a:lnTo>
                    <a:pt x="1443" y="567"/>
                  </a:lnTo>
                  <a:lnTo>
                    <a:pt x="1456" y="549"/>
                  </a:lnTo>
                  <a:lnTo>
                    <a:pt x="1463" y="528"/>
                  </a:lnTo>
                  <a:lnTo>
                    <a:pt x="1466" y="506"/>
                  </a:lnTo>
                  <a:lnTo>
                    <a:pt x="1476" y="486"/>
                  </a:lnTo>
                  <a:lnTo>
                    <a:pt x="1490" y="468"/>
                  </a:lnTo>
                  <a:lnTo>
                    <a:pt x="1509" y="455"/>
                  </a:lnTo>
                  <a:lnTo>
                    <a:pt x="1528" y="448"/>
                  </a:lnTo>
                  <a:lnTo>
                    <a:pt x="1548" y="445"/>
                  </a:lnTo>
                  <a:lnTo>
                    <a:pt x="1565" y="443"/>
                  </a:lnTo>
                  <a:lnTo>
                    <a:pt x="1585" y="446"/>
                  </a:lnTo>
                  <a:lnTo>
                    <a:pt x="1606" y="452"/>
                  </a:lnTo>
                  <a:lnTo>
                    <a:pt x="1625" y="459"/>
                  </a:lnTo>
                  <a:lnTo>
                    <a:pt x="1638" y="474"/>
                  </a:lnTo>
                  <a:lnTo>
                    <a:pt x="1650" y="489"/>
                  </a:lnTo>
                  <a:lnTo>
                    <a:pt x="1661" y="502"/>
                  </a:lnTo>
                  <a:lnTo>
                    <a:pt x="1667" y="521"/>
                  </a:lnTo>
                  <a:lnTo>
                    <a:pt x="1669" y="539"/>
                  </a:lnTo>
                  <a:lnTo>
                    <a:pt x="1666" y="558"/>
                  </a:lnTo>
                  <a:lnTo>
                    <a:pt x="1660" y="574"/>
                  </a:lnTo>
                  <a:lnTo>
                    <a:pt x="1656" y="587"/>
                  </a:lnTo>
                  <a:lnTo>
                    <a:pt x="1648" y="605"/>
                  </a:lnTo>
                  <a:lnTo>
                    <a:pt x="1632" y="627"/>
                  </a:lnTo>
                  <a:lnTo>
                    <a:pt x="1617" y="644"/>
                  </a:lnTo>
                  <a:lnTo>
                    <a:pt x="1600" y="662"/>
                  </a:lnTo>
                  <a:lnTo>
                    <a:pt x="1581" y="678"/>
                  </a:lnTo>
                  <a:lnTo>
                    <a:pt x="1560" y="693"/>
                  </a:lnTo>
                  <a:lnTo>
                    <a:pt x="1542" y="700"/>
                  </a:lnTo>
                  <a:lnTo>
                    <a:pt x="1523" y="705"/>
                  </a:lnTo>
                  <a:lnTo>
                    <a:pt x="1498" y="709"/>
                  </a:lnTo>
                  <a:lnTo>
                    <a:pt x="1481" y="713"/>
                  </a:lnTo>
                  <a:lnTo>
                    <a:pt x="1459" y="721"/>
                  </a:lnTo>
                  <a:lnTo>
                    <a:pt x="1440" y="729"/>
                  </a:lnTo>
                  <a:lnTo>
                    <a:pt x="1422" y="740"/>
                  </a:lnTo>
                  <a:lnTo>
                    <a:pt x="1409" y="753"/>
                  </a:lnTo>
                  <a:lnTo>
                    <a:pt x="1394" y="765"/>
                  </a:lnTo>
                  <a:lnTo>
                    <a:pt x="1381" y="779"/>
                  </a:lnTo>
                  <a:lnTo>
                    <a:pt x="1368" y="798"/>
                  </a:lnTo>
                  <a:lnTo>
                    <a:pt x="1357" y="819"/>
                  </a:lnTo>
                  <a:lnTo>
                    <a:pt x="1350" y="841"/>
                  </a:lnTo>
                  <a:lnTo>
                    <a:pt x="1346" y="865"/>
                  </a:lnTo>
                  <a:lnTo>
                    <a:pt x="1346" y="885"/>
                  </a:lnTo>
                  <a:lnTo>
                    <a:pt x="1350" y="909"/>
                  </a:lnTo>
                  <a:lnTo>
                    <a:pt x="1354" y="929"/>
                  </a:lnTo>
                  <a:lnTo>
                    <a:pt x="1357" y="951"/>
                  </a:lnTo>
                  <a:lnTo>
                    <a:pt x="1347" y="947"/>
                  </a:lnTo>
                  <a:lnTo>
                    <a:pt x="1331" y="939"/>
                  </a:lnTo>
                  <a:lnTo>
                    <a:pt x="1315" y="934"/>
                  </a:lnTo>
                  <a:lnTo>
                    <a:pt x="1297" y="931"/>
                  </a:lnTo>
                  <a:lnTo>
                    <a:pt x="1278" y="928"/>
                  </a:lnTo>
                  <a:lnTo>
                    <a:pt x="1256" y="929"/>
                  </a:lnTo>
                  <a:lnTo>
                    <a:pt x="1231" y="934"/>
                  </a:lnTo>
                  <a:lnTo>
                    <a:pt x="1209" y="938"/>
                  </a:lnTo>
                  <a:lnTo>
                    <a:pt x="1180" y="945"/>
                  </a:lnTo>
                  <a:lnTo>
                    <a:pt x="1150" y="954"/>
                  </a:lnTo>
                  <a:lnTo>
                    <a:pt x="1122" y="963"/>
                  </a:lnTo>
                  <a:lnTo>
                    <a:pt x="1094" y="973"/>
                  </a:lnTo>
                  <a:lnTo>
                    <a:pt x="1071" y="983"/>
                  </a:lnTo>
                  <a:lnTo>
                    <a:pt x="1046" y="995"/>
                  </a:lnTo>
                  <a:lnTo>
                    <a:pt x="1018" y="1005"/>
                  </a:lnTo>
                  <a:lnTo>
                    <a:pt x="992" y="1014"/>
                  </a:lnTo>
                  <a:lnTo>
                    <a:pt x="958" y="1026"/>
                  </a:lnTo>
                  <a:lnTo>
                    <a:pt x="924" y="1038"/>
                  </a:lnTo>
                  <a:lnTo>
                    <a:pt x="899" y="1045"/>
                  </a:lnTo>
                  <a:lnTo>
                    <a:pt x="867" y="1050"/>
                  </a:lnTo>
                  <a:lnTo>
                    <a:pt x="839" y="1052"/>
                  </a:lnTo>
                  <a:lnTo>
                    <a:pt x="805" y="1050"/>
                  </a:lnTo>
                  <a:lnTo>
                    <a:pt x="780" y="1045"/>
                  </a:lnTo>
                  <a:lnTo>
                    <a:pt x="757" y="1038"/>
                  </a:lnTo>
                  <a:lnTo>
                    <a:pt x="740" y="1028"/>
                  </a:lnTo>
                  <a:lnTo>
                    <a:pt x="729" y="1013"/>
                  </a:lnTo>
                  <a:lnTo>
                    <a:pt x="721" y="992"/>
                  </a:lnTo>
                  <a:lnTo>
                    <a:pt x="721" y="975"/>
                  </a:lnTo>
                  <a:lnTo>
                    <a:pt x="727" y="959"/>
                  </a:lnTo>
                  <a:lnTo>
                    <a:pt x="736" y="942"/>
                  </a:lnTo>
                  <a:lnTo>
                    <a:pt x="749" y="926"/>
                  </a:lnTo>
                  <a:lnTo>
                    <a:pt x="767" y="910"/>
                  </a:lnTo>
                  <a:lnTo>
                    <a:pt x="789" y="894"/>
                  </a:lnTo>
                  <a:lnTo>
                    <a:pt x="812" y="884"/>
                  </a:lnTo>
                  <a:lnTo>
                    <a:pt x="840" y="875"/>
                  </a:lnTo>
                  <a:lnTo>
                    <a:pt x="862" y="869"/>
                  </a:lnTo>
                  <a:lnTo>
                    <a:pt x="884" y="862"/>
                  </a:lnTo>
                  <a:lnTo>
                    <a:pt x="909" y="853"/>
                  </a:lnTo>
                  <a:lnTo>
                    <a:pt x="933" y="841"/>
                  </a:lnTo>
                  <a:lnTo>
                    <a:pt x="952" y="831"/>
                  </a:lnTo>
                  <a:lnTo>
                    <a:pt x="965" y="819"/>
                  </a:lnTo>
                  <a:lnTo>
                    <a:pt x="970" y="806"/>
                  </a:lnTo>
                  <a:lnTo>
                    <a:pt x="967" y="791"/>
                  </a:lnTo>
                  <a:lnTo>
                    <a:pt x="956" y="776"/>
                  </a:lnTo>
                  <a:lnTo>
                    <a:pt x="940" y="765"/>
                  </a:lnTo>
                  <a:lnTo>
                    <a:pt x="927" y="757"/>
                  </a:lnTo>
                  <a:lnTo>
                    <a:pt x="912" y="753"/>
                  </a:lnTo>
                  <a:lnTo>
                    <a:pt x="889" y="750"/>
                  </a:lnTo>
                  <a:lnTo>
                    <a:pt x="861" y="750"/>
                  </a:lnTo>
                  <a:lnTo>
                    <a:pt x="833" y="752"/>
                  </a:lnTo>
                  <a:lnTo>
                    <a:pt x="807" y="754"/>
                  </a:lnTo>
                  <a:lnTo>
                    <a:pt x="782" y="759"/>
                  </a:lnTo>
                  <a:lnTo>
                    <a:pt x="760" y="765"/>
                  </a:lnTo>
                  <a:lnTo>
                    <a:pt x="736" y="772"/>
                  </a:lnTo>
                  <a:lnTo>
                    <a:pt x="708" y="782"/>
                  </a:lnTo>
                  <a:lnTo>
                    <a:pt x="683" y="794"/>
                  </a:lnTo>
                  <a:lnTo>
                    <a:pt x="661" y="804"/>
                  </a:lnTo>
                  <a:lnTo>
                    <a:pt x="632" y="821"/>
                  </a:lnTo>
                  <a:lnTo>
                    <a:pt x="604" y="838"/>
                  </a:lnTo>
                  <a:lnTo>
                    <a:pt x="577" y="853"/>
                  </a:lnTo>
                  <a:lnTo>
                    <a:pt x="552" y="869"/>
                  </a:lnTo>
                  <a:lnTo>
                    <a:pt x="523" y="885"/>
                  </a:lnTo>
                  <a:lnTo>
                    <a:pt x="495" y="898"/>
                  </a:lnTo>
                  <a:lnTo>
                    <a:pt x="464" y="910"/>
                  </a:lnTo>
                  <a:lnTo>
                    <a:pt x="432" y="920"/>
                  </a:lnTo>
                  <a:lnTo>
                    <a:pt x="400" y="928"/>
                  </a:lnTo>
                  <a:lnTo>
                    <a:pt x="361" y="934"/>
                  </a:lnTo>
                  <a:lnTo>
                    <a:pt x="331" y="938"/>
                  </a:lnTo>
                  <a:lnTo>
                    <a:pt x="287" y="942"/>
                  </a:lnTo>
                  <a:lnTo>
                    <a:pt x="254" y="945"/>
                  </a:lnTo>
                  <a:lnTo>
                    <a:pt x="222" y="944"/>
                  </a:lnTo>
                  <a:lnTo>
                    <a:pt x="201" y="944"/>
                  </a:lnTo>
                  <a:lnTo>
                    <a:pt x="209" y="928"/>
                  </a:lnTo>
                  <a:lnTo>
                    <a:pt x="222" y="909"/>
                  </a:lnTo>
                  <a:lnTo>
                    <a:pt x="240" y="891"/>
                  </a:lnTo>
                  <a:lnTo>
                    <a:pt x="257" y="872"/>
                  </a:lnTo>
                  <a:lnTo>
                    <a:pt x="279" y="848"/>
                  </a:lnTo>
                  <a:lnTo>
                    <a:pt x="297" y="832"/>
                  </a:lnTo>
                  <a:lnTo>
                    <a:pt x="311" y="815"/>
                  </a:lnTo>
                  <a:lnTo>
                    <a:pt x="325" y="793"/>
                  </a:lnTo>
                  <a:lnTo>
                    <a:pt x="334" y="771"/>
                  </a:lnTo>
                  <a:lnTo>
                    <a:pt x="339" y="747"/>
                  </a:lnTo>
                  <a:lnTo>
                    <a:pt x="344" y="725"/>
                  </a:lnTo>
                  <a:lnTo>
                    <a:pt x="341" y="700"/>
                  </a:lnTo>
                  <a:lnTo>
                    <a:pt x="335" y="684"/>
                  </a:lnTo>
                  <a:lnTo>
                    <a:pt x="323" y="669"/>
                  </a:lnTo>
                  <a:lnTo>
                    <a:pt x="313" y="660"/>
                  </a:lnTo>
                  <a:lnTo>
                    <a:pt x="300" y="653"/>
                  </a:lnTo>
                  <a:lnTo>
                    <a:pt x="285" y="650"/>
                  </a:lnTo>
                  <a:lnTo>
                    <a:pt x="269" y="649"/>
                  </a:lnTo>
                  <a:lnTo>
                    <a:pt x="253" y="653"/>
                  </a:lnTo>
                  <a:lnTo>
                    <a:pt x="237" y="663"/>
                  </a:lnTo>
                  <a:lnTo>
                    <a:pt x="223" y="677"/>
                  </a:lnTo>
                  <a:lnTo>
                    <a:pt x="210" y="693"/>
                  </a:lnTo>
                  <a:lnTo>
                    <a:pt x="198" y="710"/>
                  </a:lnTo>
                  <a:lnTo>
                    <a:pt x="187" y="725"/>
                  </a:lnTo>
                  <a:lnTo>
                    <a:pt x="173" y="740"/>
                  </a:lnTo>
                  <a:lnTo>
                    <a:pt x="159" y="754"/>
                  </a:lnTo>
                  <a:lnTo>
                    <a:pt x="140" y="765"/>
                  </a:lnTo>
                  <a:lnTo>
                    <a:pt x="121" y="769"/>
                  </a:lnTo>
                  <a:lnTo>
                    <a:pt x="100" y="772"/>
                  </a:lnTo>
                  <a:lnTo>
                    <a:pt x="79" y="769"/>
                  </a:lnTo>
                  <a:lnTo>
                    <a:pt x="59" y="763"/>
                  </a:lnTo>
                  <a:lnTo>
                    <a:pt x="40" y="752"/>
                  </a:lnTo>
                  <a:lnTo>
                    <a:pt x="25" y="740"/>
                  </a:lnTo>
                  <a:lnTo>
                    <a:pt x="13" y="722"/>
                  </a:lnTo>
                  <a:lnTo>
                    <a:pt x="6" y="702"/>
                  </a:lnTo>
                  <a:lnTo>
                    <a:pt x="2" y="683"/>
                  </a:lnTo>
                  <a:lnTo>
                    <a:pt x="0" y="662"/>
                  </a:lnTo>
                  <a:lnTo>
                    <a:pt x="3" y="644"/>
                  </a:lnTo>
                  <a:lnTo>
                    <a:pt x="10" y="628"/>
                  </a:lnTo>
                  <a:lnTo>
                    <a:pt x="24" y="609"/>
                  </a:lnTo>
                  <a:lnTo>
                    <a:pt x="41" y="593"/>
                  </a:lnTo>
                  <a:lnTo>
                    <a:pt x="62" y="580"/>
                  </a:lnTo>
                  <a:lnTo>
                    <a:pt x="79" y="571"/>
                  </a:lnTo>
                  <a:lnTo>
                    <a:pt x="103" y="559"/>
                  </a:lnTo>
                  <a:lnTo>
                    <a:pt x="123" y="547"/>
                  </a:lnTo>
                  <a:lnTo>
                    <a:pt x="144" y="533"/>
                  </a:lnTo>
                  <a:lnTo>
                    <a:pt x="163" y="515"/>
                  </a:lnTo>
                  <a:lnTo>
                    <a:pt x="178" y="496"/>
                  </a:lnTo>
                  <a:lnTo>
                    <a:pt x="185" y="471"/>
                  </a:lnTo>
                  <a:lnTo>
                    <a:pt x="188" y="448"/>
                  </a:lnTo>
                  <a:lnTo>
                    <a:pt x="187" y="426"/>
                  </a:lnTo>
                  <a:lnTo>
                    <a:pt x="182" y="401"/>
                  </a:lnTo>
                  <a:lnTo>
                    <a:pt x="173" y="376"/>
                  </a:lnTo>
                  <a:lnTo>
                    <a:pt x="160" y="346"/>
                  </a:lnTo>
                  <a:lnTo>
                    <a:pt x="148" y="320"/>
                  </a:lnTo>
                  <a:lnTo>
                    <a:pt x="135" y="292"/>
                  </a:lnTo>
                  <a:lnTo>
                    <a:pt x="129" y="261"/>
                  </a:lnTo>
                  <a:lnTo>
                    <a:pt x="129" y="239"/>
                  </a:lnTo>
                  <a:lnTo>
                    <a:pt x="132" y="214"/>
                  </a:lnTo>
                  <a:lnTo>
                    <a:pt x="134" y="197"/>
                  </a:lnTo>
                  <a:lnTo>
                    <a:pt x="151" y="200"/>
                  </a:lnTo>
                  <a:lnTo>
                    <a:pt x="176" y="202"/>
                  </a:lnTo>
                  <a:lnTo>
                    <a:pt x="203" y="205"/>
                  </a:lnTo>
                  <a:lnTo>
                    <a:pt x="232" y="210"/>
                  </a:lnTo>
                  <a:lnTo>
                    <a:pt x="262" y="213"/>
                  </a:lnTo>
                  <a:lnTo>
                    <a:pt x="294" y="217"/>
                  </a:lnTo>
                  <a:lnTo>
                    <a:pt x="328" y="220"/>
                  </a:lnTo>
                  <a:lnTo>
                    <a:pt x="364" y="222"/>
                  </a:lnTo>
                  <a:lnTo>
                    <a:pt x="436" y="222"/>
                  </a:lnTo>
                  <a:lnTo>
                    <a:pt x="461" y="220"/>
                  </a:lnTo>
                  <a:lnTo>
                    <a:pt x="486" y="219"/>
                  </a:lnTo>
                  <a:lnTo>
                    <a:pt x="514" y="214"/>
                  </a:lnTo>
                  <a:lnTo>
                    <a:pt x="538" y="207"/>
                  </a:lnTo>
                  <a:lnTo>
                    <a:pt x="555" y="198"/>
                  </a:lnTo>
                  <a:lnTo>
                    <a:pt x="570" y="188"/>
                  </a:lnTo>
                  <a:lnTo>
                    <a:pt x="580" y="177"/>
                  </a:lnTo>
                  <a:lnTo>
                    <a:pt x="585" y="166"/>
                  </a:lnTo>
                  <a:lnTo>
                    <a:pt x="585" y="148"/>
                  </a:lnTo>
                  <a:lnTo>
                    <a:pt x="580" y="128"/>
                  </a:lnTo>
                  <a:lnTo>
                    <a:pt x="573" y="107"/>
                  </a:lnTo>
                  <a:lnTo>
                    <a:pt x="566" y="88"/>
                  </a:lnTo>
                  <a:lnTo>
                    <a:pt x="566" y="70"/>
                  </a:lnTo>
                  <a:lnTo>
                    <a:pt x="574" y="54"/>
                  </a:lnTo>
                  <a:lnTo>
                    <a:pt x="588" y="39"/>
                  </a:lnTo>
                  <a:lnTo>
                    <a:pt x="607" y="28"/>
                  </a:lnTo>
                  <a:lnTo>
                    <a:pt x="629" y="19"/>
                  </a:lnTo>
                  <a:lnTo>
                    <a:pt x="654" y="12"/>
                  </a:lnTo>
                  <a:lnTo>
                    <a:pt x="679" y="7"/>
                  </a:lnTo>
                  <a:lnTo>
                    <a:pt x="710" y="3"/>
                  </a:lnTo>
                  <a:lnTo>
                    <a:pt x="735" y="0"/>
                  </a:lnTo>
                  <a:lnTo>
                    <a:pt x="762" y="0"/>
                  </a:lnTo>
                  <a:lnTo>
                    <a:pt x="786" y="1"/>
                  </a:lnTo>
                  <a:lnTo>
                    <a:pt x="811" y="7"/>
                  </a:lnTo>
                  <a:lnTo>
                    <a:pt x="834" y="15"/>
                  </a:lnTo>
                  <a:lnTo>
                    <a:pt x="856" y="25"/>
                  </a:lnTo>
                  <a:lnTo>
                    <a:pt x="874" y="37"/>
                  </a:lnTo>
                  <a:lnTo>
                    <a:pt x="890" y="51"/>
                  </a:lnTo>
                  <a:lnTo>
                    <a:pt x="898" y="66"/>
                  </a:lnTo>
                  <a:lnTo>
                    <a:pt x="901" y="81"/>
                  </a:lnTo>
                  <a:lnTo>
                    <a:pt x="896" y="98"/>
                  </a:lnTo>
                  <a:lnTo>
                    <a:pt x="889" y="113"/>
                  </a:lnTo>
                  <a:lnTo>
                    <a:pt x="876" y="136"/>
                  </a:lnTo>
                  <a:lnTo>
                    <a:pt x="867" y="155"/>
                  </a:lnTo>
                  <a:lnTo>
                    <a:pt x="859" y="176"/>
                  </a:lnTo>
                  <a:lnTo>
                    <a:pt x="859" y="194"/>
                  </a:lnTo>
                  <a:lnTo>
                    <a:pt x="867" y="211"/>
                  </a:lnTo>
                  <a:lnTo>
                    <a:pt x="881" y="224"/>
                  </a:lnTo>
                  <a:lnTo>
                    <a:pt x="895" y="232"/>
                  </a:lnTo>
                  <a:lnTo>
                    <a:pt x="915" y="239"/>
                  </a:lnTo>
                  <a:lnTo>
                    <a:pt x="940" y="245"/>
                  </a:lnTo>
                  <a:lnTo>
                    <a:pt x="964" y="248"/>
                  </a:lnTo>
                  <a:lnTo>
                    <a:pt x="995" y="251"/>
                  </a:lnTo>
                  <a:lnTo>
                    <a:pt x="1028" y="251"/>
                  </a:lnTo>
                  <a:lnTo>
                    <a:pt x="1056" y="246"/>
                  </a:lnTo>
                  <a:lnTo>
                    <a:pt x="1097" y="244"/>
                  </a:lnTo>
                  <a:lnTo>
                    <a:pt x="1139" y="238"/>
                  </a:lnTo>
                  <a:lnTo>
                    <a:pt x="1174" y="232"/>
                  </a:lnTo>
                  <a:lnTo>
                    <a:pt x="1209" y="226"/>
                  </a:lnTo>
                  <a:lnTo>
                    <a:pt x="1250" y="217"/>
                  </a:lnTo>
                  <a:lnTo>
                    <a:pt x="1299" y="207"/>
                  </a:lnTo>
                  <a:lnTo>
                    <a:pt x="1368" y="194"/>
                  </a:lnTo>
                  <a:lnTo>
                    <a:pt x="1372" y="208"/>
                  </a:lnTo>
                  <a:close/>
                </a:path>
              </a:pathLst>
            </a:custGeom>
            <a:solidFill>
              <a:srgbClr val="008000"/>
            </a:solidFill>
            <a:ln w="9525">
              <a:solidFill>
                <a:srgbClr val="000000"/>
              </a:solidFill>
              <a:prstDash val="solid"/>
              <a:round/>
              <a:headEnd/>
              <a:tailEnd/>
            </a:ln>
          </p:spPr>
          <p:txBody>
            <a:bodyPr/>
            <a:lstStyle/>
            <a:p>
              <a:endParaRPr lang="fr-CA"/>
            </a:p>
          </p:txBody>
        </p:sp>
        <p:sp>
          <p:nvSpPr>
            <p:cNvPr id="47114" name="Freeform 8"/>
            <p:cNvSpPr>
              <a:spLocks/>
            </p:cNvSpPr>
            <p:nvPr/>
          </p:nvSpPr>
          <p:spPr bwMode="auto">
            <a:xfrm>
              <a:off x="3588" y="709"/>
              <a:ext cx="620" cy="621"/>
            </a:xfrm>
            <a:custGeom>
              <a:avLst/>
              <a:gdLst>
                <a:gd name="T0" fmla="*/ 593 w 1228"/>
                <a:gd name="T1" fmla="*/ 0 h 934"/>
                <a:gd name="T2" fmla="*/ 586 w 1228"/>
                <a:gd name="T3" fmla="*/ 33 h 934"/>
                <a:gd name="T4" fmla="*/ 599 w 1228"/>
                <a:gd name="T5" fmla="*/ 66 h 934"/>
                <a:gd name="T6" fmla="*/ 612 w 1228"/>
                <a:gd name="T7" fmla="*/ 94 h 934"/>
                <a:gd name="T8" fmla="*/ 620 w 1228"/>
                <a:gd name="T9" fmla="*/ 127 h 934"/>
                <a:gd name="T10" fmla="*/ 618 w 1228"/>
                <a:gd name="T11" fmla="*/ 154 h 934"/>
                <a:gd name="T12" fmla="*/ 608 w 1228"/>
                <a:gd name="T13" fmla="*/ 181 h 934"/>
                <a:gd name="T14" fmla="*/ 585 w 1228"/>
                <a:gd name="T15" fmla="*/ 195 h 934"/>
                <a:gd name="T16" fmla="*/ 557 w 1228"/>
                <a:gd name="T17" fmla="*/ 185 h 934"/>
                <a:gd name="T18" fmla="*/ 531 w 1228"/>
                <a:gd name="T19" fmla="*/ 164 h 934"/>
                <a:gd name="T20" fmla="*/ 509 w 1228"/>
                <a:gd name="T21" fmla="*/ 148 h 934"/>
                <a:gd name="T22" fmla="*/ 484 w 1228"/>
                <a:gd name="T23" fmla="*/ 146 h 934"/>
                <a:gd name="T24" fmla="*/ 461 w 1228"/>
                <a:gd name="T25" fmla="*/ 162 h 934"/>
                <a:gd name="T26" fmla="*/ 441 w 1228"/>
                <a:gd name="T27" fmla="*/ 197 h 934"/>
                <a:gd name="T28" fmla="*/ 437 w 1228"/>
                <a:gd name="T29" fmla="*/ 237 h 934"/>
                <a:gd name="T30" fmla="*/ 444 w 1228"/>
                <a:gd name="T31" fmla="*/ 277 h 934"/>
                <a:gd name="T32" fmla="*/ 463 w 1228"/>
                <a:gd name="T33" fmla="*/ 308 h 934"/>
                <a:gd name="T34" fmla="*/ 495 w 1228"/>
                <a:gd name="T35" fmla="*/ 330 h 934"/>
                <a:gd name="T36" fmla="*/ 541 w 1228"/>
                <a:gd name="T37" fmla="*/ 335 h 934"/>
                <a:gd name="T38" fmla="*/ 578 w 1228"/>
                <a:gd name="T39" fmla="*/ 336 h 934"/>
                <a:gd name="T40" fmla="*/ 598 w 1228"/>
                <a:gd name="T41" fmla="*/ 365 h 934"/>
                <a:gd name="T42" fmla="*/ 595 w 1228"/>
                <a:gd name="T43" fmla="*/ 402 h 934"/>
                <a:gd name="T44" fmla="*/ 580 w 1228"/>
                <a:gd name="T45" fmla="*/ 444 h 934"/>
                <a:gd name="T46" fmla="*/ 522 w 1228"/>
                <a:gd name="T47" fmla="*/ 475 h 934"/>
                <a:gd name="T48" fmla="*/ 468 w 1228"/>
                <a:gd name="T49" fmla="*/ 469 h 934"/>
                <a:gd name="T50" fmla="*/ 403 w 1228"/>
                <a:gd name="T51" fmla="*/ 461 h 934"/>
                <a:gd name="T52" fmla="*/ 367 w 1228"/>
                <a:gd name="T53" fmla="*/ 469 h 934"/>
                <a:gd name="T54" fmla="*/ 353 w 1228"/>
                <a:gd name="T55" fmla="*/ 491 h 934"/>
                <a:gd name="T56" fmla="*/ 363 w 1228"/>
                <a:gd name="T57" fmla="*/ 521 h 934"/>
                <a:gd name="T58" fmla="*/ 370 w 1228"/>
                <a:gd name="T59" fmla="*/ 555 h 934"/>
                <a:gd name="T60" fmla="*/ 356 w 1228"/>
                <a:gd name="T61" fmla="*/ 588 h 934"/>
                <a:gd name="T62" fmla="*/ 328 w 1228"/>
                <a:gd name="T63" fmla="*/ 610 h 934"/>
                <a:gd name="T64" fmla="*/ 295 w 1228"/>
                <a:gd name="T65" fmla="*/ 619 h 934"/>
                <a:gd name="T66" fmla="*/ 266 w 1228"/>
                <a:gd name="T67" fmla="*/ 619 h 934"/>
                <a:gd name="T68" fmla="*/ 242 w 1228"/>
                <a:gd name="T69" fmla="*/ 611 h 934"/>
                <a:gd name="T70" fmla="*/ 223 w 1228"/>
                <a:gd name="T71" fmla="*/ 590 h 934"/>
                <a:gd name="T72" fmla="*/ 206 w 1228"/>
                <a:gd name="T73" fmla="*/ 562 h 934"/>
                <a:gd name="T74" fmla="*/ 187 w 1228"/>
                <a:gd name="T75" fmla="*/ 529 h 934"/>
                <a:gd name="T76" fmla="*/ 162 w 1228"/>
                <a:gd name="T77" fmla="*/ 504 h 934"/>
                <a:gd name="T78" fmla="*/ 128 w 1228"/>
                <a:gd name="T79" fmla="*/ 492 h 934"/>
                <a:gd name="T80" fmla="*/ 89 w 1228"/>
                <a:gd name="T81" fmla="*/ 490 h 934"/>
                <a:gd name="T82" fmla="*/ 49 w 1228"/>
                <a:gd name="T83" fmla="*/ 497 h 934"/>
                <a:gd name="T84" fmla="*/ 0 w 1228"/>
                <a:gd name="T85" fmla="*/ 509 h 9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28"/>
                <a:gd name="T130" fmla="*/ 0 h 934"/>
                <a:gd name="T131" fmla="*/ 1228 w 1228"/>
                <a:gd name="T132" fmla="*/ 934 h 9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28" h="934">
                  <a:moveTo>
                    <a:pt x="0" y="766"/>
                  </a:moveTo>
                  <a:lnTo>
                    <a:pt x="162" y="0"/>
                  </a:lnTo>
                  <a:lnTo>
                    <a:pt x="1174" y="0"/>
                  </a:lnTo>
                  <a:lnTo>
                    <a:pt x="1165" y="12"/>
                  </a:lnTo>
                  <a:lnTo>
                    <a:pt x="1161" y="30"/>
                  </a:lnTo>
                  <a:lnTo>
                    <a:pt x="1161" y="49"/>
                  </a:lnTo>
                  <a:lnTo>
                    <a:pt x="1165" y="65"/>
                  </a:lnTo>
                  <a:lnTo>
                    <a:pt x="1176" y="82"/>
                  </a:lnTo>
                  <a:lnTo>
                    <a:pt x="1186" y="99"/>
                  </a:lnTo>
                  <a:lnTo>
                    <a:pt x="1195" y="112"/>
                  </a:lnTo>
                  <a:lnTo>
                    <a:pt x="1205" y="126"/>
                  </a:lnTo>
                  <a:lnTo>
                    <a:pt x="1212" y="141"/>
                  </a:lnTo>
                  <a:lnTo>
                    <a:pt x="1221" y="159"/>
                  </a:lnTo>
                  <a:lnTo>
                    <a:pt x="1225" y="175"/>
                  </a:lnTo>
                  <a:lnTo>
                    <a:pt x="1228" y="191"/>
                  </a:lnTo>
                  <a:lnTo>
                    <a:pt x="1228" y="206"/>
                  </a:lnTo>
                  <a:lnTo>
                    <a:pt x="1227" y="222"/>
                  </a:lnTo>
                  <a:lnTo>
                    <a:pt x="1224" y="232"/>
                  </a:lnTo>
                  <a:lnTo>
                    <a:pt x="1220" y="248"/>
                  </a:lnTo>
                  <a:lnTo>
                    <a:pt x="1214" y="261"/>
                  </a:lnTo>
                  <a:lnTo>
                    <a:pt x="1205" y="272"/>
                  </a:lnTo>
                  <a:lnTo>
                    <a:pt x="1195" y="282"/>
                  </a:lnTo>
                  <a:lnTo>
                    <a:pt x="1181" y="289"/>
                  </a:lnTo>
                  <a:lnTo>
                    <a:pt x="1159" y="294"/>
                  </a:lnTo>
                  <a:lnTo>
                    <a:pt x="1142" y="292"/>
                  </a:lnTo>
                  <a:lnTo>
                    <a:pt x="1124" y="286"/>
                  </a:lnTo>
                  <a:lnTo>
                    <a:pt x="1104" y="278"/>
                  </a:lnTo>
                  <a:lnTo>
                    <a:pt x="1081" y="267"/>
                  </a:lnTo>
                  <a:lnTo>
                    <a:pt x="1067" y="257"/>
                  </a:lnTo>
                  <a:lnTo>
                    <a:pt x="1051" y="247"/>
                  </a:lnTo>
                  <a:lnTo>
                    <a:pt x="1036" y="238"/>
                  </a:lnTo>
                  <a:lnTo>
                    <a:pt x="1023" y="229"/>
                  </a:lnTo>
                  <a:lnTo>
                    <a:pt x="1008" y="222"/>
                  </a:lnTo>
                  <a:lnTo>
                    <a:pt x="992" y="217"/>
                  </a:lnTo>
                  <a:lnTo>
                    <a:pt x="974" y="216"/>
                  </a:lnTo>
                  <a:lnTo>
                    <a:pt x="958" y="219"/>
                  </a:lnTo>
                  <a:lnTo>
                    <a:pt x="940" y="225"/>
                  </a:lnTo>
                  <a:lnTo>
                    <a:pt x="927" y="234"/>
                  </a:lnTo>
                  <a:lnTo>
                    <a:pt x="913" y="244"/>
                  </a:lnTo>
                  <a:lnTo>
                    <a:pt x="898" y="259"/>
                  </a:lnTo>
                  <a:lnTo>
                    <a:pt x="886" y="275"/>
                  </a:lnTo>
                  <a:lnTo>
                    <a:pt x="874" y="297"/>
                  </a:lnTo>
                  <a:lnTo>
                    <a:pt x="868" y="316"/>
                  </a:lnTo>
                  <a:lnTo>
                    <a:pt x="864" y="335"/>
                  </a:lnTo>
                  <a:lnTo>
                    <a:pt x="866" y="357"/>
                  </a:lnTo>
                  <a:lnTo>
                    <a:pt x="867" y="376"/>
                  </a:lnTo>
                  <a:lnTo>
                    <a:pt x="873" y="398"/>
                  </a:lnTo>
                  <a:lnTo>
                    <a:pt x="880" y="416"/>
                  </a:lnTo>
                  <a:lnTo>
                    <a:pt x="891" y="435"/>
                  </a:lnTo>
                  <a:lnTo>
                    <a:pt x="902" y="449"/>
                  </a:lnTo>
                  <a:lnTo>
                    <a:pt x="917" y="463"/>
                  </a:lnTo>
                  <a:lnTo>
                    <a:pt x="933" y="476"/>
                  </a:lnTo>
                  <a:lnTo>
                    <a:pt x="957" y="488"/>
                  </a:lnTo>
                  <a:lnTo>
                    <a:pt x="980" y="496"/>
                  </a:lnTo>
                  <a:lnTo>
                    <a:pt x="1007" y="502"/>
                  </a:lnTo>
                  <a:lnTo>
                    <a:pt x="1036" y="505"/>
                  </a:lnTo>
                  <a:lnTo>
                    <a:pt x="1071" y="504"/>
                  </a:lnTo>
                  <a:lnTo>
                    <a:pt x="1096" y="502"/>
                  </a:lnTo>
                  <a:lnTo>
                    <a:pt x="1121" y="501"/>
                  </a:lnTo>
                  <a:lnTo>
                    <a:pt x="1145" y="505"/>
                  </a:lnTo>
                  <a:lnTo>
                    <a:pt x="1161" y="514"/>
                  </a:lnTo>
                  <a:lnTo>
                    <a:pt x="1176" y="530"/>
                  </a:lnTo>
                  <a:lnTo>
                    <a:pt x="1184" y="549"/>
                  </a:lnTo>
                  <a:lnTo>
                    <a:pt x="1186" y="568"/>
                  </a:lnTo>
                  <a:lnTo>
                    <a:pt x="1184" y="584"/>
                  </a:lnTo>
                  <a:lnTo>
                    <a:pt x="1178" y="604"/>
                  </a:lnTo>
                  <a:lnTo>
                    <a:pt x="1168" y="627"/>
                  </a:lnTo>
                  <a:lnTo>
                    <a:pt x="1159" y="646"/>
                  </a:lnTo>
                  <a:lnTo>
                    <a:pt x="1148" y="668"/>
                  </a:lnTo>
                  <a:lnTo>
                    <a:pt x="1136" y="690"/>
                  </a:lnTo>
                  <a:lnTo>
                    <a:pt x="1123" y="714"/>
                  </a:lnTo>
                  <a:lnTo>
                    <a:pt x="1033" y="714"/>
                  </a:lnTo>
                  <a:lnTo>
                    <a:pt x="999" y="711"/>
                  </a:lnTo>
                  <a:lnTo>
                    <a:pt x="965" y="708"/>
                  </a:lnTo>
                  <a:lnTo>
                    <a:pt x="926" y="705"/>
                  </a:lnTo>
                  <a:lnTo>
                    <a:pt x="885" y="700"/>
                  </a:lnTo>
                  <a:lnTo>
                    <a:pt x="836" y="696"/>
                  </a:lnTo>
                  <a:lnTo>
                    <a:pt x="798" y="693"/>
                  </a:lnTo>
                  <a:lnTo>
                    <a:pt x="770" y="695"/>
                  </a:lnTo>
                  <a:lnTo>
                    <a:pt x="744" y="699"/>
                  </a:lnTo>
                  <a:lnTo>
                    <a:pt x="727" y="705"/>
                  </a:lnTo>
                  <a:lnTo>
                    <a:pt x="714" y="714"/>
                  </a:lnTo>
                  <a:lnTo>
                    <a:pt x="704" y="725"/>
                  </a:lnTo>
                  <a:lnTo>
                    <a:pt x="700" y="739"/>
                  </a:lnTo>
                  <a:lnTo>
                    <a:pt x="702" y="752"/>
                  </a:lnTo>
                  <a:lnTo>
                    <a:pt x="708" y="766"/>
                  </a:lnTo>
                  <a:lnTo>
                    <a:pt x="719" y="784"/>
                  </a:lnTo>
                  <a:lnTo>
                    <a:pt x="727" y="800"/>
                  </a:lnTo>
                  <a:lnTo>
                    <a:pt x="732" y="818"/>
                  </a:lnTo>
                  <a:lnTo>
                    <a:pt x="732" y="835"/>
                  </a:lnTo>
                  <a:lnTo>
                    <a:pt x="727" y="853"/>
                  </a:lnTo>
                  <a:lnTo>
                    <a:pt x="717" y="869"/>
                  </a:lnTo>
                  <a:lnTo>
                    <a:pt x="705" y="884"/>
                  </a:lnTo>
                  <a:lnTo>
                    <a:pt x="689" y="897"/>
                  </a:lnTo>
                  <a:lnTo>
                    <a:pt x="670" y="909"/>
                  </a:lnTo>
                  <a:lnTo>
                    <a:pt x="650" y="918"/>
                  </a:lnTo>
                  <a:lnTo>
                    <a:pt x="628" y="924"/>
                  </a:lnTo>
                  <a:lnTo>
                    <a:pt x="607" y="928"/>
                  </a:lnTo>
                  <a:lnTo>
                    <a:pt x="585" y="931"/>
                  </a:lnTo>
                  <a:lnTo>
                    <a:pt x="564" y="934"/>
                  </a:lnTo>
                  <a:lnTo>
                    <a:pt x="545" y="934"/>
                  </a:lnTo>
                  <a:lnTo>
                    <a:pt x="526" y="931"/>
                  </a:lnTo>
                  <a:lnTo>
                    <a:pt x="509" y="928"/>
                  </a:lnTo>
                  <a:lnTo>
                    <a:pt x="492" y="924"/>
                  </a:lnTo>
                  <a:lnTo>
                    <a:pt x="479" y="919"/>
                  </a:lnTo>
                  <a:lnTo>
                    <a:pt x="465" y="910"/>
                  </a:lnTo>
                  <a:lnTo>
                    <a:pt x="453" y="902"/>
                  </a:lnTo>
                  <a:lnTo>
                    <a:pt x="442" y="888"/>
                  </a:lnTo>
                  <a:lnTo>
                    <a:pt x="429" y="874"/>
                  </a:lnTo>
                  <a:lnTo>
                    <a:pt x="419" y="859"/>
                  </a:lnTo>
                  <a:lnTo>
                    <a:pt x="409" y="846"/>
                  </a:lnTo>
                  <a:lnTo>
                    <a:pt x="397" y="828"/>
                  </a:lnTo>
                  <a:lnTo>
                    <a:pt x="385" y="812"/>
                  </a:lnTo>
                  <a:lnTo>
                    <a:pt x="371" y="796"/>
                  </a:lnTo>
                  <a:lnTo>
                    <a:pt x="354" y="780"/>
                  </a:lnTo>
                  <a:lnTo>
                    <a:pt x="338" y="768"/>
                  </a:lnTo>
                  <a:lnTo>
                    <a:pt x="321" y="758"/>
                  </a:lnTo>
                  <a:lnTo>
                    <a:pt x="301" y="750"/>
                  </a:lnTo>
                  <a:lnTo>
                    <a:pt x="281" y="744"/>
                  </a:lnTo>
                  <a:lnTo>
                    <a:pt x="254" y="740"/>
                  </a:lnTo>
                  <a:lnTo>
                    <a:pt x="225" y="739"/>
                  </a:lnTo>
                  <a:lnTo>
                    <a:pt x="200" y="737"/>
                  </a:lnTo>
                  <a:lnTo>
                    <a:pt x="177" y="737"/>
                  </a:lnTo>
                  <a:lnTo>
                    <a:pt x="149" y="739"/>
                  </a:lnTo>
                  <a:lnTo>
                    <a:pt x="124" y="743"/>
                  </a:lnTo>
                  <a:lnTo>
                    <a:pt x="97" y="747"/>
                  </a:lnTo>
                  <a:lnTo>
                    <a:pt x="68" y="753"/>
                  </a:lnTo>
                  <a:lnTo>
                    <a:pt x="39" y="759"/>
                  </a:lnTo>
                  <a:lnTo>
                    <a:pt x="0" y="766"/>
                  </a:lnTo>
                  <a:close/>
                </a:path>
              </a:pathLst>
            </a:custGeom>
            <a:solidFill>
              <a:srgbClr val="00BF9F"/>
            </a:solidFill>
            <a:ln w="9525">
              <a:solidFill>
                <a:srgbClr val="000000"/>
              </a:solidFill>
              <a:prstDash val="solid"/>
              <a:round/>
              <a:headEnd/>
              <a:tailEnd/>
            </a:ln>
          </p:spPr>
          <p:txBody>
            <a:bodyPr/>
            <a:lstStyle/>
            <a:p>
              <a:endParaRPr lang="fr-CA"/>
            </a:p>
          </p:txBody>
        </p:sp>
        <p:sp>
          <p:nvSpPr>
            <p:cNvPr id="47115" name="Freeform 9"/>
            <p:cNvSpPr>
              <a:spLocks/>
            </p:cNvSpPr>
            <p:nvPr/>
          </p:nvSpPr>
          <p:spPr bwMode="auto">
            <a:xfrm>
              <a:off x="4745" y="709"/>
              <a:ext cx="613" cy="595"/>
            </a:xfrm>
            <a:custGeom>
              <a:avLst/>
              <a:gdLst>
                <a:gd name="T0" fmla="*/ 26 w 1214"/>
                <a:gd name="T1" fmla="*/ 0 h 896"/>
                <a:gd name="T2" fmla="*/ 613 w 1214"/>
                <a:gd name="T3" fmla="*/ 485 h 896"/>
                <a:gd name="T4" fmla="*/ 591 w 1214"/>
                <a:gd name="T5" fmla="*/ 469 h 896"/>
                <a:gd name="T6" fmla="*/ 569 w 1214"/>
                <a:gd name="T7" fmla="*/ 458 h 896"/>
                <a:gd name="T8" fmla="*/ 541 w 1214"/>
                <a:gd name="T9" fmla="*/ 450 h 896"/>
                <a:gd name="T10" fmla="*/ 508 w 1214"/>
                <a:gd name="T11" fmla="*/ 447 h 896"/>
                <a:gd name="T12" fmla="*/ 475 w 1214"/>
                <a:gd name="T13" fmla="*/ 446 h 896"/>
                <a:gd name="T14" fmla="*/ 438 w 1214"/>
                <a:gd name="T15" fmla="*/ 448 h 896"/>
                <a:gd name="T16" fmla="*/ 407 w 1214"/>
                <a:gd name="T17" fmla="*/ 452 h 896"/>
                <a:gd name="T18" fmla="*/ 384 w 1214"/>
                <a:gd name="T19" fmla="*/ 460 h 896"/>
                <a:gd name="T20" fmla="*/ 368 w 1214"/>
                <a:gd name="T21" fmla="*/ 470 h 896"/>
                <a:gd name="T22" fmla="*/ 359 w 1214"/>
                <a:gd name="T23" fmla="*/ 485 h 896"/>
                <a:gd name="T24" fmla="*/ 363 w 1214"/>
                <a:gd name="T25" fmla="*/ 502 h 896"/>
                <a:gd name="T26" fmla="*/ 370 w 1214"/>
                <a:gd name="T27" fmla="*/ 518 h 896"/>
                <a:gd name="T28" fmla="*/ 366 w 1214"/>
                <a:gd name="T29" fmla="*/ 539 h 896"/>
                <a:gd name="T30" fmla="*/ 351 w 1214"/>
                <a:gd name="T31" fmla="*/ 558 h 896"/>
                <a:gd name="T32" fmla="*/ 333 w 1214"/>
                <a:gd name="T33" fmla="*/ 573 h 896"/>
                <a:gd name="T34" fmla="*/ 315 w 1214"/>
                <a:gd name="T35" fmla="*/ 584 h 896"/>
                <a:gd name="T36" fmla="*/ 294 w 1214"/>
                <a:gd name="T37" fmla="*/ 591 h 896"/>
                <a:gd name="T38" fmla="*/ 275 w 1214"/>
                <a:gd name="T39" fmla="*/ 595 h 896"/>
                <a:gd name="T40" fmla="*/ 252 w 1214"/>
                <a:gd name="T41" fmla="*/ 593 h 896"/>
                <a:gd name="T42" fmla="*/ 234 w 1214"/>
                <a:gd name="T43" fmla="*/ 587 h 896"/>
                <a:gd name="T44" fmla="*/ 216 w 1214"/>
                <a:gd name="T45" fmla="*/ 576 h 896"/>
                <a:gd name="T46" fmla="*/ 209 w 1214"/>
                <a:gd name="T47" fmla="*/ 562 h 896"/>
                <a:gd name="T48" fmla="*/ 209 w 1214"/>
                <a:gd name="T49" fmla="*/ 546 h 896"/>
                <a:gd name="T50" fmla="*/ 216 w 1214"/>
                <a:gd name="T51" fmla="*/ 525 h 896"/>
                <a:gd name="T52" fmla="*/ 228 w 1214"/>
                <a:gd name="T53" fmla="*/ 505 h 896"/>
                <a:gd name="T54" fmla="*/ 235 w 1214"/>
                <a:gd name="T55" fmla="*/ 487 h 896"/>
                <a:gd name="T56" fmla="*/ 235 w 1214"/>
                <a:gd name="T57" fmla="*/ 468 h 896"/>
                <a:gd name="T58" fmla="*/ 222 w 1214"/>
                <a:gd name="T59" fmla="*/ 454 h 896"/>
                <a:gd name="T60" fmla="*/ 204 w 1214"/>
                <a:gd name="T61" fmla="*/ 448 h 896"/>
                <a:gd name="T62" fmla="*/ 166 w 1214"/>
                <a:gd name="T63" fmla="*/ 446 h 896"/>
                <a:gd name="T64" fmla="*/ 131 w 1214"/>
                <a:gd name="T65" fmla="*/ 450 h 896"/>
                <a:gd name="T66" fmla="*/ 88 w 1214"/>
                <a:gd name="T67" fmla="*/ 460 h 896"/>
                <a:gd name="T68" fmla="*/ 50 w 1214"/>
                <a:gd name="T69" fmla="*/ 468 h 896"/>
                <a:gd name="T70" fmla="*/ 32 w 1214"/>
                <a:gd name="T71" fmla="*/ 476 h 896"/>
                <a:gd name="T72" fmla="*/ 23 w 1214"/>
                <a:gd name="T73" fmla="*/ 454 h 896"/>
                <a:gd name="T74" fmla="*/ 15 w 1214"/>
                <a:gd name="T75" fmla="*/ 428 h 896"/>
                <a:gd name="T76" fmla="*/ 10 w 1214"/>
                <a:gd name="T77" fmla="*/ 395 h 896"/>
                <a:gd name="T78" fmla="*/ 13 w 1214"/>
                <a:gd name="T79" fmla="*/ 362 h 896"/>
                <a:gd name="T80" fmla="*/ 25 w 1214"/>
                <a:gd name="T81" fmla="*/ 327 h 896"/>
                <a:gd name="T82" fmla="*/ 44 w 1214"/>
                <a:gd name="T83" fmla="*/ 298 h 896"/>
                <a:gd name="T84" fmla="*/ 67 w 1214"/>
                <a:gd name="T85" fmla="*/ 281 h 896"/>
                <a:gd name="T86" fmla="*/ 91 w 1214"/>
                <a:gd name="T87" fmla="*/ 267 h 896"/>
                <a:gd name="T88" fmla="*/ 118 w 1214"/>
                <a:gd name="T89" fmla="*/ 250 h 896"/>
                <a:gd name="T90" fmla="*/ 136 w 1214"/>
                <a:gd name="T91" fmla="*/ 236 h 896"/>
                <a:gd name="T92" fmla="*/ 151 w 1214"/>
                <a:gd name="T93" fmla="*/ 216 h 896"/>
                <a:gd name="T94" fmla="*/ 161 w 1214"/>
                <a:gd name="T95" fmla="*/ 189 h 896"/>
                <a:gd name="T96" fmla="*/ 160 w 1214"/>
                <a:gd name="T97" fmla="*/ 159 h 896"/>
                <a:gd name="T98" fmla="*/ 147 w 1214"/>
                <a:gd name="T99" fmla="*/ 131 h 896"/>
                <a:gd name="T100" fmla="*/ 126 w 1214"/>
                <a:gd name="T101" fmla="*/ 118 h 896"/>
                <a:gd name="T102" fmla="*/ 106 w 1214"/>
                <a:gd name="T103" fmla="*/ 123 h 896"/>
                <a:gd name="T104" fmla="*/ 88 w 1214"/>
                <a:gd name="T105" fmla="*/ 142 h 896"/>
                <a:gd name="T106" fmla="*/ 72 w 1214"/>
                <a:gd name="T107" fmla="*/ 165 h 896"/>
                <a:gd name="T108" fmla="*/ 54 w 1214"/>
                <a:gd name="T109" fmla="*/ 175 h 896"/>
                <a:gd name="T110" fmla="*/ 29 w 1214"/>
                <a:gd name="T111" fmla="*/ 172 h 896"/>
                <a:gd name="T112" fmla="*/ 14 w 1214"/>
                <a:gd name="T113" fmla="*/ 154 h 896"/>
                <a:gd name="T114" fmla="*/ 3 w 1214"/>
                <a:gd name="T115" fmla="*/ 129 h 896"/>
                <a:gd name="T116" fmla="*/ 0 w 1214"/>
                <a:gd name="T117" fmla="*/ 102 h 896"/>
                <a:gd name="T118" fmla="*/ 3 w 1214"/>
                <a:gd name="T119" fmla="*/ 72 h 896"/>
                <a:gd name="T120" fmla="*/ 11 w 1214"/>
                <a:gd name="T121" fmla="*/ 36 h 896"/>
                <a:gd name="T122" fmla="*/ 19 w 1214"/>
                <a:gd name="T123" fmla="*/ 14 h 8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14"/>
                <a:gd name="T187" fmla="*/ 0 h 896"/>
                <a:gd name="T188" fmla="*/ 1214 w 1214"/>
                <a:gd name="T189" fmla="*/ 896 h 8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14" h="896">
                  <a:moveTo>
                    <a:pt x="37" y="21"/>
                  </a:moveTo>
                  <a:lnTo>
                    <a:pt x="52" y="0"/>
                  </a:lnTo>
                  <a:lnTo>
                    <a:pt x="1013" y="0"/>
                  </a:lnTo>
                  <a:lnTo>
                    <a:pt x="1214" y="730"/>
                  </a:lnTo>
                  <a:lnTo>
                    <a:pt x="1189" y="717"/>
                  </a:lnTo>
                  <a:lnTo>
                    <a:pt x="1171" y="706"/>
                  </a:lnTo>
                  <a:lnTo>
                    <a:pt x="1151" y="697"/>
                  </a:lnTo>
                  <a:lnTo>
                    <a:pt x="1126" y="689"/>
                  </a:lnTo>
                  <a:lnTo>
                    <a:pt x="1099" y="683"/>
                  </a:lnTo>
                  <a:lnTo>
                    <a:pt x="1071" y="678"/>
                  </a:lnTo>
                  <a:lnTo>
                    <a:pt x="1038" y="674"/>
                  </a:lnTo>
                  <a:lnTo>
                    <a:pt x="1007" y="673"/>
                  </a:lnTo>
                  <a:lnTo>
                    <a:pt x="976" y="671"/>
                  </a:lnTo>
                  <a:lnTo>
                    <a:pt x="941" y="671"/>
                  </a:lnTo>
                  <a:lnTo>
                    <a:pt x="899" y="671"/>
                  </a:lnTo>
                  <a:lnTo>
                    <a:pt x="867" y="674"/>
                  </a:lnTo>
                  <a:lnTo>
                    <a:pt x="835" y="677"/>
                  </a:lnTo>
                  <a:lnTo>
                    <a:pt x="807" y="680"/>
                  </a:lnTo>
                  <a:lnTo>
                    <a:pt x="780" y="686"/>
                  </a:lnTo>
                  <a:lnTo>
                    <a:pt x="760" y="692"/>
                  </a:lnTo>
                  <a:lnTo>
                    <a:pt x="742" y="699"/>
                  </a:lnTo>
                  <a:lnTo>
                    <a:pt x="728" y="708"/>
                  </a:lnTo>
                  <a:lnTo>
                    <a:pt x="717" y="717"/>
                  </a:lnTo>
                  <a:lnTo>
                    <a:pt x="711" y="730"/>
                  </a:lnTo>
                  <a:lnTo>
                    <a:pt x="711" y="743"/>
                  </a:lnTo>
                  <a:lnTo>
                    <a:pt x="719" y="756"/>
                  </a:lnTo>
                  <a:lnTo>
                    <a:pt x="728" y="768"/>
                  </a:lnTo>
                  <a:lnTo>
                    <a:pt x="733" y="780"/>
                  </a:lnTo>
                  <a:lnTo>
                    <a:pt x="733" y="797"/>
                  </a:lnTo>
                  <a:lnTo>
                    <a:pt x="725" y="812"/>
                  </a:lnTo>
                  <a:lnTo>
                    <a:pt x="713" y="827"/>
                  </a:lnTo>
                  <a:lnTo>
                    <a:pt x="695" y="841"/>
                  </a:lnTo>
                  <a:lnTo>
                    <a:pt x="678" y="855"/>
                  </a:lnTo>
                  <a:lnTo>
                    <a:pt x="660" y="863"/>
                  </a:lnTo>
                  <a:lnTo>
                    <a:pt x="642" y="871"/>
                  </a:lnTo>
                  <a:lnTo>
                    <a:pt x="623" y="880"/>
                  </a:lnTo>
                  <a:lnTo>
                    <a:pt x="603" y="885"/>
                  </a:lnTo>
                  <a:lnTo>
                    <a:pt x="582" y="890"/>
                  </a:lnTo>
                  <a:lnTo>
                    <a:pt x="562" y="893"/>
                  </a:lnTo>
                  <a:lnTo>
                    <a:pt x="544" y="896"/>
                  </a:lnTo>
                  <a:lnTo>
                    <a:pt x="520" y="896"/>
                  </a:lnTo>
                  <a:lnTo>
                    <a:pt x="500" y="893"/>
                  </a:lnTo>
                  <a:lnTo>
                    <a:pt x="481" y="890"/>
                  </a:lnTo>
                  <a:lnTo>
                    <a:pt x="463" y="884"/>
                  </a:lnTo>
                  <a:lnTo>
                    <a:pt x="444" y="877"/>
                  </a:lnTo>
                  <a:lnTo>
                    <a:pt x="428" y="868"/>
                  </a:lnTo>
                  <a:lnTo>
                    <a:pt x="418" y="858"/>
                  </a:lnTo>
                  <a:lnTo>
                    <a:pt x="413" y="847"/>
                  </a:lnTo>
                  <a:lnTo>
                    <a:pt x="412" y="837"/>
                  </a:lnTo>
                  <a:lnTo>
                    <a:pt x="413" y="822"/>
                  </a:lnTo>
                  <a:lnTo>
                    <a:pt x="418" y="808"/>
                  </a:lnTo>
                  <a:lnTo>
                    <a:pt x="428" y="790"/>
                  </a:lnTo>
                  <a:lnTo>
                    <a:pt x="441" y="774"/>
                  </a:lnTo>
                  <a:lnTo>
                    <a:pt x="451" y="761"/>
                  </a:lnTo>
                  <a:lnTo>
                    <a:pt x="459" y="750"/>
                  </a:lnTo>
                  <a:lnTo>
                    <a:pt x="465" y="734"/>
                  </a:lnTo>
                  <a:lnTo>
                    <a:pt x="469" y="718"/>
                  </a:lnTo>
                  <a:lnTo>
                    <a:pt x="465" y="705"/>
                  </a:lnTo>
                  <a:lnTo>
                    <a:pt x="456" y="693"/>
                  </a:lnTo>
                  <a:lnTo>
                    <a:pt x="440" y="683"/>
                  </a:lnTo>
                  <a:lnTo>
                    <a:pt x="422" y="678"/>
                  </a:lnTo>
                  <a:lnTo>
                    <a:pt x="404" y="674"/>
                  </a:lnTo>
                  <a:lnTo>
                    <a:pt x="379" y="671"/>
                  </a:lnTo>
                  <a:lnTo>
                    <a:pt x="329" y="671"/>
                  </a:lnTo>
                  <a:lnTo>
                    <a:pt x="293" y="674"/>
                  </a:lnTo>
                  <a:lnTo>
                    <a:pt x="259" y="678"/>
                  </a:lnTo>
                  <a:lnTo>
                    <a:pt x="215" y="684"/>
                  </a:lnTo>
                  <a:lnTo>
                    <a:pt x="175" y="692"/>
                  </a:lnTo>
                  <a:lnTo>
                    <a:pt x="131" y="699"/>
                  </a:lnTo>
                  <a:lnTo>
                    <a:pt x="99" y="705"/>
                  </a:lnTo>
                  <a:lnTo>
                    <a:pt x="77" y="709"/>
                  </a:lnTo>
                  <a:lnTo>
                    <a:pt x="64" y="717"/>
                  </a:lnTo>
                  <a:lnTo>
                    <a:pt x="55" y="700"/>
                  </a:lnTo>
                  <a:lnTo>
                    <a:pt x="46" y="683"/>
                  </a:lnTo>
                  <a:lnTo>
                    <a:pt x="37" y="664"/>
                  </a:lnTo>
                  <a:lnTo>
                    <a:pt x="30" y="645"/>
                  </a:lnTo>
                  <a:lnTo>
                    <a:pt x="24" y="621"/>
                  </a:lnTo>
                  <a:lnTo>
                    <a:pt x="20" y="595"/>
                  </a:lnTo>
                  <a:lnTo>
                    <a:pt x="21" y="570"/>
                  </a:lnTo>
                  <a:lnTo>
                    <a:pt x="25" y="545"/>
                  </a:lnTo>
                  <a:lnTo>
                    <a:pt x="36" y="518"/>
                  </a:lnTo>
                  <a:lnTo>
                    <a:pt x="50" y="492"/>
                  </a:lnTo>
                  <a:lnTo>
                    <a:pt x="67" y="468"/>
                  </a:lnTo>
                  <a:lnTo>
                    <a:pt x="87" y="449"/>
                  </a:lnTo>
                  <a:lnTo>
                    <a:pt x="109" y="435"/>
                  </a:lnTo>
                  <a:lnTo>
                    <a:pt x="133" y="423"/>
                  </a:lnTo>
                  <a:lnTo>
                    <a:pt x="156" y="411"/>
                  </a:lnTo>
                  <a:lnTo>
                    <a:pt x="180" y="402"/>
                  </a:lnTo>
                  <a:lnTo>
                    <a:pt x="203" y="392"/>
                  </a:lnTo>
                  <a:lnTo>
                    <a:pt x="233" y="377"/>
                  </a:lnTo>
                  <a:lnTo>
                    <a:pt x="252" y="369"/>
                  </a:lnTo>
                  <a:lnTo>
                    <a:pt x="269" y="355"/>
                  </a:lnTo>
                  <a:lnTo>
                    <a:pt x="285" y="341"/>
                  </a:lnTo>
                  <a:lnTo>
                    <a:pt x="300" y="325"/>
                  </a:lnTo>
                  <a:lnTo>
                    <a:pt x="310" y="306"/>
                  </a:lnTo>
                  <a:lnTo>
                    <a:pt x="318" y="285"/>
                  </a:lnTo>
                  <a:lnTo>
                    <a:pt x="321" y="261"/>
                  </a:lnTo>
                  <a:lnTo>
                    <a:pt x="316" y="239"/>
                  </a:lnTo>
                  <a:lnTo>
                    <a:pt x="306" y="216"/>
                  </a:lnTo>
                  <a:lnTo>
                    <a:pt x="291" y="198"/>
                  </a:lnTo>
                  <a:lnTo>
                    <a:pt x="272" y="185"/>
                  </a:lnTo>
                  <a:lnTo>
                    <a:pt x="250" y="178"/>
                  </a:lnTo>
                  <a:lnTo>
                    <a:pt x="230" y="178"/>
                  </a:lnTo>
                  <a:lnTo>
                    <a:pt x="209" y="185"/>
                  </a:lnTo>
                  <a:lnTo>
                    <a:pt x="188" y="198"/>
                  </a:lnTo>
                  <a:lnTo>
                    <a:pt x="174" y="214"/>
                  </a:lnTo>
                  <a:lnTo>
                    <a:pt x="158" y="232"/>
                  </a:lnTo>
                  <a:lnTo>
                    <a:pt x="143" y="248"/>
                  </a:lnTo>
                  <a:lnTo>
                    <a:pt x="127" y="259"/>
                  </a:lnTo>
                  <a:lnTo>
                    <a:pt x="106" y="263"/>
                  </a:lnTo>
                  <a:lnTo>
                    <a:pt x="80" y="263"/>
                  </a:lnTo>
                  <a:lnTo>
                    <a:pt x="58" y="259"/>
                  </a:lnTo>
                  <a:lnTo>
                    <a:pt x="42" y="245"/>
                  </a:lnTo>
                  <a:lnTo>
                    <a:pt x="27" y="232"/>
                  </a:lnTo>
                  <a:lnTo>
                    <a:pt x="15" y="216"/>
                  </a:lnTo>
                  <a:lnTo>
                    <a:pt x="6" y="195"/>
                  </a:lnTo>
                  <a:lnTo>
                    <a:pt x="2" y="176"/>
                  </a:lnTo>
                  <a:lnTo>
                    <a:pt x="0" y="154"/>
                  </a:lnTo>
                  <a:lnTo>
                    <a:pt x="2" y="131"/>
                  </a:lnTo>
                  <a:lnTo>
                    <a:pt x="6" y="109"/>
                  </a:lnTo>
                  <a:lnTo>
                    <a:pt x="14" y="79"/>
                  </a:lnTo>
                  <a:lnTo>
                    <a:pt x="22" y="54"/>
                  </a:lnTo>
                  <a:lnTo>
                    <a:pt x="28" y="38"/>
                  </a:lnTo>
                  <a:lnTo>
                    <a:pt x="37" y="21"/>
                  </a:lnTo>
                  <a:close/>
                </a:path>
              </a:pathLst>
            </a:custGeom>
            <a:solidFill>
              <a:srgbClr val="FF5F00"/>
            </a:solidFill>
            <a:ln w="9525">
              <a:solidFill>
                <a:srgbClr val="000000"/>
              </a:solidFill>
              <a:prstDash val="solid"/>
              <a:round/>
              <a:headEnd/>
              <a:tailEnd/>
            </a:ln>
          </p:spPr>
          <p:txBody>
            <a:bodyPr/>
            <a:lstStyle/>
            <a:p>
              <a:endParaRPr lang="fr-CA"/>
            </a:p>
          </p:txBody>
        </p:sp>
        <p:sp>
          <p:nvSpPr>
            <p:cNvPr id="47116" name="Freeform 10"/>
            <p:cNvSpPr>
              <a:spLocks/>
            </p:cNvSpPr>
            <p:nvPr/>
          </p:nvSpPr>
          <p:spPr bwMode="auto">
            <a:xfrm>
              <a:off x="3499" y="1170"/>
              <a:ext cx="759" cy="675"/>
            </a:xfrm>
            <a:custGeom>
              <a:avLst/>
              <a:gdLst>
                <a:gd name="T0" fmla="*/ 11 w 1503"/>
                <a:gd name="T1" fmla="*/ 550 h 1016"/>
                <a:gd name="T2" fmla="*/ 64 w 1503"/>
                <a:gd name="T3" fmla="*/ 537 h 1016"/>
                <a:gd name="T4" fmla="*/ 131 w 1503"/>
                <a:gd name="T5" fmla="*/ 515 h 1016"/>
                <a:gd name="T6" fmla="*/ 191 w 1503"/>
                <a:gd name="T7" fmla="*/ 490 h 1016"/>
                <a:gd name="T8" fmla="*/ 228 w 1503"/>
                <a:gd name="T9" fmla="*/ 486 h 1016"/>
                <a:gd name="T10" fmla="*/ 267 w 1503"/>
                <a:gd name="T11" fmla="*/ 496 h 1016"/>
                <a:gd name="T12" fmla="*/ 286 w 1503"/>
                <a:gd name="T13" fmla="*/ 520 h 1016"/>
                <a:gd name="T14" fmla="*/ 283 w 1503"/>
                <a:gd name="T15" fmla="*/ 549 h 1016"/>
                <a:gd name="T16" fmla="*/ 264 w 1503"/>
                <a:gd name="T17" fmla="*/ 593 h 1016"/>
                <a:gd name="T18" fmla="*/ 262 w 1503"/>
                <a:gd name="T19" fmla="*/ 625 h 1016"/>
                <a:gd name="T20" fmla="*/ 281 w 1503"/>
                <a:gd name="T21" fmla="*/ 658 h 1016"/>
                <a:gd name="T22" fmla="*/ 314 w 1503"/>
                <a:gd name="T23" fmla="*/ 673 h 1016"/>
                <a:gd name="T24" fmla="*/ 345 w 1503"/>
                <a:gd name="T25" fmla="*/ 670 h 1016"/>
                <a:gd name="T26" fmla="*/ 378 w 1503"/>
                <a:gd name="T27" fmla="*/ 650 h 1016"/>
                <a:gd name="T28" fmla="*/ 403 w 1503"/>
                <a:gd name="T29" fmla="*/ 621 h 1016"/>
                <a:gd name="T30" fmla="*/ 413 w 1503"/>
                <a:gd name="T31" fmla="*/ 579 h 1016"/>
                <a:gd name="T32" fmla="*/ 426 w 1503"/>
                <a:gd name="T33" fmla="*/ 553 h 1016"/>
                <a:gd name="T34" fmla="*/ 468 w 1503"/>
                <a:gd name="T35" fmla="*/ 533 h 1016"/>
                <a:gd name="T36" fmla="*/ 518 w 1503"/>
                <a:gd name="T37" fmla="*/ 518 h 1016"/>
                <a:gd name="T38" fmla="*/ 617 w 1503"/>
                <a:gd name="T39" fmla="*/ 507 h 1016"/>
                <a:gd name="T40" fmla="*/ 690 w 1503"/>
                <a:gd name="T41" fmla="*/ 504 h 1016"/>
                <a:gd name="T42" fmla="*/ 709 w 1503"/>
                <a:gd name="T43" fmla="*/ 474 h 1016"/>
                <a:gd name="T44" fmla="*/ 731 w 1503"/>
                <a:gd name="T45" fmla="*/ 443 h 1016"/>
                <a:gd name="T46" fmla="*/ 750 w 1503"/>
                <a:gd name="T47" fmla="*/ 410 h 1016"/>
                <a:gd name="T48" fmla="*/ 758 w 1503"/>
                <a:gd name="T49" fmla="*/ 375 h 1016"/>
                <a:gd name="T50" fmla="*/ 751 w 1503"/>
                <a:gd name="T51" fmla="*/ 334 h 1016"/>
                <a:gd name="T52" fmla="*/ 731 w 1503"/>
                <a:gd name="T53" fmla="*/ 317 h 1016"/>
                <a:gd name="T54" fmla="*/ 705 w 1503"/>
                <a:gd name="T55" fmla="*/ 325 h 1016"/>
                <a:gd name="T56" fmla="*/ 683 w 1503"/>
                <a:gd name="T57" fmla="*/ 364 h 1016"/>
                <a:gd name="T58" fmla="*/ 653 w 1503"/>
                <a:gd name="T59" fmla="*/ 393 h 1016"/>
                <a:gd name="T60" fmla="*/ 623 w 1503"/>
                <a:gd name="T61" fmla="*/ 395 h 1016"/>
                <a:gd name="T62" fmla="*/ 600 w 1503"/>
                <a:gd name="T63" fmla="*/ 379 h 1016"/>
                <a:gd name="T64" fmla="*/ 588 w 1503"/>
                <a:gd name="T65" fmla="*/ 352 h 1016"/>
                <a:gd name="T66" fmla="*/ 587 w 1503"/>
                <a:gd name="T67" fmla="*/ 312 h 1016"/>
                <a:gd name="T68" fmla="*/ 604 w 1503"/>
                <a:gd name="T69" fmla="*/ 279 h 1016"/>
                <a:gd name="T70" fmla="*/ 638 w 1503"/>
                <a:gd name="T71" fmla="*/ 256 h 1016"/>
                <a:gd name="T72" fmla="*/ 667 w 1503"/>
                <a:gd name="T73" fmla="*/ 229 h 1016"/>
                <a:gd name="T74" fmla="*/ 680 w 1503"/>
                <a:gd name="T75" fmla="*/ 183 h 1016"/>
                <a:gd name="T76" fmla="*/ 674 w 1503"/>
                <a:gd name="T77" fmla="*/ 139 h 1016"/>
                <a:gd name="T78" fmla="*/ 657 w 1503"/>
                <a:gd name="T79" fmla="*/ 90 h 1016"/>
                <a:gd name="T80" fmla="*/ 650 w 1503"/>
                <a:gd name="T81" fmla="*/ 45 h 1016"/>
                <a:gd name="T82" fmla="*/ 631 w 1503"/>
                <a:gd name="T83" fmla="*/ 13 h 1016"/>
                <a:gd name="T84" fmla="*/ 556 w 1503"/>
                <a:gd name="T85" fmla="*/ 8 h 1016"/>
                <a:gd name="T86" fmla="*/ 492 w 1503"/>
                <a:gd name="T87" fmla="*/ 0 h 1016"/>
                <a:gd name="T88" fmla="*/ 456 w 1503"/>
                <a:gd name="T89" fmla="*/ 8 h 1016"/>
                <a:gd name="T90" fmla="*/ 442 w 1503"/>
                <a:gd name="T91" fmla="*/ 31 h 1016"/>
                <a:gd name="T92" fmla="*/ 452 w 1503"/>
                <a:gd name="T93" fmla="*/ 60 h 1016"/>
                <a:gd name="T94" fmla="*/ 459 w 1503"/>
                <a:gd name="T95" fmla="*/ 94 h 1016"/>
                <a:gd name="T96" fmla="*/ 445 w 1503"/>
                <a:gd name="T97" fmla="*/ 127 h 1016"/>
                <a:gd name="T98" fmla="*/ 417 w 1503"/>
                <a:gd name="T99" fmla="*/ 149 h 1016"/>
                <a:gd name="T100" fmla="*/ 384 w 1503"/>
                <a:gd name="T101" fmla="*/ 158 h 1016"/>
                <a:gd name="T102" fmla="*/ 355 w 1503"/>
                <a:gd name="T103" fmla="*/ 158 h 1016"/>
                <a:gd name="T104" fmla="*/ 331 w 1503"/>
                <a:gd name="T105" fmla="*/ 150 h 1016"/>
                <a:gd name="T106" fmla="*/ 312 w 1503"/>
                <a:gd name="T107" fmla="*/ 130 h 1016"/>
                <a:gd name="T108" fmla="*/ 295 w 1503"/>
                <a:gd name="T109" fmla="*/ 102 h 1016"/>
                <a:gd name="T110" fmla="*/ 276 w 1503"/>
                <a:gd name="T111" fmla="*/ 68 h 1016"/>
                <a:gd name="T112" fmla="*/ 251 w 1503"/>
                <a:gd name="T113" fmla="*/ 43 h 1016"/>
                <a:gd name="T114" fmla="*/ 217 w 1503"/>
                <a:gd name="T115" fmla="*/ 31 h 1016"/>
                <a:gd name="T116" fmla="*/ 178 w 1503"/>
                <a:gd name="T117" fmla="*/ 29 h 1016"/>
                <a:gd name="T118" fmla="*/ 138 w 1503"/>
                <a:gd name="T119" fmla="*/ 36 h 1016"/>
                <a:gd name="T120" fmla="*/ 89 w 1503"/>
                <a:gd name="T121" fmla="*/ 48 h 10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03"/>
                <a:gd name="T184" fmla="*/ 0 h 1016"/>
                <a:gd name="T185" fmla="*/ 1503 w 1503"/>
                <a:gd name="T186" fmla="*/ 1016 h 10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03" h="1016">
                  <a:moveTo>
                    <a:pt x="176" y="73"/>
                  </a:moveTo>
                  <a:lnTo>
                    <a:pt x="0" y="830"/>
                  </a:lnTo>
                  <a:lnTo>
                    <a:pt x="22" y="828"/>
                  </a:lnTo>
                  <a:lnTo>
                    <a:pt x="47" y="825"/>
                  </a:lnTo>
                  <a:lnTo>
                    <a:pt x="93" y="816"/>
                  </a:lnTo>
                  <a:lnTo>
                    <a:pt x="126" y="809"/>
                  </a:lnTo>
                  <a:lnTo>
                    <a:pt x="169" y="800"/>
                  </a:lnTo>
                  <a:lnTo>
                    <a:pt x="216" y="788"/>
                  </a:lnTo>
                  <a:lnTo>
                    <a:pt x="260" y="775"/>
                  </a:lnTo>
                  <a:lnTo>
                    <a:pt x="301" y="761"/>
                  </a:lnTo>
                  <a:lnTo>
                    <a:pt x="348" y="744"/>
                  </a:lnTo>
                  <a:lnTo>
                    <a:pt x="379" y="737"/>
                  </a:lnTo>
                  <a:lnTo>
                    <a:pt x="405" y="733"/>
                  </a:lnTo>
                  <a:lnTo>
                    <a:pt x="429" y="731"/>
                  </a:lnTo>
                  <a:lnTo>
                    <a:pt x="451" y="731"/>
                  </a:lnTo>
                  <a:lnTo>
                    <a:pt x="483" y="736"/>
                  </a:lnTo>
                  <a:lnTo>
                    <a:pt x="505" y="740"/>
                  </a:lnTo>
                  <a:lnTo>
                    <a:pt x="529" y="747"/>
                  </a:lnTo>
                  <a:lnTo>
                    <a:pt x="545" y="756"/>
                  </a:lnTo>
                  <a:lnTo>
                    <a:pt x="557" y="766"/>
                  </a:lnTo>
                  <a:lnTo>
                    <a:pt x="566" y="783"/>
                  </a:lnTo>
                  <a:lnTo>
                    <a:pt x="569" y="794"/>
                  </a:lnTo>
                  <a:lnTo>
                    <a:pt x="567" y="810"/>
                  </a:lnTo>
                  <a:lnTo>
                    <a:pt x="561" y="827"/>
                  </a:lnTo>
                  <a:lnTo>
                    <a:pt x="547" y="847"/>
                  </a:lnTo>
                  <a:lnTo>
                    <a:pt x="532" y="871"/>
                  </a:lnTo>
                  <a:lnTo>
                    <a:pt x="523" y="893"/>
                  </a:lnTo>
                  <a:lnTo>
                    <a:pt x="519" y="909"/>
                  </a:lnTo>
                  <a:lnTo>
                    <a:pt x="517" y="926"/>
                  </a:lnTo>
                  <a:lnTo>
                    <a:pt x="519" y="940"/>
                  </a:lnTo>
                  <a:lnTo>
                    <a:pt x="526" y="957"/>
                  </a:lnTo>
                  <a:lnTo>
                    <a:pt x="539" y="975"/>
                  </a:lnTo>
                  <a:lnTo>
                    <a:pt x="557" y="990"/>
                  </a:lnTo>
                  <a:lnTo>
                    <a:pt x="574" y="1000"/>
                  </a:lnTo>
                  <a:lnTo>
                    <a:pt x="596" y="1007"/>
                  </a:lnTo>
                  <a:lnTo>
                    <a:pt x="621" y="1013"/>
                  </a:lnTo>
                  <a:lnTo>
                    <a:pt x="641" y="1016"/>
                  </a:lnTo>
                  <a:lnTo>
                    <a:pt x="661" y="1013"/>
                  </a:lnTo>
                  <a:lnTo>
                    <a:pt x="683" y="1009"/>
                  </a:lnTo>
                  <a:lnTo>
                    <a:pt x="704" y="1001"/>
                  </a:lnTo>
                  <a:lnTo>
                    <a:pt x="726" y="991"/>
                  </a:lnTo>
                  <a:lnTo>
                    <a:pt x="749" y="978"/>
                  </a:lnTo>
                  <a:lnTo>
                    <a:pt x="768" y="965"/>
                  </a:lnTo>
                  <a:lnTo>
                    <a:pt x="784" y="951"/>
                  </a:lnTo>
                  <a:lnTo>
                    <a:pt x="798" y="935"/>
                  </a:lnTo>
                  <a:lnTo>
                    <a:pt x="808" y="916"/>
                  </a:lnTo>
                  <a:lnTo>
                    <a:pt x="814" y="896"/>
                  </a:lnTo>
                  <a:lnTo>
                    <a:pt x="817" y="871"/>
                  </a:lnTo>
                  <a:lnTo>
                    <a:pt x="824" y="852"/>
                  </a:lnTo>
                  <a:lnTo>
                    <a:pt x="830" y="843"/>
                  </a:lnTo>
                  <a:lnTo>
                    <a:pt x="843" y="832"/>
                  </a:lnTo>
                  <a:lnTo>
                    <a:pt x="865" y="822"/>
                  </a:lnTo>
                  <a:lnTo>
                    <a:pt x="895" y="812"/>
                  </a:lnTo>
                  <a:lnTo>
                    <a:pt x="926" y="803"/>
                  </a:lnTo>
                  <a:lnTo>
                    <a:pt x="953" y="794"/>
                  </a:lnTo>
                  <a:lnTo>
                    <a:pt x="983" y="787"/>
                  </a:lnTo>
                  <a:lnTo>
                    <a:pt x="1025" y="780"/>
                  </a:lnTo>
                  <a:lnTo>
                    <a:pt x="1084" y="769"/>
                  </a:lnTo>
                  <a:lnTo>
                    <a:pt x="1150" y="763"/>
                  </a:lnTo>
                  <a:lnTo>
                    <a:pt x="1222" y="763"/>
                  </a:lnTo>
                  <a:lnTo>
                    <a:pt x="1293" y="763"/>
                  </a:lnTo>
                  <a:lnTo>
                    <a:pt x="1357" y="771"/>
                  </a:lnTo>
                  <a:lnTo>
                    <a:pt x="1366" y="758"/>
                  </a:lnTo>
                  <a:lnTo>
                    <a:pt x="1375" y="743"/>
                  </a:lnTo>
                  <a:lnTo>
                    <a:pt x="1387" y="730"/>
                  </a:lnTo>
                  <a:lnTo>
                    <a:pt x="1403" y="714"/>
                  </a:lnTo>
                  <a:lnTo>
                    <a:pt x="1415" y="702"/>
                  </a:lnTo>
                  <a:lnTo>
                    <a:pt x="1432" y="683"/>
                  </a:lnTo>
                  <a:lnTo>
                    <a:pt x="1447" y="667"/>
                  </a:lnTo>
                  <a:lnTo>
                    <a:pt x="1460" y="653"/>
                  </a:lnTo>
                  <a:lnTo>
                    <a:pt x="1473" y="637"/>
                  </a:lnTo>
                  <a:lnTo>
                    <a:pt x="1485" y="617"/>
                  </a:lnTo>
                  <a:lnTo>
                    <a:pt x="1490" y="603"/>
                  </a:lnTo>
                  <a:lnTo>
                    <a:pt x="1495" y="581"/>
                  </a:lnTo>
                  <a:lnTo>
                    <a:pt x="1501" y="564"/>
                  </a:lnTo>
                  <a:lnTo>
                    <a:pt x="1503" y="540"/>
                  </a:lnTo>
                  <a:lnTo>
                    <a:pt x="1497" y="521"/>
                  </a:lnTo>
                  <a:lnTo>
                    <a:pt x="1488" y="502"/>
                  </a:lnTo>
                  <a:lnTo>
                    <a:pt x="1478" y="490"/>
                  </a:lnTo>
                  <a:lnTo>
                    <a:pt x="1463" y="483"/>
                  </a:lnTo>
                  <a:lnTo>
                    <a:pt x="1448" y="477"/>
                  </a:lnTo>
                  <a:lnTo>
                    <a:pt x="1432" y="477"/>
                  </a:lnTo>
                  <a:lnTo>
                    <a:pt x="1416" y="477"/>
                  </a:lnTo>
                  <a:lnTo>
                    <a:pt x="1397" y="489"/>
                  </a:lnTo>
                  <a:lnTo>
                    <a:pt x="1382" y="505"/>
                  </a:lnTo>
                  <a:lnTo>
                    <a:pt x="1368" y="524"/>
                  </a:lnTo>
                  <a:lnTo>
                    <a:pt x="1352" y="548"/>
                  </a:lnTo>
                  <a:lnTo>
                    <a:pt x="1334" y="567"/>
                  </a:lnTo>
                  <a:lnTo>
                    <a:pt x="1316" y="581"/>
                  </a:lnTo>
                  <a:lnTo>
                    <a:pt x="1294" y="592"/>
                  </a:lnTo>
                  <a:lnTo>
                    <a:pt x="1269" y="599"/>
                  </a:lnTo>
                  <a:lnTo>
                    <a:pt x="1253" y="599"/>
                  </a:lnTo>
                  <a:lnTo>
                    <a:pt x="1234" y="595"/>
                  </a:lnTo>
                  <a:lnTo>
                    <a:pt x="1219" y="590"/>
                  </a:lnTo>
                  <a:lnTo>
                    <a:pt x="1205" y="584"/>
                  </a:lnTo>
                  <a:lnTo>
                    <a:pt x="1188" y="571"/>
                  </a:lnTo>
                  <a:lnTo>
                    <a:pt x="1178" y="559"/>
                  </a:lnTo>
                  <a:lnTo>
                    <a:pt x="1169" y="545"/>
                  </a:lnTo>
                  <a:lnTo>
                    <a:pt x="1165" y="530"/>
                  </a:lnTo>
                  <a:lnTo>
                    <a:pt x="1159" y="507"/>
                  </a:lnTo>
                  <a:lnTo>
                    <a:pt x="1158" y="486"/>
                  </a:lnTo>
                  <a:lnTo>
                    <a:pt x="1162" y="470"/>
                  </a:lnTo>
                  <a:lnTo>
                    <a:pt x="1172" y="452"/>
                  </a:lnTo>
                  <a:lnTo>
                    <a:pt x="1181" y="438"/>
                  </a:lnTo>
                  <a:lnTo>
                    <a:pt x="1197" y="420"/>
                  </a:lnTo>
                  <a:lnTo>
                    <a:pt x="1219" y="408"/>
                  </a:lnTo>
                  <a:lnTo>
                    <a:pt x="1235" y="399"/>
                  </a:lnTo>
                  <a:lnTo>
                    <a:pt x="1263" y="385"/>
                  </a:lnTo>
                  <a:lnTo>
                    <a:pt x="1290" y="370"/>
                  </a:lnTo>
                  <a:lnTo>
                    <a:pt x="1306" y="357"/>
                  </a:lnTo>
                  <a:lnTo>
                    <a:pt x="1321" y="345"/>
                  </a:lnTo>
                  <a:lnTo>
                    <a:pt x="1337" y="323"/>
                  </a:lnTo>
                  <a:lnTo>
                    <a:pt x="1343" y="300"/>
                  </a:lnTo>
                  <a:lnTo>
                    <a:pt x="1346" y="276"/>
                  </a:lnTo>
                  <a:lnTo>
                    <a:pt x="1347" y="257"/>
                  </a:lnTo>
                  <a:lnTo>
                    <a:pt x="1341" y="229"/>
                  </a:lnTo>
                  <a:lnTo>
                    <a:pt x="1334" y="209"/>
                  </a:lnTo>
                  <a:lnTo>
                    <a:pt x="1324" y="185"/>
                  </a:lnTo>
                  <a:lnTo>
                    <a:pt x="1313" y="163"/>
                  </a:lnTo>
                  <a:lnTo>
                    <a:pt x="1302" y="135"/>
                  </a:lnTo>
                  <a:lnTo>
                    <a:pt x="1291" y="112"/>
                  </a:lnTo>
                  <a:lnTo>
                    <a:pt x="1288" y="90"/>
                  </a:lnTo>
                  <a:lnTo>
                    <a:pt x="1287" y="68"/>
                  </a:lnTo>
                  <a:lnTo>
                    <a:pt x="1290" y="46"/>
                  </a:lnTo>
                  <a:lnTo>
                    <a:pt x="1290" y="22"/>
                  </a:lnTo>
                  <a:lnTo>
                    <a:pt x="1249" y="19"/>
                  </a:lnTo>
                  <a:lnTo>
                    <a:pt x="1193" y="19"/>
                  </a:lnTo>
                  <a:lnTo>
                    <a:pt x="1141" y="15"/>
                  </a:lnTo>
                  <a:lnTo>
                    <a:pt x="1102" y="12"/>
                  </a:lnTo>
                  <a:lnTo>
                    <a:pt x="1061" y="7"/>
                  </a:lnTo>
                  <a:lnTo>
                    <a:pt x="1012" y="3"/>
                  </a:lnTo>
                  <a:lnTo>
                    <a:pt x="974" y="0"/>
                  </a:lnTo>
                  <a:lnTo>
                    <a:pt x="946" y="2"/>
                  </a:lnTo>
                  <a:lnTo>
                    <a:pt x="920" y="6"/>
                  </a:lnTo>
                  <a:lnTo>
                    <a:pt x="903" y="12"/>
                  </a:lnTo>
                  <a:lnTo>
                    <a:pt x="890" y="21"/>
                  </a:lnTo>
                  <a:lnTo>
                    <a:pt x="880" y="32"/>
                  </a:lnTo>
                  <a:lnTo>
                    <a:pt x="876" y="46"/>
                  </a:lnTo>
                  <a:lnTo>
                    <a:pt x="878" y="59"/>
                  </a:lnTo>
                  <a:lnTo>
                    <a:pt x="884" y="73"/>
                  </a:lnTo>
                  <a:lnTo>
                    <a:pt x="895" y="91"/>
                  </a:lnTo>
                  <a:lnTo>
                    <a:pt x="903" y="107"/>
                  </a:lnTo>
                  <a:lnTo>
                    <a:pt x="908" y="125"/>
                  </a:lnTo>
                  <a:lnTo>
                    <a:pt x="908" y="142"/>
                  </a:lnTo>
                  <a:lnTo>
                    <a:pt x="903" y="160"/>
                  </a:lnTo>
                  <a:lnTo>
                    <a:pt x="893" y="176"/>
                  </a:lnTo>
                  <a:lnTo>
                    <a:pt x="881" y="191"/>
                  </a:lnTo>
                  <a:lnTo>
                    <a:pt x="865" y="204"/>
                  </a:lnTo>
                  <a:lnTo>
                    <a:pt x="846" y="216"/>
                  </a:lnTo>
                  <a:lnTo>
                    <a:pt x="826" y="225"/>
                  </a:lnTo>
                  <a:lnTo>
                    <a:pt x="804" y="231"/>
                  </a:lnTo>
                  <a:lnTo>
                    <a:pt x="783" y="235"/>
                  </a:lnTo>
                  <a:lnTo>
                    <a:pt x="761" y="238"/>
                  </a:lnTo>
                  <a:lnTo>
                    <a:pt x="740" y="241"/>
                  </a:lnTo>
                  <a:lnTo>
                    <a:pt x="721" y="241"/>
                  </a:lnTo>
                  <a:lnTo>
                    <a:pt x="702" y="238"/>
                  </a:lnTo>
                  <a:lnTo>
                    <a:pt x="685" y="235"/>
                  </a:lnTo>
                  <a:lnTo>
                    <a:pt x="668" y="231"/>
                  </a:lnTo>
                  <a:lnTo>
                    <a:pt x="655" y="226"/>
                  </a:lnTo>
                  <a:lnTo>
                    <a:pt x="641" y="217"/>
                  </a:lnTo>
                  <a:lnTo>
                    <a:pt x="629" y="209"/>
                  </a:lnTo>
                  <a:lnTo>
                    <a:pt x="618" y="195"/>
                  </a:lnTo>
                  <a:lnTo>
                    <a:pt x="605" y="181"/>
                  </a:lnTo>
                  <a:lnTo>
                    <a:pt x="595" y="166"/>
                  </a:lnTo>
                  <a:lnTo>
                    <a:pt x="585" y="153"/>
                  </a:lnTo>
                  <a:lnTo>
                    <a:pt x="573" y="135"/>
                  </a:lnTo>
                  <a:lnTo>
                    <a:pt x="561" y="119"/>
                  </a:lnTo>
                  <a:lnTo>
                    <a:pt x="547" y="103"/>
                  </a:lnTo>
                  <a:lnTo>
                    <a:pt x="530" y="87"/>
                  </a:lnTo>
                  <a:lnTo>
                    <a:pt x="514" y="75"/>
                  </a:lnTo>
                  <a:lnTo>
                    <a:pt x="497" y="65"/>
                  </a:lnTo>
                  <a:lnTo>
                    <a:pt x="477" y="57"/>
                  </a:lnTo>
                  <a:lnTo>
                    <a:pt x="457" y="51"/>
                  </a:lnTo>
                  <a:lnTo>
                    <a:pt x="430" y="47"/>
                  </a:lnTo>
                  <a:lnTo>
                    <a:pt x="401" y="46"/>
                  </a:lnTo>
                  <a:lnTo>
                    <a:pt x="376" y="44"/>
                  </a:lnTo>
                  <a:lnTo>
                    <a:pt x="353" y="44"/>
                  </a:lnTo>
                  <a:lnTo>
                    <a:pt x="325" y="46"/>
                  </a:lnTo>
                  <a:lnTo>
                    <a:pt x="300" y="50"/>
                  </a:lnTo>
                  <a:lnTo>
                    <a:pt x="273" y="54"/>
                  </a:lnTo>
                  <a:lnTo>
                    <a:pt x="244" y="60"/>
                  </a:lnTo>
                  <a:lnTo>
                    <a:pt x="215" y="66"/>
                  </a:lnTo>
                  <a:lnTo>
                    <a:pt x="176" y="73"/>
                  </a:lnTo>
                  <a:close/>
                </a:path>
              </a:pathLst>
            </a:custGeom>
            <a:solidFill>
              <a:srgbClr val="FF00FF"/>
            </a:solidFill>
            <a:ln w="9525">
              <a:solidFill>
                <a:srgbClr val="000000"/>
              </a:solidFill>
              <a:prstDash val="solid"/>
              <a:round/>
              <a:headEnd/>
              <a:tailEnd/>
            </a:ln>
          </p:spPr>
          <p:txBody>
            <a:bodyPr/>
            <a:lstStyle/>
            <a:p>
              <a:endParaRPr lang="fr-CA"/>
            </a:p>
          </p:txBody>
        </p:sp>
        <p:grpSp>
          <p:nvGrpSpPr>
            <p:cNvPr id="47117" name="Group 11"/>
            <p:cNvGrpSpPr>
              <a:grpSpLocks/>
            </p:cNvGrpSpPr>
            <p:nvPr/>
          </p:nvGrpSpPr>
          <p:grpSpPr bwMode="auto">
            <a:xfrm>
              <a:off x="4083" y="1553"/>
              <a:ext cx="730" cy="699"/>
              <a:chOff x="4117" y="3365"/>
              <a:chExt cx="722" cy="526"/>
            </a:xfrm>
          </p:grpSpPr>
          <p:sp>
            <p:nvSpPr>
              <p:cNvPr id="47124" name="Rectangle 12"/>
              <p:cNvSpPr>
                <a:spLocks noChangeArrowheads="1"/>
              </p:cNvSpPr>
              <p:nvPr/>
            </p:nvSpPr>
            <p:spPr bwMode="auto">
              <a:xfrm>
                <a:off x="4188" y="3822"/>
                <a:ext cx="591" cy="69"/>
              </a:xfrm>
              <a:prstGeom prst="rect">
                <a:avLst/>
              </a:prstGeom>
              <a:solidFill>
                <a:srgbClr val="808000"/>
              </a:solidFill>
              <a:ln w="9525">
                <a:solidFill>
                  <a:srgbClr val="000000"/>
                </a:solidFill>
                <a:miter lim="800000"/>
                <a:headEnd/>
                <a:tailEnd/>
              </a:ln>
            </p:spPr>
            <p:txBody>
              <a:bodyPr/>
              <a:lstStyle/>
              <a:p>
                <a:endParaRPr lang="fr-CA"/>
              </a:p>
            </p:txBody>
          </p:sp>
          <p:sp>
            <p:nvSpPr>
              <p:cNvPr id="47125" name="Freeform 13"/>
              <p:cNvSpPr>
                <a:spLocks/>
              </p:cNvSpPr>
              <p:nvPr/>
            </p:nvSpPr>
            <p:spPr bwMode="auto">
              <a:xfrm>
                <a:off x="4117" y="3365"/>
                <a:ext cx="722" cy="455"/>
              </a:xfrm>
              <a:custGeom>
                <a:avLst/>
                <a:gdLst>
                  <a:gd name="T0" fmla="*/ 642 w 1446"/>
                  <a:gd name="T1" fmla="*/ 89 h 910"/>
                  <a:gd name="T2" fmla="*/ 591 w 1446"/>
                  <a:gd name="T3" fmla="*/ 98 h 910"/>
                  <a:gd name="T4" fmla="*/ 533 w 1446"/>
                  <a:gd name="T5" fmla="*/ 118 h 910"/>
                  <a:gd name="T6" fmla="*/ 468 w 1446"/>
                  <a:gd name="T7" fmla="*/ 142 h 910"/>
                  <a:gd name="T8" fmla="*/ 411 w 1446"/>
                  <a:gd name="T9" fmla="*/ 151 h 910"/>
                  <a:gd name="T10" fmla="*/ 372 w 1446"/>
                  <a:gd name="T11" fmla="*/ 139 h 910"/>
                  <a:gd name="T12" fmla="*/ 361 w 1446"/>
                  <a:gd name="T13" fmla="*/ 115 h 910"/>
                  <a:gd name="T14" fmla="*/ 378 w 1446"/>
                  <a:gd name="T15" fmla="*/ 85 h 910"/>
                  <a:gd name="T16" fmla="*/ 419 w 1446"/>
                  <a:gd name="T17" fmla="*/ 62 h 910"/>
                  <a:gd name="T18" fmla="*/ 465 w 1446"/>
                  <a:gd name="T19" fmla="*/ 47 h 910"/>
                  <a:gd name="T20" fmla="*/ 483 w 1446"/>
                  <a:gd name="T21" fmla="*/ 20 h 910"/>
                  <a:gd name="T22" fmla="*/ 457 w 1446"/>
                  <a:gd name="T23" fmla="*/ 1 h 910"/>
                  <a:gd name="T24" fmla="*/ 400 w 1446"/>
                  <a:gd name="T25" fmla="*/ 2 h 910"/>
                  <a:gd name="T26" fmla="*/ 344 w 1446"/>
                  <a:gd name="T27" fmla="*/ 22 h 910"/>
                  <a:gd name="T28" fmla="*/ 283 w 1446"/>
                  <a:gd name="T29" fmla="*/ 56 h 910"/>
                  <a:gd name="T30" fmla="*/ 222 w 1446"/>
                  <a:gd name="T31" fmla="*/ 84 h 910"/>
                  <a:gd name="T32" fmla="*/ 156 w 1446"/>
                  <a:gd name="T33" fmla="*/ 96 h 910"/>
                  <a:gd name="T34" fmla="*/ 100 w 1446"/>
                  <a:gd name="T35" fmla="*/ 97 h 910"/>
                  <a:gd name="T36" fmla="*/ 116 w 1446"/>
                  <a:gd name="T37" fmla="*/ 158 h 910"/>
                  <a:gd name="T38" fmla="*/ 132 w 1446"/>
                  <a:gd name="T39" fmla="*/ 209 h 910"/>
                  <a:gd name="T40" fmla="*/ 119 w 1446"/>
                  <a:gd name="T41" fmla="*/ 239 h 910"/>
                  <a:gd name="T42" fmla="*/ 92 w 1446"/>
                  <a:gd name="T43" fmla="*/ 246 h 910"/>
                  <a:gd name="T44" fmla="*/ 62 w 1446"/>
                  <a:gd name="T45" fmla="*/ 235 h 910"/>
                  <a:gd name="T46" fmla="*/ 28 w 1446"/>
                  <a:gd name="T47" fmla="*/ 226 h 910"/>
                  <a:gd name="T48" fmla="*/ 5 w 1446"/>
                  <a:gd name="T49" fmla="*/ 247 h 910"/>
                  <a:gd name="T50" fmla="*/ 1 w 1446"/>
                  <a:gd name="T51" fmla="*/ 284 h 910"/>
                  <a:gd name="T52" fmla="*/ 21 w 1446"/>
                  <a:gd name="T53" fmla="*/ 324 h 910"/>
                  <a:gd name="T54" fmla="*/ 60 w 1446"/>
                  <a:gd name="T55" fmla="*/ 343 h 910"/>
                  <a:gd name="T56" fmla="*/ 110 w 1446"/>
                  <a:gd name="T57" fmla="*/ 343 h 910"/>
                  <a:gd name="T58" fmla="*/ 129 w 1446"/>
                  <a:gd name="T59" fmla="*/ 363 h 910"/>
                  <a:gd name="T60" fmla="*/ 111 w 1446"/>
                  <a:gd name="T61" fmla="*/ 407 h 910"/>
                  <a:gd name="T62" fmla="*/ 84 w 1446"/>
                  <a:gd name="T63" fmla="*/ 447 h 910"/>
                  <a:gd name="T64" fmla="*/ 670 w 1446"/>
                  <a:gd name="T65" fmla="*/ 436 h 910"/>
                  <a:gd name="T66" fmla="*/ 686 w 1446"/>
                  <a:gd name="T67" fmla="*/ 406 h 910"/>
                  <a:gd name="T68" fmla="*/ 712 w 1446"/>
                  <a:gd name="T69" fmla="*/ 380 h 910"/>
                  <a:gd name="T70" fmla="*/ 721 w 1446"/>
                  <a:gd name="T71" fmla="*/ 344 h 910"/>
                  <a:gd name="T72" fmla="*/ 704 w 1446"/>
                  <a:gd name="T73" fmla="*/ 320 h 910"/>
                  <a:gd name="T74" fmla="*/ 665 w 1446"/>
                  <a:gd name="T75" fmla="*/ 314 h 910"/>
                  <a:gd name="T76" fmla="*/ 621 w 1446"/>
                  <a:gd name="T77" fmla="*/ 325 h 910"/>
                  <a:gd name="T78" fmla="*/ 574 w 1446"/>
                  <a:gd name="T79" fmla="*/ 326 h 910"/>
                  <a:gd name="T80" fmla="*/ 544 w 1446"/>
                  <a:gd name="T81" fmla="*/ 304 h 910"/>
                  <a:gd name="T82" fmla="*/ 550 w 1446"/>
                  <a:gd name="T83" fmla="*/ 268 h 910"/>
                  <a:gd name="T84" fmla="*/ 580 w 1446"/>
                  <a:gd name="T85" fmla="*/ 244 h 910"/>
                  <a:gd name="T86" fmla="*/ 621 w 1446"/>
                  <a:gd name="T87" fmla="*/ 235 h 910"/>
                  <a:gd name="T88" fmla="*/ 664 w 1446"/>
                  <a:gd name="T89" fmla="*/ 223 h 910"/>
                  <a:gd name="T90" fmla="*/ 681 w 1446"/>
                  <a:gd name="T91" fmla="*/ 192 h 910"/>
                  <a:gd name="T92" fmla="*/ 679 w 1446"/>
                  <a:gd name="T93" fmla="*/ 144 h 910"/>
                  <a:gd name="T94" fmla="*/ 671 w 1446"/>
                  <a:gd name="T95" fmla="*/ 96 h 9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46"/>
                  <a:gd name="T145" fmla="*/ 0 h 910"/>
                  <a:gd name="T146" fmla="*/ 1446 w 1446"/>
                  <a:gd name="T147" fmla="*/ 910 h 9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46" h="910">
                    <a:moveTo>
                      <a:pt x="1343" y="192"/>
                    </a:moveTo>
                    <a:lnTo>
                      <a:pt x="1331" y="186"/>
                    </a:lnTo>
                    <a:lnTo>
                      <a:pt x="1308" y="181"/>
                    </a:lnTo>
                    <a:lnTo>
                      <a:pt x="1285" y="178"/>
                    </a:lnTo>
                    <a:lnTo>
                      <a:pt x="1262" y="181"/>
                    </a:lnTo>
                    <a:lnTo>
                      <a:pt x="1233" y="185"/>
                    </a:lnTo>
                    <a:lnTo>
                      <a:pt x="1211" y="188"/>
                    </a:lnTo>
                    <a:lnTo>
                      <a:pt x="1183" y="195"/>
                    </a:lnTo>
                    <a:lnTo>
                      <a:pt x="1158" y="203"/>
                    </a:lnTo>
                    <a:lnTo>
                      <a:pt x="1125" y="213"/>
                    </a:lnTo>
                    <a:lnTo>
                      <a:pt x="1096" y="223"/>
                    </a:lnTo>
                    <a:lnTo>
                      <a:pt x="1068" y="236"/>
                    </a:lnTo>
                    <a:lnTo>
                      <a:pt x="1040" y="248"/>
                    </a:lnTo>
                    <a:lnTo>
                      <a:pt x="1006" y="261"/>
                    </a:lnTo>
                    <a:lnTo>
                      <a:pt x="974" y="272"/>
                    </a:lnTo>
                    <a:lnTo>
                      <a:pt x="937" y="283"/>
                    </a:lnTo>
                    <a:lnTo>
                      <a:pt x="901" y="294"/>
                    </a:lnTo>
                    <a:lnTo>
                      <a:pt x="877" y="300"/>
                    </a:lnTo>
                    <a:lnTo>
                      <a:pt x="852" y="302"/>
                    </a:lnTo>
                    <a:lnTo>
                      <a:pt x="824" y="302"/>
                    </a:lnTo>
                    <a:lnTo>
                      <a:pt x="795" y="298"/>
                    </a:lnTo>
                    <a:lnTo>
                      <a:pt x="776" y="294"/>
                    </a:lnTo>
                    <a:lnTo>
                      <a:pt x="760" y="286"/>
                    </a:lnTo>
                    <a:lnTo>
                      <a:pt x="745" y="278"/>
                    </a:lnTo>
                    <a:lnTo>
                      <a:pt x="735" y="269"/>
                    </a:lnTo>
                    <a:lnTo>
                      <a:pt x="729" y="257"/>
                    </a:lnTo>
                    <a:lnTo>
                      <a:pt x="723" y="244"/>
                    </a:lnTo>
                    <a:lnTo>
                      <a:pt x="723" y="231"/>
                    </a:lnTo>
                    <a:lnTo>
                      <a:pt x="727" y="214"/>
                    </a:lnTo>
                    <a:lnTo>
                      <a:pt x="735" y="198"/>
                    </a:lnTo>
                    <a:lnTo>
                      <a:pt x="745" y="185"/>
                    </a:lnTo>
                    <a:lnTo>
                      <a:pt x="758" y="169"/>
                    </a:lnTo>
                    <a:lnTo>
                      <a:pt x="771" y="160"/>
                    </a:lnTo>
                    <a:lnTo>
                      <a:pt x="789" y="147"/>
                    </a:lnTo>
                    <a:lnTo>
                      <a:pt x="814" y="134"/>
                    </a:lnTo>
                    <a:lnTo>
                      <a:pt x="839" y="125"/>
                    </a:lnTo>
                    <a:lnTo>
                      <a:pt x="864" y="119"/>
                    </a:lnTo>
                    <a:lnTo>
                      <a:pt x="886" y="112"/>
                    </a:lnTo>
                    <a:lnTo>
                      <a:pt x="911" y="103"/>
                    </a:lnTo>
                    <a:lnTo>
                      <a:pt x="931" y="93"/>
                    </a:lnTo>
                    <a:lnTo>
                      <a:pt x="951" y="82"/>
                    </a:lnTo>
                    <a:lnTo>
                      <a:pt x="965" y="71"/>
                    </a:lnTo>
                    <a:lnTo>
                      <a:pt x="971" y="56"/>
                    </a:lnTo>
                    <a:lnTo>
                      <a:pt x="968" y="40"/>
                    </a:lnTo>
                    <a:lnTo>
                      <a:pt x="958" y="25"/>
                    </a:lnTo>
                    <a:lnTo>
                      <a:pt x="948" y="15"/>
                    </a:lnTo>
                    <a:lnTo>
                      <a:pt x="933" y="7"/>
                    </a:lnTo>
                    <a:lnTo>
                      <a:pt x="915" y="2"/>
                    </a:lnTo>
                    <a:lnTo>
                      <a:pt x="892" y="0"/>
                    </a:lnTo>
                    <a:lnTo>
                      <a:pt x="868" y="0"/>
                    </a:lnTo>
                    <a:lnTo>
                      <a:pt x="835" y="2"/>
                    </a:lnTo>
                    <a:lnTo>
                      <a:pt x="801" y="4"/>
                    </a:lnTo>
                    <a:lnTo>
                      <a:pt x="779" y="10"/>
                    </a:lnTo>
                    <a:lnTo>
                      <a:pt x="746" y="19"/>
                    </a:lnTo>
                    <a:lnTo>
                      <a:pt x="713" y="31"/>
                    </a:lnTo>
                    <a:lnTo>
                      <a:pt x="689" y="43"/>
                    </a:lnTo>
                    <a:lnTo>
                      <a:pt x="661" y="57"/>
                    </a:lnTo>
                    <a:lnTo>
                      <a:pt x="635" y="71"/>
                    </a:lnTo>
                    <a:lnTo>
                      <a:pt x="607" y="88"/>
                    </a:lnTo>
                    <a:lnTo>
                      <a:pt x="566" y="112"/>
                    </a:lnTo>
                    <a:lnTo>
                      <a:pt x="538" y="129"/>
                    </a:lnTo>
                    <a:lnTo>
                      <a:pt x="513" y="144"/>
                    </a:lnTo>
                    <a:lnTo>
                      <a:pt x="478" y="157"/>
                    </a:lnTo>
                    <a:lnTo>
                      <a:pt x="445" y="167"/>
                    </a:lnTo>
                    <a:lnTo>
                      <a:pt x="411" y="176"/>
                    </a:lnTo>
                    <a:lnTo>
                      <a:pt x="376" y="182"/>
                    </a:lnTo>
                    <a:lnTo>
                      <a:pt x="341" y="188"/>
                    </a:lnTo>
                    <a:lnTo>
                      <a:pt x="313" y="191"/>
                    </a:lnTo>
                    <a:lnTo>
                      <a:pt x="282" y="194"/>
                    </a:lnTo>
                    <a:lnTo>
                      <a:pt x="253" y="194"/>
                    </a:lnTo>
                    <a:lnTo>
                      <a:pt x="223" y="195"/>
                    </a:lnTo>
                    <a:lnTo>
                      <a:pt x="200" y="194"/>
                    </a:lnTo>
                    <a:lnTo>
                      <a:pt x="203" y="217"/>
                    </a:lnTo>
                    <a:lnTo>
                      <a:pt x="210" y="248"/>
                    </a:lnTo>
                    <a:lnTo>
                      <a:pt x="219" y="279"/>
                    </a:lnTo>
                    <a:lnTo>
                      <a:pt x="232" y="316"/>
                    </a:lnTo>
                    <a:lnTo>
                      <a:pt x="243" y="345"/>
                    </a:lnTo>
                    <a:lnTo>
                      <a:pt x="256" y="370"/>
                    </a:lnTo>
                    <a:lnTo>
                      <a:pt x="263" y="393"/>
                    </a:lnTo>
                    <a:lnTo>
                      <a:pt x="265" y="417"/>
                    </a:lnTo>
                    <a:lnTo>
                      <a:pt x="263" y="438"/>
                    </a:lnTo>
                    <a:lnTo>
                      <a:pt x="256" y="454"/>
                    </a:lnTo>
                    <a:lnTo>
                      <a:pt x="247" y="467"/>
                    </a:lnTo>
                    <a:lnTo>
                      <a:pt x="238" y="479"/>
                    </a:lnTo>
                    <a:lnTo>
                      <a:pt x="225" y="487"/>
                    </a:lnTo>
                    <a:lnTo>
                      <a:pt x="213" y="492"/>
                    </a:lnTo>
                    <a:lnTo>
                      <a:pt x="201" y="495"/>
                    </a:lnTo>
                    <a:lnTo>
                      <a:pt x="184" y="493"/>
                    </a:lnTo>
                    <a:lnTo>
                      <a:pt x="171" y="489"/>
                    </a:lnTo>
                    <a:lnTo>
                      <a:pt x="154" y="485"/>
                    </a:lnTo>
                    <a:lnTo>
                      <a:pt x="143" y="479"/>
                    </a:lnTo>
                    <a:lnTo>
                      <a:pt x="125" y="470"/>
                    </a:lnTo>
                    <a:lnTo>
                      <a:pt x="112" y="462"/>
                    </a:lnTo>
                    <a:lnTo>
                      <a:pt x="99" y="457"/>
                    </a:lnTo>
                    <a:lnTo>
                      <a:pt x="84" y="451"/>
                    </a:lnTo>
                    <a:lnTo>
                      <a:pt x="56" y="451"/>
                    </a:lnTo>
                    <a:lnTo>
                      <a:pt x="41" y="457"/>
                    </a:lnTo>
                    <a:lnTo>
                      <a:pt x="28" y="465"/>
                    </a:lnTo>
                    <a:lnTo>
                      <a:pt x="19" y="479"/>
                    </a:lnTo>
                    <a:lnTo>
                      <a:pt x="10" y="495"/>
                    </a:lnTo>
                    <a:lnTo>
                      <a:pt x="5" y="511"/>
                    </a:lnTo>
                    <a:lnTo>
                      <a:pt x="0" y="529"/>
                    </a:lnTo>
                    <a:lnTo>
                      <a:pt x="0" y="549"/>
                    </a:lnTo>
                    <a:lnTo>
                      <a:pt x="3" y="567"/>
                    </a:lnTo>
                    <a:lnTo>
                      <a:pt x="7" y="587"/>
                    </a:lnTo>
                    <a:lnTo>
                      <a:pt x="18" y="606"/>
                    </a:lnTo>
                    <a:lnTo>
                      <a:pt x="28" y="627"/>
                    </a:lnTo>
                    <a:lnTo>
                      <a:pt x="43" y="647"/>
                    </a:lnTo>
                    <a:lnTo>
                      <a:pt x="59" y="659"/>
                    </a:lnTo>
                    <a:lnTo>
                      <a:pt x="79" y="672"/>
                    </a:lnTo>
                    <a:lnTo>
                      <a:pt x="99" y="681"/>
                    </a:lnTo>
                    <a:lnTo>
                      <a:pt x="121" y="686"/>
                    </a:lnTo>
                    <a:lnTo>
                      <a:pt x="140" y="690"/>
                    </a:lnTo>
                    <a:lnTo>
                      <a:pt x="169" y="690"/>
                    </a:lnTo>
                    <a:lnTo>
                      <a:pt x="193" y="687"/>
                    </a:lnTo>
                    <a:lnTo>
                      <a:pt x="220" y="686"/>
                    </a:lnTo>
                    <a:lnTo>
                      <a:pt x="241" y="686"/>
                    </a:lnTo>
                    <a:lnTo>
                      <a:pt x="254" y="694"/>
                    </a:lnTo>
                    <a:lnTo>
                      <a:pt x="259" y="709"/>
                    </a:lnTo>
                    <a:lnTo>
                      <a:pt x="259" y="725"/>
                    </a:lnTo>
                    <a:lnTo>
                      <a:pt x="251" y="747"/>
                    </a:lnTo>
                    <a:lnTo>
                      <a:pt x="244" y="769"/>
                    </a:lnTo>
                    <a:lnTo>
                      <a:pt x="235" y="788"/>
                    </a:lnTo>
                    <a:lnTo>
                      <a:pt x="223" y="813"/>
                    </a:lnTo>
                    <a:lnTo>
                      <a:pt x="210" y="835"/>
                    </a:lnTo>
                    <a:lnTo>
                      <a:pt x="197" y="856"/>
                    </a:lnTo>
                    <a:lnTo>
                      <a:pt x="181" y="876"/>
                    </a:lnTo>
                    <a:lnTo>
                      <a:pt x="169" y="893"/>
                    </a:lnTo>
                    <a:lnTo>
                      <a:pt x="144" y="910"/>
                    </a:lnTo>
                    <a:lnTo>
                      <a:pt x="1335" y="909"/>
                    </a:lnTo>
                    <a:lnTo>
                      <a:pt x="1337" y="890"/>
                    </a:lnTo>
                    <a:lnTo>
                      <a:pt x="1341" y="872"/>
                    </a:lnTo>
                    <a:lnTo>
                      <a:pt x="1347" y="856"/>
                    </a:lnTo>
                    <a:lnTo>
                      <a:pt x="1353" y="843"/>
                    </a:lnTo>
                    <a:lnTo>
                      <a:pt x="1362" y="828"/>
                    </a:lnTo>
                    <a:lnTo>
                      <a:pt x="1374" y="812"/>
                    </a:lnTo>
                    <a:lnTo>
                      <a:pt x="1387" y="797"/>
                    </a:lnTo>
                    <a:lnTo>
                      <a:pt x="1399" y="785"/>
                    </a:lnTo>
                    <a:lnTo>
                      <a:pt x="1413" y="771"/>
                    </a:lnTo>
                    <a:lnTo>
                      <a:pt x="1425" y="759"/>
                    </a:lnTo>
                    <a:lnTo>
                      <a:pt x="1434" y="744"/>
                    </a:lnTo>
                    <a:lnTo>
                      <a:pt x="1441" y="730"/>
                    </a:lnTo>
                    <a:lnTo>
                      <a:pt x="1446" y="708"/>
                    </a:lnTo>
                    <a:lnTo>
                      <a:pt x="1444" y="687"/>
                    </a:lnTo>
                    <a:lnTo>
                      <a:pt x="1440" y="674"/>
                    </a:lnTo>
                    <a:lnTo>
                      <a:pt x="1432" y="661"/>
                    </a:lnTo>
                    <a:lnTo>
                      <a:pt x="1422" y="649"/>
                    </a:lnTo>
                    <a:lnTo>
                      <a:pt x="1409" y="639"/>
                    </a:lnTo>
                    <a:lnTo>
                      <a:pt x="1394" y="633"/>
                    </a:lnTo>
                    <a:lnTo>
                      <a:pt x="1375" y="628"/>
                    </a:lnTo>
                    <a:lnTo>
                      <a:pt x="1355" y="627"/>
                    </a:lnTo>
                    <a:lnTo>
                      <a:pt x="1332" y="628"/>
                    </a:lnTo>
                    <a:lnTo>
                      <a:pt x="1312" y="631"/>
                    </a:lnTo>
                    <a:lnTo>
                      <a:pt x="1291" y="636"/>
                    </a:lnTo>
                    <a:lnTo>
                      <a:pt x="1265" y="643"/>
                    </a:lnTo>
                    <a:lnTo>
                      <a:pt x="1243" y="649"/>
                    </a:lnTo>
                    <a:lnTo>
                      <a:pt x="1219" y="653"/>
                    </a:lnTo>
                    <a:lnTo>
                      <a:pt x="1191" y="656"/>
                    </a:lnTo>
                    <a:lnTo>
                      <a:pt x="1169" y="656"/>
                    </a:lnTo>
                    <a:lnTo>
                      <a:pt x="1150" y="652"/>
                    </a:lnTo>
                    <a:lnTo>
                      <a:pt x="1130" y="646"/>
                    </a:lnTo>
                    <a:lnTo>
                      <a:pt x="1114" y="637"/>
                    </a:lnTo>
                    <a:lnTo>
                      <a:pt x="1099" y="625"/>
                    </a:lnTo>
                    <a:lnTo>
                      <a:pt x="1089" y="608"/>
                    </a:lnTo>
                    <a:lnTo>
                      <a:pt x="1084" y="589"/>
                    </a:lnTo>
                    <a:lnTo>
                      <a:pt x="1087" y="570"/>
                    </a:lnTo>
                    <a:lnTo>
                      <a:pt x="1095" y="551"/>
                    </a:lnTo>
                    <a:lnTo>
                      <a:pt x="1102" y="536"/>
                    </a:lnTo>
                    <a:lnTo>
                      <a:pt x="1115" y="521"/>
                    </a:lnTo>
                    <a:lnTo>
                      <a:pt x="1130" y="508"/>
                    </a:lnTo>
                    <a:lnTo>
                      <a:pt x="1144" y="499"/>
                    </a:lnTo>
                    <a:lnTo>
                      <a:pt x="1162" y="489"/>
                    </a:lnTo>
                    <a:lnTo>
                      <a:pt x="1180" y="483"/>
                    </a:lnTo>
                    <a:lnTo>
                      <a:pt x="1199" y="479"/>
                    </a:lnTo>
                    <a:lnTo>
                      <a:pt x="1219" y="476"/>
                    </a:lnTo>
                    <a:lnTo>
                      <a:pt x="1244" y="471"/>
                    </a:lnTo>
                    <a:lnTo>
                      <a:pt x="1271" y="468"/>
                    </a:lnTo>
                    <a:lnTo>
                      <a:pt x="1293" y="464"/>
                    </a:lnTo>
                    <a:lnTo>
                      <a:pt x="1315" y="455"/>
                    </a:lnTo>
                    <a:lnTo>
                      <a:pt x="1330" y="445"/>
                    </a:lnTo>
                    <a:lnTo>
                      <a:pt x="1343" y="432"/>
                    </a:lnTo>
                    <a:lnTo>
                      <a:pt x="1353" y="417"/>
                    </a:lnTo>
                    <a:lnTo>
                      <a:pt x="1359" y="402"/>
                    </a:lnTo>
                    <a:lnTo>
                      <a:pt x="1363" y="383"/>
                    </a:lnTo>
                    <a:lnTo>
                      <a:pt x="1365" y="358"/>
                    </a:lnTo>
                    <a:lnTo>
                      <a:pt x="1362" y="339"/>
                    </a:lnTo>
                    <a:lnTo>
                      <a:pt x="1360" y="316"/>
                    </a:lnTo>
                    <a:lnTo>
                      <a:pt x="1359" y="288"/>
                    </a:lnTo>
                    <a:lnTo>
                      <a:pt x="1357" y="254"/>
                    </a:lnTo>
                    <a:lnTo>
                      <a:pt x="1357" y="222"/>
                    </a:lnTo>
                    <a:lnTo>
                      <a:pt x="1359" y="203"/>
                    </a:lnTo>
                    <a:lnTo>
                      <a:pt x="1343" y="192"/>
                    </a:lnTo>
                    <a:close/>
                  </a:path>
                </a:pathLst>
              </a:custGeom>
              <a:solidFill>
                <a:srgbClr val="FFFF00"/>
              </a:solidFill>
              <a:ln w="9525">
                <a:solidFill>
                  <a:srgbClr val="000000"/>
                </a:solidFill>
                <a:prstDash val="solid"/>
                <a:round/>
                <a:headEnd/>
                <a:tailEnd/>
              </a:ln>
            </p:spPr>
            <p:txBody>
              <a:bodyPr/>
              <a:lstStyle/>
              <a:p>
                <a:endParaRPr lang="fr-CA"/>
              </a:p>
            </p:txBody>
          </p:sp>
        </p:grpSp>
        <p:grpSp>
          <p:nvGrpSpPr>
            <p:cNvPr id="47118" name="Group 14"/>
            <p:cNvGrpSpPr>
              <a:grpSpLocks/>
            </p:cNvGrpSpPr>
            <p:nvPr/>
          </p:nvGrpSpPr>
          <p:grpSpPr bwMode="auto">
            <a:xfrm>
              <a:off x="3424" y="1655"/>
              <a:ext cx="791" cy="596"/>
              <a:chOff x="3465" y="3442"/>
              <a:chExt cx="782" cy="448"/>
            </a:xfrm>
          </p:grpSpPr>
          <p:sp>
            <p:nvSpPr>
              <p:cNvPr id="47122" name="Freeform 15"/>
              <p:cNvSpPr>
                <a:spLocks/>
              </p:cNvSpPr>
              <p:nvPr/>
            </p:nvSpPr>
            <p:spPr bwMode="auto">
              <a:xfrm>
                <a:off x="3465" y="3442"/>
                <a:ext cx="782" cy="380"/>
              </a:xfrm>
              <a:custGeom>
                <a:avLst/>
                <a:gdLst>
                  <a:gd name="T0" fmla="*/ 71 w 1563"/>
                  <a:gd name="T1" fmla="*/ 49 h 761"/>
                  <a:gd name="T2" fmla="*/ 94 w 1563"/>
                  <a:gd name="T3" fmla="*/ 47 h 761"/>
                  <a:gd name="T4" fmla="*/ 134 w 1563"/>
                  <a:gd name="T5" fmla="*/ 39 h 761"/>
                  <a:gd name="T6" fmla="*/ 179 w 1563"/>
                  <a:gd name="T7" fmla="*/ 28 h 761"/>
                  <a:gd name="T8" fmla="*/ 222 w 1563"/>
                  <a:gd name="T9" fmla="*/ 15 h 761"/>
                  <a:gd name="T10" fmla="*/ 261 w 1563"/>
                  <a:gd name="T11" fmla="*/ 3 h 761"/>
                  <a:gd name="T12" fmla="*/ 286 w 1563"/>
                  <a:gd name="T13" fmla="*/ 0 h 761"/>
                  <a:gd name="T14" fmla="*/ 313 w 1563"/>
                  <a:gd name="T15" fmla="*/ 2 h 761"/>
                  <a:gd name="T16" fmla="*/ 336 w 1563"/>
                  <a:gd name="T17" fmla="*/ 8 h 761"/>
                  <a:gd name="T18" fmla="*/ 350 w 1563"/>
                  <a:gd name="T19" fmla="*/ 17 h 761"/>
                  <a:gd name="T20" fmla="*/ 356 w 1563"/>
                  <a:gd name="T21" fmla="*/ 31 h 761"/>
                  <a:gd name="T22" fmla="*/ 352 w 1563"/>
                  <a:gd name="T23" fmla="*/ 48 h 761"/>
                  <a:gd name="T24" fmla="*/ 337 w 1563"/>
                  <a:gd name="T25" fmla="*/ 70 h 761"/>
                  <a:gd name="T26" fmla="*/ 331 w 1563"/>
                  <a:gd name="T27" fmla="*/ 89 h 761"/>
                  <a:gd name="T28" fmla="*/ 331 w 1563"/>
                  <a:gd name="T29" fmla="*/ 105 h 761"/>
                  <a:gd name="T30" fmla="*/ 341 w 1563"/>
                  <a:gd name="T31" fmla="*/ 122 h 761"/>
                  <a:gd name="T32" fmla="*/ 359 w 1563"/>
                  <a:gd name="T33" fmla="*/ 136 h 761"/>
                  <a:gd name="T34" fmla="*/ 382 w 1563"/>
                  <a:gd name="T35" fmla="*/ 142 h 761"/>
                  <a:gd name="T36" fmla="*/ 403 w 1563"/>
                  <a:gd name="T37" fmla="*/ 142 h 761"/>
                  <a:gd name="T38" fmla="*/ 424 w 1563"/>
                  <a:gd name="T39" fmla="*/ 136 h 761"/>
                  <a:gd name="T40" fmla="*/ 447 w 1563"/>
                  <a:gd name="T41" fmla="*/ 124 h 761"/>
                  <a:gd name="T42" fmla="*/ 465 w 1563"/>
                  <a:gd name="T43" fmla="*/ 111 h 761"/>
                  <a:gd name="T44" fmla="*/ 476 w 1563"/>
                  <a:gd name="T45" fmla="*/ 93 h 761"/>
                  <a:gd name="T46" fmla="*/ 481 w 1563"/>
                  <a:gd name="T47" fmla="*/ 70 h 761"/>
                  <a:gd name="T48" fmla="*/ 487 w 1563"/>
                  <a:gd name="T49" fmla="*/ 56 h 761"/>
                  <a:gd name="T50" fmla="*/ 505 w 1563"/>
                  <a:gd name="T51" fmla="*/ 45 h 761"/>
                  <a:gd name="T52" fmla="*/ 535 w 1563"/>
                  <a:gd name="T53" fmla="*/ 36 h 761"/>
                  <a:gd name="T54" fmla="*/ 564 w 1563"/>
                  <a:gd name="T55" fmla="*/ 28 h 761"/>
                  <a:gd name="T56" fmla="*/ 615 w 1563"/>
                  <a:gd name="T57" fmla="*/ 19 h 761"/>
                  <a:gd name="T58" fmla="*/ 684 w 1563"/>
                  <a:gd name="T59" fmla="*/ 16 h 761"/>
                  <a:gd name="T60" fmla="*/ 752 w 1563"/>
                  <a:gd name="T61" fmla="*/ 20 h 761"/>
                  <a:gd name="T62" fmla="*/ 755 w 1563"/>
                  <a:gd name="T63" fmla="*/ 41 h 761"/>
                  <a:gd name="T64" fmla="*/ 766 w 1563"/>
                  <a:gd name="T65" fmla="*/ 75 h 761"/>
                  <a:gd name="T66" fmla="*/ 777 w 1563"/>
                  <a:gd name="T67" fmla="*/ 107 h 761"/>
                  <a:gd name="T68" fmla="*/ 782 w 1563"/>
                  <a:gd name="T69" fmla="*/ 131 h 761"/>
                  <a:gd name="T70" fmla="*/ 778 w 1563"/>
                  <a:gd name="T71" fmla="*/ 147 h 761"/>
                  <a:gd name="T72" fmla="*/ 770 w 1563"/>
                  <a:gd name="T73" fmla="*/ 159 h 761"/>
                  <a:gd name="T74" fmla="*/ 758 w 1563"/>
                  <a:gd name="T75" fmla="*/ 166 h 761"/>
                  <a:gd name="T76" fmla="*/ 738 w 1563"/>
                  <a:gd name="T77" fmla="*/ 165 h 761"/>
                  <a:gd name="T78" fmla="*/ 719 w 1563"/>
                  <a:gd name="T79" fmla="*/ 158 h 761"/>
                  <a:gd name="T80" fmla="*/ 704 w 1563"/>
                  <a:gd name="T81" fmla="*/ 150 h 761"/>
                  <a:gd name="T82" fmla="*/ 686 w 1563"/>
                  <a:gd name="T83" fmla="*/ 145 h 761"/>
                  <a:gd name="T84" fmla="*/ 670 w 1563"/>
                  <a:gd name="T85" fmla="*/ 150 h 761"/>
                  <a:gd name="T86" fmla="*/ 658 w 1563"/>
                  <a:gd name="T87" fmla="*/ 163 h 761"/>
                  <a:gd name="T88" fmla="*/ 652 w 1563"/>
                  <a:gd name="T89" fmla="*/ 180 h 761"/>
                  <a:gd name="T90" fmla="*/ 650 w 1563"/>
                  <a:gd name="T91" fmla="*/ 197 h 761"/>
                  <a:gd name="T92" fmla="*/ 655 w 1563"/>
                  <a:gd name="T93" fmla="*/ 221 h 761"/>
                  <a:gd name="T94" fmla="*/ 667 w 1563"/>
                  <a:gd name="T95" fmla="*/ 241 h 761"/>
                  <a:gd name="T96" fmla="*/ 679 w 1563"/>
                  <a:gd name="T97" fmla="*/ 253 h 761"/>
                  <a:gd name="T98" fmla="*/ 699 w 1563"/>
                  <a:gd name="T99" fmla="*/ 266 h 761"/>
                  <a:gd name="T100" fmla="*/ 722 w 1563"/>
                  <a:gd name="T101" fmla="*/ 271 h 761"/>
                  <a:gd name="T102" fmla="*/ 749 w 1563"/>
                  <a:gd name="T103" fmla="*/ 270 h 761"/>
                  <a:gd name="T104" fmla="*/ 770 w 1563"/>
                  <a:gd name="T105" fmla="*/ 269 h 761"/>
                  <a:gd name="T106" fmla="*/ 778 w 1563"/>
                  <a:gd name="T107" fmla="*/ 277 h 761"/>
                  <a:gd name="T108" fmla="*/ 778 w 1563"/>
                  <a:gd name="T109" fmla="*/ 287 h 761"/>
                  <a:gd name="T110" fmla="*/ 772 w 1563"/>
                  <a:gd name="T111" fmla="*/ 306 h 761"/>
                  <a:gd name="T112" fmla="*/ 761 w 1563"/>
                  <a:gd name="T113" fmla="*/ 329 h 761"/>
                  <a:gd name="T114" fmla="*/ 746 w 1563"/>
                  <a:gd name="T115" fmla="*/ 353 h 761"/>
                  <a:gd name="T116" fmla="*/ 730 w 1563"/>
                  <a:gd name="T117" fmla="*/ 374 h 761"/>
                  <a:gd name="T118" fmla="*/ 0 w 1563"/>
                  <a:gd name="T119" fmla="*/ 379 h 7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63"/>
                  <a:gd name="T181" fmla="*/ 0 h 761"/>
                  <a:gd name="T182" fmla="*/ 1563 w 1563"/>
                  <a:gd name="T183" fmla="*/ 761 h 76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63" h="761">
                    <a:moveTo>
                      <a:pt x="0" y="759"/>
                    </a:moveTo>
                    <a:lnTo>
                      <a:pt x="141" y="99"/>
                    </a:lnTo>
                    <a:lnTo>
                      <a:pt x="163" y="97"/>
                    </a:lnTo>
                    <a:lnTo>
                      <a:pt x="188" y="94"/>
                    </a:lnTo>
                    <a:lnTo>
                      <a:pt x="234" y="85"/>
                    </a:lnTo>
                    <a:lnTo>
                      <a:pt x="268" y="78"/>
                    </a:lnTo>
                    <a:lnTo>
                      <a:pt x="310" y="69"/>
                    </a:lnTo>
                    <a:lnTo>
                      <a:pt x="357" y="57"/>
                    </a:lnTo>
                    <a:lnTo>
                      <a:pt x="403" y="44"/>
                    </a:lnTo>
                    <a:lnTo>
                      <a:pt x="444" y="30"/>
                    </a:lnTo>
                    <a:lnTo>
                      <a:pt x="491" y="13"/>
                    </a:lnTo>
                    <a:lnTo>
                      <a:pt x="522" y="6"/>
                    </a:lnTo>
                    <a:lnTo>
                      <a:pt x="548" y="2"/>
                    </a:lnTo>
                    <a:lnTo>
                      <a:pt x="572" y="0"/>
                    </a:lnTo>
                    <a:lnTo>
                      <a:pt x="594" y="0"/>
                    </a:lnTo>
                    <a:lnTo>
                      <a:pt x="626" y="5"/>
                    </a:lnTo>
                    <a:lnTo>
                      <a:pt x="648" y="9"/>
                    </a:lnTo>
                    <a:lnTo>
                      <a:pt x="671" y="16"/>
                    </a:lnTo>
                    <a:lnTo>
                      <a:pt x="688" y="25"/>
                    </a:lnTo>
                    <a:lnTo>
                      <a:pt x="699" y="35"/>
                    </a:lnTo>
                    <a:lnTo>
                      <a:pt x="708" y="52"/>
                    </a:lnTo>
                    <a:lnTo>
                      <a:pt x="711" y="63"/>
                    </a:lnTo>
                    <a:lnTo>
                      <a:pt x="710" y="79"/>
                    </a:lnTo>
                    <a:lnTo>
                      <a:pt x="704" y="96"/>
                    </a:lnTo>
                    <a:lnTo>
                      <a:pt x="689" y="116"/>
                    </a:lnTo>
                    <a:lnTo>
                      <a:pt x="674" y="141"/>
                    </a:lnTo>
                    <a:lnTo>
                      <a:pt x="666" y="163"/>
                    </a:lnTo>
                    <a:lnTo>
                      <a:pt x="661" y="179"/>
                    </a:lnTo>
                    <a:lnTo>
                      <a:pt x="660" y="197"/>
                    </a:lnTo>
                    <a:lnTo>
                      <a:pt x="661" y="210"/>
                    </a:lnTo>
                    <a:lnTo>
                      <a:pt x="669" y="228"/>
                    </a:lnTo>
                    <a:lnTo>
                      <a:pt x="682" y="245"/>
                    </a:lnTo>
                    <a:lnTo>
                      <a:pt x="699" y="262"/>
                    </a:lnTo>
                    <a:lnTo>
                      <a:pt x="717" y="272"/>
                    </a:lnTo>
                    <a:lnTo>
                      <a:pt x="739" y="279"/>
                    </a:lnTo>
                    <a:lnTo>
                      <a:pt x="764" y="285"/>
                    </a:lnTo>
                    <a:lnTo>
                      <a:pt x="783" y="288"/>
                    </a:lnTo>
                    <a:lnTo>
                      <a:pt x="805" y="285"/>
                    </a:lnTo>
                    <a:lnTo>
                      <a:pt x="827" y="281"/>
                    </a:lnTo>
                    <a:lnTo>
                      <a:pt x="848" y="273"/>
                    </a:lnTo>
                    <a:lnTo>
                      <a:pt x="870" y="263"/>
                    </a:lnTo>
                    <a:lnTo>
                      <a:pt x="893" y="248"/>
                    </a:lnTo>
                    <a:lnTo>
                      <a:pt x="912" y="235"/>
                    </a:lnTo>
                    <a:lnTo>
                      <a:pt x="929" y="222"/>
                    </a:lnTo>
                    <a:lnTo>
                      <a:pt x="942" y="206"/>
                    </a:lnTo>
                    <a:lnTo>
                      <a:pt x="952" y="187"/>
                    </a:lnTo>
                    <a:lnTo>
                      <a:pt x="958" y="166"/>
                    </a:lnTo>
                    <a:lnTo>
                      <a:pt x="961" y="141"/>
                    </a:lnTo>
                    <a:lnTo>
                      <a:pt x="968" y="121"/>
                    </a:lnTo>
                    <a:lnTo>
                      <a:pt x="974" y="112"/>
                    </a:lnTo>
                    <a:lnTo>
                      <a:pt x="987" y="101"/>
                    </a:lnTo>
                    <a:lnTo>
                      <a:pt x="1009" y="91"/>
                    </a:lnTo>
                    <a:lnTo>
                      <a:pt x="1039" y="81"/>
                    </a:lnTo>
                    <a:lnTo>
                      <a:pt x="1070" y="72"/>
                    </a:lnTo>
                    <a:lnTo>
                      <a:pt x="1097" y="63"/>
                    </a:lnTo>
                    <a:lnTo>
                      <a:pt x="1127" y="56"/>
                    </a:lnTo>
                    <a:lnTo>
                      <a:pt x="1169" y="49"/>
                    </a:lnTo>
                    <a:lnTo>
                      <a:pt x="1230" y="38"/>
                    </a:lnTo>
                    <a:lnTo>
                      <a:pt x="1296" y="32"/>
                    </a:lnTo>
                    <a:lnTo>
                      <a:pt x="1368" y="32"/>
                    </a:lnTo>
                    <a:lnTo>
                      <a:pt x="1438" y="32"/>
                    </a:lnTo>
                    <a:lnTo>
                      <a:pt x="1503" y="40"/>
                    </a:lnTo>
                    <a:lnTo>
                      <a:pt x="1506" y="59"/>
                    </a:lnTo>
                    <a:lnTo>
                      <a:pt x="1510" y="82"/>
                    </a:lnTo>
                    <a:lnTo>
                      <a:pt x="1519" y="115"/>
                    </a:lnTo>
                    <a:lnTo>
                      <a:pt x="1532" y="151"/>
                    </a:lnTo>
                    <a:lnTo>
                      <a:pt x="1546" y="188"/>
                    </a:lnTo>
                    <a:lnTo>
                      <a:pt x="1554" y="215"/>
                    </a:lnTo>
                    <a:lnTo>
                      <a:pt x="1560" y="239"/>
                    </a:lnTo>
                    <a:lnTo>
                      <a:pt x="1563" y="262"/>
                    </a:lnTo>
                    <a:lnTo>
                      <a:pt x="1562" y="278"/>
                    </a:lnTo>
                    <a:lnTo>
                      <a:pt x="1556" y="295"/>
                    </a:lnTo>
                    <a:lnTo>
                      <a:pt x="1547" y="310"/>
                    </a:lnTo>
                    <a:lnTo>
                      <a:pt x="1540" y="319"/>
                    </a:lnTo>
                    <a:lnTo>
                      <a:pt x="1529" y="326"/>
                    </a:lnTo>
                    <a:lnTo>
                      <a:pt x="1515" y="333"/>
                    </a:lnTo>
                    <a:lnTo>
                      <a:pt x="1496" y="335"/>
                    </a:lnTo>
                    <a:lnTo>
                      <a:pt x="1476" y="331"/>
                    </a:lnTo>
                    <a:lnTo>
                      <a:pt x="1459" y="325"/>
                    </a:lnTo>
                    <a:lnTo>
                      <a:pt x="1438" y="316"/>
                    </a:lnTo>
                    <a:lnTo>
                      <a:pt x="1422" y="306"/>
                    </a:lnTo>
                    <a:lnTo>
                      <a:pt x="1407" y="300"/>
                    </a:lnTo>
                    <a:lnTo>
                      <a:pt x="1390" y="294"/>
                    </a:lnTo>
                    <a:lnTo>
                      <a:pt x="1371" y="291"/>
                    </a:lnTo>
                    <a:lnTo>
                      <a:pt x="1356" y="292"/>
                    </a:lnTo>
                    <a:lnTo>
                      <a:pt x="1340" y="300"/>
                    </a:lnTo>
                    <a:lnTo>
                      <a:pt x="1327" y="311"/>
                    </a:lnTo>
                    <a:lnTo>
                      <a:pt x="1316" y="326"/>
                    </a:lnTo>
                    <a:lnTo>
                      <a:pt x="1308" y="345"/>
                    </a:lnTo>
                    <a:lnTo>
                      <a:pt x="1303" y="360"/>
                    </a:lnTo>
                    <a:lnTo>
                      <a:pt x="1300" y="375"/>
                    </a:lnTo>
                    <a:lnTo>
                      <a:pt x="1299" y="395"/>
                    </a:lnTo>
                    <a:lnTo>
                      <a:pt x="1302" y="419"/>
                    </a:lnTo>
                    <a:lnTo>
                      <a:pt x="1309" y="442"/>
                    </a:lnTo>
                    <a:lnTo>
                      <a:pt x="1321" y="463"/>
                    </a:lnTo>
                    <a:lnTo>
                      <a:pt x="1334" y="482"/>
                    </a:lnTo>
                    <a:lnTo>
                      <a:pt x="1341" y="492"/>
                    </a:lnTo>
                    <a:lnTo>
                      <a:pt x="1357" y="507"/>
                    </a:lnTo>
                    <a:lnTo>
                      <a:pt x="1375" y="521"/>
                    </a:lnTo>
                    <a:lnTo>
                      <a:pt x="1397" y="532"/>
                    </a:lnTo>
                    <a:lnTo>
                      <a:pt x="1422" y="539"/>
                    </a:lnTo>
                    <a:lnTo>
                      <a:pt x="1444" y="542"/>
                    </a:lnTo>
                    <a:lnTo>
                      <a:pt x="1471" y="543"/>
                    </a:lnTo>
                    <a:lnTo>
                      <a:pt x="1497" y="540"/>
                    </a:lnTo>
                    <a:lnTo>
                      <a:pt x="1519" y="539"/>
                    </a:lnTo>
                    <a:lnTo>
                      <a:pt x="1540" y="538"/>
                    </a:lnTo>
                    <a:lnTo>
                      <a:pt x="1551" y="543"/>
                    </a:lnTo>
                    <a:lnTo>
                      <a:pt x="1556" y="554"/>
                    </a:lnTo>
                    <a:lnTo>
                      <a:pt x="1557" y="564"/>
                    </a:lnTo>
                    <a:lnTo>
                      <a:pt x="1556" y="574"/>
                    </a:lnTo>
                    <a:lnTo>
                      <a:pt x="1550" y="595"/>
                    </a:lnTo>
                    <a:lnTo>
                      <a:pt x="1543" y="612"/>
                    </a:lnTo>
                    <a:lnTo>
                      <a:pt x="1534" y="634"/>
                    </a:lnTo>
                    <a:lnTo>
                      <a:pt x="1521" y="659"/>
                    </a:lnTo>
                    <a:lnTo>
                      <a:pt x="1506" y="684"/>
                    </a:lnTo>
                    <a:lnTo>
                      <a:pt x="1491" y="706"/>
                    </a:lnTo>
                    <a:lnTo>
                      <a:pt x="1474" y="731"/>
                    </a:lnTo>
                    <a:lnTo>
                      <a:pt x="1459" y="749"/>
                    </a:lnTo>
                    <a:lnTo>
                      <a:pt x="1443" y="761"/>
                    </a:lnTo>
                    <a:lnTo>
                      <a:pt x="0" y="759"/>
                    </a:lnTo>
                    <a:close/>
                  </a:path>
                </a:pathLst>
              </a:custGeom>
              <a:solidFill>
                <a:srgbClr val="9F3FDF"/>
              </a:solidFill>
              <a:ln w="9525">
                <a:solidFill>
                  <a:srgbClr val="000000"/>
                </a:solidFill>
                <a:prstDash val="solid"/>
                <a:round/>
                <a:headEnd/>
                <a:tailEnd/>
              </a:ln>
            </p:spPr>
            <p:txBody>
              <a:bodyPr/>
              <a:lstStyle/>
              <a:p>
                <a:endParaRPr lang="fr-CA"/>
              </a:p>
            </p:txBody>
          </p:sp>
          <p:sp>
            <p:nvSpPr>
              <p:cNvPr id="47123" name="Rectangle 16"/>
              <p:cNvSpPr>
                <a:spLocks noChangeArrowheads="1"/>
              </p:cNvSpPr>
              <p:nvPr/>
            </p:nvSpPr>
            <p:spPr bwMode="auto">
              <a:xfrm>
                <a:off x="3465" y="3823"/>
                <a:ext cx="722" cy="67"/>
              </a:xfrm>
              <a:prstGeom prst="rect">
                <a:avLst/>
              </a:prstGeom>
              <a:solidFill>
                <a:srgbClr val="5F009F"/>
              </a:solidFill>
              <a:ln w="9525">
                <a:solidFill>
                  <a:srgbClr val="000000"/>
                </a:solidFill>
                <a:miter lim="800000"/>
                <a:headEnd/>
                <a:tailEnd/>
              </a:ln>
            </p:spPr>
            <p:txBody>
              <a:bodyPr/>
              <a:lstStyle/>
              <a:p>
                <a:endParaRPr lang="fr-CA"/>
              </a:p>
            </p:txBody>
          </p:sp>
        </p:grpSp>
        <p:grpSp>
          <p:nvGrpSpPr>
            <p:cNvPr id="47119" name="Group 17"/>
            <p:cNvGrpSpPr>
              <a:grpSpLocks/>
            </p:cNvGrpSpPr>
            <p:nvPr/>
          </p:nvGrpSpPr>
          <p:grpSpPr bwMode="auto">
            <a:xfrm>
              <a:off x="4631" y="1643"/>
              <a:ext cx="925" cy="609"/>
              <a:chOff x="4659" y="3433"/>
              <a:chExt cx="915" cy="458"/>
            </a:xfrm>
          </p:grpSpPr>
          <p:sp>
            <p:nvSpPr>
              <p:cNvPr id="47120" name="Freeform 18"/>
              <p:cNvSpPr>
                <a:spLocks/>
              </p:cNvSpPr>
              <p:nvPr/>
            </p:nvSpPr>
            <p:spPr bwMode="auto">
              <a:xfrm>
                <a:off x="4659" y="3433"/>
                <a:ext cx="915" cy="388"/>
              </a:xfrm>
              <a:custGeom>
                <a:avLst/>
                <a:gdLst>
                  <a:gd name="T0" fmla="*/ 159 w 1831"/>
                  <a:gd name="T1" fmla="*/ 31 h 777"/>
                  <a:gd name="T2" fmla="*/ 189 w 1831"/>
                  <a:gd name="T3" fmla="*/ 37 h 777"/>
                  <a:gd name="T4" fmla="*/ 219 w 1831"/>
                  <a:gd name="T5" fmla="*/ 42 h 777"/>
                  <a:gd name="T6" fmla="*/ 252 w 1831"/>
                  <a:gd name="T7" fmla="*/ 40 h 777"/>
                  <a:gd name="T8" fmla="*/ 283 w 1831"/>
                  <a:gd name="T9" fmla="*/ 29 h 777"/>
                  <a:gd name="T10" fmla="*/ 314 w 1831"/>
                  <a:gd name="T11" fmla="*/ 17 h 777"/>
                  <a:gd name="T12" fmla="*/ 345 w 1831"/>
                  <a:gd name="T13" fmla="*/ 15 h 777"/>
                  <a:gd name="T14" fmla="*/ 370 w 1831"/>
                  <a:gd name="T15" fmla="*/ 29 h 777"/>
                  <a:gd name="T16" fmla="*/ 369 w 1831"/>
                  <a:gd name="T17" fmla="*/ 61 h 777"/>
                  <a:gd name="T18" fmla="*/ 361 w 1831"/>
                  <a:gd name="T19" fmla="*/ 94 h 777"/>
                  <a:gd name="T20" fmla="*/ 380 w 1831"/>
                  <a:gd name="T21" fmla="*/ 117 h 777"/>
                  <a:gd name="T22" fmla="*/ 417 w 1831"/>
                  <a:gd name="T23" fmla="*/ 125 h 777"/>
                  <a:gd name="T24" fmla="*/ 461 w 1831"/>
                  <a:gd name="T25" fmla="*/ 126 h 777"/>
                  <a:gd name="T26" fmla="*/ 501 w 1831"/>
                  <a:gd name="T27" fmla="*/ 116 h 777"/>
                  <a:gd name="T28" fmla="*/ 527 w 1831"/>
                  <a:gd name="T29" fmla="*/ 98 h 777"/>
                  <a:gd name="T30" fmla="*/ 538 w 1831"/>
                  <a:gd name="T31" fmla="*/ 64 h 777"/>
                  <a:gd name="T32" fmla="*/ 545 w 1831"/>
                  <a:gd name="T33" fmla="*/ 32 h 777"/>
                  <a:gd name="T34" fmla="*/ 568 w 1831"/>
                  <a:gd name="T35" fmla="*/ 12 h 777"/>
                  <a:gd name="T36" fmla="*/ 604 w 1831"/>
                  <a:gd name="T37" fmla="*/ 3 h 777"/>
                  <a:gd name="T38" fmla="*/ 645 w 1831"/>
                  <a:gd name="T39" fmla="*/ 0 h 777"/>
                  <a:gd name="T40" fmla="*/ 685 w 1831"/>
                  <a:gd name="T41" fmla="*/ 3 h 777"/>
                  <a:gd name="T42" fmla="*/ 720 w 1831"/>
                  <a:gd name="T43" fmla="*/ 6 h 777"/>
                  <a:gd name="T44" fmla="*/ 125 w 1831"/>
                  <a:gd name="T45" fmla="*/ 387 h 777"/>
                  <a:gd name="T46" fmla="*/ 131 w 1831"/>
                  <a:gd name="T47" fmla="*/ 360 h 777"/>
                  <a:gd name="T48" fmla="*/ 145 w 1831"/>
                  <a:gd name="T49" fmla="*/ 338 h 777"/>
                  <a:gd name="T50" fmla="*/ 164 w 1831"/>
                  <a:gd name="T51" fmla="*/ 318 h 777"/>
                  <a:gd name="T52" fmla="*/ 178 w 1831"/>
                  <a:gd name="T53" fmla="*/ 297 h 777"/>
                  <a:gd name="T54" fmla="*/ 178 w 1831"/>
                  <a:gd name="T55" fmla="*/ 269 h 777"/>
                  <a:gd name="T56" fmla="*/ 162 w 1831"/>
                  <a:gd name="T57" fmla="*/ 252 h 777"/>
                  <a:gd name="T58" fmla="*/ 135 w 1831"/>
                  <a:gd name="T59" fmla="*/ 246 h 777"/>
                  <a:gd name="T60" fmla="*/ 103 w 1831"/>
                  <a:gd name="T61" fmla="*/ 250 h 777"/>
                  <a:gd name="T62" fmla="*/ 67 w 1831"/>
                  <a:gd name="T63" fmla="*/ 259 h 777"/>
                  <a:gd name="T64" fmla="*/ 33 w 1831"/>
                  <a:gd name="T65" fmla="*/ 258 h 777"/>
                  <a:gd name="T66" fmla="*/ 7 w 1831"/>
                  <a:gd name="T67" fmla="*/ 245 h 777"/>
                  <a:gd name="T68" fmla="*/ 1 w 1831"/>
                  <a:gd name="T69" fmla="*/ 217 h 777"/>
                  <a:gd name="T70" fmla="*/ 15 w 1831"/>
                  <a:gd name="T71" fmla="*/ 193 h 777"/>
                  <a:gd name="T72" fmla="*/ 39 w 1831"/>
                  <a:gd name="T73" fmla="*/ 177 h 777"/>
                  <a:gd name="T74" fmla="*/ 67 w 1831"/>
                  <a:gd name="T75" fmla="*/ 170 h 777"/>
                  <a:gd name="T76" fmla="*/ 104 w 1831"/>
                  <a:gd name="T77" fmla="*/ 164 h 777"/>
                  <a:gd name="T78" fmla="*/ 129 w 1831"/>
                  <a:gd name="T79" fmla="*/ 148 h 777"/>
                  <a:gd name="T80" fmla="*/ 139 w 1831"/>
                  <a:gd name="T81" fmla="*/ 124 h 777"/>
                  <a:gd name="T82" fmla="*/ 139 w 1831"/>
                  <a:gd name="T83" fmla="*/ 89 h 777"/>
                  <a:gd name="T84" fmla="*/ 136 w 1831"/>
                  <a:gd name="T85" fmla="*/ 49 h 7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31"/>
                  <a:gd name="T130" fmla="*/ 0 h 777"/>
                  <a:gd name="T131" fmla="*/ 1831 w 1831"/>
                  <a:gd name="T132" fmla="*/ 777 h 7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31" h="777">
                    <a:moveTo>
                      <a:pt x="278" y="72"/>
                    </a:moveTo>
                    <a:lnTo>
                      <a:pt x="295" y="68"/>
                    </a:lnTo>
                    <a:lnTo>
                      <a:pt x="319" y="63"/>
                    </a:lnTo>
                    <a:lnTo>
                      <a:pt x="340" y="65"/>
                    </a:lnTo>
                    <a:lnTo>
                      <a:pt x="359" y="69"/>
                    </a:lnTo>
                    <a:lnTo>
                      <a:pt x="378" y="74"/>
                    </a:lnTo>
                    <a:lnTo>
                      <a:pt x="398" y="78"/>
                    </a:lnTo>
                    <a:lnTo>
                      <a:pt x="422" y="82"/>
                    </a:lnTo>
                    <a:lnTo>
                      <a:pt x="439" y="85"/>
                    </a:lnTo>
                    <a:lnTo>
                      <a:pt x="463" y="87"/>
                    </a:lnTo>
                    <a:lnTo>
                      <a:pt x="485" y="85"/>
                    </a:lnTo>
                    <a:lnTo>
                      <a:pt x="504" y="81"/>
                    </a:lnTo>
                    <a:lnTo>
                      <a:pt x="526" y="75"/>
                    </a:lnTo>
                    <a:lnTo>
                      <a:pt x="547" y="68"/>
                    </a:lnTo>
                    <a:lnTo>
                      <a:pt x="566" y="59"/>
                    </a:lnTo>
                    <a:lnTo>
                      <a:pt x="586" y="50"/>
                    </a:lnTo>
                    <a:lnTo>
                      <a:pt x="605" y="41"/>
                    </a:lnTo>
                    <a:lnTo>
                      <a:pt x="629" y="34"/>
                    </a:lnTo>
                    <a:lnTo>
                      <a:pt x="648" y="29"/>
                    </a:lnTo>
                    <a:lnTo>
                      <a:pt x="670" y="28"/>
                    </a:lnTo>
                    <a:lnTo>
                      <a:pt x="691" y="31"/>
                    </a:lnTo>
                    <a:lnTo>
                      <a:pt x="710" y="37"/>
                    </a:lnTo>
                    <a:lnTo>
                      <a:pt x="729" y="49"/>
                    </a:lnTo>
                    <a:lnTo>
                      <a:pt x="741" y="59"/>
                    </a:lnTo>
                    <a:lnTo>
                      <a:pt x="746" y="78"/>
                    </a:lnTo>
                    <a:lnTo>
                      <a:pt x="744" y="98"/>
                    </a:lnTo>
                    <a:lnTo>
                      <a:pt x="738" y="122"/>
                    </a:lnTo>
                    <a:lnTo>
                      <a:pt x="729" y="147"/>
                    </a:lnTo>
                    <a:lnTo>
                      <a:pt x="721" y="167"/>
                    </a:lnTo>
                    <a:lnTo>
                      <a:pt x="723" y="188"/>
                    </a:lnTo>
                    <a:lnTo>
                      <a:pt x="732" y="209"/>
                    </a:lnTo>
                    <a:lnTo>
                      <a:pt x="746" y="225"/>
                    </a:lnTo>
                    <a:lnTo>
                      <a:pt x="761" y="235"/>
                    </a:lnTo>
                    <a:lnTo>
                      <a:pt x="782" y="241"/>
                    </a:lnTo>
                    <a:lnTo>
                      <a:pt x="804" y="247"/>
                    </a:lnTo>
                    <a:lnTo>
                      <a:pt x="835" y="251"/>
                    </a:lnTo>
                    <a:lnTo>
                      <a:pt x="861" y="254"/>
                    </a:lnTo>
                    <a:lnTo>
                      <a:pt x="893" y="256"/>
                    </a:lnTo>
                    <a:lnTo>
                      <a:pt x="923" y="253"/>
                    </a:lnTo>
                    <a:lnTo>
                      <a:pt x="949" y="248"/>
                    </a:lnTo>
                    <a:lnTo>
                      <a:pt x="977" y="241"/>
                    </a:lnTo>
                    <a:lnTo>
                      <a:pt x="1002" y="232"/>
                    </a:lnTo>
                    <a:lnTo>
                      <a:pt x="1021" y="222"/>
                    </a:lnTo>
                    <a:lnTo>
                      <a:pt x="1040" y="210"/>
                    </a:lnTo>
                    <a:lnTo>
                      <a:pt x="1055" y="197"/>
                    </a:lnTo>
                    <a:lnTo>
                      <a:pt x="1068" y="181"/>
                    </a:lnTo>
                    <a:lnTo>
                      <a:pt x="1076" y="160"/>
                    </a:lnTo>
                    <a:lnTo>
                      <a:pt x="1077" y="128"/>
                    </a:lnTo>
                    <a:lnTo>
                      <a:pt x="1077" y="103"/>
                    </a:lnTo>
                    <a:lnTo>
                      <a:pt x="1081" y="81"/>
                    </a:lnTo>
                    <a:lnTo>
                      <a:pt x="1090" y="65"/>
                    </a:lnTo>
                    <a:lnTo>
                      <a:pt x="1103" y="50"/>
                    </a:lnTo>
                    <a:lnTo>
                      <a:pt x="1118" y="37"/>
                    </a:lnTo>
                    <a:lnTo>
                      <a:pt x="1137" y="25"/>
                    </a:lnTo>
                    <a:lnTo>
                      <a:pt x="1156" y="16"/>
                    </a:lnTo>
                    <a:lnTo>
                      <a:pt x="1183" y="9"/>
                    </a:lnTo>
                    <a:lnTo>
                      <a:pt x="1208" y="6"/>
                    </a:lnTo>
                    <a:lnTo>
                      <a:pt x="1234" y="3"/>
                    </a:lnTo>
                    <a:lnTo>
                      <a:pt x="1262" y="2"/>
                    </a:lnTo>
                    <a:lnTo>
                      <a:pt x="1291" y="0"/>
                    </a:lnTo>
                    <a:lnTo>
                      <a:pt x="1324" y="2"/>
                    </a:lnTo>
                    <a:lnTo>
                      <a:pt x="1349" y="3"/>
                    </a:lnTo>
                    <a:lnTo>
                      <a:pt x="1371" y="6"/>
                    </a:lnTo>
                    <a:lnTo>
                      <a:pt x="1394" y="9"/>
                    </a:lnTo>
                    <a:lnTo>
                      <a:pt x="1416" y="12"/>
                    </a:lnTo>
                    <a:lnTo>
                      <a:pt x="1440" y="13"/>
                    </a:lnTo>
                    <a:lnTo>
                      <a:pt x="1619" y="18"/>
                    </a:lnTo>
                    <a:lnTo>
                      <a:pt x="1831" y="777"/>
                    </a:lnTo>
                    <a:lnTo>
                      <a:pt x="251" y="775"/>
                    </a:lnTo>
                    <a:lnTo>
                      <a:pt x="253" y="755"/>
                    </a:lnTo>
                    <a:lnTo>
                      <a:pt x="257" y="737"/>
                    </a:lnTo>
                    <a:lnTo>
                      <a:pt x="263" y="721"/>
                    </a:lnTo>
                    <a:lnTo>
                      <a:pt x="269" y="708"/>
                    </a:lnTo>
                    <a:lnTo>
                      <a:pt x="278" y="693"/>
                    </a:lnTo>
                    <a:lnTo>
                      <a:pt x="290" y="677"/>
                    </a:lnTo>
                    <a:lnTo>
                      <a:pt x="303" y="662"/>
                    </a:lnTo>
                    <a:lnTo>
                      <a:pt x="315" y="650"/>
                    </a:lnTo>
                    <a:lnTo>
                      <a:pt x="329" y="636"/>
                    </a:lnTo>
                    <a:lnTo>
                      <a:pt x="341" y="624"/>
                    </a:lnTo>
                    <a:lnTo>
                      <a:pt x="350" y="609"/>
                    </a:lnTo>
                    <a:lnTo>
                      <a:pt x="357" y="595"/>
                    </a:lnTo>
                    <a:lnTo>
                      <a:pt x="362" y="573"/>
                    </a:lnTo>
                    <a:lnTo>
                      <a:pt x="360" y="552"/>
                    </a:lnTo>
                    <a:lnTo>
                      <a:pt x="356" y="539"/>
                    </a:lnTo>
                    <a:lnTo>
                      <a:pt x="348" y="526"/>
                    </a:lnTo>
                    <a:lnTo>
                      <a:pt x="338" y="514"/>
                    </a:lnTo>
                    <a:lnTo>
                      <a:pt x="325" y="504"/>
                    </a:lnTo>
                    <a:lnTo>
                      <a:pt x="310" y="498"/>
                    </a:lnTo>
                    <a:lnTo>
                      <a:pt x="291" y="493"/>
                    </a:lnTo>
                    <a:lnTo>
                      <a:pt x="271" y="492"/>
                    </a:lnTo>
                    <a:lnTo>
                      <a:pt x="248" y="493"/>
                    </a:lnTo>
                    <a:lnTo>
                      <a:pt x="228" y="496"/>
                    </a:lnTo>
                    <a:lnTo>
                      <a:pt x="207" y="501"/>
                    </a:lnTo>
                    <a:lnTo>
                      <a:pt x="181" y="508"/>
                    </a:lnTo>
                    <a:lnTo>
                      <a:pt x="159" y="514"/>
                    </a:lnTo>
                    <a:lnTo>
                      <a:pt x="135" y="518"/>
                    </a:lnTo>
                    <a:lnTo>
                      <a:pt x="107" y="521"/>
                    </a:lnTo>
                    <a:lnTo>
                      <a:pt x="85" y="521"/>
                    </a:lnTo>
                    <a:lnTo>
                      <a:pt x="66" y="517"/>
                    </a:lnTo>
                    <a:lnTo>
                      <a:pt x="46" y="511"/>
                    </a:lnTo>
                    <a:lnTo>
                      <a:pt x="30" y="502"/>
                    </a:lnTo>
                    <a:lnTo>
                      <a:pt x="15" y="490"/>
                    </a:lnTo>
                    <a:lnTo>
                      <a:pt x="5" y="473"/>
                    </a:lnTo>
                    <a:lnTo>
                      <a:pt x="0" y="454"/>
                    </a:lnTo>
                    <a:lnTo>
                      <a:pt x="3" y="435"/>
                    </a:lnTo>
                    <a:lnTo>
                      <a:pt x="11" y="416"/>
                    </a:lnTo>
                    <a:lnTo>
                      <a:pt x="18" y="401"/>
                    </a:lnTo>
                    <a:lnTo>
                      <a:pt x="31" y="386"/>
                    </a:lnTo>
                    <a:lnTo>
                      <a:pt x="46" y="373"/>
                    </a:lnTo>
                    <a:lnTo>
                      <a:pt x="60" y="364"/>
                    </a:lnTo>
                    <a:lnTo>
                      <a:pt x="78" y="354"/>
                    </a:lnTo>
                    <a:lnTo>
                      <a:pt x="96" y="348"/>
                    </a:lnTo>
                    <a:lnTo>
                      <a:pt x="115" y="344"/>
                    </a:lnTo>
                    <a:lnTo>
                      <a:pt x="135" y="341"/>
                    </a:lnTo>
                    <a:lnTo>
                      <a:pt x="160" y="336"/>
                    </a:lnTo>
                    <a:lnTo>
                      <a:pt x="187" y="333"/>
                    </a:lnTo>
                    <a:lnTo>
                      <a:pt x="209" y="329"/>
                    </a:lnTo>
                    <a:lnTo>
                      <a:pt x="231" y="320"/>
                    </a:lnTo>
                    <a:lnTo>
                      <a:pt x="246" y="310"/>
                    </a:lnTo>
                    <a:lnTo>
                      <a:pt x="259" y="297"/>
                    </a:lnTo>
                    <a:lnTo>
                      <a:pt x="269" y="282"/>
                    </a:lnTo>
                    <a:lnTo>
                      <a:pt x="275" y="267"/>
                    </a:lnTo>
                    <a:lnTo>
                      <a:pt x="279" y="248"/>
                    </a:lnTo>
                    <a:lnTo>
                      <a:pt x="281" y="223"/>
                    </a:lnTo>
                    <a:lnTo>
                      <a:pt x="279" y="201"/>
                    </a:lnTo>
                    <a:lnTo>
                      <a:pt x="278" y="178"/>
                    </a:lnTo>
                    <a:lnTo>
                      <a:pt x="276" y="153"/>
                    </a:lnTo>
                    <a:lnTo>
                      <a:pt x="275" y="123"/>
                    </a:lnTo>
                    <a:lnTo>
                      <a:pt x="273" y="98"/>
                    </a:lnTo>
                    <a:lnTo>
                      <a:pt x="275" y="82"/>
                    </a:lnTo>
                    <a:lnTo>
                      <a:pt x="278" y="72"/>
                    </a:lnTo>
                    <a:close/>
                  </a:path>
                </a:pathLst>
              </a:custGeom>
              <a:solidFill>
                <a:srgbClr val="0000FF"/>
              </a:solidFill>
              <a:ln w="9525">
                <a:solidFill>
                  <a:srgbClr val="000000"/>
                </a:solidFill>
                <a:prstDash val="solid"/>
                <a:round/>
                <a:headEnd/>
                <a:tailEnd/>
              </a:ln>
            </p:spPr>
            <p:txBody>
              <a:bodyPr/>
              <a:lstStyle/>
              <a:p>
                <a:endParaRPr lang="fr-CA"/>
              </a:p>
            </p:txBody>
          </p:sp>
          <p:sp>
            <p:nvSpPr>
              <p:cNvPr id="47121" name="Rectangle 19"/>
              <p:cNvSpPr>
                <a:spLocks noChangeArrowheads="1"/>
              </p:cNvSpPr>
              <p:nvPr/>
            </p:nvSpPr>
            <p:spPr bwMode="auto">
              <a:xfrm>
                <a:off x="4781" y="3822"/>
                <a:ext cx="793" cy="69"/>
              </a:xfrm>
              <a:prstGeom prst="rect">
                <a:avLst/>
              </a:prstGeom>
              <a:solidFill>
                <a:srgbClr val="000080"/>
              </a:solidFill>
              <a:ln w="9525">
                <a:solidFill>
                  <a:srgbClr val="000000"/>
                </a:solidFill>
                <a:miter lim="800000"/>
                <a:headEnd/>
                <a:tailEnd/>
              </a:ln>
            </p:spPr>
            <p:txBody>
              <a:bodyPr/>
              <a:lstStyle/>
              <a:p>
                <a:endParaRPr lang="fr-CA"/>
              </a:p>
            </p:txBody>
          </p:sp>
        </p:grpSp>
      </p:grpSp>
      <p:sp>
        <p:nvSpPr>
          <p:cNvPr id="22" name="AutoShape 2"/>
          <p:cNvSpPr>
            <a:spLocks noChangeArrowheads="1"/>
          </p:cNvSpPr>
          <p:nvPr/>
        </p:nvSpPr>
        <p:spPr bwMode="auto">
          <a:xfrm>
            <a:off x="107951" y="44451"/>
            <a:ext cx="1295697" cy="576237"/>
          </a:xfrm>
          <a:prstGeom prst="rightArrow">
            <a:avLst>
              <a:gd name="adj1" fmla="val 50000"/>
              <a:gd name="adj2" fmla="val 57434"/>
            </a:avLst>
          </a:prstGeom>
          <a:solidFill>
            <a:schemeClr val="bg1"/>
          </a:solidFill>
          <a:ln w="9525">
            <a:solidFill>
              <a:schemeClr val="tx1"/>
            </a:solidFill>
            <a:miter lim="800000"/>
            <a:headEnd/>
            <a:tailEnd/>
          </a:ln>
        </p:spPr>
        <p:txBody>
          <a:bodyPr wrap="none" anchor="ctr"/>
          <a:lstStyle/>
          <a:p>
            <a:r>
              <a:rPr lang="en-CA" sz="1600" b="1" dirty="0"/>
              <a:t>5. Diffusion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blinds(horizontal)">
                                      <p:cBhvr>
                                        <p:cTn id="7" dur="500"/>
                                        <p:tgtEl>
                                          <p:spTgt spid="471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7109">
                                            <p:txEl>
                                              <p:pRg st="4" end="4"/>
                                            </p:txEl>
                                          </p:spTgt>
                                        </p:tgtEl>
                                        <p:attrNameLst>
                                          <p:attrName>style.visibility</p:attrName>
                                        </p:attrNameLst>
                                      </p:cBhvr>
                                      <p:to>
                                        <p:strVal val="visible"/>
                                      </p:to>
                                    </p:set>
                                    <p:animEffect transition="in" filter="blinds(horizontal)">
                                      <p:cBhvr>
                                        <p:cTn id="12" dur="500"/>
                                        <p:tgtEl>
                                          <p:spTgt spid="471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3"/>
          <p:cNvSpPr>
            <a:spLocks noGrp="1"/>
          </p:cNvSpPr>
          <p:nvPr>
            <p:ph type="dt" sz="quarter" idx="10"/>
          </p:nvPr>
        </p:nvSpPr>
        <p:spPr>
          <a:noFill/>
        </p:spPr>
        <p:txBody>
          <a:bodyPr/>
          <a:lstStyle/>
          <a:p>
            <a:fld id="{7DD0D771-2877-4510-82EE-6A6583AA2978}" type="datetime4">
              <a:rPr lang="en-US" smtClean="0"/>
              <a:pPr/>
              <a:t>April 28, 2012</a:t>
            </a:fld>
            <a:endParaRPr lang="fr-CA" smtClean="0"/>
          </a:p>
        </p:txBody>
      </p:sp>
      <p:sp>
        <p:nvSpPr>
          <p:cNvPr id="48131" name="Slide Number Placeholder 4"/>
          <p:cNvSpPr>
            <a:spLocks noGrp="1"/>
          </p:cNvSpPr>
          <p:nvPr>
            <p:ph type="sldNum" sz="quarter" idx="11"/>
          </p:nvPr>
        </p:nvSpPr>
        <p:spPr>
          <a:noFill/>
        </p:spPr>
        <p:txBody>
          <a:bodyPr/>
          <a:lstStyle/>
          <a:p>
            <a:fld id="{271DF3F1-3711-4F39-92F4-A12F8D937B01}" type="slidenum">
              <a:rPr lang="en-US" smtClean="0"/>
              <a:pPr/>
              <a:t>43</a:t>
            </a:fld>
            <a:endParaRPr lang="en-US" smtClean="0"/>
          </a:p>
        </p:txBody>
      </p:sp>
      <p:sp>
        <p:nvSpPr>
          <p:cNvPr id="48132" name="Rectangle 27"/>
          <p:cNvSpPr>
            <a:spLocks noChangeArrowheads="1"/>
          </p:cNvSpPr>
          <p:nvPr/>
        </p:nvSpPr>
        <p:spPr bwMode="auto">
          <a:xfrm>
            <a:off x="323850" y="115888"/>
            <a:ext cx="8388350" cy="685800"/>
          </a:xfrm>
          <a:prstGeom prst="rect">
            <a:avLst/>
          </a:prstGeom>
          <a:noFill/>
          <a:ln w="9525">
            <a:noFill/>
            <a:miter lim="800000"/>
            <a:headEnd/>
            <a:tailEnd/>
          </a:ln>
        </p:spPr>
        <p:txBody>
          <a:bodyPr anchor="ctr"/>
          <a:lstStyle/>
          <a:p>
            <a:pPr algn="ctr"/>
            <a:r>
              <a:rPr lang="en-CA" altLang="ja-JP" sz="3200" b="1">
                <a:solidFill>
                  <a:schemeClr val="accent2"/>
                </a:solidFill>
                <a:latin typeface="Times New Roman" pitchFamily="18" charset="0"/>
                <a:ea typeface="ＭＳ Ｐゴシック" pitchFamily="-112" charset="-128"/>
              </a:rPr>
              <a:t>Content of </a:t>
            </a:r>
            <a:r>
              <a:rPr lang="en-CA" sz="3200" b="1">
                <a:solidFill>
                  <a:schemeClr val="accent2"/>
                </a:solidFill>
                <a:latin typeface="Times New Roman" pitchFamily="18" charset="0"/>
              </a:rPr>
              <a:t>Deployment Packages</a:t>
            </a:r>
          </a:p>
        </p:txBody>
      </p:sp>
      <p:sp>
        <p:nvSpPr>
          <p:cNvPr id="48133" name="Rectangle 28"/>
          <p:cNvSpPr>
            <a:spLocks noChangeArrowheads="1"/>
          </p:cNvSpPr>
          <p:nvPr/>
        </p:nvSpPr>
        <p:spPr bwMode="auto">
          <a:xfrm>
            <a:off x="395288" y="908050"/>
            <a:ext cx="8569325" cy="4525963"/>
          </a:xfrm>
          <a:prstGeom prst="rect">
            <a:avLst/>
          </a:prstGeom>
          <a:noFill/>
          <a:ln w="9525">
            <a:noFill/>
            <a:miter lim="800000"/>
            <a:headEnd/>
            <a:tailEnd/>
          </a:ln>
        </p:spPr>
        <p:txBody>
          <a:bodyPr/>
          <a:lstStyle/>
          <a:p>
            <a:pPr marL="342900" indent="-342900">
              <a:lnSpc>
                <a:spcPct val="80000"/>
              </a:lnSpc>
              <a:spcBef>
                <a:spcPct val="20000"/>
              </a:spcBef>
            </a:pPr>
            <a:r>
              <a:rPr lang="en-CA" sz="2000" dirty="0">
                <a:latin typeface="Times New Roman" pitchFamily="18" charset="0"/>
              </a:rPr>
              <a:t>1</a:t>
            </a:r>
            <a:r>
              <a:rPr lang="en-CA" sz="2200" dirty="0">
                <a:latin typeface="Times New Roman" pitchFamily="18" charset="0"/>
              </a:rPr>
              <a:t>. Technical Description</a:t>
            </a:r>
            <a:r>
              <a:rPr lang="en-CA" sz="2000" dirty="0">
                <a:latin typeface="Times New Roman" pitchFamily="18" charset="0"/>
              </a:rPr>
              <a:t>	</a:t>
            </a:r>
          </a:p>
          <a:p>
            <a:pPr marL="742950" lvl="1" indent="-285750">
              <a:lnSpc>
                <a:spcPct val="80000"/>
              </a:lnSpc>
              <a:spcBef>
                <a:spcPct val="20000"/>
              </a:spcBef>
            </a:pPr>
            <a:r>
              <a:rPr lang="en-CA" dirty="0">
                <a:latin typeface="Times New Roman" pitchFamily="18" charset="0"/>
              </a:rPr>
              <a:t>Purpose of this document	</a:t>
            </a:r>
          </a:p>
          <a:p>
            <a:pPr marL="742950" lvl="1" indent="-285750">
              <a:lnSpc>
                <a:spcPct val="80000"/>
              </a:lnSpc>
              <a:spcBef>
                <a:spcPct val="20000"/>
              </a:spcBef>
            </a:pPr>
            <a:r>
              <a:rPr lang="en-CA" dirty="0">
                <a:latin typeface="Times New Roman" pitchFamily="18" charset="0"/>
              </a:rPr>
              <a:t>Why this topic is Important ?	</a:t>
            </a:r>
          </a:p>
          <a:p>
            <a:pPr marL="342900" indent="-342900">
              <a:lnSpc>
                <a:spcPct val="80000"/>
              </a:lnSpc>
              <a:spcBef>
                <a:spcPct val="20000"/>
              </a:spcBef>
            </a:pPr>
            <a:r>
              <a:rPr lang="en-CA" sz="2000" dirty="0">
                <a:latin typeface="Times New Roman" pitchFamily="18" charset="0"/>
              </a:rPr>
              <a:t>2. </a:t>
            </a:r>
            <a:r>
              <a:rPr lang="en-CA" sz="2200" dirty="0">
                <a:latin typeface="Times New Roman" pitchFamily="18" charset="0"/>
              </a:rPr>
              <a:t>Definitions	</a:t>
            </a:r>
          </a:p>
          <a:p>
            <a:pPr marL="742950" lvl="1" indent="-285750">
              <a:lnSpc>
                <a:spcPct val="80000"/>
              </a:lnSpc>
              <a:spcBef>
                <a:spcPct val="20000"/>
              </a:spcBef>
            </a:pPr>
            <a:r>
              <a:rPr lang="en-CA" dirty="0">
                <a:latin typeface="Times New Roman" pitchFamily="18" charset="0"/>
              </a:rPr>
              <a:t>Generic Terms	</a:t>
            </a:r>
          </a:p>
          <a:p>
            <a:pPr marL="742950" lvl="1" indent="-285750">
              <a:lnSpc>
                <a:spcPct val="80000"/>
              </a:lnSpc>
              <a:spcBef>
                <a:spcPct val="20000"/>
              </a:spcBef>
            </a:pPr>
            <a:r>
              <a:rPr lang="en-CA" dirty="0">
                <a:latin typeface="Times New Roman" pitchFamily="18" charset="0"/>
              </a:rPr>
              <a:t>Specific Terms	</a:t>
            </a:r>
          </a:p>
          <a:p>
            <a:pPr marL="342900" indent="-342900">
              <a:lnSpc>
                <a:spcPct val="80000"/>
              </a:lnSpc>
              <a:spcBef>
                <a:spcPct val="20000"/>
              </a:spcBef>
            </a:pPr>
            <a:r>
              <a:rPr lang="en-CA" sz="2200" dirty="0">
                <a:latin typeface="Times New Roman" pitchFamily="18" charset="0"/>
              </a:rPr>
              <a:t>3. Relationships with ISO/IEC 29110 Part 5	</a:t>
            </a:r>
          </a:p>
          <a:p>
            <a:pPr marL="342900" indent="-342900">
              <a:lnSpc>
                <a:spcPct val="80000"/>
              </a:lnSpc>
              <a:spcBef>
                <a:spcPct val="20000"/>
              </a:spcBef>
            </a:pPr>
            <a:r>
              <a:rPr lang="en-CA" sz="2200" dirty="0">
                <a:latin typeface="Times New Roman" pitchFamily="18" charset="0"/>
              </a:rPr>
              <a:t>4. Description of Processes, Activities, Tasks, Steps, Roles and Products</a:t>
            </a:r>
          </a:p>
          <a:p>
            <a:pPr marL="342900" indent="-342900">
              <a:lnSpc>
                <a:spcPct val="80000"/>
              </a:lnSpc>
              <a:spcBef>
                <a:spcPct val="20000"/>
              </a:spcBef>
            </a:pPr>
            <a:r>
              <a:rPr lang="en-CA" sz="2200" dirty="0">
                <a:latin typeface="Times New Roman" pitchFamily="18" charset="0"/>
              </a:rPr>
              <a:t>5. Template	</a:t>
            </a:r>
          </a:p>
          <a:p>
            <a:pPr marL="342900" indent="-342900">
              <a:lnSpc>
                <a:spcPct val="80000"/>
              </a:lnSpc>
              <a:spcBef>
                <a:spcPct val="20000"/>
              </a:spcBef>
            </a:pPr>
            <a:r>
              <a:rPr lang="en-CA" sz="2200" dirty="0">
                <a:latin typeface="Times New Roman" pitchFamily="18" charset="0"/>
              </a:rPr>
              <a:t>6. Example	</a:t>
            </a:r>
          </a:p>
          <a:p>
            <a:pPr marL="342900" indent="-342900">
              <a:lnSpc>
                <a:spcPct val="80000"/>
              </a:lnSpc>
              <a:spcBef>
                <a:spcPct val="20000"/>
              </a:spcBef>
            </a:pPr>
            <a:r>
              <a:rPr lang="en-CA" sz="2200" dirty="0">
                <a:latin typeface="Times New Roman" pitchFamily="18" charset="0"/>
              </a:rPr>
              <a:t>7. Checklist	</a:t>
            </a:r>
          </a:p>
          <a:p>
            <a:pPr marL="342900" indent="-342900">
              <a:lnSpc>
                <a:spcPct val="80000"/>
              </a:lnSpc>
              <a:spcBef>
                <a:spcPct val="20000"/>
              </a:spcBef>
            </a:pPr>
            <a:r>
              <a:rPr lang="en-CA" sz="2200" dirty="0">
                <a:latin typeface="Times New Roman" pitchFamily="18" charset="0"/>
              </a:rPr>
              <a:t>8. Tool	</a:t>
            </a:r>
          </a:p>
          <a:p>
            <a:pPr marL="342900" indent="-342900">
              <a:lnSpc>
                <a:spcPct val="80000"/>
              </a:lnSpc>
              <a:spcBef>
                <a:spcPct val="20000"/>
              </a:spcBef>
            </a:pPr>
            <a:r>
              <a:rPr lang="en-CA" sz="2200" dirty="0">
                <a:latin typeface="Times New Roman" pitchFamily="18" charset="0"/>
              </a:rPr>
              <a:t>9. Reference to Standards and Models: ISO 9001, ISO/IEC 12207, CMMI </a:t>
            </a:r>
          </a:p>
          <a:p>
            <a:pPr marL="342900" indent="-342900">
              <a:lnSpc>
                <a:spcPct val="80000"/>
              </a:lnSpc>
              <a:spcBef>
                <a:spcPct val="20000"/>
              </a:spcBef>
            </a:pPr>
            <a:r>
              <a:rPr lang="en-CA" sz="2200" dirty="0">
                <a:latin typeface="Times New Roman" pitchFamily="18" charset="0"/>
              </a:rPr>
              <a:t>10. References	</a:t>
            </a:r>
          </a:p>
          <a:p>
            <a:pPr marL="342900" indent="-342900">
              <a:lnSpc>
                <a:spcPct val="80000"/>
              </a:lnSpc>
              <a:spcBef>
                <a:spcPct val="20000"/>
              </a:spcBef>
            </a:pPr>
            <a:r>
              <a:rPr lang="en-CA" sz="2200" dirty="0">
                <a:latin typeface="Times New Roman" pitchFamily="18" charset="0"/>
              </a:rPr>
              <a:t>11. Evaluation Form</a:t>
            </a:r>
            <a:r>
              <a:rPr lang="en-CA" sz="2000" dirty="0">
                <a:latin typeface="Times New Roman" pitchFamily="18" charset="0"/>
              </a:rPr>
              <a:t>	</a:t>
            </a:r>
          </a:p>
        </p:txBody>
      </p:sp>
      <p:sp>
        <p:nvSpPr>
          <p:cNvPr id="385054" name="Text Box 30"/>
          <p:cNvSpPr txBox="1">
            <a:spLocks noChangeArrowheads="1"/>
          </p:cNvSpPr>
          <p:nvPr/>
        </p:nvSpPr>
        <p:spPr bwMode="auto">
          <a:xfrm>
            <a:off x="2557463" y="5975350"/>
            <a:ext cx="4030662" cy="406400"/>
          </a:xfrm>
          <a:prstGeom prst="rect">
            <a:avLst/>
          </a:prstGeom>
          <a:noFill/>
          <a:ln w="9525">
            <a:solidFill>
              <a:schemeClr val="accent2"/>
            </a:solidFill>
            <a:miter lim="800000"/>
            <a:headEnd/>
            <a:tailEnd/>
          </a:ln>
        </p:spPr>
        <p:txBody>
          <a:bodyPr wrap="none">
            <a:spAutoFit/>
          </a:bodyPr>
          <a:lstStyle/>
          <a:p>
            <a:r>
              <a:rPr lang="fr-CA" sz="2000" b="1" dirty="0" err="1">
                <a:solidFill>
                  <a:schemeClr val="accent2"/>
                </a:solidFill>
              </a:rPr>
              <a:t>Deployment</a:t>
            </a:r>
            <a:r>
              <a:rPr lang="fr-CA" sz="2000" b="1" dirty="0">
                <a:solidFill>
                  <a:schemeClr val="accent2"/>
                </a:solidFill>
              </a:rPr>
              <a:t> Packages are free !</a:t>
            </a:r>
          </a:p>
        </p:txBody>
      </p:sp>
      <p:sp>
        <p:nvSpPr>
          <p:cNvPr id="7" name="Line 5"/>
          <p:cNvSpPr>
            <a:spLocks noChangeShapeType="1"/>
          </p:cNvSpPr>
          <p:nvPr/>
        </p:nvSpPr>
        <p:spPr bwMode="auto">
          <a:xfrm flipV="1">
            <a:off x="72256" y="3212976"/>
            <a:ext cx="395288" cy="73025"/>
          </a:xfrm>
          <a:prstGeom prst="line">
            <a:avLst/>
          </a:prstGeom>
          <a:noFill/>
          <a:ln w="28575">
            <a:solidFill>
              <a:srgbClr val="FF0000"/>
            </a:solidFill>
            <a:round/>
            <a:headEnd/>
            <a:tailEnd type="triangle" w="med" len="med"/>
          </a:ln>
        </p:spPr>
        <p:txBody>
          <a:bodyPr/>
          <a:lstStyle/>
          <a:p>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85054"/>
                                        </p:tgtEl>
                                        <p:attrNameLst>
                                          <p:attrName>style.visibility</p:attrName>
                                        </p:attrNameLst>
                                      </p:cBhvr>
                                      <p:to>
                                        <p:strVal val="visible"/>
                                      </p:to>
                                    </p:set>
                                    <p:animEffect transition="in" filter="checkerboard(across)">
                                      <p:cBhvr>
                                        <p:cTn id="12" dur="500"/>
                                        <p:tgtEl>
                                          <p:spTgt spid="385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54"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1"/>
          <p:cNvSpPr>
            <a:spLocks noGrp="1"/>
          </p:cNvSpPr>
          <p:nvPr>
            <p:ph type="dt" sz="quarter" idx="10"/>
          </p:nvPr>
        </p:nvSpPr>
        <p:spPr>
          <a:noFill/>
        </p:spPr>
        <p:txBody>
          <a:bodyPr/>
          <a:lstStyle/>
          <a:p>
            <a:fld id="{099572A9-4DBB-420D-8F7F-EC50CE325C3D}" type="datetime4">
              <a:rPr lang="en-US" smtClean="0"/>
              <a:pPr/>
              <a:t>April 28, 2012</a:t>
            </a:fld>
            <a:endParaRPr lang="fr-CA" smtClean="0"/>
          </a:p>
        </p:txBody>
      </p:sp>
      <p:sp>
        <p:nvSpPr>
          <p:cNvPr id="49155" name="Slide Number Placeholder 2"/>
          <p:cNvSpPr>
            <a:spLocks noGrp="1"/>
          </p:cNvSpPr>
          <p:nvPr>
            <p:ph type="sldNum" sz="quarter" idx="11"/>
          </p:nvPr>
        </p:nvSpPr>
        <p:spPr>
          <a:noFill/>
        </p:spPr>
        <p:txBody>
          <a:bodyPr/>
          <a:lstStyle/>
          <a:p>
            <a:fld id="{01CD6816-B7B7-4877-99B6-7CE05D3F30AF}" type="slidenum">
              <a:rPr lang="en-US" smtClean="0"/>
              <a:pPr/>
              <a:t>44</a:t>
            </a:fld>
            <a:endParaRPr lang="en-US" smtClean="0"/>
          </a:p>
        </p:txBody>
      </p:sp>
      <p:sp>
        <p:nvSpPr>
          <p:cNvPr id="49156" name="Rectangle 2"/>
          <p:cNvSpPr>
            <a:spLocks noChangeArrowheads="1"/>
          </p:cNvSpPr>
          <p:nvPr/>
        </p:nvSpPr>
        <p:spPr bwMode="auto">
          <a:xfrm>
            <a:off x="117475" y="84138"/>
            <a:ext cx="8893175" cy="896937"/>
          </a:xfrm>
          <a:prstGeom prst="rect">
            <a:avLst/>
          </a:prstGeom>
          <a:noFill/>
          <a:ln w="9525">
            <a:noFill/>
            <a:miter lim="800000"/>
            <a:headEnd/>
            <a:tailEnd/>
          </a:ln>
        </p:spPr>
        <p:txBody>
          <a:bodyPr anchor="ctr"/>
          <a:lstStyle/>
          <a:p>
            <a:pPr algn="ctr"/>
            <a:r>
              <a:rPr lang="en-CA" sz="3200" b="1" dirty="0">
                <a:solidFill>
                  <a:schemeClr val="accent2"/>
                </a:solidFill>
                <a:latin typeface="Times New Roman" pitchFamily="18" charset="0"/>
              </a:rPr>
              <a:t>Deployment Packages </a:t>
            </a:r>
            <a:endParaRPr lang="en-CA" sz="3200" b="1" dirty="0" smtClean="0">
              <a:solidFill>
                <a:schemeClr val="accent2"/>
              </a:solidFill>
              <a:latin typeface="Times New Roman" pitchFamily="18" charset="0"/>
            </a:endParaRPr>
          </a:p>
          <a:p>
            <a:pPr algn="ctr"/>
            <a:r>
              <a:rPr lang="en-CA" sz="3200" b="1" dirty="0" smtClean="0">
                <a:solidFill>
                  <a:schemeClr val="accent2"/>
                </a:solidFill>
                <a:latin typeface="Times New Roman" pitchFamily="18" charset="0"/>
              </a:rPr>
              <a:t>for </a:t>
            </a:r>
            <a:r>
              <a:rPr lang="en-CA" sz="3200" b="1" dirty="0">
                <a:solidFill>
                  <a:schemeClr val="accent2"/>
                </a:solidFill>
                <a:latin typeface="Times New Roman" pitchFamily="18" charset="0"/>
              </a:rPr>
              <a:t>the </a:t>
            </a:r>
            <a:r>
              <a:rPr lang="en-CA" sz="3200" b="1" dirty="0" smtClean="0">
                <a:solidFill>
                  <a:schemeClr val="accent2"/>
                </a:solidFill>
                <a:latin typeface="Times New Roman" pitchFamily="18" charset="0"/>
              </a:rPr>
              <a:t>Software Basic </a:t>
            </a:r>
            <a:r>
              <a:rPr lang="en-CA" sz="3200" b="1" dirty="0">
                <a:solidFill>
                  <a:schemeClr val="accent2"/>
                </a:solidFill>
                <a:latin typeface="Times New Roman" pitchFamily="18" charset="0"/>
              </a:rPr>
              <a:t>Profile</a:t>
            </a:r>
          </a:p>
        </p:txBody>
      </p:sp>
      <p:sp>
        <p:nvSpPr>
          <p:cNvPr id="49157" name="Freeform 54"/>
          <p:cNvSpPr>
            <a:spLocks/>
          </p:cNvSpPr>
          <p:nvPr/>
        </p:nvSpPr>
        <p:spPr bwMode="auto">
          <a:xfrm>
            <a:off x="3335338" y="1162050"/>
            <a:ext cx="2820987" cy="1430338"/>
          </a:xfrm>
          <a:custGeom>
            <a:avLst/>
            <a:gdLst>
              <a:gd name="T0" fmla="*/ 500576 w 1747"/>
              <a:gd name="T1" fmla="*/ 0 h 774"/>
              <a:gd name="T2" fmla="*/ 479584 w 1747"/>
              <a:gd name="T3" fmla="*/ 90551 h 774"/>
              <a:gd name="T4" fmla="*/ 519953 w 1747"/>
              <a:gd name="T5" fmla="*/ 182950 h 774"/>
              <a:gd name="T6" fmla="*/ 561937 w 1747"/>
              <a:gd name="T7" fmla="*/ 260565 h 774"/>
              <a:gd name="T8" fmla="*/ 587773 w 1747"/>
              <a:gd name="T9" fmla="*/ 352965 h 774"/>
              <a:gd name="T10" fmla="*/ 581314 w 1747"/>
              <a:gd name="T11" fmla="*/ 428732 h 774"/>
              <a:gd name="T12" fmla="*/ 550633 w 1747"/>
              <a:gd name="T13" fmla="*/ 502651 h 774"/>
              <a:gd name="T14" fmla="*/ 476354 w 1747"/>
              <a:gd name="T15" fmla="*/ 543307 h 774"/>
              <a:gd name="T16" fmla="*/ 387543 w 1747"/>
              <a:gd name="T17" fmla="*/ 513739 h 774"/>
              <a:gd name="T18" fmla="*/ 301960 w 1747"/>
              <a:gd name="T19" fmla="*/ 456452 h 774"/>
              <a:gd name="T20" fmla="*/ 232526 w 1747"/>
              <a:gd name="T21" fmla="*/ 410252 h 774"/>
              <a:gd name="T22" fmla="*/ 151788 w 1747"/>
              <a:gd name="T23" fmla="*/ 404708 h 774"/>
              <a:gd name="T24" fmla="*/ 79123 w 1747"/>
              <a:gd name="T25" fmla="*/ 450908 h 774"/>
              <a:gd name="T26" fmla="*/ 16148 w 1747"/>
              <a:gd name="T27" fmla="*/ 548851 h 774"/>
              <a:gd name="T28" fmla="*/ 3230 w 1747"/>
              <a:gd name="T29" fmla="*/ 659730 h 774"/>
              <a:gd name="T30" fmla="*/ 25836 w 1747"/>
              <a:gd name="T31" fmla="*/ 768760 h 774"/>
              <a:gd name="T32" fmla="*/ 85582 w 1747"/>
              <a:gd name="T33" fmla="*/ 855616 h 774"/>
              <a:gd name="T34" fmla="*/ 187312 w 1747"/>
              <a:gd name="T35" fmla="*/ 916599 h 774"/>
              <a:gd name="T36" fmla="*/ 334255 w 1747"/>
              <a:gd name="T37" fmla="*/ 931383 h 774"/>
              <a:gd name="T38" fmla="*/ 453748 w 1747"/>
              <a:gd name="T39" fmla="*/ 933231 h 774"/>
              <a:gd name="T40" fmla="*/ 516723 w 1747"/>
              <a:gd name="T41" fmla="*/ 1014542 h 774"/>
              <a:gd name="T42" fmla="*/ 507035 w 1747"/>
              <a:gd name="T43" fmla="*/ 1116181 h 774"/>
              <a:gd name="T44" fmla="*/ 458592 w 1747"/>
              <a:gd name="T45" fmla="*/ 1234452 h 774"/>
              <a:gd name="T46" fmla="*/ 440830 w 1747"/>
              <a:gd name="T47" fmla="*/ 1334243 h 774"/>
              <a:gd name="T48" fmla="*/ 571625 w 1747"/>
              <a:gd name="T49" fmla="*/ 1354571 h 774"/>
              <a:gd name="T50" fmla="*/ 726642 w 1747"/>
              <a:gd name="T51" fmla="*/ 1373051 h 774"/>
              <a:gd name="T52" fmla="*/ 941406 w 1747"/>
              <a:gd name="T53" fmla="*/ 1373051 h 774"/>
              <a:gd name="T54" fmla="*/ 1065742 w 1747"/>
              <a:gd name="T55" fmla="*/ 1349027 h 774"/>
              <a:gd name="T56" fmla="*/ 1133562 w 1747"/>
              <a:gd name="T57" fmla="*/ 1293587 h 774"/>
              <a:gd name="T58" fmla="*/ 1133562 w 1747"/>
              <a:gd name="T59" fmla="*/ 1203036 h 774"/>
              <a:gd name="T60" fmla="*/ 1110955 w 1747"/>
              <a:gd name="T61" fmla="*/ 1095853 h 774"/>
              <a:gd name="T62" fmla="*/ 1177161 w 1747"/>
              <a:gd name="T63" fmla="*/ 1018238 h 774"/>
              <a:gd name="T64" fmla="*/ 1293423 w 1747"/>
              <a:gd name="T65" fmla="*/ 979431 h 774"/>
              <a:gd name="T66" fmla="*/ 1427448 w 1747"/>
              <a:gd name="T67" fmla="*/ 966495 h 774"/>
              <a:gd name="T68" fmla="*/ 1543711 w 1747"/>
              <a:gd name="T69" fmla="*/ 992366 h 774"/>
              <a:gd name="T70" fmla="*/ 1634138 w 1747"/>
              <a:gd name="T71" fmla="*/ 1060742 h 774"/>
              <a:gd name="T72" fmla="*/ 1643826 w 1747"/>
              <a:gd name="T73" fmla="*/ 1147597 h 774"/>
              <a:gd name="T74" fmla="*/ 1596998 w 1747"/>
              <a:gd name="T75" fmla="*/ 1252932 h 774"/>
              <a:gd name="T76" fmla="*/ 1596998 w 1747"/>
              <a:gd name="T77" fmla="*/ 1356419 h 774"/>
              <a:gd name="T78" fmla="*/ 1674507 w 1747"/>
              <a:gd name="T79" fmla="*/ 1408162 h 774"/>
              <a:gd name="T80" fmla="*/ 1802073 w 1747"/>
              <a:gd name="T81" fmla="*/ 1430338 h 774"/>
              <a:gd name="T82" fmla="*/ 1968394 w 1747"/>
              <a:gd name="T83" fmla="*/ 1415554 h 774"/>
              <a:gd name="T84" fmla="*/ 2149247 w 1747"/>
              <a:gd name="T85" fmla="*/ 1384138 h 774"/>
              <a:gd name="T86" fmla="*/ 2405994 w 1747"/>
              <a:gd name="T87" fmla="*/ 1325003 h 774"/>
              <a:gd name="T88" fmla="*/ 2362395 w 1747"/>
              <a:gd name="T89" fmla="*/ 1227060 h 774"/>
              <a:gd name="T90" fmla="*/ 2334944 w 1747"/>
              <a:gd name="T91" fmla="*/ 1099549 h 774"/>
              <a:gd name="T92" fmla="*/ 2360780 w 1747"/>
              <a:gd name="T93" fmla="*/ 957255 h 774"/>
              <a:gd name="T94" fmla="*/ 2443133 w 1747"/>
              <a:gd name="T95" fmla="*/ 829744 h 774"/>
              <a:gd name="T96" fmla="*/ 2554552 w 1747"/>
              <a:gd name="T97" fmla="*/ 759521 h 774"/>
              <a:gd name="T98" fmla="*/ 2678888 w 1747"/>
              <a:gd name="T99" fmla="*/ 696689 h 774"/>
              <a:gd name="T100" fmla="*/ 2762856 w 1747"/>
              <a:gd name="T101" fmla="*/ 630162 h 774"/>
              <a:gd name="T102" fmla="*/ 2816143 w 1747"/>
              <a:gd name="T103" fmla="*/ 526675 h 774"/>
              <a:gd name="T104" fmla="*/ 2796766 w 1747"/>
              <a:gd name="T105" fmla="*/ 399164 h 774"/>
              <a:gd name="T106" fmla="*/ 2706339 w 1747"/>
              <a:gd name="T107" fmla="*/ 328941 h 774"/>
              <a:gd name="T108" fmla="*/ 2606224 w 1747"/>
              <a:gd name="T109" fmla="*/ 365900 h 774"/>
              <a:gd name="T110" fmla="*/ 2533560 w 1747"/>
              <a:gd name="T111" fmla="*/ 458299 h 774"/>
              <a:gd name="T112" fmla="*/ 2431830 w 1747"/>
              <a:gd name="T113" fmla="*/ 486019 h 774"/>
              <a:gd name="T114" fmla="*/ 2346247 w 1747"/>
              <a:gd name="T115" fmla="*/ 428732 h 774"/>
              <a:gd name="T116" fmla="*/ 2305878 w 1747"/>
              <a:gd name="T117" fmla="*/ 325245 h 774"/>
              <a:gd name="T118" fmla="*/ 2312338 w 1747"/>
              <a:gd name="T119" fmla="*/ 201430 h 774"/>
              <a:gd name="T120" fmla="*/ 2347862 w 1747"/>
              <a:gd name="T121" fmla="*/ 70223 h 7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47"/>
              <a:gd name="T184" fmla="*/ 0 h 774"/>
              <a:gd name="T185" fmla="*/ 1747 w 1747"/>
              <a:gd name="T186" fmla="*/ 774 h 7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47" h="774">
                <a:moveTo>
                  <a:pt x="1463" y="21"/>
                </a:moveTo>
                <a:lnTo>
                  <a:pt x="1478" y="0"/>
                </a:lnTo>
                <a:lnTo>
                  <a:pt x="310" y="0"/>
                </a:lnTo>
                <a:lnTo>
                  <a:pt x="301" y="12"/>
                </a:lnTo>
                <a:lnTo>
                  <a:pt x="297" y="30"/>
                </a:lnTo>
                <a:lnTo>
                  <a:pt x="297" y="49"/>
                </a:lnTo>
                <a:lnTo>
                  <a:pt x="301" y="65"/>
                </a:lnTo>
                <a:lnTo>
                  <a:pt x="312" y="82"/>
                </a:lnTo>
                <a:lnTo>
                  <a:pt x="322" y="99"/>
                </a:lnTo>
                <a:lnTo>
                  <a:pt x="331" y="112"/>
                </a:lnTo>
                <a:lnTo>
                  <a:pt x="341" y="126"/>
                </a:lnTo>
                <a:lnTo>
                  <a:pt x="348" y="141"/>
                </a:lnTo>
                <a:lnTo>
                  <a:pt x="357" y="159"/>
                </a:lnTo>
                <a:lnTo>
                  <a:pt x="361" y="175"/>
                </a:lnTo>
                <a:lnTo>
                  <a:pt x="364" y="191"/>
                </a:lnTo>
                <a:lnTo>
                  <a:pt x="364" y="206"/>
                </a:lnTo>
                <a:lnTo>
                  <a:pt x="363" y="222"/>
                </a:lnTo>
                <a:lnTo>
                  <a:pt x="360" y="232"/>
                </a:lnTo>
                <a:lnTo>
                  <a:pt x="356" y="248"/>
                </a:lnTo>
                <a:lnTo>
                  <a:pt x="350" y="261"/>
                </a:lnTo>
                <a:lnTo>
                  <a:pt x="341" y="272"/>
                </a:lnTo>
                <a:lnTo>
                  <a:pt x="331" y="282"/>
                </a:lnTo>
                <a:lnTo>
                  <a:pt x="317" y="289"/>
                </a:lnTo>
                <a:lnTo>
                  <a:pt x="295" y="294"/>
                </a:lnTo>
                <a:lnTo>
                  <a:pt x="278" y="292"/>
                </a:lnTo>
                <a:lnTo>
                  <a:pt x="260" y="286"/>
                </a:lnTo>
                <a:lnTo>
                  <a:pt x="240" y="278"/>
                </a:lnTo>
                <a:lnTo>
                  <a:pt x="217" y="267"/>
                </a:lnTo>
                <a:lnTo>
                  <a:pt x="203" y="257"/>
                </a:lnTo>
                <a:lnTo>
                  <a:pt x="187" y="247"/>
                </a:lnTo>
                <a:lnTo>
                  <a:pt x="172" y="238"/>
                </a:lnTo>
                <a:lnTo>
                  <a:pt x="159" y="229"/>
                </a:lnTo>
                <a:lnTo>
                  <a:pt x="144" y="222"/>
                </a:lnTo>
                <a:lnTo>
                  <a:pt x="128" y="217"/>
                </a:lnTo>
                <a:lnTo>
                  <a:pt x="110" y="216"/>
                </a:lnTo>
                <a:lnTo>
                  <a:pt x="94" y="219"/>
                </a:lnTo>
                <a:lnTo>
                  <a:pt x="76" y="225"/>
                </a:lnTo>
                <a:lnTo>
                  <a:pt x="63" y="234"/>
                </a:lnTo>
                <a:lnTo>
                  <a:pt x="49" y="244"/>
                </a:lnTo>
                <a:lnTo>
                  <a:pt x="34" y="259"/>
                </a:lnTo>
                <a:lnTo>
                  <a:pt x="22" y="275"/>
                </a:lnTo>
                <a:lnTo>
                  <a:pt x="10" y="297"/>
                </a:lnTo>
                <a:lnTo>
                  <a:pt x="4" y="316"/>
                </a:lnTo>
                <a:lnTo>
                  <a:pt x="0" y="335"/>
                </a:lnTo>
                <a:lnTo>
                  <a:pt x="2" y="357"/>
                </a:lnTo>
                <a:lnTo>
                  <a:pt x="3" y="376"/>
                </a:lnTo>
                <a:lnTo>
                  <a:pt x="9" y="398"/>
                </a:lnTo>
                <a:lnTo>
                  <a:pt x="16" y="416"/>
                </a:lnTo>
                <a:lnTo>
                  <a:pt x="27" y="435"/>
                </a:lnTo>
                <a:lnTo>
                  <a:pt x="38" y="449"/>
                </a:lnTo>
                <a:lnTo>
                  <a:pt x="53" y="463"/>
                </a:lnTo>
                <a:lnTo>
                  <a:pt x="69" y="476"/>
                </a:lnTo>
                <a:lnTo>
                  <a:pt x="93" y="488"/>
                </a:lnTo>
                <a:lnTo>
                  <a:pt x="116" y="496"/>
                </a:lnTo>
                <a:lnTo>
                  <a:pt x="143" y="502"/>
                </a:lnTo>
                <a:lnTo>
                  <a:pt x="172" y="505"/>
                </a:lnTo>
                <a:lnTo>
                  <a:pt x="207" y="504"/>
                </a:lnTo>
                <a:lnTo>
                  <a:pt x="232" y="502"/>
                </a:lnTo>
                <a:lnTo>
                  <a:pt x="257" y="501"/>
                </a:lnTo>
                <a:lnTo>
                  <a:pt x="281" y="505"/>
                </a:lnTo>
                <a:lnTo>
                  <a:pt x="297" y="514"/>
                </a:lnTo>
                <a:lnTo>
                  <a:pt x="312" y="530"/>
                </a:lnTo>
                <a:lnTo>
                  <a:pt x="320" y="549"/>
                </a:lnTo>
                <a:lnTo>
                  <a:pt x="322" y="568"/>
                </a:lnTo>
                <a:lnTo>
                  <a:pt x="320" y="584"/>
                </a:lnTo>
                <a:lnTo>
                  <a:pt x="314" y="604"/>
                </a:lnTo>
                <a:lnTo>
                  <a:pt x="304" y="627"/>
                </a:lnTo>
                <a:lnTo>
                  <a:pt x="295" y="646"/>
                </a:lnTo>
                <a:lnTo>
                  <a:pt x="284" y="668"/>
                </a:lnTo>
                <a:lnTo>
                  <a:pt x="272" y="690"/>
                </a:lnTo>
                <a:lnTo>
                  <a:pt x="256" y="720"/>
                </a:lnTo>
                <a:lnTo>
                  <a:pt x="273" y="722"/>
                </a:lnTo>
                <a:lnTo>
                  <a:pt x="298" y="725"/>
                </a:lnTo>
                <a:lnTo>
                  <a:pt x="325" y="728"/>
                </a:lnTo>
                <a:lnTo>
                  <a:pt x="354" y="733"/>
                </a:lnTo>
                <a:lnTo>
                  <a:pt x="383" y="736"/>
                </a:lnTo>
                <a:lnTo>
                  <a:pt x="416" y="740"/>
                </a:lnTo>
                <a:lnTo>
                  <a:pt x="450" y="743"/>
                </a:lnTo>
                <a:lnTo>
                  <a:pt x="486" y="744"/>
                </a:lnTo>
                <a:lnTo>
                  <a:pt x="558" y="744"/>
                </a:lnTo>
                <a:lnTo>
                  <a:pt x="583" y="743"/>
                </a:lnTo>
                <a:lnTo>
                  <a:pt x="608" y="742"/>
                </a:lnTo>
                <a:lnTo>
                  <a:pt x="636" y="737"/>
                </a:lnTo>
                <a:lnTo>
                  <a:pt x="660" y="730"/>
                </a:lnTo>
                <a:lnTo>
                  <a:pt x="677" y="721"/>
                </a:lnTo>
                <a:lnTo>
                  <a:pt x="692" y="711"/>
                </a:lnTo>
                <a:lnTo>
                  <a:pt x="702" y="700"/>
                </a:lnTo>
                <a:lnTo>
                  <a:pt x="707" y="689"/>
                </a:lnTo>
                <a:lnTo>
                  <a:pt x="707" y="671"/>
                </a:lnTo>
                <a:lnTo>
                  <a:pt x="702" y="651"/>
                </a:lnTo>
                <a:lnTo>
                  <a:pt x="695" y="630"/>
                </a:lnTo>
                <a:lnTo>
                  <a:pt x="688" y="611"/>
                </a:lnTo>
                <a:lnTo>
                  <a:pt x="688" y="593"/>
                </a:lnTo>
                <a:lnTo>
                  <a:pt x="696" y="577"/>
                </a:lnTo>
                <a:lnTo>
                  <a:pt x="710" y="562"/>
                </a:lnTo>
                <a:lnTo>
                  <a:pt x="729" y="551"/>
                </a:lnTo>
                <a:lnTo>
                  <a:pt x="751" y="542"/>
                </a:lnTo>
                <a:lnTo>
                  <a:pt x="776" y="535"/>
                </a:lnTo>
                <a:lnTo>
                  <a:pt x="801" y="530"/>
                </a:lnTo>
                <a:lnTo>
                  <a:pt x="832" y="526"/>
                </a:lnTo>
                <a:lnTo>
                  <a:pt x="856" y="523"/>
                </a:lnTo>
                <a:lnTo>
                  <a:pt x="884" y="523"/>
                </a:lnTo>
                <a:lnTo>
                  <a:pt x="908" y="524"/>
                </a:lnTo>
                <a:lnTo>
                  <a:pt x="933" y="530"/>
                </a:lnTo>
                <a:lnTo>
                  <a:pt x="956" y="537"/>
                </a:lnTo>
                <a:lnTo>
                  <a:pt x="978" y="548"/>
                </a:lnTo>
                <a:lnTo>
                  <a:pt x="996" y="559"/>
                </a:lnTo>
                <a:lnTo>
                  <a:pt x="1012" y="574"/>
                </a:lnTo>
                <a:lnTo>
                  <a:pt x="1020" y="589"/>
                </a:lnTo>
                <a:lnTo>
                  <a:pt x="1022" y="604"/>
                </a:lnTo>
                <a:lnTo>
                  <a:pt x="1018" y="621"/>
                </a:lnTo>
                <a:lnTo>
                  <a:pt x="1011" y="636"/>
                </a:lnTo>
                <a:lnTo>
                  <a:pt x="998" y="659"/>
                </a:lnTo>
                <a:lnTo>
                  <a:pt x="989" y="678"/>
                </a:lnTo>
                <a:lnTo>
                  <a:pt x="981" y="699"/>
                </a:lnTo>
                <a:lnTo>
                  <a:pt x="981" y="717"/>
                </a:lnTo>
                <a:lnTo>
                  <a:pt x="989" y="734"/>
                </a:lnTo>
                <a:lnTo>
                  <a:pt x="1003" y="747"/>
                </a:lnTo>
                <a:lnTo>
                  <a:pt x="1017" y="755"/>
                </a:lnTo>
                <a:lnTo>
                  <a:pt x="1037" y="762"/>
                </a:lnTo>
                <a:lnTo>
                  <a:pt x="1062" y="768"/>
                </a:lnTo>
                <a:lnTo>
                  <a:pt x="1086" y="771"/>
                </a:lnTo>
                <a:lnTo>
                  <a:pt x="1116" y="774"/>
                </a:lnTo>
                <a:lnTo>
                  <a:pt x="1150" y="774"/>
                </a:lnTo>
                <a:lnTo>
                  <a:pt x="1178" y="769"/>
                </a:lnTo>
                <a:lnTo>
                  <a:pt x="1219" y="766"/>
                </a:lnTo>
                <a:lnTo>
                  <a:pt x="1260" y="761"/>
                </a:lnTo>
                <a:lnTo>
                  <a:pt x="1296" y="755"/>
                </a:lnTo>
                <a:lnTo>
                  <a:pt x="1331" y="749"/>
                </a:lnTo>
                <a:lnTo>
                  <a:pt x="1372" y="740"/>
                </a:lnTo>
                <a:lnTo>
                  <a:pt x="1421" y="730"/>
                </a:lnTo>
                <a:lnTo>
                  <a:pt x="1490" y="717"/>
                </a:lnTo>
                <a:lnTo>
                  <a:pt x="1481" y="700"/>
                </a:lnTo>
                <a:lnTo>
                  <a:pt x="1472" y="683"/>
                </a:lnTo>
                <a:lnTo>
                  <a:pt x="1463" y="664"/>
                </a:lnTo>
                <a:lnTo>
                  <a:pt x="1456" y="645"/>
                </a:lnTo>
                <a:lnTo>
                  <a:pt x="1450" y="621"/>
                </a:lnTo>
                <a:lnTo>
                  <a:pt x="1446" y="595"/>
                </a:lnTo>
                <a:lnTo>
                  <a:pt x="1447" y="570"/>
                </a:lnTo>
                <a:lnTo>
                  <a:pt x="1451" y="545"/>
                </a:lnTo>
                <a:lnTo>
                  <a:pt x="1462" y="518"/>
                </a:lnTo>
                <a:lnTo>
                  <a:pt x="1476" y="492"/>
                </a:lnTo>
                <a:lnTo>
                  <a:pt x="1493" y="468"/>
                </a:lnTo>
                <a:lnTo>
                  <a:pt x="1513" y="449"/>
                </a:lnTo>
                <a:lnTo>
                  <a:pt x="1535" y="435"/>
                </a:lnTo>
                <a:lnTo>
                  <a:pt x="1559" y="423"/>
                </a:lnTo>
                <a:lnTo>
                  <a:pt x="1582" y="411"/>
                </a:lnTo>
                <a:lnTo>
                  <a:pt x="1606" y="402"/>
                </a:lnTo>
                <a:lnTo>
                  <a:pt x="1629" y="392"/>
                </a:lnTo>
                <a:lnTo>
                  <a:pt x="1659" y="377"/>
                </a:lnTo>
                <a:lnTo>
                  <a:pt x="1678" y="369"/>
                </a:lnTo>
                <a:lnTo>
                  <a:pt x="1695" y="355"/>
                </a:lnTo>
                <a:lnTo>
                  <a:pt x="1711" y="341"/>
                </a:lnTo>
                <a:lnTo>
                  <a:pt x="1726" y="325"/>
                </a:lnTo>
                <a:lnTo>
                  <a:pt x="1736" y="306"/>
                </a:lnTo>
                <a:lnTo>
                  <a:pt x="1744" y="285"/>
                </a:lnTo>
                <a:lnTo>
                  <a:pt x="1747" y="261"/>
                </a:lnTo>
                <a:lnTo>
                  <a:pt x="1742" y="239"/>
                </a:lnTo>
                <a:lnTo>
                  <a:pt x="1732" y="216"/>
                </a:lnTo>
                <a:lnTo>
                  <a:pt x="1717" y="198"/>
                </a:lnTo>
                <a:lnTo>
                  <a:pt x="1698" y="185"/>
                </a:lnTo>
                <a:lnTo>
                  <a:pt x="1676" y="178"/>
                </a:lnTo>
                <a:lnTo>
                  <a:pt x="1656" y="178"/>
                </a:lnTo>
                <a:lnTo>
                  <a:pt x="1635" y="185"/>
                </a:lnTo>
                <a:lnTo>
                  <a:pt x="1614" y="198"/>
                </a:lnTo>
                <a:lnTo>
                  <a:pt x="1600" y="214"/>
                </a:lnTo>
                <a:lnTo>
                  <a:pt x="1584" y="232"/>
                </a:lnTo>
                <a:lnTo>
                  <a:pt x="1569" y="248"/>
                </a:lnTo>
                <a:lnTo>
                  <a:pt x="1553" y="259"/>
                </a:lnTo>
                <a:lnTo>
                  <a:pt x="1532" y="263"/>
                </a:lnTo>
                <a:lnTo>
                  <a:pt x="1506" y="263"/>
                </a:lnTo>
                <a:lnTo>
                  <a:pt x="1484" y="259"/>
                </a:lnTo>
                <a:lnTo>
                  <a:pt x="1468" y="245"/>
                </a:lnTo>
                <a:lnTo>
                  <a:pt x="1453" y="232"/>
                </a:lnTo>
                <a:lnTo>
                  <a:pt x="1441" y="216"/>
                </a:lnTo>
                <a:lnTo>
                  <a:pt x="1432" y="195"/>
                </a:lnTo>
                <a:lnTo>
                  <a:pt x="1428" y="176"/>
                </a:lnTo>
                <a:lnTo>
                  <a:pt x="1426" y="154"/>
                </a:lnTo>
                <a:lnTo>
                  <a:pt x="1428" y="131"/>
                </a:lnTo>
                <a:lnTo>
                  <a:pt x="1432" y="109"/>
                </a:lnTo>
                <a:lnTo>
                  <a:pt x="1440" y="79"/>
                </a:lnTo>
                <a:lnTo>
                  <a:pt x="1448" y="54"/>
                </a:lnTo>
                <a:lnTo>
                  <a:pt x="1454" y="38"/>
                </a:lnTo>
                <a:lnTo>
                  <a:pt x="1463" y="21"/>
                </a:lnTo>
                <a:close/>
              </a:path>
            </a:pathLst>
          </a:custGeom>
          <a:solidFill>
            <a:srgbClr val="5F009F"/>
          </a:solidFill>
          <a:ln w="9525">
            <a:solidFill>
              <a:srgbClr val="000000"/>
            </a:solidFill>
            <a:prstDash val="solid"/>
            <a:round/>
            <a:headEnd/>
            <a:tailEnd/>
          </a:ln>
        </p:spPr>
        <p:txBody>
          <a:bodyPr/>
          <a:lstStyle/>
          <a:p>
            <a:endParaRPr lang="fr-CA"/>
          </a:p>
        </p:txBody>
      </p:sp>
      <p:sp>
        <p:nvSpPr>
          <p:cNvPr id="49158" name="Freeform 55"/>
          <p:cNvSpPr>
            <a:spLocks/>
          </p:cNvSpPr>
          <p:nvPr/>
        </p:nvSpPr>
        <p:spPr bwMode="auto">
          <a:xfrm>
            <a:off x="5594350" y="2368550"/>
            <a:ext cx="2506663" cy="1825625"/>
          </a:xfrm>
          <a:custGeom>
            <a:avLst/>
            <a:gdLst>
              <a:gd name="T0" fmla="*/ 208141 w 1397"/>
              <a:gd name="T1" fmla="*/ 1475253 h 990"/>
              <a:gd name="T2" fmla="*/ 358864 w 1397"/>
              <a:gd name="T3" fmla="*/ 1504758 h 990"/>
              <a:gd name="T4" fmla="*/ 505998 w 1397"/>
              <a:gd name="T5" fmla="*/ 1502914 h 990"/>
              <a:gd name="T6" fmla="*/ 653132 w 1397"/>
              <a:gd name="T7" fmla="*/ 1445748 h 990"/>
              <a:gd name="T8" fmla="*/ 803855 w 1397"/>
              <a:gd name="T9" fmla="*/ 1405178 h 990"/>
              <a:gd name="T10" fmla="*/ 931251 w 1397"/>
              <a:gd name="T11" fmla="*/ 1462344 h 990"/>
              <a:gd name="T12" fmla="*/ 909719 w 1397"/>
              <a:gd name="T13" fmla="*/ 1624622 h 990"/>
              <a:gd name="T14" fmla="*/ 940223 w 1397"/>
              <a:gd name="T15" fmla="*/ 1768459 h 990"/>
              <a:gd name="T16" fmla="*/ 1099917 w 1397"/>
              <a:gd name="T17" fmla="*/ 1816405 h 990"/>
              <a:gd name="T18" fmla="*/ 1304470 w 1397"/>
              <a:gd name="T19" fmla="*/ 1810872 h 990"/>
              <a:gd name="T20" fmla="*/ 1467752 w 1397"/>
              <a:gd name="T21" fmla="*/ 1740798 h 990"/>
              <a:gd name="T22" fmla="*/ 1534142 w 1397"/>
              <a:gd name="T23" fmla="*/ 1589585 h 990"/>
              <a:gd name="T24" fmla="*/ 1580795 w 1397"/>
              <a:gd name="T25" fmla="*/ 1445748 h 990"/>
              <a:gd name="T26" fmla="*/ 1724340 w 1397"/>
              <a:gd name="T27" fmla="*/ 1370141 h 990"/>
              <a:gd name="T28" fmla="*/ 1918127 w 1397"/>
              <a:gd name="T29" fmla="*/ 1353544 h 990"/>
              <a:gd name="T30" fmla="*/ 2102941 w 1397"/>
              <a:gd name="T31" fmla="*/ 1370141 h 990"/>
              <a:gd name="T32" fmla="*/ 2185480 w 1397"/>
              <a:gd name="T33" fmla="*/ 108800 h 990"/>
              <a:gd name="T34" fmla="*/ 2027580 w 1397"/>
              <a:gd name="T35" fmla="*/ 33193 h 990"/>
              <a:gd name="T36" fmla="*/ 1814056 w 1397"/>
              <a:gd name="T37" fmla="*/ 3688 h 990"/>
              <a:gd name="T38" fmla="*/ 1562851 w 1397"/>
              <a:gd name="T39" fmla="*/ 5532 h 990"/>
              <a:gd name="T40" fmla="*/ 1370859 w 1397"/>
              <a:gd name="T41" fmla="*/ 38725 h 990"/>
              <a:gd name="T42" fmla="*/ 1282938 w 1397"/>
              <a:gd name="T43" fmla="*/ 108800 h 990"/>
              <a:gd name="T44" fmla="*/ 1322413 w 1397"/>
              <a:gd name="T45" fmla="*/ 201003 h 990"/>
              <a:gd name="T46" fmla="*/ 1254229 w 1397"/>
              <a:gd name="T47" fmla="*/ 313491 h 990"/>
              <a:gd name="T48" fmla="*/ 1125038 w 1397"/>
              <a:gd name="T49" fmla="*/ 385410 h 990"/>
              <a:gd name="T50" fmla="*/ 983287 w 1397"/>
              <a:gd name="T51" fmla="*/ 414915 h 990"/>
              <a:gd name="T52" fmla="*/ 837947 w 1397"/>
              <a:gd name="T53" fmla="*/ 392786 h 990"/>
              <a:gd name="T54" fmla="*/ 748231 w 1397"/>
              <a:gd name="T55" fmla="*/ 324556 h 990"/>
              <a:gd name="T56" fmla="*/ 775146 w 1397"/>
              <a:gd name="T57" fmla="*/ 219444 h 990"/>
              <a:gd name="T58" fmla="*/ 841535 w 1397"/>
              <a:gd name="T59" fmla="*/ 116176 h 990"/>
              <a:gd name="T60" fmla="*/ 796677 w 1397"/>
              <a:gd name="T61" fmla="*/ 22129 h 990"/>
              <a:gd name="T62" fmla="*/ 597508 w 1397"/>
              <a:gd name="T63" fmla="*/ 0 h 990"/>
              <a:gd name="T64" fmla="*/ 321183 w 1397"/>
              <a:gd name="T65" fmla="*/ 38725 h 990"/>
              <a:gd name="T66" fmla="*/ 122014 w 1397"/>
              <a:gd name="T67" fmla="*/ 84827 h 990"/>
              <a:gd name="T68" fmla="*/ 147134 w 1397"/>
              <a:gd name="T69" fmla="*/ 217600 h 990"/>
              <a:gd name="T70" fmla="*/ 113042 w 1397"/>
              <a:gd name="T71" fmla="*/ 341152 h 990"/>
              <a:gd name="T72" fmla="*/ 46652 w 1397"/>
              <a:gd name="T73" fmla="*/ 503430 h 990"/>
              <a:gd name="T74" fmla="*/ 3589 w 1397"/>
              <a:gd name="T75" fmla="*/ 654643 h 990"/>
              <a:gd name="T76" fmla="*/ 34092 w 1397"/>
              <a:gd name="T77" fmla="*/ 791104 h 990"/>
              <a:gd name="T78" fmla="*/ 168666 w 1397"/>
              <a:gd name="T79" fmla="*/ 815077 h 990"/>
              <a:gd name="T80" fmla="*/ 287091 w 1397"/>
              <a:gd name="T81" fmla="*/ 698901 h 990"/>
              <a:gd name="T82" fmla="*/ 353481 w 1397"/>
              <a:gd name="T83" fmla="*/ 571660 h 990"/>
              <a:gd name="T84" fmla="*/ 482672 w 1397"/>
              <a:gd name="T85" fmla="*/ 542155 h 990"/>
              <a:gd name="T86" fmla="*/ 611863 w 1397"/>
              <a:gd name="T87" fmla="*/ 601165 h 990"/>
              <a:gd name="T88" fmla="*/ 653132 w 1397"/>
              <a:gd name="T89" fmla="*/ 741314 h 990"/>
              <a:gd name="T90" fmla="*/ 577771 w 1397"/>
              <a:gd name="T91" fmla="*/ 896216 h 990"/>
              <a:gd name="T92" fmla="*/ 455757 w 1397"/>
              <a:gd name="T93" fmla="*/ 1005016 h 990"/>
              <a:gd name="T94" fmla="*/ 315800 w 1397"/>
              <a:gd name="T95" fmla="*/ 1040053 h 990"/>
              <a:gd name="T96" fmla="*/ 184815 w 1397"/>
              <a:gd name="T97" fmla="*/ 1115660 h 990"/>
              <a:gd name="T98" fmla="*/ 96893 w 1397"/>
              <a:gd name="T99" fmla="*/ 1242900 h 990"/>
              <a:gd name="T100" fmla="*/ 84333 w 1397"/>
              <a:gd name="T101" fmla="*/ 1392270 h 9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97"/>
              <a:gd name="T154" fmla="*/ 0 h 990"/>
              <a:gd name="T155" fmla="*/ 1397 w 1397"/>
              <a:gd name="T156" fmla="*/ 990 h 9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97" h="990">
                <a:moveTo>
                  <a:pt x="56" y="806"/>
                </a:moveTo>
                <a:lnTo>
                  <a:pt x="73" y="802"/>
                </a:lnTo>
                <a:lnTo>
                  <a:pt x="97" y="797"/>
                </a:lnTo>
                <a:lnTo>
                  <a:pt x="116" y="800"/>
                </a:lnTo>
                <a:lnTo>
                  <a:pt x="137" y="803"/>
                </a:lnTo>
                <a:lnTo>
                  <a:pt x="156" y="808"/>
                </a:lnTo>
                <a:lnTo>
                  <a:pt x="176" y="812"/>
                </a:lnTo>
                <a:lnTo>
                  <a:pt x="200" y="816"/>
                </a:lnTo>
                <a:lnTo>
                  <a:pt x="217" y="819"/>
                </a:lnTo>
                <a:lnTo>
                  <a:pt x="241" y="821"/>
                </a:lnTo>
                <a:lnTo>
                  <a:pt x="263" y="819"/>
                </a:lnTo>
                <a:lnTo>
                  <a:pt x="282" y="815"/>
                </a:lnTo>
                <a:lnTo>
                  <a:pt x="304" y="809"/>
                </a:lnTo>
                <a:lnTo>
                  <a:pt x="325" y="802"/>
                </a:lnTo>
                <a:lnTo>
                  <a:pt x="344" y="793"/>
                </a:lnTo>
                <a:lnTo>
                  <a:pt x="364" y="784"/>
                </a:lnTo>
                <a:lnTo>
                  <a:pt x="383" y="775"/>
                </a:lnTo>
                <a:lnTo>
                  <a:pt x="407" y="768"/>
                </a:lnTo>
                <a:lnTo>
                  <a:pt x="426" y="763"/>
                </a:lnTo>
                <a:lnTo>
                  <a:pt x="448" y="762"/>
                </a:lnTo>
                <a:lnTo>
                  <a:pt x="469" y="765"/>
                </a:lnTo>
                <a:lnTo>
                  <a:pt x="488" y="771"/>
                </a:lnTo>
                <a:lnTo>
                  <a:pt x="507" y="783"/>
                </a:lnTo>
                <a:lnTo>
                  <a:pt x="519" y="793"/>
                </a:lnTo>
                <a:lnTo>
                  <a:pt x="524" y="812"/>
                </a:lnTo>
                <a:lnTo>
                  <a:pt x="522" y="832"/>
                </a:lnTo>
                <a:lnTo>
                  <a:pt x="516" y="856"/>
                </a:lnTo>
                <a:lnTo>
                  <a:pt x="507" y="881"/>
                </a:lnTo>
                <a:lnTo>
                  <a:pt x="499" y="901"/>
                </a:lnTo>
                <a:lnTo>
                  <a:pt x="501" y="922"/>
                </a:lnTo>
                <a:lnTo>
                  <a:pt x="510" y="943"/>
                </a:lnTo>
                <a:lnTo>
                  <a:pt x="524" y="959"/>
                </a:lnTo>
                <a:lnTo>
                  <a:pt x="539" y="969"/>
                </a:lnTo>
                <a:lnTo>
                  <a:pt x="560" y="975"/>
                </a:lnTo>
                <a:lnTo>
                  <a:pt x="582" y="981"/>
                </a:lnTo>
                <a:lnTo>
                  <a:pt x="613" y="985"/>
                </a:lnTo>
                <a:lnTo>
                  <a:pt x="639" y="988"/>
                </a:lnTo>
                <a:lnTo>
                  <a:pt x="671" y="990"/>
                </a:lnTo>
                <a:lnTo>
                  <a:pt x="701" y="987"/>
                </a:lnTo>
                <a:lnTo>
                  <a:pt x="727" y="982"/>
                </a:lnTo>
                <a:lnTo>
                  <a:pt x="755" y="975"/>
                </a:lnTo>
                <a:lnTo>
                  <a:pt x="780" y="966"/>
                </a:lnTo>
                <a:lnTo>
                  <a:pt x="799" y="956"/>
                </a:lnTo>
                <a:lnTo>
                  <a:pt x="818" y="944"/>
                </a:lnTo>
                <a:lnTo>
                  <a:pt x="833" y="931"/>
                </a:lnTo>
                <a:lnTo>
                  <a:pt x="846" y="915"/>
                </a:lnTo>
                <a:lnTo>
                  <a:pt x="854" y="894"/>
                </a:lnTo>
                <a:lnTo>
                  <a:pt x="855" y="862"/>
                </a:lnTo>
                <a:lnTo>
                  <a:pt x="855" y="837"/>
                </a:lnTo>
                <a:lnTo>
                  <a:pt x="859" y="815"/>
                </a:lnTo>
                <a:lnTo>
                  <a:pt x="868" y="799"/>
                </a:lnTo>
                <a:lnTo>
                  <a:pt x="881" y="784"/>
                </a:lnTo>
                <a:lnTo>
                  <a:pt x="896" y="771"/>
                </a:lnTo>
                <a:lnTo>
                  <a:pt x="915" y="759"/>
                </a:lnTo>
                <a:lnTo>
                  <a:pt x="934" y="750"/>
                </a:lnTo>
                <a:lnTo>
                  <a:pt x="961" y="743"/>
                </a:lnTo>
                <a:lnTo>
                  <a:pt x="986" y="740"/>
                </a:lnTo>
                <a:lnTo>
                  <a:pt x="1012" y="737"/>
                </a:lnTo>
                <a:lnTo>
                  <a:pt x="1040" y="736"/>
                </a:lnTo>
                <a:lnTo>
                  <a:pt x="1069" y="734"/>
                </a:lnTo>
                <a:lnTo>
                  <a:pt x="1102" y="736"/>
                </a:lnTo>
                <a:lnTo>
                  <a:pt x="1127" y="737"/>
                </a:lnTo>
                <a:lnTo>
                  <a:pt x="1149" y="740"/>
                </a:lnTo>
                <a:lnTo>
                  <a:pt x="1172" y="743"/>
                </a:lnTo>
                <a:lnTo>
                  <a:pt x="1194" y="746"/>
                </a:lnTo>
                <a:lnTo>
                  <a:pt x="1218" y="747"/>
                </a:lnTo>
                <a:lnTo>
                  <a:pt x="1397" y="752"/>
                </a:lnTo>
                <a:lnTo>
                  <a:pt x="1218" y="59"/>
                </a:lnTo>
                <a:lnTo>
                  <a:pt x="1193" y="46"/>
                </a:lnTo>
                <a:lnTo>
                  <a:pt x="1175" y="35"/>
                </a:lnTo>
                <a:lnTo>
                  <a:pt x="1155" y="26"/>
                </a:lnTo>
                <a:lnTo>
                  <a:pt x="1130" y="18"/>
                </a:lnTo>
                <a:lnTo>
                  <a:pt x="1103" y="12"/>
                </a:lnTo>
                <a:lnTo>
                  <a:pt x="1075" y="7"/>
                </a:lnTo>
                <a:lnTo>
                  <a:pt x="1042" y="3"/>
                </a:lnTo>
                <a:lnTo>
                  <a:pt x="1011" y="2"/>
                </a:lnTo>
                <a:lnTo>
                  <a:pt x="980" y="0"/>
                </a:lnTo>
                <a:lnTo>
                  <a:pt x="945" y="0"/>
                </a:lnTo>
                <a:lnTo>
                  <a:pt x="903" y="0"/>
                </a:lnTo>
                <a:lnTo>
                  <a:pt x="871" y="3"/>
                </a:lnTo>
                <a:lnTo>
                  <a:pt x="839" y="6"/>
                </a:lnTo>
                <a:lnTo>
                  <a:pt x="811" y="9"/>
                </a:lnTo>
                <a:lnTo>
                  <a:pt x="784" y="15"/>
                </a:lnTo>
                <a:lnTo>
                  <a:pt x="764" y="21"/>
                </a:lnTo>
                <a:lnTo>
                  <a:pt x="746" y="28"/>
                </a:lnTo>
                <a:lnTo>
                  <a:pt x="732" y="37"/>
                </a:lnTo>
                <a:lnTo>
                  <a:pt x="721" y="46"/>
                </a:lnTo>
                <a:lnTo>
                  <a:pt x="715" y="59"/>
                </a:lnTo>
                <a:lnTo>
                  <a:pt x="715" y="72"/>
                </a:lnTo>
                <a:lnTo>
                  <a:pt x="723" y="85"/>
                </a:lnTo>
                <a:lnTo>
                  <a:pt x="732" y="97"/>
                </a:lnTo>
                <a:lnTo>
                  <a:pt x="737" y="109"/>
                </a:lnTo>
                <a:lnTo>
                  <a:pt x="737" y="126"/>
                </a:lnTo>
                <a:lnTo>
                  <a:pt x="729" y="141"/>
                </a:lnTo>
                <a:lnTo>
                  <a:pt x="717" y="156"/>
                </a:lnTo>
                <a:lnTo>
                  <a:pt x="699" y="170"/>
                </a:lnTo>
                <a:lnTo>
                  <a:pt x="682" y="184"/>
                </a:lnTo>
                <a:lnTo>
                  <a:pt x="664" y="192"/>
                </a:lnTo>
                <a:lnTo>
                  <a:pt x="646" y="200"/>
                </a:lnTo>
                <a:lnTo>
                  <a:pt x="627" y="209"/>
                </a:lnTo>
                <a:lnTo>
                  <a:pt x="607" y="214"/>
                </a:lnTo>
                <a:lnTo>
                  <a:pt x="586" y="219"/>
                </a:lnTo>
                <a:lnTo>
                  <a:pt x="566" y="222"/>
                </a:lnTo>
                <a:lnTo>
                  <a:pt x="548" y="225"/>
                </a:lnTo>
                <a:lnTo>
                  <a:pt x="524" y="225"/>
                </a:lnTo>
                <a:lnTo>
                  <a:pt x="504" y="222"/>
                </a:lnTo>
                <a:lnTo>
                  <a:pt x="485" y="219"/>
                </a:lnTo>
                <a:lnTo>
                  <a:pt x="467" y="213"/>
                </a:lnTo>
                <a:lnTo>
                  <a:pt x="448" y="206"/>
                </a:lnTo>
                <a:lnTo>
                  <a:pt x="432" y="197"/>
                </a:lnTo>
                <a:lnTo>
                  <a:pt x="422" y="187"/>
                </a:lnTo>
                <a:lnTo>
                  <a:pt x="417" y="176"/>
                </a:lnTo>
                <a:lnTo>
                  <a:pt x="416" y="166"/>
                </a:lnTo>
                <a:lnTo>
                  <a:pt x="417" y="151"/>
                </a:lnTo>
                <a:lnTo>
                  <a:pt x="422" y="137"/>
                </a:lnTo>
                <a:lnTo>
                  <a:pt x="432" y="119"/>
                </a:lnTo>
                <a:lnTo>
                  <a:pt x="445" y="103"/>
                </a:lnTo>
                <a:lnTo>
                  <a:pt x="455" y="90"/>
                </a:lnTo>
                <a:lnTo>
                  <a:pt x="463" y="79"/>
                </a:lnTo>
                <a:lnTo>
                  <a:pt x="469" y="63"/>
                </a:lnTo>
                <a:lnTo>
                  <a:pt x="473" y="47"/>
                </a:lnTo>
                <a:lnTo>
                  <a:pt x="469" y="34"/>
                </a:lnTo>
                <a:lnTo>
                  <a:pt x="460" y="22"/>
                </a:lnTo>
                <a:lnTo>
                  <a:pt x="444" y="12"/>
                </a:lnTo>
                <a:lnTo>
                  <a:pt x="426" y="7"/>
                </a:lnTo>
                <a:lnTo>
                  <a:pt x="408" y="3"/>
                </a:lnTo>
                <a:lnTo>
                  <a:pt x="383" y="0"/>
                </a:lnTo>
                <a:lnTo>
                  <a:pt x="333" y="0"/>
                </a:lnTo>
                <a:lnTo>
                  <a:pt x="297" y="3"/>
                </a:lnTo>
                <a:lnTo>
                  <a:pt x="263" y="7"/>
                </a:lnTo>
                <a:lnTo>
                  <a:pt x="219" y="13"/>
                </a:lnTo>
                <a:lnTo>
                  <a:pt x="179" y="21"/>
                </a:lnTo>
                <a:lnTo>
                  <a:pt x="135" y="28"/>
                </a:lnTo>
                <a:lnTo>
                  <a:pt x="106" y="34"/>
                </a:lnTo>
                <a:lnTo>
                  <a:pt x="81" y="40"/>
                </a:lnTo>
                <a:lnTo>
                  <a:pt x="68" y="46"/>
                </a:lnTo>
                <a:lnTo>
                  <a:pt x="72" y="59"/>
                </a:lnTo>
                <a:lnTo>
                  <a:pt x="78" y="81"/>
                </a:lnTo>
                <a:lnTo>
                  <a:pt x="81" y="101"/>
                </a:lnTo>
                <a:lnTo>
                  <a:pt x="82" y="118"/>
                </a:lnTo>
                <a:lnTo>
                  <a:pt x="79" y="137"/>
                </a:lnTo>
                <a:lnTo>
                  <a:pt x="75" y="153"/>
                </a:lnTo>
                <a:lnTo>
                  <a:pt x="69" y="170"/>
                </a:lnTo>
                <a:lnTo>
                  <a:pt x="63" y="185"/>
                </a:lnTo>
                <a:lnTo>
                  <a:pt x="56" y="207"/>
                </a:lnTo>
                <a:lnTo>
                  <a:pt x="47" y="229"/>
                </a:lnTo>
                <a:lnTo>
                  <a:pt x="38" y="251"/>
                </a:lnTo>
                <a:lnTo>
                  <a:pt x="26" y="273"/>
                </a:lnTo>
                <a:lnTo>
                  <a:pt x="19" y="294"/>
                </a:lnTo>
                <a:lnTo>
                  <a:pt x="13" y="311"/>
                </a:lnTo>
                <a:lnTo>
                  <a:pt x="7" y="330"/>
                </a:lnTo>
                <a:lnTo>
                  <a:pt x="2" y="355"/>
                </a:lnTo>
                <a:lnTo>
                  <a:pt x="0" y="377"/>
                </a:lnTo>
                <a:lnTo>
                  <a:pt x="3" y="396"/>
                </a:lnTo>
                <a:lnTo>
                  <a:pt x="9" y="416"/>
                </a:lnTo>
                <a:lnTo>
                  <a:pt x="19" y="429"/>
                </a:lnTo>
                <a:lnTo>
                  <a:pt x="32" y="440"/>
                </a:lnTo>
                <a:lnTo>
                  <a:pt x="50" y="446"/>
                </a:lnTo>
                <a:lnTo>
                  <a:pt x="69" y="446"/>
                </a:lnTo>
                <a:lnTo>
                  <a:pt x="94" y="442"/>
                </a:lnTo>
                <a:lnTo>
                  <a:pt x="116" y="432"/>
                </a:lnTo>
                <a:lnTo>
                  <a:pt x="135" y="420"/>
                </a:lnTo>
                <a:lnTo>
                  <a:pt x="150" y="401"/>
                </a:lnTo>
                <a:lnTo>
                  <a:pt x="160" y="379"/>
                </a:lnTo>
                <a:lnTo>
                  <a:pt x="163" y="357"/>
                </a:lnTo>
                <a:lnTo>
                  <a:pt x="170" y="339"/>
                </a:lnTo>
                <a:lnTo>
                  <a:pt x="182" y="323"/>
                </a:lnTo>
                <a:lnTo>
                  <a:pt x="197" y="310"/>
                </a:lnTo>
                <a:lnTo>
                  <a:pt x="215" y="300"/>
                </a:lnTo>
                <a:lnTo>
                  <a:pt x="234" y="295"/>
                </a:lnTo>
                <a:lnTo>
                  <a:pt x="250" y="294"/>
                </a:lnTo>
                <a:lnTo>
                  <a:pt x="269" y="294"/>
                </a:lnTo>
                <a:lnTo>
                  <a:pt x="291" y="297"/>
                </a:lnTo>
                <a:lnTo>
                  <a:pt x="309" y="302"/>
                </a:lnTo>
                <a:lnTo>
                  <a:pt x="325" y="311"/>
                </a:lnTo>
                <a:lnTo>
                  <a:pt x="341" y="326"/>
                </a:lnTo>
                <a:lnTo>
                  <a:pt x="353" y="341"/>
                </a:lnTo>
                <a:lnTo>
                  <a:pt x="363" y="363"/>
                </a:lnTo>
                <a:lnTo>
                  <a:pt x="366" y="383"/>
                </a:lnTo>
                <a:lnTo>
                  <a:pt x="364" y="402"/>
                </a:lnTo>
                <a:lnTo>
                  <a:pt x="358" y="424"/>
                </a:lnTo>
                <a:lnTo>
                  <a:pt x="350" y="446"/>
                </a:lnTo>
                <a:lnTo>
                  <a:pt x="338" y="465"/>
                </a:lnTo>
                <a:lnTo>
                  <a:pt x="322" y="486"/>
                </a:lnTo>
                <a:lnTo>
                  <a:pt x="307" y="502"/>
                </a:lnTo>
                <a:lnTo>
                  <a:pt x="288" y="520"/>
                </a:lnTo>
                <a:lnTo>
                  <a:pt x="272" y="533"/>
                </a:lnTo>
                <a:lnTo>
                  <a:pt x="254" y="545"/>
                </a:lnTo>
                <a:lnTo>
                  <a:pt x="238" y="551"/>
                </a:lnTo>
                <a:lnTo>
                  <a:pt x="215" y="556"/>
                </a:lnTo>
                <a:lnTo>
                  <a:pt x="197" y="559"/>
                </a:lnTo>
                <a:lnTo>
                  <a:pt x="176" y="564"/>
                </a:lnTo>
                <a:lnTo>
                  <a:pt x="159" y="570"/>
                </a:lnTo>
                <a:lnTo>
                  <a:pt x="137" y="580"/>
                </a:lnTo>
                <a:lnTo>
                  <a:pt x="118" y="592"/>
                </a:lnTo>
                <a:lnTo>
                  <a:pt x="103" y="605"/>
                </a:lnTo>
                <a:lnTo>
                  <a:pt x="87" y="621"/>
                </a:lnTo>
                <a:lnTo>
                  <a:pt x="75" y="636"/>
                </a:lnTo>
                <a:lnTo>
                  <a:pt x="62" y="656"/>
                </a:lnTo>
                <a:lnTo>
                  <a:pt x="54" y="674"/>
                </a:lnTo>
                <a:lnTo>
                  <a:pt x="47" y="694"/>
                </a:lnTo>
                <a:lnTo>
                  <a:pt x="44" y="715"/>
                </a:lnTo>
                <a:lnTo>
                  <a:pt x="44" y="733"/>
                </a:lnTo>
                <a:lnTo>
                  <a:pt x="47" y="755"/>
                </a:lnTo>
                <a:lnTo>
                  <a:pt x="51" y="781"/>
                </a:lnTo>
                <a:lnTo>
                  <a:pt x="56" y="806"/>
                </a:lnTo>
                <a:close/>
              </a:path>
            </a:pathLst>
          </a:custGeom>
          <a:solidFill>
            <a:srgbClr val="00FFFF"/>
          </a:solidFill>
          <a:ln w="9525">
            <a:solidFill>
              <a:srgbClr val="000000"/>
            </a:solidFill>
            <a:prstDash val="solid"/>
            <a:round/>
            <a:headEnd/>
            <a:tailEnd/>
          </a:ln>
        </p:spPr>
        <p:txBody>
          <a:bodyPr/>
          <a:lstStyle/>
          <a:p>
            <a:endParaRPr lang="fr-CA"/>
          </a:p>
        </p:txBody>
      </p:sp>
      <p:sp>
        <p:nvSpPr>
          <p:cNvPr id="49159" name="Freeform 56"/>
          <p:cNvSpPr>
            <a:spLocks/>
          </p:cNvSpPr>
          <p:nvPr/>
        </p:nvSpPr>
        <p:spPr bwMode="auto">
          <a:xfrm>
            <a:off x="3276600" y="2132013"/>
            <a:ext cx="3024188" cy="1944687"/>
          </a:xfrm>
          <a:custGeom>
            <a:avLst/>
            <a:gdLst>
              <a:gd name="T0" fmla="*/ 2498715 w 1669"/>
              <a:gd name="T1" fmla="*/ 534234 h 1052"/>
              <a:gd name="T2" fmla="*/ 2417176 w 1669"/>
              <a:gd name="T3" fmla="*/ 761607 h 1052"/>
              <a:gd name="T4" fmla="*/ 2355569 w 1669"/>
              <a:gd name="T5" fmla="*/ 968646 h 1052"/>
              <a:gd name="T6" fmla="*/ 2469723 w 1669"/>
              <a:gd name="T7" fmla="*/ 1103591 h 1052"/>
              <a:gd name="T8" fmla="*/ 2638237 w 1669"/>
              <a:gd name="T9" fmla="*/ 1014860 h 1052"/>
              <a:gd name="T10" fmla="*/ 2734272 w 1669"/>
              <a:gd name="T11" fmla="*/ 841095 h 1052"/>
              <a:gd name="T12" fmla="*/ 2910034 w 1669"/>
              <a:gd name="T13" fmla="*/ 835550 h 1052"/>
              <a:gd name="T14" fmla="*/ 3020564 w 1669"/>
              <a:gd name="T15" fmla="*/ 963101 h 1052"/>
              <a:gd name="T16" fmla="*/ 2986137 w 1669"/>
              <a:gd name="T17" fmla="*/ 1118380 h 1052"/>
              <a:gd name="T18" fmla="*/ 2826683 w 1669"/>
              <a:gd name="T19" fmla="*/ 1281053 h 1052"/>
              <a:gd name="T20" fmla="*/ 2643673 w 1669"/>
              <a:gd name="T21" fmla="*/ 1332813 h 1052"/>
              <a:gd name="T22" fmla="*/ 2502339 w 1669"/>
              <a:gd name="T23" fmla="*/ 1440029 h 1052"/>
              <a:gd name="T24" fmla="*/ 2438920 w 1669"/>
              <a:gd name="T25" fmla="*/ 1635977 h 1052"/>
              <a:gd name="T26" fmla="*/ 2411740 w 1669"/>
              <a:gd name="T27" fmla="*/ 1735799 h 1052"/>
              <a:gd name="T28" fmla="*/ 2230543 w 1669"/>
              <a:gd name="T29" fmla="*/ 1726556 h 1052"/>
              <a:gd name="T30" fmla="*/ 1982302 w 1669"/>
              <a:gd name="T31" fmla="*/ 1798650 h 1052"/>
              <a:gd name="T32" fmla="*/ 1735873 w 1669"/>
              <a:gd name="T33" fmla="*/ 1896624 h 1052"/>
              <a:gd name="T34" fmla="*/ 1458641 w 1669"/>
              <a:gd name="T35" fmla="*/ 1940990 h 1052"/>
              <a:gd name="T36" fmla="*/ 1306435 w 1669"/>
              <a:gd name="T37" fmla="*/ 1833773 h 1052"/>
              <a:gd name="T38" fmla="*/ 1389786 w 1669"/>
              <a:gd name="T39" fmla="*/ 1682191 h 1052"/>
              <a:gd name="T40" fmla="*/ 1601787 w 1669"/>
              <a:gd name="T41" fmla="*/ 1593460 h 1052"/>
              <a:gd name="T42" fmla="*/ 1757617 w 1669"/>
              <a:gd name="T43" fmla="*/ 1489941 h 1052"/>
              <a:gd name="T44" fmla="*/ 1652522 w 1669"/>
              <a:gd name="T45" fmla="*/ 1391967 h 1052"/>
              <a:gd name="T46" fmla="*/ 1416965 w 1669"/>
              <a:gd name="T47" fmla="*/ 1403058 h 1052"/>
              <a:gd name="T48" fmla="*/ 1197716 w 1669"/>
              <a:gd name="T49" fmla="*/ 1486243 h 1052"/>
              <a:gd name="T50" fmla="*/ 947664 w 1669"/>
              <a:gd name="T51" fmla="*/ 1635977 h 1052"/>
              <a:gd name="T52" fmla="*/ 654123 w 1669"/>
              <a:gd name="T53" fmla="*/ 1726556 h 1052"/>
              <a:gd name="T54" fmla="*/ 364207 w 1669"/>
              <a:gd name="T55" fmla="*/ 1745042 h 1052"/>
              <a:gd name="T56" fmla="*/ 505541 w 1669"/>
              <a:gd name="T57" fmla="*/ 1567580 h 1052"/>
              <a:gd name="T58" fmla="*/ 614260 w 1669"/>
              <a:gd name="T59" fmla="*/ 1380875 h 1052"/>
              <a:gd name="T60" fmla="*/ 567149 w 1669"/>
              <a:gd name="T61" fmla="*/ 1220051 h 1052"/>
              <a:gd name="T62" fmla="*/ 429438 w 1669"/>
              <a:gd name="T63" fmla="*/ 1225596 h 1052"/>
              <a:gd name="T64" fmla="*/ 313472 w 1669"/>
              <a:gd name="T65" fmla="*/ 1367936 h 1052"/>
              <a:gd name="T66" fmla="*/ 143146 w 1669"/>
              <a:gd name="T67" fmla="*/ 1421544 h 1052"/>
              <a:gd name="T68" fmla="*/ 10872 w 1669"/>
              <a:gd name="T69" fmla="*/ 1297690 h 1052"/>
              <a:gd name="T70" fmla="*/ 43487 w 1669"/>
              <a:gd name="T71" fmla="*/ 1125774 h 1052"/>
              <a:gd name="T72" fmla="*/ 222873 w 1669"/>
              <a:gd name="T73" fmla="*/ 1011163 h 1052"/>
              <a:gd name="T74" fmla="*/ 340652 w 1669"/>
              <a:gd name="T75" fmla="*/ 828156 h 1052"/>
              <a:gd name="T76" fmla="*/ 268172 w 1669"/>
              <a:gd name="T77" fmla="*/ 591540 h 1052"/>
              <a:gd name="T78" fmla="*/ 242805 w 1669"/>
              <a:gd name="T79" fmla="*/ 364167 h 1052"/>
              <a:gd name="T80" fmla="*/ 474738 w 1669"/>
              <a:gd name="T81" fmla="*/ 393744 h 1052"/>
              <a:gd name="T82" fmla="*/ 835321 w 1669"/>
              <a:gd name="T83" fmla="*/ 406684 h 1052"/>
              <a:gd name="T84" fmla="*/ 1032826 w 1669"/>
              <a:gd name="T85" fmla="*/ 347530 h 1052"/>
              <a:gd name="T86" fmla="*/ 1038262 w 1669"/>
              <a:gd name="T87" fmla="*/ 197796 h 1052"/>
              <a:gd name="T88" fmla="*/ 1099870 w 1669"/>
              <a:gd name="T89" fmla="*/ 51760 h 1052"/>
              <a:gd name="T90" fmla="*/ 1331802 w 1669"/>
              <a:gd name="T91" fmla="*/ 0 h 1052"/>
              <a:gd name="T92" fmla="*/ 1551051 w 1669"/>
              <a:gd name="T93" fmla="*/ 46214 h 1052"/>
              <a:gd name="T94" fmla="*/ 1623530 w 1669"/>
              <a:gd name="T95" fmla="*/ 181159 h 1052"/>
              <a:gd name="T96" fmla="*/ 1556487 w 1669"/>
              <a:gd name="T97" fmla="*/ 358621 h 1052"/>
              <a:gd name="T98" fmla="*/ 1703257 w 1669"/>
              <a:gd name="T99" fmla="*/ 452898 h 1052"/>
              <a:gd name="T100" fmla="*/ 1987738 w 1669"/>
              <a:gd name="T101" fmla="*/ 451049 h 1052"/>
              <a:gd name="T102" fmla="*/ 2353757 w 1669"/>
              <a:gd name="T103" fmla="*/ 382652 h 10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69"/>
              <a:gd name="T157" fmla="*/ 0 h 1052"/>
              <a:gd name="T158" fmla="*/ 1669 w 1669"/>
              <a:gd name="T159" fmla="*/ 1052 h 10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69" h="1052">
                <a:moveTo>
                  <a:pt x="1372" y="208"/>
                </a:moveTo>
                <a:lnTo>
                  <a:pt x="1378" y="235"/>
                </a:lnTo>
                <a:lnTo>
                  <a:pt x="1382" y="255"/>
                </a:lnTo>
                <a:lnTo>
                  <a:pt x="1384" y="271"/>
                </a:lnTo>
                <a:lnTo>
                  <a:pt x="1379" y="289"/>
                </a:lnTo>
                <a:lnTo>
                  <a:pt x="1372" y="314"/>
                </a:lnTo>
                <a:lnTo>
                  <a:pt x="1363" y="339"/>
                </a:lnTo>
                <a:lnTo>
                  <a:pt x="1354" y="362"/>
                </a:lnTo>
                <a:lnTo>
                  <a:pt x="1346" y="384"/>
                </a:lnTo>
                <a:lnTo>
                  <a:pt x="1334" y="412"/>
                </a:lnTo>
                <a:lnTo>
                  <a:pt x="1324" y="434"/>
                </a:lnTo>
                <a:lnTo>
                  <a:pt x="1316" y="453"/>
                </a:lnTo>
                <a:lnTo>
                  <a:pt x="1309" y="480"/>
                </a:lnTo>
                <a:lnTo>
                  <a:pt x="1302" y="502"/>
                </a:lnTo>
                <a:lnTo>
                  <a:pt x="1300" y="524"/>
                </a:lnTo>
                <a:lnTo>
                  <a:pt x="1305" y="547"/>
                </a:lnTo>
                <a:lnTo>
                  <a:pt x="1312" y="568"/>
                </a:lnTo>
                <a:lnTo>
                  <a:pt x="1327" y="586"/>
                </a:lnTo>
                <a:lnTo>
                  <a:pt x="1341" y="596"/>
                </a:lnTo>
                <a:lnTo>
                  <a:pt x="1363" y="597"/>
                </a:lnTo>
                <a:lnTo>
                  <a:pt x="1388" y="596"/>
                </a:lnTo>
                <a:lnTo>
                  <a:pt x="1406" y="589"/>
                </a:lnTo>
                <a:lnTo>
                  <a:pt x="1426" y="580"/>
                </a:lnTo>
                <a:lnTo>
                  <a:pt x="1443" y="567"/>
                </a:lnTo>
                <a:lnTo>
                  <a:pt x="1456" y="549"/>
                </a:lnTo>
                <a:lnTo>
                  <a:pt x="1463" y="528"/>
                </a:lnTo>
                <a:lnTo>
                  <a:pt x="1466" y="506"/>
                </a:lnTo>
                <a:lnTo>
                  <a:pt x="1476" y="486"/>
                </a:lnTo>
                <a:lnTo>
                  <a:pt x="1490" y="468"/>
                </a:lnTo>
                <a:lnTo>
                  <a:pt x="1509" y="455"/>
                </a:lnTo>
                <a:lnTo>
                  <a:pt x="1528" y="448"/>
                </a:lnTo>
                <a:lnTo>
                  <a:pt x="1548" y="445"/>
                </a:lnTo>
                <a:lnTo>
                  <a:pt x="1565" y="443"/>
                </a:lnTo>
                <a:lnTo>
                  <a:pt x="1585" y="446"/>
                </a:lnTo>
                <a:lnTo>
                  <a:pt x="1606" y="452"/>
                </a:lnTo>
                <a:lnTo>
                  <a:pt x="1625" y="459"/>
                </a:lnTo>
                <a:lnTo>
                  <a:pt x="1638" y="474"/>
                </a:lnTo>
                <a:lnTo>
                  <a:pt x="1650" y="489"/>
                </a:lnTo>
                <a:lnTo>
                  <a:pt x="1661" y="502"/>
                </a:lnTo>
                <a:lnTo>
                  <a:pt x="1667" y="521"/>
                </a:lnTo>
                <a:lnTo>
                  <a:pt x="1669" y="539"/>
                </a:lnTo>
                <a:lnTo>
                  <a:pt x="1666" y="558"/>
                </a:lnTo>
                <a:lnTo>
                  <a:pt x="1660" y="574"/>
                </a:lnTo>
                <a:lnTo>
                  <a:pt x="1656" y="587"/>
                </a:lnTo>
                <a:lnTo>
                  <a:pt x="1648" y="605"/>
                </a:lnTo>
                <a:lnTo>
                  <a:pt x="1632" y="627"/>
                </a:lnTo>
                <a:lnTo>
                  <a:pt x="1617" y="644"/>
                </a:lnTo>
                <a:lnTo>
                  <a:pt x="1600" y="662"/>
                </a:lnTo>
                <a:lnTo>
                  <a:pt x="1581" y="678"/>
                </a:lnTo>
                <a:lnTo>
                  <a:pt x="1560" y="693"/>
                </a:lnTo>
                <a:lnTo>
                  <a:pt x="1542" y="700"/>
                </a:lnTo>
                <a:lnTo>
                  <a:pt x="1523" y="705"/>
                </a:lnTo>
                <a:lnTo>
                  <a:pt x="1498" y="709"/>
                </a:lnTo>
                <a:lnTo>
                  <a:pt x="1481" y="713"/>
                </a:lnTo>
                <a:lnTo>
                  <a:pt x="1459" y="721"/>
                </a:lnTo>
                <a:lnTo>
                  <a:pt x="1440" y="729"/>
                </a:lnTo>
                <a:lnTo>
                  <a:pt x="1422" y="740"/>
                </a:lnTo>
                <a:lnTo>
                  <a:pt x="1409" y="753"/>
                </a:lnTo>
                <a:lnTo>
                  <a:pt x="1394" y="765"/>
                </a:lnTo>
                <a:lnTo>
                  <a:pt x="1381" y="779"/>
                </a:lnTo>
                <a:lnTo>
                  <a:pt x="1368" y="798"/>
                </a:lnTo>
                <a:lnTo>
                  <a:pt x="1357" y="819"/>
                </a:lnTo>
                <a:lnTo>
                  <a:pt x="1350" y="841"/>
                </a:lnTo>
                <a:lnTo>
                  <a:pt x="1346" y="865"/>
                </a:lnTo>
                <a:lnTo>
                  <a:pt x="1346" y="885"/>
                </a:lnTo>
                <a:lnTo>
                  <a:pt x="1350" y="909"/>
                </a:lnTo>
                <a:lnTo>
                  <a:pt x="1354" y="929"/>
                </a:lnTo>
                <a:lnTo>
                  <a:pt x="1357" y="951"/>
                </a:lnTo>
                <a:lnTo>
                  <a:pt x="1347" y="947"/>
                </a:lnTo>
                <a:lnTo>
                  <a:pt x="1331" y="939"/>
                </a:lnTo>
                <a:lnTo>
                  <a:pt x="1315" y="934"/>
                </a:lnTo>
                <a:lnTo>
                  <a:pt x="1297" y="931"/>
                </a:lnTo>
                <a:lnTo>
                  <a:pt x="1278" y="928"/>
                </a:lnTo>
                <a:lnTo>
                  <a:pt x="1256" y="929"/>
                </a:lnTo>
                <a:lnTo>
                  <a:pt x="1231" y="934"/>
                </a:lnTo>
                <a:lnTo>
                  <a:pt x="1209" y="938"/>
                </a:lnTo>
                <a:lnTo>
                  <a:pt x="1180" y="945"/>
                </a:lnTo>
                <a:lnTo>
                  <a:pt x="1150" y="954"/>
                </a:lnTo>
                <a:lnTo>
                  <a:pt x="1122" y="963"/>
                </a:lnTo>
                <a:lnTo>
                  <a:pt x="1094" y="973"/>
                </a:lnTo>
                <a:lnTo>
                  <a:pt x="1071" y="983"/>
                </a:lnTo>
                <a:lnTo>
                  <a:pt x="1046" y="995"/>
                </a:lnTo>
                <a:lnTo>
                  <a:pt x="1018" y="1005"/>
                </a:lnTo>
                <a:lnTo>
                  <a:pt x="992" y="1014"/>
                </a:lnTo>
                <a:lnTo>
                  <a:pt x="958" y="1026"/>
                </a:lnTo>
                <a:lnTo>
                  <a:pt x="924" y="1038"/>
                </a:lnTo>
                <a:lnTo>
                  <a:pt x="899" y="1045"/>
                </a:lnTo>
                <a:lnTo>
                  <a:pt x="867" y="1050"/>
                </a:lnTo>
                <a:lnTo>
                  <a:pt x="839" y="1052"/>
                </a:lnTo>
                <a:lnTo>
                  <a:pt x="805" y="1050"/>
                </a:lnTo>
                <a:lnTo>
                  <a:pt x="780" y="1045"/>
                </a:lnTo>
                <a:lnTo>
                  <a:pt x="757" y="1038"/>
                </a:lnTo>
                <a:lnTo>
                  <a:pt x="740" y="1028"/>
                </a:lnTo>
                <a:lnTo>
                  <a:pt x="729" y="1013"/>
                </a:lnTo>
                <a:lnTo>
                  <a:pt x="721" y="992"/>
                </a:lnTo>
                <a:lnTo>
                  <a:pt x="721" y="975"/>
                </a:lnTo>
                <a:lnTo>
                  <a:pt x="727" y="959"/>
                </a:lnTo>
                <a:lnTo>
                  <a:pt x="736" y="942"/>
                </a:lnTo>
                <a:lnTo>
                  <a:pt x="749" y="926"/>
                </a:lnTo>
                <a:lnTo>
                  <a:pt x="767" y="910"/>
                </a:lnTo>
                <a:lnTo>
                  <a:pt x="789" y="894"/>
                </a:lnTo>
                <a:lnTo>
                  <a:pt x="812" y="884"/>
                </a:lnTo>
                <a:lnTo>
                  <a:pt x="840" y="875"/>
                </a:lnTo>
                <a:lnTo>
                  <a:pt x="862" y="869"/>
                </a:lnTo>
                <a:lnTo>
                  <a:pt x="884" y="862"/>
                </a:lnTo>
                <a:lnTo>
                  <a:pt x="909" y="853"/>
                </a:lnTo>
                <a:lnTo>
                  <a:pt x="933" y="841"/>
                </a:lnTo>
                <a:lnTo>
                  <a:pt x="952" y="831"/>
                </a:lnTo>
                <a:lnTo>
                  <a:pt x="965" y="819"/>
                </a:lnTo>
                <a:lnTo>
                  <a:pt x="970" y="806"/>
                </a:lnTo>
                <a:lnTo>
                  <a:pt x="967" y="791"/>
                </a:lnTo>
                <a:lnTo>
                  <a:pt x="956" y="776"/>
                </a:lnTo>
                <a:lnTo>
                  <a:pt x="940" y="765"/>
                </a:lnTo>
                <a:lnTo>
                  <a:pt x="927" y="757"/>
                </a:lnTo>
                <a:lnTo>
                  <a:pt x="912" y="753"/>
                </a:lnTo>
                <a:lnTo>
                  <a:pt x="889" y="750"/>
                </a:lnTo>
                <a:lnTo>
                  <a:pt x="861" y="750"/>
                </a:lnTo>
                <a:lnTo>
                  <a:pt x="833" y="752"/>
                </a:lnTo>
                <a:lnTo>
                  <a:pt x="807" y="754"/>
                </a:lnTo>
                <a:lnTo>
                  <a:pt x="782" y="759"/>
                </a:lnTo>
                <a:lnTo>
                  <a:pt x="760" y="765"/>
                </a:lnTo>
                <a:lnTo>
                  <a:pt x="736" y="772"/>
                </a:lnTo>
                <a:lnTo>
                  <a:pt x="708" y="782"/>
                </a:lnTo>
                <a:lnTo>
                  <a:pt x="683" y="794"/>
                </a:lnTo>
                <a:lnTo>
                  <a:pt x="661" y="804"/>
                </a:lnTo>
                <a:lnTo>
                  <a:pt x="632" y="821"/>
                </a:lnTo>
                <a:lnTo>
                  <a:pt x="604" y="838"/>
                </a:lnTo>
                <a:lnTo>
                  <a:pt x="577" y="853"/>
                </a:lnTo>
                <a:lnTo>
                  <a:pt x="552" y="869"/>
                </a:lnTo>
                <a:lnTo>
                  <a:pt x="523" y="885"/>
                </a:lnTo>
                <a:lnTo>
                  <a:pt x="495" y="898"/>
                </a:lnTo>
                <a:lnTo>
                  <a:pt x="464" y="910"/>
                </a:lnTo>
                <a:lnTo>
                  <a:pt x="432" y="920"/>
                </a:lnTo>
                <a:lnTo>
                  <a:pt x="400" y="928"/>
                </a:lnTo>
                <a:lnTo>
                  <a:pt x="361" y="934"/>
                </a:lnTo>
                <a:lnTo>
                  <a:pt x="331" y="938"/>
                </a:lnTo>
                <a:lnTo>
                  <a:pt x="287" y="942"/>
                </a:lnTo>
                <a:lnTo>
                  <a:pt x="254" y="945"/>
                </a:lnTo>
                <a:lnTo>
                  <a:pt x="222" y="944"/>
                </a:lnTo>
                <a:lnTo>
                  <a:pt x="201" y="944"/>
                </a:lnTo>
                <a:lnTo>
                  <a:pt x="209" y="928"/>
                </a:lnTo>
                <a:lnTo>
                  <a:pt x="222" y="909"/>
                </a:lnTo>
                <a:lnTo>
                  <a:pt x="240" y="891"/>
                </a:lnTo>
                <a:lnTo>
                  <a:pt x="257" y="872"/>
                </a:lnTo>
                <a:lnTo>
                  <a:pt x="279" y="848"/>
                </a:lnTo>
                <a:lnTo>
                  <a:pt x="297" y="832"/>
                </a:lnTo>
                <a:lnTo>
                  <a:pt x="311" y="815"/>
                </a:lnTo>
                <a:lnTo>
                  <a:pt x="325" y="793"/>
                </a:lnTo>
                <a:lnTo>
                  <a:pt x="334" y="771"/>
                </a:lnTo>
                <a:lnTo>
                  <a:pt x="339" y="747"/>
                </a:lnTo>
                <a:lnTo>
                  <a:pt x="344" y="725"/>
                </a:lnTo>
                <a:lnTo>
                  <a:pt x="341" y="700"/>
                </a:lnTo>
                <a:lnTo>
                  <a:pt x="335" y="684"/>
                </a:lnTo>
                <a:lnTo>
                  <a:pt x="323" y="669"/>
                </a:lnTo>
                <a:lnTo>
                  <a:pt x="313" y="660"/>
                </a:lnTo>
                <a:lnTo>
                  <a:pt x="300" y="653"/>
                </a:lnTo>
                <a:lnTo>
                  <a:pt x="285" y="650"/>
                </a:lnTo>
                <a:lnTo>
                  <a:pt x="269" y="649"/>
                </a:lnTo>
                <a:lnTo>
                  <a:pt x="253" y="653"/>
                </a:lnTo>
                <a:lnTo>
                  <a:pt x="237" y="663"/>
                </a:lnTo>
                <a:lnTo>
                  <a:pt x="223" y="677"/>
                </a:lnTo>
                <a:lnTo>
                  <a:pt x="210" y="693"/>
                </a:lnTo>
                <a:lnTo>
                  <a:pt x="198" y="710"/>
                </a:lnTo>
                <a:lnTo>
                  <a:pt x="187" y="725"/>
                </a:lnTo>
                <a:lnTo>
                  <a:pt x="173" y="740"/>
                </a:lnTo>
                <a:lnTo>
                  <a:pt x="159" y="754"/>
                </a:lnTo>
                <a:lnTo>
                  <a:pt x="140" y="765"/>
                </a:lnTo>
                <a:lnTo>
                  <a:pt x="121" y="769"/>
                </a:lnTo>
                <a:lnTo>
                  <a:pt x="100" y="772"/>
                </a:lnTo>
                <a:lnTo>
                  <a:pt x="79" y="769"/>
                </a:lnTo>
                <a:lnTo>
                  <a:pt x="59" y="763"/>
                </a:lnTo>
                <a:lnTo>
                  <a:pt x="40" y="752"/>
                </a:lnTo>
                <a:lnTo>
                  <a:pt x="25" y="740"/>
                </a:lnTo>
                <a:lnTo>
                  <a:pt x="13" y="722"/>
                </a:lnTo>
                <a:lnTo>
                  <a:pt x="6" y="702"/>
                </a:lnTo>
                <a:lnTo>
                  <a:pt x="2" y="683"/>
                </a:lnTo>
                <a:lnTo>
                  <a:pt x="0" y="662"/>
                </a:lnTo>
                <a:lnTo>
                  <a:pt x="3" y="644"/>
                </a:lnTo>
                <a:lnTo>
                  <a:pt x="10" y="628"/>
                </a:lnTo>
                <a:lnTo>
                  <a:pt x="24" y="609"/>
                </a:lnTo>
                <a:lnTo>
                  <a:pt x="41" y="593"/>
                </a:lnTo>
                <a:lnTo>
                  <a:pt x="62" y="580"/>
                </a:lnTo>
                <a:lnTo>
                  <a:pt x="79" y="571"/>
                </a:lnTo>
                <a:lnTo>
                  <a:pt x="103" y="559"/>
                </a:lnTo>
                <a:lnTo>
                  <a:pt x="123" y="547"/>
                </a:lnTo>
                <a:lnTo>
                  <a:pt x="144" y="533"/>
                </a:lnTo>
                <a:lnTo>
                  <a:pt x="163" y="515"/>
                </a:lnTo>
                <a:lnTo>
                  <a:pt x="178" y="496"/>
                </a:lnTo>
                <a:lnTo>
                  <a:pt x="185" y="471"/>
                </a:lnTo>
                <a:lnTo>
                  <a:pt x="188" y="448"/>
                </a:lnTo>
                <a:lnTo>
                  <a:pt x="187" y="426"/>
                </a:lnTo>
                <a:lnTo>
                  <a:pt x="182" y="401"/>
                </a:lnTo>
                <a:lnTo>
                  <a:pt x="173" y="376"/>
                </a:lnTo>
                <a:lnTo>
                  <a:pt x="160" y="346"/>
                </a:lnTo>
                <a:lnTo>
                  <a:pt x="148" y="320"/>
                </a:lnTo>
                <a:lnTo>
                  <a:pt x="135" y="292"/>
                </a:lnTo>
                <a:lnTo>
                  <a:pt x="129" y="261"/>
                </a:lnTo>
                <a:lnTo>
                  <a:pt x="129" y="239"/>
                </a:lnTo>
                <a:lnTo>
                  <a:pt x="132" y="214"/>
                </a:lnTo>
                <a:lnTo>
                  <a:pt x="134" y="197"/>
                </a:lnTo>
                <a:lnTo>
                  <a:pt x="151" y="200"/>
                </a:lnTo>
                <a:lnTo>
                  <a:pt x="176" y="202"/>
                </a:lnTo>
                <a:lnTo>
                  <a:pt x="203" y="205"/>
                </a:lnTo>
                <a:lnTo>
                  <a:pt x="232" y="210"/>
                </a:lnTo>
                <a:lnTo>
                  <a:pt x="262" y="213"/>
                </a:lnTo>
                <a:lnTo>
                  <a:pt x="294" y="217"/>
                </a:lnTo>
                <a:lnTo>
                  <a:pt x="328" y="220"/>
                </a:lnTo>
                <a:lnTo>
                  <a:pt x="364" y="222"/>
                </a:lnTo>
                <a:lnTo>
                  <a:pt x="436" y="222"/>
                </a:lnTo>
                <a:lnTo>
                  <a:pt x="461" y="220"/>
                </a:lnTo>
                <a:lnTo>
                  <a:pt x="486" y="219"/>
                </a:lnTo>
                <a:lnTo>
                  <a:pt x="514" y="214"/>
                </a:lnTo>
                <a:lnTo>
                  <a:pt x="538" y="207"/>
                </a:lnTo>
                <a:lnTo>
                  <a:pt x="555" y="198"/>
                </a:lnTo>
                <a:lnTo>
                  <a:pt x="570" y="188"/>
                </a:lnTo>
                <a:lnTo>
                  <a:pt x="580" y="177"/>
                </a:lnTo>
                <a:lnTo>
                  <a:pt x="585" y="166"/>
                </a:lnTo>
                <a:lnTo>
                  <a:pt x="585" y="148"/>
                </a:lnTo>
                <a:lnTo>
                  <a:pt x="580" y="128"/>
                </a:lnTo>
                <a:lnTo>
                  <a:pt x="573" y="107"/>
                </a:lnTo>
                <a:lnTo>
                  <a:pt x="566" y="88"/>
                </a:lnTo>
                <a:lnTo>
                  <a:pt x="566" y="70"/>
                </a:lnTo>
                <a:lnTo>
                  <a:pt x="574" y="54"/>
                </a:lnTo>
                <a:lnTo>
                  <a:pt x="588" y="39"/>
                </a:lnTo>
                <a:lnTo>
                  <a:pt x="607" y="28"/>
                </a:lnTo>
                <a:lnTo>
                  <a:pt x="629" y="19"/>
                </a:lnTo>
                <a:lnTo>
                  <a:pt x="654" y="12"/>
                </a:lnTo>
                <a:lnTo>
                  <a:pt x="679" y="7"/>
                </a:lnTo>
                <a:lnTo>
                  <a:pt x="710" y="3"/>
                </a:lnTo>
                <a:lnTo>
                  <a:pt x="735" y="0"/>
                </a:lnTo>
                <a:lnTo>
                  <a:pt x="762" y="0"/>
                </a:lnTo>
                <a:lnTo>
                  <a:pt x="786" y="1"/>
                </a:lnTo>
                <a:lnTo>
                  <a:pt x="811" y="7"/>
                </a:lnTo>
                <a:lnTo>
                  <a:pt x="834" y="15"/>
                </a:lnTo>
                <a:lnTo>
                  <a:pt x="856" y="25"/>
                </a:lnTo>
                <a:lnTo>
                  <a:pt x="874" y="37"/>
                </a:lnTo>
                <a:lnTo>
                  <a:pt x="890" y="51"/>
                </a:lnTo>
                <a:lnTo>
                  <a:pt x="898" y="66"/>
                </a:lnTo>
                <a:lnTo>
                  <a:pt x="901" y="81"/>
                </a:lnTo>
                <a:lnTo>
                  <a:pt x="896" y="98"/>
                </a:lnTo>
                <a:lnTo>
                  <a:pt x="889" y="113"/>
                </a:lnTo>
                <a:lnTo>
                  <a:pt x="876" y="136"/>
                </a:lnTo>
                <a:lnTo>
                  <a:pt x="867" y="155"/>
                </a:lnTo>
                <a:lnTo>
                  <a:pt x="859" y="176"/>
                </a:lnTo>
                <a:lnTo>
                  <a:pt x="859" y="194"/>
                </a:lnTo>
                <a:lnTo>
                  <a:pt x="867" y="211"/>
                </a:lnTo>
                <a:lnTo>
                  <a:pt x="881" y="224"/>
                </a:lnTo>
                <a:lnTo>
                  <a:pt x="895" y="232"/>
                </a:lnTo>
                <a:lnTo>
                  <a:pt x="915" y="239"/>
                </a:lnTo>
                <a:lnTo>
                  <a:pt x="940" y="245"/>
                </a:lnTo>
                <a:lnTo>
                  <a:pt x="964" y="248"/>
                </a:lnTo>
                <a:lnTo>
                  <a:pt x="995" y="251"/>
                </a:lnTo>
                <a:lnTo>
                  <a:pt x="1028" y="251"/>
                </a:lnTo>
                <a:lnTo>
                  <a:pt x="1056" y="246"/>
                </a:lnTo>
                <a:lnTo>
                  <a:pt x="1097" y="244"/>
                </a:lnTo>
                <a:lnTo>
                  <a:pt x="1139" y="238"/>
                </a:lnTo>
                <a:lnTo>
                  <a:pt x="1174" y="232"/>
                </a:lnTo>
                <a:lnTo>
                  <a:pt x="1209" y="226"/>
                </a:lnTo>
                <a:lnTo>
                  <a:pt x="1250" y="217"/>
                </a:lnTo>
                <a:lnTo>
                  <a:pt x="1299" y="207"/>
                </a:lnTo>
                <a:lnTo>
                  <a:pt x="1368" y="194"/>
                </a:lnTo>
                <a:lnTo>
                  <a:pt x="1372" y="208"/>
                </a:lnTo>
                <a:close/>
              </a:path>
            </a:pathLst>
          </a:custGeom>
          <a:solidFill>
            <a:srgbClr val="008000"/>
          </a:solidFill>
          <a:ln w="9525">
            <a:solidFill>
              <a:srgbClr val="000000"/>
            </a:solidFill>
            <a:prstDash val="solid"/>
            <a:round/>
            <a:headEnd/>
            <a:tailEnd/>
          </a:ln>
        </p:spPr>
        <p:txBody>
          <a:bodyPr/>
          <a:lstStyle/>
          <a:p>
            <a:endParaRPr lang="fr-CA"/>
          </a:p>
        </p:txBody>
      </p:sp>
      <p:sp>
        <p:nvSpPr>
          <p:cNvPr id="49160" name="Freeform 57"/>
          <p:cNvSpPr>
            <a:spLocks/>
          </p:cNvSpPr>
          <p:nvPr/>
        </p:nvSpPr>
        <p:spPr bwMode="auto">
          <a:xfrm>
            <a:off x="1331913" y="1152525"/>
            <a:ext cx="2581275" cy="1725613"/>
          </a:xfrm>
          <a:custGeom>
            <a:avLst/>
            <a:gdLst>
              <a:gd name="T0" fmla="*/ 2467766 w 1228"/>
              <a:gd name="T1" fmla="*/ 0 h 934"/>
              <a:gd name="T2" fmla="*/ 2440440 w 1228"/>
              <a:gd name="T3" fmla="*/ 90530 h 934"/>
              <a:gd name="T4" fmla="*/ 2492990 w 1228"/>
              <a:gd name="T5" fmla="*/ 182908 h 934"/>
              <a:gd name="T6" fmla="*/ 2547643 w 1228"/>
              <a:gd name="T7" fmla="*/ 260505 h 934"/>
              <a:gd name="T8" fmla="*/ 2581275 w 1228"/>
              <a:gd name="T9" fmla="*/ 352882 h 934"/>
              <a:gd name="T10" fmla="*/ 2572867 w 1228"/>
              <a:gd name="T11" fmla="*/ 428632 h 934"/>
              <a:gd name="T12" fmla="*/ 2532929 w 1228"/>
              <a:gd name="T13" fmla="*/ 502534 h 934"/>
              <a:gd name="T14" fmla="*/ 2436236 w 1228"/>
              <a:gd name="T15" fmla="*/ 543180 h 934"/>
              <a:gd name="T16" fmla="*/ 2320625 w 1228"/>
              <a:gd name="T17" fmla="*/ 513619 h 934"/>
              <a:gd name="T18" fmla="*/ 2209218 w 1228"/>
              <a:gd name="T19" fmla="*/ 456345 h 934"/>
              <a:gd name="T20" fmla="*/ 2118831 w 1228"/>
              <a:gd name="T21" fmla="*/ 410156 h 934"/>
              <a:gd name="T22" fmla="*/ 2013731 w 1228"/>
              <a:gd name="T23" fmla="*/ 404614 h 934"/>
              <a:gd name="T24" fmla="*/ 1919140 w 1228"/>
              <a:gd name="T25" fmla="*/ 450803 h 934"/>
              <a:gd name="T26" fmla="*/ 1837161 w 1228"/>
              <a:gd name="T27" fmla="*/ 548723 h 934"/>
              <a:gd name="T28" fmla="*/ 1820345 w 1228"/>
              <a:gd name="T29" fmla="*/ 659576 h 934"/>
              <a:gd name="T30" fmla="*/ 1849773 w 1228"/>
              <a:gd name="T31" fmla="*/ 768581 h 934"/>
              <a:gd name="T32" fmla="*/ 1927548 w 1228"/>
              <a:gd name="T33" fmla="*/ 855416 h 934"/>
              <a:gd name="T34" fmla="*/ 2059975 w 1228"/>
              <a:gd name="T35" fmla="*/ 916385 h 934"/>
              <a:gd name="T36" fmla="*/ 2251259 w 1228"/>
              <a:gd name="T37" fmla="*/ 931166 h 934"/>
              <a:gd name="T38" fmla="*/ 2406808 w 1228"/>
              <a:gd name="T39" fmla="*/ 933013 h 934"/>
              <a:gd name="T40" fmla="*/ 2488786 w 1228"/>
              <a:gd name="T41" fmla="*/ 1014306 h 934"/>
              <a:gd name="T42" fmla="*/ 2476174 w 1228"/>
              <a:gd name="T43" fmla="*/ 1115921 h 934"/>
              <a:gd name="T44" fmla="*/ 2413114 w 1228"/>
              <a:gd name="T45" fmla="*/ 1234164 h 934"/>
              <a:gd name="T46" fmla="*/ 2171382 w 1228"/>
              <a:gd name="T47" fmla="*/ 1319152 h 934"/>
              <a:gd name="T48" fmla="*/ 1946466 w 1228"/>
              <a:gd name="T49" fmla="*/ 1302524 h 934"/>
              <a:gd name="T50" fmla="*/ 1677408 w 1228"/>
              <a:gd name="T51" fmla="*/ 1280353 h 934"/>
              <a:gd name="T52" fmla="*/ 1528165 w 1228"/>
              <a:gd name="T53" fmla="*/ 1302524 h 934"/>
              <a:gd name="T54" fmla="*/ 1471411 w 1228"/>
              <a:gd name="T55" fmla="*/ 1365341 h 934"/>
              <a:gd name="T56" fmla="*/ 1511349 w 1228"/>
              <a:gd name="T57" fmla="*/ 1448480 h 934"/>
              <a:gd name="T58" fmla="*/ 1538675 w 1228"/>
              <a:gd name="T59" fmla="*/ 1542705 h 934"/>
              <a:gd name="T60" fmla="*/ 1481921 w 1228"/>
              <a:gd name="T61" fmla="*/ 1633235 h 934"/>
              <a:gd name="T62" fmla="*/ 1366310 w 1228"/>
              <a:gd name="T63" fmla="*/ 1696052 h 934"/>
              <a:gd name="T64" fmla="*/ 1229679 w 1228"/>
              <a:gd name="T65" fmla="*/ 1720070 h 934"/>
              <a:gd name="T66" fmla="*/ 1105660 w 1228"/>
              <a:gd name="T67" fmla="*/ 1720070 h 934"/>
              <a:gd name="T68" fmla="*/ 1006865 w 1228"/>
              <a:gd name="T69" fmla="*/ 1697900 h 934"/>
              <a:gd name="T70" fmla="*/ 929091 w 1228"/>
              <a:gd name="T71" fmla="*/ 1640626 h 934"/>
              <a:gd name="T72" fmla="*/ 859724 w 1228"/>
              <a:gd name="T73" fmla="*/ 1563029 h 934"/>
              <a:gd name="T74" fmla="*/ 779848 w 1228"/>
              <a:gd name="T75" fmla="*/ 1470651 h 934"/>
              <a:gd name="T76" fmla="*/ 674747 w 1228"/>
              <a:gd name="T77" fmla="*/ 1400444 h 934"/>
              <a:gd name="T78" fmla="*/ 533912 w 1228"/>
              <a:gd name="T79" fmla="*/ 1367188 h 934"/>
              <a:gd name="T80" fmla="*/ 372057 w 1228"/>
              <a:gd name="T81" fmla="*/ 1361645 h 934"/>
              <a:gd name="T82" fmla="*/ 203895 w 1228"/>
              <a:gd name="T83" fmla="*/ 1380121 h 934"/>
              <a:gd name="T84" fmla="*/ 0 w 1228"/>
              <a:gd name="T85" fmla="*/ 1415224 h 9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28"/>
              <a:gd name="T130" fmla="*/ 0 h 934"/>
              <a:gd name="T131" fmla="*/ 1228 w 1228"/>
              <a:gd name="T132" fmla="*/ 934 h 9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28" h="934">
                <a:moveTo>
                  <a:pt x="0" y="766"/>
                </a:moveTo>
                <a:lnTo>
                  <a:pt x="162" y="0"/>
                </a:lnTo>
                <a:lnTo>
                  <a:pt x="1174" y="0"/>
                </a:lnTo>
                <a:lnTo>
                  <a:pt x="1165" y="12"/>
                </a:lnTo>
                <a:lnTo>
                  <a:pt x="1161" y="30"/>
                </a:lnTo>
                <a:lnTo>
                  <a:pt x="1161" y="49"/>
                </a:lnTo>
                <a:lnTo>
                  <a:pt x="1165" y="65"/>
                </a:lnTo>
                <a:lnTo>
                  <a:pt x="1176" y="82"/>
                </a:lnTo>
                <a:lnTo>
                  <a:pt x="1186" y="99"/>
                </a:lnTo>
                <a:lnTo>
                  <a:pt x="1195" y="112"/>
                </a:lnTo>
                <a:lnTo>
                  <a:pt x="1205" y="126"/>
                </a:lnTo>
                <a:lnTo>
                  <a:pt x="1212" y="141"/>
                </a:lnTo>
                <a:lnTo>
                  <a:pt x="1221" y="159"/>
                </a:lnTo>
                <a:lnTo>
                  <a:pt x="1225" y="175"/>
                </a:lnTo>
                <a:lnTo>
                  <a:pt x="1228" y="191"/>
                </a:lnTo>
                <a:lnTo>
                  <a:pt x="1228" y="206"/>
                </a:lnTo>
                <a:lnTo>
                  <a:pt x="1227" y="222"/>
                </a:lnTo>
                <a:lnTo>
                  <a:pt x="1224" y="232"/>
                </a:lnTo>
                <a:lnTo>
                  <a:pt x="1220" y="248"/>
                </a:lnTo>
                <a:lnTo>
                  <a:pt x="1214" y="261"/>
                </a:lnTo>
                <a:lnTo>
                  <a:pt x="1205" y="272"/>
                </a:lnTo>
                <a:lnTo>
                  <a:pt x="1195" y="282"/>
                </a:lnTo>
                <a:lnTo>
                  <a:pt x="1181" y="289"/>
                </a:lnTo>
                <a:lnTo>
                  <a:pt x="1159" y="294"/>
                </a:lnTo>
                <a:lnTo>
                  <a:pt x="1142" y="292"/>
                </a:lnTo>
                <a:lnTo>
                  <a:pt x="1124" y="286"/>
                </a:lnTo>
                <a:lnTo>
                  <a:pt x="1104" y="278"/>
                </a:lnTo>
                <a:lnTo>
                  <a:pt x="1081" y="267"/>
                </a:lnTo>
                <a:lnTo>
                  <a:pt x="1067" y="257"/>
                </a:lnTo>
                <a:lnTo>
                  <a:pt x="1051" y="247"/>
                </a:lnTo>
                <a:lnTo>
                  <a:pt x="1036" y="238"/>
                </a:lnTo>
                <a:lnTo>
                  <a:pt x="1023" y="229"/>
                </a:lnTo>
                <a:lnTo>
                  <a:pt x="1008" y="222"/>
                </a:lnTo>
                <a:lnTo>
                  <a:pt x="992" y="217"/>
                </a:lnTo>
                <a:lnTo>
                  <a:pt x="974" y="216"/>
                </a:lnTo>
                <a:lnTo>
                  <a:pt x="958" y="219"/>
                </a:lnTo>
                <a:lnTo>
                  <a:pt x="940" y="225"/>
                </a:lnTo>
                <a:lnTo>
                  <a:pt x="927" y="234"/>
                </a:lnTo>
                <a:lnTo>
                  <a:pt x="913" y="244"/>
                </a:lnTo>
                <a:lnTo>
                  <a:pt x="898" y="259"/>
                </a:lnTo>
                <a:lnTo>
                  <a:pt x="886" y="275"/>
                </a:lnTo>
                <a:lnTo>
                  <a:pt x="874" y="297"/>
                </a:lnTo>
                <a:lnTo>
                  <a:pt x="868" y="316"/>
                </a:lnTo>
                <a:lnTo>
                  <a:pt x="864" y="335"/>
                </a:lnTo>
                <a:lnTo>
                  <a:pt x="866" y="357"/>
                </a:lnTo>
                <a:lnTo>
                  <a:pt x="867" y="376"/>
                </a:lnTo>
                <a:lnTo>
                  <a:pt x="873" y="398"/>
                </a:lnTo>
                <a:lnTo>
                  <a:pt x="880" y="416"/>
                </a:lnTo>
                <a:lnTo>
                  <a:pt x="891" y="435"/>
                </a:lnTo>
                <a:lnTo>
                  <a:pt x="902" y="449"/>
                </a:lnTo>
                <a:lnTo>
                  <a:pt x="917" y="463"/>
                </a:lnTo>
                <a:lnTo>
                  <a:pt x="933" y="476"/>
                </a:lnTo>
                <a:lnTo>
                  <a:pt x="957" y="488"/>
                </a:lnTo>
                <a:lnTo>
                  <a:pt x="980" y="496"/>
                </a:lnTo>
                <a:lnTo>
                  <a:pt x="1007" y="502"/>
                </a:lnTo>
                <a:lnTo>
                  <a:pt x="1036" y="505"/>
                </a:lnTo>
                <a:lnTo>
                  <a:pt x="1071" y="504"/>
                </a:lnTo>
                <a:lnTo>
                  <a:pt x="1096" y="502"/>
                </a:lnTo>
                <a:lnTo>
                  <a:pt x="1121" y="501"/>
                </a:lnTo>
                <a:lnTo>
                  <a:pt x="1145" y="505"/>
                </a:lnTo>
                <a:lnTo>
                  <a:pt x="1161" y="514"/>
                </a:lnTo>
                <a:lnTo>
                  <a:pt x="1176" y="530"/>
                </a:lnTo>
                <a:lnTo>
                  <a:pt x="1184" y="549"/>
                </a:lnTo>
                <a:lnTo>
                  <a:pt x="1186" y="568"/>
                </a:lnTo>
                <a:lnTo>
                  <a:pt x="1184" y="584"/>
                </a:lnTo>
                <a:lnTo>
                  <a:pt x="1178" y="604"/>
                </a:lnTo>
                <a:lnTo>
                  <a:pt x="1168" y="627"/>
                </a:lnTo>
                <a:lnTo>
                  <a:pt x="1159" y="646"/>
                </a:lnTo>
                <a:lnTo>
                  <a:pt x="1148" y="668"/>
                </a:lnTo>
                <a:lnTo>
                  <a:pt x="1136" y="690"/>
                </a:lnTo>
                <a:lnTo>
                  <a:pt x="1123" y="714"/>
                </a:lnTo>
                <a:lnTo>
                  <a:pt x="1033" y="714"/>
                </a:lnTo>
                <a:lnTo>
                  <a:pt x="999" y="711"/>
                </a:lnTo>
                <a:lnTo>
                  <a:pt x="965" y="708"/>
                </a:lnTo>
                <a:lnTo>
                  <a:pt x="926" y="705"/>
                </a:lnTo>
                <a:lnTo>
                  <a:pt x="885" y="700"/>
                </a:lnTo>
                <a:lnTo>
                  <a:pt x="836" y="696"/>
                </a:lnTo>
                <a:lnTo>
                  <a:pt x="798" y="693"/>
                </a:lnTo>
                <a:lnTo>
                  <a:pt x="770" y="695"/>
                </a:lnTo>
                <a:lnTo>
                  <a:pt x="744" y="699"/>
                </a:lnTo>
                <a:lnTo>
                  <a:pt x="727" y="705"/>
                </a:lnTo>
                <a:lnTo>
                  <a:pt x="714" y="714"/>
                </a:lnTo>
                <a:lnTo>
                  <a:pt x="704" y="725"/>
                </a:lnTo>
                <a:lnTo>
                  <a:pt x="700" y="739"/>
                </a:lnTo>
                <a:lnTo>
                  <a:pt x="702" y="752"/>
                </a:lnTo>
                <a:lnTo>
                  <a:pt x="708" y="766"/>
                </a:lnTo>
                <a:lnTo>
                  <a:pt x="719" y="784"/>
                </a:lnTo>
                <a:lnTo>
                  <a:pt x="727" y="800"/>
                </a:lnTo>
                <a:lnTo>
                  <a:pt x="732" y="818"/>
                </a:lnTo>
                <a:lnTo>
                  <a:pt x="732" y="835"/>
                </a:lnTo>
                <a:lnTo>
                  <a:pt x="727" y="853"/>
                </a:lnTo>
                <a:lnTo>
                  <a:pt x="717" y="869"/>
                </a:lnTo>
                <a:lnTo>
                  <a:pt x="705" y="884"/>
                </a:lnTo>
                <a:lnTo>
                  <a:pt x="689" y="897"/>
                </a:lnTo>
                <a:lnTo>
                  <a:pt x="670" y="909"/>
                </a:lnTo>
                <a:lnTo>
                  <a:pt x="650" y="918"/>
                </a:lnTo>
                <a:lnTo>
                  <a:pt x="628" y="924"/>
                </a:lnTo>
                <a:lnTo>
                  <a:pt x="607" y="928"/>
                </a:lnTo>
                <a:lnTo>
                  <a:pt x="585" y="931"/>
                </a:lnTo>
                <a:lnTo>
                  <a:pt x="564" y="934"/>
                </a:lnTo>
                <a:lnTo>
                  <a:pt x="545" y="934"/>
                </a:lnTo>
                <a:lnTo>
                  <a:pt x="526" y="931"/>
                </a:lnTo>
                <a:lnTo>
                  <a:pt x="509" y="928"/>
                </a:lnTo>
                <a:lnTo>
                  <a:pt x="492" y="924"/>
                </a:lnTo>
                <a:lnTo>
                  <a:pt x="479" y="919"/>
                </a:lnTo>
                <a:lnTo>
                  <a:pt x="465" y="910"/>
                </a:lnTo>
                <a:lnTo>
                  <a:pt x="453" y="902"/>
                </a:lnTo>
                <a:lnTo>
                  <a:pt x="442" y="888"/>
                </a:lnTo>
                <a:lnTo>
                  <a:pt x="429" y="874"/>
                </a:lnTo>
                <a:lnTo>
                  <a:pt x="419" y="859"/>
                </a:lnTo>
                <a:lnTo>
                  <a:pt x="409" y="846"/>
                </a:lnTo>
                <a:lnTo>
                  <a:pt x="397" y="828"/>
                </a:lnTo>
                <a:lnTo>
                  <a:pt x="385" y="812"/>
                </a:lnTo>
                <a:lnTo>
                  <a:pt x="371" y="796"/>
                </a:lnTo>
                <a:lnTo>
                  <a:pt x="354" y="780"/>
                </a:lnTo>
                <a:lnTo>
                  <a:pt x="338" y="768"/>
                </a:lnTo>
                <a:lnTo>
                  <a:pt x="321" y="758"/>
                </a:lnTo>
                <a:lnTo>
                  <a:pt x="301" y="750"/>
                </a:lnTo>
                <a:lnTo>
                  <a:pt x="281" y="744"/>
                </a:lnTo>
                <a:lnTo>
                  <a:pt x="254" y="740"/>
                </a:lnTo>
                <a:lnTo>
                  <a:pt x="225" y="739"/>
                </a:lnTo>
                <a:lnTo>
                  <a:pt x="200" y="737"/>
                </a:lnTo>
                <a:lnTo>
                  <a:pt x="177" y="737"/>
                </a:lnTo>
                <a:lnTo>
                  <a:pt x="149" y="739"/>
                </a:lnTo>
                <a:lnTo>
                  <a:pt x="124" y="743"/>
                </a:lnTo>
                <a:lnTo>
                  <a:pt x="97" y="747"/>
                </a:lnTo>
                <a:lnTo>
                  <a:pt x="68" y="753"/>
                </a:lnTo>
                <a:lnTo>
                  <a:pt x="39" y="759"/>
                </a:lnTo>
                <a:lnTo>
                  <a:pt x="0" y="766"/>
                </a:lnTo>
                <a:close/>
              </a:path>
            </a:pathLst>
          </a:custGeom>
          <a:solidFill>
            <a:srgbClr val="00BF9F"/>
          </a:solidFill>
          <a:ln w="9525">
            <a:solidFill>
              <a:srgbClr val="000000"/>
            </a:solidFill>
            <a:prstDash val="solid"/>
            <a:round/>
            <a:headEnd/>
            <a:tailEnd/>
          </a:ln>
        </p:spPr>
        <p:txBody>
          <a:bodyPr/>
          <a:lstStyle/>
          <a:p>
            <a:endParaRPr lang="fr-CA"/>
          </a:p>
        </p:txBody>
      </p:sp>
      <p:sp>
        <p:nvSpPr>
          <p:cNvPr id="49161" name="Freeform 58"/>
          <p:cNvSpPr>
            <a:spLocks/>
          </p:cNvSpPr>
          <p:nvPr/>
        </p:nvSpPr>
        <p:spPr bwMode="auto">
          <a:xfrm>
            <a:off x="5600700" y="1152525"/>
            <a:ext cx="2212975" cy="1655763"/>
          </a:xfrm>
          <a:custGeom>
            <a:avLst/>
            <a:gdLst>
              <a:gd name="T0" fmla="*/ 94790 w 1214"/>
              <a:gd name="T1" fmla="*/ 0 h 896"/>
              <a:gd name="T2" fmla="*/ 2212975 w 1214"/>
              <a:gd name="T3" fmla="*/ 1349003 h 896"/>
              <a:gd name="T4" fmla="*/ 2134591 w 1214"/>
              <a:gd name="T5" fmla="*/ 1304653 h 896"/>
              <a:gd name="T6" fmla="*/ 2052562 w 1214"/>
              <a:gd name="T7" fmla="*/ 1273238 h 896"/>
              <a:gd name="T8" fmla="*/ 1952303 w 1214"/>
              <a:gd name="T9" fmla="*/ 1252910 h 896"/>
              <a:gd name="T10" fmla="*/ 1835639 w 1214"/>
              <a:gd name="T11" fmla="*/ 1243670 h 896"/>
              <a:gd name="T12" fmla="*/ 1715329 w 1214"/>
              <a:gd name="T13" fmla="*/ 1239974 h 896"/>
              <a:gd name="T14" fmla="*/ 1580436 w 1214"/>
              <a:gd name="T15" fmla="*/ 1245518 h 896"/>
              <a:gd name="T16" fmla="*/ 1471063 w 1214"/>
              <a:gd name="T17" fmla="*/ 1256606 h 896"/>
              <a:gd name="T18" fmla="*/ 1385388 w 1214"/>
              <a:gd name="T19" fmla="*/ 1278781 h 896"/>
              <a:gd name="T20" fmla="*/ 1327056 w 1214"/>
              <a:gd name="T21" fmla="*/ 1308349 h 896"/>
              <a:gd name="T22" fmla="*/ 1296067 w 1214"/>
              <a:gd name="T23" fmla="*/ 1349003 h 896"/>
              <a:gd name="T24" fmla="*/ 1310650 w 1214"/>
              <a:gd name="T25" fmla="*/ 1397050 h 896"/>
              <a:gd name="T26" fmla="*/ 1336170 w 1214"/>
              <a:gd name="T27" fmla="*/ 1441401 h 896"/>
              <a:gd name="T28" fmla="*/ 1321587 w 1214"/>
              <a:gd name="T29" fmla="*/ 1500535 h 896"/>
              <a:gd name="T30" fmla="*/ 1266901 w 1214"/>
              <a:gd name="T31" fmla="*/ 1554126 h 896"/>
              <a:gd name="T32" fmla="*/ 1203100 w 1214"/>
              <a:gd name="T33" fmla="*/ 1594781 h 896"/>
              <a:gd name="T34" fmla="*/ 1135654 w 1214"/>
              <a:gd name="T35" fmla="*/ 1626196 h 896"/>
              <a:gd name="T36" fmla="*/ 1060916 w 1214"/>
              <a:gd name="T37" fmla="*/ 1644675 h 896"/>
              <a:gd name="T38" fmla="*/ 991646 w 1214"/>
              <a:gd name="T39" fmla="*/ 1655763 h 896"/>
              <a:gd name="T40" fmla="*/ 911439 w 1214"/>
              <a:gd name="T41" fmla="*/ 1650219 h 896"/>
              <a:gd name="T42" fmla="*/ 843993 w 1214"/>
              <a:gd name="T43" fmla="*/ 1633588 h 896"/>
              <a:gd name="T44" fmla="*/ 780192 w 1214"/>
              <a:gd name="T45" fmla="*/ 1604020 h 896"/>
              <a:gd name="T46" fmla="*/ 752849 w 1214"/>
              <a:gd name="T47" fmla="*/ 1565213 h 896"/>
              <a:gd name="T48" fmla="*/ 752849 w 1214"/>
              <a:gd name="T49" fmla="*/ 1519015 h 896"/>
              <a:gd name="T50" fmla="*/ 780192 w 1214"/>
              <a:gd name="T51" fmla="*/ 1459880 h 896"/>
              <a:gd name="T52" fmla="*/ 822118 w 1214"/>
              <a:gd name="T53" fmla="*/ 1406290 h 896"/>
              <a:gd name="T54" fmla="*/ 847639 w 1214"/>
              <a:gd name="T55" fmla="*/ 1356395 h 896"/>
              <a:gd name="T56" fmla="*/ 847639 w 1214"/>
              <a:gd name="T57" fmla="*/ 1302805 h 896"/>
              <a:gd name="T58" fmla="*/ 802067 w 1214"/>
              <a:gd name="T59" fmla="*/ 1262150 h 896"/>
              <a:gd name="T60" fmla="*/ 736443 w 1214"/>
              <a:gd name="T61" fmla="*/ 1245518 h 896"/>
              <a:gd name="T62" fmla="*/ 599727 w 1214"/>
              <a:gd name="T63" fmla="*/ 1239974 h 896"/>
              <a:gd name="T64" fmla="*/ 472126 w 1214"/>
              <a:gd name="T65" fmla="*/ 1252910 h 896"/>
              <a:gd name="T66" fmla="*/ 319004 w 1214"/>
              <a:gd name="T67" fmla="*/ 1278781 h 896"/>
              <a:gd name="T68" fmla="*/ 180465 w 1214"/>
              <a:gd name="T69" fmla="*/ 1302805 h 896"/>
              <a:gd name="T70" fmla="*/ 116664 w 1214"/>
              <a:gd name="T71" fmla="*/ 1324980 h 896"/>
              <a:gd name="T72" fmla="*/ 83852 w 1214"/>
              <a:gd name="T73" fmla="*/ 1262150 h 896"/>
              <a:gd name="T74" fmla="*/ 54686 w 1214"/>
              <a:gd name="T75" fmla="*/ 1191928 h 896"/>
              <a:gd name="T76" fmla="*/ 36458 w 1214"/>
              <a:gd name="T77" fmla="*/ 1099530 h 896"/>
              <a:gd name="T78" fmla="*/ 45572 w 1214"/>
              <a:gd name="T79" fmla="*/ 1007133 h 896"/>
              <a:gd name="T80" fmla="*/ 91144 w 1214"/>
              <a:gd name="T81" fmla="*/ 909191 h 896"/>
              <a:gd name="T82" fmla="*/ 158590 w 1214"/>
              <a:gd name="T83" fmla="*/ 829729 h 896"/>
              <a:gd name="T84" fmla="*/ 242443 w 1214"/>
              <a:gd name="T85" fmla="*/ 781683 h 896"/>
              <a:gd name="T86" fmla="*/ 328118 w 1214"/>
              <a:gd name="T87" fmla="*/ 742876 h 896"/>
              <a:gd name="T88" fmla="*/ 424731 w 1214"/>
              <a:gd name="T89" fmla="*/ 696677 h 896"/>
              <a:gd name="T90" fmla="*/ 490354 w 1214"/>
              <a:gd name="T91" fmla="*/ 656022 h 896"/>
              <a:gd name="T92" fmla="*/ 546864 w 1214"/>
              <a:gd name="T93" fmla="*/ 600584 h 896"/>
              <a:gd name="T94" fmla="*/ 579675 w 1214"/>
              <a:gd name="T95" fmla="*/ 526666 h 896"/>
              <a:gd name="T96" fmla="*/ 576030 w 1214"/>
              <a:gd name="T97" fmla="*/ 441660 h 896"/>
              <a:gd name="T98" fmla="*/ 530458 w 1214"/>
              <a:gd name="T99" fmla="*/ 365894 h 896"/>
              <a:gd name="T100" fmla="*/ 455720 w 1214"/>
              <a:gd name="T101" fmla="*/ 328935 h 896"/>
              <a:gd name="T102" fmla="*/ 380982 w 1214"/>
              <a:gd name="T103" fmla="*/ 341871 h 896"/>
              <a:gd name="T104" fmla="*/ 317181 w 1214"/>
              <a:gd name="T105" fmla="*/ 395461 h 896"/>
              <a:gd name="T106" fmla="*/ 260672 w 1214"/>
              <a:gd name="T107" fmla="*/ 458292 h 896"/>
              <a:gd name="T108" fmla="*/ 193225 w 1214"/>
              <a:gd name="T109" fmla="*/ 486011 h 896"/>
              <a:gd name="T110" fmla="*/ 105727 w 1214"/>
              <a:gd name="T111" fmla="*/ 478619 h 896"/>
              <a:gd name="T112" fmla="*/ 49218 w 1214"/>
              <a:gd name="T113" fmla="*/ 428724 h 896"/>
              <a:gd name="T114" fmla="*/ 10937 w 1214"/>
              <a:gd name="T115" fmla="*/ 360350 h 896"/>
              <a:gd name="T116" fmla="*/ 0 w 1214"/>
              <a:gd name="T117" fmla="*/ 284584 h 896"/>
              <a:gd name="T118" fmla="*/ 10937 w 1214"/>
              <a:gd name="T119" fmla="*/ 201427 h 896"/>
              <a:gd name="T120" fmla="*/ 40103 w 1214"/>
              <a:gd name="T121" fmla="*/ 99789 h 896"/>
              <a:gd name="T122" fmla="*/ 67447 w 1214"/>
              <a:gd name="T123" fmla="*/ 38807 h 8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14"/>
              <a:gd name="T187" fmla="*/ 0 h 896"/>
              <a:gd name="T188" fmla="*/ 1214 w 1214"/>
              <a:gd name="T189" fmla="*/ 896 h 8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14" h="896">
                <a:moveTo>
                  <a:pt x="37" y="21"/>
                </a:moveTo>
                <a:lnTo>
                  <a:pt x="52" y="0"/>
                </a:lnTo>
                <a:lnTo>
                  <a:pt x="1013" y="0"/>
                </a:lnTo>
                <a:lnTo>
                  <a:pt x="1214" y="730"/>
                </a:lnTo>
                <a:lnTo>
                  <a:pt x="1189" y="717"/>
                </a:lnTo>
                <a:lnTo>
                  <a:pt x="1171" y="706"/>
                </a:lnTo>
                <a:lnTo>
                  <a:pt x="1151" y="697"/>
                </a:lnTo>
                <a:lnTo>
                  <a:pt x="1126" y="689"/>
                </a:lnTo>
                <a:lnTo>
                  <a:pt x="1099" y="683"/>
                </a:lnTo>
                <a:lnTo>
                  <a:pt x="1071" y="678"/>
                </a:lnTo>
                <a:lnTo>
                  <a:pt x="1038" y="674"/>
                </a:lnTo>
                <a:lnTo>
                  <a:pt x="1007" y="673"/>
                </a:lnTo>
                <a:lnTo>
                  <a:pt x="976" y="671"/>
                </a:lnTo>
                <a:lnTo>
                  <a:pt x="941" y="671"/>
                </a:lnTo>
                <a:lnTo>
                  <a:pt x="899" y="671"/>
                </a:lnTo>
                <a:lnTo>
                  <a:pt x="867" y="674"/>
                </a:lnTo>
                <a:lnTo>
                  <a:pt x="835" y="677"/>
                </a:lnTo>
                <a:lnTo>
                  <a:pt x="807" y="680"/>
                </a:lnTo>
                <a:lnTo>
                  <a:pt x="780" y="686"/>
                </a:lnTo>
                <a:lnTo>
                  <a:pt x="760" y="692"/>
                </a:lnTo>
                <a:lnTo>
                  <a:pt x="742" y="699"/>
                </a:lnTo>
                <a:lnTo>
                  <a:pt x="728" y="708"/>
                </a:lnTo>
                <a:lnTo>
                  <a:pt x="717" y="717"/>
                </a:lnTo>
                <a:lnTo>
                  <a:pt x="711" y="730"/>
                </a:lnTo>
                <a:lnTo>
                  <a:pt x="711" y="743"/>
                </a:lnTo>
                <a:lnTo>
                  <a:pt x="719" y="756"/>
                </a:lnTo>
                <a:lnTo>
                  <a:pt x="728" y="768"/>
                </a:lnTo>
                <a:lnTo>
                  <a:pt x="733" y="780"/>
                </a:lnTo>
                <a:lnTo>
                  <a:pt x="733" y="797"/>
                </a:lnTo>
                <a:lnTo>
                  <a:pt x="725" y="812"/>
                </a:lnTo>
                <a:lnTo>
                  <a:pt x="713" y="827"/>
                </a:lnTo>
                <a:lnTo>
                  <a:pt x="695" y="841"/>
                </a:lnTo>
                <a:lnTo>
                  <a:pt x="678" y="855"/>
                </a:lnTo>
                <a:lnTo>
                  <a:pt x="660" y="863"/>
                </a:lnTo>
                <a:lnTo>
                  <a:pt x="642" y="871"/>
                </a:lnTo>
                <a:lnTo>
                  <a:pt x="623" y="880"/>
                </a:lnTo>
                <a:lnTo>
                  <a:pt x="603" y="885"/>
                </a:lnTo>
                <a:lnTo>
                  <a:pt x="582" y="890"/>
                </a:lnTo>
                <a:lnTo>
                  <a:pt x="562" y="893"/>
                </a:lnTo>
                <a:lnTo>
                  <a:pt x="544" y="896"/>
                </a:lnTo>
                <a:lnTo>
                  <a:pt x="520" y="896"/>
                </a:lnTo>
                <a:lnTo>
                  <a:pt x="500" y="893"/>
                </a:lnTo>
                <a:lnTo>
                  <a:pt x="481" y="890"/>
                </a:lnTo>
                <a:lnTo>
                  <a:pt x="463" y="884"/>
                </a:lnTo>
                <a:lnTo>
                  <a:pt x="444" y="877"/>
                </a:lnTo>
                <a:lnTo>
                  <a:pt x="428" y="868"/>
                </a:lnTo>
                <a:lnTo>
                  <a:pt x="418" y="858"/>
                </a:lnTo>
                <a:lnTo>
                  <a:pt x="413" y="847"/>
                </a:lnTo>
                <a:lnTo>
                  <a:pt x="412" y="837"/>
                </a:lnTo>
                <a:lnTo>
                  <a:pt x="413" y="822"/>
                </a:lnTo>
                <a:lnTo>
                  <a:pt x="418" y="808"/>
                </a:lnTo>
                <a:lnTo>
                  <a:pt x="428" y="790"/>
                </a:lnTo>
                <a:lnTo>
                  <a:pt x="441" y="774"/>
                </a:lnTo>
                <a:lnTo>
                  <a:pt x="451" y="761"/>
                </a:lnTo>
                <a:lnTo>
                  <a:pt x="459" y="750"/>
                </a:lnTo>
                <a:lnTo>
                  <a:pt x="465" y="734"/>
                </a:lnTo>
                <a:lnTo>
                  <a:pt x="469" y="718"/>
                </a:lnTo>
                <a:lnTo>
                  <a:pt x="465" y="705"/>
                </a:lnTo>
                <a:lnTo>
                  <a:pt x="456" y="693"/>
                </a:lnTo>
                <a:lnTo>
                  <a:pt x="440" y="683"/>
                </a:lnTo>
                <a:lnTo>
                  <a:pt x="422" y="678"/>
                </a:lnTo>
                <a:lnTo>
                  <a:pt x="404" y="674"/>
                </a:lnTo>
                <a:lnTo>
                  <a:pt x="379" y="671"/>
                </a:lnTo>
                <a:lnTo>
                  <a:pt x="329" y="671"/>
                </a:lnTo>
                <a:lnTo>
                  <a:pt x="293" y="674"/>
                </a:lnTo>
                <a:lnTo>
                  <a:pt x="259" y="678"/>
                </a:lnTo>
                <a:lnTo>
                  <a:pt x="215" y="684"/>
                </a:lnTo>
                <a:lnTo>
                  <a:pt x="175" y="692"/>
                </a:lnTo>
                <a:lnTo>
                  <a:pt x="131" y="699"/>
                </a:lnTo>
                <a:lnTo>
                  <a:pt x="99" y="705"/>
                </a:lnTo>
                <a:lnTo>
                  <a:pt x="77" y="709"/>
                </a:lnTo>
                <a:lnTo>
                  <a:pt x="64" y="717"/>
                </a:lnTo>
                <a:lnTo>
                  <a:pt x="55" y="700"/>
                </a:lnTo>
                <a:lnTo>
                  <a:pt x="46" y="683"/>
                </a:lnTo>
                <a:lnTo>
                  <a:pt x="37" y="664"/>
                </a:lnTo>
                <a:lnTo>
                  <a:pt x="30" y="645"/>
                </a:lnTo>
                <a:lnTo>
                  <a:pt x="24" y="621"/>
                </a:lnTo>
                <a:lnTo>
                  <a:pt x="20" y="595"/>
                </a:lnTo>
                <a:lnTo>
                  <a:pt x="21" y="570"/>
                </a:lnTo>
                <a:lnTo>
                  <a:pt x="25" y="545"/>
                </a:lnTo>
                <a:lnTo>
                  <a:pt x="36" y="518"/>
                </a:lnTo>
                <a:lnTo>
                  <a:pt x="50" y="492"/>
                </a:lnTo>
                <a:lnTo>
                  <a:pt x="67" y="468"/>
                </a:lnTo>
                <a:lnTo>
                  <a:pt x="87" y="449"/>
                </a:lnTo>
                <a:lnTo>
                  <a:pt x="109" y="435"/>
                </a:lnTo>
                <a:lnTo>
                  <a:pt x="133" y="423"/>
                </a:lnTo>
                <a:lnTo>
                  <a:pt x="156" y="411"/>
                </a:lnTo>
                <a:lnTo>
                  <a:pt x="180" y="402"/>
                </a:lnTo>
                <a:lnTo>
                  <a:pt x="203" y="392"/>
                </a:lnTo>
                <a:lnTo>
                  <a:pt x="233" y="377"/>
                </a:lnTo>
                <a:lnTo>
                  <a:pt x="252" y="369"/>
                </a:lnTo>
                <a:lnTo>
                  <a:pt x="269" y="355"/>
                </a:lnTo>
                <a:lnTo>
                  <a:pt x="285" y="341"/>
                </a:lnTo>
                <a:lnTo>
                  <a:pt x="300" y="325"/>
                </a:lnTo>
                <a:lnTo>
                  <a:pt x="310" y="306"/>
                </a:lnTo>
                <a:lnTo>
                  <a:pt x="318" y="285"/>
                </a:lnTo>
                <a:lnTo>
                  <a:pt x="321" y="261"/>
                </a:lnTo>
                <a:lnTo>
                  <a:pt x="316" y="239"/>
                </a:lnTo>
                <a:lnTo>
                  <a:pt x="306" y="216"/>
                </a:lnTo>
                <a:lnTo>
                  <a:pt x="291" y="198"/>
                </a:lnTo>
                <a:lnTo>
                  <a:pt x="272" y="185"/>
                </a:lnTo>
                <a:lnTo>
                  <a:pt x="250" y="178"/>
                </a:lnTo>
                <a:lnTo>
                  <a:pt x="230" y="178"/>
                </a:lnTo>
                <a:lnTo>
                  <a:pt x="209" y="185"/>
                </a:lnTo>
                <a:lnTo>
                  <a:pt x="188" y="198"/>
                </a:lnTo>
                <a:lnTo>
                  <a:pt x="174" y="214"/>
                </a:lnTo>
                <a:lnTo>
                  <a:pt x="158" y="232"/>
                </a:lnTo>
                <a:lnTo>
                  <a:pt x="143" y="248"/>
                </a:lnTo>
                <a:lnTo>
                  <a:pt x="127" y="259"/>
                </a:lnTo>
                <a:lnTo>
                  <a:pt x="106" y="263"/>
                </a:lnTo>
                <a:lnTo>
                  <a:pt x="80" y="263"/>
                </a:lnTo>
                <a:lnTo>
                  <a:pt x="58" y="259"/>
                </a:lnTo>
                <a:lnTo>
                  <a:pt x="42" y="245"/>
                </a:lnTo>
                <a:lnTo>
                  <a:pt x="27" y="232"/>
                </a:lnTo>
                <a:lnTo>
                  <a:pt x="15" y="216"/>
                </a:lnTo>
                <a:lnTo>
                  <a:pt x="6" y="195"/>
                </a:lnTo>
                <a:lnTo>
                  <a:pt x="2" y="176"/>
                </a:lnTo>
                <a:lnTo>
                  <a:pt x="0" y="154"/>
                </a:lnTo>
                <a:lnTo>
                  <a:pt x="2" y="131"/>
                </a:lnTo>
                <a:lnTo>
                  <a:pt x="6" y="109"/>
                </a:lnTo>
                <a:lnTo>
                  <a:pt x="14" y="79"/>
                </a:lnTo>
                <a:lnTo>
                  <a:pt x="22" y="54"/>
                </a:lnTo>
                <a:lnTo>
                  <a:pt x="28" y="38"/>
                </a:lnTo>
                <a:lnTo>
                  <a:pt x="37" y="21"/>
                </a:lnTo>
                <a:close/>
              </a:path>
            </a:pathLst>
          </a:custGeom>
          <a:solidFill>
            <a:srgbClr val="FF5F00"/>
          </a:solidFill>
          <a:ln w="9525">
            <a:solidFill>
              <a:srgbClr val="000000"/>
            </a:solidFill>
            <a:prstDash val="solid"/>
            <a:round/>
            <a:headEnd/>
            <a:tailEnd/>
          </a:ln>
        </p:spPr>
        <p:txBody>
          <a:bodyPr/>
          <a:lstStyle/>
          <a:p>
            <a:endParaRPr lang="fr-CA"/>
          </a:p>
        </p:txBody>
      </p:sp>
      <p:sp>
        <p:nvSpPr>
          <p:cNvPr id="198715" name="Freeform 59"/>
          <p:cNvSpPr>
            <a:spLocks/>
          </p:cNvSpPr>
          <p:nvPr/>
        </p:nvSpPr>
        <p:spPr bwMode="auto">
          <a:xfrm>
            <a:off x="911225" y="2503488"/>
            <a:ext cx="2384425" cy="1878012"/>
          </a:xfrm>
          <a:custGeom>
            <a:avLst/>
            <a:gdLst/>
            <a:ahLst/>
            <a:cxnLst>
              <a:cxn ang="0">
                <a:pos x="22" y="828"/>
              </a:cxn>
              <a:cxn ang="0">
                <a:pos x="126" y="809"/>
              </a:cxn>
              <a:cxn ang="0">
                <a:pos x="260" y="775"/>
              </a:cxn>
              <a:cxn ang="0">
                <a:pos x="379" y="737"/>
              </a:cxn>
              <a:cxn ang="0">
                <a:pos x="451" y="731"/>
              </a:cxn>
              <a:cxn ang="0">
                <a:pos x="529" y="747"/>
              </a:cxn>
              <a:cxn ang="0">
                <a:pos x="566" y="783"/>
              </a:cxn>
              <a:cxn ang="0">
                <a:pos x="561" y="827"/>
              </a:cxn>
              <a:cxn ang="0">
                <a:pos x="523" y="893"/>
              </a:cxn>
              <a:cxn ang="0">
                <a:pos x="519" y="940"/>
              </a:cxn>
              <a:cxn ang="0">
                <a:pos x="557" y="990"/>
              </a:cxn>
              <a:cxn ang="0">
                <a:pos x="621" y="1013"/>
              </a:cxn>
              <a:cxn ang="0">
                <a:pos x="683" y="1009"/>
              </a:cxn>
              <a:cxn ang="0">
                <a:pos x="749" y="978"/>
              </a:cxn>
              <a:cxn ang="0">
                <a:pos x="798" y="935"/>
              </a:cxn>
              <a:cxn ang="0">
                <a:pos x="817" y="871"/>
              </a:cxn>
              <a:cxn ang="0">
                <a:pos x="843" y="832"/>
              </a:cxn>
              <a:cxn ang="0">
                <a:pos x="926" y="803"/>
              </a:cxn>
              <a:cxn ang="0">
                <a:pos x="1025" y="780"/>
              </a:cxn>
              <a:cxn ang="0">
                <a:pos x="1222" y="763"/>
              </a:cxn>
              <a:cxn ang="0">
                <a:pos x="1366" y="758"/>
              </a:cxn>
              <a:cxn ang="0">
                <a:pos x="1403" y="714"/>
              </a:cxn>
              <a:cxn ang="0">
                <a:pos x="1447" y="667"/>
              </a:cxn>
              <a:cxn ang="0">
                <a:pos x="1485" y="617"/>
              </a:cxn>
              <a:cxn ang="0">
                <a:pos x="1501" y="564"/>
              </a:cxn>
              <a:cxn ang="0">
                <a:pos x="1488" y="502"/>
              </a:cxn>
              <a:cxn ang="0">
                <a:pos x="1448" y="477"/>
              </a:cxn>
              <a:cxn ang="0">
                <a:pos x="1397" y="489"/>
              </a:cxn>
              <a:cxn ang="0">
                <a:pos x="1352" y="548"/>
              </a:cxn>
              <a:cxn ang="0">
                <a:pos x="1294" y="592"/>
              </a:cxn>
              <a:cxn ang="0">
                <a:pos x="1234" y="595"/>
              </a:cxn>
              <a:cxn ang="0">
                <a:pos x="1188" y="571"/>
              </a:cxn>
              <a:cxn ang="0">
                <a:pos x="1165" y="530"/>
              </a:cxn>
              <a:cxn ang="0">
                <a:pos x="1162" y="470"/>
              </a:cxn>
              <a:cxn ang="0">
                <a:pos x="1197" y="420"/>
              </a:cxn>
              <a:cxn ang="0">
                <a:pos x="1263" y="385"/>
              </a:cxn>
              <a:cxn ang="0">
                <a:pos x="1321" y="345"/>
              </a:cxn>
              <a:cxn ang="0">
                <a:pos x="1346" y="276"/>
              </a:cxn>
              <a:cxn ang="0">
                <a:pos x="1334" y="209"/>
              </a:cxn>
              <a:cxn ang="0">
                <a:pos x="1302" y="135"/>
              </a:cxn>
              <a:cxn ang="0">
                <a:pos x="1287" y="68"/>
              </a:cxn>
              <a:cxn ang="0">
                <a:pos x="1249" y="19"/>
              </a:cxn>
              <a:cxn ang="0">
                <a:pos x="1102" y="12"/>
              </a:cxn>
              <a:cxn ang="0">
                <a:pos x="974" y="0"/>
              </a:cxn>
              <a:cxn ang="0">
                <a:pos x="903" y="12"/>
              </a:cxn>
              <a:cxn ang="0">
                <a:pos x="876" y="46"/>
              </a:cxn>
              <a:cxn ang="0">
                <a:pos x="895" y="91"/>
              </a:cxn>
              <a:cxn ang="0">
                <a:pos x="908" y="142"/>
              </a:cxn>
              <a:cxn ang="0">
                <a:pos x="881" y="191"/>
              </a:cxn>
              <a:cxn ang="0">
                <a:pos x="826" y="225"/>
              </a:cxn>
              <a:cxn ang="0">
                <a:pos x="761" y="238"/>
              </a:cxn>
              <a:cxn ang="0">
                <a:pos x="702" y="238"/>
              </a:cxn>
              <a:cxn ang="0">
                <a:pos x="655" y="226"/>
              </a:cxn>
              <a:cxn ang="0">
                <a:pos x="618" y="195"/>
              </a:cxn>
              <a:cxn ang="0">
                <a:pos x="585" y="153"/>
              </a:cxn>
              <a:cxn ang="0">
                <a:pos x="547" y="103"/>
              </a:cxn>
              <a:cxn ang="0">
                <a:pos x="497" y="65"/>
              </a:cxn>
              <a:cxn ang="0">
                <a:pos x="430" y="47"/>
              </a:cxn>
              <a:cxn ang="0">
                <a:pos x="353" y="44"/>
              </a:cxn>
              <a:cxn ang="0">
                <a:pos x="273" y="54"/>
              </a:cxn>
              <a:cxn ang="0">
                <a:pos x="176" y="73"/>
              </a:cxn>
            </a:cxnLst>
            <a:rect l="0" t="0" r="r" b="b"/>
            <a:pathLst>
              <a:path w="1503" h="1016">
                <a:moveTo>
                  <a:pt x="176" y="73"/>
                </a:moveTo>
                <a:lnTo>
                  <a:pt x="0" y="830"/>
                </a:lnTo>
                <a:lnTo>
                  <a:pt x="22" y="828"/>
                </a:lnTo>
                <a:lnTo>
                  <a:pt x="47" y="825"/>
                </a:lnTo>
                <a:lnTo>
                  <a:pt x="93" y="816"/>
                </a:lnTo>
                <a:lnTo>
                  <a:pt x="126" y="809"/>
                </a:lnTo>
                <a:lnTo>
                  <a:pt x="169" y="800"/>
                </a:lnTo>
                <a:lnTo>
                  <a:pt x="216" y="788"/>
                </a:lnTo>
                <a:lnTo>
                  <a:pt x="260" y="775"/>
                </a:lnTo>
                <a:lnTo>
                  <a:pt x="301" y="761"/>
                </a:lnTo>
                <a:lnTo>
                  <a:pt x="348" y="744"/>
                </a:lnTo>
                <a:lnTo>
                  <a:pt x="379" y="737"/>
                </a:lnTo>
                <a:lnTo>
                  <a:pt x="405" y="733"/>
                </a:lnTo>
                <a:lnTo>
                  <a:pt x="429" y="731"/>
                </a:lnTo>
                <a:lnTo>
                  <a:pt x="451" y="731"/>
                </a:lnTo>
                <a:lnTo>
                  <a:pt x="483" y="736"/>
                </a:lnTo>
                <a:lnTo>
                  <a:pt x="505" y="740"/>
                </a:lnTo>
                <a:lnTo>
                  <a:pt x="529" y="747"/>
                </a:lnTo>
                <a:lnTo>
                  <a:pt x="545" y="756"/>
                </a:lnTo>
                <a:lnTo>
                  <a:pt x="557" y="766"/>
                </a:lnTo>
                <a:lnTo>
                  <a:pt x="566" y="783"/>
                </a:lnTo>
                <a:lnTo>
                  <a:pt x="569" y="794"/>
                </a:lnTo>
                <a:lnTo>
                  <a:pt x="567" y="810"/>
                </a:lnTo>
                <a:lnTo>
                  <a:pt x="561" y="827"/>
                </a:lnTo>
                <a:lnTo>
                  <a:pt x="547" y="847"/>
                </a:lnTo>
                <a:lnTo>
                  <a:pt x="532" y="871"/>
                </a:lnTo>
                <a:lnTo>
                  <a:pt x="523" y="893"/>
                </a:lnTo>
                <a:lnTo>
                  <a:pt x="519" y="909"/>
                </a:lnTo>
                <a:lnTo>
                  <a:pt x="517" y="926"/>
                </a:lnTo>
                <a:lnTo>
                  <a:pt x="519" y="940"/>
                </a:lnTo>
                <a:lnTo>
                  <a:pt x="526" y="957"/>
                </a:lnTo>
                <a:lnTo>
                  <a:pt x="539" y="975"/>
                </a:lnTo>
                <a:lnTo>
                  <a:pt x="557" y="990"/>
                </a:lnTo>
                <a:lnTo>
                  <a:pt x="574" y="1000"/>
                </a:lnTo>
                <a:lnTo>
                  <a:pt x="596" y="1007"/>
                </a:lnTo>
                <a:lnTo>
                  <a:pt x="621" y="1013"/>
                </a:lnTo>
                <a:lnTo>
                  <a:pt x="641" y="1016"/>
                </a:lnTo>
                <a:lnTo>
                  <a:pt x="661" y="1013"/>
                </a:lnTo>
                <a:lnTo>
                  <a:pt x="683" y="1009"/>
                </a:lnTo>
                <a:lnTo>
                  <a:pt x="704" y="1001"/>
                </a:lnTo>
                <a:lnTo>
                  <a:pt x="726" y="991"/>
                </a:lnTo>
                <a:lnTo>
                  <a:pt x="749" y="978"/>
                </a:lnTo>
                <a:lnTo>
                  <a:pt x="768" y="965"/>
                </a:lnTo>
                <a:lnTo>
                  <a:pt x="784" y="951"/>
                </a:lnTo>
                <a:lnTo>
                  <a:pt x="798" y="935"/>
                </a:lnTo>
                <a:lnTo>
                  <a:pt x="808" y="916"/>
                </a:lnTo>
                <a:lnTo>
                  <a:pt x="814" y="896"/>
                </a:lnTo>
                <a:lnTo>
                  <a:pt x="817" y="871"/>
                </a:lnTo>
                <a:lnTo>
                  <a:pt x="824" y="852"/>
                </a:lnTo>
                <a:lnTo>
                  <a:pt x="830" y="843"/>
                </a:lnTo>
                <a:lnTo>
                  <a:pt x="843" y="832"/>
                </a:lnTo>
                <a:lnTo>
                  <a:pt x="865" y="822"/>
                </a:lnTo>
                <a:lnTo>
                  <a:pt x="895" y="812"/>
                </a:lnTo>
                <a:lnTo>
                  <a:pt x="926" y="803"/>
                </a:lnTo>
                <a:lnTo>
                  <a:pt x="953" y="794"/>
                </a:lnTo>
                <a:lnTo>
                  <a:pt x="983" y="787"/>
                </a:lnTo>
                <a:lnTo>
                  <a:pt x="1025" y="780"/>
                </a:lnTo>
                <a:lnTo>
                  <a:pt x="1084" y="769"/>
                </a:lnTo>
                <a:lnTo>
                  <a:pt x="1150" y="763"/>
                </a:lnTo>
                <a:lnTo>
                  <a:pt x="1222" y="763"/>
                </a:lnTo>
                <a:lnTo>
                  <a:pt x="1293" y="763"/>
                </a:lnTo>
                <a:lnTo>
                  <a:pt x="1357" y="771"/>
                </a:lnTo>
                <a:lnTo>
                  <a:pt x="1366" y="758"/>
                </a:lnTo>
                <a:lnTo>
                  <a:pt x="1375" y="743"/>
                </a:lnTo>
                <a:lnTo>
                  <a:pt x="1387" y="730"/>
                </a:lnTo>
                <a:lnTo>
                  <a:pt x="1403" y="714"/>
                </a:lnTo>
                <a:lnTo>
                  <a:pt x="1415" y="702"/>
                </a:lnTo>
                <a:lnTo>
                  <a:pt x="1432" y="683"/>
                </a:lnTo>
                <a:lnTo>
                  <a:pt x="1447" y="667"/>
                </a:lnTo>
                <a:lnTo>
                  <a:pt x="1460" y="653"/>
                </a:lnTo>
                <a:lnTo>
                  <a:pt x="1473" y="637"/>
                </a:lnTo>
                <a:lnTo>
                  <a:pt x="1485" y="617"/>
                </a:lnTo>
                <a:lnTo>
                  <a:pt x="1490" y="603"/>
                </a:lnTo>
                <a:lnTo>
                  <a:pt x="1495" y="581"/>
                </a:lnTo>
                <a:lnTo>
                  <a:pt x="1501" y="564"/>
                </a:lnTo>
                <a:lnTo>
                  <a:pt x="1503" y="540"/>
                </a:lnTo>
                <a:lnTo>
                  <a:pt x="1497" y="521"/>
                </a:lnTo>
                <a:lnTo>
                  <a:pt x="1488" y="502"/>
                </a:lnTo>
                <a:lnTo>
                  <a:pt x="1478" y="490"/>
                </a:lnTo>
                <a:lnTo>
                  <a:pt x="1463" y="483"/>
                </a:lnTo>
                <a:lnTo>
                  <a:pt x="1448" y="477"/>
                </a:lnTo>
                <a:lnTo>
                  <a:pt x="1432" y="477"/>
                </a:lnTo>
                <a:lnTo>
                  <a:pt x="1416" y="477"/>
                </a:lnTo>
                <a:lnTo>
                  <a:pt x="1397" y="489"/>
                </a:lnTo>
                <a:lnTo>
                  <a:pt x="1382" y="505"/>
                </a:lnTo>
                <a:lnTo>
                  <a:pt x="1368" y="524"/>
                </a:lnTo>
                <a:lnTo>
                  <a:pt x="1352" y="548"/>
                </a:lnTo>
                <a:lnTo>
                  <a:pt x="1334" y="567"/>
                </a:lnTo>
                <a:lnTo>
                  <a:pt x="1316" y="581"/>
                </a:lnTo>
                <a:lnTo>
                  <a:pt x="1294" y="592"/>
                </a:lnTo>
                <a:lnTo>
                  <a:pt x="1269" y="599"/>
                </a:lnTo>
                <a:lnTo>
                  <a:pt x="1253" y="599"/>
                </a:lnTo>
                <a:lnTo>
                  <a:pt x="1234" y="595"/>
                </a:lnTo>
                <a:lnTo>
                  <a:pt x="1219" y="590"/>
                </a:lnTo>
                <a:lnTo>
                  <a:pt x="1205" y="584"/>
                </a:lnTo>
                <a:lnTo>
                  <a:pt x="1188" y="571"/>
                </a:lnTo>
                <a:lnTo>
                  <a:pt x="1178" y="559"/>
                </a:lnTo>
                <a:lnTo>
                  <a:pt x="1169" y="545"/>
                </a:lnTo>
                <a:lnTo>
                  <a:pt x="1165" y="530"/>
                </a:lnTo>
                <a:lnTo>
                  <a:pt x="1159" y="507"/>
                </a:lnTo>
                <a:lnTo>
                  <a:pt x="1158" y="486"/>
                </a:lnTo>
                <a:lnTo>
                  <a:pt x="1162" y="470"/>
                </a:lnTo>
                <a:lnTo>
                  <a:pt x="1172" y="452"/>
                </a:lnTo>
                <a:lnTo>
                  <a:pt x="1181" y="438"/>
                </a:lnTo>
                <a:lnTo>
                  <a:pt x="1197" y="420"/>
                </a:lnTo>
                <a:lnTo>
                  <a:pt x="1219" y="408"/>
                </a:lnTo>
                <a:lnTo>
                  <a:pt x="1235" y="399"/>
                </a:lnTo>
                <a:lnTo>
                  <a:pt x="1263" y="385"/>
                </a:lnTo>
                <a:lnTo>
                  <a:pt x="1290" y="370"/>
                </a:lnTo>
                <a:lnTo>
                  <a:pt x="1306" y="357"/>
                </a:lnTo>
                <a:lnTo>
                  <a:pt x="1321" y="345"/>
                </a:lnTo>
                <a:lnTo>
                  <a:pt x="1337" y="323"/>
                </a:lnTo>
                <a:lnTo>
                  <a:pt x="1343" y="300"/>
                </a:lnTo>
                <a:lnTo>
                  <a:pt x="1346" y="276"/>
                </a:lnTo>
                <a:lnTo>
                  <a:pt x="1347" y="257"/>
                </a:lnTo>
                <a:lnTo>
                  <a:pt x="1341" y="229"/>
                </a:lnTo>
                <a:lnTo>
                  <a:pt x="1334" y="209"/>
                </a:lnTo>
                <a:lnTo>
                  <a:pt x="1324" y="185"/>
                </a:lnTo>
                <a:lnTo>
                  <a:pt x="1313" y="163"/>
                </a:lnTo>
                <a:lnTo>
                  <a:pt x="1302" y="135"/>
                </a:lnTo>
                <a:lnTo>
                  <a:pt x="1291" y="112"/>
                </a:lnTo>
                <a:lnTo>
                  <a:pt x="1288" y="90"/>
                </a:lnTo>
                <a:lnTo>
                  <a:pt x="1287" y="68"/>
                </a:lnTo>
                <a:lnTo>
                  <a:pt x="1290" y="46"/>
                </a:lnTo>
                <a:lnTo>
                  <a:pt x="1290" y="22"/>
                </a:lnTo>
                <a:lnTo>
                  <a:pt x="1249" y="19"/>
                </a:lnTo>
                <a:lnTo>
                  <a:pt x="1193" y="19"/>
                </a:lnTo>
                <a:lnTo>
                  <a:pt x="1141" y="15"/>
                </a:lnTo>
                <a:lnTo>
                  <a:pt x="1102" y="12"/>
                </a:lnTo>
                <a:lnTo>
                  <a:pt x="1061" y="7"/>
                </a:lnTo>
                <a:lnTo>
                  <a:pt x="1012" y="3"/>
                </a:lnTo>
                <a:lnTo>
                  <a:pt x="974" y="0"/>
                </a:lnTo>
                <a:lnTo>
                  <a:pt x="946" y="2"/>
                </a:lnTo>
                <a:lnTo>
                  <a:pt x="920" y="6"/>
                </a:lnTo>
                <a:lnTo>
                  <a:pt x="903" y="12"/>
                </a:lnTo>
                <a:lnTo>
                  <a:pt x="890" y="21"/>
                </a:lnTo>
                <a:lnTo>
                  <a:pt x="880" y="32"/>
                </a:lnTo>
                <a:lnTo>
                  <a:pt x="876" y="46"/>
                </a:lnTo>
                <a:lnTo>
                  <a:pt x="878" y="59"/>
                </a:lnTo>
                <a:lnTo>
                  <a:pt x="884" y="73"/>
                </a:lnTo>
                <a:lnTo>
                  <a:pt x="895" y="91"/>
                </a:lnTo>
                <a:lnTo>
                  <a:pt x="903" y="107"/>
                </a:lnTo>
                <a:lnTo>
                  <a:pt x="908" y="125"/>
                </a:lnTo>
                <a:lnTo>
                  <a:pt x="908" y="142"/>
                </a:lnTo>
                <a:lnTo>
                  <a:pt x="903" y="160"/>
                </a:lnTo>
                <a:lnTo>
                  <a:pt x="893" y="176"/>
                </a:lnTo>
                <a:lnTo>
                  <a:pt x="881" y="191"/>
                </a:lnTo>
                <a:lnTo>
                  <a:pt x="865" y="204"/>
                </a:lnTo>
                <a:lnTo>
                  <a:pt x="846" y="216"/>
                </a:lnTo>
                <a:lnTo>
                  <a:pt x="826" y="225"/>
                </a:lnTo>
                <a:lnTo>
                  <a:pt x="804" y="231"/>
                </a:lnTo>
                <a:lnTo>
                  <a:pt x="783" y="235"/>
                </a:lnTo>
                <a:lnTo>
                  <a:pt x="761" y="238"/>
                </a:lnTo>
                <a:lnTo>
                  <a:pt x="740" y="241"/>
                </a:lnTo>
                <a:lnTo>
                  <a:pt x="721" y="241"/>
                </a:lnTo>
                <a:lnTo>
                  <a:pt x="702" y="238"/>
                </a:lnTo>
                <a:lnTo>
                  <a:pt x="685" y="235"/>
                </a:lnTo>
                <a:lnTo>
                  <a:pt x="668" y="231"/>
                </a:lnTo>
                <a:lnTo>
                  <a:pt x="655" y="226"/>
                </a:lnTo>
                <a:lnTo>
                  <a:pt x="641" y="217"/>
                </a:lnTo>
                <a:lnTo>
                  <a:pt x="629" y="209"/>
                </a:lnTo>
                <a:lnTo>
                  <a:pt x="618" y="195"/>
                </a:lnTo>
                <a:lnTo>
                  <a:pt x="605" y="181"/>
                </a:lnTo>
                <a:lnTo>
                  <a:pt x="595" y="166"/>
                </a:lnTo>
                <a:lnTo>
                  <a:pt x="585" y="153"/>
                </a:lnTo>
                <a:lnTo>
                  <a:pt x="573" y="135"/>
                </a:lnTo>
                <a:lnTo>
                  <a:pt x="561" y="119"/>
                </a:lnTo>
                <a:lnTo>
                  <a:pt x="547" y="103"/>
                </a:lnTo>
                <a:lnTo>
                  <a:pt x="530" y="87"/>
                </a:lnTo>
                <a:lnTo>
                  <a:pt x="514" y="75"/>
                </a:lnTo>
                <a:lnTo>
                  <a:pt x="497" y="65"/>
                </a:lnTo>
                <a:lnTo>
                  <a:pt x="477" y="57"/>
                </a:lnTo>
                <a:lnTo>
                  <a:pt x="457" y="51"/>
                </a:lnTo>
                <a:lnTo>
                  <a:pt x="430" y="47"/>
                </a:lnTo>
                <a:lnTo>
                  <a:pt x="401" y="46"/>
                </a:lnTo>
                <a:lnTo>
                  <a:pt x="376" y="44"/>
                </a:lnTo>
                <a:lnTo>
                  <a:pt x="353" y="44"/>
                </a:lnTo>
                <a:lnTo>
                  <a:pt x="325" y="46"/>
                </a:lnTo>
                <a:lnTo>
                  <a:pt x="300" y="50"/>
                </a:lnTo>
                <a:lnTo>
                  <a:pt x="273" y="54"/>
                </a:lnTo>
                <a:lnTo>
                  <a:pt x="244" y="60"/>
                </a:lnTo>
                <a:lnTo>
                  <a:pt x="215" y="66"/>
                </a:lnTo>
                <a:lnTo>
                  <a:pt x="176" y="73"/>
                </a:lnTo>
                <a:close/>
              </a:path>
            </a:pathLst>
          </a:custGeom>
          <a:solidFill>
            <a:srgbClr val="FF00FF"/>
          </a:solidFill>
          <a:ln w="9525">
            <a:solidFill>
              <a:srgbClr val="000000"/>
            </a:solidFill>
            <a:prstDash val="solid"/>
            <a:round/>
            <a:headEnd/>
            <a:tailEnd/>
          </a:ln>
          <a:effectLst>
            <a:outerShdw dist="176891" dir="4137749" algn="ctr" rotWithShape="0">
              <a:srgbClr val="808080"/>
            </a:outerShdw>
          </a:effectLst>
        </p:spPr>
        <p:txBody>
          <a:bodyPr/>
          <a:lstStyle/>
          <a:p>
            <a:pPr>
              <a:defRPr/>
            </a:pPr>
            <a:endParaRPr lang="fr-CA"/>
          </a:p>
        </p:txBody>
      </p:sp>
      <p:sp>
        <p:nvSpPr>
          <p:cNvPr id="198716" name="Freeform 60"/>
          <p:cNvSpPr>
            <a:spLocks/>
          </p:cNvSpPr>
          <p:nvPr/>
        </p:nvSpPr>
        <p:spPr bwMode="auto">
          <a:xfrm>
            <a:off x="3636963" y="3859213"/>
            <a:ext cx="2663825" cy="1706562"/>
          </a:xfrm>
          <a:custGeom>
            <a:avLst/>
            <a:gdLst/>
            <a:ahLst/>
            <a:cxnLst>
              <a:cxn ang="0">
                <a:pos x="1285" y="178"/>
              </a:cxn>
              <a:cxn ang="0">
                <a:pos x="1183" y="195"/>
              </a:cxn>
              <a:cxn ang="0">
                <a:pos x="1068" y="236"/>
              </a:cxn>
              <a:cxn ang="0">
                <a:pos x="937" y="283"/>
              </a:cxn>
              <a:cxn ang="0">
                <a:pos x="824" y="302"/>
              </a:cxn>
              <a:cxn ang="0">
                <a:pos x="745" y="278"/>
              </a:cxn>
              <a:cxn ang="0">
                <a:pos x="723" y="231"/>
              </a:cxn>
              <a:cxn ang="0">
                <a:pos x="758" y="169"/>
              </a:cxn>
              <a:cxn ang="0">
                <a:pos x="839" y="125"/>
              </a:cxn>
              <a:cxn ang="0">
                <a:pos x="931" y="93"/>
              </a:cxn>
              <a:cxn ang="0">
                <a:pos x="968" y="40"/>
              </a:cxn>
              <a:cxn ang="0">
                <a:pos x="915" y="2"/>
              </a:cxn>
              <a:cxn ang="0">
                <a:pos x="801" y="4"/>
              </a:cxn>
              <a:cxn ang="0">
                <a:pos x="689" y="43"/>
              </a:cxn>
              <a:cxn ang="0">
                <a:pos x="566" y="112"/>
              </a:cxn>
              <a:cxn ang="0">
                <a:pos x="445" y="167"/>
              </a:cxn>
              <a:cxn ang="0">
                <a:pos x="313" y="191"/>
              </a:cxn>
              <a:cxn ang="0">
                <a:pos x="200" y="194"/>
              </a:cxn>
              <a:cxn ang="0">
                <a:pos x="232" y="316"/>
              </a:cxn>
              <a:cxn ang="0">
                <a:pos x="265" y="417"/>
              </a:cxn>
              <a:cxn ang="0">
                <a:pos x="238" y="479"/>
              </a:cxn>
              <a:cxn ang="0">
                <a:pos x="184" y="493"/>
              </a:cxn>
              <a:cxn ang="0">
                <a:pos x="125" y="470"/>
              </a:cxn>
              <a:cxn ang="0">
                <a:pos x="56" y="451"/>
              </a:cxn>
              <a:cxn ang="0">
                <a:pos x="10" y="495"/>
              </a:cxn>
              <a:cxn ang="0">
                <a:pos x="3" y="567"/>
              </a:cxn>
              <a:cxn ang="0">
                <a:pos x="43" y="647"/>
              </a:cxn>
              <a:cxn ang="0">
                <a:pos x="121" y="686"/>
              </a:cxn>
              <a:cxn ang="0">
                <a:pos x="220" y="686"/>
              </a:cxn>
              <a:cxn ang="0">
                <a:pos x="259" y="725"/>
              </a:cxn>
              <a:cxn ang="0">
                <a:pos x="223" y="813"/>
              </a:cxn>
              <a:cxn ang="0">
                <a:pos x="169" y="893"/>
              </a:cxn>
              <a:cxn ang="0">
                <a:pos x="1341" y="872"/>
              </a:cxn>
              <a:cxn ang="0">
                <a:pos x="1374" y="812"/>
              </a:cxn>
              <a:cxn ang="0">
                <a:pos x="1425" y="759"/>
              </a:cxn>
              <a:cxn ang="0">
                <a:pos x="1444" y="687"/>
              </a:cxn>
              <a:cxn ang="0">
                <a:pos x="1409" y="639"/>
              </a:cxn>
              <a:cxn ang="0">
                <a:pos x="1332" y="628"/>
              </a:cxn>
              <a:cxn ang="0">
                <a:pos x="1243" y="649"/>
              </a:cxn>
              <a:cxn ang="0">
                <a:pos x="1150" y="652"/>
              </a:cxn>
              <a:cxn ang="0">
                <a:pos x="1089" y="608"/>
              </a:cxn>
              <a:cxn ang="0">
                <a:pos x="1102" y="536"/>
              </a:cxn>
              <a:cxn ang="0">
                <a:pos x="1162" y="489"/>
              </a:cxn>
              <a:cxn ang="0">
                <a:pos x="1244" y="471"/>
              </a:cxn>
              <a:cxn ang="0">
                <a:pos x="1330" y="445"/>
              </a:cxn>
              <a:cxn ang="0">
                <a:pos x="1363" y="383"/>
              </a:cxn>
              <a:cxn ang="0">
                <a:pos x="1359" y="288"/>
              </a:cxn>
              <a:cxn ang="0">
                <a:pos x="1343" y="192"/>
              </a:cxn>
            </a:cxnLst>
            <a:rect l="0" t="0" r="r" b="b"/>
            <a:pathLst>
              <a:path w="1446" h="910">
                <a:moveTo>
                  <a:pt x="1343" y="192"/>
                </a:moveTo>
                <a:lnTo>
                  <a:pt x="1331" y="186"/>
                </a:lnTo>
                <a:lnTo>
                  <a:pt x="1308" y="181"/>
                </a:lnTo>
                <a:lnTo>
                  <a:pt x="1285" y="178"/>
                </a:lnTo>
                <a:lnTo>
                  <a:pt x="1262" y="181"/>
                </a:lnTo>
                <a:lnTo>
                  <a:pt x="1233" y="185"/>
                </a:lnTo>
                <a:lnTo>
                  <a:pt x="1211" y="188"/>
                </a:lnTo>
                <a:lnTo>
                  <a:pt x="1183" y="195"/>
                </a:lnTo>
                <a:lnTo>
                  <a:pt x="1158" y="203"/>
                </a:lnTo>
                <a:lnTo>
                  <a:pt x="1125" y="213"/>
                </a:lnTo>
                <a:lnTo>
                  <a:pt x="1096" y="223"/>
                </a:lnTo>
                <a:lnTo>
                  <a:pt x="1068" y="236"/>
                </a:lnTo>
                <a:lnTo>
                  <a:pt x="1040" y="248"/>
                </a:lnTo>
                <a:lnTo>
                  <a:pt x="1006" y="261"/>
                </a:lnTo>
                <a:lnTo>
                  <a:pt x="974" y="272"/>
                </a:lnTo>
                <a:lnTo>
                  <a:pt x="937" y="283"/>
                </a:lnTo>
                <a:lnTo>
                  <a:pt x="901" y="294"/>
                </a:lnTo>
                <a:lnTo>
                  <a:pt x="877" y="300"/>
                </a:lnTo>
                <a:lnTo>
                  <a:pt x="852" y="302"/>
                </a:lnTo>
                <a:lnTo>
                  <a:pt x="824" y="302"/>
                </a:lnTo>
                <a:lnTo>
                  <a:pt x="795" y="298"/>
                </a:lnTo>
                <a:lnTo>
                  <a:pt x="776" y="294"/>
                </a:lnTo>
                <a:lnTo>
                  <a:pt x="760" y="286"/>
                </a:lnTo>
                <a:lnTo>
                  <a:pt x="745" y="278"/>
                </a:lnTo>
                <a:lnTo>
                  <a:pt x="735" y="269"/>
                </a:lnTo>
                <a:lnTo>
                  <a:pt x="729" y="257"/>
                </a:lnTo>
                <a:lnTo>
                  <a:pt x="723" y="244"/>
                </a:lnTo>
                <a:lnTo>
                  <a:pt x="723" y="231"/>
                </a:lnTo>
                <a:lnTo>
                  <a:pt x="727" y="214"/>
                </a:lnTo>
                <a:lnTo>
                  <a:pt x="735" y="198"/>
                </a:lnTo>
                <a:lnTo>
                  <a:pt x="745" y="185"/>
                </a:lnTo>
                <a:lnTo>
                  <a:pt x="758" y="169"/>
                </a:lnTo>
                <a:lnTo>
                  <a:pt x="771" y="160"/>
                </a:lnTo>
                <a:lnTo>
                  <a:pt x="789" y="147"/>
                </a:lnTo>
                <a:lnTo>
                  <a:pt x="814" y="134"/>
                </a:lnTo>
                <a:lnTo>
                  <a:pt x="839" y="125"/>
                </a:lnTo>
                <a:lnTo>
                  <a:pt x="864" y="119"/>
                </a:lnTo>
                <a:lnTo>
                  <a:pt x="886" y="112"/>
                </a:lnTo>
                <a:lnTo>
                  <a:pt x="911" y="103"/>
                </a:lnTo>
                <a:lnTo>
                  <a:pt x="931" y="93"/>
                </a:lnTo>
                <a:lnTo>
                  <a:pt x="951" y="82"/>
                </a:lnTo>
                <a:lnTo>
                  <a:pt x="965" y="71"/>
                </a:lnTo>
                <a:lnTo>
                  <a:pt x="971" y="56"/>
                </a:lnTo>
                <a:lnTo>
                  <a:pt x="968" y="40"/>
                </a:lnTo>
                <a:lnTo>
                  <a:pt x="958" y="25"/>
                </a:lnTo>
                <a:lnTo>
                  <a:pt x="948" y="15"/>
                </a:lnTo>
                <a:lnTo>
                  <a:pt x="933" y="7"/>
                </a:lnTo>
                <a:lnTo>
                  <a:pt x="915" y="2"/>
                </a:lnTo>
                <a:lnTo>
                  <a:pt x="892" y="0"/>
                </a:lnTo>
                <a:lnTo>
                  <a:pt x="868" y="0"/>
                </a:lnTo>
                <a:lnTo>
                  <a:pt x="835" y="2"/>
                </a:lnTo>
                <a:lnTo>
                  <a:pt x="801" y="4"/>
                </a:lnTo>
                <a:lnTo>
                  <a:pt x="779" y="10"/>
                </a:lnTo>
                <a:lnTo>
                  <a:pt x="746" y="19"/>
                </a:lnTo>
                <a:lnTo>
                  <a:pt x="713" y="31"/>
                </a:lnTo>
                <a:lnTo>
                  <a:pt x="689" y="43"/>
                </a:lnTo>
                <a:lnTo>
                  <a:pt x="661" y="57"/>
                </a:lnTo>
                <a:lnTo>
                  <a:pt x="635" y="71"/>
                </a:lnTo>
                <a:lnTo>
                  <a:pt x="607" y="88"/>
                </a:lnTo>
                <a:lnTo>
                  <a:pt x="566" y="112"/>
                </a:lnTo>
                <a:lnTo>
                  <a:pt x="538" y="129"/>
                </a:lnTo>
                <a:lnTo>
                  <a:pt x="513" y="144"/>
                </a:lnTo>
                <a:lnTo>
                  <a:pt x="478" y="157"/>
                </a:lnTo>
                <a:lnTo>
                  <a:pt x="445" y="167"/>
                </a:lnTo>
                <a:lnTo>
                  <a:pt x="411" y="176"/>
                </a:lnTo>
                <a:lnTo>
                  <a:pt x="376" y="182"/>
                </a:lnTo>
                <a:lnTo>
                  <a:pt x="341" y="188"/>
                </a:lnTo>
                <a:lnTo>
                  <a:pt x="313" y="191"/>
                </a:lnTo>
                <a:lnTo>
                  <a:pt x="282" y="194"/>
                </a:lnTo>
                <a:lnTo>
                  <a:pt x="253" y="194"/>
                </a:lnTo>
                <a:lnTo>
                  <a:pt x="223" y="195"/>
                </a:lnTo>
                <a:lnTo>
                  <a:pt x="200" y="194"/>
                </a:lnTo>
                <a:lnTo>
                  <a:pt x="203" y="217"/>
                </a:lnTo>
                <a:lnTo>
                  <a:pt x="210" y="248"/>
                </a:lnTo>
                <a:lnTo>
                  <a:pt x="219" y="279"/>
                </a:lnTo>
                <a:lnTo>
                  <a:pt x="232" y="316"/>
                </a:lnTo>
                <a:lnTo>
                  <a:pt x="243" y="345"/>
                </a:lnTo>
                <a:lnTo>
                  <a:pt x="256" y="370"/>
                </a:lnTo>
                <a:lnTo>
                  <a:pt x="263" y="393"/>
                </a:lnTo>
                <a:lnTo>
                  <a:pt x="265" y="417"/>
                </a:lnTo>
                <a:lnTo>
                  <a:pt x="263" y="438"/>
                </a:lnTo>
                <a:lnTo>
                  <a:pt x="256" y="454"/>
                </a:lnTo>
                <a:lnTo>
                  <a:pt x="247" y="467"/>
                </a:lnTo>
                <a:lnTo>
                  <a:pt x="238" y="479"/>
                </a:lnTo>
                <a:lnTo>
                  <a:pt x="225" y="487"/>
                </a:lnTo>
                <a:lnTo>
                  <a:pt x="213" y="492"/>
                </a:lnTo>
                <a:lnTo>
                  <a:pt x="201" y="495"/>
                </a:lnTo>
                <a:lnTo>
                  <a:pt x="184" y="493"/>
                </a:lnTo>
                <a:lnTo>
                  <a:pt x="171" y="489"/>
                </a:lnTo>
                <a:lnTo>
                  <a:pt x="154" y="485"/>
                </a:lnTo>
                <a:lnTo>
                  <a:pt x="143" y="479"/>
                </a:lnTo>
                <a:lnTo>
                  <a:pt x="125" y="470"/>
                </a:lnTo>
                <a:lnTo>
                  <a:pt x="112" y="462"/>
                </a:lnTo>
                <a:lnTo>
                  <a:pt x="99" y="457"/>
                </a:lnTo>
                <a:lnTo>
                  <a:pt x="84" y="451"/>
                </a:lnTo>
                <a:lnTo>
                  <a:pt x="56" y="451"/>
                </a:lnTo>
                <a:lnTo>
                  <a:pt x="41" y="457"/>
                </a:lnTo>
                <a:lnTo>
                  <a:pt x="28" y="465"/>
                </a:lnTo>
                <a:lnTo>
                  <a:pt x="19" y="479"/>
                </a:lnTo>
                <a:lnTo>
                  <a:pt x="10" y="495"/>
                </a:lnTo>
                <a:lnTo>
                  <a:pt x="5" y="511"/>
                </a:lnTo>
                <a:lnTo>
                  <a:pt x="0" y="529"/>
                </a:lnTo>
                <a:lnTo>
                  <a:pt x="0" y="549"/>
                </a:lnTo>
                <a:lnTo>
                  <a:pt x="3" y="567"/>
                </a:lnTo>
                <a:lnTo>
                  <a:pt x="7" y="587"/>
                </a:lnTo>
                <a:lnTo>
                  <a:pt x="18" y="606"/>
                </a:lnTo>
                <a:lnTo>
                  <a:pt x="28" y="627"/>
                </a:lnTo>
                <a:lnTo>
                  <a:pt x="43" y="647"/>
                </a:lnTo>
                <a:lnTo>
                  <a:pt x="59" y="659"/>
                </a:lnTo>
                <a:lnTo>
                  <a:pt x="79" y="672"/>
                </a:lnTo>
                <a:lnTo>
                  <a:pt x="99" y="681"/>
                </a:lnTo>
                <a:lnTo>
                  <a:pt x="121" y="686"/>
                </a:lnTo>
                <a:lnTo>
                  <a:pt x="140" y="690"/>
                </a:lnTo>
                <a:lnTo>
                  <a:pt x="169" y="690"/>
                </a:lnTo>
                <a:lnTo>
                  <a:pt x="193" y="687"/>
                </a:lnTo>
                <a:lnTo>
                  <a:pt x="220" y="686"/>
                </a:lnTo>
                <a:lnTo>
                  <a:pt x="241" y="686"/>
                </a:lnTo>
                <a:lnTo>
                  <a:pt x="254" y="694"/>
                </a:lnTo>
                <a:lnTo>
                  <a:pt x="259" y="709"/>
                </a:lnTo>
                <a:lnTo>
                  <a:pt x="259" y="725"/>
                </a:lnTo>
                <a:lnTo>
                  <a:pt x="251" y="747"/>
                </a:lnTo>
                <a:lnTo>
                  <a:pt x="244" y="769"/>
                </a:lnTo>
                <a:lnTo>
                  <a:pt x="235" y="788"/>
                </a:lnTo>
                <a:lnTo>
                  <a:pt x="223" y="813"/>
                </a:lnTo>
                <a:lnTo>
                  <a:pt x="210" y="835"/>
                </a:lnTo>
                <a:lnTo>
                  <a:pt x="197" y="856"/>
                </a:lnTo>
                <a:lnTo>
                  <a:pt x="181" y="876"/>
                </a:lnTo>
                <a:lnTo>
                  <a:pt x="169" y="893"/>
                </a:lnTo>
                <a:lnTo>
                  <a:pt x="144" y="910"/>
                </a:lnTo>
                <a:lnTo>
                  <a:pt x="1335" y="909"/>
                </a:lnTo>
                <a:lnTo>
                  <a:pt x="1337" y="890"/>
                </a:lnTo>
                <a:lnTo>
                  <a:pt x="1341" y="872"/>
                </a:lnTo>
                <a:lnTo>
                  <a:pt x="1347" y="856"/>
                </a:lnTo>
                <a:lnTo>
                  <a:pt x="1353" y="843"/>
                </a:lnTo>
                <a:lnTo>
                  <a:pt x="1362" y="828"/>
                </a:lnTo>
                <a:lnTo>
                  <a:pt x="1374" y="812"/>
                </a:lnTo>
                <a:lnTo>
                  <a:pt x="1387" y="797"/>
                </a:lnTo>
                <a:lnTo>
                  <a:pt x="1399" y="785"/>
                </a:lnTo>
                <a:lnTo>
                  <a:pt x="1413" y="771"/>
                </a:lnTo>
                <a:lnTo>
                  <a:pt x="1425" y="759"/>
                </a:lnTo>
                <a:lnTo>
                  <a:pt x="1434" y="744"/>
                </a:lnTo>
                <a:lnTo>
                  <a:pt x="1441" y="730"/>
                </a:lnTo>
                <a:lnTo>
                  <a:pt x="1446" y="708"/>
                </a:lnTo>
                <a:lnTo>
                  <a:pt x="1444" y="687"/>
                </a:lnTo>
                <a:lnTo>
                  <a:pt x="1440" y="674"/>
                </a:lnTo>
                <a:lnTo>
                  <a:pt x="1432" y="661"/>
                </a:lnTo>
                <a:lnTo>
                  <a:pt x="1422" y="649"/>
                </a:lnTo>
                <a:lnTo>
                  <a:pt x="1409" y="639"/>
                </a:lnTo>
                <a:lnTo>
                  <a:pt x="1394" y="633"/>
                </a:lnTo>
                <a:lnTo>
                  <a:pt x="1375" y="628"/>
                </a:lnTo>
                <a:lnTo>
                  <a:pt x="1355" y="627"/>
                </a:lnTo>
                <a:lnTo>
                  <a:pt x="1332" y="628"/>
                </a:lnTo>
                <a:lnTo>
                  <a:pt x="1312" y="631"/>
                </a:lnTo>
                <a:lnTo>
                  <a:pt x="1291" y="636"/>
                </a:lnTo>
                <a:lnTo>
                  <a:pt x="1265" y="643"/>
                </a:lnTo>
                <a:lnTo>
                  <a:pt x="1243" y="649"/>
                </a:lnTo>
                <a:lnTo>
                  <a:pt x="1219" y="653"/>
                </a:lnTo>
                <a:lnTo>
                  <a:pt x="1191" y="656"/>
                </a:lnTo>
                <a:lnTo>
                  <a:pt x="1169" y="656"/>
                </a:lnTo>
                <a:lnTo>
                  <a:pt x="1150" y="652"/>
                </a:lnTo>
                <a:lnTo>
                  <a:pt x="1130" y="646"/>
                </a:lnTo>
                <a:lnTo>
                  <a:pt x="1114" y="637"/>
                </a:lnTo>
                <a:lnTo>
                  <a:pt x="1099" y="625"/>
                </a:lnTo>
                <a:lnTo>
                  <a:pt x="1089" y="608"/>
                </a:lnTo>
                <a:lnTo>
                  <a:pt x="1084" y="589"/>
                </a:lnTo>
                <a:lnTo>
                  <a:pt x="1087" y="570"/>
                </a:lnTo>
                <a:lnTo>
                  <a:pt x="1095" y="551"/>
                </a:lnTo>
                <a:lnTo>
                  <a:pt x="1102" y="536"/>
                </a:lnTo>
                <a:lnTo>
                  <a:pt x="1115" y="521"/>
                </a:lnTo>
                <a:lnTo>
                  <a:pt x="1130" y="508"/>
                </a:lnTo>
                <a:lnTo>
                  <a:pt x="1144" y="499"/>
                </a:lnTo>
                <a:lnTo>
                  <a:pt x="1162" y="489"/>
                </a:lnTo>
                <a:lnTo>
                  <a:pt x="1180" y="483"/>
                </a:lnTo>
                <a:lnTo>
                  <a:pt x="1199" y="479"/>
                </a:lnTo>
                <a:lnTo>
                  <a:pt x="1219" y="476"/>
                </a:lnTo>
                <a:lnTo>
                  <a:pt x="1244" y="471"/>
                </a:lnTo>
                <a:lnTo>
                  <a:pt x="1271" y="468"/>
                </a:lnTo>
                <a:lnTo>
                  <a:pt x="1293" y="464"/>
                </a:lnTo>
                <a:lnTo>
                  <a:pt x="1315" y="455"/>
                </a:lnTo>
                <a:lnTo>
                  <a:pt x="1330" y="445"/>
                </a:lnTo>
                <a:lnTo>
                  <a:pt x="1343" y="432"/>
                </a:lnTo>
                <a:lnTo>
                  <a:pt x="1353" y="417"/>
                </a:lnTo>
                <a:lnTo>
                  <a:pt x="1359" y="402"/>
                </a:lnTo>
                <a:lnTo>
                  <a:pt x="1363" y="383"/>
                </a:lnTo>
                <a:lnTo>
                  <a:pt x="1365" y="358"/>
                </a:lnTo>
                <a:lnTo>
                  <a:pt x="1362" y="339"/>
                </a:lnTo>
                <a:lnTo>
                  <a:pt x="1360" y="316"/>
                </a:lnTo>
                <a:lnTo>
                  <a:pt x="1359" y="288"/>
                </a:lnTo>
                <a:lnTo>
                  <a:pt x="1357" y="254"/>
                </a:lnTo>
                <a:lnTo>
                  <a:pt x="1357" y="222"/>
                </a:lnTo>
                <a:lnTo>
                  <a:pt x="1359" y="203"/>
                </a:lnTo>
                <a:lnTo>
                  <a:pt x="1343" y="192"/>
                </a:lnTo>
                <a:close/>
              </a:path>
            </a:pathLst>
          </a:custGeom>
          <a:solidFill>
            <a:srgbClr val="FFFF00"/>
          </a:solidFill>
          <a:ln w="9525">
            <a:solidFill>
              <a:srgbClr val="000000"/>
            </a:solidFill>
            <a:prstDash val="solid"/>
            <a:round/>
            <a:headEnd/>
            <a:tailEnd/>
          </a:ln>
          <a:effectLst>
            <a:outerShdw dist="193857" dir="3503550" algn="ctr" rotWithShape="0">
              <a:srgbClr val="808080"/>
            </a:outerShdw>
          </a:effectLst>
        </p:spPr>
        <p:txBody>
          <a:bodyPr/>
          <a:lstStyle/>
          <a:p>
            <a:pPr>
              <a:defRPr/>
            </a:pPr>
            <a:endParaRPr lang="fr-CA"/>
          </a:p>
        </p:txBody>
      </p:sp>
      <p:sp>
        <p:nvSpPr>
          <p:cNvPr id="198717" name="Freeform 61"/>
          <p:cNvSpPr>
            <a:spLocks/>
          </p:cNvSpPr>
          <p:nvPr/>
        </p:nvSpPr>
        <p:spPr bwMode="auto">
          <a:xfrm>
            <a:off x="684213" y="4105275"/>
            <a:ext cx="2881312" cy="1555750"/>
          </a:xfrm>
          <a:custGeom>
            <a:avLst/>
            <a:gdLst/>
            <a:ahLst/>
            <a:cxnLst>
              <a:cxn ang="0">
                <a:pos x="141" y="99"/>
              </a:cxn>
              <a:cxn ang="0">
                <a:pos x="188" y="94"/>
              </a:cxn>
              <a:cxn ang="0">
                <a:pos x="268" y="78"/>
              </a:cxn>
              <a:cxn ang="0">
                <a:pos x="357" y="57"/>
              </a:cxn>
              <a:cxn ang="0">
                <a:pos x="444" y="30"/>
              </a:cxn>
              <a:cxn ang="0">
                <a:pos x="522" y="6"/>
              </a:cxn>
              <a:cxn ang="0">
                <a:pos x="572" y="0"/>
              </a:cxn>
              <a:cxn ang="0">
                <a:pos x="626" y="5"/>
              </a:cxn>
              <a:cxn ang="0">
                <a:pos x="671" y="16"/>
              </a:cxn>
              <a:cxn ang="0">
                <a:pos x="699" y="35"/>
              </a:cxn>
              <a:cxn ang="0">
                <a:pos x="711" y="63"/>
              </a:cxn>
              <a:cxn ang="0">
                <a:pos x="704" y="96"/>
              </a:cxn>
              <a:cxn ang="0">
                <a:pos x="674" y="141"/>
              </a:cxn>
              <a:cxn ang="0">
                <a:pos x="661" y="179"/>
              </a:cxn>
              <a:cxn ang="0">
                <a:pos x="661" y="210"/>
              </a:cxn>
              <a:cxn ang="0">
                <a:pos x="682" y="245"/>
              </a:cxn>
              <a:cxn ang="0">
                <a:pos x="717" y="272"/>
              </a:cxn>
              <a:cxn ang="0">
                <a:pos x="764" y="285"/>
              </a:cxn>
              <a:cxn ang="0">
                <a:pos x="805" y="285"/>
              </a:cxn>
              <a:cxn ang="0">
                <a:pos x="848" y="273"/>
              </a:cxn>
              <a:cxn ang="0">
                <a:pos x="893" y="248"/>
              </a:cxn>
              <a:cxn ang="0">
                <a:pos x="929" y="222"/>
              </a:cxn>
              <a:cxn ang="0">
                <a:pos x="952" y="187"/>
              </a:cxn>
              <a:cxn ang="0">
                <a:pos x="961" y="141"/>
              </a:cxn>
              <a:cxn ang="0">
                <a:pos x="974" y="112"/>
              </a:cxn>
              <a:cxn ang="0">
                <a:pos x="1009" y="91"/>
              </a:cxn>
              <a:cxn ang="0">
                <a:pos x="1070" y="72"/>
              </a:cxn>
              <a:cxn ang="0">
                <a:pos x="1127" y="56"/>
              </a:cxn>
              <a:cxn ang="0">
                <a:pos x="1230" y="38"/>
              </a:cxn>
              <a:cxn ang="0">
                <a:pos x="1368" y="32"/>
              </a:cxn>
              <a:cxn ang="0">
                <a:pos x="1503" y="40"/>
              </a:cxn>
              <a:cxn ang="0">
                <a:pos x="1510" y="82"/>
              </a:cxn>
              <a:cxn ang="0">
                <a:pos x="1532" y="151"/>
              </a:cxn>
              <a:cxn ang="0">
                <a:pos x="1554" y="215"/>
              </a:cxn>
              <a:cxn ang="0">
                <a:pos x="1563" y="262"/>
              </a:cxn>
              <a:cxn ang="0">
                <a:pos x="1556" y="295"/>
              </a:cxn>
              <a:cxn ang="0">
                <a:pos x="1540" y="319"/>
              </a:cxn>
              <a:cxn ang="0">
                <a:pos x="1515" y="333"/>
              </a:cxn>
              <a:cxn ang="0">
                <a:pos x="1476" y="331"/>
              </a:cxn>
              <a:cxn ang="0">
                <a:pos x="1438" y="316"/>
              </a:cxn>
              <a:cxn ang="0">
                <a:pos x="1407" y="300"/>
              </a:cxn>
              <a:cxn ang="0">
                <a:pos x="1371" y="291"/>
              </a:cxn>
              <a:cxn ang="0">
                <a:pos x="1340" y="300"/>
              </a:cxn>
              <a:cxn ang="0">
                <a:pos x="1316" y="326"/>
              </a:cxn>
              <a:cxn ang="0">
                <a:pos x="1303" y="360"/>
              </a:cxn>
              <a:cxn ang="0">
                <a:pos x="1299" y="395"/>
              </a:cxn>
              <a:cxn ang="0">
                <a:pos x="1309" y="442"/>
              </a:cxn>
              <a:cxn ang="0">
                <a:pos x="1334" y="482"/>
              </a:cxn>
              <a:cxn ang="0">
                <a:pos x="1357" y="507"/>
              </a:cxn>
              <a:cxn ang="0">
                <a:pos x="1397" y="532"/>
              </a:cxn>
              <a:cxn ang="0">
                <a:pos x="1444" y="542"/>
              </a:cxn>
              <a:cxn ang="0">
                <a:pos x="1497" y="540"/>
              </a:cxn>
              <a:cxn ang="0">
                <a:pos x="1540" y="538"/>
              </a:cxn>
              <a:cxn ang="0">
                <a:pos x="1556" y="554"/>
              </a:cxn>
              <a:cxn ang="0">
                <a:pos x="1556" y="574"/>
              </a:cxn>
              <a:cxn ang="0">
                <a:pos x="1543" y="612"/>
              </a:cxn>
              <a:cxn ang="0">
                <a:pos x="1521" y="659"/>
              </a:cxn>
              <a:cxn ang="0">
                <a:pos x="1491" y="706"/>
              </a:cxn>
              <a:cxn ang="0">
                <a:pos x="1459" y="749"/>
              </a:cxn>
              <a:cxn ang="0">
                <a:pos x="0" y="759"/>
              </a:cxn>
            </a:cxnLst>
            <a:rect l="0" t="0" r="r" b="b"/>
            <a:pathLst>
              <a:path w="1563" h="761">
                <a:moveTo>
                  <a:pt x="0" y="759"/>
                </a:moveTo>
                <a:lnTo>
                  <a:pt x="141" y="99"/>
                </a:lnTo>
                <a:lnTo>
                  <a:pt x="163" y="97"/>
                </a:lnTo>
                <a:lnTo>
                  <a:pt x="188" y="94"/>
                </a:lnTo>
                <a:lnTo>
                  <a:pt x="234" y="85"/>
                </a:lnTo>
                <a:lnTo>
                  <a:pt x="268" y="78"/>
                </a:lnTo>
                <a:lnTo>
                  <a:pt x="310" y="69"/>
                </a:lnTo>
                <a:lnTo>
                  <a:pt x="357" y="57"/>
                </a:lnTo>
                <a:lnTo>
                  <a:pt x="403" y="44"/>
                </a:lnTo>
                <a:lnTo>
                  <a:pt x="444" y="30"/>
                </a:lnTo>
                <a:lnTo>
                  <a:pt x="491" y="13"/>
                </a:lnTo>
                <a:lnTo>
                  <a:pt x="522" y="6"/>
                </a:lnTo>
                <a:lnTo>
                  <a:pt x="548" y="2"/>
                </a:lnTo>
                <a:lnTo>
                  <a:pt x="572" y="0"/>
                </a:lnTo>
                <a:lnTo>
                  <a:pt x="594" y="0"/>
                </a:lnTo>
                <a:lnTo>
                  <a:pt x="626" y="5"/>
                </a:lnTo>
                <a:lnTo>
                  <a:pt x="648" y="9"/>
                </a:lnTo>
                <a:lnTo>
                  <a:pt x="671" y="16"/>
                </a:lnTo>
                <a:lnTo>
                  <a:pt x="688" y="25"/>
                </a:lnTo>
                <a:lnTo>
                  <a:pt x="699" y="35"/>
                </a:lnTo>
                <a:lnTo>
                  <a:pt x="708" y="52"/>
                </a:lnTo>
                <a:lnTo>
                  <a:pt x="711" y="63"/>
                </a:lnTo>
                <a:lnTo>
                  <a:pt x="710" y="79"/>
                </a:lnTo>
                <a:lnTo>
                  <a:pt x="704" y="96"/>
                </a:lnTo>
                <a:lnTo>
                  <a:pt x="689" y="116"/>
                </a:lnTo>
                <a:lnTo>
                  <a:pt x="674" y="141"/>
                </a:lnTo>
                <a:lnTo>
                  <a:pt x="666" y="163"/>
                </a:lnTo>
                <a:lnTo>
                  <a:pt x="661" y="179"/>
                </a:lnTo>
                <a:lnTo>
                  <a:pt x="660" y="197"/>
                </a:lnTo>
                <a:lnTo>
                  <a:pt x="661" y="210"/>
                </a:lnTo>
                <a:lnTo>
                  <a:pt x="669" y="228"/>
                </a:lnTo>
                <a:lnTo>
                  <a:pt x="682" y="245"/>
                </a:lnTo>
                <a:lnTo>
                  <a:pt x="699" y="262"/>
                </a:lnTo>
                <a:lnTo>
                  <a:pt x="717" y="272"/>
                </a:lnTo>
                <a:lnTo>
                  <a:pt x="739" y="279"/>
                </a:lnTo>
                <a:lnTo>
                  <a:pt x="764" y="285"/>
                </a:lnTo>
                <a:lnTo>
                  <a:pt x="783" y="288"/>
                </a:lnTo>
                <a:lnTo>
                  <a:pt x="805" y="285"/>
                </a:lnTo>
                <a:lnTo>
                  <a:pt x="827" y="281"/>
                </a:lnTo>
                <a:lnTo>
                  <a:pt x="848" y="273"/>
                </a:lnTo>
                <a:lnTo>
                  <a:pt x="870" y="263"/>
                </a:lnTo>
                <a:lnTo>
                  <a:pt x="893" y="248"/>
                </a:lnTo>
                <a:lnTo>
                  <a:pt x="912" y="235"/>
                </a:lnTo>
                <a:lnTo>
                  <a:pt x="929" y="222"/>
                </a:lnTo>
                <a:lnTo>
                  <a:pt x="942" y="206"/>
                </a:lnTo>
                <a:lnTo>
                  <a:pt x="952" y="187"/>
                </a:lnTo>
                <a:lnTo>
                  <a:pt x="958" y="166"/>
                </a:lnTo>
                <a:lnTo>
                  <a:pt x="961" y="141"/>
                </a:lnTo>
                <a:lnTo>
                  <a:pt x="968" y="121"/>
                </a:lnTo>
                <a:lnTo>
                  <a:pt x="974" y="112"/>
                </a:lnTo>
                <a:lnTo>
                  <a:pt x="987" y="101"/>
                </a:lnTo>
                <a:lnTo>
                  <a:pt x="1009" y="91"/>
                </a:lnTo>
                <a:lnTo>
                  <a:pt x="1039" y="81"/>
                </a:lnTo>
                <a:lnTo>
                  <a:pt x="1070" y="72"/>
                </a:lnTo>
                <a:lnTo>
                  <a:pt x="1097" y="63"/>
                </a:lnTo>
                <a:lnTo>
                  <a:pt x="1127" y="56"/>
                </a:lnTo>
                <a:lnTo>
                  <a:pt x="1169" y="49"/>
                </a:lnTo>
                <a:lnTo>
                  <a:pt x="1230" y="38"/>
                </a:lnTo>
                <a:lnTo>
                  <a:pt x="1296" y="32"/>
                </a:lnTo>
                <a:lnTo>
                  <a:pt x="1368" y="32"/>
                </a:lnTo>
                <a:lnTo>
                  <a:pt x="1438" y="32"/>
                </a:lnTo>
                <a:lnTo>
                  <a:pt x="1503" y="40"/>
                </a:lnTo>
                <a:lnTo>
                  <a:pt x="1506" y="59"/>
                </a:lnTo>
                <a:lnTo>
                  <a:pt x="1510" y="82"/>
                </a:lnTo>
                <a:lnTo>
                  <a:pt x="1519" y="115"/>
                </a:lnTo>
                <a:lnTo>
                  <a:pt x="1532" y="151"/>
                </a:lnTo>
                <a:lnTo>
                  <a:pt x="1546" y="188"/>
                </a:lnTo>
                <a:lnTo>
                  <a:pt x="1554" y="215"/>
                </a:lnTo>
                <a:lnTo>
                  <a:pt x="1560" y="239"/>
                </a:lnTo>
                <a:lnTo>
                  <a:pt x="1563" y="262"/>
                </a:lnTo>
                <a:lnTo>
                  <a:pt x="1562" y="278"/>
                </a:lnTo>
                <a:lnTo>
                  <a:pt x="1556" y="295"/>
                </a:lnTo>
                <a:lnTo>
                  <a:pt x="1547" y="310"/>
                </a:lnTo>
                <a:lnTo>
                  <a:pt x="1540" y="319"/>
                </a:lnTo>
                <a:lnTo>
                  <a:pt x="1529" y="326"/>
                </a:lnTo>
                <a:lnTo>
                  <a:pt x="1515" y="333"/>
                </a:lnTo>
                <a:lnTo>
                  <a:pt x="1496" y="335"/>
                </a:lnTo>
                <a:lnTo>
                  <a:pt x="1476" y="331"/>
                </a:lnTo>
                <a:lnTo>
                  <a:pt x="1459" y="325"/>
                </a:lnTo>
                <a:lnTo>
                  <a:pt x="1438" y="316"/>
                </a:lnTo>
                <a:lnTo>
                  <a:pt x="1422" y="306"/>
                </a:lnTo>
                <a:lnTo>
                  <a:pt x="1407" y="300"/>
                </a:lnTo>
                <a:lnTo>
                  <a:pt x="1390" y="294"/>
                </a:lnTo>
                <a:lnTo>
                  <a:pt x="1371" y="291"/>
                </a:lnTo>
                <a:lnTo>
                  <a:pt x="1356" y="292"/>
                </a:lnTo>
                <a:lnTo>
                  <a:pt x="1340" y="300"/>
                </a:lnTo>
                <a:lnTo>
                  <a:pt x="1327" y="311"/>
                </a:lnTo>
                <a:lnTo>
                  <a:pt x="1316" y="326"/>
                </a:lnTo>
                <a:lnTo>
                  <a:pt x="1308" y="345"/>
                </a:lnTo>
                <a:lnTo>
                  <a:pt x="1303" y="360"/>
                </a:lnTo>
                <a:lnTo>
                  <a:pt x="1300" y="375"/>
                </a:lnTo>
                <a:lnTo>
                  <a:pt x="1299" y="395"/>
                </a:lnTo>
                <a:lnTo>
                  <a:pt x="1302" y="419"/>
                </a:lnTo>
                <a:lnTo>
                  <a:pt x="1309" y="442"/>
                </a:lnTo>
                <a:lnTo>
                  <a:pt x="1321" y="463"/>
                </a:lnTo>
                <a:lnTo>
                  <a:pt x="1334" y="482"/>
                </a:lnTo>
                <a:lnTo>
                  <a:pt x="1341" y="492"/>
                </a:lnTo>
                <a:lnTo>
                  <a:pt x="1357" y="507"/>
                </a:lnTo>
                <a:lnTo>
                  <a:pt x="1375" y="521"/>
                </a:lnTo>
                <a:lnTo>
                  <a:pt x="1397" y="532"/>
                </a:lnTo>
                <a:lnTo>
                  <a:pt x="1422" y="539"/>
                </a:lnTo>
                <a:lnTo>
                  <a:pt x="1444" y="542"/>
                </a:lnTo>
                <a:lnTo>
                  <a:pt x="1471" y="543"/>
                </a:lnTo>
                <a:lnTo>
                  <a:pt x="1497" y="540"/>
                </a:lnTo>
                <a:lnTo>
                  <a:pt x="1519" y="539"/>
                </a:lnTo>
                <a:lnTo>
                  <a:pt x="1540" y="538"/>
                </a:lnTo>
                <a:lnTo>
                  <a:pt x="1551" y="543"/>
                </a:lnTo>
                <a:lnTo>
                  <a:pt x="1556" y="554"/>
                </a:lnTo>
                <a:lnTo>
                  <a:pt x="1557" y="564"/>
                </a:lnTo>
                <a:lnTo>
                  <a:pt x="1556" y="574"/>
                </a:lnTo>
                <a:lnTo>
                  <a:pt x="1550" y="595"/>
                </a:lnTo>
                <a:lnTo>
                  <a:pt x="1543" y="612"/>
                </a:lnTo>
                <a:lnTo>
                  <a:pt x="1534" y="634"/>
                </a:lnTo>
                <a:lnTo>
                  <a:pt x="1521" y="659"/>
                </a:lnTo>
                <a:lnTo>
                  <a:pt x="1506" y="684"/>
                </a:lnTo>
                <a:lnTo>
                  <a:pt x="1491" y="706"/>
                </a:lnTo>
                <a:lnTo>
                  <a:pt x="1474" y="731"/>
                </a:lnTo>
                <a:lnTo>
                  <a:pt x="1459" y="749"/>
                </a:lnTo>
                <a:lnTo>
                  <a:pt x="1443" y="761"/>
                </a:lnTo>
                <a:lnTo>
                  <a:pt x="0" y="759"/>
                </a:lnTo>
                <a:close/>
              </a:path>
            </a:pathLst>
          </a:custGeom>
          <a:solidFill>
            <a:srgbClr val="9F3FDF"/>
          </a:solidFill>
          <a:ln w="9525">
            <a:solidFill>
              <a:srgbClr val="000000"/>
            </a:solidFill>
            <a:prstDash val="solid"/>
            <a:round/>
            <a:headEnd/>
            <a:tailEnd/>
          </a:ln>
          <a:effectLst>
            <a:outerShdw dist="204781" dir="3615307" algn="ctr" rotWithShape="0">
              <a:srgbClr val="808080"/>
            </a:outerShdw>
          </a:effectLst>
        </p:spPr>
        <p:txBody>
          <a:bodyPr/>
          <a:lstStyle/>
          <a:p>
            <a:pPr>
              <a:defRPr/>
            </a:pPr>
            <a:endParaRPr lang="fr-CA"/>
          </a:p>
        </p:txBody>
      </p:sp>
      <p:sp>
        <p:nvSpPr>
          <p:cNvPr id="198718" name="Freeform 62"/>
          <p:cNvSpPr>
            <a:spLocks/>
          </p:cNvSpPr>
          <p:nvPr/>
        </p:nvSpPr>
        <p:spPr bwMode="auto">
          <a:xfrm>
            <a:off x="6084888" y="4052888"/>
            <a:ext cx="2674937" cy="1463675"/>
          </a:xfrm>
          <a:custGeom>
            <a:avLst/>
            <a:gdLst/>
            <a:ahLst/>
            <a:cxnLst>
              <a:cxn ang="0">
                <a:pos x="319" y="63"/>
              </a:cxn>
              <a:cxn ang="0">
                <a:pos x="378" y="74"/>
              </a:cxn>
              <a:cxn ang="0">
                <a:pos x="439" y="85"/>
              </a:cxn>
              <a:cxn ang="0">
                <a:pos x="504" y="81"/>
              </a:cxn>
              <a:cxn ang="0">
                <a:pos x="566" y="59"/>
              </a:cxn>
              <a:cxn ang="0">
                <a:pos x="629" y="34"/>
              </a:cxn>
              <a:cxn ang="0">
                <a:pos x="691" y="31"/>
              </a:cxn>
              <a:cxn ang="0">
                <a:pos x="741" y="59"/>
              </a:cxn>
              <a:cxn ang="0">
                <a:pos x="738" y="122"/>
              </a:cxn>
              <a:cxn ang="0">
                <a:pos x="723" y="188"/>
              </a:cxn>
              <a:cxn ang="0">
                <a:pos x="761" y="235"/>
              </a:cxn>
              <a:cxn ang="0">
                <a:pos x="835" y="251"/>
              </a:cxn>
              <a:cxn ang="0">
                <a:pos x="923" y="253"/>
              </a:cxn>
              <a:cxn ang="0">
                <a:pos x="1002" y="232"/>
              </a:cxn>
              <a:cxn ang="0">
                <a:pos x="1055" y="197"/>
              </a:cxn>
              <a:cxn ang="0">
                <a:pos x="1077" y="128"/>
              </a:cxn>
              <a:cxn ang="0">
                <a:pos x="1090" y="65"/>
              </a:cxn>
              <a:cxn ang="0">
                <a:pos x="1137" y="25"/>
              </a:cxn>
              <a:cxn ang="0">
                <a:pos x="1208" y="6"/>
              </a:cxn>
              <a:cxn ang="0">
                <a:pos x="1291" y="0"/>
              </a:cxn>
              <a:cxn ang="0">
                <a:pos x="1371" y="6"/>
              </a:cxn>
              <a:cxn ang="0">
                <a:pos x="1440" y="13"/>
              </a:cxn>
              <a:cxn ang="0">
                <a:pos x="251" y="775"/>
              </a:cxn>
              <a:cxn ang="0">
                <a:pos x="263" y="721"/>
              </a:cxn>
              <a:cxn ang="0">
                <a:pos x="290" y="677"/>
              </a:cxn>
              <a:cxn ang="0">
                <a:pos x="329" y="636"/>
              </a:cxn>
              <a:cxn ang="0">
                <a:pos x="357" y="595"/>
              </a:cxn>
              <a:cxn ang="0">
                <a:pos x="356" y="539"/>
              </a:cxn>
              <a:cxn ang="0">
                <a:pos x="325" y="504"/>
              </a:cxn>
              <a:cxn ang="0">
                <a:pos x="271" y="492"/>
              </a:cxn>
              <a:cxn ang="0">
                <a:pos x="207" y="501"/>
              </a:cxn>
              <a:cxn ang="0">
                <a:pos x="135" y="518"/>
              </a:cxn>
              <a:cxn ang="0">
                <a:pos x="66" y="517"/>
              </a:cxn>
              <a:cxn ang="0">
                <a:pos x="15" y="490"/>
              </a:cxn>
              <a:cxn ang="0">
                <a:pos x="3" y="435"/>
              </a:cxn>
              <a:cxn ang="0">
                <a:pos x="31" y="386"/>
              </a:cxn>
              <a:cxn ang="0">
                <a:pos x="78" y="354"/>
              </a:cxn>
              <a:cxn ang="0">
                <a:pos x="135" y="341"/>
              </a:cxn>
              <a:cxn ang="0">
                <a:pos x="209" y="329"/>
              </a:cxn>
              <a:cxn ang="0">
                <a:pos x="259" y="297"/>
              </a:cxn>
              <a:cxn ang="0">
                <a:pos x="279" y="248"/>
              </a:cxn>
              <a:cxn ang="0">
                <a:pos x="278" y="178"/>
              </a:cxn>
              <a:cxn ang="0">
                <a:pos x="273" y="98"/>
              </a:cxn>
            </a:cxnLst>
            <a:rect l="0" t="0" r="r" b="b"/>
            <a:pathLst>
              <a:path w="1831" h="777">
                <a:moveTo>
                  <a:pt x="278" y="72"/>
                </a:moveTo>
                <a:lnTo>
                  <a:pt x="295" y="68"/>
                </a:lnTo>
                <a:lnTo>
                  <a:pt x="319" y="63"/>
                </a:lnTo>
                <a:lnTo>
                  <a:pt x="340" y="65"/>
                </a:lnTo>
                <a:lnTo>
                  <a:pt x="359" y="69"/>
                </a:lnTo>
                <a:lnTo>
                  <a:pt x="378" y="74"/>
                </a:lnTo>
                <a:lnTo>
                  <a:pt x="398" y="78"/>
                </a:lnTo>
                <a:lnTo>
                  <a:pt x="422" y="82"/>
                </a:lnTo>
                <a:lnTo>
                  <a:pt x="439" y="85"/>
                </a:lnTo>
                <a:lnTo>
                  <a:pt x="463" y="87"/>
                </a:lnTo>
                <a:lnTo>
                  <a:pt x="485" y="85"/>
                </a:lnTo>
                <a:lnTo>
                  <a:pt x="504" y="81"/>
                </a:lnTo>
                <a:lnTo>
                  <a:pt x="526" y="75"/>
                </a:lnTo>
                <a:lnTo>
                  <a:pt x="547" y="68"/>
                </a:lnTo>
                <a:lnTo>
                  <a:pt x="566" y="59"/>
                </a:lnTo>
                <a:lnTo>
                  <a:pt x="586" y="50"/>
                </a:lnTo>
                <a:lnTo>
                  <a:pt x="605" y="41"/>
                </a:lnTo>
                <a:lnTo>
                  <a:pt x="629" y="34"/>
                </a:lnTo>
                <a:lnTo>
                  <a:pt x="648" y="29"/>
                </a:lnTo>
                <a:lnTo>
                  <a:pt x="670" y="28"/>
                </a:lnTo>
                <a:lnTo>
                  <a:pt x="691" y="31"/>
                </a:lnTo>
                <a:lnTo>
                  <a:pt x="710" y="37"/>
                </a:lnTo>
                <a:lnTo>
                  <a:pt x="729" y="49"/>
                </a:lnTo>
                <a:lnTo>
                  <a:pt x="741" y="59"/>
                </a:lnTo>
                <a:lnTo>
                  <a:pt x="746" y="78"/>
                </a:lnTo>
                <a:lnTo>
                  <a:pt x="744" y="98"/>
                </a:lnTo>
                <a:lnTo>
                  <a:pt x="738" y="122"/>
                </a:lnTo>
                <a:lnTo>
                  <a:pt x="729" y="147"/>
                </a:lnTo>
                <a:lnTo>
                  <a:pt x="721" y="167"/>
                </a:lnTo>
                <a:lnTo>
                  <a:pt x="723" y="188"/>
                </a:lnTo>
                <a:lnTo>
                  <a:pt x="732" y="209"/>
                </a:lnTo>
                <a:lnTo>
                  <a:pt x="746" y="225"/>
                </a:lnTo>
                <a:lnTo>
                  <a:pt x="761" y="235"/>
                </a:lnTo>
                <a:lnTo>
                  <a:pt x="782" y="241"/>
                </a:lnTo>
                <a:lnTo>
                  <a:pt x="804" y="247"/>
                </a:lnTo>
                <a:lnTo>
                  <a:pt x="835" y="251"/>
                </a:lnTo>
                <a:lnTo>
                  <a:pt x="861" y="254"/>
                </a:lnTo>
                <a:lnTo>
                  <a:pt x="893" y="256"/>
                </a:lnTo>
                <a:lnTo>
                  <a:pt x="923" y="253"/>
                </a:lnTo>
                <a:lnTo>
                  <a:pt x="949" y="248"/>
                </a:lnTo>
                <a:lnTo>
                  <a:pt x="977" y="241"/>
                </a:lnTo>
                <a:lnTo>
                  <a:pt x="1002" y="232"/>
                </a:lnTo>
                <a:lnTo>
                  <a:pt x="1021" y="222"/>
                </a:lnTo>
                <a:lnTo>
                  <a:pt x="1040" y="210"/>
                </a:lnTo>
                <a:lnTo>
                  <a:pt x="1055" y="197"/>
                </a:lnTo>
                <a:lnTo>
                  <a:pt x="1068" y="181"/>
                </a:lnTo>
                <a:lnTo>
                  <a:pt x="1076" y="160"/>
                </a:lnTo>
                <a:lnTo>
                  <a:pt x="1077" y="128"/>
                </a:lnTo>
                <a:lnTo>
                  <a:pt x="1077" y="103"/>
                </a:lnTo>
                <a:lnTo>
                  <a:pt x="1081" y="81"/>
                </a:lnTo>
                <a:lnTo>
                  <a:pt x="1090" y="65"/>
                </a:lnTo>
                <a:lnTo>
                  <a:pt x="1103" y="50"/>
                </a:lnTo>
                <a:lnTo>
                  <a:pt x="1118" y="37"/>
                </a:lnTo>
                <a:lnTo>
                  <a:pt x="1137" y="25"/>
                </a:lnTo>
                <a:lnTo>
                  <a:pt x="1156" y="16"/>
                </a:lnTo>
                <a:lnTo>
                  <a:pt x="1183" y="9"/>
                </a:lnTo>
                <a:lnTo>
                  <a:pt x="1208" y="6"/>
                </a:lnTo>
                <a:lnTo>
                  <a:pt x="1234" y="3"/>
                </a:lnTo>
                <a:lnTo>
                  <a:pt x="1262" y="2"/>
                </a:lnTo>
                <a:lnTo>
                  <a:pt x="1291" y="0"/>
                </a:lnTo>
                <a:lnTo>
                  <a:pt x="1324" y="2"/>
                </a:lnTo>
                <a:lnTo>
                  <a:pt x="1349" y="3"/>
                </a:lnTo>
                <a:lnTo>
                  <a:pt x="1371" y="6"/>
                </a:lnTo>
                <a:lnTo>
                  <a:pt x="1394" y="9"/>
                </a:lnTo>
                <a:lnTo>
                  <a:pt x="1416" y="12"/>
                </a:lnTo>
                <a:lnTo>
                  <a:pt x="1440" y="13"/>
                </a:lnTo>
                <a:lnTo>
                  <a:pt x="1619" y="18"/>
                </a:lnTo>
                <a:lnTo>
                  <a:pt x="1831" y="777"/>
                </a:lnTo>
                <a:lnTo>
                  <a:pt x="251" y="775"/>
                </a:lnTo>
                <a:lnTo>
                  <a:pt x="253" y="755"/>
                </a:lnTo>
                <a:lnTo>
                  <a:pt x="257" y="737"/>
                </a:lnTo>
                <a:lnTo>
                  <a:pt x="263" y="721"/>
                </a:lnTo>
                <a:lnTo>
                  <a:pt x="269" y="708"/>
                </a:lnTo>
                <a:lnTo>
                  <a:pt x="278" y="693"/>
                </a:lnTo>
                <a:lnTo>
                  <a:pt x="290" y="677"/>
                </a:lnTo>
                <a:lnTo>
                  <a:pt x="303" y="662"/>
                </a:lnTo>
                <a:lnTo>
                  <a:pt x="315" y="650"/>
                </a:lnTo>
                <a:lnTo>
                  <a:pt x="329" y="636"/>
                </a:lnTo>
                <a:lnTo>
                  <a:pt x="341" y="624"/>
                </a:lnTo>
                <a:lnTo>
                  <a:pt x="350" y="609"/>
                </a:lnTo>
                <a:lnTo>
                  <a:pt x="357" y="595"/>
                </a:lnTo>
                <a:lnTo>
                  <a:pt x="362" y="573"/>
                </a:lnTo>
                <a:lnTo>
                  <a:pt x="360" y="552"/>
                </a:lnTo>
                <a:lnTo>
                  <a:pt x="356" y="539"/>
                </a:lnTo>
                <a:lnTo>
                  <a:pt x="348" y="526"/>
                </a:lnTo>
                <a:lnTo>
                  <a:pt x="338" y="514"/>
                </a:lnTo>
                <a:lnTo>
                  <a:pt x="325" y="504"/>
                </a:lnTo>
                <a:lnTo>
                  <a:pt x="310" y="498"/>
                </a:lnTo>
                <a:lnTo>
                  <a:pt x="291" y="493"/>
                </a:lnTo>
                <a:lnTo>
                  <a:pt x="271" y="492"/>
                </a:lnTo>
                <a:lnTo>
                  <a:pt x="248" y="493"/>
                </a:lnTo>
                <a:lnTo>
                  <a:pt x="228" y="496"/>
                </a:lnTo>
                <a:lnTo>
                  <a:pt x="207" y="501"/>
                </a:lnTo>
                <a:lnTo>
                  <a:pt x="181" y="508"/>
                </a:lnTo>
                <a:lnTo>
                  <a:pt x="159" y="514"/>
                </a:lnTo>
                <a:lnTo>
                  <a:pt x="135" y="518"/>
                </a:lnTo>
                <a:lnTo>
                  <a:pt x="107" y="521"/>
                </a:lnTo>
                <a:lnTo>
                  <a:pt x="85" y="521"/>
                </a:lnTo>
                <a:lnTo>
                  <a:pt x="66" y="517"/>
                </a:lnTo>
                <a:lnTo>
                  <a:pt x="46" y="511"/>
                </a:lnTo>
                <a:lnTo>
                  <a:pt x="30" y="502"/>
                </a:lnTo>
                <a:lnTo>
                  <a:pt x="15" y="490"/>
                </a:lnTo>
                <a:lnTo>
                  <a:pt x="5" y="473"/>
                </a:lnTo>
                <a:lnTo>
                  <a:pt x="0" y="454"/>
                </a:lnTo>
                <a:lnTo>
                  <a:pt x="3" y="435"/>
                </a:lnTo>
                <a:lnTo>
                  <a:pt x="11" y="416"/>
                </a:lnTo>
                <a:lnTo>
                  <a:pt x="18" y="401"/>
                </a:lnTo>
                <a:lnTo>
                  <a:pt x="31" y="386"/>
                </a:lnTo>
                <a:lnTo>
                  <a:pt x="46" y="373"/>
                </a:lnTo>
                <a:lnTo>
                  <a:pt x="60" y="364"/>
                </a:lnTo>
                <a:lnTo>
                  <a:pt x="78" y="354"/>
                </a:lnTo>
                <a:lnTo>
                  <a:pt x="96" y="348"/>
                </a:lnTo>
                <a:lnTo>
                  <a:pt x="115" y="344"/>
                </a:lnTo>
                <a:lnTo>
                  <a:pt x="135" y="341"/>
                </a:lnTo>
                <a:lnTo>
                  <a:pt x="160" y="336"/>
                </a:lnTo>
                <a:lnTo>
                  <a:pt x="187" y="333"/>
                </a:lnTo>
                <a:lnTo>
                  <a:pt x="209" y="329"/>
                </a:lnTo>
                <a:lnTo>
                  <a:pt x="231" y="320"/>
                </a:lnTo>
                <a:lnTo>
                  <a:pt x="246" y="310"/>
                </a:lnTo>
                <a:lnTo>
                  <a:pt x="259" y="297"/>
                </a:lnTo>
                <a:lnTo>
                  <a:pt x="269" y="282"/>
                </a:lnTo>
                <a:lnTo>
                  <a:pt x="275" y="267"/>
                </a:lnTo>
                <a:lnTo>
                  <a:pt x="279" y="248"/>
                </a:lnTo>
                <a:lnTo>
                  <a:pt x="281" y="223"/>
                </a:lnTo>
                <a:lnTo>
                  <a:pt x="279" y="201"/>
                </a:lnTo>
                <a:lnTo>
                  <a:pt x="278" y="178"/>
                </a:lnTo>
                <a:lnTo>
                  <a:pt x="276" y="153"/>
                </a:lnTo>
                <a:lnTo>
                  <a:pt x="275" y="123"/>
                </a:lnTo>
                <a:lnTo>
                  <a:pt x="273" y="98"/>
                </a:lnTo>
                <a:lnTo>
                  <a:pt x="275" y="82"/>
                </a:lnTo>
                <a:lnTo>
                  <a:pt x="278" y="72"/>
                </a:lnTo>
                <a:close/>
              </a:path>
            </a:pathLst>
          </a:custGeom>
          <a:solidFill>
            <a:srgbClr val="0000FF"/>
          </a:solidFill>
          <a:ln w="9525">
            <a:solidFill>
              <a:srgbClr val="000000"/>
            </a:solidFill>
            <a:prstDash val="solid"/>
            <a:round/>
            <a:headEnd/>
            <a:tailEnd/>
          </a:ln>
          <a:effectLst>
            <a:outerShdw dist="193857" dir="3503550" algn="ctr" rotWithShape="0">
              <a:srgbClr val="808080"/>
            </a:outerShdw>
          </a:effectLst>
        </p:spPr>
        <p:txBody>
          <a:bodyPr/>
          <a:lstStyle/>
          <a:p>
            <a:pPr>
              <a:defRPr/>
            </a:pPr>
            <a:endParaRPr lang="fr-CA"/>
          </a:p>
        </p:txBody>
      </p:sp>
      <p:sp>
        <p:nvSpPr>
          <p:cNvPr id="49166" name="Text Box 63"/>
          <p:cNvSpPr txBox="1">
            <a:spLocks noChangeArrowheads="1"/>
          </p:cNvSpPr>
          <p:nvPr/>
        </p:nvSpPr>
        <p:spPr bwMode="auto">
          <a:xfrm>
            <a:off x="1190625" y="4775200"/>
            <a:ext cx="1797050" cy="669925"/>
          </a:xfrm>
          <a:prstGeom prst="rect">
            <a:avLst/>
          </a:prstGeom>
          <a:noFill/>
          <a:ln w="9525">
            <a:noFill/>
            <a:miter lim="800000"/>
            <a:headEnd/>
            <a:tailEnd/>
          </a:ln>
        </p:spPr>
        <p:txBody>
          <a:bodyPr wrap="none">
            <a:spAutoFit/>
          </a:bodyPr>
          <a:lstStyle/>
          <a:p>
            <a:pPr algn="ctr"/>
            <a:r>
              <a:rPr lang="en-CA" sz="1900" b="1">
                <a:solidFill>
                  <a:schemeClr val="bg1"/>
                </a:solidFill>
              </a:rPr>
              <a:t>Requirements</a:t>
            </a:r>
          </a:p>
          <a:p>
            <a:pPr algn="ctr"/>
            <a:r>
              <a:rPr lang="en-CA" sz="1900" b="1">
                <a:solidFill>
                  <a:schemeClr val="bg1"/>
                </a:solidFill>
              </a:rPr>
              <a:t>Analysis</a:t>
            </a:r>
          </a:p>
        </p:txBody>
      </p:sp>
      <p:sp>
        <p:nvSpPr>
          <p:cNvPr id="49167" name="Text Box 64"/>
          <p:cNvSpPr txBox="1">
            <a:spLocks noChangeArrowheads="1"/>
          </p:cNvSpPr>
          <p:nvPr/>
        </p:nvSpPr>
        <p:spPr bwMode="auto">
          <a:xfrm>
            <a:off x="4429125" y="4511675"/>
            <a:ext cx="1185863" cy="701675"/>
          </a:xfrm>
          <a:prstGeom prst="rect">
            <a:avLst/>
          </a:prstGeom>
          <a:noFill/>
          <a:ln w="9525">
            <a:noFill/>
            <a:miter lim="800000"/>
            <a:headEnd/>
            <a:tailEnd/>
          </a:ln>
        </p:spPr>
        <p:txBody>
          <a:bodyPr wrap="none">
            <a:spAutoFit/>
          </a:bodyPr>
          <a:lstStyle/>
          <a:p>
            <a:pPr algn="ctr"/>
            <a:r>
              <a:rPr lang="en-CA" sz="2000" b="1"/>
              <a:t>Version </a:t>
            </a:r>
          </a:p>
          <a:p>
            <a:pPr algn="ctr"/>
            <a:r>
              <a:rPr lang="en-CA" sz="2000" b="1"/>
              <a:t>Control</a:t>
            </a:r>
          </a:p>
        </p:txBody>
      </p:sp>
      <p:sp>
        <p:nvSpPr>
          <p:cNvPr id="49168" name="Text Box 65"/>
          <p:cNvSpPr txBox="1">
            <a:spLocks noChangeArrowheads="1"/>
          </p:cNvSpPr>
          <p:nvPr/>
        </p:nvSpPr>
        <p:spPr bwMode="auto">
          <a:xfrm>
            <a:off x="5959475" y="1123950"/>
            <a:ext cx="1565275" cy="1006475"/>
          </a:xfrm>
          <a:prstGeom prst="rect">
            <a:avLst/>
          </a:prstGeom>
          <a:noFill/>
          <a:ln w="9525">
            <a:noFill/>
            <a:miter lim="800000"/>
            <a:headEnd/>
            <a:tailEnd/>
          </a:ln>
        </p:spPr>
        <p:txBody>
          <a:bodyPr wrap="none">
            <a:spAutoFit/>
          </a:bodyPr>
          <a:lstStyle/>
          <a:p>
            <a:pPr algn="ctr"/>
            <a:r>
              <a:rPr lang="en-CA" sz="2000" b="1" i="1">
                <a:solidFill>
                  <a:schemeClr val="bg1"/>
                </a:solidFill>
              </a:rPr>
              <a:t>Integration </a:t>
            </a:r>
          </a:p>
          <a:p>
            <a:pPr algn="ctr"/>
            <a:r>
              <a:rPr lang="en-CA" sz="2000" b="1" i="1">
                <a:solidFill>
                  <a:schemeClr val="bg1"/>
                </a:solidFill>
              </a:rPr>
              <a:t>and </a:t>
            </a:r>
          </a:p>
          <a:p>
            <a:pPr algn="ctr"/>
            <a:r>
              <a:rPr lang="en-CA" sz="2000" b="1" i="1">
                <a:solidFill>
                  <a:schemeClr val="bg1"/>
                </a:solidFill>
              </a:rPr>
              <a:t>Tests</a:t>
            </a:r>
          </a:p>
        </p:txBody>
      </p:sp>
      <p:sp>
        <p:nvSpPr>
          <p:cNvPr id="49169" name="Text Box 66"/>
          <p:cNvSpPr txBox="1">
            <a:spLocks noChangeArrowheads="1"/>
          </p:cNvSpPr>
          <p:nvPr/>
        </p:nvSpPr>
        <p:spPr bwMode="auto">
          <a:xfrm>
            <a:off x="1035050" y="2997200"/>
            <a:ext cx="1736725" cy="701675"/>
          </a:xfrm>
          <a:prstGeom prst="rect">
            <a:avLst/>
          </a:prstGeom>
          <a:noFill/>
          <a:ln w="9525">
            <a:noFill/>
            <a:miter lim="800000"/>
            <a:headEnd/>
            <a:tailEnd/>
          </a:ln>
        </p:spPr>
        <p:txBody>
          <a:bodyPr wrap="none">
            <a:spAutoFit/>
          </a:bodyPr>
          <a:lstStyle/>
          <a:p>
            <a:pPr algn="ctr"/>
            <a:r>
              <a:rPr lang="en-CA" sz="2000" b="1"/>
              <a:t>Project </a:t>
            </a:r>
          </a:p>
          <a:p>
            <a:pPr algn="ctr"/>
            <a:r>
              <a:rPr lang="en-CA" sz="2000" b="1"/>
              <a:t>Management</a:t>
            </a:r>
          </a:p>
        </p:txBody>
      </p:sp>
      <p:sp>
        <p:nvSpPr>
          <p:cNvPr id="49170" name="Text Box 67"/>
          <p:cNvSpPr txBox="1">
            <a:spLocks noChangeArrowheads="1"/>
          </p:cNvSpPr>
          <p:nvPr/>
        </p:nvSpPr>
        <p:spPr bwMode="auto">
          <a:xfrm>
            <a:off x="3854450" y="2519363"/>
            <a:ext cx="2089150" cy="1006475"/>
          </a:xfrm>
          <a:prstGeom prst="rect">
            <a:avLst/>
          </a:prstGeom>
          <a:noFill/>
          <a:ln w="9525">
            <a:noFill/>
            <a:miter lim="800000"/>
            <a:headEnd/>
            <a:tailEnd/>
          </a:ln>
        </p:spPr>
        <p:txBody>
          <a:bodyPr wrap="none">
            <a:spAutoFit/>
          </a:bodyPr>
          <a:lstStyle/>
          <a:p>
            <a:pPr algn="ctr"/>
            <a:r>
              <a:rPr lang="en-CA" sz="2000" b="1">
                <a:solidFill>
                  <a:schemeClr val="bg1"/>
                </a:solidFill>
              </a:rPr>
              <a:t>Architecture</a:t>
            </a:r>
          </a:p>
          <a:p>
            <a:pPr algn="ctr"/>
            <a:r>
              <a:rPr lang="en-CA" sz="2000" b="1">
                <a:solidFill>
                  <a:schemeClr val="bg1"/>
                </a:solidFill>
              </a:rPr>
              <a:t>and </a:t>
            </a:r>
          </a:p>
          <a:p>
            <a:pPr algn="ctr"/>
            <a:r>
              <a:rPr lang="en-CA" sz="2000" b="1">
                <a:solidFill>
                  <a:schemeClr val="bg1"/>
                </a:solidFill>
              </a:rPr>
              <a:t>Detailed Design</a:t>
            </a:r>
          </a:p>
        </p:txBody>
      </p:sp>
      <p:sp>
        <p:nvSpPr>
          <p:cNvPr id="49171" name="Text Box 68"/>
          <p:cNvSpPr txBox="1">
            <a:spLocks noChangeArrowheads="1"/>
          </p:cNvSpPr>
          <p:nvPr/>
        </p:nvSpPr>
        <p:spPr bwMode="auto">
          <a:xfrm>
            <a:off x="6443663" y="2852738"/>
            <a:ext cx="1214437" cy="701675"/>
          </a:xfrm>
          <a:prstGeom prst="rect">
            <a:avLst/>
          </a:prstGeom>
          <a:noFill/>
          <a:ln w="9525">
            <a:noFill/>
            <a:miter lim="800000"/>
            <a:headEnd/>
            <a:tailEnd/>
          </a:ln>
        </p:spPr>
        <p:txBody>
          <a:bodyPr wrap="none">
            <a:spAutoFit/>
          </a:bodyPr>
          <a:lstStyle/>
          <a:p>
            <a:pPr algn="ctr"/>
            <a:r>
              <a:rPr lang="en-CA" sz="2000" b="1"/>
              <a:t>Product </a:t>
            </a:r>
          </a:p>
          <a:p>
            <a:pPr algn="ctr"/>
            <a:r>
              <a:rPr lang="en-CA" sz="2000" b="1"/>
              <a:t>Delivery</a:t>
            </a:r>
          </a:p>
        </p:txBody>
      </p:sp>
      <p:sp>
        <p:nvSpPr>
          <p:cNvPr id="49172" name="Text Box 69"/>
          <p:cNvSpPr txBox="1">
            <a:spLocks noChangeArrowheads="1"/>
          </p:cNvSpPr>
          <p:nvPr/>
        </p:nvSpPr>
        <p:spPr bwMode="auto">
          <a:xfrm>
            <a:off x="6403975" y="4614863"/>
            <a:ext cx="2230438" cy="396875"/>
          </a:xfrm>
          <a:prstGeom prst="rect">
            <a:avLst/>
          </a:prstGeom>
          <a:noFill/>
          <a:ln w="9525">
            <a:noFill/>
            <a:miter lim="800000"/>
            <a:headEnd/>
            <a:tailEnd/>
          </a:ln>
        </p:spPr>
        <p:txBody>
          <a:bodyPr wrap="none">
            <a:spAutoFit/>
          </a:bodyPr>
          <a:lstStyle/>
          <a:p>
            <a:pPr algn="ctr"/>
            <a:r>
              <a:rPr lang="en-CA" sz="2000" b="1">
                <a:solidFill>
                  <a:schemeClr val="bg1"/>
                </a:solidFill>
              </a:rPr>
              <a:t>Self-Assessment</a:t>
            </a:r>
          </a:p>
        </p:txBody>
      </p:sp>
      <p:sp>
        <p:nvSpPr>
          <p:cNvPr id="49173" name="Text Box 70"/>
          <p:cNvSpPr txBox="1">
            <a:spLocks noChangeArrowheads="1"/>
          </p:cNvSpPr>
          <p:nvPr/>
        </p:nvSpPr>
        <p:spPr bwMode="auto">
          <a:xfrm>
            <a:off x="1582738" y="1196975"/>
            <a:ext cx="1765300" cy="1006475"/>
          </a:xfrm>
          <a:prstGeom prst="rect">
            <a:avLst/>
          </a:prstGeom>
          <a:noFill/>
          <a:ln w="9525">
            <a:noFill/>
            <a:miter lim="800000"/>
            <a:headEnd/>
            <a:tailEnd/>
          </a:ln>
        </p:spPr>
        <p:txBody>
          <a:bodyPr wrap="none">
            <a:spAutoFit/>
          </a:bodyPr>
          <a:lstStyle/>
          <a:p>
            <a:pPr algn="ctr"/>
            <a:r>
              <a:rPr lang="en-CA" sz="2000" b="1">
                <a:solidFill>
                  <a:schemeClr val="bg1"/>
                </a:solidFill>
              </a:rPr>
              <a:t>Construction</a:t>
            </a:r>
          </a:p>
          <a:p>
            <a:pPr algn="ctr"/>
            <a:r>
              <a:rPr lang="en-CA" sz="2000" b="1">
                <a:solidFill>
                  <a:schemeClr val="bg1"/>
                </a:solidFill>
              </a:rPr>
              <a:t>and </a:t>
            </a:r>
          </a:p>
          <a:p>
            <a:pPr algn="ctr"/>
            <a:r>
              <a:rPr lang="en-CA" sz="2000" b="1">
                <a:solidFill>
                  <a:schemeClr val="bg1"/>
                </a:solidFill>
              </a:rPr>
              <a:t>Unit testing</a:t>
            </a:r>
          </a:p>
        </p:txBody>
      </p:sp>
      <p:sp>
        <p:nvSpPr>
          <p:cNvPr id="49174" name="Rectangle 71"/>
          <p:cNvSpPr>
            <a:spLocks noChangeArrowheads="1"/>
          </p:cNvSpPr>
          <p:nvPr/>
        </p:nvSpPr>
        <p:spPr bwMode="auto">
          <a:xfrm>
            <a:off x="3924300" y="1123950"/>
            <a:ext cx="1565275" cy="1006475"/>
          </a:xfrm>
          <a:prstGeom prst="rect">
            <a:avLst/>
          </a:prstGeom>
          <a:noFill/>
          <a:ln w="9525">
            <a:noFill/>
            <a:miter lim="800000"/>
            <a:headEnd/>
            <a:tailEnd/>
          </a:ln>
        </p:spPr>
        <p:txBody>
          <a:bodyPr wrap="none">
            <a:spAutoFit/>
          </a:bodyPr>
          <a:lstStyle/>
          <a:p>
            <a:pPr algn="ctr"/>
            <a:r>
              <a:rPr lang="en-CA" sz="2000" b="1">
                <a:solidFill>
                  <a:schemeClr val="bg1"/>
                </a:solidFill>
              </a:rPr>
              <a:t>Verification</a:t>
            </a:r>
          </a:p>
          <a:p>
            <a:pPr algn="ctr"/>
            <a:r>
              <a:rPr lang="en-CA" sz="2000" b="1">
                <a:solidFill>
                  <a:schemeClr val="bg1"/>
                </a:solidFill>
              </a:rPr>
              <a:t>and</a:t>
            </a:r>
          </a:p>
          <a:p>
            <a:pPr algn="ctr"/>
            <a:r>
              <a:rPr lang="en-CA" sz="2000" b="1">
                <a:solidFill>
                  <a:schemeClr val="bg1"/>
                </a:solidFill>
              </a:rPr>
              <a:t>Validation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2"/>
          <p:cNvSpPr>
            <a:spLocks noGrp="1"/>
          </p:cNvSpPr>
          <p:nvPr>
            <p:ph type="sldNum" sz="quarter" idx="11"/>
          </p:nvPr>
        </p:nvSpPr>
        <p:spPr>
          <a:noFill/>
        </p:spPr>
        <p:txBody>
          <a:bodyPr/>
          <a:lstStyle/>
          <a:p>
            <a:fld id="{E5CC002F-26C5-4B4A-9834-ECA12931FB4A}" type="slidenum">
              <a:rPr lang="en-US" smtClean="0"/>
              <a:pPr/>
              <a:t>45</a:t>
            </a:fld>
            <a:endParaRPr lang="en-US" smtClean="0"/>
          </a:p>
        </p:txBody>
      </p:sp>
      <p:sp>
        <p:nvSpPr>
          <p:cNvPr id="50180" name="Rectangle 2"/>
          <p:cNvSpPr>
            <a:spLocks noChangeArrowheads="1"/>
          </p:cNvSpPr>
          <p:nvPr/>
        </p:nvSpPr>
        <p:spPr bwMode="auto">
          <a:xfrm>
            <a:off x="117475" y="44450"/>
            <a:ext cx="8893175" cy="896938"/>
          </a:xfrm>
          <a:prstGeom prst="rect">
            <a:avLst/>
          </a:prstGeom>
          <a:noFill/>
          <a:ln w="9525">
            <a:noFill/>
            <a:miter lim="800000"/>
            <a:headEnd/>
            <a:tailEnd/>
          </a:ln>
        </p:spPr>
        <p:txBody>
          <a:bodyPr anchor="ctr"/>
          <a:lstStyle/>
          <a:p>
            <a:pPr algn="ctr"/>
            <a:r>
              <a:rPr lang="en-CA" sz="3200" b="1">
                <a:solidFill>
                  <a:schemeClr val="accent2"/>
                </a:solidFill>
                <a:latin typeface="Times New Roman" pitchFamily="18" charset="0"/>
              </a:rPr>
              <a:t>Deployment Packages for the Basic Profile</a:t>
            </a:r>
          </a:p>
        </p:txBody>
      </p:sp>
      <p:graphicFrame>
        <p:nvGraphicFramePr>
          <p:cNvPr id="402435" name="Group 3"/>
          <p:cNvGraphicFramePr>
            <a:graphicFrameLocks noGrp="1"/>
          </p:cNvGraphicFramePr>
          <p:nvPr/>
        </p:nvGraphicFramePr>
        <p:xfrm>
          <a:off x="1403350" y="981075"/>
          <a:ext cx="6121400" cy="4071620"/>
        </p:xfrm>
        <a:graphic>
          <a:graphicData uri="http://schemas.openxmlformats.org/drawingml/2006/table">
            <a:tbl>
              <a:tblPr/>
              <a:tblGrid>
                <a:gridCol w="4056063"/>
                <a:gridCol w="2065337"/>
              </a:tblGrid>
              <a:tr h="241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smtClean="0">
                          <a:ln>
                            <a:noFill/>
                          </a:ln>
                          <a:solidFill>
                            <a:schemeClr val="tx1"/>
                          </a:solidFill>
                          <a:effectLst/>
                          <a:latin typeface="Times New Roman" pitchFamily="18" charset="0"/>
                        </a:rPr>
                        <a:t>Title of Deployment Package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smtClean="0">
                          <a:ln>
                            <a:noFill/>
                          </a:ln>
                          <a:solidFill>
                            <a:schemeClr val="tx1"/>
                          </a:solidFill>
                          <a:effectLst/>
                          <a:latin typeface="Times New Roman" pitchFamily="18" charset="0"/>
                        </a:rPr>
                        <a:t>Developed by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smtClean="0">
                          <a:ln>
                            <a:noFill/>
                          </a:ln>
                          <a:solidFill>
                            <a:schemeClr val="tx1"/>
                          </a:solidFill>
                          <a:effectLst/>
                          <a:latin typeface="Times New Roman" pitchFamily="18" charset="0"/>
                        </a:rPr>
                        <a:t>Requirements Analysis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smtClean="0">
                          <a:ln>
                            <a:noFill/>
                          </a:ln>
                          <a:solidFill>
                            <a:schemeClr val="tx1"/>
                          </a:solidFill>
                          <a:effectLst/>
                          <a:latin typeface="Times New Roman" pitchFamily="18" charset="0"/>
                        </a:rPr>
                        <a:t>Belgium, Canada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smtClean="0">
                          <a:ln>
                            <a:noFill/>
                          </a:ln>
                          <a:solidFill>
                            <a:schemeClr val="tx1"/>
                          </a:solidFill>
                          <a:effectLst/>
                          <a:latin typeface="Times New Roman" pitchFamily="18" charset="0"/>
                        </a:rPr>
                        <a:t>Architecture and Detailed Design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smtClean="0">
                          <a:ln>
                            <a:noFill/>
                          </a:ln>
                          <a:solidFill>
                            <a:schemeClr val="tx1"/>
                          </a:solidFill>
                          <a:effectLst/>
                          <a:latin typeface="Times New Roman" pitchFamily="18" charset="0"/>
                        </a:rPr>
                        <a:t>Canada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smtClean="0">
                          <a:ln>
                            <a:noFill/>
                          </a:ln>
                          <a:solidFill>
                            <a:schemeClr val="tx1"/>
                          </a:solidFill>
                          <a:effectLst/>
                          <a:latin typeface="Times New Roman" pitchFamily="18" charset="0"/>
                        </a:rPr>
                        <a:t>Construction and Unit Testing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smtClean="0">
                          <a:ln>
                            <a:noFill/>
                          </a:ln>
                          <a:solidFill>
                            <a:schemeClr val="tx1"/>
                          </a:solidFill>
                          <a:effectLst/>
                          <a:latin typeface="Times New Roman" pitchFamily="18" charset="0"/>
                        </a:rPr>
                        <a:t>Mexico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smtClean="0">
                          <a:ln>
                            <a:noFill/>
                          </a:ln>
                          <a:solidFill>
                            <a:schemeClr val="tx1"/>
                          </a:solidFill>
                          <a:effectLst/>
                          <a:latin typeface="Times New Roman" pitchFamily="18" charset="0"/>
                        </a:rPr>
                        <a:t>Integration and Test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smtClean="0">
                          <a:ln>
                            <a:noFill/>
                          </a:ln>
                          <a:solidFill>
                            <a:schemeClr val="tx1"/>
                          </a:solidFill>
                          <a:effectLst/>
                          <a:latin typeface="Times New Roman" pitchFamily="18" charset="0"/>
                        </a:rPr>
                        <a:t>Columbia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smtClean="0">
                          <a:ln>
                            <a:noFill/>
                          </a:ln>
                          <a:solidFill>
                            <a:schemeClr val="tx1"/>
                          </a:solidFill>
                          <a:effectLst/>
                          <a:latin typeface="Times New Roman" pitchFamily="18" charset="0"/>
                        </a:rPr>
                        <a:t>Verification and Validation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smtClean="0">
                          <a:ln>
                            <a:noFill/>
                          </a:ln>
                          <a:solidFill>
                            <a:schemeClr val="tx1"/>
                          </a:solidFill>
                          <a:effectLst/>
                          <a:latin typeface="Times New Roman" pitchFamily="18" charset="0"/>
                        </a:rPr>
                        <a:t>Canada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smtClean="0">
                          <a:ln>
                            <a:noFill/>
                          </a:ln>
                          <a:solidFill>
                            <a:schemeClr val="tx1"/>
                          </a:solidFill>
                          <a:effectLst/>
                          <a:latin typeface="Times New Roman" pitchFamily="18" charset="0"/>
                        </a:rPr>
                        <a:t>Version Control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smtClean="0">
                          <a:ln>
                            <a:noFill/>
                          </a:ln>
                          <a:solidFill>
                            <a:schemeClr val="tx1"/>
                          </a:solidFill>
                          <a:effectLst/>
                          <a:latin typeface="Times New Roman" pitchFamily="18" charset="0"/>
                        </a:rPr>
                        <a:t>Thailand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smtClean="0">
                          <a:ln>
                            <a:noFill/>
                          </a:ln>
                          <a:solidFill>
                            <a:schemeClr val="tx1"/>
                          </a:solidFill>
                          <a:effectLst/>
                          <a:latin typeface="Times New Roman" pitchFamily="18" charset="0"/>
                        </a:rPr>
                        <a:t>Project Management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smtClean="0">
                          <a:ln>
                            <a:noFill/>
                          </a:ln>
                          <a:solidFill>
                            <a:schemeClr val="tx1"/>
                          </a:solidFill>
                          <a:effectLst/>
                          <a:latin typeface="Times New Roman" pitchFamily="18" charset="0"/>
                        </a:rPr>
                        <a:t>Ireland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smtClean="0">
                          <a:ln>
                            <a:noFill/>
                          </a:ln>
                          <a:solidFill>
                            <a:schemeClr val="tx1"/>
                          </a:solidFill>
                          <a:effectLst/>
                          <a:latin typeface="Times New Roman" pitchFamily="18" charset="0"/>
                        </a:rPr>
                        <a:t>Product Delivery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smtClean="0">
                          <a:ln>
                            <a:noFill/>
                          </a:ln>
                          <a:solidFill>
                            <a:schemeClr val="tx1"/>
                          </a:solidFill>
                          <a:effectLst/>
                          <a:latin typeface="Times New Roman" pitchFamily="18" charset="0"/>
                        </a:rPr>
                        <a:t>Canada, Thailand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smtClean="0">
                          <a:ln>
                            <a:noFill/>
                          </a:ln>
                          <a:solidFill>
                            <a:schemeClr val="tx1"/>
                          </a:solidFill>
                          <a:effectLst/>
                          <a:latin typeface="Times New Roman" pitchFamily="18" charset="0"/>
                        </a:rPr>
                        <a:t>Self-Assessment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smtClean="0">
                          <a:ln>
                            <a:noFill/>
                          </a:ln>
                          <a:solidFill>
                            <a:schemeClr val="tx1"/>
                          </a:solidFill>
                          <a:effectLst/>
                          <a:latin typeface="Times New Roman" pitchFamily="18" charset="0"/>
                        </a:rPr>
                        <a:t>Finland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16" name="Text Box 38"/>
          <p:cNvSpPr txBox="1">
            <a:spLocks noChangeArrowheads="1"/>
          </p:cNvSpPr>
          <p:nvPr/>
        </p:nvSpPr>
        <p:spPr bwMode="auto">
          <a:xfrm>
            <a:off x="1042988" y="5157788"/>
            <a:ext cx="7300912" cy="396875"/>
          </a:xfrm>
          <a:prstGeom prst="rect">
            <a:avLst/>
          </a:prstGeom>
          <a:noFill/>
          <a:ln w="9525">
            <a:noFill/>
            <a:miter lim="800000"/>
            <a:headEnd/>
            <a:tailEnd/>
          </a:ln>
        </p:spPr>
        <p:txBody>
          <a:bodyPr wrap="none">
            <a:spAutoFit/>
          </a:bodyPr>
          <a:lstStyle/>
          <a:p>
            <a:pPr>
              <a:buFontTx/>
              <a:buChar char="•"/>
            </a:pPr>
            <a:r>
              <a:rPr lang="en-CA" sz="2000" b="1" dirty="0">
                <a:latin typeface="Times New Roman" pitchFamily="18" charset="0"/>
              </a:rPr>
              <a:t>   Additional DP</a:t>
            </a:r>
            <a:r>
              <a:rPr lang="en-CA" sz="2000" dirty="0">
                <a:latin typeface="Times New Roman" pitchFamily="18" charset="0"/>
              </a:rPr>
              <a:t>: Conduct of </a:t>
            </a:r>
            <a:r>
              <a:rPr lang="en-CA" sz="2000" u="sng" dirty="0">
                <a:solidFill>
                  <a:schemeClr val="accent2"/>
                </a:solidFill>
                <a:latin typeface="Times New Roman" pitchFamily="18" charset="0"/>
              </a:rPr>
              <a:t>Pilot Projects </a:t>
            </a:r>
            <a:r>
              <a:rPr lang="en-CA" sz="2000" dirty="0">
                <a:latin typeface="Times New Roman" pitchFamily="18" charset="0"/>
              </a:rPr>
              <a:t>DP (Canada, Uruguay) </a:t>
            </a:r>
            <a:r>
              <a:rPr lang="en-CA" sz="2000" dirty="0">
                <a:solidFill>
                  <a:schemeClr val="accent2"/>
                </a:solidFill>
                <a:latin typeface="Times New Roman" pitchFamily="18" charset="0"/>
              </a:rPr>
              <a:t>*</a:t>
            </a:r>
            <a:endParaRPr lang="fr-CA" sz="2000" dirty="0">
              <a:solidFill>
                <a:schemeClr val="accent2"/>
              </a:solidFill>
              <a:latin typeface="Times New Roman" pitchFamily="18" charset="0"/>
            </a:endParaRPr>
          </a:p>
        </p:txBody>
      </p:sp>
      <p:pic>
        <p:nvPicPr>
          <p:cNvPr id="50217" name="Picture 39" descr="Mx-flag"/>
          <p:cNvPicPr>
            <a:picLocks noChangeAspect="1" noChangeArrowheads="1"/>
          </p:cNvPicPr>
          <p:nvPr/>
        </p:nvPicPr>
        <p:blipFill>
          <a:blip r:embed="rId3" cstate="print"/>
          <a:srcRect/>
          <a:stretch>
            <a:fillRect/>
          </a:stretch>
        </p:blipFill>
        <p:spPr bwMode="auto">
          <a:xfrm>
            <a:off x="1908175" y="5767388"/>
            <a:ext cx="719138" cy="454025"/>
          </a:xfrm>
          <a:prstGeom prst="rect">
            <a:avLst/>
          </a:prstGeom>
          <a:noFill/>
          <a:ln w="9525">
            <a:noFill/>
            <a:miter lim="800000"/>
            <a:headEnd/>
            <a:tailEnd/>
          </a:ln>
        </p:spPr>
      </p:pic>
      <p:pic>
        <p:nvPicPr>
          <p:cNvPr id="50218" name="Picture 40" descr="Ca-flag"/>
          <p:cNvPicPr>
            <a:picLocks noChangeAspect="1" noChangeArrowheads="1"/>
          </p:cNvPicPr>
          <p:nvPr/>
        </p:nvPicPr>
        <p:blipFill>
          <a:blip r:embed="rId4" cstate="print"/>
          <a:srcRect/>
          <a:stretch>
            <a:fillRect/>
          </a:stretch>
        </p:blipFill>
        <p:spPr bwMode="auto">
          <a:xfrm>
            <a:off x="4140200" y="5767388"/>
            <a:ext cx="865188" cy="442912"/>
          </a:xfrm>
          <a:prstGeom prst="rect">
            <a:avLst/>
          </a:prstGeom>
          <a:noFill/>
          <a:ln w="9525">
            <a:noFill/>
            <a:miter lim="800000"/>
            <a:headEnd/>
            <a:tailEnd/>
          </a:ln>
        </p:spPr>
      </p:pic>
      <p:pic>
        <p:nvPicPr>
          <p:cNvPr id="50219" name="Picture 41" descr="Be-flag"/>
          <p:cNvPicPr>
            <a:picLocks noChangeAspect="1" noChangeArrowheads="1"/>
          </p:cNvPicPr>
          <p:nvPr/>
        </p:nvPicPr>
        <p:blipFill>
          <a:blip r:embed="rId5" cstate="print"/>
          <a:srcRect/>
          <a:stretch>
            <a:fillRect/>
          </a:stretch>
        </p:blipFill>
        <p:spPr bwMode="auto">
          <a:xfrm>
            <a:off x="3132138" y="5767388"/>
            <a:ext cx="647700" cy="469900"/>
          </a:xfrm>
          <a:prstGeom prst="rect">
            <a:avLst/>
          </a:prstGeom>
          <a:noFill/>
          <a:ln w="9525">
            <a:noFill/>
            <a:miter lim="800000"/>
            <a:headEnd/>
            <a:tailEnd/>
          </a:ln>
        </p:spPr>
      </p:pic>
      <p:pic>
        <p:nvPicPr>
          <p:cNvPr id="50220" name="Picture 42" descr="Fi-flag"/>
          <p:cNvPicPr>
            <a:picLocks noChangeAspect="1" noChangeArrowheads="1"/>
          </p:cNvPicPr>
          <p:nvPr/>
        </p:nvPicPr>
        <p:blipFill>
          <a:blip r:embed="rId6" cstate="print"/>
          <a:srcRect/>
          <a:stretch>
            <a:fillRect/>
          </a:stretch>
        </p:blipFill>
        <p:spPr bwMode="auto">
          <a:xfrm>
            <a:off x="5291138" y="5767388"/>
            <a:ext cx="720725" cy="454025"/>
          </a:xfrm>
          <a:prstGeom prst="rect">
            <a:avLst/>
          </a:prstGeom>
          <a:noFill/>
          <a:ln w="9525">
            <a:solidFill>
              <a:schemeClr val="tx1"/>
            </a:solidFill>
            <a:miter lim="800000"/>
            <a:headEnd/>
            <a:tailEnd/>
          </a:ln>
        </p:spPr>
      </p:pic>
      <p:pic>
        <p:nvPicPr>
          <p:cNvPr id="50221" name="Picture 43" descr="http://www.nationmaster.com/country/co-colombia/cri-crime">
            <a:hlinkClick r:id="rId7"/>
          </p:cNvPr>
          <p:cNvPicPr>
            <a:picLocks noChangeAspect="1" noChangeArrowheads="1"/>
          </p:cNvPicPr>
          <p:nvPr/>
        </p:nvPicPr>
        <p:blipFill>
          <a:blip r:embed="rId8" cstate="print"/>
          <a:srcRect/>
          <a:stretch>
            <a:fillRect/>
          </a:stretch>
        </p:blipFill>
        <p:spPr bwMode="auto">
          <a:xfrm>
            <a:off x="6372225" y="5756275"/>
            <a:ext cx="719138" cy="481013"/>
          </a:xfrm>
          <a:prstGeom prst="rect">
            <a:avLst/>
          </a:prstGeom>
          <a:noFill/>
          <a:ln w="9525">
            <a:noFill/>
            <a:miter lim="800000"/>
            <a:headEnd/>
            <a:tailEnd/>
          </a:ln>
        </p:spPr>
      </p:pic>
      <p:pic>
        <p:nvPicPr>
          <p:cNvPr id="50222" name="Picture 44" descr="Ei-flag"/>
          <p:cNvPicPr>
            <a:picLocks noChangeAspect="1" noChangeArrowheads="1"/>
          </p:cNvPicPr>
          <p:nvPr/>
        </p:nvPicPr>
        <p:blipFill>
          <a:blip r:embed="rId9" cstate="print"/>
          <a:srcRect/>
          <a:stretch>
            <a:fillRect/>
          </a:stretch>
        </p:blipFill>
        <p:spPr bwMode="auto">
          <a:xfrm>
            <a:off x="7380288" y="5789613"/>
            <a:ext cx="863600" cy="447675"/>
          </a:xfrm>
          <a:prstGeom prst="rect">
            <a:avLst/>
          </a:prstGeom>
          <a:noFill/>
          <a:ln w="9525">
            <a:noFill/>
            <a:miter lim="800000"/>
            <a:headEnd/>
            <a:tailEnd/>
          </a:ln>
        </p:spPr>
      </p:pic>
      <p:pic>
        <p:nvPicPr>
          <p:cNvPr id="50223" name="Picture 45" descr="Th-flag"/>
          <p:cNvPicPr>
            <a:picLocks noChangeAspect="1" noChangeArrowheads="1"/>
          </p:cNvPicPr>
          <p:nvPr/>
        </p:nvPicPr>
        <p:blipFill>
          <a:blip r:embed="rId10" cstate="print"/>
          <a:srcRect/>
          <a:stretch>
            <a:fillRect/>
          </a:stretch>
        </p:blipFill>
        <p:spPr bwMode="auto">
          <a:xfrm>
            <a:off x="971550" y="5783263"/>
            <a:ext cx="647700" cy="452437"/>
          </a:xfrm>
          <a:prstGeom prst="rect">
            <a:avLst/>
          </a:prstGeom>
          <a:noFill/>
          <a:ln w="9525">
            <a:noFill/>
            <a:miter lim="800000"/>
            <a:headEnd/>
            <a:tailEnd/>
          </a:ln>
        </p:spPr>
      </p:pic>
      <p:sp>
        <p:nvSpPr>
          <p:cNvPr id="50224" name="Text Box 46"/>
          <p:cNvSpPr txBox="1">
            <a:spLocks noChangeArrowheads="1"/>
          </p:cNvSpPr>
          <p:nvPr/>
        </p:nvSpPr>
        <p:spPr bwMode="auto">
          <a:xfrm>
            <a:off x="1259632" y="6309320"/>
            <a:ext cx="7004050" cy="641350"/>
          </a:xfrm>
          <a:prstGeom prst="rect">
            <a:avLst/>
          </a:prstGeom>
          <a:noFill/>
          <a:ln w="9525">
            <a:noFill/>
            <a:miter lim="800000"/>
            <a:headEnd/>
            <a:tailEnd/>
          </a:ln>
        </p:spPr>
        <p:txBody>
          <a:bodyPr wrap="none">
            <a:spAutoFit/>
          </a:bodyPr>
          <a:lstStyle/>
          <a:p>
            <a:r>
              <a:rPr lang="fr-CA" dirty="0">
                <a:hlinkClick r:id="rId11"/>
              </a:rPr>
              <a:t>http://profs.logti.etsmtl.ca/claporte/English/VSE/VSE-packages.html</a:t>
            </a:r>
            <a:endParaRPr lang="fr-CA" dirty="0"/>
          </a:p>
          <a:p>
            <a:endParaRPr lang="fr-CA"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2"/>
          <p:cNvSpPr>
            <a:spLocks noGrp="1"/>
          </p:cNvSpPr>
          <p:nvPr>
            <p:ph type="sldNum" sz="quarter" idx="11"/>
          </p:nvPr>
        </p:nvSpPr>
        <p:spPr>
          <a:noFill/>
        </p:spPr>
        <p:txBody>
          <a:bodyPr/>
          <a:lstStyle/>
          <a:p>
            <a:fld id="{29106784-EE6E-413B-AC0E-36F8D23374BC}" type="slidenum">
              <a:rPr lang="en-US" smtClean="0"/>
              <a:pPr/>
              <a:t>46</a:t>
            </a:fld>
            <a:endParaRPr lang="en-US" smtClean="0"/>
          </a:p>
        </p:txBody>
      </p:sp>
      <p:sp>
        <p:nvSpPr>
          <p:cNvPr id="51204" name="Text Box 2"/>
          <p:cNvSpPr txBox="1">
            <a:spLocks noChangeArrowheads="1"/>
          </p:cNvSpPr>
          <p:nvPr/>
        </p:nvSpPr>
        <p:spPr bwMode="auto">
          <a:xfrm>
            <a:off x="1403350" y="6302375"/>
            <a:ext cx="6445250" cy="366713"/>
          </a:xfrm>
          <a:prstGeom prst="rect">
            <a:avLst/>
          </a:prstGeom>
          <a:noFill/>
          <a:ln w="9525">
            <a:noFill/>
            <a:miter lim="800000"/>
            <a:headEnd/>
            <a:tailEnd/>
          </a:ln>
        </p:spPr>
        <p:txBody>
          <a:bodyPr wrap="none">
            <a:spAutoFit/>
          </a:bodyPr>
          <a:lstStyle/>
          <a:p>
            <a:r>
              <a:rPr lang="fr-CA">
                <a:hlinkClick r:id="rId3"/>
              </a:rPr>
              <a:t>http://profs.logti.etsmtl.ca/claporte/English/VSE/VSE-pilot.html</a:t>
            </a:r>
            <a:endParaRPr lang="fr-CA"/>
          </a:p>
        </p:txBody>
      </p:sp>
      <p:sp>
        <p:nvSpPr>
          <p:cNvPr id="51205" name="Rectangle 3"/>
          <p:cNvSpPr>
            <a:spLocks noChangeArrowheads="1"/>
          </p:cNvSpPr>
          <p:nvPr/>
        </p:nvSpPr>
        <p:spPr bwMode="auto">
          <a:xfrm>
            <a:off x="457200" y="-100013"/>
            <a:ext cx="8229600" cy="1143001"/>
          </a:xfrm>
          <a:prstGeom prst="rect">
            <a:avLst/>
          </a:prstGeom>
          <a:noFill/>
          <a:ln w="9525">
            <a:noFill/>
            <a:miter lim="800000"/>
            <a:headEnd/>
            <a:tailEnd/>
          </a:ln>
        </p:spPr>
        <p:txBody>
          <a:bodyPr anchor="ctr"/>
          <a:lstStyle/>
          <a:p>
            <a:pPr algn="ctr"/>
            <a:r>
              <a:rPr lang="en-GB" sz="3200" b="1">
                <a:solidFill>
                  <a:schemeClr val="accent2"/>
                </a:solidFill>
                <a:latin typeface="Times New Roman" pitchFamily="18" charset="0"/>
              </a:rPr>
              <a:t>Pilot Projects</a:t>
            </a:r>
            <a:endParaRPr lang="fr-CA" sz="3200" b="1">
              <a:solidFill>
                <a:schemeClr val="accent2"/>
              </a:solidFill>
              <a:latin typeface="Times New Roman" pitchFamily="18" charset="0"/>
            </a:endParaRPr>
          </a:p>
        </p:txBody>
      </p:sp>
      <p:sp>
        <p:nvSpPr>
          <p:cNvPr id="51206" name="Rectangle 4"/>
          <p:cNvSpPr>
            <a:spLocks noChangeArrowheads="1"/>
          </p:cNvSpPr>
          <p:nvPr/>
        </p:nvSpPr>
        <p:spPr bwMode="auto">
          <a:xfrm>
            <a:off x="457200" y="908050"/>
            <a:ext cx="8435975" cy="5400675"/>
          </a:xfrm>
          <a:prstGeom prst="rect">
            <a:avLst/>
          </a:prstGeom>
          <a:noFill/>
          <a:ln w="9525">
            <a:noFill/>
            <a:miter lim="800000"/>
            <a:headEnd/>
            <a:tailEnd/>
          </a:ln>
        </p:spPr>
        <p:txBody>
          <a:bodyPr/>
          <a:lstStyle/>
          <a:p>
            <a:pPr marL="342900" indent="-342900">
              <a:lnSpc>
                <a:spcPct val="80000"/>
              </a:lnSpc>
              <a:spcBef>
                <a:spcPct val="20000"/>
              </a:spcBef>
              <a:buFontTx/>
              <a:buChar char="•"/>
            </a:pPr>
            <a:r>
              <a:rPr lang="en-GB" sz="2400" b="1" dirty="0">
                <a:latin typeface="Times New Roman" pitchFamily="18" charset="0"/>
              </a:rPr>
              <a:t>Definition</a:t>
            </a:r>
          </a:p>
          <a:p>
            <a:pPr marL="742950" lvl="1" indent="-285750">
              <a:lnSpc>
                <a:spcPct val="80000"/>
              </a:lnSpc>
              <a:spcBef>
                <a:spcPct val="20000"/>
              </a:spcBef>
              <a:buFontTx/>
              <a:buChar char="–"/>
            </a:pPr>
            <a:r>
              <a:rPr lang="en-GB" sz="2200" dirty="0">
                <a:latin typeface="Times New Roman" pitchFamily="18" charset="0"/>
              </a:rPr>
              <a:t>A method for </a:t>
            </a:r>
            <a:r>
              <a:rPr lang="en-GB" sz="2200" u="sng" dirty="0">
                <a:solidFill>
                  <a:schemeClr val="accent2"/>
                </a:solidFill>
                <a:latin typeface="Times New Roman" pitchFamily="18" charset="0"/>
              </a:rPr>
              <a:t>exploring the value </a:t>
            </a:r>
            <a:r>
              <a:rPr lang="en-GB" sz="2200" dirty="0">
                <a:latin typeface="Times New Roman" pitchFamily="18" charset="0"/>
              </a:rPr>
              <a:t>of a new technological concept via an objective study conducted in a somewhat realistic setting (adapted from Glass 1997).</a:t>
            </a:r>
            <a:endParaRPr lang="en-CA" sz="2200" dirty="0">
              <a:latin typeface="Times New Roman" pitchFamily="18" charset="0"/>
            </a:endParaRPr>
          </a:p>
          <a:p>
            <a:pPr marL="342900" indent="-342900">
              <a:lnSpc>
                <a:spcPct val="80000"/>
              </a:lnSpc>
              <a:spcBef>
                <a:spcPct val="20000"/>
              </a:spcBef>
              <a:buFontTx/>
              <a:buChar char="•"/>
            </a:pPr>
            <a:r>
              <a:rPr lang="en-CA" sz="2200" dirty="0">
                <a:latin typeface="Times New Roman" pitchFamily="18" charset="0"/>
              </a:rPr>
              <a:t>Successful pilot project is also an effective means of </a:t>
            </a:r>
            <a:r>
              <a:rPr lang="en-CA" sz="2200" u="sng" dirty="0">
                <a:solidFill>
                  <a:schemeClr val="accent2"/>
                </a:solidFill>
                <a:latin typeface="Times New Roman" pitchFamily="18" charset="0"/>
              </a:rPr>
              <a:t>building adoption of new practices</a:t>
            </a:r>
            <a:r>
              <a:rPr lang="en-CA" sz="2200" dirty="0">
                <a:latin typeface="Times New Roman" pitchFamily="18" charset="0"/>
              </a:rPr>
              <a:t> by members of a VSE.</a:t>
            </a:r>
            <a:endParaRPr lang="en-GB" sz="2200" dirty="0">
              <a:solidFill>
                <a:schemeClr val="accent2"/>
              </a:solidFill>
              <a:latin typeface="Times New Roman" pitchFamily="18" charset="0"/>
            </a:endParaRPr>
          </a:p>
          <a:p>
            <a:pPr marL="342900" indent="-342900">
              <a:lnSpc>
                <a:spcPct val="80000"/>
              </a:lnSpc>
              <a:spcBef>
                <a:spcPct val="20000"/>
              </a:spcBef>
              <a:buFontTx/>
              <a:buChar char="•"/>
            </a:pPr>
            <a:r>
              <a:rPr lang="en-GB" sz="2200" dirty="0">
                <a:latin typeface="Times New Roman" pitchFamily="18" charset="0"/>
              </a:rPr>
              <a:t>To be credible, the pilot projects should satisfy the following requirements (Fenton 1994):</a:t>
            </a:r>
            <a:endParaRPr lang="fr-CA" sz="2200" dirty="0">
              <a:latin typeface="Times New Roman" pitchFamily="18" charset="0"/>
            </a:endParaRPr>
          </a:p>
          <a:p>
            <a:pPr marL="742950" lvl="1" indent="-285750">
              <a:lnSpc>
                <a:spcPct val="80000"/>
              </a:lnSpc>
              <a:spcBef>
                <a:spcPct val="20000"/>
              </a:spcBef>
              <a:buFontTx/>
              <a:buChar char="–"/>
            </a:pPr>
            <a:r>
              <a:rPr lang="en-GB" sz="2000" dirty="0">
                <a:latin typeface="Times New Roman" pitchFamily="18" charset="0"/>
              </a:rPr>
              <a:t>The pilot project experiment has to be designed correctly,</a:t>
            </a:r>
          </a:p>
          <a:p>
            <a:pPr marL="742950" lvl="1" indent="-285750">
              <a:lnSpc>
                <a:spcPct val="80000"/>
              </a:lnSpc>
              <a:spcBef>
                <a:spcPct val="20000"/>
              </a:spcBef>
              <a:buFontTx/>
              <a:buChar char="–"/>
            </a:pPr>
            <a:r>
              <a:rPr lang="en-GB" sz="2000" dirty="0">
                <a:latin typeface="Times New Roman" pitchFamily="18" charset="0"/>
              </a:rPr>
              <a:t>The pilot project has to be performed in a real situation. </a:t>
            </a:r>
          </a:p>
          <a:p>
            <a:pPr marL="1143000" lvl="2" indent="-228600">
              <a:lnSpc>
                <a:spcPct val="80000"/>
              </a:lnSpc>
              <a:spcBef>
                <a:spcPct val="20000"/>
              </a:spcBef>
              <a:buFontTx/>
              <a:buChar char="•"/>
            </a:pPr>
            <a:r>
              <a:rPr lang="en-GB" sz="2000" dirty="0">
                <a:latin typeface="Times New Roman" pitchFamily="18" charset="0"/>
              </a:rPr>
              <a:t>It is not a toy project, i.e. an artificial problem in an artificial situation,</a:t>
            </a:r>
          </a:p>
          <a:p>
            <a:pPr marL="742950" lvl="1" indent="-285750">
              <a:lnSpc>
                <a:spcPct val="80000"/>
              </a:lnSpc>
              <a:spcBef>
                <a:spcPct val="20000"/>
              </a:spcBef>
              <a:buFontTx/>
              <a:buChar char="–"/>
            </a:pPr>
            <a:r>
              <a:rPr lang="en-GB" sz="2000" dirty="0">
                <a:latin typeface="Times New Roman" pitchFamily="18" charset="0"/>
              </a:rPr>
              <a:t>The measurements have to be appropriate to the goals of the experiment,</a:t>
            </a:r>
          </a:p>
          <a:p>
            <a:pPr marL="742950" lvl="1" indent="-285750">
              <a:lnSpc>
                <a:spcPct val="80000"/>
              </a:lnSpc>
              <a:spcBef>
                <a:spcPct val="20000"/>
              </a:spcBef>
              <a:buFontTx/>
              <a:buChar char="–"/>
            </a:pPr>
            <a:r>
              <a:rPr lang="en-GB" sz="2000" dirty="0">
                <a:latin typeface="Times New Roman" pitchFamily="18" charset="0"/>
              </a:rPr>
              <a:t>The experiment has to be run for long enough.</a:t>
            </a:r>
            <a:r>
              <a:rPr lang="fr-CA" dirty="0">
                <a:latin typeface="Times New Roman" pitchFamily="18" charset="0"/>
              </a:rPr>
              <a:t> </a:t>
            </a:r>
          </a:p>
        </p:txBody>
      </p:sp>
      <p:sp>
        <p:nvSpPr>
          <p:cNvPr id="423941" name="Text Box 5"/>
          <p:cNvSpPr txBox="1">
            <a:spLocks noChangeArrowheads="1"/>
          </p:cNvSpPr>
          <p:nvPr/>
        </p:nvSpPr>
        <p:spPr bwMode="auto">
          <a:xfrm>
            <a:off x="1692275" y="5362575"/>
            <a:ext cx="5761038" cy="707886"/>
          </a:xfrm>
          <a:prstGeom prst="rect">
            <a:avLst/>
          </a:prstGeom>
          <a:noFill/>
          <a:ln w="9525">
            <a:solidFill>
              <a:schemeClr val="accent2"/>
            </a:solidFill>
            <a:miter lim="800000"/>
            <a:headEnd/>
            <a:tailEnd/>
          </a:ln>
        </p:spPr>
        <p:txBody>
          <a:bodyPr>
            <a:spAutoFit/>
          </a:bodyPr>
          <a:lstStyle/>
          <a:p>
            <a:pPr algn="ctr"/>
            <a:r>
              <a:rPr lang="en-CA" sz="2000" dirty="0">
                <a:solidFill>
                  <a:schemeClr val="accent2"/>
                </a:solidFill>
                <a:latin typeface="+mj-lt"/>
              </a:rPr>
              <a:t>*</a:t>
            </a:r>
            <a:r>
              <a:rPr lang="en-CA" sz="2000" dirty="0">
                <a:latin typeface="+mj-lt"/>
              </a:rPr>
              <a:t> To develop a </a:t>
            </a:r>
            <a:r>
              <a:rPr lang="en-CA" sz="2000" u="sng" dirty="0">
                <a:solidFill>
                  <a:schemeClr val="accent2"/>
                </a:solidFill>
                <a:latin typeface="+mj-lt"/>
              </a:rPr>
              <a:t>solid business case</a:t>
            </a:r>
            <a:r>
              <a:rPr lang="en-CA" sz="2000" u="sng" dirty="0">
                <a:latin typeface="+mj-lt"/>
              </a:rPr>
              <a:t> </a:t>
            </a:r>
            <a:r>
              <a:rPr lang="en-CA" sz="2000" dirty="0">
                <a:latin typeface="+mj-lt"/>
              </a:rPr>
              <a:t>to promote the adoption </a:t>
            </a:r>
            <a:r>
              <a:rPr lang="en-CA" sz="2000" dirty="0" smtClean="0">
                <a:latin typeface="+mj-lt"/>
              </a:rPr>
              <a:t>of  </a:t>
            </a:r>
            <a:r>
              <a:rPr lang="en-CA" sz="2000" dirty="0">
                <a:latin typeface="+mj-lt"/>
              </a:rPr>
              <a:t>ISO 29110 by VSEs </a:t>
            </a:r>
            <a:r>
              <a:rPr lang="en-CA" sz="2000" u="sng" dirty="0">
                <a:solidFill>
                  <a:schemeClr val="accent2"/>
                </a:solidFill>
                <a:latin typeface="+mj-lt"/>
              </a:rPr>
              <a:t>internationally</a:t>
            </a:r>
          </a:p>
        </p:txBody>
      </p:sp>
      <p:sp>
        <p:nvSpPr>
          <p:cNvPr id="8" name="AutoShape 2"/>
          <p:cNvSpPr>
            <a:spLocks noChangeArrowheads="1"/>
          </p:cNvSpPr>
          <p:nvPr/>
        </p:nvSpPr>
        <p:spPr bwMode="auto">
          <a:xfrm>
            <a:off x="107951" y="44451"/>
            <a:ext cx="1295697" cy="576237"/>
          </a:xfrm>
          <a:prstGeom prst="rightArrow">
            <a:avLst>
              <a:gd name="adj1" fmla="val 50000"/>
              <a:gd name="adj2" fmla="val 57434"/>
            </a:avLst>
          </a:prstGeom>
          <a:solidFill>
            <a:schemeClr val="bg1"/>
          </a:solidFill>
          <a:ln w="9525">
            <a:solidFill>
              <a:schemeClr val="tx1"/>
            </a:solidFill>
            <a:miter lim="800000"/>
            <a:headEnd/>
            <a:tailEnd/>
          </a:ln>
        </p:spPr>
        <p:txBody>
          <a:bodyPr wrap="none" anchor="ctr"/>
          <a:lstStyle/>
          <a:p>
            <a:r>
              <a:rPr lang="en-CA" sz="1600" b="1" dirty="0"/>
              <a:t>5. Diffusion</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Date Placeholder 1"/>
          <p:cNvSpPr>
            <a:spLocks noGrp="1"/>
          </p:cNvSpPr>
          <p:nvPr>
            <p:ph type="dt" sz="quarter" idx="10"/>
          </p:nvPr>
        </p:nvSpPr>
        <p:spPr>
          <a:noFill/>
        </p:spPr>
        <p:txBody>
          <a:bodyPr/>
          <a:lstStyle/>
          <a:p>
            <a:fld id="{8101F493-9590-4430-BF85-152724C37C1A}" type="datetime4">
              <a:rPr lang="en-US" smtClean="0"/>
              <a:pPr/>
              <a:t>April 28, 2012</a:t>
            </a:fld>
            <a:endParaRPr lang="fr-CA" smtClean="0"/>
          </a:p>
        </p:txBody>
      </p:sp>
      <p:sp>
        <p:nvSpPr>
          <p:cNvPr id="52227" name="Slide Number Placeholder 2"/>
          <p:cNvSpPr>
            <a:spLocks noGrp="1"/>
          </p:cNvSpPr>
          <p:nvPr>
            <p:ph type="sldNum" sz="quarter" idx="11"/>
          </p:nvPr>
        </p:nvSpPr>
        <p:spPr>
          <a:noFill/>
        </p:spPr>
        <p:txBody>
          <a:bodyPr/>
          <a:lstStyle/>
          <a:p>
            <a:fld id="{C3B91D54-3433-4079-BD4B-EC274A748419}" type="slidenum">
              <a:rPr lang="en-US" smtClean="0"/>
              <a:pPr/>
              <a:t>47</a:t>
            </a:fld>
            <a:endParaRPr lang="en-US" smtClean="0"/>
          </a:p>
        </p:txBody>
      </p:sp>
      <p:sp>
        <p:nvSpPr>
          <p:cNvPr id="52228" name="Rectangle 2"/>
          <p:cNvSpPr>
            <a:spLocks noChangeArrowheads="1"/>
          </p:cNvSpPr>
          <p:nvPr/>
        </p:nvSpPr>
        <p:spPr bwMode="auto">
          <a:xfrm>
            <a:off x="457200" y="44450"/>
            <a:ext cx="8229600" cy="1143000"/>
          </a:xfrm>
          <a:prstGeom prst="rect">
            <a:avLst/>
          </a:prstGeom>
          <a:noFill/>
          <a:ln w="9525">
            <a:noFill/>
            <a:miter lim="800000"/>
            <a:headEnd/>
            <a:tailEnd/>
          </a:ln>
        </p:spPr>
        <p:txBody>
          <a:bodyPr anchor="ctr"/>
          <a:lstStyle/>
          <a:p>
            <a:pPr algn="ctr"/>
            <a:r>
              <a:rPr lang="en-CA" sz="3200" b="1">
                <a:solidFill>
                  <a:schemeClr val="accent2"/>
                </a:solidFill>
                <a:latin typeface="Times New Roman" pitchFamily="18" charset="0"/>
              </a:rPr>
              <a:t>Select and Conduct Pilot Project</a:t>
            </a:r>
            <a:br>
              <a:rPr lang="en-CA" sz="3200" b="1">
                <a:solidFill>
                  <a:schemeClr val="accent2"/>
                </a:solidFill>
                <a:latin typeface="Times New Roman" pitchFamily="18" charset="0"/>
              </a:rPr>
            </a:br>
            <a:r>
              <a:rPr lang="en-CA" sz="3200" b="1">
                <a:solidFill>
                  <a:schemeClr val="accent2"/>
                </a:solidFill>
                <a:latin typeface="Times New Roman" pitchFamily="18" charset="0"/>
              </a:rPr>
              <a:t>Deployment Package</a:t>
            </a:r>
          </a:p>
        </p:txBody>
      </p:sp>
      <p:sp>
        <p:nvSpPr>
          <p:cNvPr id="52229" name="Rectangle 3"/>
          <p:cNvSpPr>
            <a:spLocks noChangeArrowheads="1"/>
          </p:cNvSpPr>
          <p:nvPr/>
        </p:nvSpPr>
        <p:spPr bwMode="auto">
          <a:xfrm>
            <a:off x="468313" y="1125538"/>
            <a:ext cx="8291512" cy="5111750"/>
          </a:xfrm>
          <a:prstGeom prst="rect">
            <a:avLst/>
          </a:prstGeom>
          <a:noFill/>
          <a:ln w="9525">
            <a:noFill/>
            <a:miter lim="800000"/>
            <a:headEnd/>
            <a:tailEnd/>
          </a:ln>
        </p:spPr>
        <p:txBody>
          <a:bodyPr/>
          <a:lstStyle/>
          <a:p>
            <a:pPr marL="342900" indent="-342900">
              <a:spcBef>
                <a:spcPct val="20000"/>
              </a:spcBef>
              <a:buFontTx/>
              <a:buChar char="•"/>
            </a:pPr>
            <a:r>
              <a:rPr lang="en-GB" sz="2400" b="1" dirty="0">
                <a:latin typeface="Times New Roman" pitchFamily="18" charset="0"/>
              </a:rPr>
              <a:t>Purpose</a:t>
            </a:r>
          </a:p>
          <a:p>
            <a:pPr marL="742950" lvl="1" indent="-285750">
              <a:spcBef>
                <a:spcPct val="20000"/>
              </a:spcBef>
              <a:buFontTx/>
              <a:buChar char="–"/>
            </a:pPr>
            <a:r>
              <a:rPr lang="en-GB" sz="2200" dirty="0">
                <a:latin typeface="Times New Roman" pitchFamily="18" charset="0"/>
              </a:rPr>
              <a:t>To provide </a:t>
            </a:r>
            <a:r>
              <a:rPr lang="en-GB" sz="2200" dirty="0" err="1">
                <a:latin typeface="Times New Roman" pitchFamily="18" charset="0"/>
              </a:rPr>
              <a:t>tailorable</a:t>
            </a:r>
            <a:r>
              <a:rPr lang="en-GB" sz="2200" dirty="0">
                <a:latin typeface="Times New Roman" pitchFamily="18" charset="0"/>
              </a:rPr>
              <a:t> and usable guidelines and materials in order to select and conduct pilot projects in VSEs. </a:t>
            </a:r>
          </a:p>
          <a:p>
            <a:pPr marL="742950" lvl="1" indent="-285750">
              <a:spcBef>
                <a:spcPct val="20000"/>
              </a:spcBef>
              <a:buFontTx/>
              <a:buChar char="–"/>
            </a:pPr>
            <a:endParaRPr lang="en-GB" sz="2200" dirty="0">
              <a:latin typeface="Times New Roman" pitchFamily="18" charset="0"/>
            </a:endParaRPr>
          </a:p>
          <a:p>
            <a:pPr marL="342900" indent="-342900">
              <a:spcBef>
                <a:spcPct val="20000"/>
              </a:spcBef>
              <a:buFontTx/>
              <a:buChar char="•"/>
            </a:pPr>
            <a:r>
              <a:rPr lang="en-GB" sz="2400" b="1" dirty="0">
                <a:latin typeface="Times New Roman" pitchFamily="18" charset="0"/>
              </a:rPr>
              <a:t>Overview of the 4 Tasks</a:t>
            </a:r>
          </a:p>
          <a:p>
            <a:pPr marL="742950" lvl="1" indent="-285750">
              <a:spcBef>
                <a:spcPct val="20000"/>
              </a:spcBef>
              <a:buFontTx/>
              <a:buChar char="–"/>
            </a:pPr>
            <a:r>
              <a:rPr lang="en-GB" sz="2200" dirty="0">
                <a:latin typeface="Times New Roman" pitchFamily="18" charset="0"/>
              </a:rPr>
              <a:t>Task 1 - </a:t>
            </a:r>
            <a:r>
              <a:rPr lang="en-CA" sz="2200" dirty="0">
                <a:latin typeface="Times New Roman" pitchFamily="18" charset="0"/>
              </a:rPr>
              <a:t>Assess the opportunity to conduct a pilot project </a:t>
            </a:r>
            <a:r>
              <a:rPr lang="en-CA" sz="2200" dirty="0">
                <a:solidFill>
                  <a:schemeClr val="accent2"/>
                </a:solidFill>
                <a:latin typeface="Times New Roman" pitchFamily="18" charset="0"/>
              </a:rPr>
              <a:t>*</a:t>
            </a:r>
            <a:endParaRPr lang="en-GB" sz="2200" dirty="0">
              <a:solidFill>
                <a:schemeClr val="accent2"/>
              </a:solidFill>
              <a:latin typeface="Times New Roman" pitchFamily="18" charset="0"/>
            </a:endParaRPr>
          </a:p>
          <a:p>
            <a:pPr marL="742950" lvl="1" indent="-285750">
              <a:spcBef>
                <a:spcPct val="20000"/>
              </a:spcBef>
              <a:buFontTx/>
              <a:buChar char="–"/>
            </a:pPr>
            <a:r>
              <a:rPr lang="en-GB" sz="2200" dirty="0">
                <a:latin typeface="Times New Roman" pitchFamily="18" charset="0"/>
              </a:rPr>
              <a:t>Task 2 - </a:t>
            </a:r>
            <a:r>
              <a:rPr lang="en-CA" sz="2200" dirty="0">
                <a:latin typeface="Times New Roman" pitchFamily="18" charset="0"/>
              </a:rPr>
              <a:t>Plan the Pilot Project</a:t>
            </a:r>
            <a:endParaRPr lang="en-GB" sz="2200" dirty="0">
              <a:latin typeface="Times New Roman" pitchFamily="18" charset="0"/>
            </a:endParaRPr>
          </a:p>
          <a:p>
            <a:pPr marL="742950" lvl="1" indent="-285750">
              <a:spcBef>
                <a:spcPct val="20000"/>
              </a:spcBef>
              <a:buFontTx/>
              <a:buChar char="–"/>
            </a:pPr>
            <a:r>
              <a:rPr lang="en-GB" sz="2200" dirty="0">
                <a:latin typeface="Times New Roman" pitchFamily="18" charset="0"/>
              </a:rPr>
              <a:t>Task 3 - </a:t>
            </a:r>
            <a:r>
              <a:rPr lang="en-CA" sz="2200" dirty="0">
                <a:latin typeface="Times New Roman" pitchFamily="18" charset="0"/>
              </a:rPr>
              <a:t>Conduct the Pilot Project</a:t>
            </a:r>
            <a:endParaRPr lang="en-GB" sz="2200" dirty="0">
              <a:latin typeface="Times New Roman" pitchFamily="18" charset="0"/>
            </a:endParaRPr>
          </a:p>
          <a:p>
            <a:pPr marL="742950" lvl="1" indent="-285750">
              <a:spcBef>
                <a:spcPct val="20000"/>
              </a:spcBef>
              <a:buFontTx/>
              <a:buChar char="–"/>
            </a:pPr>
            <a:r>
              <a:rPr lang="en-GB" sz="2200" dirty="0">
                <a:latin typeface="Times New Roman" pitchFamily="18" charset="0"/>
              </a:rPr>
              <a:t>Task 4 - </a:t>
            </a:r>
            <a:r>
              <a:rPr lang="en-CA" sz="2200" dirty="0">
                <a:latin typeface="Times New Roman" pitchFamily="18" charset="0"/>
              </a:rPr>
              <a:t>Evaluate the Results of the Pilot Project</a:t>
            </a:r>
            <a:endParaRPr lang="fr-CA" sz="2200" dirty="0">
              <a:latin typeface="Times New Roman" pitchFamily="18" charset="0"/>
            </a:endParaRPr>
          </a:p>
        </p:txBody>
      </p:sp>
      <p:cxnSp>
        <p:nvCxnSpPr>
          <p:cNvPr id="6" name="Straight Connector 5"/>
          <p:cNvCxnSpPr/>
          <p:nvPr/>
        </p:nvCxnSpPr>
        <p:spPr>
          <a:xfrm rot="5400000" flipH="1" flipV="1">
            <a:off x="8617632" y="6359016"/>
            <a:ext cx="692696" cy="3600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Date Placeholder 1"/>
          <p:cNvSpPr>
            <a:spLocks noGrp="1"/>
          </p:cNvSpPr>
          <p:nvPr>
            <p:ph type="dt" sz="quarter" idx="10"/>
          </p:nvPr>
        </p:nvSpPr>
        <p:spPr>
          <a:noFill/>
        </p:spPr>
        <p:txBody>
          <a:bodyPr/>
          <a:lstStyle/>
          <a:p>
            <a:fld id="{AD574C68-5437-419E-847B-DD8880849798}" type="datetime4">
              <a:rPr lang="en-US" smtClean="0"/>
              <a:pPr/>
              <a:t>April 28, 2012</a:t>
            </a:fld>
            <a:endParaRPr lang="fr-CA" smtClean="0"/>
          </a:p>
        </p:txBody>
      </p:sp>
      <p:sp>
        <p:nvSpPr>
          <p:cNvPr id="53251" name="Slide Number Placeholder 2"/>
          <p:cNvSpPr>
            <a:spLocks noGrp="1"/>
          </p:cNvSpPr>
          <p:nvPr>
            <p:ph type="sldNum" sz="quarter" idx="11"/>
          </p:nvPr>
        </p:nvSpPr>
        <p:spPr>
          <a:noFill/>
        </p:spPr>
        <p:txBody>
          <a:bodyPr/>
          <a:lstStyle/>
          <a:p>
            <a:fld id="{1F78F06E-2D40-44D4-90B0-7A89A5FF1A71}" type="slidenum">
              <a:rPr lang="en-US" smtClean="0"/>
              <a:pPr/>
              <a:t>48</a:t>
            </a:fld>
            <a:endParaRPr lang="en-US" smtClean="0"/>
          </a:p>
        </p:txBody>
      </p:sp>
      <p:sp>
        <p:nvSpPr>
          <p:cNvPr id="53252" name="Rectangle 2"/>
          <p:cNvSpPr>
            <a:spLocks noChangeArrowheads="1"/>
          </p:cNvSpPr>
          <p:nvPr/>
        </p:nvSpPr>
        <p:spPr bwMode="auto">
          <a:xfrm>
            <a:off x="457200" y="115888"/>
            <a:ext cx="8229600" cy="1143000"/>
          </a:xfrm>
          <a:prstGeom prst="rect">
            <a:avLst/>
          </a:prstGeom>
          <a:noFill/>
          <a:ln w="9525">
            <a:noFill/>
            <a:miter lim="800000"/>
            <a:headEnd/>
            <a:tailEnd/>
          </a:ln>
        </p:spPr>
        <p:txBody>
          <a:bodyPr anchor="ctr"/>
          <a:lstStyle/>
          <a:p>
            <a:pPr algn="ctr"/>
            <a:r>
              <a:rPr lang="en-GB" sz="3200" b="1">
                <a:solidFill>
                  <a:schemeClr val="accent2"/>
                </a:solidFill>
                <a:latin typeface="Times New Roman" pitchFamily="18" charset="0"/>
              </a:rPr>
              <a:t>Task 1 - </a:t>
            </a:r>
            <a:r>
              <a:rPr lang="en-CA" sz="3200" b="1">
                <a:solidFill>
                  <a:schemeClr val="accent2"/>
                </a:solidFill>
                <a:latin typeface="Times New Roman" pitchFamily="18" charset="0"/>
              </a:rPr>
              <a:t>Assess the Opportunity to Conduct a Pilot Project</a:t>
            </a:r>
            <a:endParaRPr lang="fr-CA" sz="3200" b="1">
              <a:solidFill>
                <a:schemeClr val="accent2"/>
              </a:solidFill>
              <a:latin typeface="Times New Roman" pitchFamily="18" charset="0"/>
            </a:endParaRPr>
          </a:p>
        </p:txBody>
      </p:sp>
      <p:sp>
        <p:nvSpPr>
          <p:cNvPr id="53253" name="Rectangle 3"/>
          <p:cNvSpPr>
            <a:spLocks noChangeArrowheads="1"/>
          </p:cNvSpPr>
          <p:nvPr/>
        </p:nvSpPr>
        <p:spPr bwMode="auto">
          <a:xfrm>
            <a:off x="457200" y="1268413"/>
            <a:ext cx="8291513" cy="4897437"/>
          </a:xfrm>
          <a:prstGeom prst="rect">
            <a:avLst/>
          </a:prstGeom>
          <a:noFill/>
          <a:ln w="9525">
            <a:noFill/>
            <a:miter lim="800000"/>
            <a:headEnd/>
            <a:tailEnd/>
          </a:ln>
        </p:spPr>
        <p:txBody>
          <a:bodyPr/>
          <a:lstStyle/>
          <a:p>
            <a:pPr marL="342900" indent="-342900">
              <a:lnSpc>
                <a:spcPct val="80000"/>
              </a:lnSpc>
              <a:spcBef>
                <a:spcPct val="20000"/>
              </a:spcBef>
              <a:buFontTx/>
              <a:buChar char="•"/>
            </a:pPr>
            <a:r>
              <a:rPr lang="en-CA" sz="2400" b="1">
                <a:latin typeface="Times New Roman" pitchFamily="18" charset="0"/>
              </a:rPr>
              <a:t>Goals</a:t>
            </a:r>
          </a:p>
          <a:p>
            <a:pPr marL="742950" lvl="1" indent="-285750">
              <a:lnSpc>
                <a:spcPct val="80000"/>
              </a:lnSpc>
              <a:spcBef>
                <a:spcPct val="20000"/>
              </a:spcBef>
              <a:buFontTx/>
              <a:buChar char="–"/>
            </a:pPr>
            <a:r>
              <a:rPr lang="en-CA" sz="2200">
                <a:latin typeface="Times New Roman" pitchFamily="18" charset="0"/>
              </a:rPr>
              <a:t>The pilot project coordinator and the management of the VSE assess the opportunity to conduct a pilot project. </a:t>
            </a:r>
          </a:p>
          <a:p>
            <a:pPr marL="742950" lvl="1" indent="-285750">
              <a:lnSpc>
                <a:spcPct val="80000"/>
              </a:lnSpc>
              <a:spcBef>
                <a:spcPct val="20000"/>
              </a:spcBef>
              <a:buFontTx/>
              <a:buChar char="–"/>
            </a:pPr>
            <a:r>
              <a:rPr lang="en-CA" sz="2200">
                <a:latin typeface="Times New Roman" pitchFamily="18" charset="0"/>
              </a:rPr>
              <a:t>If the conclusion of the assessment is positive, the commitment of VSE’s management to conduct the pilot project is obtained. </a:t>
            </a:r>
          </a:p>
          <a:p>
            <a:pPr marL="342900" indent="-342900">
              <a:lnSpc>
                <a:spcPct val="80000"/>
              </a:lnSpc>
              <a:spcBef>
                <a:spcPct val="20000"/>
              </a:spcBef>
              <a:buFontTx/>
              <a:buChar char="•"/>
            </a:pPr>
            <a:r>
              <a:rPr lang="en-CA" sz="2400" b="1">
                <a:latin typeface="Times New Roman" pitchFamily="18" charset="0"/>
              </a:rPr>
              <a:t>Steps</a:t>
            </a:r>
          </a:p>
          <a:p>
            <a:pPr marL="742950" lvl="1" indent="-285750">
              <a:lnSpc>
                <a:spcPct val="80000"/>
              </a:lnSpc>
              <a:spcBef>
                <a:spcPct val="20000"/>
              </a:spcBef>
              <a:buFontTx/>
              <a:buChar char="–"/>
            </a:pPr>
            <a:r>
              <a:rPr lang="en-CA" sz="2100">
                <a:latin typeface="Times New Roman" pitchFamily="18" charset="0"/>
              </a:rPr>
              <a:t>Step 1: Sign the Confidentiality Agreement (optional)</a:t>
            </a:r>
          </a:p>
          <a:p>
            <a:pPr marL="742950" lvl="1" indent="-285750">
              <a:lnSpc>
                <a:spcPct val="80000"/>
              </a:lnSpc>
              <a:spcBef>
                <a:spcPct val="20000"/>
              </a:spcBef>
              <a:buFontTx/>
              <a:buChar char="–"/>
            </a:pPr>
            <a:r>
              <a:rPr lang="en-CA" sz="2100">
                <a:latin typeface="Times New Roman" pitchFamily="18" charset="0"/>
              </a:rPr>
              <a:t>Step 2: Define the characteristics and context of the VSE</a:t>
            </a:r>
          </a:p>
          <a:p>
            <a:pPr marL="742950" lvl="1" indent="-285750">
              <a:lnSpc>
                <a:spcPct val="80000"/>
              </a:lnSpc>
              <a:spcBef>
                <a:spcPct val="20000"/>
              </a:spcBef>
              <a:buFontTx/>
              <a:buChar char="–"/>
            </a:pPr>
            <a:r>
              <a:rPr lang="en-CA" sz="2100">
                <a:latin typeface="Times New Roman" pitchFamily="18" charset="0"/>
              </a:rPr>
              <a:t>Step 3: Define the problem(s) to be addressed</a:t>
            </a:r>
          </a:p>
          <a:p>
            <a:pPr marL="1143000" lvl="2" indent="-228600">
              <a:lnSpc>
                <a:spcPct val="80000"/>
              </a:lnSpc>
              <a:spcBef>
                <a:spcPct val="20000"/>
              </a:spcBef>
              <a:buFontTx/>
              <a:buChar char="•"/>
            </a:pPr>
            <a:r>
              <a:rPr lang="en-CA" sz="2000">
                <a:latin typeface="Times New Roman" pitchFamily="18" charset="0"/>
              </a:rPr>
              <a:t>e.g. Perform an assessment using the Self-Assessment DP and tool</a:t>
            </a:r>
          </a:p>
          <a:p>
            <a:pPr marL="742950" lvl="1" indent="-285750">
              <a:lnSpc>
                <a:spcPct val="80000"/>
              </a:lnSpc>
              <a:spcBef>
                <a:spcPct val="20000"/>
              </a:spcBef>
              <a:buFontTx/>
              <a:buChar char="–"/>
            </a:pPr>
            <a:r>
              <a:rPr lang="en-CA" sz="2100">
                <a:latin typeface="Times New Roman" pitchFamily="18" charset="0"/>
              </a:rPr>
              <a:t>Step 4: Select the technology to pilot </a:t>
            </a:r>
          </a:p>
          <a:p>
            <a:pPr marL="742950" lvl="1" indent="-285750">
              <a:lnSpc>
                <a:spcPct val="80000"/>
              </a:lnSpc>
              <a:spcBef>
                <a:spcPct val="20000"/>
              </a:spcBef>
              <a:buFontTx/>
              <a:buChar char="–"/>
            </a:pPr>
            <a:r>
              <a:rPr lang="en-CA" sz="2100">
                <a:latin typeface="Times New Roman" pitchFamily="18" charset="0"/>
              </a:rPr>
              <a:t>Step 5: Select the project which will pilot the technology</a:t>
            </a:r>
          </a:p>
          <a:p>
            <a:pPr marL="742950" lvl="1" indent="-285750">
              <a:lnSpc>
                <a:spcPct val="80000"/>
              </a:lnSpc>
              <a:spcBef>
                <a:spcPct val="20000"/>
              </a:spcBef>
              <a:buFontTx/>
              <a:buChar char="–"/>
            </a:pPr>
            <a:r>
              <a:rPr lang="en-CA" sz="2100">
                <a:latin typeface="Times New Roman" pitchFamily="18" charset="0"/>
              </a:rPr>
              <a:t>Step 6: Examine the cost and benefits of the pilot project</a:t>
            </a:r>
          </a:p>
          <a:p>
            <a:pPr marL="742950" lvl="1" indent="-285750">
              <a:lnSpc>
                <a:spcPct val="80000"/>
              </a:lnSpc>
              <a:spcBef>
                <a:spcPct val="20000"/>
              </a:spcBef>
              <a:buFontTx/>
              <a:buChar char="–"/>
            </a:pPr>
            <a:r>
              <a:rPr lang="en-CA" sz="2100">
                <a:latin typeface="Times New Roman" pitchFamily="18" charset="0"/>
              </a:rPr>
              <a:t>Step 7: Obtain the commitment of VSE’s management</a:t>
            </a:r>
            <a:r>
              <a:rPr lang="en-CA" sz="2000">
                <a:latin typeface="Times New Roman" pitchFamily="18" charset="0"/>
              </a:rPr>
              <a:t>  </a:t>
            </a:r>
          </a:p>
        </p:txBody>
      </p:sp>
      <p:cxnSp>
        <p:nvCxnSpPr>
          <p:cNvPr id="6" name="Straight Connector 5"/>
          <p:cNvCxnSpPr/>
          <p:nvPr/>
        </p:nvCxnSpPr>
        <p:spPr>
          <a:xfrm rot="5400000" flipH="1" flipV="1">
            <a:off x="8617632" y="6331632"/>
            <a:ext cx="692696" cy="3600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Date Placeholder 1"/>
          <p:cNvSpPr>
            <a:spLocks noGrp="1"/>
          </p:cNvSpPr>
          <p:nvPr>
            <p:ph type="dt" sz="quarter" idx="10"/>
          </p:nvPr>
        </p:nvSpPr>
        <p:spPr>
          <a:noFill/>
        </p:spPr>
        <p:txBody>
          <a:bodyPr/>
          <a:lstStyle/>
          <a:p>
            <a:fld id="{525CB5EC-C2F4-4C95-A03B-0B56F6F219A8}" type="datetime4">
              <a:rPr lang="en-US" smtClean="0"/>
              <a:pPr/>
              <a:t>April 28, 2012</a:t>
            </a:fld>
            <a:endParaRPr lang="fr-CA" smtClean="0"/>
          </a:p>
        </p:txBody>
      </p:sp>
      <p:sp>
        <p:nvSpPr>
          <p:cNvPr id="54275" name="Slide Number Placeholder 2"/>
          <p:cNvSpPr>
            <a:spLocks noGrp="1"/>
          </p:cNvSpPr>
          <p:nvPr>
            <p:ph type="sldNum" sz="quarter" idx="11"/>
          </p:nvPr>
        </p:nvSpPr>
        <p:spPr>
          <a:noFill/>
        </p:spPr>
        <p:txBody>
          <a:bodyPr/>
          <a:lstStyle/>
          <a:p>
            <a:fld id="{7C517A96-ABB1-4DE5-9287-37094EE998B6}" type="slidenum">
              <a:rPr lang="en-US" smtClean="0"/>
              <a:pPr/>
              <a:t>49</a:t>
            </a:fld>
            <a:endParaRPr lang="en-US" smtClean="0"/>
          </a:p>
        </p:txBody>
      </p:sp>
      <p:sp>
        <p:nvSpPr>
          <p:cNvPr id="54276" name="Rectangle 4"/>
          <p:cNvSpPr>
            <a:spLocks noChangeArrowheads="1"/>
          </p:cNvSpPr>
          <p:nvPr>
            <p:custDataLst>
              <p:tags r:id="rId1"/>
            </p:custDataLst>
          </p:nvPr>
        </p:nvSpPr>
        <p:spPr bwMode="auto">
          <a:xfrm>
            <a:off x="468313" y="1052513"/>
            <a:ext cx="8229600" cy="5689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CA" sz="2400" b="1">
                <a:latin typeface="Times New Roman" pitchFamily="18" charset="0"/>
              </a:rPr>
              <a:t>Support Tools for the Deployment Package</a:t>
            </a:r>
          </a:p>
          <a:p>
            <a:pPr marL="742950" lvl="1" indent="-285750">
              <a:lnSpc>
                <a:spcPct val="90000"/>
              </a:lnSpc>
              <a:spcBef>
                <a:spcPct val="20000"/>
              </a:spcBef>
              <a:buFontTx/>
              <a:buChar char="–"/>
            </a:pPr>
            <a:r>
              <a:rPr lang="en-CA" sz="2000">
                <a:latin typeface="Times New Roman" pitchFamily="18" charset="0"/>
              </a:rPr>
              <a:t>Assessment Tool Spreadsheet</a:t>
            </a:r>
          </a:p>
          <a:p>
            <a:pPr marL="742950" lvl="1" indent="-285750">
              <a:lnSpc>
                <a:spcPct val="90000"/>
              </a:lnSpc>
              <a:spcBef>
                <a:spcPct val="20000"/>
              </a:spcBef>
              <a:buFontTx/>
              <a:buChar char="–"/>
            </a:pPr>
            <a:r>
              <a:rPr lang="en-CA" sz="2000">
                <a:latin typeface="Times New Roman" pitchFamily="18" charset="0"/>
              </a:rPr>
              <a:t>Pilot Project Plan Template</a:t>
            </a:r>
          </a:p>
          <a:p>
            <a:pPr marL="742950" lvl="1" indent="-285750">
              <a:lnSpc>
                <a:spcPct val="90000"/>
              </a:lnSpc>
              <a:spcBef>
                <a:spcPct val="20000"/>
              </a:spcBef>
              <a:buFontTx/>
              <a:buChar char="–"/>
            </a:pPr>
            <a:r>
              <a:rPr lang="en-CA" sz="2000">
                <a:latin typeface="Times New Roman" pitchFamily="18" charset="0"/>
              </a:rPr>
              <a:t>Pilot Project Report Template</a:t>
            </a:r>
          </a:p>
          <a:p>
            <a:pPr marL="742950" lvl="1" indent="-285750">
              <a:lnSpc>
                <a:spcPct val="90000"/>
              </a:lnSpc>
              <a:spcBef>
                <a:spcPct val="20000"/>
              </a:spcBef>
              <a:buFontTx/>
              <a:buChar char="–"/>
            </a:pPr>
            <a:r>
              <a:rPr lang="en-CA" sz="2000">
                <a:latin typeface="Times New Roman" pitchFamily="18" charset="0"/>
              </a:rPr>
              <a:t>Confidentiality Agreement Template</a:t>
            </a:r>
          </a:p>
          <a:p>
            <a:pPr marL="342900" indent="-342900">
              <a:lnSpc>
                <a:spcPct val="90000"/>
              </a:lnSpc>
              <a:spcBef>
                <a:spcPct val="20000"/>
              </a:spcBef>
              <a:buFontTx/>
              <a:buChar char="•"/>
            </a:pPr>
            <a:endParaRPr lang="en-CA" sz="2800" b="1">
              <a:latin typeface="Times New Roman" pitchFamily="18" charset="0"/>
            </a:endParaRPr>
          </a:p>
          <a:p>
            <a:pPr marL="342900" indent="-342900">
              <a:lnSpc>
                <a:spcPct val="90000"/>
              </a:lnSpc>
              <a:spcBef>
                <a:spcPct val="20000"/>
              </a:spcBef>
              <a:buFontTx/>
              <a:buChar char="•"/>
            </a:pPr>
            <a:r>
              <a:rPr lang="en-CA" sz="2400" b="1">
                <a:latin typeface="Times New Roman" pitchFamily="18" charset="0"/>
              </a:rPr>
              <a:t>Description of Pilot Projects</a:t>
            </a:r>
            <a:r>
              <a:rPr lang="en-CA" sz="2000" b="1">
                <a:solidFill>
                  <a:schemeClr val="accent2"/>
                </a:solidFill>
                <a:latin typeface="Times New Roman" pitchFamily="18" charset="0"/>
              </a:rPr>
              <a:t>*</a:t>
            </a:r>
            <a:endParaRPr lang="en-CA" sz="2000" b="1">
              <a:latin typeface="Times New Roman" pitchFamily="18" charset="0"/>
            </a:endParaRPr>
          </a:p>
          <a:p>
            <a:pPr marL="742950" lvl="1" indent="-285750">
              <a:lnSpc>
                <a:spcPct val="90000"/>
              </a:lnSpc>
              <a:spcBef>
                <a:spcPct val="20000"/>
              </a:spcBef>
              <a:buFontTx/>
              <a:buChar char="–"/>
            </a:pPr>
            <a:r>
              <a:rPr lang="en-CA" sz="2000">
                <a:latin typeface="Times New Roman" pitchFamily="18" charset="0"/>
              </a:rPr>
              <a:t>Projects Completed</a:t>
            </a:r>
          </a:p>
          <a:p>
            <a:pPr marL="742950" lvl="1" indent="-285750">
              <a:lnSpc>
                <a:spcPct val="90000"/>
              </a:lnSpc>
              <a:spcBef>
                <a:spcPct val="20000"/>
              </a:spcBef>
              <a:buFontTx/>
              <a:buChar char="–"/>
            </a:pPr>
            <a:r>
              <a:rPr lang="en-CA" sz="2000">
                <a:latin typeface="Times New Roman" pitchFamily="18" charset="0"/>
              </a:rPr>
              <a:t>Projects Underway</a:t>
            </a:r>
          </a:p>
          <a:p>
            <a:pPr marL="742950" lvl="1" indent="-285750">
              <a:lnSpc>
                <a:spcPct val="90000"/>
              </a:lnSpc>
              <a:spcBef>
                <a:spcPct val="20000"/>
              </a:spcBef>
              <a:buFontTx/>
              <a:buChar char="–"/>
            </a:pPr>
            <a:r>
              <a:rPr lang="en-CA" sz="2000">
                <a:latin typeface="Times New Roman" pitchFamily="18" charset="0"/>
              </a:rPr>
              <a:t>Projects Planned</a:t>
            </a:r>
          </a:p>
          <a:p>
            <a:pPr marL="342900" indent="-342900">
              <a:lnSpc>
                <a:spcPct val="90000"/>
              </a:lnSpc>
              <a:spcBef>
                <a:spcPct val="20000"/>
              </a:spcBef>
            </a:pPr>
            <a:endParaRPr lang="en-CA" sz="2400">
              <a:latin typeface="Times New Roman" pitchFamily="18" charset="0"/>
            </a:endParaRPr>
          </a:p>
        </p:txBody>
      </p:sp>
      <p:sp>
        <p:nvSpPr>
          <p:cNvPr id="54277" name="Rectangle 5"/>
          <p:cNvSpPr>
            <a:spLocks noChangeArrowheads="1"/>
          </p:cNvSpPr>
          <p:nvPr>
            <p:custDataLst>
              <p:tags r:id="rId2"/>
            </p:custDataLst>
          </p:nvPr>
        </p:nvSpPr>
        <p:spPr bwMode="auto">
          <a:xfrm>
            <a:off x="468313" y="-17463"/>
            <a:ext cx="8353425" cy="1143001"/>
          </a:xfrm>
          <a:prstGeom prst="rect">
            <a:avLst/>
          </a:prstGeom>
          <a:noFill/>
          <a:ln w="9525">
            <a:noFill/>
            <a:miter lim="800000"/>
            <a:headEnd/>
            <a:tailEnd/>
          </a:ln>
        </p:spPr>
        <p:txBody>
          <a:bodyPr anchor="ctr"/>
          <a:lstStyle/>
          <a:p>
            <a:pPr algn="ctr"/>
            <a:r>
              <a:rPr lang="en-GB" sz="3200" b="1">
                <a:solidFill>
                  <a:schemeClr val="accent2"/>
                </a:solidFill>
                <a:latin typeface="Times New Roman" pitchFamily="18" charset="0"/>
              </a:rPr>
              <a:t>Pilot Projects Support</a:t>
            </a:r>
            <a:endParaRPr lang="fr-CA" sz="3200" b="1">
              <a:solidFill>
                <a:schemeClr val="accent2"/>
              </a:solidFill>
              <a:latin typeface="Times New Roman" pitchFamily="18" charset="0"/>
            </a:endParaRPr>
          </a:p>
        </p:txBody>
      </p:sp>
      <p:cxnSp>
        <p:nvCxnSpPr>
          <p:cNvPr id="6" name="Straight Connector 5"/>
          <p:cNvCxnSpPr/>
          <p:nvPr/>
        </p:nvCxnSpPr>
        <p:spPr>
          <a:xfrm rot="5400000" flipH="1" flipV="1">
            <a:off x="8617632" y="6331632"/>
            <a:ext cx="692696" cy="3600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Date Placeholder 1"/>
          <p:cNvSpPr>
            <a:spLocks noGrp="1"/>
          </p:cNvSpPr>
          <p:nvPr>
            <p:ph type="dt" sz="quarter" idx="10"/>
          </p:nvPr>
        </p:nvSpPr>
        <p:spPr>
          <a:noFill/>
        </p:spPr>
        <p:txBody>
          <a:bodyPr/>
          <a:lstStyle/>
          <a:p>
            <a:fld id="{8AC76F5D-12B3-4D2F-9AC1-6DAD686A50AE}" type="datetime4">
              <a:rPr lang="en-US" smtClean="0"/>
              <a:pPr/>
              <a:t>April 28, 2012</a:t>
            </a:fld>
            <a:endParaRPr lang="fr-CA" smtClean="0"/>
          </a:p>
        </p:txBody>
      </p:sp>
      <p:sp>
        <p:nvSpPr>
          <p:cNvPr id="18435" name="Slide Number Placeholder 2"/>
          <p:cNvSpPr>
            <a:spLocks noGrp="1"/>
          </p:cNvSpPr>
          <p:nvPr>
            <p:ph type="sldNum" sz="quarter" idx="11"/>
          </p:nvPr>
        </p:nvSpPr>
        <p:spPr>
          <a:noFill/>
        </p:spPr>
        <p:txBody>
          <a:bodyPr/>
          <a:lstStyle/>
          <a:p>
            <a:fld id="{4D663DFB-149F-464A-979D-D6AECB528F6E}" type="slidenum">
              <a:rPr lang="en-US" smtClean="0"/>
              <a:pPr/>
              <a:t>5</a:t>
            </a:fld>
            <a:endParaRPr lang="en-US" smtClean="0"/>
          </a:p>
        </p:txBody>
      </p:sp>
      <p:sp>
        <p:nvSpPr>
          <p:cNvPr id="18436" name="Rectangle 4"/>
          <p:cNvSpPr>
            <a:spLocks noChangeArrowheads="1"/>
          </p:cNvSpPr>
          <p:nvPr/>
        </p:nvSpPr>
        <p:spPr bwMode="auto">
          <a:xfrm>
            <a:off x="457200" y="-90488"/>
            <a:ext cx="8229600" cy="1143001"/>
          </a:xfrm>
          <a:prstGeom prst="rect">
            <a:avLst/>
          </a:prstGeom>
          <a:noFill/>
          <a:ln w="9525">
            <a:noFill/>
            <a:miter lim="800000"/>
            <a:headEnd/>
            <a:tailEnd/>
          </a:ln>
        </p:spPr>
        <p:txBody>
          <a:bodyPr anchor="ctr"/>
          <a:lstStyle/>
          <a:p>
            <a:pPr algn="ctr"/>
            <a:r>
              <a:rPr lang="en-CA" sz="3200" b="1">
                <a:solidFill>
                  <a:schemeClr val="accent2"/>
                </a:solidFill>
                <a:latin typeface="Times New Roman" pitchFamily="18" charset="0"/>
              </a:rPr>
              <a:t>Observations, Vision and Strategy</a:t>
            </a:r>
          </a:p>
        </p:txBody>
      </p:sp>
      <p:sp>
        <p:nvSpPr>
          <p:cNvPr id="18437" name="Rectangle 5"/>
          <p:cNvSpPr>
            <a:spLocks noChangeArrowheads="1"/>
          </p:cNvSpPr>
          <p:nvPr/>
        </p:nvSpPr>
        <p:spPr bwMode="auto">
          <a:xfrm>
            <a:off x="323850" y="765175"/>
            <a:ext cx="8686800" cy="5616575"/>
          </a:xfrm>
          <a:prstGeom prst="rect">
            <a:avLst/>
          </a:prstGeom>
          <a:noFill/>
          <a:ln w="9525">
            <a:noFill/>
            <a:miter lim="800000"/>
            <a:headEnd/>
            <a:tailEnd/>
          </a:ln>
        </p:spPr>
        <p:txBody>
          <a:bodyPr/>
          <a:lstStyle/>
          <a:p>
            <a:pPr marL="342900" indent="-342900">
              <a:lnSpc>
                <a:spcPct val="80000"/>
              </a:lnSpc>
              <a:spcBef>
                <a:spcPct val="20000"/>
              </a:spcBef>
              <a:buFontTx/>
              <a:buChar char="•"/>
            </a:pPr>
            <a:r>
              <a:rPr lang="en-CA" sz="2400" b="1" dirty="0">
                <a:latin typeface="Times New Roman" pitchFamily="18" charset="0"/>
              </a:rPr>
              <a:t>Observations</a:t>
            </a:r>
          </a:p>
          <a:p>
            <a:pPr marL="742950" lvl="1" indent="-285750">
              <a:lnSpc>
                <a:spcPct val="80000"/>
              </a:lnSpc>
              <a:spcBef>
                <a:spcPct val="20000"/>
              </a:spcBef>
              <a:buFontTx/>
              <a:buChar char="–"/>
            </a:pPr>
            <a:r>
              <a:rPr lang="en-CA" sz="2000" dirty="0">
                <a:latin typeface="Times New Roman" pitchFamily="18" charset="0"/>
              </a:rPr>
              <a:t>Most software engineering standards have not been designed having in mind VSEs;</a:t>
            </a:r>
          </a:p>
          <a:p>
            <a:pPr marL="742950" lvl="1" indent="-285750">
              <a:lnSpc>
                <a:spcPct val="80000"/>
              </a:lnSpc>
              <a:spcBef>
                <a:spcPct val="20000"/>
              </a:spcBef>
              <a:buFontTx/>
              <a:buChar char="–"/>
            </a:pPr>
            <a:r>
              <a:rPr lang="en-CA" sz="2000" dirty="0">
                <a:latin typeface="Times New Roman" pitchFamily="18" charset="0"/>
              </a:rPr>
              <a:t>VSEs’ </a:t>
            </a:r>
            <a:r>
              <a:rPr lang="en-US" sz="2000" dirty="0">
                <a:latin typeface="Times New Roman" pitchFamily="18" charset="0"/>
              </a:rPr>
              <a:t>negative perceptions of software engineering standards are primarily driven by negative views of cost, documentation and bureaucracy;</a:t>
            </a:r>
            <a:endParaRPr lang="en-CA" sz="2000" dirty="0">
              <a:latin typeface="Times New Roman" pitchFamily="18" charset="0"/>
            </a:endParaRPr>
          </a:p>
          <a:p>
            <a:pPr marL="742950" lvl="1" indent="-285750">
              <a:lnSpc>
                <a:spcPct val="80000"/>
              </a:lnSpc>
              <a:spcBef>
                <a:spcPct val="20000"/>
              </a:spcBef>
              <a:buFontTx/>
              <a:buChar char="–"/>
            </a:pPr>
            <a:r>
              <a:rPr lang="en-CA" sz="2000" dirty="0">
                <a:latin typeface="Times New Roman" pitchFamily="18" charset="0"/>
              </a:rPr>
              <a:t>In many VSEs software processes are ad hoc and chaotic;</a:t>
            </a:r>
          </a:p>
          <a:p>
            <a:pPr marL="742950" lvl="1" indent="-285750">
              <a:lnSpc>
                <a:spcPct val="80000"/>
              </a:lnSpc>
              <a:spcBef>
                <a:spcPct val="20000"/>
              </a:spcBef>
              <a:buFontTx/>
              <a:buChar char="–"/>
            </a:pPr>
            <a:r>
              <a:rPr lang="en-CA" sz="2000" dirty="0">
                <a:latin typeface="Times New Roman" pitchFamily="18" charset="0"/>
              </a:rPr>
              <a:t>Worldwide, VSEs’ software products </a:t>
            </a:r>
            <a:r>
              <a:rPr lang="en-US" sz="2000" dirty="0">
                <a:latin typeface="Times New Roman" pitchFamily="18" charset="0"/>
              </a:rPr>
              <a:t>are very important to the economy.</a:t>
            </a:r>
            <a:endParaRPr lang="en-CA" sz="2000" dirty="0">
              <a:latin typeface="Times New Roman" pitchFamily="18" charset="0"/>
            </a:endParaRPr>
          </a:p>
          <a:p>
            <a:pPr marL="342900" indent="-342900">
              <a:lnSpc>
                <a:spcPct val="80000"/>
              </a:lnSpc>
              <a:spcBef>
                <a:spcPct val="20000"/>
              </a:spcBef>
              <a:buFontTx/>
              <a:buChar char="•"/>
            </a:pPr>
            <a:r>
              <a:rPr lang="en-CA" sz="2400" b="1" dirty="0">
                <a:latin typeface="Times New Roman" pitchFamily="18" charset="0"/>
              </a:rPr>
              <a:t>Vision</a:t>
            </a:r>
          </a:p>
          <a:p>
            <a:pPr marL="742950" lvl="1" indent="-285750">
              <a:lnSpc>
                <a:spcPct val="80000"/>
              </a:lnSpc>
              <a:spcBef>
                <a:spcPct val="20000"/>
              </a:spcBef>
              <a:buFontTx/>
              <a:buChar char="–"/>
            </a:pPr>
            <a:r>
              <a:rPr lang="en-CA" sz="2000" dirty="0">
                <a:latin typeface="Times New Roman" pitchFamily="18" charset="0"/>
              </a:rPr>
              <a:t>VSEs worldwide are using, in their daily development activities, software engineering standards, adapted to their needs, which guide them develop required products, constantly improving their performances and their competitiveness.</a:t>
            </a:r>
          </a:p>
          <a:p>
            <a:pPr marL="342900" indent="-342900">
              <a:lnSpc>
                <a:spcPct val="80000"/>
              </a:lnSpc>
              <a:spcBef>
                <a:spcPct val="20000"/>
              </a:spcBef>
              <a:buFontTx/>
              <a:buChar char="•"/>
            </a:pPr>
            <a:r>
              <a:rPr lang="en-CA" sz="2400" b="1" dirty="0">
                <a:latin typeface="Times New Roman" pitchFamily="18" charset="0"/>
              </a:rPr>
              <a:t>Strategy</a:t>
            </a:r>
          </a:p>
          <a:p>
            <a:pPr marL="742950" lvl="1" indent="-285750">
              <a:lnSpc>
                <a:spcPct val="80000"/>
              </a:lnSpc>
              <a:spcBef>
                <a:spcPct val="20000"/>
              </a:spcBef>
              <a:buFontTx/>
              <a:buChar char="–"/>
            </a:pPr>
            <a:r>
              <a:rPr lang="en-CA" sz="2000" dirty="0">
                <a:latin typeface="Times New Roman" pitchFamily="18" charset="0"/>
              </a:rPr>
              <a:t>Participate actively to the development of international software engineering standards adapted for VSEs;</a:t>
            </a:r>
          </a:p>
          <a:p>
            <a:pPr marL="742950" lvl="1" indent="-285750">
              <a:lnSpc>
                <a:spcPct val="80000"/>
              </a:lnSpc>
              <a:spcBef>
                <a:spcPct val="20000"/>
              </a:spcBef>
              <a:buFontTx/>
              <a:buChar char="–"/>
            </a:pPr>
            <a:r>
              <a:rPr lang="en-CA" sz="2000" dirty="0">
                <a:latin typeface="Times New Roman" pitchFamily="18" charset="0"/>
              </a:rPr>
              <a:t>Lead the development of means to accelerate the adoption and implementation of new standards by VSEs;</a:t>
            </a:r>
          </a:p>
          <a:p>
            <a:pPr marL="742950" lvl="1" indent="-285750">
              <a:lnSpc>
                <a:spcPct val="80000"/>
              </a:lnSpc>
              <a:spcBef>
                <a:spcPct val="20000"/>
              </a:spcBef>
              <a:buFontTx/>
              <a:buChar char="–"/>
            </a:pPr>
            <a:r>
              <a:rPr lang="en-CA" sz="2000" dirty="0">
                <a:latin typeface="Times New Roman" pitchFamily="18" charset="0"/>
              </a:rPr>
              <a:t>Lead the development of educational material to teach the standards to undergraduate and graduate software engineering students;</a:t>
            </a:r>
          </a:p>
          <a:p>
            <a:pPr marL="342900" indent="-342900">
              <a:lnSpc>
                <a:spcPct val="80000"/>
              </a:lnSpc>
              <a:spcBef>
                <a:spcPct val="20000"/>
              </a:spcBef>
              <a:buFontTx/>
              <a:buChar char="•"/>
            </a:pPr>
            <a:endParaRPr lang="en-CA" sz="2000" dirty="0">
              <a:latin typeface="Times New Roman" pitchFamily="18" charset="0"/>
            </a:endParaRPr>
          </a:p>
        </p:txBody>
      </p:sp>
      <p:cxnSp>
        <p:nvCxnSpPr>
          <p:cNvPr id="7" name="Straight Connector 6"/>
          <p:cNvCxnSpPr/>
          <p:nvPr/>
        </p:nvCxnSpPr>
        <p:spPr>
          <a:xfrm rot="5400000" flipH="1" flipV="1">
            <a:off x="8599884" y="6313884"/>
            <a:ext cx="548680" cy="53955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Date Placeholder 1"/>
          <p:cNvSpPr>
            <a:spLocks noGrp="1"/>
          </p:cNvSpPr>
          <p:nvPr>
            <p:ph type="dt" sz="quarter" idx="10"/>
          </p:nvPr>
        </p:nvSpPr>
        <p:spPr>
          <a:noFill/>
        </p:spPr>
        <p:txBody>
          <a:bodyPr/>
          <a:lstStyle/>
          <a:p>
            <a:fld id="{B7FF6E30-AC66-4496-A0AB-EEC1148116A3}" type="datetime4">
              <a:rPr lang="en-US" smtClean="0"/>
              <a:pPr/>
              <a:t>April 28, 2012</a:t>
            </a:fld>
            <a:endParaRPr lang="fr-CA" smtClean="0"/>
          </a:p>
        </p:txBody>
      </p:sp>
      <p:sp>
        <p:nvSpPr>
          <p:cNvPr id="55299" name="Slide Number Placeholder 2"/>
          <p:cNvSpPr>
            <a:spLocks noGrp="1"/>
          </p:cNvSpPr>
          <p:nvPr>
            <p:ph type="sldNum" sz="quarter" idx="11"/>
          </p:nvPr>
        </p:nvSpPr>
        <p:spPr>
          <a:noFill/>
        </p:spPr>
        <p:txBody>
          <a:bodyPr/>
          <a:lstStyle/>
          <a:p>
            <a:fld id="{5CC452B0-6BD0-46E7-9832-686593AC1006}" type="slidenum">
              <a:rPr lang="en-US" smtClean="0"/>
              <a:pPr/>
              <a:t>50</a:t>
            </a:fld>
            <a:endParaRPr lang="en-US" smtClean="0"/>
          </a:p>
        </p:txBody>
      </p:sp>
      <p:sp>
        <p:nvSpPr>
          <p:cNvPr id="55300" name="Rectangle 2"/>
          <p:cNvSpPr>
            <a:spLocks noChangeArrowheads="1"/>
          </p:cNvSpPr>
          <p:nvPr/>
        </p:nvSpPr>
        <p:spPr bwMode="auto">
          <a:xfrm>
            <a:off x="457200" y="-26988"/>
            <a:ext cx="8229600" cy="1143001"/>
          </a:xfrm>
          <a:prstGeom prst="rect">
            <a:avLst/>
          </a:prstGeom>
          <a:noFill/>
          <a:ln w="9525">
            <a:noFill/>
            <a:miter lim="800000"/>
            <a:headEnd/>
            <a:tailEnd/>
          </a:ln>
        </p:spPr>
        <p:txBody>
          <a:bodyPr anchor="ctr"/>
          <a:lstStyle/>
          <a:p>
            <a:pPr algn="ctr"/>
            <a:r>
              <a:rPr lang="en-CA" sz="3200" b="1">
                <a:solidFill>
                  <a:schemeClr val="accent2"/>
                </a:solidFill>
                <a:latin typeface="Times New Roman" pitchFamily="18" charset="0"/>
              </a:rPr>
              <a:t>Pilot Projects Completed in Canada - 1</a:t>
            </a:r>
            <a:endParaRPr lang="fr-CA" sz="3200" b="1">
              <a:solidFill>
                <a:schemeClr val="accent2"/>
              </a:solidFill>
              <a:latin typeface="Times New Roman" pitchFamily="18" charset="0"/>
            </a:endParaRPr>
          </a:p>
        </p:txBody>
      </p:sp>
      <p:sp>
        <p:nvSpPr>
          <p:cNvPr id="55301" name="Rectangle 3"/>
          <p:cNvSpPr>
            <a:spLocks noChangeArrowheads="1"/>
          </p:cNvSpPr>
          <p:nvPr/>
        </p:nvSpPr>
        <p:spPr bwMode="auto">
          <a:xfrm>
            <a:off x="468313" y="908050"/>
            <a:ext cx="8351837" cy="5949950"/>
          </a:xfrm>
          <a:prstGeom prst="rect">
            <a:avLst/>
          </a:prstGeom>
          <a:noFill/>
          <a:ln w="9525">
            <a:noFill/>
            <a:miter lim="800000"/>
            <a:headEnd/>
            <a:tailEnd/>
          </a:ln>
        </p:spPr>
        <p:txBody>
          <a:bodyPr/>
          <a:lstStyle/>
          <a:p>
            <a:pPr marL="342900" indent="-342900">
              <a:lnSpc>
                <a:spcPct val="90000"/>
              </a:lnSpc>
              <a:spcBef>
                <a:spcPct val="20000"/>
              </a:spcBef>
              <a:buFontTx/>
              <a:buChar char="•"/>
            </a:pPr>
            <a:r>
              <a:rPr lang="en-GB" sz="2200" b="1" dirty="0">
                <a:latin typeface="Times New Roman" pitchFamily="18" charset="0"/>
              </a:rPr>
              <a:t>Pilot Project in a Computer Aided Design (CAD) Software Support Organisation</a:t>
            </a:r>
            <a:endParaRPr lang="en-GB" sz="2200" dirty="0">
              <a:latin typeface="Times New Roman" pitchFamily="18" charset="0"/>
            </a:endParaRPr>
          </a:p>
          <a:p>
            <a:pPr marL="742950" lvl="1" indent="-285750">
              <a:lnSpc>
                <a:spcPct val="90000"/>
              </a:lnSpc>
              <a:spcBef>
                <a:spcPct val="20000"/>
              </a:spcBef>
              <a:buFontTx/>
              <a:buChar char="–"/>
            </a:pPr>
            <a:r>
              <a:rPr lang="en-GB" sz="2000" dirty="0">
                <a:latin typeface="Times New Roman" pitchFamily="18" charset="0"/>
              </a:rPr>
              <a:t>Distributes and supports three types of software products:</a:t>
            </a:r>
          </a:p>
          <a:p>
            <a:pPr marL="1143000" lvl="2" indent="-228600">
              <a:lnSpc>
                <a:spcPct val="90000"/>
              </a:lnSpc>
              <a:spcBef>
                <a:spcPct val="20000"/>
              </a:spcBef>
              <a:buFontTx/>
              <a:buChar char="•"/>
            </a:pPr>
            <a:r>
              <a:rPr lang="en-GB" sz="2000" dirty="0">
                <a:latin typeface="Times New Roman" pitchFamily="18" charset="0"/>
              </a:rPr>
              <a:t>Computer Aided Design, Computer Aided Manufacturing and Computer Aided Engineering.</a:t>
            </a:r>
            <a:r>
              <a:rPr lang="en-GB" dirty="0">
                <a:latin typeface="Times New Roman" pitchFamily="18" charset="0"/>
              </a:rPr>
              <a:t> </a:t>
            </a:r>
          </a:p>
          <a:p>
            <a:pPr marL="742950" lvl="1" indent="-285750">
              <a:lnSpc>
                <a:spcPct val="90000"/>
              </a:lnSpc>
              <a:spcBef>
                <a:spcPct val="20000"/>
              </a:spcBef>
              <a:buFontTx/>
              <a:buChar char="–"/>
            </a:pPr>
            <a:r>
              <a:rPr lang="en-GB" sz="2000" dirty="0">
                <a:latin typeface="Times New Roman" pitchFamily="18" charset="0"/>
              </a:rPr>
              <a:t>Products serve mainly the aerospace and the automobile industries. </a:t>
            </a:r>
          </a:p>
          <a:p>
            <a:pPr marL="742950" lvl="1" indent="-285750">
              <a:lnSpc>
                <a:spcPct val="90000"/>
              </a:lnSpc>
              <a:spcBef>
                <a:spcPct val="20000"/>
              </a:spcBef>
              <a:buFontTx/>
              <a:buChar char="–"/>
            </a:pPr>
            <a:r>
              <a:rPr lang="en-GB" sz="2000" dirty="0">
                <a:latin typeface="Times New Roman" pitchFamily="18" charset="0"/>
              </a:rPr>
              <a:t>Defined the tasks of 4 developers and undertook to improve the following</a:t>
            </a:r>
            <a:r>
              <a:rPr lang="en-GB" dirty="0">
                <a:latin typeface="Times New Roman" pitchFamily="18" charset="0"/>
              </a:rPr>
              <a:t> </a:t>
            </a:r>
            <a:r>
              <a:rPr lang="en-GB" sz="2000" dirty="0">
                <a:latin typeface="Times New Roman" pitchFamily="18" charset="0"/>
              </a:rPr>
              <a:t>processes:</a:t>
            </a:r>
            <a:r>
              <a:rPr lang="en-GB" dirty="0">
                <a:latin typeface="Times New Roman" pitchFamily="18" charset="0"/>
              </a:rPr>
              <a:t> </a:t>
            </a:r>
          </a:p>
          <a:p>
            <a:pPr marL="1143000" lvl="2" indent="-228600">
              <a:lnSpc>
                <a:spcPct val="90000"/>
              </a:lnSpc>
              <a:spcBef>
                <a:spcPct val="20000"/>
              </a:spcBef>
              <a:buFontTx/>
              <a:buChar char="•"/>
            </a:pPr>
            <a:r>
              <a:rPr lang="en-GB" sz="2000" dirty="0">
                <a:latin typeface="Times New Roman" pitchFamily="18" charset="0"/>
              </a:rPr>
              <a:t>Project management, Software configuration management, Issue tracking and Requirements management</a:t>
            </a:r>
          </a:p>
          <a:p>
            <a:pPr marL="342900" indent="-342900">
              <a:lnSpc>
                <a:spcPct val="20000"/>
              </a:lnSpc>
              <a:spcBef>
                <a:spcPct val="20000"/>
              </a:spcBef>
              <a:buFontTx/>
              <a:buChar char="•"/>
            </a:pPr>
            <a:endParaRPr lang="en-CA" sz="2000" b="1" dirty="0">
              <a:latin typeface="Times New Roman" pitchFamily="18" charset="0"/>
            </a:endParaRPr>
          </a:p>
          <a:p>
            <a:pPr marL="342900" indent="-342900">
              <a:lnSpc>
                <a:spcPct val="70000"/>
              </a:lnSpc>
              <a:spcBef>
                <a:spcPct val="20000"/>
              </a:spcBef>
              <a:buFontTx/>
              <a:buChar char="•"/>
            </a:pPr>
            <a:r>
              <a:rPr lang="en-CA" sz="2200" b="1" dirty="0">
                <a:latin typeface="Times New Roman" pitchFamily="18" charset="0"/>
              </a:rPr>
              <a:t>Project conducted at a School Board of the Montréal Area</a:t>
            </a:r>
          </a:p>
          <a:p>
            <a:pPr marL="742950" lvl="1" indent="-285750">
              <a:lnSpc>
                <a:spcPct val="80000"/>
              </a:lnSpc>
              <a:spcBef>
                <a:spcPct val="20000"/>
              </a:spcBef>
              <a:buFontTx/>
              <a:buChar char="–"/>
            </a:pPr>
            <a:r>
              <a:rPr lang="en-CA" sz="2000" dirty="0">
                <a:latin typeface="Times New Roman" pitchFamily="18" charset="0"/>
              </a:rPr>
              <a:t>Provide a stimulating environment for student learning. </a:t>
            </a:r>
          </a:p>
          <a:p>
            <a:pPr marL="742950" lvl="1" indent="-285750">
              <a:lnSpc>
                <a:spcPct val="80000"/>
              </a:lnSpc>
              <a:spcBef>
                <a:spcPct val="20000"/>
              </a:spcBef>
              <a:buFontTx/>
              <a:buChar char="–"/>
            </a:pPr>
            <a:r>
              <a:rPr lang="en-CA" sz="2000" dirty="0">
                <a:latin typeface="Times New Roman" pitchFamily="18" charset="0"/>
              </a:rPr>
              <a:t>It represents 54 primary schools, 14 secondary schools, 2 general training centers and 4 vocational training centers.</a:t>
            </a:r>
            <a:r>
              <a:rPr lang="en-CA" dirty="0">
                <a:latin typeface="Times New Roman" pitchFamily="18" charset="0"/>
              </a:rPr>
              <a:t> </a:t>
            </a:r>
          </a:p>
          <a:p>
            <a:pPr marL="1143000" lvl="2" indent="-228600">
              <a:lnSpc>
                <a:spcPct val="80000"/>
              </a:lnSpc>
              <a:spcBef>
                <a:spcPct val="20000"/>
              </a:spcBef>
              <a:buFontTx/>
              <a:buChar char="•"/>
            </a:pPr>
            <a:r>
              <a:rPr lang="en-CA" sz="2000" dirty="0">
                <a:latin typeface="Times New Roman" pitchFamily="18" charset="0"/>
              </a:rPr>
              <a:t>Over 8,000 employees,</a:t>
            </a:r>
          </a:p>
          <a:p>
            <a:pPr marL="742950" lvl="1" indent="-285750">
              <a:lnSpc>
                <a:spcPct val="80000"/>
              </a:lnSpc>
              <a:spcBef>
                <a:spcPct val="20000"/>
              </a:spcBef>
              <a:buFontTx/>
              <a:buChar char="–"/>
            </a:pPr>
            <a:r>
              <a:rPr lang="en-CA" sz="2000" dirty="0">
                <a:latin typeface="Times New Roman" pitchFamily="18" charset="0"/>
              </a:rPr>
              <a:t>IT department with a staff of 4: 1 analyst and 3 developers.</a:t>
            </a:r>
          </a:p>
          <a:p>
            <a:pPr marL="742950" lvl="1" indent="-285750">
              <a:lnSpc>
                <a:spcPct val="80000"/>
              </a:lnSpc>
              <a:spcBef>
                <a:spcPct val="20000"/>
              </a:spcBef>
              <a:buFontTx/>
              <a:buChar char="–"/>
            </a:pPr>
            <a:r>
              <a:rPr lang="en-CA" sz="2000" dirty="0">
                <a:latin typeface="Times New Roman" pitchFamily="18" charset="0"/>
              </a:rPr>
              <a:t>Studied, translated and implemented 3 DPs:</a:t>
            </a:r>
          </a:p>
          <a:p>
            <a:pPr marL="1143000" lvl="2" indent="-228600">
              <a:lnSpc>
                <a:spcPct val="80000"/>
              </a:lnSpc>
              <a:spcBef>
                <a:spcPct val="20000"/>
              </a:spcBef>
              <a:buFontTx/>
              <a:buChar char="•"/>
            </a:pPr>
            <a:r>
              <a:rPr lang="en-CA" sz="2000" dirty="0">
                <a:latin typeface="Times New Roman" pitchFamily="18" charset="0"/>
              </a:rPr>
              <a:t>Software Requirements, Version Control, Project Management</a:t>
            </a:r>
          </a:p>
          <a:p>
            <a:pPr marL="742950" lvl="1" indent="-285750">
              <a:lnSpc>
                <a:spcPct val="70000"/>
              </a:lnSpc>
              <a:spcBef>
                <a:spcPct val="20000"/>
              </a:spcBef>
              <a:buFontTx/>
              <a:buChar char="–"/>
            </a:pPr>
            <a:endParaRPr lang="en-CA" sz="2000" dirty="0">
              <a:latin typeface="Times New Roman" pitchFamily="18" charset="0"/>
            </a:endParaRPr>
          </a:p>
        </p:txBody>
      </p:sp>
      <p:cxnSp>
        <p:nvCxnSpPr>
          <p:cNvPr id="6" name="Straight Connector 5"/>
          <p:cNvCxnSpPr/>
          <p:nvPr/>
        </p:nvCxnSpPr>
        <p:spPr>
          <a:xfrm rot="5400000" flipH="1" flipV="1">
            <a:off x="8617632" y="6331632"/>
            <a:ext cx="692696" cy="3600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Date Placeholder 1"/>
          <p:cNvSpPr>
            <a:spLocks noGrp="1"/>
          </p:cNvSpPr>
          <p:nvPr>
            <p:ph type="dt" sz="quarter" idx="10"/>
          </p:nvPr>
        </p:nvSpPr>
        <p:spPr>
          <a:noFill/>
        </p:spPr>
        <p:txBody>
          <a:bodyPr/>
          <a:lstStyle/>
          <a:p>
            <a:fld id="{AFC9A87B-E432-49CA-94C2-7AFA05531EAD}" type="datetime4">
              <a:rPr lang="en-US" smtClean="0"/>
              <a:pPr/>
              <a:t>April 28, 2012</a:t>
            </a:fld>
            <a:endParaRPr lang="fr-CA" smtClean="0"/>
          </a:p>
        </p:txBody>
      </p:sp>
      <p:sp>
        <p:nvSpPr>
          <p:cNvPr id="56323" name="Slide Number Placeholder 2"/>
          <p:cNvSpPr>
            <a:spLocks noGrp="1"/>
          </p:cNvSpPr>
          <p:nvPr>
            <p:ph type="sldNum" sz="quarter" idx="11"/>
          </p:nvPr>
        </p:nvSpPr>
        <p:spPr>
          <a:noFill/>
        </p:spPr>
        <p:txBody>
          <a:bodyPr/>
          <a:lstStyle/>
          <a:p>
            <a:fld id="{22119EC4-A526-4B7A-BF50-C6AC49DCE124}" type="slidenum">
              <a:rPr lang="en-US" smtClean="0"/>
              <a:pPr/>
              <a:t>51</a:t>
            </a:fld>
            <a:endParaRPr lang="en-US" smtClean="0"/>
          </a:p>
        </p:txBody>
      </p:sp>
      <p:sp>
        <p:nvSpPr>
          <p:cNvPr id="56324" name="Rectangle 2"/>
          <p:cNvSpPr>
            <a:spLocks noChangeArrowheads="1"/>
          </p:cNvSpPr>
          <p:nvPr/>
        </p:nvSpPr>
        <p:spPr bwMode="auto">
          <a:xfrm>
            <a:off x="457200" y="-100013"/>
            <a:ext cx="8229600" cy="1143001"/>
          </a:xfrm>
          <a:prstGeom prst="rect">
            <a:avLst/>
          </a:prstGeom>
          <a:noFill/>
          <a:ln w="9525">
            <a:noFill/>
            <a:miter lim="800000"/>
            <a:headEnd/>
            <a:tailEnd/>
          </a:ln>
        </p:spPr>
        <p:txBody>
          <a:bodyPr anchor="ctr"/>
          <a:lstStyle/>
          <a:p>
            <a:pPr algn="ctr"/>
            <a:r>
              <a:rPr lang="en-CA" sz="3200" b="1">
                <a:solidFill>
                  <a:schemeClr val="accent2"/>
                </a:solidFill>
                <a:latin typeface="Times New Roman" pitchFamily="18" charset="0"/>
              </a:rPr>
              <a:t>Pilot Projects Completed in Canada - 2</a:t>
            </a:r>
            <a:endParaRPr lang="fr-CA" sz="3200" b="1">
              <a:solidFill>
                <a:schemeClr val="accent2"/>
              </a:solidFill>
              <a:latin typeface="Times New Roman" pitchFamily="18" charset="0"/>
            </a:endParaRPr>
          </a:p>
        </p:txBody>
      </p:sp>
      <p:sp>
        <p:nvSpPr>
          <p:cNvPr id="56325" name="Text Box 4"/>
          <p:cNvSpPr txBox="1">
            <a:spLocks noChangeArrowheads="1"/>
          </p:cNvSpPr>
          <p:nvPr/>
        </p:nvSpPr>
        <p:spPr bwMode="auto">
          <a:xfrm>
            <a:off x="1692275" y="6308725"/>
            <a:ext cx="5926138" cy="466725"/>
          </a:xfrm>
          <a:prstGeom prst="rect">
            <a:avLst/>
          </a:prstGeom>
          <a:noFill/>
          <a:ln w="9525">
            <a:solidFill>
              <a:schemeClr val="accent2"/>
            </a:solidFill>
            <a:miter lim="800000"/>
            <a:headEnd/>
            <a:tailEnd/>
          </a:ln>
        </p:spPr>
        <p:txBody>
          <a:bodyPr wrap="none">
            <a:spAutoFit/>
          </a:bodyPr>
          <a:lstStyle/>
          <a:p>
            <a:r>
              <a:rPr lang="en-CA" sz="2400">
                <a:solidFill>
                  <a:srgbClr val="FF0000"/>
                </a:solidFill>
              </a:rPr>
              <a:t>*</a:t>
            </a:r>
            <a:r>
              <a:rPr lang="en-CA"/>
              <a:t> In each team, one student is a staff of the Organisation</a:t>
            </a:r>
          </a:p>
        </p:txBody>
      </p:sp>
      <p:sp>
        <p:nvSpPr>
          <p:cNvPr id="56326" name="Rectangle 7"/>
          <p:cNvSpPr>
            <a:spLocks noChangeArrowheads="1"/>
          </p:cNvSpPr>
          <p:nvPr/>
        </p:nvSpPr>
        <p:spPr bwMode="auto">
          <a:xfrm>
            <a:off x="446088" y="847725"/>
            <a:ext cx="8229600" cy="4525963"/>
          </a:xfrm>
          <a:prstGeom prst="rect">
            <a:avLst/>
          </a:prstGeom>
          <a:noFill/>
          <a:ln w="9525">
            <a:noFill/>
            <a:miter lim="800000"/>
            <a:headEnd/>
            <a:tailEnd/>
          </a:ln>
        </p:spPr>
        <p:txBody>
          <a:bodyPr/>
          <a:lstStyle/>
          <a:p>
            <a:pPr marL="342900" indent="-342900">
              <a:lnSpc>
                <a:spcPct val="80000"/>
              </a:lnSpc>
              <a:spcBef>
                <a:spcPct val="20000"/>
              </a:spcBef>
              <a:buFontTx/>
              <a:buChar char="•"/>
            </a:pPr>
            <a:r>
              <a:rPr lang="en-CA" sz="2400" b="1">
                <a:latin typeface="Times New Roman" pitchFamily="18" charset="0"/>
              </a:rPr>
              <a:t>Software Engineering Graduate students – SQA Course </a:t>
            </a:r>
            <a:r>
              <a:rPr lang="en-CA" sz="2400" b="1">
                <a:solidFill>
                  <a:srgbClr val="FF0000"/>
                </a:solidFill>
                <a:latin typeface="Times New Roman" pitchFamily="18" charset="0"/>
              </a:rPr>
              <a:t>*</a:t>
            </a:r>
          </a:p>
          <a:p>
            <a:pPr marL="742950" lvl="1" indent="-285750">
              <a:lnSpc>
                <a:spcPct val="80000"/>
              </a:lnSpc>
              <a:spcBef>
                <a:spcPct val="20000"/>
              </a:spcBef>
              <a:buFontTx/>
              <a:buChar char="–"/>
            </a:pPr>
            <a:r>
              <a:rPr lang="en-CA" sz="2000" b="1">
                <a:latin typeface="Times New Roman" pitchFamily="18" charset="0"/>
              </a:rPr>
              <a:t>Insurance Company</a:t>
            </a:r>
          </a:p>
          <a:p>
            <a:pPr marL="1143000" lvl="2" indent="-228600">
              <a:lnSpc>
                <a:spcPct val="80000"/>
              </a:lnSpc>
              <a:spcBef>
                <a:spcPct val="20000"/>
              </a:spcBef>
              <a:buFontTx/>
              <a:buChar char="•"/>
            </a:pPr>
            <a:r>
              <a:rPr lang="en-CA">
                <a:latin typeface="Times New Roman" pitchFamily="18" charset="0"/>
              </a:rPr>
              <a:t>French global insurance companies group headquartered in Paris. </a:t>
            </a:r>
          </a:p>
          <a:p>
            <a:pPr marL="1143000" lvl="2" indent="-228600">
              <a:lnSpc>
                <a:spcPct val="80000"/>
              </a:lnSpc>
              <a:spcBef>
                <a:spcPct val="20000"/>
              </a:spcBef>
              <a:buFontTx/>
              <a:buChar char="•"/>
            </a:pPr>
            <a:r>
              <a:rPr lang="en-CA">
                <a:latin typeface="Times New Roman" pitchFamily="18" charset="0"/>
              </a:rPr>
              <a:t>IT staff of 11 in Montréal</a:t>
            </a:r>
            <a:endParaRPr lang="en-CA" b="1">
              <a:latin typeface="Times New Roman" pitchFamily="18" charset="0"/>
            </a:endParaRPr>
          </a:p>
          <a:p>
            <a:pPr marL="742950" lvl="1" indent="-285750">
              <a:lnSpc>
                <a:spcPct val="80000"/>
              </a:lnSpc>
              <a:spcBef>
                <a:spcPct val="20000"/>
              </a:spcBef>
              <a:buFontTx/>
              <a:buChar char="–"/>
            </a:pPr>
            <a:r>
              <a:rPr lang="en-CA" sz="2000" b="1">
                <a:latin typeface="Times New Roman" pitchFamily="18" charset="0"/>
              </a:rPr>
              <a:t>Support Organisation for Notaries</a:t>
            </a:r>
          </a:p>
          <a:p>
            <a:pPr marL="1143000" lvl="2" indent="-228600">
              <a:lnSpc>
                <a:spcPct val="80000"/>
              </a:lnSpc>
              <a:spcBef>
                <a:spcPct val="20000"/>
              </a:spcBef>
              <a:buFontTx/>
              <a:buChar char="•"/>
            </a:pPr>
            <a:r>
              <a:rPr lang="en-CA">
                <a:latin typeface="Times New Roman" pitchFamily="18" charset="0"/>
              </a:rPr>
              <a:t>Support the notary profession's transition into a virtual environment</a:t>
            </a:r>
            <a:endParaRPr lang="en-CA" sz="2400">
              <a:latin typeface="Times New Roman" pitchFamily="18" charset="0"/>
            </a:endParaRPr>
          </a:p>
          <a:p>
            <a:pPr marL="1600200" lvl="3" indent="-228600">
              <a:lnSpc>
                <a:spcPct val="80000"/>
              </a:lnSpc>
              <a:spcBef>
                <a:spcPct val="20000"/>
              </a:spcBef>
              <a:buFontTx/>
              <a:buChar char="–"/>
            </a:pPr>
            <a:r>
              <a:rPr lang="en-CA" sz="1600">
                <a:latin typeface="Times New Roman" pitchFamily="18" charset="0"/>
              </a:rPr>
              <a:t>3,200 notaries in Québec</a:t>
            </a:r>
          </a:p>
          <a:p>
            <a:pPr marL="1143000" lvl="2" indent="-228600">
              <a:lnSpc>
                <a:spcPct val="80000"/>
              </a:lnSpc>
              <a:spcBef>
                <a:spcPct val="20000"/>
              </a:spcBef>
              <a:buFontTx/>
              <a:buChar char="•"/>
            </a:pPr>
            <a:r>
              <a:rPr lang="en-CA">
                <a:latin typeface="Times New Roman" pitchFamily="18" charset="0"/>
              </a:rPr>
              <a:t>Organisation of 70 people</a:t>
            </a:r>
            <a:endParaRPr lang="en-CA" sz="2400">
              <a:latin typeface="Times New Roman" pitchFamily="18" charset="0"/>
            </a:endParaRPr>
          </a:p>
          <a:p>
            <a:pPr marL="1143000" lvl="2" indent="-228600">
              <a:lnSpc>
                <a:spcPct val="80000"/>
              </a:lnSpc>
              <a:spcBef>
                <a:spcPct val="20000"/>
              </a:spcBef>
              <a:buFontTx/>
              <a:buChar char="•"/>
            </a:pPr>
            <a:r>
              <a:rPr lang="en-CA">
                <a:latin typeface="Times New Roman" pitchFamily="18" charset="0"/>
              </a:rPr>
              <a:t>IT staff of 8</a:t>
            </a:r>
            <a:endParaRPr lang="en-CA" b="1">
              <a:latin typeface="Times New Roman" pitchFamily="18" charset="0"/>
            </a:endParaRPr>
          </a:p>
          <a:p>
            <a:pPr marL="742950" lvl="1" indent="-285750">
              <a:lnSpc>
                <a:spcPct val="80000"/>
              </a:lnSpc>
              <a:spcBef>
                <a:spcPct val="20000"/>
              </a:spcBef>
              <a:buFontTx/>
              <a:buChar char="–"/>
            </a:pPr>
            <a:r>
              <a:rPr lang="en-CA" sz="2000" b="1">
                <a:latin typeface="Times New Roman" pitchFamily="18" charset="0"/>
              </a:rPr>
              <a:t>Geographic Information System Modeling Company</a:t>
            </a:r>
          </a:p>
          <a:p>
            <a:pPr marL="1143000" lvl="2" indent="-228600">
              <a:lnSpc>
                <a:spcPct val="80000"/>
              </a:lnSpc>
              <a:spcBef>
                <a:spcPct val="20000"/>
              </a:spcBef>
              <a:buFontTx/>
              <a:buChar char="•"/>
            </a:pPr>
            <a:r>
              <a:rPr lang="en-CA">
                <a:latin typeface="Times New Roman" pitchFamily="18" charset="0"/>
              </a:rPr>
              <a:t>Leader in modeling and mapping software and technology </a:t>
            </a:r>
          </a:p>
          <a:p>
            <a:pPr marL="1143000" lvl="2" indent="-228600">
              <a:lnSpc>
                <a:spcPct val="80000"/>
              </a:lnSpc>
              <a:spcBef>
                <a:spcPct val="20000"/>
              </a:spcBef>
              <a:buFontTx/>
              <a:buChar char="•"/>
            </a:pPr>
            <a:r>
              <a:rPr lang="en-CA">
                <a:latin typeface="Times New Roman" pitchFamily="18" charset="0"/>
              </a:rPr>
              <a:t>Organisation of 1000 employees </a:t>
            </a:r>
          </a:p>
          <a:p>
            <a:pPr marL="1143000" lvl="2" indent="-228600">
              <a:lnSpc>
                <a:spcPct val="80000"/>
              </a:lnSpc>
              <a:spcBef>
                <a:spcPct val="20000"/>
              </a:spcBef>
              <a:buFontTx/>
              <a:buChar char="•"/>
            </a:pPr>
            <a:r>
              <a:rPr lang="en-CA">
                <a:latin typeface="Times New Roman" pitchFamily="18" charset="0"/>
              </a:rPr>
              <a:t>IT staff of 6 in Montréal</a:t>
            </a:r>
          </a:p>
          <a:p>
            <a:pPr marL="742950" lvl="1" indent="-285750">
              <a:lnSpc>
                <a:spcPct val="90000"/>
              </a:lnSpc>
              <a:spcBef>
                <a:spcPct val="20000"/>
              </a:spcBef>
              <a:buFontTx/>
              <a:buChar char="–"/>
            </a:pPr>
            <a:r>
              <a:rPr lang="en-CA" sz="2000" b="1">
                <a:latin typeface="Times New Roman" pitchFamily="18" charset="0"/>
              </a:rPr>
              <a:t>Support Organisation for Lawyers</a:t>
            </a:r>
          </a:p>
          <a:p>
            <a:pPr marL="1143000" lvl="2" indent="-228600">
              <a:lnSpc>
                <a:spcPct val="90000"/>
              </a:lnSpc>
              <a:spcBef>
                <a:spcPct val="20000"/>
              </a:spcBef>
              <a:buFontTx/>
              <a:buChar char="•"/>
            </a:pPr>
            <a:r>
              <a:rPr lang="en-CA">
                <a:latin typeface="Times New Roman" pitchFamily="18" charset="0"/>
              </a:rPr>
              <a:t>Organisation of 200 employees: IT staff of 5</a:t>
            </a:r>
            <a:r>
              <a:rPr lang="en-CA" sz="2000">
                <a:latin typeface="Times New Roman" pitchFamily="18" charset="0"/>
              </a:rPr>
              <a:t> </a:t>
            </a:r>
          </a:p>
          <a:p>
            <a:pPr marL="742950" lvl="1" indent="-285750">
              <a:lnSpc>
                <a:spcPct val="90000"/>
              </a:lnSpc>
              <a:spcBef>
                <a:spcPct val="20000"/>
              </a:spcBef>
              <a:buFontTx/>
              <a:buChar char="–"/>
            </a:pPr>
            <a:r>
              <a:rPr lang="en-CA" sz="2000" b="1">
                <a:latin typeface="Times New Roman" pitchFamily="18" charset="0"/>
              </a:rPr>
              <a:t>University Research Laboratory </a:t>
            </a:r>
          </a:p>
          <a:p>
            <a:pPr marL="1143000" lvl="2" indent="-228600">
              <a:lnSpc>
                <a:spcPct val="90000"/>
              </a:lnSpc>
              <a:spcBef>
                <a:spcPct val="20000"/>
              </a:spcBef>
              <a:buFontTx/>
              <a:buChar char="•"/>
            </a:pPr>
            <a:r>
              <a:rPr lang="en-CA">
                <a:latin typeface="Times New Roman" pitchFamily="18" charset="0"/>
              </a:rPr>
              <a:t>Research Laboratory of a Business School</a:t>
            </a:r>
          </a:p>
          <a:p>
            <a:pPr marL="1143000" lvl="2" indent="-228600">
              <a:lnSpc>
                <a:spcPct val="90000"/>
              </a:lnSpc>
              <a:spcBef>
                <a:spcPct val="20000"/>
              </a:spcBef>
              <a:buFontTx/>
              <a:buChar char="•"/>
            </a:pPr>
            <a:r>
              <a:rPr lang="en-CA">
                <a:latin typeface="Times New Roman" pitchFamily="18" charset="0"/>
              </a:rPr>
              <a:t>ERP simulation (e.g. SAP)</a:t>
            </a:r>
          </a:p>
        </p:txBody>
      </p:sp>
      <p:cxnSp>
        <p:nvCxnSpPr>
          <p:cNvPr id="7" name="Straight Connector 6"/>
          <p:cNvCxnSpPr/>
          <p:nvPr/>
        </p:nvCxnSpPr>
        <p:spPr>
          <a:xfrm rot="5400000" flipH="1" flipV="1">
            <a:off x="8617632" y="6359016"/>
            <a:ext cx="692696" cy="3600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3"/>
          <p:cNvSpPr>
            <a:spLocks noGrp="1"/>
          </p:cNvSpPr>
          <p:nvPr>
            <p:ph type="dt" sz="quarter" idx="10"/>
          </p:nvPr>
        </p:nvSpPr>
        <p:spPr>
          <a:noFill/>
        </p:spPr>
        <p:txBody>
          <a:bodyPr/>
          <a:lstStyle/>
          <a:p>
            <a:fld id="{1DE145C7-A90C-49C8-9D7B-3232E1F473D2}" type="datetime4">
              <a:rPr lang="en-US" smtClean="0"/>
              <a:pPr/>
              <a:t>April 28, 2012</a:t>
            </a:fld>
            <a:endParaRPr lang="fr-CA" smtClean="0"/>
          </a:p>
        </p:txBody>
      </p:sp>
      <p:sp>
        <p:nvSpPr>
          <p:cNvPr id="59395" name="Slide Number Placeholder 4"/>
          <p:cNvSpPr>
            <a:spLocks noGrp="1"/>
          </p:cNvSpPr>
          <p:nvPr>
            <p:ph type="sldNum" sz="quarter" idx="11"/>
          </p:nvPr>
        </p:nvSpPr>
        <p:spPr>
          <a:noFill/>
        </p:spPr>
        <p:txBody>
          <a:bodyPr/>
          <a:lstStyle/>
          <a:p>
            <a:fld id="{7110C8E1-99CA-45B3-8DCE-4FB7ED84E199}" type="slidenum">
              <a:rPr lang="en-US" smtClean="0"/>
              <a:pPr/>
              <a:t>52</a:t>
            </a:fld>
            <a:endParaRPr lang="en-US" smtClean="0"/>
          </a:p>
        </p:txBody>
      </p:sp>
      <p:sp>
        <p:nvSpPr>
          <p:cNvPr id="59396" name="Rectangle 2"/>
          <p:cNvSpPr>
            <a:spLocks noGrp="1" noChangeArrowheads="1"/>
          </p:cNvSpPr>
          <p:nvPr>
            <p:ph type="title"/>
          </p:nvPr>
        </p:nvSpPr>
        <p:spPr>
          <a:xfrm>
            <a:off x="468313" y="-171450"/>
            <a:ext cx="8353425" cy="1143000"/>
          </a:xfrm>
        </p:spPr>
        <p:txBody>
          <a:bodyPr/>
          <a:lstStyle/>
          <a:p>
            <a:pPr eaLnBrk="1" hangingPunct="1"/>
            <a:r>
              <a:rPr lang="en-CA" sz="3200" dirty="0" smtClean="0"/>
              <a:t>Pilot Projects Completed in Canada - 3</a:t>
            </a:r>
            <a:endParaRPr lang="fr-CA" sz="3200" dirty="0" smtClean="0"/>
          </a:p>
        </p:txBody>
      </p:sp>
      <p:sp>
        <p:nvSpPr>
          <p:cNvPr id="59397" name="Rectangle 5"/>
          <p:cNvSpPr>
            <a:spLocks noGrp="1" noChangeArrowheads="1"/>
          </p:cNvSpPr>
          <p:nvPr>
            <p:ph type="body" idx="1"/>
            <p:custDataLst>
              <p:tags r:id="rId1"/>
            </p:custDataLst>
          </p:nvPr>
        </p:nvSpPr>
        <p:spPr>
          <a:xfrm>
            <a:off x="590550" y="863600"/>
            <a:ext cx="8229600" cy="5805488"/>
          </a:xfrm>
          <a:noFill/>
        </p:spPr>
        <p:txBody>
          <a:bodyPr/>
          <a:lstStyle/>
          <a:p>
            <a:pPr eaLnBrk="1" hangingPunct="1">
              <a:lnSpc>
                <a:spcPct val="80000"/>
              </a:lnSpc>
            </a:pPr>
            <a:r>
              <a:rPr lang="en-CA" sz="2000" b="1" dirty="0" smtClean="0"/>
              <a:t>Acme Software for Building Maintenance</a:t>
            </a:r>
          </a:p>
          <a:p>
            <a:pPr lvl="1" eaLnBrk="1" hangingPunct="1">
              <a:lnSpc>
                <a:spcPct val="80000"/>
              </a:lnSpc>
            </a:pPr>
            <a:r>
              <a:rPr lang="en-CA" sz="1800" dirty="0" smtClean="0"/>
              <a:t>VSE of 8 in Canada and 3 in France.  </a:t>
            </a:r>
          </a:p>
          <a:p>
            <a:pPr lvl="1" eaLnBrk="1" hangingPunct="1">
              <a:lnSpc>
                <a:spcPct val="80000"/>
              </a:lnSpc>
            </a:pPr>
            <a:r>
              <a:rPr lang="en-CA" sz="1800" dirty="0" smtClean="0"/>
              <a:t>Will pilot verification practices : code review and requirements inspection</a:t>
            </a:r>
          </a:p>
          <a:p>
            <a:pPr eaLnBrk="1" hangingPunct="1">
              <a:lnSpc>
                <a:spcPct val="80000"/>
              </a:lnSpc>
            </a:pPr>
            <a:r>
              <a:rPr lang="en-CA" sz="2000" b="1" dirty="0" smtClean="0"/>
              <a:t>Acme Insurance </a:t>
            </a:r>
          </a:p>
          <a:p>
            <a:pPr lvl="1" eaLnBrk="1" hangingPunct="1">
              <a:lnSpc>
                <a:spcPct val="80000"/>
              </a:lnSpc>
            </a:pPr>
            <a:r>
              <a:rPr lang="en-CA" sz="1800" dirty="0" smtClean="0"/>
              <a:t>About 300 staffs. </a:t>
            </a:r>
          </a:p>
          <a:p>
            <a:pPr lvl="1" eaLnBrk="1" hangingPunct="1">
              <a:lnSpc>
                <a:spcPct val="80000"/>
              </a:lnSpc>
            </a:pPr>
            <a:r>
              <a:rPr lang="en-CA" sz="1800" dirty="0" smtClean="0"/>
              <a:t>QA department of 20  </a:t>
            </a:r>
          </a:p>
          <a:p>
            <a:pPr lvl="1" eaLnBrk="1" hangingPunct="1">
              <a:lnSpc>
                <a:spcPct val="80000"/>
              </a:lnSpc>
            </a:pPr>
            <a:r>
              <a:rPr lang="en-CA" sz="1800" dirty="0" smtClean="0"/>
              <a:t>Will pilot configuration management practices</a:t>
            </a:r>
          </a:p>
          <a:p>
            <a:pPr eaLnBrk="1" hangingPunct="1">
              <a:lnSpc>
                <a:spcPct val="80000"/>
              </a:lnSpc>
            </a:pPr>
            <a:r>
              <a:rPr lang="en-CA" sz="2000" b="1" dirty="0" smtClean="0"/>
              <a:t>Acme Security</a:t>
            </a:r>
          </a:p>
          <a:p>
            <a:pPr lvl="1" eaLnBrk="1" hangingPunct="1">
              <a:lnSpc>
                <a:spcPct val="80000"/>
              </a:lnSpc>
            </a:pPr>
            <a:r>
              <a:rPr lang="en-CA" sz="1800" dirty="0" smtClean="0"/>
              <a:t>Develop security platforms</a:t>
            </a:r>
          </a:p>
          <a:p>
            <a:pPr lvl="1" eaLnBrk="1" hangingPunct="1">
              <a:lnSpc>
                <a:spcPct val="80000"/>
              </a:lnSpc>
            </a:pPr>
            <a:r>
              <a:rPr lang="en-CA" sz="1800" dirty="0" smtClean="0"/>
              <a:t>VSE of 29 employees</a:t>
            </a:r>
          </a:p>
          <a:p>
            <a:pPr lvl="1" eaLnBrk="1" hangingPunct="1">
              <a:lnSpc>
                <a:spcPct val="80000"/>
              </a:lnSpc>
            </a:pPr>
            <a:r>
              <a:rPr lang="en-CA" sz="1800" dirty="0" smtClean="0"/>
              <a:t>Will pilot requirements practices in the R&amp;D group of 9 software developers</a:t>
            </a:r>
          </a:p>
          <a:p>
            <a:pPr eaLnBrk="1" hangingPunct="1">
              <a:lnSpc>
                <a:spcPct val="80000"/>
              </a:lnSpc>
            </a:pPr>
            <a:r>
              <a:rPr lang="en-CA" sz="2000" b="1" dirty="0" smtClean="0"/>
              <a:t>Acme Web Site Development</a:t>
            </a:r>
          </a:p>
          <a:p>
            <a:pPr lvl="1" eaLnBrk="1" hangingPunct="1">
              <a:lnSpc>
                <a:spcPct val="80000"/>
              </a:lnSpc>
            </a:pPr>
            <a:r>
              <a:rPr lang="en-CA" sz="1800" dirty="0" smtClean="0"/>
              <a:t>Develop internet sites</a:t>
            </a:r>
          </a:p>
          <a:p>
            <a:pPr lvl="1" eaLnBrk="1" hangingPunct="1">
              <a:lnSpc>
                <a:spcPct val="80000"/>
              </a:lnSpc>
            </a:pPr>
            <a:r>
              <a:rPr lang="en-CA" sz="1800" dirty="0" smtClean="0"/>
              <a:t>VSE of  25 employees</a:t>
            </a:r>
          </a:p>
          <a:p>
            <a:pPr lvl="1" eaLnBrk="1" hangingPunct="1">
              <a:lnSpc>
                <a:spcPct val="80000"/>
              </a:lnSpc>
            </a:pPr>
            <a:r>
              <a:rPr lang="en-CA" sz="1800" dirty="0" smtClean="0"/>
              <a:t>Will pilot test practices</a:t>
            </a:r>
          </a:p>
          <a:p>
            <a:pPr eaLnBrk="1" hangingPunct="1">
              <a:lnSpc>
                <a:spcPct val="80000"/>
              </a:lnSpc>
            </a:pPr>
            <a:r>
              <a:rPr lang="en-CA" sz="2000" b="1" dirty="0" smtClean="0"/>
              <a:t>Acme Communications</a:t>
            </a:r>
          </a:p>
          <a:p>
            <a:pPr lvl="1" eaLnBrk="1" hangingPunct="1">
              <a:lnSpc>
                <a:spcPct val="80000"/>
              </a:lnSpc>
            </a:pPr>
            <a:r>
              <a:rPr lang="en-CA" sz="1800" dirty="0" smtClean="0"/>
              <a:t>VSE of 25 employees spread in 2 cities</a:t>
            </a:r>
          </a:p>
          <a:p>
            <a:pPr lvl="1" eaLnBrk="1" hangingPunct="1">
              <a:lnSpc>
                <a:spcPct val="80000"/>
              </a:lnSpc>
            </a:pPr>
            <a:r>
              <a:rPr lang="en-CA" sz="1800" dirty="0" smtClean="0"/>
              <a:t>IT staff of 2</a:t>
            </a:r>
          </a:p>
          <a:p>
            <a:pPr lvl="1" eaLnBrk="1" hangingPunct="1">
              <a:lnSpc>
                <a:spcPct val="80000"/>
              </a:lnSpc>
            </a:pPr>
            <a:r>
              <a:rPr lang="en-CA" sz="1800" dirty="0" smtClean="0"/>
              <a:t>Will pilot requirements practices</a:t>
            </a:r>
          </a:p>
          <a:p>
            <a:pPr lvl="1" eaLnBrk="1" hangingPunct="1">
              <a:lnSpc>
                <a:spcPct val="80000"/>
              </a:lnSpc>
            </a:pPr>
            <a:endParaRPr lang="en-CA" sz="1000" dirty="0" smtClean="0"/>
          </a:p>
        </p:txBody>
      </p:sp>
      <p:sp>
        <p:nvSpPr>
          <p:cNvPr id="59398" name="Text Box 6"/>
          <p:cNvSpPr txBox="1">
            <a:spLocks noChangeArrowheads="1"/>
          </p:cNvSpPr>
          <p:nvPr/>
        </p:nvSpPr>
        <p:spPr bwMode="auto">
          <a:xfrm>
            <a:off x="1890613" y="6381328"/>
            <a:ext cx="5273675" cy="346075"/>
          </a:xfrm>
          <a:prstGeom prst="rect">
            <a:avLst/>
          </a:prstGeom>
          <a:noFill/>
          <a:ln w="9525">
            <a:solidFill>
              <a:schemeClr val="accent2"/>
            </a:solidFill>
            <a:miter lim="800000"/>
            <a:headEnd/>
            <a:tailEnd/>
          </a:ln>
        </p:spPr>
        <p:txBody>
          <a:bodyPr wrap="none">
            <a:spAutoFit/>
          </a:bodyPr>
          <a:lstStyle/>
          <a:p>
            <a:r>
              <a:rPr lang="en-CA" sz="1600">
                <a:solidFill>
                  <a:srgbClr val="FF0000"/>
                </a:solidFill>
              </a:rPr>
              <a:t>*</a:t>
            </a:r>
            <a:r>
              <a:rPr lang="en-CA" sz="1600"/>
              <a:t> In each team, one student is a staff of the Organisation</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Date Placeholder 1"/>
          <p:cNvSpPr>
            <a:spLocks noGrp="1"/>
          </p:cNvSpPr>
          <p:nvPr>
            <p:ph type="dt" sz="quarter" idx="10"/>
          </p:nvPr>
        </p:nvSpPr>
        <p:spPr>
          <a:noFill/>
        </p:spPr>
        <p:txBody>
          <a:bodyPr/>
          <a:lstStyle/>
          <a:p>
            <a:fld id="{8176462C-9B63-4DC0-A975-60D7D87ED844}" type="datetime4">
              <a:rPr lang="en-US" smtClean="0"/>
              <a:pPr/>
              <a:t>April 28, 2012</a:t>
            </a:fld>
            <a:endParaRPr lang="fr-CA" smtClean="0"/>
          </a:p>
        </p:txBody>
      </p:sp>
      <p:sp>
        <p:nvSpPr>
          <p:cNvPr id="57347" name="Slide Number Placeholder 2"/>
          <p:cNvSpPr>
            <a:spLocks noGrp="1"/>
          </p:cNvSpPr>
          <p:nvPr>
            <p:ph type="sldNum" sz="quarter" idx="11"/>
          </p:nvPr>
        </p:nvSpPr>
        <p:spPr>
          <a:noFill/>
        </p:spPr>
        <p:txBody>
          <a:bodyPr/>
          <a:lstStyle/>
          <a:p>
            <a:fld id="{F1FC2DF7-0732-427B-908B-A5FF47F2D8B2}" type="slidenum">
              <a:rPr lang="en-US" smtClean="0"/>
              <a:pPr/>
              <a:t>53</a:t>
            </a:fld>
            <a:endParaRPr lang="en-US" smtClean="0"/>
          </a:p>
        </p:txBody>
      </p:sp>
      <p:sp>
        <p:nvSpPr>
          <p:cNvPr id="57348" name="Rectangle 2"/>
          <p:cNvSpPr>
            <a:spLocks noChangeArrowheads="1"/>
          </p:cNvSpPr>
          <p:nvPr/>
        </p:nvSpPr>
        <p:spPr bwMode="auto">
          <a:xfrm>
            <a:off x="457200" y="-26988"/>
            <a:ext cx="8229600" cy="1143001"/>
          </a:xfrm>
          <a:prstGeom prst="rect">
            <a:avLst/>
          </a:prstGeom>
          <a:noFill/>
          <a:ln w="9525">
            <a:noFill/>
            <a:miter lim="800000"/>
            <a:headEnd/>
            <a:tailEnd/>
          </a:ln>
        </p:spPr>
        <p:txBody>
          <a:bodyPr anchor="ctr"/>
          <a:lstStyle/>
          <a:p>
            <a:pPr algn="ctr"/>
            <a:r>
              <a:rPr lang="en-CA" sz="3200" b="1">
                <a:solidFill>
                  <a:schemeClr val="accent2"/>
                </a:solidFill>
                <a:latin typeface="Times New Roman" pitchFamily="18" charset="0"/>
              </a:rPr>
              <a:t>Pilot Projects Underway</a:t>
            </a:r>
            <a:endParaRPr lang="fr-CA" sz="3200" b="1">
              <a:solidFill>
                <a:schemeClr val="accent2"/>
              </a:solidFill>
              <a:latin typeface="Times New Roman" pitchFamily="18" charset="0"/>
            </a:endParaRPr>
          </a:p>
        </p:txBody>
      </p:sp>
      <p:sp>
        <p:nvSpPr>
          <p:cNvPr id="57349" name="Rectangle 3"/>
          <p:cNvSpPr>
            <a:spLocks noChangeArrowheads="1"/>
          </p:cNvSpPr>
          <p:nvPr/>
        </p:nvSpPr>
        <p:spPr bwMode="auto">
          <a:xfrm>
            <a:off x="395288" y="908050"/>
            <a:ext cx="8435975" cy="5184775"/>
          </a:xfrm>
          <a:prstGeom prst="rect">
            <a:avLst/>
          </a:prstGeom>
          <a:noFill/>
          <a:ln w="9525">
            <a:noFill/>
            <a:miter lim="800000"/>
            <a:headEnd/>
            <a:tailEnd/>
          </a:ln>
        </p:spPr>
        <p:txBody>
          <a:bodyPr/>
          <a:lstStyle/>
          <a:p>
            <a:pPr marL="342900" indent="-342900">
              <a:spcBef>
                <a:spcPct val="20000"/>
              </a:spcBef>
              <a:buFontTx/>
              <a:buChar char="•"/>
            </a:pPr>
            <a:r>
              <a:rPr lang="en-CA" sz="2400" b="1">
                <a:latin typeface="Times New Roman" pitchFamily="18" charset="0"/>
              </a:rPr>
              <a:t>Belgium (CETIC)</a:t>
            </a:r>
          </a:p>
          <a:p>
            <a:pPr marL="742950" lvl="1" indent="-285750">
              <a:spcBef>
                <a:spcPct val="20000"/>
              </a:spcBef>
              <a:buFontTx/>
              <a:buChar char="–"/>
            </a:pPr>
            <a:r>
              <a:rPr lang="en-CA" sz="2000">
                <a:latin typeface="Times New Roman" pitchFamily="18" charset="0"/>
              </a:rPr>
              <a:t>VSE of 25 people have developed a solution for managing Tram / bus / subway tickets in Brussels. </a:t>
            </a:r>
          </a:p>
          <a:p>
            <a:pPr marL="742950" lvl="1" indent="-285750">
              <a:spcBef>
                <a:spcPct val="20000"/>
              </a:spcBef>
              <a:buFontTx/>
              <a:buChar char="–"/>
            </a:pPr>
            <a:r>
              <a:rPr lang="en-CA" sz="2000">
                <a:latin typeface="Times New Roman" pitchFamily="18" charset="0"/>
              </a:rPr>
              <a:t>Pilot project started in June with a process assessment phase aiming to identify strengths and weaknesses in development related processes. </a:t>
            </a:r>
          </a:p>
          <a:p>
            <a:pPr marL="742950" lvl="1" indent="-285750">
              <a:spcBef>
                <a:spcPct val="20000"/>
              </a:spcBef>
              <a:buFontTx/>
              <a:buChar char="–"/>
            </a:pPr>
            <a:r>
              <a:rPr lang="en-CA" sz="2000">
                <a:latin typeface="Times New Roman" pitchFamily="18" charset="0"/>
              </a:rPr>
              <a:t>CETIC is preparing, with this company, the improvement actions mainly based on the following Deployment Packages:</a:t>
            </a:r>
          </a:p>
          <a:p>
            <a:pPr marL="1143000" lvl="2" indent="-228600">
              <a:spcBef>
                <a:spcPct val="20000"/>
              </a:spcBef>
              <a:buFontTx/>
              <a:buChar char="•"/>
            </a:pPr>
            <a:r>
              <a:rPr lang="en-CA" sz="2000">
                <a:latin typeface="Times New Roman" pitchFamily="18" charset="0"/>
              </a:rPr>
              <a:t>Requirement Analysis, Version Control, Project Management</a:t>
            </a:r>
          </a:p>
          <a:p>
            <a:pPr marL="342900" indent="-342900">
              <a:spcBef>
                <a:spcPct val="20000"/>
              </a:spcBef>
              <a:buFontTx/>
              <a:buChar char="•"/>
            </a:pPr>
            <a:r>
              <a:rPr lang="en-CA" sz="2400" b="1">
                <a:latin typeface="Times New Roman" pitchFamily="18" charset="0"/>
              </a:rPr>
              <a:t>France (UBO)</a:t>
            </a:r>
          </a:p>
          <a:p>
            <a:pPr marL="742950" lvl="1" indent="-285750">
              <a:spcBef>
                <a:spcPct val="20000"/>
              </a:spcBef>
              <a:buFontTx/>
              <a:buChar char="–"/>
            </a:pPr>
            <a:r>
              <a:rPr lang="en-CA" sz="2000">
                <a:latin typeface="Times New Roman" pitchFamily="18" charset="0"/>
              </a:rPr>
              <a:t>A VSE of 14 employees producing pedestrian counters </a:t>
            </a:r>
          </a:p>
          <a:p>
            <a:pPr marL="742950" lvl="1" indent="-285750">
              <a:spcBef>
                <a:spcPct val="20000"/>
              </a:spcBef>
              <a:buFontTx/>
              <a:buChar char="–"/>
            </a:pPr>
            <a:r>
              <a:rPr lang="en-CA" sz="2000">
                <a:latin typeface="Times New Roman" pitchFamily="18" charset="0"/>
              </a:rPr>
              <a:t>VSE of 2 IT staffs</a:t>
            </a:r>
          </a:p>
          <a:p>
            <a:pPr marL="342900" indent="-342900">
              <a:spcBef>
                <a:spcPct val="20000"/>
              </a:spcBef>
              <a:buFontTx/>
              <a:buChar char="•"/>
            </a:pPr>
            <a:r>
              <a:rPr lang="en-CA" sz="2400" b="1">
                <a:latin typeface="Times New Roman" pitchFamily="18" charset="0"/>
              </a:rPr>
              <a:t>Ireland (LERO)</a:t>
            </a:r>
          </a:p>
          <a:p>
            <a:pPr marL="742950" lvl="1" indent="-285750">
              <a:spcBef>
                <a:spcPct val="20000"/>
              </a:spcBef>
              <a:buFontTx/>
              <a:buChar char="–"/>
            </a:pPr>
            <a:r>
              <a:rPr lang="en-CA" sz="2000">
                <a:latin typeface="Times New Roman" pitchFamily="18" charset="0"/>
              </a:rPr>
              <a:t>VSE of 10 people who are involved in designing software solutions for a range of business types and in addition they have created an in-house development platform. </a:t>
            </a:r>
          </a:p>
          <a:p>
            <a:pPr marL="342900" indent="-342900">
              <a:spcBef>
                <a:spcPct val="20000"/>
              </a:spcBef>
            </a:pPr>
            <a:endParaRPr lang="en-CA" sz="2400">
              <a:latin typeface="Times New Roman" pitchFamily="18" charset="0"/>
            </a:endParaRPr>
          </a:p>
        </p:txBody>
      </p:sp>
      <p:cxnSp>
        <p:nvCxnSpPr>
          <p:cNvPr id="6" name="Straight Connector 5"/>
          <p:cNvCxnSpPr/>
          <p:nvPr/>
        </p:nvCxnSpPr>
        <p:spPr>
          <a:xfrm rot="5400000" flipH="1" flipV="1">
            <a:off x="8617632" y="6359016"/>
            <a:ext cx="692696" cy="3600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EB40C24-0145-4783-AA90-51ACCFBCCB0B}" type="datetime4">
              <a:rPr lang="en-US" smtClean="0"/>
              <a:pPr>
                <a:defRPr/>
              </a:pPr>
              <a:t>April 28, 2012</a:t>
            </a:fld>
            <a:endParaRPr lang="fr-CA"/>
          </a:p>
        </p:txBody>
      </p:sp>
      <p:sp>
        <p:nvSpPr>
          <p:cNvPr id="3" name="Slide Number Placeholder 2"/>
          <p:cNvSpPr>
            <a:spLocks noGrp="1"/>
          </p:cNvSpPr>
          <p:nvPr>
            <p:ph type="sldNum" sz="quarter" idx="11"/>
          </p:nvPr>
        </p:nvSpPr>
        <p:spPr/>
        <p:txBody>
          <a:bodyPr/>
          <a:lstStyle/>
          <a:p>
            <a:pPr>
              <a:defRPr/>
            </a:pPr>
            <a:fld id="{F73446F6-7C31-4719-8AD9-D7CFCDE5E7B1}" type="slidenum">
              <a:rPr lang="en-US" smtClean="0"/>
              <a:pPr>
                <a:defRPr/>
              </a:pPr>
              <a:t>54</a:t>
            </a:fld>
            <a:endParaRPr lang="en-US"/>
          </a:p>
        </p:txBody>
      </p:sp>
      <p:sp>
        <p:nvSpPr>
          <p:cNvPr id="4" name="Title 1"/>
          <p:cNvSpPr txBox="1">
            <a:spLocks/>
          </p:cNvSpPr>
          <p:nvPr/>
        </p:nvSpPr>
        <p:spPr>
          <a:xfrm>
            <a:off x="457200" y="341784"/>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3200" b="1" i="0" u="none" strike="noStrike" kern="0" cap="none" spc="0" normalizeH="0" baseline="0" noProof="0" dirty="0" smtClean="0">
                <a:ln>
                  <a:noFill/>
                </a:ln>
                <a:solidFill>
                  <a:schemeClr val="accent2"/>
                </a:solidFill>
                <a:effectLst/>
                <a:uLnTx/>
                <a:uFillTx/>
                <a:latin typeface="Times New Roman" pitchFamily="18" charset="0"/>
                <a:ea typeface="+mj-ea"/>
                <a:cs typeface="+mj-cs"/>
              </a:rPr>
              <a:t>Pilot Projects Underway in</a:t>
            </a:r>
            <a:r>
              <a:rPr kumimoji="0" lang="en-CA" sz="3200" b="1" i="0" u="none" strike="noStrike" kern="0" cap="none" spc="0" normalizeH="0" noProof="0" dirty="0" smtClean="0">
                <a:ln>
                  <a:noFill/>
                </a:ln>
                <a:solidFill>
                  <a:schemeClr val="accent2"/>
                </a:solidFill>
                <a:effectLst/>
                <a:uLnTx/>
                <a:uFillTx/>
                <a:latin typeface="Times New Roman" pitchFamily="18" charset="0"/>
                <a:ea typeface="+mj-ea"/>
                <a:cs typeface="+mj-cs"/>
              </a:rPr>
              <a:t> </a:t>
            </a:r>
            <a:r>
              <a:rPr kumimoji="0" lang="fr-CA" sz="3200" b="1" i="0" u="none" strike="noStrike" kern="0" cap="none" spc="0" normalizeH="0" baseline="0" noProof="0" dirty="0" smtClean="0">
                <a:ln>
                  <a:noFill/>
                </a:ln>
                <a:solidFill>
                  <a:schemeClr val="accent2"/>
                </a:solidFill>
                <a:effectLst/>
                <a:uLnTx/>
                <a:uFillTx/>
                <a:latin typeface="Times New Roman" pitchFamily="18" charset="0"/>
                <a:ea typeface="+mj-ea"/>
                <a:cs typeface="+mj-cs"/>
              </a:rPr>
              <a:t>Haïti</a:t>
            </a:r>
            <a:endParaRPr kumimoji="0" lang="en-US" sz="3200" b="1" i="0" u="none" strike="noStrike" kern="0" cap="none" spc="0" normalizeH="0" baseline="0" noProof="0" dirty="0">
              <a:ln>
                <a:noFill/>
              </a:ln>
              <a:solidFill>
                <a:schemeClr val="accent2"/>
              </a:solidFill>
              <a:effectLst/>
              <a:uLnTx/>
              <a:uFillTx/>
              <a:latin typeface="+mj-lt"/>
              <a:ea typeface="+mj-ea"/>
              <a:cs typeface="+mj-cs"/>
            </a:endParaRPr>
          </a:p>
        </p:txBody>
      </p:sp>
      <p:sp>
        <p:nvSpPr>
          <p:cNvPr id="5" name="Content Placeholder 2"/>
          <p:cNvSpPr txBox="1">
            <a:spLocks/>
          </p:cNvSpPr>
          <p:nvPr/>
        </p:nvSpPr>
        <p:spPr>
          <a:xfrm>
            <a:off x="457200" y="1447800"/>
            <a:ext cx="8229600" cy="50292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1" i="0" u="none" strike="noStrike" kern="0" cap="none" spc="0" normalizeH="0" baseline="0" noProof="0" dirty="0" smtClean="0">
                <a:ln>
                  <a:noFill/>
                </a:ln>
                <a:solidFill>
                  <a:schemeClr val="tx1"/>
                </a:solidFill>
                <a:effectLst/>
                <a:uLnTx/>
                <a:uFillTx/>
                <a:latin typeface="+mn-lt"/>
                <a:ea typeface="+mn-ea"/>
                <a:cs typeface="+mn-cs"/>
              </a:rPr>
              <a:t>Pilot projects in Montréal and Haiti</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200" b="0" i="0" u="none" strike="noStrike" kern="0" cap="none" spc="0" normalizeH="0" baseline="0" noProof="0" dirty="0" smtClean="0">
                <a:ln>
                  <a:noFill/>
                </a:ln>
                <a:solidFill>
                  <a:schemeClr val="tx1"/>
                </a:solidFill>
                <a:effectLst/>
                <a:uLnTx/>
                <a:uFillTx/>
                <a:latin typeface="+mn-lt"/>
              </a:rPr>
              <a:t>Graduate student from Haiti</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200" b="0" i="0" u="none" strike="noStrike" kern="0" cap="none" spc="0" normalizeH="0" baseline="0" noProof="0" dirty="0" smtClean="0">
                <a:ln>
                  <a:noFill/>
                </a:ln>
                <a:solidFill>
                  <a:schemeClr val="tx1"/>
                </a:solidFill>
                <a:effectLst/>
                <a:uLnTx/>
                <a:uFillTx/>
                <a:latin typeface="+mn-lt"/>
              </a:rPr>
              <a:t>Learns and implements a 29100 process in VSE in Montréal</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200" b="0" i="0" u="none" strike="noStrike" kern="0" cap="none" spc="0" normalizeH="0" baseline="0" noProof="0" dirty="0" smtClean="0">
                <a:ln>
                  <a:noFill/>
                </a:ln>
                <a:solidFill>
                  <a:schemeClr val="tx1"/>
                </a:solidFill>
                <a:effectLst/>
                <a:uLnTx/>
                <a:uFillTx/>
                <a:latin typeface="+mn-lt"/>
              </a:rPr>
              <a:t>Implements a 29110  process in a VSE in Haiti</a:t>
            </a:r>
          </a:p>
          <a:p>
            <a:pPr marL="1143000" marR="0" lvl="2" indent="-228600" algn="l" defTabSz="914400" rtl="0" eaLnBrk="0" fontAlgn="base" latinLnBrk="0" hangingPunct="0">
              <a:lnSpc>
                <a:spcPct val="100000"/>
              </a:lnSpc>
              <a:spcBef>
                <a:spcPct val="20000"/>
              </a:spcBef>
              <a:spcAft>
                <a:spcPct val="0"/>
              </a:spcAft>
              <a:buClrTx/>
              <a:buSzTx/>
              <a:tabLst/>
              <a:defRPr/>
            </a:pPr>
            <a:endParaRPr kumimoji="0" lang="en-US" sz="2400" b="0" i="0" u="none" strike="noStrike" kern="0" cap="none" spc="0" normalizeH="0" baseline="0" noProof="0" dirty="0">
              <a:ln>
                <a:noFill/>
              </a:ln>
              <a:solidFill>
                <a:schemeClr val="tx1"/>
              </a:solidFill>
              <a:effectLst/>
              <a:uLnTx/>
              <a:uFillTx/>
              <a:latin typeface="+mn-lt"/>
            </a:endParaRPr>
          </a:p>
        </p:txBody>
      </p:sp>
      <p:cxnSp>
        <p:nvCxnSpPr>
          <p:cNvPr id="7" name="Straight Connector 6"/>
          <p:cNvCxnSpPr/>
          <p:nvPr/>
        </p:nvCxnSpPr>
        <p:spPr>
          <a:xfrm rot="5400000" flipH="1" flipV="1">
            <a:off x="8617632" y="6359016"/>
            <a:ext cx="692696" cy="3600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Slide Number Placeholder 2"/>
          <p:cNvSpPr>
            <a:spLocks noGrp="1"/>
          </p:cNvSpPr>
          <p:nvPr>
            <p:ph type="sldNum" sz="quarter" idx="11"/>
          </p:nvPr>
        </p:nvSpPr>
        <p:spPr>
          <a:noFill/>
        </p:spPr>
        <p:txBody>
          <a:bodyPr/>
          <a:lstStyle/>
          <a:p>
            <a:fld id="{B04BEAEA-1588-415E-A13F-23A9FCAAF854}" type="slidenum">
              <a:rPr lang="en-US" smtClean="0"/>
              <a:pPr/>
              <a:t>55</a:t>
            </a:fld>
            <a:endParaRPr lang="en-US" smtClean="0"/>
          </a:p>
        </p:txBody>
      </p:sp>
      <p:sp>
        <p:nvSpPr>
          <p:cNvPr id="61444" name="Rectangle 2"/>
          <p:cNvSpPr>
            <a:spLocks noChangeArrowheads="1"/>
          </p:cNvSpPr>
          <p:nvPr/>
        </p:nvSpPr>
        <p:spPr bwMode="auto">
          <a:xfrm>
            <a:off x="457200" y="-26988"/>
            <a:ext cx="8229600" cy="1143001"/>
          </a:xfrm>
          <a:prstGeom prst="rect">
            <a:avLst/>
          </a:prstGeom>
          <a:noFill/>
          <a:ln w="9525">
            <a:noFill/>
            <a:miter lim="800000"/>
            <a:headEnd/>
            <a:tailEnd/>
          </a:ln>
        </p:spPr>
        <p:txBody>
          <a:bodyPr anchor="ctr"/>
          <a:lstStyle/>
          <a:p>
            <a:pPr algn="ctr"/>
            <a:endParaRPr lang="fr-FR" sz="3200" b="1">
              <a:solidFill>
                <a:schemeClr val="accent2"/>
              </a:solidFill>
              <a:latin typeface="Times New Roman" pitchFamily="18" charset="0"/>
            </a:endParaRPr>
          </a:p>
        </p:txBody>
      </p:sp>
      <p:sp>
        <p:nvSpPr>
          <p:cNvPr id="61445" name="Rectangle 3"/>
          <p:cNvSpPr>
            <a:spLocks noChangeArrowheads="1"/>
          </p:cNvSpPr>
          <p:nvPr/>
        </p:nvSpPr>
        <p:spPr bwMode="auto">
          <a:xfrm>
            <a:off x="250825" y="908050"/>
            <a:ext cx="8651875" cy="5329262"/>
          </a:xfrm>
          <a:prstGeom prst="rect">
            <a:avLst/>
          </a:prstGeom>
          <a:noFill/>
          <a:ln w="9525">
            <a:noFill/>
            <a:miter lim="800000"/>
            <a:headEnd/>
            <a:tailEnd/>
          </a:ln>
        </p:spPr>
        <p:txBody>
          <a:bodyPr/>
          <a:lstStyle/>
          <a:p>
            <a:pPr marL="533400" indent="-533400">
              <a:spcBef>
                <a:spcPct val="20000"/>
              </a:spcBef>
              <a:buFontTx/>
              <a:buChar char="•"/>
            </a:pPr>
            <a:r>
              <a:rPr lang="en-CA" sz="2400" dirty="0">
                <a:latin typeface="Times New Roman" pitchFamily="18" charset="0"/>
              </a:rPr>
              <a:t>Concept: </a:t>
            </a:r>
            <a:r>
              <a:rPr lang="en-CA" sz="2400" u="sng" dirty="0">
                <a:solidFill>
                  <a:schemeClr val="accent2"/>
                </a:solidFill>
                <a:latin typeface="Times New Roman" pitchFamily="18" charset="0"/>
              </a:rPr>
              <a:t>Deployment Packages </a:t>
            </a:r>
            <a:r>
              <a:rPr lang="en-CA" sz="2400" dirty="0">
                <a:latin typeface="Times New Roman" pitchFamily="18" charset="0"/>
              </a:rPr>
              <a:t>for Education</a:t>
            </a:r>
          </a:p>
          <a:p>
            <a:pPr marL="533400" indent="-533400">
              <a:spcBef>
                <a:spcPct val="20000"/>
              </a:spcBef>
              <a:buFontTx/>
              <a:buChar char="•"/>
            </a:pPr>
            <a:r>
              <a:rPr lang="en-CA" sz="2400" dirty="0">
                <a:latin typeface="Times New Roman" pitchFamily="18" charset="0"/>
              </a:rPr>
              <a:t>Proposed at the Hyderabad meeting (May 2009)</a:t>
            </a:r>
          </a:p>
          <a:p>
            <a:pPr marL="914400" lvl="1" indent="-457200">
              <a:spcBef>
                <a:spcPct val="20000"/>
              </a:spcBef>
              <a:buFontTx/>
              <a:buChar char="–"/>
            </a:pPr>
            <a:r>
              <a:rPr lang="en-US" sz="2000" dirty="0">
                <a:latin typeface="Times New Roman" pitchFamily="18" charset="0"/>
              </a:rPr>
              <a:t>To </a:t>
            </a:r>
            <a:r>
              <a:rPr lang="en-US" sz="2000" u="sng" dirty="0">
                <a:solidFill>
                  <a:schemeClr val="accent2"/>
                </a:solidFill>
                <a:latin typeface="Times New Roman" pitchFamily="18" charset="0"/>
              </a:rPr>
              <a:t>help educators </a:t>
            </a:r>
            <a:r>
              <a:rPr lang="en-US" sz="2000" dirty="0">
                <a:latin typeface="Times New Roman" pitchFamily="18" charset="0"/>
              </a:rPr>
              <a:t>teach the future ISO standards for VSEs by developing and providing at no cost educational material,</a:t>
            </a:r>
          </a:p>
          <a:p>
            <a:pPr marL="914400" lvl="1" indent="-457200">
              <a:spcBef>
                <a:spcPct val="20000"/>
              </a:spcBef>
              <a:buFontTx/>
              <a:buChar char="–"/>
            </a:pPr>
            <a:r>
              <a:rPr lang="en-US" sz="2000" dirty="0">
                <a:latin typeface="Times New Roman" pitchFamily="18" charset="0"/>
              </a:rPr>
              <a:t>To sensitize undergraduate and graduate students to the ISO standard for VSEs.</a:t>
            </a:r>
            <a:r>
              <a:rPr lang="en-CA" sz="2000" dirty="0">
                <a:latin typeface="Times New Roman" pitchFamily="18" charset="0"/>
              </a:rPr>
              <a:t> </a:t>
            </a:r>
          </a:p>
          <a:p>
            <a:pPr marL="533400" indent="-533400">
              <a:spcBef>
                <a:spcPct val="20000"/>
              </a:spcBef>
              <a:buFontTx/>
              <a:buChar char="•"/>
            </a:pPr>
            <a:r>
              <a:rPr lang="en-CA" sz="2400" dirty="0">
                <a:latin typeface="Times New Roman" pitchFamily="18" charset="0"/>
              </a:rPr>
              <a:t>Courses to Support ISO 29110 Standards and Technical Reports</a:t>
            </a:r>
            <a:endParaRPr lang="en-CA" sz="2000" dirty="0">
              <a:latin typeface="Times New Roman" pitchFamily="18" charset="0"/>
            </a:endParaRPr>
          </a:p>
          <a:p>
            <a:pPr marL="914400" lvl="1" indent="-457200">
              <a:lnSpc>
                <a:spcPct val="80000"/>
              </a:lnSpc>
              <a:spcBef>
                <a:spcPct val="20000"/>
              </a:spcBef>
              <a:buFontTx/>
              <a:buAutoNum type="arabicPeriod"/>
            </a:pPr>
            <a:r>
              <a:rPr lang="en-CA" sz="2000" dirty="0">
                <a:latin typeface="Times New Roman" pitchFamily="18" charset="0"/>
              </a:rPr>
              <a:t>Introduction to ISO/IEC Software Engineering Standards (</a:t>
            </a:r>
            <a:r>
              <a:rPr lang="en-CA" sz="2000" dirty="0">
                <a:solidFill>
                  <a:schemeClr val="accent2"/>
                </a:solidFill>
                <a:latin typeface="Times New Roman" pitchFamily="18" charset="0"/>
              </a:rPr>
              <a:t>Ireland</a:t>
            </a:r>
            <a:r>
              <a:rPr lang="en-CA" sz="2000" dirty="0">
                <a:latin typeface="Times New Roman" pitchFamily="18" charset="0"/>
              </a:rPr>
              <a:t>)</a:t>
            </a:r>
          </a:p>
          <a:p>
            <a:pPr marL="914400" lvl="1" indent="-457200">
              <a:lnSpc>
                <a:spcPct val="80000"/>
              </a:lnSpc>
              <a:spcBef>
                <a:spcPct val="20000"/>
              </a:spcBef>
              <a:buFontTx/>
              <a:buAutoNum type="arabicPeriod"/>
            </a:pPr>
            <a:r>
              <a:rPr lang="en-CA" sz="2000" dirty="0">
                <a:latin typeface="Times New Roman" pitchFamily="18" charset="0"/>
              </a:rPr>
              <a:t>Introduction to the ISO/IEC 29110 Standards, Technical Reports and Deployment Packages for VSEs (</a:t>
            </a:r>
            <a:r>
              <a:rPr lang="en-CA" sz="2000" dirty="0">
                <a:solidFill>
                  <a:schemeClr val="accent2"/>
                </a:solidFill>
                <a:latin typeface="Times New Roman" pitchFamily="18" charset="0"/>
              </a:rPr>
              <a:t>Canada</a:t>
            </a:r>
            <a:r>
              <a:rPr lang="en-CA" sz="2000" dirty="0">
                <a:latin typeface="Times New Roman" pitchFamily="18" charset="0"/>
              </a:rPr>
              <a:t>)</a:t>
            </a:r>
          </a:p>
          <a:p>
            <a:pPr marL="914400" lvl="1" indent="-457200">
              <a:lnSpc>
                <a:spcPct val="80000"/>
              </a:lnSpc>
              <a:spcBef>
                <a:spcPct val="20000"/>
              </a:spcBef>
              <a:buFontTx/>
              <a:buAutoNum type="arabicPeriod"/>
            </a:pPr>
            <a:r>
              <a:rPr lang="en-CA" sz="2000" dirty="0">
                <a:latin typeface="Times New Roman" pitchFamily="18" charset="0"/>
              </a:rPr>
              <a:t>Development of a Software engineering Process using ISO/IEC </a:t>
            </a:r>
            <a:r>
              <a:rPr lang="en-CA" sz="2000" dirty="0" smtClean="0">
                <a:latin typeface="Times New Roman" pitchFamily="18" charset="0"/>
              </a:rPr>
              <a:t>29110 – </a:t>
            </a:r>
            <a:r>
              <a:rPr lang="en-CA" sz="2000" dirty="0">
                <a:latin typeface="Times New Roman" pitchFamily="18" charset="0"/>
              </a:rPr>
              <a:t>Engineering and Management Guide</a:t>
            </a:r>
          </a:p>
          <a:p>
            <a:pPr marL="914400" lvl="1" indent="-457200">
              <a:lnSpc>
                <a:spcPct val="80000"/>
              </a:lnSpc>
              <a:spcBef>
                <a:spcPct val="20000"/>
              </a:spcBef>
              <a:buFontTx/>
              <a:buAutoNum type="arabicPeriod"/>
            </a:pPr>
            <a:r>
              <a:rPr lang="en-CA" sz="2000" dirty="0">
                <a:latin typeface="Times New Roman" pitchFamily="18" charset="0"/>
              </a:rPr>
              <a:t>Software Development Using ISO/IEC 29110 TR - Engineering and Management Guide (</a:t>
            </a:r>
            <a:r>
              <a:rPr lang="en-US" sz="2000" dirty="0">
                <a:solidFill>
                  <a:schemeClr val="accent2"/>
                </a:solidFill>
                <a:latin typeface="Times New Roman" pitchFamily="18" charset="0"/>
              </a:rPr>
              <a:t>Czech Republic</a:t>
            </a:r>
            <a:r>
              <a:rPr lang="en-US" sz="2000" dirty="0">
                <a:latin typeface="Times New Roman" pitchFamily="18" charset="0"/>
              </a:rPr>
              <a:t>)</a:t>
            </a:r>
            <a:endParaRPr lang="en-CA" sz="2000" dirty="0">
              <a:latin typeface="Times New Roman" pitchFamily="18" charset="0"/>
            </a:endParaRPr>
          </a:p>
          <a:p>
            <a:pPr marL="914400" lvl="1" indent="-457200">
              <a:lnSpc>
                <a:spcPct val="80000"/>
              </a:lnSpc>
              <a:spcBef>
                <a:spcPct val="20000"/>
              </a:spcBef>
              <a:buFontTx/>
              <a:buAutoNum type="arabicPeriod"/>
            </a:pPr>
            <a:r>
              <a:rPr lang="en-CA" sz="2000" dirty="0">
                <a:latin typeface="Times New Roman" pitchFamily="18" charset="0"/>
              </a:rPr>
              <a:t>Self-Assessment of an ISO/IEC 29110-Based Software Process</a:t>
            </a:r>
          </a:p>
          <a:p>
            <a:pPr marL="914400" lvl="1" indent="-457200">
              <a:lnSpc>
                <a:spcPct val="80000"/>
              </a:lnSpc>
              <a:spcBef>
                <a:spcPct val="20000"/>
              </a:spcBef>
              <a:buFontTx/>
              <a:buAutoNum type="arabicPeriod"/>
            </a:pPr>
            <a:r>
              <a:rPr lang="en-CA" sz="2000" dirty="0">
                <a:latin typeface="Times New Roman" pitchFamily="18" charset="0"/>
              </a:rPr>
              <a:t>Conduct Deployment of ISO/IEC </a:t>
            </a:r>
            <a:r>
              <a:rPr lang="en-CA" sz="2000" dirty="0" smtClean="0">
                <a:latin typeface="Times New Roman" pitchFamily="18" charset="0"/>
              </a:rPr>
              <a:t>29110 Standard </a:t>
            </a:r>
            <a:r>
              <a:rPr lang="en-CA" sz="2000" dirty="0">
                <a:latin typeface="Times New Roman" pitchFamily="18" charset="0"/>
              </a:rPr>
              <a:t>in a VSE (</a:t>
            </a:r>
            <a:r>
              <a:rPr lang="en-CA" sz="2000" dirty="0">
                <a:solidFill>
                  <a:schemeClr val="accent2"/>
                </a:solidFill>
                <a:latin typeface="Times New Roman" pitchFamily="18" charset="0"/>
              </a:rPr>
              <a:t>Canada</a:t>
            </a:r>
            <a:r>
              <a:rPr lang="en-CA" sz="2000" dirty="0">
                <a:latin typeface="Times New Roman" pitchFamily="18" charset="0"/>
              </a:rPr>
              <a:t>)</a:t>
            </a:r>
          </a:p>
        </p:txBody>
      </p:sp>
      <p:sp>
        <p:nvSpPr>
          <p:cNvPr id="61446" name="Rectangle 4"/>
          <p:cNvSpPr>
            <a:spLocks noChangeArrowheads="1"/>
          </p:cNvSpPr>
          <p:nvPr/>
        </p:nvSpPr>
        <p:spPr bwMode="auto">
          <a:xfrm>
            <a:off x="395288" y="-26988"/>
            <a:ext cx="8362950" cy="1143001"/>
          </a:xfrm>
          <a:prstGeom prst="rect">
            <a:avLst/>
          </a:prstGeom>
          <a:noFill/>
          <a:ln w="9525">
            <a:noFill/>
            <a:miter lim="800000"/>
            <a:headEnd/>
            <a:tailEnd/>
          </a:ln>
        </p:spPr>
        <p:txBody>
          <a:bodyPr anchor="ctr"/>
          <a:lstStyle/>
          <a:p>
            <a:pPr algn="ctr"/>
            <a:r>
              <a:rPr lang="en-CA" sz="3200" b="1">
                <a:solidFill>
                  <a:schemeClr val="accent2"/>
                </a:solidFill>
                <a:latin typeface="Times New Roman" pitchFamily="18" charset="0"/>
              </a:rPr>
              <a:t>Education Interest Group</a:t>
            </a:r>
          </a:p>
        </p:txBody>
      </p:sp>
      <p:sp>
        <p:nvSpPr>
          <p:cNvPr id="61447" name="Text Box 5"/>
          <p:cNvSpPr txBox="1">
            <a:spLocks noChangeArrowheads="1"/>
          </p:cNvSpPr>
          <p:nvPr/>
        </p:nvSpPr>
        <p:spPr bwMode="auto">
          <a:xfrm>
            <a:off x="1331913" y="6302375"/>
            <a:ext cx="7042150" cy="366713"/>
          </a:xfrm>
          <a:prstGeom prst="rect">
            <a:avLst/>
          </a:prstGeom>
          <a:noFill/>
          <a:ln w="9525">
            <a:noFill/>
            <a:miter lim="800000"/>
            <a:headEnd/>
            <a:tailEnd/>
          </a:ln>
        </p:spPr>
        <p:txBody>
          <a:bodyPr wrap="none">
            <a:spAutoFit/>
          </a:bodyPr>
          <a:lstStyle/>
          <a:p>
            <a:r>
              <a:rPr lang="fr-CA">
                <a:hlinkClick r:id="rId3"/>
              </a:rPr>
              <a:t>http://profs.logti.etsmtl.ca/claporte/English/VSE/VSE-Education.html</a:t>
            </a:r>
            <a:endParaRPr lang="fr-CA"/>
          </a:p>
        </p:txBody>
      </p:sp>
      <p:sp>
        <p:nvSpPr>
          <p:cNvPr id="8" name="AutoShape 2"/>
          <p:cNvSpPr>
            <a:spLocks noChangeArrowheads="1"/>
          </p:cNvSpPr>
          <p:nvPr/>
        </p:nvSpPr>
        <p:spPr bwMode="auto">
          <a:xfrm>
            <a:off x="107951" y="116459"/>
            <a:ext cx="1367705" cy="576237"/>
          </a:xfrm>
          <a:prstGeom prst="rightArrow">
            <a:avLst>
              <a:gd name="adj1" fmla="val 50000"/>
              <a:gd name="adj2" fmla="val 57434"/>
            </a:avLst>
          </a:prstGeom>
          <a:solidFill>
            <a:schemeClr val="bg1"/>
          </a:solidFill>
          <a:ln w="9525">
            <a:solidFill>
              <a:schemeClr val="tx1"/>
            </a:solidFill>
            <a:miter lim="800000"/>
            <a:headEnd/>
            <a:tailEnd/>
          </a:ln>
        </p:spPr>
        <p:txBody>
          <a:bodyPr wrap="none" anchor="ctr"/>
          <a:lstStyle/>
          <a:p>
            <a:r>
              <a:rPr lang="en-CA" sz="1600" b="1" dirty="0"/>
              <a:t>5. Diffusion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1"/>
          <p:cNvSpPr>
            <a:spLocks noGrp="1"/>
          </p:cNvSpPr>
          <p:nvPr>
            <p:ph type="dt" sz="quarter" idx="10"/>
          </p:nvPr>
        </p:nvSpPr>
        <p:spPr>
          <a:noFill/>
        </p:spPr>
        <p:txBody>
          <a:bodyPr/>
          <a:lstStyle/>
          <a:p>
            <a:fld id="{ECABC95A-54C2-4DE9-9EFC-00C214FAF786}" type="datetime4">
              <a:rPr lang="en-US" smtClean="0"/>
              <a:pPr/>
              <a:t>April 28, 2012</a:t>
            </a:fld>
            <a:endParaRPr lang="fr-CA" smtClean="0"/>
          </a:p>
        </p:txBody>
      </p:sp>
      <p:sp>
        <p:nvSpPr>
          <p:cNvPr id="62467" name="Slide Number Placeholder 2"/>
          <p:cNvSpPr>
            <a:spLocks noGrp="1"/>
          </p:cNvSpPr>
          <p:nvPr>
            <p:ph type="sldNum" sz="quarter" idx="11"/>
          </p:nvPr>
        </p:nvSpPr>
        <p:spPr>
          <a:noFill/>
        </p:spPr>
        <p:txBody>
          <a:bodyPr/>
          <a:lstStyle/>
          <a:p>
            <a:fld id="{C1EF0AD6-015B-4F7D-8FEE-A87F5F9DB09F}" type="slidenum">
              <a:rPr lang="en-US" smtClean="0"/>
              <a:pPr/>
              <a:t>56</a:t>
            </a:fld>
            <a:endParaRPr lang="en-US" smtClean="0"/>
          </a:p>
        </p:txBody>
      </p:sp>
      <p:sp>
        <p:nvSpPr>
          <p:cNvPr id="62468" name="Rectangle 2"/>
          <p:cNvSpPr>
            <a:spLocks noChangeArrowheads="1"/>
          </p:cNvSpPr>
          <p:nvPr/>
        </p:nvSpPr>
        <p:spPr bwMode="auto">
          <a:xfrm>
            <a:off x="457200" y="-100013"/>
            <a:ext cx="8229600" cy="1143001"/>
          </a:xfrm>
          <a:prstGeom prst="rect">
            <a:avLst/>
          </a:prstGeom>
          <a:noFill/>
          <a:ln w="9525">
            <a:noFill/>
            <a:miter lim="800000"/>
            <a:headEnd/>
            <a:tailEnd/>
          </a:ln>
        </p:spPr>
        <p:txBody>
          <a:bodyPr anchor="ctr"/>
          <a:lstStyle/>
          <a:p>
            <a:pPr algn="ctr"/>
            <a:r>
              <a:rPr lang="en-CA" sz="3200" b="1" dirty="0" smtClean="0">
                <a:solidFill>
                  <a:schemeClr val="accent2"/>
                </a:solidFill>
                <a:latin typeface="Times New Roman" pitchFamily="18" charset="0"/>
              </a:rPr>
              <a:t>A </a:t>
            </a:r>
            <a:r>
              <a:rPr lang="en-CA" sz="3200" b="1" dirty="0">
                <a:solidFill>
                  <a:schemeClr val="accent2"/>
                </a:solidFill>
                <a:latin typeface="Times New Roman" pitchFamily="18" charset="0"/>
              </a:rPr>
              <a:t>Public Web Site</a:t>
            </a:r>
          </a:p>
        </p:txBody>
      </p:sp>
      <p:sp>
        <p:nvSpPr>
          <p:cNvPr id="62470" name="Text Box 5"/>
          <p:cNvSpPr txBox="1">
            <a:spLocks noChangeArrowheads="1"/>
          </p:cNvSpPr>
          <p:nvPr/>
        </p:nvSpPr>
        <p:spPr bwMode="auto">
          <a:xfrm>
            <a:off x="73025" y="1341438"/>
            <a:ext cx="2380780" cy="2585323"/>
          </a:xfrm>
          <a:prstGeom prst="rect">
            <a:avLst/>
          </a:prstGeom>
          <a:noFill/>
          <a:ln w="9525">
            <a:solidFill>
              <a:schemeClr val="accent2"/>
            </a:solidFill>
            <a:miter lim="800000"/>
            <a:headEnd/>
            <a:tailEnd/>
          </a:ln>
        </p:spPr>
        <p:txBody>
          <a:bodyPr wrap="none">
            <a:spAutoFit/>
          </a:bodyPr>
          <a:lstStyle/>
          <a:p>
            <a:pPr>
              <a:buFontTx/>
              <a:buChar char="•"/>
            </a:pPr>
            <a:r>
              <a:rPr lang="en-CA" dirty="0">
                <a:latin typeface="Times New Roman" pitchFamily="18" charset="0"/>
              </a:rPr>
              <a:t> Members of WG</a:t>
            </a:r>
          </a:p>
          <a:p>
            <a:pPr>
              <a:buFontTx/>
              <a:buChar char="•"/>
            </a:pPr>
            <a:r>
              <a:rPr lang="en-CA" dirty="0">
                <a:latin typeface="Times New Roman" pitchFamily="18" charset="0"/>
              </a:rPr>
              <a:t> Introduction </a:t>
            </a:r>
          </a:p>
          <a:p>
            <a:pPr>
              <a:buFontTx/>
              <a:buChar char="•"/>
            </a:pPr>
            <a:r>
              <a:rPr lang="en-CA" dirty="0">
                <a:latin typeface="Times New Roman" pitchFamily="18" charset="0"/>
              </a:rPr>
              <a:t> Survey of VSEs</a:t>
            </a:r>
          </a:p>
          <a:p>
            <a:pPr>
              <a:buFontTx/>
              <a:buChar char="•"/>
            </a:pPr>
            <a:r>
              <a:rPr lang="en-CA" dirty="0">
                <a:latin typeface="Times New Roman" pitchFamily="18" charset="0"/>
              </a:rPr>
              <a:t> Network of </a:t>
            </a:r>
            <a:r>
              <a:rPr lang="en-CA" dirty="0" smtClean="0">
                <a:latin typeface="Times New Roman" pitchFamily="18" charset="0"/>
              </a:rPr>
              <a:t>Centers</a:t>
            </a:r>
          </a:p>
          <a:p>
            <a:pPr>
              <a:buFontTx/>
              <a:buChar char="•"/>
            </a:pPr>
            <a:r>
              <a:rPr lang="en-CA" dirty="0" smtClean="0">
                <a:latin typeface="Times New Roman" pitchFamily="18" charset="0"/>
              </a:rPr>
              <a:t> Generic Profiles</a:t>
            </a:r>
            <a:endParaRPr lang="en-CA" dirty="0">
              <a:latin typeface="Times New Roman" pitchFamily="18" charset="0"/>
            </a:endParaRPr>
          </a:p>
          <a:p>
            <a:pPr>
              <a:buFontTx/>
              <a:buChar char="•"/>
            </a:pPr>
            <a:r>
              <a:rPr lang="en-CA" dirty="0">
                <a:latin typeface="Times New Roman" pitchFamily="18" charset="0"/>
              </a:rPr>
              <a:t> Deployment Packages</a:t>
            </a:r>
          </a:p>
          <a:p>
            <a:pPr>
              <a:buFontTx/>
              <a:buChar char="•"/>
            </a:pPr>
            <a:r>
              <a:rPr lang="en-CA" dirty="0">
                <a:latin typeface="Times New Roman" pitchFamily="18" charset="0"/>
              </a:rPr>
              <a:t> Pilot Projects</a:t>
            </a:r>
          </a:p>
          <a:p>
            <a:pPr>
              <a:buFontTx/>
              <a:buChar char="•"/>
            </a:pPr>
            <a:r>
              <a:rPr lang="en-CA" dirty="0">
                <a:latin typeface="Times New Roman" pitchFamily="18" charset="0"/>
              </a:rPr>
              <a:t> Education DPs</a:t>
            </a:r>
          </a:p>
          <a:p>
            <a:pPr>
              <a:buFontTx/>
              <a:buChar char="•"/>
            </a:pPr>
            <a:r>
              <a:rPr lang="en-CA" dirty="0">
                <a:latin typeface="Times New Roman" pitchFamily="18" charset="0"/>
              </a:rPr>
              <a:t> Publications</a:t>
            </a:r>
          </a:p>
        </p:txBody>
      </p:sp>
      <p:sp>
        <p:nvSpPr>
          <p:cNvPr id="62471" name="Rectangle 6"/>
          <p:cNvSpPr>
            <a:spLocks noChangeArrowheads="1"/>
          </p:cNvSpPr>
          <p:nvPr/>
        </p:nvSpPr>
        <p:spPr bwMode="auto">
          <a:xfrm>
            <a:off x="1763713" y="6092825"/>
            <a:ext cx="6038850" cy="366713"/>
          </a:xfrm>
          <a:prstGeom prst="rect">
            <a:avLst/>
          </a:prstGeom>
          <a:noFill/>
          <a:ln w="9525">
            <a:noFill/>
            <a:miter lim="800000"/>
            <a:headEnd/>
            <a:tailEnd/>
          </a:ln>
        </p:spPr>
        <p:txBody>
          <a:bodyPr wrap="none">
            <a:spAutoFit/>
          </a:bodyPr>
          <a:lstStyle/>
          <a:p>
            <a:r>
              <a:rPr lang="en-CA">
                <a:hlinkClick r:id="rId3"/>
              </a:rPr>
              <a:t>http://profs.logti.etsmtl.ca/claporte/English/VSE/index.html</a:t>
            </a:r>
            <a:endParaRPr lang="fr-CA"/>
          </a:p>
        </p:txBody>
      </p:sp>
      <p:pic>
        <p:nvPicPr>
          <p:cNvPr id="81921" name="Picture 1"/>
          <p:cNvPicPr>
            <a:picLocks noChangeAspect="1" noChangeArrowheads="1"/>
          </p:cNvPicPr>
          <p:nvPr/>
        </p:nvPicPr>
        <p:blipFill>
          <a:blip r:embed="rId4" cstate="print"/>
          <a:srcRect/>
          <a:stretch>
            <a:fillRect/>
          </a:stretch>
        </p:blipFill>
        <p:spPr bwMode="auto">
          <a:xfrm>
            <a:off x="2518116" y="1124744"/>
            <a:ext cx="6518380" cy="4073987"/>
          </a:xfrm>
          <a:prstGeom prst="rect">
            <a:avLst/>
          </a:prstGeom>
          <a:noFill/>
          <a:ln w="9525">
            <a:noFill/>
            <a:miter lim="800000"/>
            <a:headEnd/>
            <a:tailEnd/>
          </a:ln>
        </p:spPr>
      </p:pic>
      <p:sp>
        <p:nvSpPr>
          <p:cNvPr id="8" name="AutoShape 2"/>
          <p:cNvSpPr>
            <a:spLocks noChangeArrowheads="1"/>
          </p:cNvSpPr>
          <p:nvPr/>
        </p:nvSpPr>
        <p:spPr bwMode="auto">
          <a:xfrm>
            <a:off x="107951" y="44451"/>
            <a:ext cx="1367705" cy="576237"/>
          </a:xfrm>
          <a:prstGeom prst="rightArrow">
            <a:avLst>
              <a:gd name="adj1" fmla="val 50000"/>
              <a:gd name="adj2" fmla="val 57434"/>
            </a:avLst>
          </a:prstGeom>
          <a:solidFill>
            <a:schemeClr val="bg1"/>
          </a:solidFill>
          <a:ln w="9525">
            <a:solidFill>
              <a:schemeClr val="tx1"/>
            </a:solidFill>
            <a:miter lim="800000"/>
            <a:headEnd/>
            <a:tailEnd/>
          </a:ln>
        </p:spPr>
        <p:txBody>
          <a:bodyPr wrap="none" anchor="ctr"/>
          <a:lstStyle/>
          <a:p>
            <a:r>
              <a:rPr lang="en-CA" sz="1600" b="1" dirty="0"/>
              <a:t>5. Diffusion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ate Placeholder 1"/>
          <p:cNvSpPr>
            <a:spLocks noGrp="1"/>
          </p:cNvSpPr>
          <p:nvPr>
            <p:ph type="dt" sz="quarter" idx="10"/>
          </p:nvPr>
        </p:nvSpPr>
        <p:spPr>
          <a:noFill/>
        </p:spPr>
        <p:txBody>
          <a:bodyPr/>
          <a:lstStyle/>
          <a:p>
            <a:fld id="{1DD781F0-B6FE-481F-9D59-B339A3AC3273}" type="datetime4">
              <a:rPr lang="en-US" smtClean="0"/>
              <a:pPr/>
              <a:t>April 28, 2012</a:t>
            </a:fld>
            <a:endParaRPr lang="fr-CA" smtClean="0"/>
          </a:p>
        </p:txBody>
      </p:sp>
      <p:sp>
        <p:nvSpPr>
          <p:cNvPr id="63491" name="Slide Number Placeholder 2"/>
          <p:cNvSpPr>
            <a:spLocks noGrp="1"/>
          </p:cNvSpPr>
          <p:nvPr>
            <p:ph type="sldNum" sz="quarter" idx="11"/>
          </p:nvPr>
        </p:nvSpPr>
        <p:spPr>
          <a:noFill/>
        </p:spPr>
        <p:txBody>
          <a:bodyPr/>
          <a:lstStyle/>
          <a:p>
            <a:fld id="{0F608045-4E3A-4F6C-AADB-1B28DB2D7EFF}" type="slidenum">
              <a:rPr lang="en-US" smtClean="0"/>
              <a:pPr/>
              <a:t>57</a:t>
            </a:fld>
            <a:endParaRPr lang="en-US" smtClean="0"/>
          </a:p>
        </p:txBody>
      </p:sp>
      <p:sp>
        <p:nvSpPr>
          <p:cNvPr id="63492" name="Rectangle 2"/>
          <p:cNvSpPr>
            <a:spLocks noChangeArrowheads="1"/>
          </p:cNvSpPr>
          <p:nvPr/>
        </p:nvSpPr>
        <p:spPr bwMode="auto">
          <a:xfrm>
            <a:off x="323155" y="116632"/>
            <a:ext cx="8569325" cy="1143001"/>
          </a:xfrm>
          <a:prstGeom prst="rect">
            <a:avLst/>
          </a:prstGeom>
          <a:noFill/>
          <a:ln w="9525">
            <a:noFill/>
            <a:miter lim="800000"/>
            <a:headEnd/>
            <a:tailEnd/>
          </a:ln>
        </p:spPr>
        <p:txBody>
          <a:bodyPr anchor="ctr"/>
          <a:lstStyle/>
          <a:p>
            <a:pPr algn="ctr"/>
            <a:r>
              <a:rPr lang="en-US" sz="3200" b="1" dirty="0">
                <a:solidFill>
                  <a:schemeClr val="accent2"/>
                </a:solidFill>
                <a:latin typeface="Times New Roman" pitchFamily="18" charset="0"/>
              </a:rPr>
              <a:t>Technology </a:t>
            </a:r>
            <a:r>
              <a:rPr lang="en-US" sz="3200" b="1" dirty="0" smtClean="0">
                <a:solidFill>
                  <a:schemeClr val="accent2"/>
                </a:solidFill>
                <a:latin typeface="Times New Roman" pitchFamily="18" charset="0"/>
              </a:rPr>
              <a:t>Transfer </a:t>
            </a:r>
            <a:r>
              <a:rPr lang="en-US" sz="3200" b="1" dirty="0">
                <a:solidFill>
                  <a:schemeClr val="accent2"/>
                </a:solidFill>
                <a:latin typeface="Times New Roman" pitchFamily="18" charset="0"/>
              </a:rPr>
              <a:t>C</a:t>
            </a:r>
            <a:r>
              <a:rPr lang="en-US" sz="3200" b="1" dirty="0" smtClean="0">
                <a:solidFill>
                  <a:schemeClr val="accent2"/>
                </a:solidFill>
                <a:latin typeface="Times New Roman" pitchFamily="18" charset="0"/>
              </a:rPr>
              <a:t>enter </a:t>
            </a:r>
          </a:p>
          <a:p>
            <a:pPr algn="ctr"/>
            <a:r>
              <a:rPr lang="en-US" sz="3200" b="1" dirty="0" smtClean="0">
                <a:solidFill>
                  <a:schemeClr val="accent2"/>
                </a:solidFill>
                <a:latin typeface="Times New Roman" pitchFamily="18" charset="0"/>
              </a:rPr>
              <a:t>for VSEs at </a:t>
            </a:r>
            <a:r>
              <a:rPr lang="en-US" sz="3200" b="1" dirty="0">
                <a:solidFill>
                  <a:schemeClr val="accent2"/>
                </a:solidFill>
                <a:latin typeface="Times New Roman" pitchFamily="18" charset="0"/>
              </a:rPr>
              <a:t>the ÉTS</a:t>
            </a:r>
            <a:endParaRPr lang="fr-CA" sz="3200" b="1" dirty="0">
              <a:solidFill>
                <a:schemeClr val="accent2"/>
              </a:solidFill>
              <a:latin typeface="Times New Roman" pitchFamily="18" charset="0"/>
            </a:endParaRPr>
          </a:p>
        </p:txBody>
      </p:sp>
      <p:sp>
        <p:nvSpPr>
          <p:cNvPr id="63493" name="Rectangle 3"/>
          <p:cNvSpPr>
            <a:spLocks noChangeArrowheads="1"/>
          </p:cNvSpPr>
          <p:nvPr/>
        </p:nvSpPr>
        <p:spPr bwMode="auto">
          <a:xfrm>
            <a:off x="395288" y="1052513"/>
            <a:ext cx="8435975" cy="4824412"/>
          </a:xfrm>
          <a:prstGeom prst="rect">
            <a:avLst/>
          </a:prstGeom>
          <a:noFill/>
          <a:ln w="9525">
            <a:noFill/>
            <a:miter lim="800000"/>
            <a:headEnd/>
            <a:tailEnd/>
          </a:ln>
        </p:spPr>
        <p:txBody>
          <a:bodyPr/>
          <a:lstStyle/>
          <a:p>
            <a:pPr marL="533400" indent="-533400">
              <a:lnSpc>
                <a:spcPct val="90000"/>
              </a:lnSpc>
              <a:spcBef>
                <a:spcPct val="20000"/>
              </a:spcBef>
              <a:buFontTx/>
              <a:buChar char="•"/>
            </a:pPr>
            <a:r>
              <a:rPr lang="en-US" sz="2400" b="1">
                <a:latin typeface="Times New Roman" pitchFamily="18" charset="0"/>
              </a:rPr>
              <a:t>Mission</a:t>
            </a:r>
          </a:p>
          <a:p>
            <a:pPr marL="914400" lvl="1" indent="-457200">
              <a:lnSpc>
                <a:spcPct val="90000"/>
              </a:lnSpc>
              <a:spcBef>
                <a:spcPct val="20000"/>
              </a:spcBef>
              <a:buFontTx/>
              <a:buChar char="–"/>
            </a:pPr>
            <a:r>
              <a:rPr lang="en-US" sz="2000">
                <a:latin typeface="Times New Roman" pitchFamily="18" charset="0"/>
              </a:rPr>
              <a:t>To accelerate technology transfer to small and very small structures in Québec developing software products or software-based systems, or to provide IT services to make them more competitive, both at the national level and internationally, by developing and deploying software engineering practices tailored to their needs.</a:t>
            </a:r>
          </a:p>
          <a:p>
            <a:pPr marL="533400" indent="-533400">
              <a:lnSpc>
                <a:spcPct val="90000"/>
              </a:lnSpc>
              <a:spcBef>
                <a:spcPct val="20000"/>
              </a:spcBef>
              <a:buFontTx/>
              <a:buChar char="•"/>
            </a:pPr>
            <a:r>
              <a:rPr lang="en-US" sz="2400" b="1">
                <a:latin typeface="Times New Roman" pitchFamily="18" charset="0"/>
              </a:rPr>
              <a:t>Objectives</a:t>
            </a:r>
          </a:p>
          <a:p>
            <a:pPr marL="914400" lvl="1" indent="-457200">
              <a:lnSpc>
                <a:spcPct val="80000"/>
              </a:lnSpc>
              <a:spcBef>
                <a:spcPct val="20000"/>
              </a:spcBef>
              <a:buFontTx/>
              <a:buAutoNum type="arabicPeriod"/>
            </a:pPr>
            <a:r>
              <a:rPr lang="en-US" sz="2000">
                <a:latin typeface="Times New Roman" pitchFamily="18" charset="0"/>
              </a:rPr>
              <a:t>Identify, promote, and disseminate best practices in software engineering and services for very small entities;</a:t>
            </a:r>
          </a:p>
          <a:p>
            <a:pPr marL="914400" lvl="1" indent="-457200">
              <a:lnSpc>
                <a:spcPct val="80000"/>
              </a:lnSpc>
              <a:spcBef>
                <a:spcPct val="20000"/>
              </a:spcBef>
              <a:buFontTx/>
              <a:buAutoNum type="arabicPeriod"/>
            </a:pPr>
            <a:r>
              <a:rPr lang="en-US" sz="2000">
                <a:latin typeface="Times New Roman" pitchFamily="18" charset="0"/>
              </a:rPr>
              <a:t>Accelerate the process of technology transfer in software engineering for VSEs;</a:t>
            </a:r>
          </a:p>
          <a:p>
            <a:pPr marL="914400" lvl="1" indent="-457200">
              <a:lnSpc>
                <a:spcPct val="80000"/>
              </a:lnSpc>
              <a:spcBef>
                <a:spcPct val="20000"/>
              </a:spcBef>
              <a:buFontTx/>
              <a:buAutoNum type="arabicPeriod"/>
            </a:pPr>
            <a:r>
              <a:rPr lang="en-US" sz="2000">
                <a:latin typeface="Times New Roman" pitchFamily="18" charset="0"/>
              </a:rPr>
              <a:t>Provide information and technical and strategic information to managers of VSEs, outsourcers, and Government of Québec agencies;</a:t>
            </a:r>
          </a:p>
          <a:p>
            <a:pPr marL="914400" lvl="1" indent="-457200">
              <a:lnSpc>
                <a:spcPct val="80000"/>
              </a:lnSpc>
              <a:spcBef>
                <a:spcPct val="20000"/>
              </a:spcBef>
              <a:buFontTx/>
              <a:buAutoNum type="arabicPeriod"/>
            </a:pPr>
            <a:r>
              <a:rPr lang="en-US" sz="2000">
                <a:latin typeface="Times New Roman" pitchFamily="18" charset="0"/>
              </a:rPr>
              <a:t>Participate in the development of international standards for VSEs;</a:t>
            </a:r>
          </a:p>
          <a:p>
            <a:pPr marL="914400" lvl="1" indent="-457200">
              <a:lnSpc>
                <a:spcPct val="80000"/>
              </a:lnSpc>
              <a:spcBef>
                <a:spcPct val="20000"/>
              </a:spcBef>
              <a:buFontTx/>
              <a:buAutoNum type="arabicPeriod"/>
            </a:pPr>
            <a:r>
              <a:rPr lang="en-US" sz="2000">
                <a:latin typeface="Times New Roman" pitchFamily="18" charset="0"/>
              </a:rPr>
              <a:t>Promote international standards for VSEs in Québec;</a:t>
            </a:r>
          </a:p>
          <a:p>
            <a:pPr marL="914400" lvl="1" indent="-457200">
              <a:lnSpc>
                <a:spcPct val="80000"/>
              </a:lnSpc>
              <a:spcBef>
                <a:spcPct val="20000"/>
              </a:spcBef>
              <a:buFontTx/>
              <a:buAutoNum type="arabicPeriod"/>
            </a:pPr>
            <a:r>
              <a:rPr lang="en-US" sz="2000">
                <a:latin typeface="Times New Roman" pitchFamily="18" charset="0"/>
              </a:rPr>
              <a:t>Promote research in software engineering for VSEs;</a:t>
            </a:r>
          </a:p>
          <a:p>
            <a:pPr marL="914400" lvl="1" indent="-457200">
              <a:lnSpc>
                <a:spcPct val="80000"/>
              </a:lnSpc>
              <a:spcBef>
                <a:spcPct val="20000"/>
              </a:spcBef>
              <a:buFontTx/>
              <a:buAutoNum type="arabicPeriod"/>
            </a:pPr>
            <a:r>
              <a:rPr lang="en-US" sz="2000">
                <a:latin typeface="Times New Roman" pitchFamily="18" charset="0"/>
              </a:rPr>
              <a:t>Promote training and development courses on ISO standards for VSEs.</a:t>
            </a:r>
            <a:endParaRPr lang="fr-CA" sz="2000">
              <a:latin typeface="Times New Roman" pitchFamily="18" charset="0"/>
            </a:endParaRPr>
          </a:p>
        </p:txBody>
      </p:sp>
      <p:sp>
        <p:nvSpPr>
          <p:cNvPr id="6" name="AutoShape 2"/>
          <p:cNvSpPr>
            <a:spLocks noChangeArrowheads="1"/>
          </p:cNvSpPr>
          <p:nvPr/>
        </p:nvSpPr>
        <p:spPr bwMode="auto">
          <a:xfrm>
            <a:off x="107951" y="116459"/>
            <a:ext cx="1367705" cy="576237"/>
          </a:xfrm>
          <a:prstGeom prst="rightArrow">
            <a:avLst>
              <a:gd name="adj1" fmla="val 50000"/>
              <a:gd name="adj2" fmla="val 57434"/>
            </a:avLst>
          </a:prstGeom>
          <a:solidFill>
            <a:schemeClr val="bg1"/>
          </a:solidFill>
          <a:ln w="9525">
            <a:solidFill>
              <a:schemeClr val="tx1"/>
            </a:solidFill>
            <a:miter lim="800000"/>
            <a:headEnd/>
            <a:tailEnd/>
          </a:ln>
        </p:spPr>
        <p:txBody>
          <a:bodyPr wrap="none" anchor="ctr"/>
          <a:lstStyle/>
          <a:p>
            <a:r>
              <a:rPr lang="en-CA" sz="1600" b="1" dirty="0"/>
              <a:t>5. Diffusion</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Date Placeholder 2"/>
          <p:cNvSpPr>
            <a:spLocks noGrp="1"/>
          </p:cNvSpPr>
          <p:nvPr>
            <p:ph type="dt" sz="quarter" idx="10"/>
          </p:nvPr>
        </p:nvSpPr>
        <p:spPr>
          <a:noFill/>
        </p:spPr>
        <p:txBody>
          <a:bodyPr/>
          <a:lstStyle/>
          <a:p>
            <a:fld id="{6D4CE397-091A-4EAD-A78D-CCDDF8DA1D4F}" type="datetime4">
              <a:rPr lang="en-US" smtClean="0"/>
              <a:pPr/>
              <a:t>April 28, 2012</a:t>
            </a:fld>
            <a:endParaRPr lang="fr-CA" smtClean="0"/>
          </a:p>
        </p:txBody>
      </p:sp>
      <p:sp>
        <p:nvSpPr>
          <p:cNvPr id="64515" name="Slide Number Placeholder 3"/>
          <p:cNvSpPr>
            <a:spLocks noGrp="1"/>
          </p:cNvSpPr>
          <p:nvPr>
            <p:ph type="sldNum" sz="quarter" idx="11"/>
          </p:nvPr>
        </p:nvSpPr>
        <p:spPr>
          <a:noFill/>
        </p:spPr>
        <p:txBody>
          <a:bodyPr/>
          <a:lstStyle/>
          <a:p>
            <a:fld id="{1675296B-DAA7-48E2-84CF-07EF30B5ED86}" type="slidenum">
              <a:rPr lang="en-US" smtClean="0"/>
              <a:pPr/>
              <a:t>58</a:t>
            </a:fld>
            <a:endParaRPr lang="en-US" smtClean="0"/>
          </a:p>
        </p:txBody>
      </p:sp>
      <p:sp>
        <p:nvSpPr>
          <p:cNvPr id="64516" name="Rectangle 77"/>
          <p:cNvSpPr>
            <a:spLocks noGrp="1" noChangeArrowheads="1"/>
          </p:cNvSpPr>
          <p:nvPr>
            <p:ph type="title"/>
            <p:custDataLst>
              <p:tags r:id="rId1"/>
            </p:custDataLst>
          </p:nvPr>
        </p:nvSpPr>
        <p:spPr>
          <a:xfrm>
            <a:off x="1763713" y="115888"/>
            <a:ext cx="6948487" cy="1143000"/>
          </a:xfrm>
          <a:noFill/>
        </p:spPr>
        <p:txBody>
          <a:bodyPr/>
          <a:lstStyle/>
          <a:p>
            <a:pPr eaLnBrk="1" hangingPunct="1"/>
            <a:r>
              <a:rPr lang="en-CA" sz="3200" dirty="0" smtClean="0"/>
              <a:t>Thailand </a:t>
            </a:r>
            <a:br>
              <a:rPr lang="en-CA" sz="3200" dirty="0" smtClean="0"/>
            </a:br>
            <a:r>
              <a:rPr lang="en-CA" sz="3200" dirty="0" smtClean="0"/>
              <a:t>and APEC/ASEAN Countries </a:t>
            </a:r>
          </a:p>
        </p:txBody>
      </p:sp>
      <p:sp>
        <p:nvSpPr>
          <p:cNvPr id="64517" name="Rectangle 78"/>
          <p:cNvSpPr>
            <a:spLocks noChangeArrowheads="1"/>
          </p:cNvSpPr>
          <p:nvPr>
            <p:custDataLst>
              <p:tags r:id="rId2"/>
            </p:custDataLst>
          </p:nvPr>
        </p:nvSpPr>
        <p:spPr bwMode="auto">
          <a:xfrm>
            <a:off x="539750" y="1206500"/>
            <a:ext cx="8135938" cy="5174828"/>
          </a:xfrm>
          <a:prstGeom prst="rect">
            <a:avLst/>
          </a:prstGeom>
          <a:noFill/>
          <a:ln w="9525">
            <a:noFill/>
            <a:miter lim="800000"/>
            <a:headEnd/>
            <a:tailEnd/>
          </a:ln>
        </p:spPr>
        <p:txBody>
          <a:bodyPr/>
          <a:lstStyle/>
          <a:p>
            <a:pPr marL="342900" indent="-342900">
              <a:lnSpc>
                <a:spcPct val="80000"/>
              </a:lnSpc>
              <a:spcBef>
                <a:spcPct val="20000"/>
              </a:spcBef>
              <a:buFontTx/>
              <a:buChar char="•"/>
            </a:pPr>
            <a:r>
              <a:rPr lang="fr-CA" sz="2400" b="1" dirty="0" err="1">
                <a:latin typeface="Times New Roman" pitchFamily="18" charset="0"/>
              </a:rPr>
              <a:t>Thailand</a:t>
            </a:r>
            <a:endParaRPr lang="fr-CA" sz="2400" b="1" dirty="0">
              <a:latin typeface="Times New Roman" pitchFamily="18" charset="0"/>
            </a:endParaRPr>
          </a:p>
          <a:p>
            <a:pPr marL="742950" lvl="1" indent="-285750">
              <a:lnSpc>
                <a:spcPct val="80000"/>
              </a:lnSpc>
              <a:spcBef>
                <a:spcPct val="20000"/>
              </a:spcBef>
              <a:buFontTx/>
              <a:buChar char="–"/>
            </a:pPr>
            <a:r>
              <a:rPr lang="fr-CA" sz="2000" b="1" dirty="0">
                <a:latin typeface="Times New Roman" pitchFamily="18" charset="0"/>
              </a:rPr>
              <a:t>Budget</a:t>
            </a:r>
          </a:p>
          <a:p>
            <a:pPr marL="1143000" lvl="2" indent="-228600">
              <a:lnSpc>
                <a:spcPct val="80000"/>
              </a:lnSpc>
              <a:spcBef>
                <a:spcPct val="20000"/>
              </a:spcBef>
              <a:buFontTx/>
              <a:buChar char="•"/>
            </a:pPr>
            <a:r>
              <a:rPr lang="fr-CA" sz="2000" dirty="0">
                <a:latin typeface="Times New Roman" pitchFamily="18" charset="0"/>
              </a:rPr>
              <a:t>1,000,000 $ over 3 </a:t>
            </a:r>
            <a:r>
              <a:rPr lang="fr-CA" sz="2000" dirty="0" err="1">
                <a:latin typeface="Times New Roman" pitchFamily="18" charset="0"/>
              </a:rPr>
              <a:t>years</a:t>
            </a:r>
            <a:endParaRPr lang="fr-CA" sz="2000" dirty="0">
              <a:latin typeface="Times New Roman" pitchFamily="18" charset="0"/>
            </a:endParaRPr>
          </a:p>
          <a:p>
            <a:pPr marL="742950" lvl="1" indent="-285750">
              <a:lnSpc>
                <a:spcPct val="80000"/>
              </a:lnSpc>
              <a:spcBef>
                <a:spcPct val="20000"/>
              </a:spcBef>
              <a:buFontTx/>
              <a:buChar char="–"/>
            </a:pPr>
            <a:r>
              <a:rPr lang="en-US" sz="2000" b="1" dirty="0">
                <a:latin typeface="Times New Roman" pitchFamily="18" charset="0"/>
              </a:rPr>
              <a:t>Objectives</a:t>
            </a:r>
          </a:p>
          <a:p>
            <a:pPr marL="1143000" lvl="2" indent="-228600">
              <a:lnSpc>
                <a:spcPct val="80000"/>
              </a:lnSpc>
              <a:spcBef>
                <a:spcPct val="20000"/>
              </a:spcBef>
              <a:buFontTx/>
              <a:buChar char="•"/>
            </a:pPr>
            <a:r>
              <a:rPr lang="en-US" sz="2000" dirty="0">
                <a:latin typeface="Times New Roman" pitchFamily="18" charset="0"/>
              </a:rPr>
              <a:t>ISO 29110 as a standard in Thailand </a:t>
            </a:r>
            <a:r>
              <a:rPr lang="en-US" sz="2000" u="sng" dirty="0">
                <a:solidFill>
                  <a:schemeClr val="accent2"/>
                </a:solidFill>
                <a:latin typeface="Times New Roman" pitchFamily="18" charset="0"/>
              </a:rPr>
              <a:t>within 2 years</a:t>
            </a:r>
            <a:r>
              <a:rPr lang="en-US" sz="2000" dirty="0">
                <a:latin typeface="Times New Roman" pitchFamily="18" charset="0"/>
              </a:rPr>
              <a:t> after publication by ISO</a:t>
            </a:r>
          </a:p>
          <a:p>
            <a:pPr marL="1143000" lvl="2" indent="-228600">
              <a:lnSpc>
                <a:spcPct val="80000"/>
              </a:lnSpc>
              <a:spcBef>
                <a:spcPct val="20000"/>
              </a:spcBef>
              <a:buFontTx/>
              <a:buChar char="•"/>
            </a:pPr>
            <a:r>
              <a:rPr lang="en-US" sz="2000" dirty="0">
                <a:latin typeface="Times New Roman" pitchFamily="18" charset="0"/>
              </a:rPr>
              <a:t>At least 10% growth rate of Thai industries especially a small size of entrepreneurs</a:t>
            </a:r>
          </a:p>
          <a:p>
            <a:pPr marL="1143000" lvl="2" indent="-228600">
              <a:lnSpc>
                <a:spcPct val="80000"/>
              </a:lnSpc>
              <a:spcBef>
                <a:spcPct val="20000"/>
              </a:spcBef>
              <a:buFontTx/>
              <a:buChar char="•"/>
            </a:pPr>
            <a:r>
              <a:rPr lang="en-US" sz="2000" dirty="0">
                <a:latin typeface="Times New Roman" pitchFamily="18" charset="0"/>
              </a:rPr>
              <a:t>Strengthen the ability of competitiveness of the Thai software industry</a:t>
            </a:r>
          </a:p>
          <a:p>
            <a:pPr marL="742950" lvl="1" indent="-285750">
              <a:lnSpc>
                <a:spcPct val="80000"/>
              </a:lnSpc>
              <a:spcBef>
                <a:spcPct val="20000"/>
              </a:spcBef>
              <a:buFontTx/>
              <a:buChar char="–"/>
            </a:pPr>
            <a:r>
              <a:rPr lang="en-US" sz="2000" b="1" dirty="0">
                <a:latin typeface="Times New Roman" pitchFamily="18" charset="0"/>
              </a:rPr>
              <a:t>Target</a:t>
            </a:r>
          </a:p>
          <a:p>
            <a:pPr marL="1143000" lvl="2" indent="-228600">
              <a:lnSpc>
                <a:spcPct val="80000"/>
              </a:lnSpc>
              <a:spcBef>
                <a:spcPct val="20000"/>
              </a:spcBef>
              <a:buFontTx/>
              <a:buChar char="•"/>
            </a:pPr>
            <a:r>
              <a:rPr lang="en-US" sz="2000" dirty="0">
                <a:latin typeface="Times New Roman" pitchFamily="18" charset="0"/>
              </a:rPr>
              <a:t>300 Thai VSEs assessed over 3 years</a:t>
            </a:r>
          </a:p>
          <a:p>
            <a:pPr marL="742950" lvl="1" indent="-285750">
              <a:lnSpc>
                <a:spcPct val="80000"/>
              </a:lnSpc>
              <a:spcBef>
                <a:spcPct val="20000"/>
              </a:spcBef>
              <a:buFontTx/>
              <a:buChar char="–"/>
            </a:pPr>
            <a:r>
              <a:rPr lang="en-US" sz="2000" b="1" dirty="0">
                <a:latin typeface="Times New Roman" pitchFamily="18" charset="0"/>
              </a:rPr>
              <a:t>Education</a:t>
            </a:r>
          </a:p>
          <a:p>
            <a:pPr marL="1143000" lvl="2" indent="-228600">
              <a:lnSpc>
                <a:spcPct val="80000"/>
              </a:lnSpc>
              <a:spcBef>
                <a:spcPct val="20000"/>
              </a:spcBef>
              <a:buFontTx/>
              <a:buChar char="•"/>
            </a:pPr>
            <a:r>
              <a:rPr lang="en-US" sz="2000" dirty="0">
                <a:latin typeface="Times New Roman" pitchFamily="18" charset="0"/>
              </a:rPr>
              <a:t>Incorporate 29110 in undergraduate and graduate programs </a:t>
            </a:r>
            <a:endParaRPr lang="en-US" sz="2000" b="1" dirty="0">
              <a:latin typeface="Times New Roman" pitchFamily="18" charset="0"/>
            </a:endParaRPr>
          </a:p>
          <a:p>
            <a:pPr marL="342900" indent="-342900">
              <a:lnSpc>
                <a:spcPct val="80000"/>
              </a:lnSpc>
              <a:spcBef>
                <a:spcPct val="20000"/>
              </a:spcBef>
              <a:buFontTx/>
              <a:buChar char="•"/>
            </a:pPr>
            <a:r>
              <a:rPr lang="en-US" sz="2400" b="1" dirty="0">
                <a:latin typeface="Times New Roman" pitchFamily="18" charset="0"/>
              </a:rPr>
              <a:t>APEC </a:t>
            </a:r>
            <a:r>
              <a:rPr lang="en-US" sz="2000" b="1" dirty="0">
                <a:latin typeface="Times New Roman" pitchFamily="18" charset="0"/>
              </a:rPr>
              <a:t>(</a:t>
            </a:r>
            <a:r>
              <a:rPr lang="en-US" sz="2000" dirty="0">
                <a:latin typeface="Times New Roman" pitchFamily="18" charset="0"/>
              </a:rPr>
              <a:t>Asia</a:t>
            </a:r>
            <a:r>
              <a:rPr lang="th-TH" sz="2000" dirty="0">
                <a:latin typeface="Times New Roman" pitchFamily="18" charset="0"/>
              </a:rPr>
              <a:t>-</a:t>
            </a:r>
            <a:r>
              <a:rPr lang="en-US" sz="2000" dirty="0">
                <a:latin typeface="Times New Roman" pitchFamily="18" charset="0"/>
              </a:rPr>
              <a:t>Pacific Economic Cooperation )</a:t>
            </a:r>
            <a:r>
              <a:rPr lang="en-US" sz="2000" b="1" dirty="0">
                <a:latin typeface="Times New Roman" pitchFamily="18" charset="0"/>
              </a:rPr>
              <a:t>/</a:t>
            </a:r>
            <a:r>
              <a:rPr lang="en-US" sz="2400" b="1" dirty="0">
                <a:latin typeface="Times New Roman" pitchFamily="18" charset="0"/>
              </a:rPr>
              <a:t>ASEAN </a:t>
            </a:r>
            <a:r>
              <a:rPr lang="en-US" sz="2000" dirty="0">
                <a:latin typeface="Times New Roman" pitchFamily="18" charset="0"/>
              </a:rPr>
              <a:t>(</a:t>
            </a:r>
            <a:r>
              <a:rPr lang="en-CA" sz="2000" dirty="0">
                <a:latin typeface="Times New Roman" pitchFamily="18" charset="0"/>
              </a:rPr>
              <a:t>Association of Southeast Asian Nations</a:t>
            </a:r>
            <a:r>
              <a:rPr lang="fr-CA" sz="2000" dirty="0">
                <a:latin typeface="Times New Roman" pitchFamily="18" charset="0"/>
              </a:rPr>
              <a:t>,10 countries)</a:t>
            </a:r>
            <a:endParaRPr lang="en-US" sz="2000" dirty="0">
              <a:latin typeface="Times New Roman" pitchFamily="18" charset="0"/>
            </a:endParaRPr>
          </a:p>
          <a:p>
            <a:pPr marL="742950" lvl="1" indent="-285750">
              <a:lnSpc>
                <a:spcPct val="80000"/>
              </a:lnSpc>
              <a:spcBef>
                <a:spcPct val="20000"/>
              </a:spcBef>
              <a:buFontTx/>
              <a:buChar char="–"/>
            </a:pPr>
            <a:r>
              <a:rPr lang="en-US" sz="2000" dirty="0">
                <a:latin typeface="Times New Roman" pitchFamily="18" charset="0"/>
              </a:rPr>
              <a:t>6 other countries are in the process of adopting </a:t>
            </a:r>
            <a:r>
              <a:rPr lang="en-US" sz="2000" dirty="0" smtClean="0">
                <a:latin typeface="Times New Roman" pitchFamily="18" charset="0"/>
              </a:rPr>
              <a:t> ISO </a:t>
            </a:r>
            <a:r>
              <a:rPr lang="en-US" sz="2000" dirty="0">
                <a:latin typeface="Times New Roman" pitchFamily="18" charset="0"/>
              </a:rPr>
              <a:t>29110</a:t>
            </a:r>
          </a:p>
        </p:txBody>
      </p:sp>
      <p:pic>
        <p:nvPicPr>
          <p:cNvPr id="64518" name="Picture 79"/>
          <p:cNvPicPr>
            <a:picLocks noChangeAspect="1" noChangeArrowheads="1"/>
          </p:cNvPicPr>
          <p:nvPr>
            <p:custDataLst>
              <p:tags r:id="rId3"/>
            </p:custDataLst>
          </p:nvPr>
        </p:nvPicPr>
        <p:blipFill>
          <a:blip r:embed="rId7" cstate="print"/>
          <a:srcRect/>
          <a:stretch>
            <a:fillRect/>
          </a:stretch>
        </p:blipFill>
        <p:spPr bwMode="auto">
          <a:xfrm>
            <a:off x="34925" y="139700"/>
            <a:ext cx="1800225" cy="841375"/>
          </a:xfrm>
          <a:prstGeom prst="rect">
            <a:avLst/>
          </a:prstGeom>
          <a:noFill/>
          <a:ln w="9525">
            <a:noFill/>
            <a:miter lim="800000"/>
            <a:headEnd/>
            <a:tailEnd/>
          </a:ln>
        </p:spPr>
      </p:pic>
      <p:sp>
        <p:nvSpPr>
          <p:cNvPr id="64519" name="Rectangle 82"/>
          <p:cNvSpPr>
            <a:spLocks noChangeArrowheads="1"/>
          </p:cNvSpPr>
          <p:nvPr>
            <p:custDataLst>
              <p:tags r:id="rId4"/>
            </p:custDataLst>
          </p:nvPr>
        </p:nvSpPr>
        <p:spPr bwMode="auto">
          <a:xfrm>
            <a:off x="6084888" y="6381750"/>
            <a:ext cx="2241550" cy="366713"/>
          </a:xfrm>
          <a:prstGeom prst="rect">
            <a:avLst/>
          </a:prstGeom>
          <a:noFill/>
          <a:ln w="9525">
            <a:noFill/>
            <a:miter lim="800000"/>
            <a:headEnd/>
            <a:tailEnd/>
          </a:ln>
        </p:spPr>
        <p:txBody>
          <a:bodyPr wrap="none">
            <a:spAutoFit/>
          </a:bodyPr>
          <a:lstStyle/>
          <a:p>
            <a:pPr>
              <a:spcBef>
                <a:spcPct val="50000"/>
              </a:spcBef>
            </a:pPr>
            <a:r>
              <a:rPr lang="en-US" u="sng">
                <a:solidFill>
                  <a:schemeClr val="accent2"/>
                </a:solidFill>
              </a:rPr>
              <a:t>www.center4vse.net</a:t>
            </a:r>
            <a:endParaRPr lang="th-TH" u="sng">
              <a:solidFill>
                <a:schemeClr val="accent2"/>
              </a:solidFill>
            </a:endParaRPr>
          </a:p>
        </p:txBody>
      </p:sp>
      <p:cxnSp>
        <p:nvCxnSpPr>
          <p:cNvPr id="9" name="Straight Connector 8"/>
          <p:cNvCxnSpPr/>
          <p:nvPr/>
        </p:nvCxnSpPr>
        <p:spPr>
          <a:xfrm rot="5400000" flipH="1" flipV="1">
            <a:off x="8617632" y="6331632"/>
            <a:ext cx="692696" cy="3600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913"/>
            <a:ext cx="8353425" cy="1143000"/>
          </a:xfrm>
        </p:spPr>
        <p:txBody>
          <a:bodyPr/>
          <a:lstStyle/>
          <a:p>
            <a:r>
              <a:rPr lang="en-CA" sz="3200" dirty="0" smtClean="0"/>
              <a:t>Strategy of Thailand </a:t>
            </a:r>
            <a:endParaRPr lang="en-US" sz="3200" dirty="0"/>
          </a:p>
        </p:txBody>
      </p:sp>
      <p:sp>
        <p:nvSpPr>
          <p:cNvPr id="3" name="Content Placeholder 2"/>
          <p:cNvSpPr>
            <a:spLocks noGrp="1"/>
          </p:cNvSpPr>
          <p:nvPr>
            <p:ph idx="1"/>
          </p:nvPr>
        </p:nvSpPr>
        <p:spPr>
          <a:xfrm>
            <a:off x="518864" y="1412776"/>
            <a:ext cx="8229600" cy="4525963"/>
          </a:xfrm>
        </p:spPr>
        <p:txBody>
          <a:bodyPr/>
          <a:lstStyle/>
          <a:p>
            <a:r>
              <a:rPr lang="en-US" sz="2400" dirty="0" smtClean="0"/>
              <a:t>Thailand is now using the new software engineering standard ISO 29110 in </a:t>
            </a:r>
            <a:r>
              <a:rPr lang="en-US" sz="2400" u="sng" dirty="0" smtClean="0">
                <a:solidFill>
                  <a:schemeClr val="accent2"/>
                </a:solidFill>
              </a:rPr>
              <a:t>piloting software procurement </a:t>
            </a:r>
            <a:r>
              <a:rPr lang="en-US" sz="2400" dirty="0" smtClean="0"/>
              <a:t>related in Thai government agencies. </a:t>
            </a:r>
          </a:p>
          <a:p>
            <a:r>
              <a:rPr lang="en-US" sz="2400" dirty="0" smtClean="0"/>
              <a:t>There are around 200 government agencies interested in this direction. </a:t>
            </a:r>
          </a:p>
          <a:p>
            <a:r>
              <a:rPr lang="en-US" sz="2400" u="sng" dirty="0" smtClean="0">
                <a:solidFill>
                  <a:schemeClr val="accent2"/>
                </a:solidFill>
              </a:rPr>
              <a:t>Within 3 years</a:t>
            </a:r>
            <a:r>
              <a:rPr lang="en-US" sz="2400" dirty="0" smtClean="0"/>
              <a:t>, Thailand hope to </a:t>
            </a:r>
            <a:r>
              <a:rPr lang="en-US" sz="2400" u="sng" dirty="0" smtClean="0">
                <a:solidFill>
                  <a:schemeClr val="accent2"/>
                </a:solidFill>
              </a:rPr>
              <a:t>mandate</a:t>
            </a:r>
            <a:r>
              <a:rPr lang="en-US" sz="2400" dirty="0" smtClean="0"/>
              <a:t> ISO 29110 as the </a:t>
            </a:r>
            <a:r>
              <a:rPr lang="en-US" sz="2400" u="sng" dirty="0" smtClean="0">
                <a:solidFill>
                  <a:schemeClr val="accent2"/>
                </a:solidFill>
              </a:rPr>
              <a:t>minimum requirement </a:t>
            </a:r>
            <a:r>
              <a:rPr lang="en-US" sz="2400" dirty="0" smtClean="0"/>
              <a:t>for all </a:t>
            </a:r>
            <a:r>
              <a:rPr lang="en-US" sz="2400" u="sng" dirty="0" smtClean="0">
                <a:solidFill>
                  <a:schemeClr val="accent2"/>
                </a:solidFill>
              </a:rPr>
              <a:t>Thai government </a:t>
            </a:r>
            <a:r>
              <a:rPr lang="en-US" sz="2400" dirty="0" smtClean="0"/>
              <a:t>related for software and system procurement.</a:t>
            </a:r>
          </a:p>
          <a:p>
            <a:endParaRPr lang="en-US" sz="2400" dirty="0"/>
          </a:p>
        </p:txBody>
      </p:sp>
      <p:sp>
        <p:nvSpPr>
          <p:cNvPr id="4" name="Date Placeholder 3"/>
          <p:cNvSpPr>
            <a:spLocks noGrp="1"/>
          </p:cNvSpPr>
          <p:nvPr>
            <p:ph type="dt" sz="half" idx="10"/>
          </p:nvPr>
        </p:nvSpPr>
        <p:spPr/>
        <p:txBody>
          <a:bodyPr/>
          <a:lstStyle/>
          <a:p>
            <a:pPr>
              <a:defRPr/>
            </a:pPr>
            <a:fld id="{86EA8033-7309-4141-B61B-FE7818AF6DE5}" type="datetime4">
              <a:rPr lang="en-US" smtClean="0"/>
              <a:pPr>
                <a:defRPr/>
              </a:pPr>
              <a:t>April 28, 2012</a:t>
            </a:fld>
            <a:endParaRPr lang="fr-CA"/>
          </a:p>
        </p:txBody>
      </p:sp>
      <p:sp>
        <p:nvSpPr>
          <p:cNvPr id="5" name="Slide Number Placeholder 4"/>
          <p:cNvSpPr>
            <a:spLocks noGrp="1"/>
          </p:cNvSpPr>
          <p:nvPr>
            <p:ph type="sldNum" sz="quarter" idx="11"/>
          </p:nvPr>
        </p:nvSpPr>
        <p:spPr/>
        <p:txBody>
          <a:bodyPr/>
          <a:lstStyle/>
          <a:p>
            <a:pPr>
              <a:defRPr/>
            </a:pPr>
            <a:fld id="{B8CC8F83-EFCD-45AE-A9CF-08E4D38F3587}" type="slidenum">
              <a:rPr lang="en-US" smtClean="0"/>
              <a:pPr>
                <a:defRPr/>
              </a:pPr>
              <a:t>59</a:t>
            </a:fld>
            <a:endParaRPr lang="en-US"/>
          </a:p>
        </p:txBody>
      </p:sp>
      <p:pic>
        <p:nvPicPr>
          <p:cNvPr id="6" name="Picture 79"/>
          <p:cNvPicPr>
            <a:picLocks noChangeAspect="1" noChangeArrowheads="1"/>
          </p:cNvPicPr>
          <p:nvPr>
            <p:custDataLst>
              <p:tags r:id="rId1"/>
            </p:custDataLst>
          </p:nvPr>
        </p:nvPicPr>
        <p:blipFill>
          <a:blip r:embed="rId3" cstate="print"/>
          <a:srcRect/>
          <a:stretch>
            <a:fillRect/>
          </a:stretch>
        </p:blipFill>
        <p:spPr bwMode="auto">
          <a:xfrm>
            <a:off x="7164288" y="260648"/>
            <a:ext cx="1800225" cy="841375"/>
          </a:xfrm>
          <a:prstGeom prst="rect">
            <a:avLst/>
          </a:prstGeom>
          <a:noFill/>
          <a:ln w="9525">
            <a:noFill/>
            <a:miter lim="800000"/>
            <a:headEnd/>
            <a:tailEnd/>
          </a:ln>
        </p:spPr>
      </p:pic>
      <p:sp>
        <p:nvSpPr>
          <p:cNvPr id="7" name="Rectangle 6"/>
          <p:cNvSpPr/>
          <p:nvPr/>
        </p:nvSpPr>
        <p:spPr>
          <a:xfrm>
            <a:off x="4355976" y="5805264"/>
            <a:ext cx="4002249" cy="369332"/>
          </a:xfrm>
          <a:prstGeom prst="rect">
            <a:avLst/>
          </a:prstGeom>
        </p:spPr>
        <p:txBody>
          <a:bodyPr wrap="none">
            <a:spAutoFit/>
          </a:bodyPr>
          <a:lstStyle/>
          <a:p>
            <a:r>
              <a:rPr lang="en-US" dirty="0" smtClean="0"/>
              <a:t>Dr. Anukul </a:t>
            </a:r>
            <a:r>
              <a:rPr lang="en-US" dirty="0" err="1" smtClean="0"/>
              <a:t>Tamprasirt</a:t>
            </a:r>
            <a:r>
              <a:rPr lang="en-US" dirty="0" smtClean="0"/>
              <a:t>, Nov 29</a:t>
            </a:r>
            <a:r>
              <a:rPr lang="en-US" baseline="30000" dirty="0" smtClean="0"/>
              <a:t>th</a:t>
            </a:r>
            <a:r>
              <a:rPr lang="en-US" dirty="0" smtClean="0"/>
              <a:t>, 2010</a:t>
            </a:r>
            <a:endParaRPr lang="en-US" dirty="0"/>
          </a:p>
        </p:txBody>
      </p:sp>
      <p:sp>
        <p:nvSpPr>
          <p:cNvPr id="8" name="AutoShape 2"/>
          <p:cNvSpPr>
            <a:spLocks noChangeArrowheads="1"/>
          </p:cNvSpPr>
          <p:nvPr/>
        </p:nvSpPr>
        <p:spPr bwMode="auto">
          <a:xfrm>
            <a:off x="107951" y="116459"/>
            <a:ext cx="1367705" cy="576237"/>
          </a:xfrm>
          <a:prstGeom prst="rightArrow">
            <a:avLst>
              <a:gd name="adj1" fmla="val 50000"/>
              <a:gd name="adj2" fmla="val 57434"/>
            </a:avLst>
          </a:prstGeom>
          <a:solidFill>
            <a:schemeClr val="bg1"/>
          </a:solidFill>
          <a:ln w="9525">
            <a:solidFill>
              <a:schemeClr val="tx1"/>
            </a:solidFill>
            <a:miter lim="800000"/>
            <a:headEnd/>
            <a:tailEnd/>
          </a:ln>
        </p:spPr>
        <p:txBody>
          <a:bodyPr wrap="none" anchor="ctr"/>
          <a:lstStyle/>
          <a:p>
            <a:r>
              <a:rPr lang="en-CA" sz="1600" b="1" dirty="0"/>
              <a:t>5. Diffusion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1"/>
          <p:cNvSpPr>
            <a:spLocks noGrp="1"/>
          </p:cNvSpPr>
          <p:nvPr>
            <p:ph type="dt" sz="quarter" idx="10"/>
          </p:nvPr>
        </p:nvSpPr>
        <p:spPr>
          <a:noFill/>
        </p:spPr>
        <p:txBody>
          <a:bodyPr/>
          <a:lstStyle/>
          <a:p>
            <a:fld id="{A5747B4F-6705-4E9F-B161-48F8428484DE}" type="datetime4">
              <a:rPr lang="en-US" smtClean="0"/>
              <a:pPr/>
              <a:t>April 28, 2012</a:t>
            </a:fld>
            <a:endParaRPr lang="fr-CA" smtClean="0"/>
          </a:p>
        </p:txBody>
      </p:sp>
      <p:sp>
        <p:nvSpPr>
          <p:cNvPr id="2052" name="Slide Number Placeholder 2"/>
          <p:cNvSpPr>
            <a:spLocks noGrp="1"/>
          </p:cNvSpPr>
          <p:nvPr>
            <p:ph type="sldNum" sz="quarter" idx="11"/>
          </p:nvPr>
        </p:nvSpPr>
        <p:spPr>
          <a:noFill/>
        </p:spPr>
        <p:txBody>
          <a:bodyPr/>
          <a:lstStyle/>
          <a:p>
            <a:fld id="{DA8E9873-4E08-4ABC-B92F-DE47A2FA3D8F}" type="slidenum">
              <a:rPr lang="en-US" smtClean="0"/>
              <a:pPr/>
              <a:t>6</a:t>
            </a:fld>
            <a:endParaRPr lang="en-US" smtClean="0"/>
          </a:p>
        </p:txBody>
      </p:sp>
      <p:sp>
        <p:nvSpPr>
          <p:cNvPr id="2053" name="Rectangle 2"/>
          <p:cNvSpPr>
            <a:spLocks noChangeArrowheads="1"/>
          </p:cNvSpPr>
          <p:nvPr/>
        </p:nvSpPr>
        <p:spPr bwMode="auto">
          <a:xfrm>
            <a:off x="468313" y="-27384"/>
            <a:ext cx="8229600" cy="1143000"/>
          </a:xfrm>
          <a:prstGeom prst="rect">
            <a:avLst/>
          </a:prstGeom>
          <a:noFill/>
          <a:ln w="9525">
            <a:noFill/>
            <a:miter lim="800000"/>
            <a:headEnd/>
            <a:tailEnd/>
          </a:ln>
        </p:spPr>
        <p:txBody>
          <a:bodyPr anchor="ctr"/>
          <a:lstStyle/>
          <a:p>
            <a:pPr algn="ctr"/>
            <a:r>
              <a:rPr lang="en-CA" sz="3200" b="1" dirty="0">
                <a:solidFill>
                  <a:schemeClr val="accent2"/>
                </a:solidFill>
                <a:latin typeface="Times New Roman" pitchFamily="18" charset="0"/>
              </a:rPr>
              <a:t>Development </a:t>
            </a:r>
            <a:endParaRPr lang="en-CA" sz="3200" b="1" dirty="0" smtClean="0">
              <a:solidFill>
                <a:schemeClr val="accent2"/>
              </a:solidFill>
              <a:latin typeface="Times New Roman" pitchFamily="18" charset="0"/>
            </a:endParaRPr>
          </a:p>
          <a:p>
            <a:pPr algn="ctr"/>
            <a:r>
              <a:rPr lang="en-CA" sz="3200" b="1" dirty="0" smtClean="0">
                <a:solidFill>
                  <a:schemeClr val="accent2"/>
                </a:solidFill>
                <a:latin typeface="Times New Roman" pitchFamily="18" charset="0"/>
              </a:rPr>
              <a:t>of </a:t>
            </a:r>
            <a:r>
              <a:rPr lang="en-CA" sz="3200" b="1" dirty="0">
                <a:solidFill>
                  <a:schemeClr val="accent2"/>
                </a:solidFill>
                <a:latin typeface="Times New Roman" pitchFamily="18" charset="0"/>
              </a:rPr>
              <a:t>International </a:t>
            </a:r>
            <a:r>
              <a:rPr lang="en-CA" sz="3200" b="1" dirty="0" smtClean="0">
                <a:solidFill>
                  <a:schemeClr val="accent2"/>
                </a:solidFill>
                <a:latin typeface="Times New Roman" pitchFamily="18" charset="0"/>
              </a:rPr>
              <a:t>Standards for </a:t>
            </a:r>
            <a:r>
              <a:rPr lang="en-CA" sz="3200" b="1" dirty="0">
                <a:solidFill>
                  <a:schemeClr val="accent2"/>
                </a:solidFill>
                <a:latin typeface="Times New Roman" pitchFamily="18" charset="0"/>
              </a:rPr>
              <a:t>VSEs</a:t>
            </a:r>
          </a:p>
        </p:txBody>
      </p:sp>
      <p:graphicFrame>
        <p:nvGraphicFramePr>
          <p:cNvPr id="2050" name="Object 3"/>
          <p:cNvGraphicFramePr>
            <a:graphicFrameLocks noChangeAspect="1"/>
          </p:cNvGraphicFramePr>
          <p:nvPr/>
        </p:nvGraphicFramePr>
        <p:xfrm>
          <a:off x="539750" y="1391295"/>
          <a:ext cx="8102600" cy="1317625"/>
        </p:xfrm>
        <a:graphic>
          <a:graphicData uri="http://schemas.openxmlformats.org/presentationml/2006/ole">
            <p:oleObj spid="_x0000_s2050" name="Visio" r:id="rId4" imgW="7309714" imgH="1189634" progId="Visio.Drawing.11">
              <p:embed/>
            </p:oleObj>
          </a:graphicData>
        </a:graphic>
      </p:graphicFrame>
      <p:sp>
        <p:nvSpPr>
          <p:cNvPr id="2054" name="Rectangle 4"/>
          <p:cNvSpPr>
            <a:spLocks noChangeArrowheads="1"/>
          </p:cNvSpPr>
          <p:nvPr/>
        </p:nvSpPr>
        <p:spPr bwMode="auto">
          <a:xfrm>
            <a:off x="611188" y="2810123"/>
            <a:ext cx="8266112" cy="2923133"/>
          </a:xfrm>
          <a:prstGeom prst="rect">
            <a:avLst/>
          </a:prstGeom>
          <a:noFill/>
          <a:ln w="9525">
            <a:noFill/>
            <a:miter lim="800000"/>
            <a:headEnd/>
            <a:tailEnd/>
          </a:ln>
        </p:spPr>
        <p:txBody>
          <a:bodyPr/>
          <a:lstStyle/>
          <a:p>
            <a:pPr marL="342900" indent="-342900">
              <a:spcBef>
                <a:spcPct val="20000"/>
              </a:spcBef>
              <a:buFontTx/>
              <a:buChar char="•"/>
            </a:pPr>
            <a:r>
              <a:rPr lang="en-CA" sz="2400" b="1" dirty="0">
                <a:latin typeface="Times New Roman" pitchFamily="18" charset="0"/>
              </a:rPr>
              <a:t>Phase 1 - Recognition of Needs and </a:t>
            </a:r>
            <a:r>
              <a:rPr lang="en-CA" sz="2400" b="1" dirty="0" smtClean="0">
                <a:latin typeface="Times New Roman" pitchFamily="18" charset="0"/>
              </a:rPr>
              <a:t>Problems (2004)</a:t>
            </a:r>
            <a:endParaRPr lang="en-CA" sz="2400" dirty="0">
              <a:latin typeface="Times New Roman" pitchFamily="18" charset="0"/>
            </a:endParaRPr>
          </a:p>
          <a:p>
            <a:pPr marL="342900" indent="-342900">
              <a:spcBef>
                <a:spcPct val="20000"/>
              </a:spcBef>
              <a:buFontTx/>
              <a:buChar char="•"/>
            </a:pPr>
            <a:r>
              <a:rPr lang="en-CA" sz="2400" b="1" dirty="0" smtClean="0">
                <a:latin typeface="Times New Roman" pitchFamily="18" charset="0"/>
              </a:rPr>
              <a:t>Phase </a:t>
            </a:r>
            <a:r>
              <a:rPr lang="en-CA" sz="2400" b="1" dirty="0">
                <a:latin typeface="Times New Roman" pitchFamily="18" charset="0"/>
              </a:rPr>
              <a:t>2 - Basic and Applied </a:t>
            </a:r>
            <a:r>
              <a:rPr lang="en-CA" sz="2400" b="1" dirty="0" smtClean="0">
                <a:latin typeface="Times New Roman" pitchFamily="18" charset="0"/>
              </a:rPr>
              <a:t>Research (2005-2006)</a:t>
            </a:r>
            <a:endParaRPr lang="fr-CA" sz="2400" b="1" dirty="0">
              <a:latin typeface="Times New Roman" pitchFamily="18" charset="0"/>
            </a:endParaRPr>
          </a:p>
          <a:p>
            <a:pPr marL="342900" indent="-342900">
              <a:spcBef>
                <a:spcPct val="20000"/>
              </a:spcBef>
              <a:buFontTx/>
              <a:buChar char="•"/>
            </a:pPr>
            <a:r>
              <a:rPr lang="en-US" sz="2400" b="1" dirty="0" smtClean="0">
                <a:latin typeface="Times New Roman" pitchFamily="18" charset="0"/>
              </a:rPr>
              <a:t>Phase 3 - Development (2006-2010)</a:t>
            </a:r>
            <a:endParaRPr lang="en-US" sz="2400" b="1" dirty="0">
              <a:latin typeface="Times New Roman" pitchFamily="18" charset="0"/>
            </a:endParaRPr>
          </a:p>
          <a:p>
            <a:pPr marL="342900" indent="-342900">
              <a:spcBef>
                <a:spcPct val="20000"/>
              </a:spcBef>
              <a:buFontTx/>
              <a:buChar char="•"/>
            </a:pPr>
            <a:r>
              <a:rPr lang="en-US" sz="2400" b="1" dirty="0" smtClean="0">
                <a:latin typeface="Times New Roman" pitchFamily="18" charset="0"/>
              </a:rPr>
              <a:t>Phase 4 - Commercialization </a:t>
            </a:r>
            <a:r>
              <a:rPr lang="en-US" sz="2400" b="1" dirty="0">
                <a:latin typeface="Times New Roman" pitchFamily="18" charset="0"/>
              </a:rPr>
              <a:t>(2010)</a:t>
            </a:r>
          </a:p>
          <a:p>
            <a:pPr marL="342900" indent="-342900">
              <a:spcBef>
                <a:spcPct val="20000"/>
              </a:spcBef>
              <a:buFontTx/>
              <a:buChar char="•"/>
            </a:pPr>
            <a:r>
              <a:rPr lang="en-US" sz="2400" b="1" dirty="0">
                <a:latin typeface="Times New Roman" pitchFamily="18" charset="0"/>
              </a:rPr>
              <a:t>Phase 5 </a:t>
            </a:r>
            <a:r>
              <a:rPr lang="en-US" sz="2400" b="1" dirty="0" smtClean="0">
                <a:latin typeface="Times New Roman" pitchFamily="18" charset="0"/>
              </a:rPr>
              <a:t>-  Diffusion </a:t>
            </a:r>
            <a:r>
              <a:rPr lang="en-US" sz="2400" b="1" dirty="0">
                <a:latin typeface="Times New Roman" pitchFamily="18" charset="0"/>
              </a:rPr>
              <a:t>and </a:t>
            </a:r>
            <a:r>
              <a:rPr lang="en-US" sz="2400" b="1" dirty="0" smtClean="0">
                <a:latin typeface="Times New Roman" pitchFamily="18" charset="0"/>
              </a:rPr>
              <a:t>Adoption (2006- )</a:t>
            </a:r>
            <a:endParaRPr lang="en-US" sz="2400" b="1" dirty="0">
              <a:latin typeface="Times New Roman" pitchFamily="18" charset="0"/>
            </a:endParaRPr>
          </a:p>
          <a:p>
            <a:pPr marL="342900" indent="-342900">
              <a:spcBef>
                <a:spcPct val="20000"/>
              </a:spcBef>
              <a:buFontTx/>
              <a:buChar char="•"/>
            </a:pPr>
            <a:r>
              <a:rPr lang="en-US" sz="2400" b="1" dirty="0" smtClean="0">
                <a:latin typeface="Times New Roman" pitchFamily="18" charset="0"/>
              </a:rPr>
              <a:t>Phase 6 - Consequences </a:t>
            </a:r>
            <a:r>
              <a:rPr lang="en-US" sz="2400" b="1" dirty="0">
                <a:latin typeface="Times New Roman" pitchFamily="18" charset="0"/>
              </a:rPr>
              <a:t>(</a:t>
            </a:r>
            <a:r>
              <a:rPr lang="en-US" sz="2400" b="1" dirty="0" smtClean="0">
                <a:latin typeface="Times New Roman" pitchFamily="18" charset="0"/>
              </a:rPr>
              <a:t>2011 </a:t>
            </a:r>
            <a:r>
              <a:rPr lang="en-US" sz="2400" b="1" dirty="0">
                <a:latin typeface="Times New Roman" pitchFamily="18" charset="0"/>
              </a:rPr>
              <a:t>- )</a:t>
            </a:r>
            <a:endParaRPr lang="fr-CA" sz="2400" b="1" dirty="0">
              <a:latin typeface="Times New Roman" pitchFamily="18" charset="0"/>
            </a:endParaRPr>
          </a:p>
        </p:txBody>
      </p:sp>
      <p:sp>
        <p:nvSpPr>
          <p:cNvPr id="2055" name="Text Box 5"/>
          <p:cNvSpPr txBox="1">
            <a:spLocks noChangeArrowheads="1"/>
          </p:cNvSpPr>
          <p:nvPr/>
        </p:nvSpPr>
        <p:spPr bwMode="auto">
          <a:xfrm>
            <a:off x="6012160" y="6237288"/>
            <a:ext cx="2560316" cy="338554"/>
          </a:xfrm>
          <a:prstGeom prst="rect">
            <a:avLst/>
          </a:prstGeom>
          <a:noFill/>
          <a:ln w="9525">
            <a:noFill/>
            <a:miter lim="800000"/>
            <a:headEnd/>
            <a:tailEnd/>
          </a:ln>
        </p:spPr>
        <p:txBody>
          <a:bodyPr wrap="none">
            <a:spAutoFit/>
          </a:bodyPr>
          <a:lstStyle/>
          <a:p>
            <a:r>
              <a:rPr lang="fr-CA" sz="1600" dirty="0" smtClean="0">
                <a:latin typeface="Times New Roman" pitchFamily="18" charset="0"/>
              </a:rPr>
              <a:t>(</a:t>
            </a:r>
            <a:r>
              <a:rPr lang="fr-CA" sz="1600" dirty="0" err="1" smtClean="0">
                <a:latin typeface="Times New Roman" pitchFamily="18" charset="0"/>
              </a:rPr>
              <a:t>adapted</a:t>
            </a:r>
            <a:r>
              <a:rPr lang="fr-CA" sz="1600" dirty="0" smtClean="0">
                <a:latin typeface="Times New Roman" pitchFamily="18" charset="0"/>
              </a:rPr>
              <a:t> </a:t>
            </a:r>
            <a:r>
              <a:rPr lang="fr-CA" sz="1600" dirty="0" err="1" smtClean="0">
                <a:latin typeface="Times New Roman" pitchFamily="18" charset="0"/>
              </a:rPr>
              <a:t>from</a:t>
            </a:r>
            <a:r>
              <a:rPr lang="fr-CA" sz="1600" dirty="0" smtClean="0">
                <a:latin typeface="Times New Roman" pitchFamily="18" charset="0"/>
              </a:rPr>
              <a:t> Rogers</a:t>
            </a:r>
            <a:r>
              <a:rPr lang="fr-CA" sz="1600" dirty="0">
                <a:latin typeface="Times New Roman" pitchFamily="18" charset="0"/>
              </a:rPr>
              <a:t>, 2003)</a:t>
            </a:r>
          </a:p>
        </p:txBody>
      </p:sp>
      <p:pic>
        <p:nvPicPr>
          <p:cNvPr id="8" name="Picture 2" descr="logos ISO"/>
          <p:cNvPicPr>
            <a:picLocks noChangeAspect="1" noChangeArrowheads="1"/>
          </p:cNvPicPr>
          <p:nvPr/>
        </p:nvPicPr>
        <p:blipFill>
          <a:blip r:embed="rId5" cstate="print"/>
          <a:srcRect/>
          <a:stretch>
            <a:fillRect/>
          </a:stretch>
        </p:blipFill>
        <p:spPr bwMode="auto">
          <a:xfrm>
            <a:off x="251520" y="269559"/>
            <a:ext cx="774836" cy="7111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Date Placeholder 1"/>
          <p:cNvSpPr>
            <a:spLocks noGrp="1"/>
          </p:cNvSpPr>
          <p:nvPr>
            <p:ph type="dt" sz="quarter" idx="10"/>
          </p:nvPr>
        </p:nvSpPr>
        <p:spPr>
          <a:noFill/>
        </p:spPr>
        <p:txBody>
          <a:bodyPr/>
          <a:lstStyle/>
          <a:p>
            <a:fld id="{061970EA-85BC-4B08-B05B-6146DA27583E}" type="datetime4">
              <a:rPr lang="en-US" smtClean="0"/>
              <a:pPr/>
              <a:t>April 28, 2012</a:t>
            </a:fld>
            <a:endParaRPr lang="fr-CA" smtClean="0"/>
          </a:p>
        </p:txBody>
      </p:sp>
      <p:sp>
        <p:nvSpPr>
          <p:cNvPr id="65539" name="Slide Number Placeholder 2"/>
          <p:cNvSpPr>
            <a:spLocks noGrp="1"/>
          </p:cNvSpPr>
          <p:nvPr>
            <p:ph type="sldNum" sz="quarter" idx="11"/>
          </p:nvPr>
        </p:nvSpPr>
        <p:spPr>
          <a:noFill/>
        </p:spPr>
        <p:txBody>
          <a:bodyPr/>
          <a:lstStyle/>
          <a:p>
            <a:fld id="{A47902EC-4AB9-4FB8-BC13-14FBF46763D3}" type="slidenum">
              <a:rPr lang="en-US" smtClean="0"/>
              <a:pPr/>
              <a:t>60</a:t>
            </a:fld>
            <a:endParaRPr lang="en-US" smtClean="0"/>
          </a:p>
        </p:txBody>
      </p:sp>
      <p:sp>
        <p:nvSpPr>
          <p:cNvPr id="65540" name="Rectangle 2"/>
          <p:cNvSpPr>
            <a:spLocks noChangeArrowheads="1"/>
          </p:cNvSpPr>
          <p:nvPr>
            <p:custDataLst>
              <p:tags r:id="rId1"/>
            </p:custDataLst>
          </p:nvPr>
        </p:nvSpPr>
        <p:spPr bwMode="auto">
          <a:xfrm>
            <a:off x="468313" y="-171450"/>
            <a:ext cx="8353425" cy="1143000"/>
          </a:xfrm>
          <a:prstGeom prst="rect">
            <a:avLst/>
          </a:prstGeom>
          <a:noFill/>
          <a:ln w="9525">
            <a:noFill/>
            <a:miter lim="800000"/>
            <a:headEnd/>
            <a:tailEnd/>
          </a:ln>
        </p:spPr>
        <p:txBody>
          <a:bodyPr anchor="ctr"/>
          <a:lstStyle/>
          <a:p>
            <a:pPr algn="ctr"/>
            <a:r>
              <a:rPr lang="en-CA" sz="3200" b="1">
                <a:solidFill>
                  <a:schemeClr val="accent2"/>
                </a:solidFill>
                <a:latin typeface="Times New Roman" pitchFamily="18" charset="0"/>
              </a:rPr>
              <a:t>Thai Implementation of ISO/IEC 29110</a:t>
            </a:r>
          </a:p>
        </p:txBody>
      </p:sp>
      <p:sp>
        <p:nvSpPr>
          <p:cNvPr id="65541" name="Rectangle 3"/>
          <p:cNvSpPr>
            <a:spLocks noChangeArrowheads="1"/>
          </p:cNvSpPr>
          <p:nvPr>
            <p:custDataLst>
              <p:tags r:id="rId2"/>
            </p:custDataLst>
          </p:nvPr>
        </p:nvSpPr>
        <p:spPr bwMode="auto">
          <a:xfrm>
            <a:off x="866775" y="3284538"/>
            <a:ext cx="1368425" cy="431800"/>
          </a:xfrm>
          <a:prstGeom prst="rect">
            <a:avLst/>
          </a:prstGeom>
          <a:solidFill>
            <a:srgbClr val="FFFF00"/>
          </a:solidFill>
          <a:ln w="9525">
            <a:solidFill>
              <a:schemeClr val="tx1"/>
            </a:solidFill>
            <a:miter lim="800000"/>
            <a:headEnd/>
            <a:tailEnd/>
          </a:ln>
        </p:spPr>
        <p:txBody>
          <a:bodyPr wrap="none" anchor="ctr"/>
          <a:lstStyle/>
          <a:p>
            <a:pPr algn="ctr"/>
            <a:r>
              <a:rPr lang="en-US" sz="1600">
                <a:cs typeface="Angsana New" pitchFamily="18" charset="-34"/>
              </a:rPr>
              <a:t>1.Promotion</a:t>
            </a:r>
            <a:endParaRPr lang="th-TH" sz="1600">
              <a:cs typeface="Angsana New" pitchFamily="18" charset="-34"/>
            </a:endParaRPr>
          </a:p>
        </p:txBody>
      </p:sp>
      <p:sp>
        <p:nvSpPr>
          <p:cNvPr id="65542" name="Rectangle 4"/>
          <p:cNvSpPr>
            <a:spLocks noChangeArrowheads="1"/>
          </p:cNvSpPr>
          <p:nvPr>
            <p:custDataLst>
              <p:tags r:id="rId3"/>
            </p:custDataLst>
          </p:nvPr>
        </p:nvSpPr>
        <p:spPr bwMode="auto">
          <a:xfrm>
            <a:off x="3060700" y="3284538"/>
            <a:ext cx="1511300" cy="431800"/>
          </a:xfrm>
          <a:prstGeom prst="rect">
            <a:avLst/>
          </a:prstGeom>
          <a:solidFill>
            <a:srgbClr val="FFFF00"/>
          </a:solidFill>
          <a:ln w="9525">
            <a:solidFill>
              <a:schemeClr val="tx1"/>
            </a:solidFill>
            <a:miter lim="800000"/>
            <a:headEnd/>
            <a:tailEnd/>
          </a:ln>
        </p:spPr>
        <p:txBody>
          <a:bodyPr wrap="none" anchor="ctr"/>
          <a:lstStyle/>
          <a:p>
            <a:pPr algn="ctr"/>
            <a:r>
              <a:rPr lang="en-US" sz="1400" b="1">
                <a:cs typeface="Angsana New" pitchFamily="18" charset="-34"/>
              </a:rPr>
              <a:t>2.Standardization</a:t>
            </a:r>
            <a:endParaRPr lang="th-TH" sz="1400" b="1">
              <a:cs typeface="Angsana New" pitchFamily="18" charset="-34"/>
            </a:endParaRPr>
          </a:p>
        </p:txBody>
      </p:sp>
      <p:sp>
        <p:nvSpPr>
          <p:cNvPr id="65543" name="Rectangle 5"/>
          <p:cNvSpPr>
            <a:spLocks noChangeArrowheads="1"/>
          </p:cNvSpPr>
          <p:nvPr>
            <p:custDataLst>
              <p:tags r:id="rId4"/>
            </p:custDataLst>
          </p:nvPr>
        </p:nvSpPr>
        <p:spPr bwMode="auto">
          <a:xfrm>
            <a:off x="5076825" y="3284538"/>
            <a:ext cx="1727200" cy="431800"/>
          </a:xfrm>
          <a:prstGeom prst="rect">
            <a:avLst/>
          </a:prstGeom>
          <a:solidFill>
            <a:srgbClr val="FFFF00"/>
          </a:solidFill>
          <a:ln w="9525">
            <a:solidFill>
              <a:schemeClr val="tx1"/>
            </a:solidFill>
            <a:miter lim="800000"/>
            <a:headEnd/>
            <a:tailEnd/>
          </a:ln>
        </p:spPr>
        <p:txBody>
          <a:bodyPr wrap="none" anchor="ctr"/>
          <a:lstStyle/>
          <a:p>
            <a:pPr algn="ctr"/>
            <a:r>
              <a:rPr lang="en-US" sz="1400" b="1">
                <a:cs typeface="Angsana New" pitchFamily="18" charset="-34"/>
              </a:rPr>
              <a:t>3.Supporting Center</a:t>
            </a:r>
            <a:endParaRPr lang="th-TH" sz="1400" b="1">
              <a:cs typeface="Angsana New" pitchFamily="18" charset="-34"/>
            </a:endParaRPr>
          </a:p>
        </p:txBody>
      </p:sp>
      <p:sp>
        <p:nvSpPr>
          <p:cNvPr id="65544" name="Rectangle 6"/>
          <p:cNvSpPr>
            <a:spLocks noChangeArrowheads="1"/>
          </p:cNvSpPr>
          <p:nvPr>
            <p:custDataLst>
              <p:tags r:id="rId5"/>
            </p:custDataLst>
          </p:nvPr>
        </p:nvSpPr>
        <p:spPr bwMode="auto">
          <a:xfrm>
            <a:off x="7380288" y="3284538"/>
            <a:ext cx="1368425" cy="431800"/>
          </a:xfrm>
          <a:prstGeom prst="rect">
            <a:avLst/>
          </a:prstGeom>
          <a:solidFill>
            <a:srgbClr val="FFFF00"/>
          </a:solidFill>
          <a:ln w="9525">
            <a:solidFill>
              <a:schemeClr val="tx1"/>
            </a:solidFill>
            <a:miter lim="800000"/>
            <a:headEnd/>
            <a:tailEnd/>
          </a:ln>
        </p:spPr>
        <p:txBody>
          <a:bodyPr wrap="none" anchor="ctr"/>
          <a:lstStyle/>
          <a:p>
            <a:pPr algn="ctr"/>
            <a:r>
              <a:rPr lang="en-US" sz="1600">
                <a:cs typeface="Angsana New" pitchFamily="18" charset="-34"/>
              </a:rPr>
              <a:t>4.Meeting</a:t>
            </a:r>
            <a:endParaRPr lang="th-TH" sz="1600">
              <a:cs typeface="Angsana New" pitchFamily="18" charset="-34"/>
            </a:endParaRPr>
          </a:p>
        </p:txBody>
      </p:sp>
      <p:sp>
        <p:nvSpPr>
          <p:cNvPr id="65545" name="Rectangle 7"/>
          <p:cNvSpPr>
            <a:spLocks noChangeArrowheads="1"/>
          </p:cNvSpPr>
          <p:nvPr>
            <p:custDataLst>
              <p:tags r:id="rId6"/>
            </p:custDataLst>
          </p:nvPr>
        </p:nvSpPr>
        <p:spPr bwMode="auto">
          <a:xfrm>
            <a:off x="323850" y="4076700"/>
            <a:ext cx="358775" cy="288925"/>
          </a:xfrm>
          <a:prstGeom prst="rect">
            <a:avLst/>
          </a:prstGeom>
          <a:solidFill>
            <a:srgbClr val="FFFF00"/>
          </a:solidFill>
          <a:ln w="9525">
            <a:solidFill>
              <a:schemeClr val="tx1"/>
            </a:solidFill>
            <a:miter lim="800000"/>
            <a:headEnd/>
            <a:tailEnd/>
          </a:ln>
        </p:spPr>
        <p:txBody>
          <a:bodyPr wrap="none" anchor="ctr"/>
          <a:lstStyle/>
          <a:p>
            <a:pPr algn="ctr"/>
            <a:r>
              <a:rPr lang="en-US" sz="800" b="1">
                <a:cs typeface="Angsana New" pitchFamily="18" charset="-34"/>
              </a:rPr>
              <a:t>IB/CB</a:t>
            </a:r>
            <a:endParaRPr lang="th-TH" sz="800" b="1">
              <a:cs typeface="Angsana New" pitchFamily="18" charset="-34"/>
            </a:endParaRPr>
          </a:p>
        </p:txBody>
      </p:sp>
      <p:sp>
        <p:nvSpPr>
          <p:cNvPr id="65546" name="Rectangle 8"/>
          <p:cNvSpPr>
            <a:spLocks noChangeArrowheads="1"/>
          </p:cNvSpPr>
          <p:nvPr>
            <p:custDataLst>
              <p:tags r:id="rId7"/>
            </p:custDataLst>
          </p:nvPr>
        </p:nvSpPr>
        <p:spPr bwMode="auto">
          <a:xfrm>
            <a:off x="2052638" y="4076700"/>
            <a:ext cx="647700" cy="288925"/>
          </a:xfrm>
          <a:prstGeom prst="rect">
            <a:avLst/>
          </a:prstGeom>
          <a:solidFill>
            <a:srgbClr val="FFFF00"/>
          </a:solidFill>
          <a:ln w="9525">
            <a:solidFill>
              <a:schemeClr val="tx1"/>
            </a:solidFill>
            <a:miter lim="800000"/>
            <a:headEnd/>
            <a:tailEnd/>
          </a:ln>
        </p:spPr>
        <p:txBody>
          <a:bodyPr wrap="none" anchor="ctr"/>
          <a:lstStyle/>
          <a:p>
            <a:pPr algn="ctr"/>
            <a:r>
              <a:rPr lang="en-US" sz="800" b="1">
                <a:cs typeface="Angsana New" pitchFamily="18" charset="-34"/>
              </a:rPr>
              <a:t>Enterprise</a:t>
            </a:r>
          </a:p>
          <a:p>
            <a:pPr algn="ctr"/>
            <a:r>
              <a:rPr lang="en-US" sz="800" b="1">
                <a:cs typeface="Angsana New" pitchFamily="18" charset="-34"/>
              </a:rPr>
              <a:t>/ Company</a:t>
            </a:r>
            <a:endParaRPr lang="th-TH" sz="800" b="1">
              <a:cs typeface="Angsana New" pitchFamily="18" charset="-34"/>
            </a:endParaRPr>
          </a:p>
        </p:txBody>
      </p:sp>
      <p:sp>
        <p:nvSpPr>
          <p:cNvPr id="65547" name="Rectangle 9"/>
          <p:cNvSpPr>
            <a:spLocks noChangeArrowheads="1"/>
          </p:cNvSpPr>
          <p:nvPr>
            <p:custDataLst>
              <p:tags r:id="rId8"/>
            </p:custDataLst>
          </p:nvPr>
        </p:nvSpPr>
        <p:spPr bwMode="auto">
          <a:xfrm>
            <a:off x="1403350" y="4076700"/>
            <a:ext cx="576263" cy="288925"/>
          </a:xfrm>
          <a:prstGeom prst="rect">
            <a:avLst/>
          </a:prstGeom>
          <a:solidFill>
            <a:srgbClr val="FFFF00"/>
          </a:solidFill>
          <a:ln w="9525">
            <a:solidFill>
              <a:schemeClr val="tx1"/>
            </a:solidFill>
            <a:miter lim="800000"/>
            <a:headEnd/>
            <a:tailEnd/>
          </a:ln>
        </p:spPr>
        <p:txBody>
          <a:bodyPr wrap="none" anchor="ctr"/>
          <a:lstStyle/>
          <a:p>
            <a:pPr algn="ctr"/>
            <a:r>
              <a:rPr lang="en-US" sz="800" b="1">
                <a:cs typeface="Angsana New" pitchFamily="18" charset="-34"/>
              </a:rPr>
              <a:t>Education</a:t>
            </a:r>
            <a:endParaRPr lang="th-TH" sz="800" b="1">
              <a:cs typeface="Angsana New" pitchFamily="18" charset="-34"/>
            </a:endParaRPr>
          </a:p>
        </p:txBody>
      </p:sp>
      <p:sp>
        <p:nvSpPr>
          <p:cNvPr id="65548" name="Rectangle 10"/>
          <p:cNvSpPr>
            <a:spLocks noChangeArrowheads="1"/>
          </p:cNvSpPr>
          <p:nvPr>
            <p:custDataLst>
              <p:tags r:id="rId9"/>
            </p:custDataLst>
          </p:nvPr>
        </p:nvSpPr>
        <p:spPr bwMode="auto">
          <a:xfrm>
            <a:off x="828675" y="4581525"/>
            <a:ext cx="646113" cy="215900"/>
          </a:xfrm>
          <a:prstGeom prst="rect">
            <a:avLst/>
          </a:prstGeom>
          <a:solidFill>
            <a:srgbClr val="FFFF00"/>
          </a:solidFill>
          <a:ln w="9525">
            <a:solidFill>
              <a:schemeClr val="tx1"/>
            </a:solidFill>
            <a:miter lim="800000"/>
            <a:headEnd/>
            <a:tailEnd/>
          </a:ln>
        </p:spPr>
        <p:txBody>
          <a:bodyPr wrap="none" anchor="ctr"/>
          <a:lstStyle/>
          <a:p>
            <a:pPr algn="ctr"/>
            <a:r>
              <a:rPr lang="en-US" sz="1000" b="1">
                <a:cs typeface="Angsana New" pitchFamily="18" charset="-34"/>
              </a:rPr>
              <a:t>Student</a:t>
            </a:r>
            <a:endParaRPr lang="th-TH" sz="1000" b="1">
              <a:cs typeface="Angsana New" pitchFamily="18" charset="-34"/>
            </a:endParaRPr>
          </a:p>
        </p:txBody>
      </p:sp>
      <p:sp>
        <p:nvSpPr>
          <p:cNvPr id="65549" name="Rectangle 11"/>
          <p:cNvSpPr>
            <a:spLocks noChangeArrowheads="1"/>
          </p:cNvSpPr>
          <p:nvPr>
            <p:custDataLst>
              <p:tags r:id="rId10"/>
            </p:custDataLst>
          </p:nvPr>
        </p:nvSpPr>
        <p:spPr bwMode="auto">
          <a:xfrm>
            <a:off x="1547813" y="4581525"/>
            <a:ext cx="1008062" cy="215900"/>
          </a:xfrm>
          <a:prstGeom prst="rect">
            <a:avLst/>
          </a:prstGeom>
          <a:solidFill>
            <a:srgbClr val="FFFF00"/>
          </a:solidFill>
          <a:ln w="9525">
            <a:solidFill>
              <a:schemeClr val="tx1"/>
            </a:solidFill>
            <a:miter lim="800000"/>
            <a:headEnd/>
            <a:tailEnd/>
          </a:ln>
        </p:spPr>
        <p:txBody>
          <a:bodyPr wrap="none" anchor="ctr"/>
          <a:lstStyle/>
          <a:p>
            <a:pPr algn="ctr"/>
            <a:r>
              <a:rPr lang="en-US" sz="900" b="1">
                <a:cs typeface="Angsana New" pitchFamily="18" charset="-34"/>
              </a:rPr>
              <a:t>Train the trainer</a:t>
            </a:r>
            <a:endParaRPr lang="th-TH" sz="900" b="1">
              <a:cs typeface="Angsana New" pitchFamily="18" charset="-34"/>
            </a:endParaRPr>
          </a:p>
        </p:txBody>
      </p:sp>
      <p:sp>
        <p:nvSpPr>
          <p:cNvPr id="491532" name="Rectangle 12"/>
          <p:cNvSpPr>
            <a:spLocks noChangeArrowheads="1"/>
          </p:cNvSpPr>
          <p:nvPr>
            <p:custDataLst>
              <p:tags r:id="rId11"/>
            </p:custDataLst>
          </p:nvPr>
        </p:nvSpPr>
        <p:spPr bwMode="auto">
          <a:xfrm>
            <a:off x="4068763" y="908050"/>
            <a:ext cx="1081087" cy="360363"/>
          </a:xfrm>
          <a:prstGeom prst="rect">
            <a:avLst/>
          </a:prstGeom>
          <a:solidFill>
            <a:srgbClr val="00FF00"/>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US" sz="1600">
                <a:cs typeface="Angsana New" pitchFamily="18" charset="-34"/>
              </a:rPr>
              <a:t>SIPA</a:t>
            </a:r>
            <a:endParaRPr lang="th-TH" sz="1600">
              <a:cs typeface="Angsana New" pitchFamily="18" charset="-34"/>
            </a:endParaRPr>
          </a:p>
        </p:txBody>
      </p:sp>
      <p:sp>
        <p:nvSpPr>
          <p:cNvPr id="491533" name="Rectangle 13"/>
          <p:cNvSpPr>
            <a:spLocks noChangeArrowheads="1"/>
          </p:cNvSpPr>
          <p:nvPr>
            <p:custDataLst>
              <p:tags r:id="rId12"/>
            </p:custDataLst>
          </p:nvPr>
        </p:nvSpPr>
        <p:spPr bwMode="auto">
          <a:xfrm>
            <a:off x="1692275" y="908050"/>
            <a:ext cx="1439863" cy="360363"/>
          </a:xfrm>
          <a:prstGeom prst="rect">
            <a:avLst/>
          </a:prstGeom>
          <a:solidFill>
            <a:srgbClr val="00FF00"/>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US" sz="1600">
                <a:cs typeface="Angsana New" pitchFamily="18" charset="-34"/>
              </a:rPr>
              <a:t>MICT</a:t>
            </a:r>
            <a:endParaRPr lang="th-TH" sz="1600">
              <a:cs typeface="Angsana New" pitchFamily="18" charset="-34"/>
            </a:endParaRPr>
          </a:p>
        </p:txBody>
      </p:sp>
      <p:sp>
        <p:nvSpPr>
          <p:cNvPr id="491534" name="Rectangle 14"/>
          <p:cNvSpPr>
            <a:spLocks noChangeArrowheads="1"/>
          </p:cNvSpPr>
          <p:nvPr>
            <p:custDataLst>
              <p:tags r:id="rId13"/>
            </p:custDataLst>
          </p:nvPr>
        </p:nvSpPr>
        <p:spPr bwMode="auto">
          <a:xfrm>
            <a:off x="7524750" y="908050"/>
            <a:ext cx="1081088" cy="360363"/>
          </a:xfrm>
          <a:prstGeom prst="rect">
            <a:avLst/>
          </a:prstGeom>
          <a:solidFill>
            <a:srgbClr val="00FF00"/>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US" sz="1600">
                <a:cs typeface="Angsana New" pitchFamily="18" charset="-34"/>
              </a:rPr>
              <a:t>TISI</a:t>
            </a:r>
            <a:endParaRPr lang="th-TH" sz="1600">
              <a:cs typeface="Angsana New" pitchFamily="18" charset="-34"/>
            </a:endParaRPr>
          </a:p>
        </p:txBody>
      </p:sp>
      <p:sp>
        <p:nvSpPr>
          <p:cNvPr id="65553" name="Rectangle 15"/>
          <p:cNvSpPr>
            <a:spLocks noChangeArrowheads="1"/>
          </p:cNvSpPr>
          <p:nvPr>
            <p:custDataLst>
              <p:tags r:id="rId14"/>
            </p:custDataLst>
          </p:nvPr>
        </p:nvSpPr>
        <p:spPr bwMode="auto">
          <a:xfrm>
            <a:off x="4932363" y="4076700"/>
            <a:ext cx="647700" cy="288925"/>
          </a:xfrm>
          <a:prstGeom prst="rect">
            <a:avLst/>
          </a:prstGeom>
          <a:solidFill>
            <a:srgbClr val="FFFF00"/>
          </a:solidFill>
          <a:ln w="9525">
            <a:solidFill>
              <a:schemeClr val="tx1"/>
            </a:solidFill>
            <a:miter lim="800000"/>
            <a:headEnd/>
            <a:tailEnd/>
          </a:ln>
        </p:spPr>
        <p:txBody>
          <a:bodyPr wrap="none" anchor="ctr"/>
          <a:lstStyle/>
          <a:p>
            <a:pPr algn="ctr"/>
            <a:r>
              <a:rPr lang="en-US" sz="800" b="1">
                <a:cs typeface="Angsana New" pitchFamily="18" charset="-34"/>
              </a:rPr>
              <a:t>Supporting</a:t>
            </a:r>
          </a:p>
          <a:p>
            <a:pPr algn="ctr"/>
            <a:r>
              <a:rPr lang="en-US" sz="800" b="1">
                <a:cs typeface="Angsana New" pitchFamily="18" charset="-34"/>
              </a:rPr>
              <a:t> tools</a:t>
            </a:r>
            <a:endParaRPr lang="th-TH" sz="800" b="1">
              <a:cs typeface="Angsana New" pitchFamily="18" charset="-34"/>
            </a:endParaRPr>
          </a:p>
        </p:txBody>
      </p:sp>
      <p:sp>
        <p:nvSpPr>
          <p:cNvPr id="65554" name="Rectangle 16"/>
          <p:cNvSpPr>
            <a:spLocks noChangeArrowheads="1"/>
          </p:cNvSpPr>
          <p:nvPr>
            <p:custDataLst>
              <p:tags r:id="rId15"/>
            </p:custDataLst>
          </p:nvPr>
        </p:nvSpPr>
        <p:spPr bwMode="auto">
          <a:xfrm>
            <a:off x="5651500" y="4076700"/>
            <a:ext cx="574675" cy="288925"/>
          </a:xfrm>
          <a:prstGeom prst="rect">
            <a:avLst/>
          </a:prstGeom>
          <a:solidFill>
            <a:srgbClr val="FFFF00"/>
          </a:solidFill>
          <a:ln w="9525">
            <a:solidFill>
              <a:schemeClr val="tx1"/>
            </a:solidFill>
            <a:miter lim="800000"/>
            <a:headEnd/>
            <a:tailEnd/>
          </a:ln>
        </p:spPr>
        <p:txBody>
          <a:bodyPr wrap="none" anchor="ctr"/>
          <a:lstStyle/>
          <a:p>
            <a:pPr algn="ctr"/>
            <a:r>
              <a:rPr lang="en-US" sz="800" b="1">
                <a:cs typeface="Angsana New" pitchFamily="18" charset="-34"/>
              </a:rPr>
              <a:t>Certificate </a:t>
            </a:r>
          </a:p>
          <a:p>
            <a:pPr algn="ctr"/>
            <a:r>
              <a:rPr lang="en-US" sz="800" b="1">
                <a:cs typeface="Angsana New" pitchFamily="18" charset="-34"/>
              </a:rPr>
              <a:t>Data Center</a:t>
            </a:r>
            <a:endParaRPr lang="th-TH" sz="800" b="1">
              <a:cs typeface="Angsana New" pitchFamily="18" charset="-34"/>
            </a:endParaRPr>
          </a:p>
        </p:txBody>
      </p:sp>
      <p:sp>
        <p:nvSpPr>
          <p:cNvPr id="65555" name="Rectangle 17"/>
          <p:cNvSpPr>
            <a:spLocks noChangeArrowheads="1"/>
          </p:cNvSpPr>
          <p:nvPr>
            <p:custDataLst>
              <p:tags r:id="rId16"/>
            </p:custDataLst>
          </p:nvPr>
        </p:nvSpPr>
        <p:spPr bwMode="auto">
          <a:xfrm>
            <a:off x="6299200" y="4076700"/>
            <a:ext cx="649288" cy="288925"/>
          </a:xfrm>
          <a:prstGeom prst="rect">
            <a:avLst/>
          </a:prstGeom>
          <a:solidFill>
            <a:srgbClr val="FFFF00"/>
          </a:solidFill>
          <a:ln w="9525">
            <a:solidFill>
              <a:schemeClr val="tx1"/>
            </a:solidFill>
            <a:miter lim="800000"/>
            <a:headEnd/>
            <a:tailEnd/>
          </a:ln>
        </p:spPr>
        <p:txBody>
          <a:bodyPr wrap="none" anchor="ctr"/>
          <a:lstStyle/>
          <a:p>
            <a:pPr algn="ctr"/>
            <a:r>
              <a:rPr lang="en-US" sz="800" b="1">
                <a:cs typeface="Angsana New" pitchFamily="18" charset="-34"/>
              </a:rPr>
              <a:t>Marketing</a:t>
            </a:r>
            <a:endParaRPr lang="th-TH" sz="800" b="1">
              <a:cs typeface="Angsana New" pitchFamily="18" charset="-34"/>
            </a:endParaRPr>
          </a:p>
        </p:txBody>
      </p:sp>
      <p:sp>
        <p:nvSpPr>
          <p:cNvPr id="65556" name="Rectangle 18"/>
          <p:cNvSpPr>
            <a:spLocks noChangeArrowheads="1"/>
          </p:cNvSpPr>
          <p:nvPr>
            <p:custDataLst>
              <p:tags r:id="rId17"/>
            </p:custDataLst>
          </p:nvPr>
        </p:nvSpPr>
        <p:spPr bwMode="auto">
          <a:xfrm>
            <a:off x="7380288" y="4076700"/>
            <a:ext cx="576262" cy="288925"/>
          </a:xfrm>
          <a:prstGeom prst="rect">
            <a:avLst/>
          </a:prstGeom>
          <a:solidFill>
            <a:srgbClr val="FFFF00"/>
          </a:solidFill>
          <a:ln w="9525">
            <a:solidFill>
              <a:schemeClr val="tx1"/>
            </a:solidFill>
            <a:miter lim="800000"/>
            <a:headEnd/>
            <a:tailEnd/>
          </a:ln>
        </p:spPr>
        <p:txBody>
          <a:bodyPr wrap="none" anchor="ctr"/>
          <a:lstStyle/>
          <a:p>
            <a:pPr algn="ctr"/>
            <a:r>
              <a:rPr lang="en-US" sz="1000" b="1">
                <a:cs typeface="Angsana New" pitchFamily="18" charset="-34"/>
              </a:rPr>
              <a:t>Host</a:t>
            </a:r>
            <a:endParaRPr lang="th-TH" sz="1000" b="1">
              <a:cs typeface="Angsana New" pitchFamily="18" charset="-34"/>
            </a:endParaRPr>
          </a:p>
        </p:txBody>
      </p:sp>
      <p:sp>
        <p:nvSpPr>
          <p:cNvPr id="65557" name="Rectangle 19"/>
          <p:cNvSpPr>
            <a:spLocks noChangeArrowheads="1"/>
          </p:cNvSpPr>
          <p:nvPr>
            <p:custDataLst>
              <p:tags r:id="rId18"/>
            </p:custDataLst>
          </p:nvPr>
        </p:nvSpPr>
        <p:spPr bwMode="auto">
          <a:xfrm>
            <a:off x="8027988" y="4076700"/>
            <a:ext cx="865187" cy="288925"/>
          </a:xfrm>
          <a:prstGeom prst="rect">
            <a:avLst/>
          </a:prstGeom>
          <a:solidFill>
            <a:srgbClr val="FFFF00"/>
          </a:solidFill>
          <a:ln w="9525">
            <a:solidFill>
              <a:schemeClr val="tx1"/>
            </a:solidFill>
            <a:miter lim="800000"/>
            <a:headEnd/>
            <a:tailEnd/>
          </a:ln>
        </p:spPr>
        <p:txBody>
          <a:bodyPr wrap="none" anchor="ctr"/>
          <a:lstStyle/>
          <a:p>
            <a:pPr algn="ctr"/>
            <a:r>
              <a:rPr lang="en-US" sz="1000" b="1">
                <a:cs typeface="Angsana New" pitchFamily="18" charset="-34"/>
              </a:rPr>
              <a:t>Participation</a:t>
            </a:r>
            <a:endParaRPr lang="th-TH" sz="1000" b="1">
              <a:cs typeface="Angsana New" pitchFamily="18" charset="-34"/>
            </a:endParaRPr>
          </a:p>
        </p:txBody>
      </p:sp>
      <p:sp>
        <p:nvSpPr>
          <p:cNvPr id="65558" name="Text Box 20"/>
          <p:cNvSpPr txBox="1">
            <a:spLocks noChangeArrowheads="1"/>
          </p:cNvSpPr>
          <p:nvPr>
            <p:custDataLst>
              <p:tags r:id="rId19"/>
            </p:custDataLst>
          </p:nvPr>
        </p:nvSpPr>
        <p:spPr bwMode="auto">
          <a:xfrm>
            <a:off x="7235825" y="4365625"/>
            <a:ext cx="1008063" cy="428625"/>
          </a:xfrm>
          <a:prstGeom prst="rect">
            <a:avLst/>
          </a:prstGeom>
          <a:noFill/>
          <a:ln w="9525">
            <a:noFill/>
            <a:miter lim="800000"/>
            <a:headEnd/>
            <a:tailEnd/>
          </a:ln>
        </p:spPr>
        <p:txBody>
          <a:bodyPr>
            <a:spAutoFit/>
          </a:bodyPr>
          <a:lstStyle/>
          <a:p>
            <a:pPr>
              <a:spcBef>
                <a:spcPct val="50000"/>
              </a:spcBef>
              <a:buFontTx/>
              <a:buChar char="•"/>
            </a:pPr>
            <a:r>
              <a:rPr lang="en-US" sz="1000">
                <a:cs typeface="Angsana New" pitchFamily="18" charset="-34"/>
              </a:rPr>
              <a:t> </a:t>
            </a:r>
            <a:r>
              <a:rPr lang="en-US" sz="800">
                <a:cs typeface="Angsana New" pitchFamily="18" charset="-34"/>
              </a:rPr>
              <a:t>Interim meeting</a:t>
            </a:r>
          </a:p>
          <a:p>
            <a:pPr>
              <a:spcBef>
                <a:spcPct val="50000"/>
              </a:spcBef>
              <a:buFontTx/>
              <a:buChar char="•"/>
            </a:pPr>
            <a:r>
              <a:rPr lang="en-US" sz="800">
                <a:cs typeface="Angsana New" pitchFamily="18" charset="-34"/>
              </a:rPr>
              <a:t> Primary</a:t>
            </a:r>
            <a:r>
              <a:rPr lang="th-TH" sz="800">
                <a:cs typeface="Angsana New" pitchFamily="18" charset="-34"/>
              </a:rPr>
              <a:t> </a:t>
            </a:r>
            <a:r>
              <a:rPr lang="en-US" sz="800">
                <a:cs typeface="Angsana New" pitchFamily="18" charset="-34"/>
              </a:rPr>
              <a:t>meeting</a:t>
            </a:r>
            <a:endParaRPr lang="th-TH" sz="800">
              <a:cs typeface="Angsana New" pitchFamily="18" charset="-34"/>
            </a:endParaRPr>
          </a:p>
        </p:txBody>
      </p:sp>
      <p:sp>
        <p:nvSpPr>
          <p:cNvPr id="65559" name="Rectangle 21"/>
          <p:cNvSpPr>
            <a:spLocks noChangeArrowheads="1"/>
          </p:cNvSpPr>
          <p:nvPr>
            <p:custDataLst>
              <p:tags r:id="rId20"/>
            </p:custDataLst>
          </p:nvPr>
        </p:nvSpPr>
        <p:spPr bwMode="auto">
          <a:xfrm>
            <a:off x="2484438" y="1627188"/>
            <a:ext cx="936625" cy="288925"/>
          </a:xfrm>
          <a:prstGeom prst="rect">
            <a:avLst/>
          </a:prstGeom>
          <a:solidFill>
            <a:srgbClr val="FF9900"/>
          </a:solidFill>
          <a:ln w="9525">
            <a:solidFill>
              <a:schemeClr val="tx1"/>
            </a:solidFill>
            <a:miter lim="800000"/>
            <a:headEnd/>
            <a:tailEnd/>
          </a:ln>
        </p:spPr>
        <p:txBody>
          <a:bodyPr wrap="none" anchor="ctr"/>
          <a:lstStyle/>
          <a:p>
            <a:pPr algn="ctr"/>
            <a:r>
              <a:rPr lang="en-US" sz="800" b="1">
                <a:cs typeface="Angsana New" pitchFamily="18" charset="-34"/>
              </a:rPr>
              <a:t>VSE international</a:t>
            </a:r>
          </a:p>
          <a:p>
            <a:pPr algn="ctr"/>
            <a:r>
              <a:rPr lang="en-US" sz="800" b="1">
                <a:cs typeface="Angsana New" pitchFamily="18" charset="-34"/>
              </a:rPr>
              <a:t> Forum</a:t>
            </a:r>
            <a:endParaRPr lang="th-TH" sz="800" b="1">
              <a:cs typeface="Angsana New" pitchFamily="18" charset="-34"/>
            </a:endParaRPr>
          </a:p>
        </p:txBody>
      </p:sp>
      <p:cxnSp>
        <p:nvCxnSpPr>
          <p:cNvPr id="65560" name="AutoShape 22"/>
          <p:cNvCxnSpPr>
            <a:cxnSpLocks noChangeShapeType="1"/>
            <a:stCxn id="491532" idx="2"/>
            <a:endCxn id="65541" idx="0"/>
          </p:cNvCxnSpPr>
          <p:nvPr>
            <p:custDataLst>
              <p:tags r:id="rId21"/>
            </p:custDataLst>
          </p:nvPr>
        </p:nvCxnSpPr>
        <p:spPr bwMode="auto">
          <a:xfrm rot="5400000">
            <a:off x="2072481" y="746920"/>
            <a:ext cx="2016125" cy="3059112"/>
          </a:xfrm>
          <a:prstGeom prst="bentConnector3">
            <a:avLst>
              <a:gd name="adj1" fmla="val 49921"/>
            </a:avLst>
          </a:prstGeom>
          <a:noFill/>
          <a:ln w="9525">
            <a:solidFill>
              <a:schemeClr val="tx1"/>
            </a:solidFill>
            <a:miter lim="800000"/>
            <a:headEnd/>
            <a:tailEnd type="triangle" w="med" len="med"/>
          </a:ln>
        </p:spPr>
      </p:cxnSp>
      <p:cxnSp>
        <p:nvCxnSpPr>
          <p:cNvPr id="65561" name="AutoShape 23"/>
          <p:cNvCxnSpPr>
            <a:cxnSpLocks noChangeShapeType="1"/>
            <a:stCxn id="491532" idx="2"/>
            <a:endCxn id="65542" idx="0"/>
          </p:cNvCxnSpPr>
          <p:nvPr>
            <p:custDataLst>
              <p:tags r:id="rId22"/>
            </p:custDataLst>
          </p:nvPr>
        </p:nvCxnSpPr>
        <p:spPr bwMode="auto">
          <a:xfrm rot="5400000">
            <a:off x="3205162" y="1879601"/>
            <a:ext cx="2016125" cy="793750"/>
          </a:xfrm>
          <a:prstGeom prst="bentConnector3">
            <a:avLst>
              <a:gd name="adj1" fmla="val 49921"/>
            </a:avLst>
          </a:prstGeom>
          <a:noFill/>
          <a:ln w="9525">
            <a:solidFill>
              <a:schemeClr val="tx1"/>
            </a:solidFill>
            <a:miter lim="800000"/>
            <a:headEnd/>
            <a:tailEnd type="triangle" w="med" len="med"/>
          </a:ln>
        </p:spPr>
      </p:cxnSp>
      <p:cxnSp>
        <p:nvCxnSpPr>
          <p:cNvPr id="65562" name="AutoShape 24"/>
          <p:cNvCxnSpPr>
            <a:cxnSpLocks noChangeShapeType="1"/>
            <a:stCxn id="491532" idx="2"/>
            <a:endCxn id="65543" idx="0"/>
          </p:cNvCxnSpPr>
          <p:nvPr>
            <p:custDataLst>
              <p:tags r:id="rId23"/>
            </p:custDataLst>
          </p:nvPr>
        </p:nvCxnSpPr>
        <p:spPr bwMode="auto">
          <a:xfrm rot="16200000" flipH="1">
            <a:off x="4267200" y="1611313"/>
            <a:ext cx="2016125" cy="1330325"/>
          </a:xfrm>
          <a:prstGeom prst="bentConnector3">
            <a:avLst>
              <a:gd name="adj1" fmla="val 49921"/>
            </a:avLst>
          </a:prstGeom>
          <a:noFill/>
          <a:ln w="9525">
            <a:solidFill>
              <a:schemeClr val="tx1"/>
            </a:solidFill>
            <a:miter lim="800000"/>
            <a:headEnd/>
            <a:tailEnd type="triangle" w="med" len="med"/>
          </a:ln>
        </p:spPr>
      </p:cxnSp>
      <p:cxnSp>
        <p:nvCxnSpPr>
          <p:cNvPr id="65563" name="AutoShape 25"/>
          <p:cNvCxnSpPr>
            <a:cxnSpLocks noChangeShapeType="1"/>
            <a:stCxn id="491532" idx="2"/>
            <a:endCxn id="65544" idx="0"/>
          </p:cNvCxnSpPr>
          <p:nvPr>
            <p:custDataLst>
              <p:tags r:id="rId24"/>
            </p:custDataLst>
          </p:nvPr>
        </p:nvCxnSpPr>
        <p:spPr bwMode="auto">
          <a:xfrm rot="16200000" flipH="1">
            <a:off x="5329237" y="549276"/>
            <a:ext cx="2016125" cy="3454400"/>
          </a:xfrm>
          <a:prstGeom prst="bentConnector3">
            <a:avLst>
              <a:gd name="adj1" fmla="val 49921"/>
            </a:avLst>
          </a:prstGeom>
          <a:noFill/>
          <a:ln w="9525">
            <a:solidFill>
              <a:schemeClr val="tx1"/>
            </a:solidFill>
            <a:miter lim="800000"/>
            <a:headEnd/>
            <a:tailEnd type="triangle" w="med" len="med"/>
          </a:ln>
        </p:spPr>
      </p:cxnSp>
      <p:cxnSp>
        <p:nvCxnSpPr>
          <p:cNvPr id="65564" name="AutoShape 26"/>
          <p:cNvCxnSpPr>
            <a:cxnSpLocks noChangeShapeType="1"/>
            <a:stCxn id="65541" idx="2"/>
            <a:endCxn id="65545" idx="0"/>
          </p:cNvCxnSpPr>
          <p:nvPr>
            <p:custDataLst>
              <p:tags r:id="rId25"/>
            </p:custDataLst>
          </p:nvPr>
        </p:nvCxnSpPr>
        <p:spPr bwMode="auto">
          <a:xfrm rot="5400000">
            <a:off x="846932" y="3372644"/>
            <a:ext cx="360362" cy="1047750"/>
          </a:xfrm>
          <a:prstGeom prst="bentConnector3">
            <a:avLst>
              <a:gd name="adj1" fmla="val 49778"/>
            </a:avLst>
          </a:prstGeom>
          <a:noFill/>
          <a:ln w="9525">
            <a:solidFill>
              <a:schemeClr val="tx1"/>
            </a:solidFill>
            <a:miter lim="800000"/>
            <a:headEnd/>
            <a:tailEnd type="triangle" w="med" len="med"/>
          </a:ln>
        </p:spPr>
      </p:cxnSp>
      <p:cxnSp>
        <p:nvCxnSpPr>
          <p:cNvPr id="65565" name="AutoShape 27"/>
          <p:cNvCxnSpPr>
            <a:cxnSpLocks noChangeShapeType="1"/>
            <a:stCxn id="65541" idx="2"/>
            <a:endCxn id="65546" idx="0"/>
          </p:cNvCxnSpPr>
          <p:nvPr>
            <p:custDataLst>
              <p:tags r:id="rId26"/>
            </p:custDataLst>
          </p:nvPr>
        </p:nvCxnSpPr>
        <p:spPr bwMode="auto">
          <a:xfrm rot="16200000" flipH="1">
            <a:off x="1783557" y="3483769"/>
            <a:ext cx="360362" cy="825500"/>
          </a:xfrm>
          <a:prstGeom prst="bentConnector3">
            <a:avLst>
              <a:gd name="adj1" fmla="val 49778"/>
            </a:avLst>
          </a:prstGeom>
          <a:noFill/>
          <a:ln w="9525">
            <a:solidFill>
              <a:schemeClr val="tx1"/>
            </a:solidFill>
            <a:miter lim="800000"/>
            <a:headEnd/>
            <a:tailEnd type="triangle" w="med" len="med"/>
          </a:ln>
        </p:spPr>
      </p:cxnSp>
      <p:cxnSp>
        <p:nvCxnSpPr>
          <p:cNvPr id="65566" name="AutoShape 28"/>
          <p:cNvCxnSpPr>
            <a:cxnSpLocks noChangeShapeType="1"/>
            <a:stCxn id="65541" idx="2"/>
            <a:endCxn id="65547" idx="0"/>
          </p:cNvCxnSpPr>
          <p:nvPr>
            <p:custDataLst>
              <p:tags r:id="rId27"/>
            </p:custDataLst>
          </p:nvPr>
        </p:nvCxnSpPr>
        <p:spPr bwMode="auto">
          <a:xfrm rot="16200000" flipH="1">
            <a:off x="1441451" y="3825875"/>
            <a:ext cx="360362" cy="141287"/>
          </a:xfrm>
          <a:prstGeom prst="bentConnector3">
            <a:avLst>
              <a:gd name="adj1" fmla="val 49778"/>
            </a:avLst>
          </a:prstGeom>
          <a:noFill/>
          <a:ln w="9525">
            <a:solidFill>
              <a:schemeClr val="tx1"/>
            </a:solidFill>
            <a:miter lim="800000"/>
            <a:headEnd/>
            <a:tailEnd type="triangle" w="med" len="med"/>
          </a:ln>
        </p:spPr>
      </p:cxnSp>
      <p:cxnSp>
        <p:nvCxnSpPr>
          <p:cNvPr id="65567" name="AutoShape 29"/>
          <p:cNvCxnSpPr>
            <a:cxnSpLocks noChangeShapeType="1"/>
            <a:stCxn id="65543" idx="2"/>
            <a:endCxn id="65553" idx="0"/>
          </p:cNvCxnSpPr>
          <p:nvPr>
            <p:custDataLst>
              <p:tags r:id="rId28"/>
            </p:custDataLst>
          </p:nvPr>
        </p:nvCxnSpPr>
        <p:spPr bwMode="auto">
          <a:xfrm rot="5400000">
            <a:off x="5418138" y="3554413"/>
            <a:ext cx="360362" cy="684212"/>
          </a:xfrm>
          <a:prstGeom prst="bentConnector3">
            <a:avLst>
              <a:gd name="adj1" fmla="val 49778"/>
            </a:avLst>
          </a:prstGeom>
          <a:noFill/>
          <a:ln w="9525">
            <a:solidFill>
              <a:schemeClr val="tx1"/>
            </a:solidFill>
            <a:miter lim="800000"/>
            <a:headEnd/>
            <a:tailEnd type="triangle" w="med" len="med"/>
          </a:ln>
        </p:spPr>
      </p:cxnSp>
      <p:cxnSp>
        <p:nvCxnSpPr>
          <p:cNvPr id="65568" name="AutoShape 30"/>
          <p:cNvCxnSpPr>
            <a:cxnSpLocks noChangeShapeType="1"/>
            <a:stCxn id="65543" idx="2"/>
            <a:endCxn id="65554" idx="0"/>
          </p:cNvCxnSpPr>
          <p:nvPr>
            <p:custDataLst>
              <p:tags r:id="rId29"/>
            </p:custDataLst>
          </p:nvPr>
        </p:nvCxnSpPr>
        <p:spPr bwMode="auto">
          <a:xfrm rot="5400000">
            <a:off x="5759451" y="3895725"/>
            <a:ext cx="360362" cy="1587"/>
          </a:xfrm>
          <a:prstGeom prst="bentConnector3">
            <a:avLst>
              <a:gd name="adj1" fmla="val 49778"/>
            </a:avLst>
          </a:prstGeom>
          <a:noFill/>
          <a:ln w="9525">
            <a:solidFill>
              <a:schemeClr val="tx1"/>
            </a:solidFill>
            <a:miter lim="800000"/>
            <a:headEnd/>
            <a:tailEnd type="triangle" w="med" len="med"/>
          </a:ln>
        </p:spPr>
      </p:cxnSp>
      <p:cxnSp>
        <p:nvCxnSpPr>
          <p:cNvPr id="65569" name="AutoShape 31"/>
          <p:cNvCxnSpPr>
            <a:cxnSpLocks noChangeShapeType="1"/>
            <a:stCxn id="65543" idx="2"/>
            <a:endCxn id="65555" idx="0"/>
          </p:cNvCxnSpPr>
          <p:nvPr>
            <p:custDataLst>
              <p:tags r:id="rId30"/>
            </p:custDataLst>
          </p:nvPr>
        </p:nvCxnSpPr>
        <p:spPr bwMode="auto">
          <a:xfrm rot="16200000" flipH="1">
            <a:off x="6102351" y="3554412"/>
            <a:ext cx="360362" cy="684213"/>
          </a:xfrm>
          <a:prstGeom prst="bentConnector3">
            <a:avLst>
              <a:gd name="adj1" fmla="val 49778"/>
            </a:avLst>
          </a:prstGeom>
          <a:noFill/>
          <a:ln w="9525">
            <a:solidFill>
              <a:schemeClr val="tx1"/>
            </a:solidFill>
            <a:miter lim="800000"/>
            <a:headEnd/>
            <a:tailEnd type="triangle" w="med" len="med"/>
          </a:ln>
        </p:spPr>
      </p:cxnSp>
      <p:cxnSp>
        <p:nvCxnSpPr>
          <p:cNvPr id="65570" name="AutoShape 32"/>
          <p:cNvCxnSpPr>
            <a:cxnSpLocks noChangeShapeType="1"/>
            <a:stCxn id="65544" idx="2"/>
            <a:endCxn id="65556" idx="0"/>
          </p:cNvCxnSpPr>
          <p:nvPr>
            <p:custDataLst>
              <p:tags r:id="rId31"/>
            </p:custDataLst>
          </p:nvPr>
        </p:nvCxnSpPr>
        <p:spPr bwMode="auto">
          <a:xfrm rot="5400000">
            <a:off x="7686676" y="3698875"/>
            <a:ext cx="360362" cy="395287"/>
          </a:xfrm>
          <a:prstGeom prst="bentConnector3">
            <a:avLst>
              <a:gd name="adj1" fmla="val 49778"/>
            </a:avLst>
          </a:prstGeom>
          <a:noFill/>
          <a:ln w="9525">
            <a:solidFill>
              <a:schemeClr val="tx1"/>
            </a:solidFill>
            <a:miter lim="800000"/>
            <a:headEnd/>
            <a:tailEnd type="triangle" w="med" len="med"/>
          </a:ln>
        </p:spPr>
      </p:cxnSp>
      <p:cxnSp>
        <p:nvCxnSpPr>
          <p:cNvPr id="65571" name="AutoShape 33"/>
          <p:cNvCxnSpPr>
            <a:cxnSpLocks noChangeShapeType="1"/>
            <a:stCxn id="65544" idx="2"/>
            <a:endCxn id="65557" idx="0"/>
          </p:cNvCxnSpPr>
          <p:nvPr>
            <p:custDataLst>
              <p:tags r:id="rId32"/>
            </p:custDataLst>
          </p:nvPr>
        </p:nvCxnSpPr>
        <p:spPr bwMode="auto">
          <a:xfrm rot="16200000" flipH="1">
            <a:off x="8082757" y="3698081"/>
            <a:ext cx="360362" cy="396875"/>
          </a:xfrm>
          <a:prstGeom prst="bentConnector3">
            <a:avLst>
              <a:gd name="adj1" fmla="val 49778"/>
            </a:avLst>
          </a:prstGeom>
          <a:noFill/>
          <a:ln w="9525">
            <a:solidFill>
              <a:schemeClr val="tx1"/>
            </a:solidFill>
            <a:miter lim="800000"/>
            <a:headEnd/>
            <a:tailEnd type="triangle" w="med" len="med"/>
          </a:ln>
        </p:spPr>
      </p:cxnSp>
      <p:sp>
        <p:nvSpPr>
          <p:cNvPr id="65572" name="Oval 34"/>
          <p:cNvSpPr>
            <a:spLocks noChangeArrowheads="1"/>
          </p:cNvSpPr>
          <p:nvPr>
            <p:custDataLst>
              <p:tags r:id="rId33"/>
            </p:custDataLst>
          </p:nvPr>
        </p:nvSpPr>
        <p:spPr bwMode="auto">
          <a:xfrm>
            <a:off x="6300788" y="6237288"/>
            <a:ext cx="1223962" cy="504825"/>
          </a:xfrm>
          <a:prstGeom prst="ellipse">
            <a:avLst/>
          </a:prstGeom>
          <a:solidFill>
            <a:srgbClr val="FF99CC"/>
          </a:solidFill>
          <a:ln w="9525">
            <a:solidFill>
              <a:srgbClr val="000000"/>
            </a:solidFill>
            <a:round/>
            <a:headEnd/>
            <a:tailEnd/>
          </a:ln>
        </p:spPr>
        <p:txBody>
          <a:bodyPr wrap="none" anchor="ctr"/>
          <a:lstStyle/>
          <a:p>
            <a:pPr algn="ctr"/>
            <a:r>
              <a:rPr lang="en-US" sz="1000" b="1">
                <a:cs typeface="Angsana New" pitchFamily="18" charset="-34"/>
              </a:rPr>
              <a:t>ASEAN / APEC</a:t>
            </a:r>
            <a:endParaRPr lang="th-TH" sz="1000" b="1">
              <a:cs typeface="Angsana New" pitchFamily="18" charset="-34"/>
            </a:endParaRPr>
          </a:p>
        </p:txBody>
      </p:sp>
      <p:sp>
        <p:nvSpPr>
          <p:cNvPr id="491555" name="Rectangle 35"/>
          <p:cNvSpPr>
            <a:spLocks noChangeArrowheads="1"/>
          </p:cNvSpPr>
          <p:nvPr>
            <p:custDataLst>
              <p:tags r:id="rId34"/>
            </p:custDataLst>
          </p:nvPr>
        </p:nvSpPr>
        <p:spPr bwMode="auto">
          <a:xfrm>
            <a:off x="5868988" y="908050"/>
            <a:ext cx="1081087" cy="360363"/>
          </a:xfrm>
          <a:prstGeom prst="rect">
            <a:avLst/>
          </a:prstGeom>
          <a:solidFill>
            <a:srgbClr val="00FF00"/>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US" sz="1600">
                <a:cs typeface="Angsana New" pitchFamily="18" charset="-34"/>
              </a:rPr>
              <a:t>NAC</a:t>
            </a:r>
            <a:endParaRPr lang="th-TH" sz="1600">
              <a:cs typeface="Angsana New" pitchFamily="18" charset="-34"/>
            </a:endParaRPr>
          </a:p>
        </p:txBody>
      </p:sp>
      <p:sp>
        <p:nvSpPr>
          <p:cNvPr id="491556" name="Rectangle 36"/>
          <p:cNvSpPr>
            <a:spLocks noChangeArrowheads="1"/>
          </p:cNvSpPr>
          <p:nvPr>
            <p:custDataLst>
              <p:tags r:id="rId35"/>
            </p:custDataLst>
          </p:nvPr>
        </p:nvSpPr>
        <p:spPr bwMode="auto">
          <a:xfrm>
            <a:off x="3779838" y="5876925"/>
            <a:ext cx="1584325" cy="360363"/>
          </a:xfrm>
          <a:prstGeom prst="rect">
            <a:avLst/>
          </a:prstGeom>
          <a:solidFill>
            <a:srgbClr val="00FF00"/>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US" sz="1200" b="1">
                <a:cs typeface="Angsana New" pitchFamily="18" charset="-34"/>
              </a:rPr>
              <a:t>Innova Foundation</a:t>
            </a:r>
            <a:endParaRPr lang="th-TH" sz="1200" b="1">
              <a:cs typeface="Angsana New" pitchFamily="18" charset="-34"/>
            </a:endParaRPr>
          </a:p>
        </p:txBody>
      </p:sp>
      <p:sp>
        <p:nvSpPr>
          <p:cNvPr id="65575" name="Rectangle 37"/>
          <p:cNvSpPr>
            <a:spLocks noChangeArrowheads="1"/>
          </p:cNvSpPr>
          <p:nvPr>
            <p:custDataLst>
              <p:tags r:id="rId36"/>
            </p:custDataLst>
          </p:nvPr>
        </p:nvSpPr>
        <p:spPr bwMode="auto">
          <a:xfrm>
            <a:off x="3178175" y="4076700"/>
            <a:ext cx="647700" cy="288925"/>
          </a:xfrm>
          <a:prstGeom prst="rect">
            <a:avLst/>
          </a:prstGeom>
          <a:solidFill>
            <a:srgbClr val="FFFF00"/>
          </a:solidFill>
          <a:ln w="9525">
            <a:solidFill>
              <a:schemeClr val="tx1"/>
            </a:solidFill>
            <a:miter lim="800000"/>
            <a:headEnd/>
            <a:tailEnd/>
          </a:ln>
        </p:spPr>
        <p:txBody>
          <a:bodyPr wrap="none" anchor="ctr"/>
          <a:lstStyle/>
          <a:p>
            <a:pPr algn="ctr"/>
            <a:r>
              <a:rPr lang="en-US" sz="800" b="1">
                <a:cs typeface="Angsana New" pitchFamily="18" charset="-34"/>
              </a:rPr>
              <a:t>Scheme</a:t>
            </a:r>
          </a:p>
          <a:p>
            <a:pPr algn="ctr"/>
            <a:r>
              <a:rPr lang="en-US" sz="800" b="1">
                <a:cs typeface="Angsana New" pitchFamily="18" charset="-34"/>
              </a:rPr>
              <a:t>Standard</a:t>
            </a:r>
            <a:endParaRPr lang="th-TH" sz="800" b="1">
              <a:cs typeface="Angsana New" pitchFamily="18" charset="-34"/>
            </a:endParaRPr>
          </a:p>
        </p:txBody>
      </p:sp>
      <p:sp>
        <p:nvSpPr>
          <p:cNvPr id="65576" name="Rectangle 38"/>
          <p:cNvSpPr>
            <a:spLocks noChangeArrowheads="1"/>
          </p:cNvSpPr>
          <p:nvPr>
            <p:custDataLst>
              <p:tags r:id="rId37"/>
            </p:custDataLst>
          </p:nvPr>
        </p:nvSpPr>
        <p:spPr bwMode="auto">
          <a:xfrm>
            <a:off x="3897313" y="4076700"/>
            <a:ext cx="674687" cy="288925"/>
          </a:xfrm>
          <a:prstGeom prst="rect">
            <a:avLst/>
          </a:prstGeom>
          <a:solidFill>
            <a:srgbClr val="FFFF00"/>
          </a:solidFill>
          <a:ln w="9525">
            <a:solidFill>
              <a:schemeClr val="tx1"/>
            </a:solidFill>
            <a:miter lim="800000"/>
            <a:headEnd/>
            <a:tailEnd/>
          </a:ln>
        </p:spPr>
        <p:txBody>
          <a:bodyPr wrap="none" anchor="ctr"/>
          <a:lstStyle/>
          <a:p>
            <a:pPr algn="ctr"/>
            <a:r>
              <a:rPr lang="en-US" sz="900" b="1">
                <a:cs typeface="Angsana New" pitchFamily="18" charset="-34"/>
              </a:rPr>
              <a:t>Certificate</a:t>
            </a:r>
            <a:endParaRPr lang="th-TH" sz="900" b="1">
              <a:cs typeface="Angsana New" pitchFamily="18" charset="-34"/>
            </a:endParaRPr>
          </a:p>
        </p:txBody>
      </p:sp>
      <p:sp>
        <p:nvSpPr>
          <p:cNvPr id="65577" name="Rectangle 39"/>
          <p:cNvSpPr>
            <a:spLocks noChangeArrowheads="1"/>
          </p:cNvSpPr>
          <p:nvPr>
            <p:custDataLst>
              <p:tags r:id="rId38"/>
            </p:custDataLst>
          </p:nvPr>
        </p:nvSpPr>
        <p:spPr bwMode="auto">
          <a:xfrm>
            <a:off x="3348038" y="4724400"/>
            <a:ext cx="792162" cy="288925"/>
          </a:xfrm>
          <a:prstGeom prst="rect">
            <a:avLst/>
          </a:prstGeom>
          <a:solidFill>
            <a:srgbClr val="FFFF00"/>
          </a:solidFill>
          <a:ln w="9525">
            <a:solidFill>
              <a:schemeClr val="tx1"/>
            </a:solidFill>
            <a:miter lim="800000"/>
            <a:headEnd/>
            <a:tailEnd/>
          </a:ln>
        </p:spPr>
        <p:txBody>
          <a:bodyPr wrap="none" anchor="ctr"/>
          <a:lstStyle/>
          <a:p>
            <a:pPr algn="ctr"/>
            <a:r>
              <a:rPr lang="en-US" sz="800" b="1">
                <a:cs typeface="Angsana New" pitchFamily="18" charset="-34"/>
              </a:rPr>
              <a:t>Personal</a:t>
            </a:r>
          </a:p>
          <a:p>
            <a:pPr algn="ctr"/>
            <a:r>
              <a:rPr lang="en-US" sz="800" b="1">
                <a:cs typeface="Angsana New" pitchFamily="18" charset="-34"/>
              </a:rPr>
              <a:t>Certificate</a:t>
            </a:r>
            <a:endParaRPr lang="th-TH" sz="800" b="1">
              <a:cs typeface="Angsana New" pitchFamily="18" charset="-34"/>
            </a:endParaRPr>
          </a:p>
        </p:txBody>
      </p:sp>
      <p:sp>
        <p:nvSpPr>
          <p:cNvPr id="65578" name="Rectangle 40"/>
          <p:cNvSpPr>
            <a:spLocks noChangeArrowheads="1"/>
          </p:cNvSpPr>
          <p:nvPr>
            <p:custDataLst>
              <p:tags r:id="rId39"/>
            </p:custDataLst>
          </p:nvPr>
        </p:nvSpPr>
        <p:spPr bwMode="auto">
          <a:xfrm>
            <a:off x="4211638" y="4724400"/>
            <a:ext cx="720725" cy="288925"/>
          </a:xfrm>
          <a:prstGeom prst="rect">
            <a:avLst/>
          </a:prstGeom>
          <a:solidFill>
            <a:srgbClr val="FFFF00"/>
          </a:solidFill>
          <a:ln w="9525">
            <a:solidFill>
              <a:schemeClr val="tx1"/>
            </a:solidFill>
            <a:miter lim="800000"/>
            <a:headEnd/>
            <a:tailEnd/>
          </a:ln>
        </p:spPr>
        <p:txBody>
          <a:bodyPr wrap="none" anchor="ctr"/>
          <a:lstStyle/>
          <a:p>
            <a:pPr algn="ctr"/>
            <a:r>
              <a:rPr lang="en-US" sz="800" b="1">
                <a:cs typeface="Angsana New" pitchFamily="18" charset="-34"/>
              </a:rPr>
              <a:t>Company</a:t>
            </a:r>
          </a:p>
          <a:p>
            <a:pPr algn="ctr"/>
            <a:r>
              <a:rPr lang="en-US" sz="800" b="1">
                <a:cs typeface="Angsana New" pitchFamily="18" charset="-34"/>
              </a:rPr>
              <a:t>Certificate</a:t>
            </a:r>
            <a:endParaRPr lang="th-TH" sz="800" b="1">
              <a:cs typeface="Angsana New" pitchFamily="18" charset="-34"/>
            </a:endParaRPr>
          </a:p>
        </p:txBody>
      </p:sp>
      <p:cxnSp>
        <p:nvCxnSpPr>
          <p:cNvPr id="65579" name="AutoShape 41"/>
          <p:cNvCxnSpPr>
            <a:cxnSpLocks noChangeShapeType="1"/>
            <a:stCxn id="65547" idx="2"/>
            <a:endCxn id="65549" idx="0"/>
          </p:cNvCxnSpPr>
          <p:nvPr>
            <p:custDataLst>
              <p:tags r:id="rId40"/>
            </p:custDataLst>
          </p:nvPr>
        </p:nvCxnSpPr>
        <p:spPr bwMode="auto">
          <a:xfrm rot="16200000" flipH="1">
            <a:off x="1764507" y="4293393"/>
            <a:ext cx="215900" cy="360363"/>
          </a:xfrm>
          <a:prstGeom prst="bentConnector3">
            <a:avLst>
              <a:gd name="adj1" fmla="val 50000"/>
            </a:avLst>
          </a:prstGeom>
          <a:noFill/>
          <a:ln w="9525">
            <a:solidFill>
              <a:schemeClr val="tx1"/>
            </a:solidFill>
            <a:miter lim="800000"/>
            <a:headEnd/>
            <a:tailEnd type="triangle" w="med" len="med"/>
          </a:ln>
        </p:spPr>
      </p:cxnSp>
      <p:cxnSp>
        <p:nvCxnSpPr>
          <p:cNvPr id="65580" name="AutoShape 42"/>
          <p:cNvCxnSpPr>
            <a:cxnSpLocks noChangeShapeType="1"/>
            <a:stCxn id="65547" idx="2"/>
            <a:endCxn id="65548" idx="0"/>
          </p:cNvCxnSpPr>
          <p:nvPr>
            <p:custDataLst>
              <p:tags r:id="rId41"/>
            </p:custDataLst>
          </p:nvPr>
        </p:nvCxnSpPr>
        <p:spPr bwMode="auto">
          <a:xfrm rot="5400000">
            <a:off x="1314450" y="4203700"/>
            <a:ext cx="215900" cy="539750"/>
          </a:xfrm>
          <a:prstGeom prst="bentConnector3">
            <a:avLst>
              <a:gd name="adj1" fmla="val 50000"/>
            </a:avLst>
          </a:prstGeom>
          <a:noFill/>
          <a:ln w="9525">
            <a:solidFill>
              <a:schemeClr val="tx1"/>
            </a:solidFill>
            <a:miter lim="800000"/>
            <a:headEnd/>
            <a:tailEnd type="triangle" w="med" len="med"/>
          </a:ln>
        </p:spPr>
      </p:cxnSp>
      <p:cxnSp>
        <p:nvCxnSpPr>
          <p:cNvPr id="65581" name="AutoShape 43"/>
          <p:cNvCxnSpPr>
            <a:cxnSpLocks noChangeShapeType="1"/>
            <a:stCxn id="65542" idx="2"/>
            <a:endCxn id="65576" idx="0"/>
          </p:cNvCxnSpPr>
          <p:nvPr>
            <p:custDataLst>
              <p:tags r:id="rId42"/>
            </p:custDataLst>
          </p:nvPr>
        </p:nvCxnSpPr>
        <p:spPr bwMode="auto">
          <a:xfrm rot="16200000" flipH="1">
            <a:off x="3845719" y="3686969"/>
            <a:ext cx="360362" cy="419100"/>
          </a:xfrm>
          <a:prstGeom prst="bentConnector3">
            <a:avLst>
              <a:gd name="adj1" fmla="val 49778"/>
            </a:avLst>
          </a:prstGeom>
          <a:noFill/>
          <a:ln w="9525">
            <a:solidFill>
              <a:schemeClr val="tx1"/>
            </a:solidFill>
            <a:miter lim="800000"/>
            <a:headEnd/>
            <a:tailEnd type="triangle" w="med" len="med"/>
          </a:ln>
        </p:spPr>
      </p:cxnSp>
      <p:cxnSp>
        <p:nvCxnSpPr>
          <p:cNvPr id="65582" name="AutoShape 44"/>
          <p:cNvCxnSpPr>
            <a:cxnSpLocks noChangeShapeType="1"/>
            <a:stCxn id="65542" idx="2"/>
            <a:endCxn id="65575" idx="0"/>
          </p:cNvCxnSpPr>
          <p:nvPr>
            <p:custDataLst>
              <p:tags r:id="rId43"/>
            </p:custDataLst>
          </p:nvPr>
        </p:nvCxnSpPr>
        <p:spPr bwMode="auto">
          <a:xfrm rot="5400000">
            <a:off x="3479007" y="3739356"/>
            <a:ext cx="360362" cy="314325"/>
          </a:xfrm>
          <a:prstGeom prst="bentConnector3">
            <a:avLst>
              <a:gd name="adj1" fmla="val 49778"/>
            </a:avLst>
          </a:prstGeom>
          <a:noFill/>
          <a:ln w="9525">
            <a:solidFill>
              <a:schemeClr val="tx1"/>
            </a:solidFill>
            <a:miter lim="800000"/>
            <a:headEnd/>
            <a:tailEnd type="triangle" w="med" len="med"/>
          </a:ln>
        </p:spPr>
      </p:cxnSp>
      <p:cxnSp>
        <p:nvCxnSpPr>
          <p:cNvPr id="65583" name="AutoShape 45"/>
          <p:cNvCxnSpPr>
            <a:cxnSpLocks noChangeShapeType="1"/>
            <a:stCxn id="65576" idx="2"/>
            <a:endCxn id="65578" idx="0"/>
          </p:cNvCxnSpPr>
          <p:nvPr>
            <p:custDataLst>
              <p:tags r:id="rId44"/>
            </p:custDataLst>
          </p:nvPr>
        </p:nvCxnSpPr>
        <p:spPr bwMode="auto">
          <a:xfrm rot="16200000" flipH="1">
            <a:off x="4224337" y="4376738"/>
            <a:ext cx="358775" cy="336550"/>
          </a:xfrm>
          <a:prstGeom prst="bentConnector3">
            <a:avLst>
              <a:gd name="adj1" fmla="val 50000"/>
            </a:avLst>
          </a:prstGeom>
          <a:noFill/>
          <a:ln w="9525">
            <a:solidFill>
              <a:schemeClr val="tx1"/>
            </a:solidFill>
            <a:miter lim="800000"/>
            <a:headEnd/>
            <a:tailEnd type="triangle" w="med" len="med"/>
          </a:ln>
        </p:spPr>
      </p:cxnSp>
      <p:cxnSp>
        <p:nvCxnSpPr>
          <p:cNvPr id="65584" name="AutoShape 46"/>
          <p:cNvCxnSpPr>
            <a:cxnSpLocks noChangeShapeType="1"/>
            <a:stCxn id="65576" idx="2"/>
            <a:endCxn id="65577" idx="0"/>
          </p:cNvCxnSpPr>
          <p:nvPr>
            <p:custDataLst>
              <p:tags r:id="rId45"/>
            </p:custDataLst>
          </p:nvPr>
        </p:nvCxnSpPr>
        <p:spPr bwMode="auto">
          <a:xfrm rot="5400000">
            <a:off x="3810794" y="4299744"/>
            <a:ext cx="358775" cy="490537"/>
          </a:xfrm>
          <a:prstGeom prst="bentConnector3">
            <a:avLst>
              <a:gd name="adj1" fmla="val 50000"/>
            </a:avLst>
          </a:prstGeom>
          <a:noFill/>
          <a:ln w="9525">
            <a:solidFill>
              <a:schemeClr val="tx1"/>
            </a:solidFill>
            <a:miter lim="800000"/>
            <a:headEnd/>
            <a:tailEnd type="triangle" w="med" len="med"/>
          </a:ln>
        </p:spPr>
      </p:cxnSp>
      <p:sp>
        <p:nvSpPr>
          <p:cNvPr id="65585" name="Rectangle 47"/>
          <p:cNvSpPr>
            <a:spLocks noChangeArrowheads="1"/>
          </p:cNvSpPr>
          <p:nvPr>
            <p:custDataLst>
              <p:tags r:id="rId46"/>
            </p:custDataLst>
          </p:nvPr>
        </p:nvSpPr>
        <p:spPr bwMode="auto">
          <a:xfrm>
            <a:off x="971550" y="1627188"/>
            <a:ext cx="1439863" cy="288925"/>
          </a:xfrm>
          <a:prstGeom prst="rect">
            <a:avLst/>
          </a:prstGeom>
          <a:solidFill>
            <a:srgbClr val="FF9900"/>
          </a:solidFill>
          <a:ln w="9525">
            <a:solidFill>
              <a:schemeClr val="tx1"/>
            </a:solidFill>
            <a:miter lim="800000"/>
            <a:headEnd/>
            <a:tailEnd/>
          </a:ln>
        </p:spPr>
        <p:txBody>
          <a:bodyPr wrap="none" anchor="ctr"/>
          <a:lstStyle/>
          <a:p>
            <a:pPr algn="ctr"/>
            <a:r>
              <a:rPr lang="en-US" sz="900" b="1">
                <a:cs typeface="Angsana New" pitchFamily="18" charset="-34"/>
              </a:rPr>
              <a:t>ICT Purchasing Standard</a:t>
            </a:r>
          </a:p>
          <a:p>
            <a:pPr algn="ctr"/>
            <a:r>
              <a:rPr lang="en-US" sz="900" b="1">
                <a:cs typeface="Angsana New" pitchFamily="18" charset="-34"/>
              </a:rPr>
              <a:t> of Government</a:t>
            </a:r>
            <a:r>
              <a:rPr lang="en-US" sz="900">
                <a:cs typeface="Angsana New" pitchFamily="18" charset="-34"/>
              </a:rPr>
              <a:t>  </a:t>
            </a:r>
            <a:endParaRPr lang="th-TH" sz="900">
              <a:cs typeface="Angsana New" pitchFamily="18" charset="-34"/>
            </a:endParaRPr>
          </a:p>
        </p:txBody>
      </p:sp>
      <p:cxnSp>
        <p:nvCxnSpPr>
          <p:cNvPr id="65586" name="AutoShape 48"/>
          <p:cNvCxnSpPr>
            <a:cxnSpLocks noChangeShapeType="1"/>
            <a:stCxn id="65553" idx="2"/>
            <a:endCxn id="65546" idx="2"/>
          </p:cNvCxnSpPr>
          <p:nvPr>
            <p:custDataLst>
              <p:tags r:id="rId47"/>
            </p:custDataLst>
          </p:nvPr>
        </p:nvCxnSpPr>
        <p:spPr bwMode="auto">
          <a:xfrm rot="5400000">
            <a:off x="3815557" y="2926556"/>
            <a:ext cx="1588" cy="2879725"/>
          </a:xfrm>
          <a:prstGeom prst="bentConnector3">
            <a:avLst>
              <a:gd name="adj1" fmla="val 7200000"/>
            </a:avLst>
          </a:prstGeom>
          <a:noFill/>
          <a:ln w="9525">
            <a:solidFill>
              <a:schemeClr val="tx1"/>
            </a:solidFill>
            <a:prstDash val="lgDashDotDot"/>
            <a:miter lim="800000"/>
            <a:headEnd/>
            <a:tailEnd type="triangle" w="med" len="med"/>
          </a:ln>
        </p:spPr>
      </p:cxnSp>
      <p:cxnSp>
        <p:nvCxnSpPr>
          <p:cNvPr id="65587" name="AutoShape 49"/>
          <p:cNvCxnSpPr>
            <a:cxnSpLocks noChangeShapeType="1"/>
            <a:stCxn id="65546" idx="3"/>
            <a:endCxn id="65578" idx="2"/>
          </p:cNvCxnSpPr>
          <p:nvPr>
            <p:custDataLst>
              <p:tags r:id="rId48"/>
            </p:custDataLst>
          </p:nvPr>
        </p:nvCxnSpPr>
        <p:spPr bwMode="auto">
          <a:xfrm>
            <a:off x="2700338" y="4221163"/>
            <a:ext cx="1871662" cy="792162"/>
          </a:xfrm>
          <a:prstGeom prst="bentConnector4">
            <a:avLst>
              <a:gd name="adj1" fmla="val 6278"/>
              <a:gd name="adj2" fmla="val 128856"/>
            </a:avLst>
          </a:prstGeom>
          <a:noFill/>
          <a:ln w="9525">
            <a:solidFill>
              <a:schemeClr val="tx1"/>
            </a:solidFill>
            <a:prstDash val="lgDashDotDot"/>
            <a:miter lim="800000"/>
            <a:headEnd/>
            <a:tailEnd type="triangle" w="med" len="med"/>
          </a:ln>
        </p:spPr>
      </p:cxnSp>
      <p:sp>
        <p:nvSpPr>
          <p:cNvPr id="65588" name="Line 50"/>
          <p:cNvSpPr>
            <a:spLocks noChangeShapeType="1"/>
          </p:cNvSpPr>
          <p:nvPr>
            <p:custDataLst>
              <p:tags r:id="rId49"/>
            </p:custDataLst>
          </p:nvPr>
        </p:nvSpPr>
        <p:spPr bwMode="auto">
          <a:xfrm flipH="1">
            <a:off x="468313" y="6021388"/>
            <a:ext cx="3311525" cy="0"/>
          </a:xfrm>
          <a:prstGeom prst="line">
            <a:avLst/>
          </a:prstGeom>
          <a:noFill/>
          <a:ln w="9525">
            <a:solidFill>
              <a:schemeClr val="tx1"/>
            </a:solidFill>
            <a:round/>
            <a:headEnd/>
            <a:tailEnd/>
          </a:ln>
        </p:spPr>
        <p:txBody>
          <a:bodyPr/>
          <a:lstStyle/>
          <a:p>
            <a:endParaRPr lang="fr-CA"/>
          </a:p>
        </p:txBody>
      </p:sp>
      <p:sp>
        <p:nvSpPr>
          <p:cNvPr id="65589" name="Line 51"/>
          <p:cNvSpPr>
            <a:spLocks noChangeShapeType="1"/>
          </p:cNvSpPr>
          <p:nvPr>
            <p:custDataLst>
              <p:tags r:id="rId50"/>
            </p:custDataLst>
          </p:nvPr>
        </p:nvSpPr>
        <p:spPr bwMode="auto">
          <a:xfrm>
            <a:off x="5364163" y="6021388"/>
            <a:ext cx="3313112" cy="0"/>
          </a:xfrm>
          <a:prstGeom prst="line">
            <a:avLst/>
          </a:prstGeom>
          <a:noFill/>
          <a:ln w="9525">
            <a:solidFill>
              <a:schemeClr val="tx1"/>
            </a:solidFill>
            <a:round/>
            <a:headEnd/>
            <a:tailEnd/>
          </a:ln>
        </p:spPr>
        <p:txBody>
          <a:bodyPr/>
          <a:lstStyle/>
          <a:p>
            <a:endParaRPr lang="fr-CA"/>
          </a:p>
        </p:txBody>
      </p:sp>
      <p:sp>
        <p:nvSpPr>
          <p:cNvPr id="65590" name="Line 52"/>
          <p:cNvSpPr>
            <a:spLocks noChangeShapeType="1"/>
          </p:cNvSpPr>
          <p:nvPr>
            <p:custDataLst>
              <p:tags r:id="rId51"/>
            </p:custDataLst>
          </p:nvPr>
        </p:nvSpPr>
        <p:spPr bwMode="auto">
          <a:xfrm flipV="1">
            <a:off x="468313" y="5084763"/>
            <a:ext cx="0" cy="936625"/>
          </a:xfrm>
          <a:prstGeom prst="line">
            <a:avLst/>
          </a:prstGeom>
          <a:noFill/>
          <a:ln w="9525">
            <a:solidFill>
              <a:schemeClr val="tx1"/>
            </a:solidFill>
            <a:round/>
            <a:headEnd/>
            <a:tailEnd type="triangle" w="med" len="med"/>
          </a:ln>
        </p:spPr>
        <p:txBody>
          <a:bodyPr/>
          <a:lstStyle/>
          <a:p>
            <a:endParaRPr lang="fr-CA"/>
          </a:p>
        </p:txBody>
      </p:sp>
      <p:sp>
        <p:nvSpPr>
          <p:cNvPr id="65591" name="Line 53"/>
          <p:cNvSpPr>
            <a:spLocks noChangeShapeType="1"/>
          </p:cNvSpPr>
          <p:nvPr>
            <p:custDataLst>
              <p:tags r:id="rId52"/>
            </p:custDataLst>
          </p:nvPr>
        </p:nvSpPr>
        <p:spPr bwMode="auto">
          <a:xfrm flipV="1">
            <a:off x="8675688" y="5084763"/>
            <a:ext cx="0" cy="936625"/>
          </a:xfrm>
          <a:prstGeom prst="line">
            <a:avLst/>
          </a:prstGeom>
          <a:noFill/>
          <a:ln w="9525">
            <a:solidFill>
              <a:schemeClr val="tx1"/>
            </a:solidFill>
            <a:round/>
            <a:headEnd/>
            <a:tailEnd type="triangle" w="med" len="med"/>
          </a:ln>
        </p:spPr>
        <p:txBody>
          <a:bodyPr/>
          <a:lstStyle/>
          <a:p>
            <a:endParaRPr lang="fr-CA"/>
          </a:p>
        </p:txBody>
      </p:sp>
      <p:cxnSp>
        <p:nvCxnSpPr>
          <p:cNvPr id="65592" name="AutoShape 54"/>
          <p:cNvCxnSpPr>
            <a:cxnSpLocks noChangeShapeType="1"/>
            <a:stCxn id="491533" idx="2"/>
            <a:endCxn id="65559" idx="0"/>
          </p:cNvCxnSpPr>
          <p:nvPr>
            <p:custDataLst>
              <p:tags r:id="rId53"/>
            </p:custDataLst>
          </p:nvPr>
        </p:nvCxnSpPr>
        <p:spPr bwMode="auto">
          <a:xfrm rot="16200000" flipH="1">
            <a:off x="2503487" y="1177926"/>
            <a:ext cx="358775" cy="539750"/>
          </a:xfrm>
          <a:prstGeom prst="bentConnector3">
            <a:avLst>
              <a:gd name="adj1" fmla="val 49556"/>
            </a:avLst>
          </a:prstGeom>
          <a:noFill/>
          <a:ln w="9525">
            <a:solidFill>
              <a:schemeClr val="tx1"/>
            </a:solidFill>
            <a:miter lim="800000"/>
            <a:headEnd/>
            <a:tailEnd type="triangle" w="med" len="med"/>
          </a:ln>
        </p:spPr>
      </p:cxnSp>
      <p:cxnSp>
        <p:nvCxnSpPr>
          <p:cNvPr id="65593" name="AutoShape 55"/>
          <p:cNvCxnSpPr>
            <a:cxnSpLocks noChangeShapeType="1"/>
            <a:stCxn id="491533" idx="2"/>
            <a:endCxn id="65585" idx="0"/>
          </p:cNvCxnSpPr>
          <p:nvPr>
            <p:custDataLst>
              <p:tags r:id="rId54"/>
            </p:custDataLst>
          </p:nvPr>
        </p:nvCxnSpPr>
        <p:spPr bwMode="auto">
          <a:xfrm rot="5400000">
            <a:off x="1873250" y="1087438"/>
            <a:ext cx="358775" cy="720725"/>
          </a:xfrm>
          <a:prstGeom prst="bentConnector3">
            <a:avLst>
              <a:gd name="adj1" fmla="val 49556"/>
            </a:avLst>
          </a:prstGeom>
          <a:noFill/>
          <a:ln w="9525">
            <a:solidFill>
              <a:schemeClr val="tx1"/>
            </a:solidFill>
            <a:miter lim="800000"/>
            <a:headEnd/>
            <a:tailEnd type="triangle" w="med" len="med"/>
          </a:ln>
        </p:spPr>
      </p:cxnSp>
      <p:cxnSp>
        <p:nvCxnSpPr>
          <p:cNvPr id="65594" name="AutoShape 56"/>
          <p:cNvCxnSpPr>
            <a:cxnSpLocks noChangeShapeType="1"/>
          </p:cNvCxnSpPr>
          <p:nvPr>
            <p:custDataLst>
              <p:tags r:id="rId55"/>
            </p:custDataLst>
          </p:nvPr>
        </p:nvCxnSpPr>
        <p:spPr bwMode="auto">
          <a:xfrm rot="16200000" flipH="1">
            <a:off x="1115219" y="2637632"/>
            <a:ext cx="2162175" cy="719137"/>
          </a:xfrm>
          <a:prstGeom prst="bentConnector3">
            <a:avLst>
              <a:gd name="adj1" fmla="val 43903"/>
            </a:avLst>
          </a:prstGeom>
          <a:noFill/>
          <a:ln w="9525">
            <a:solidFill>
              <a:schemeClr val="tx1"/>
            </a:solidFill>
            <a:prstDash val="dash"/>
            <a:miter lim="800000"/>
            <a:headEnd/>
            <a:tailEnd type="triangle" w="med" len="med"/>
          </a:ln>
        </p:spPr>
      </p:cxnSp>
      <p:cxnSp>
        <p:nvCxnSpPr>
          <p:cNvPr id="65595" name="AutoShape 57"/>
          <p:cNvCxnSpPr>
            <a:cxnSpLocks noChangeShapeType="1"/>
            <a:stCxn id="65559" idx="2"/>
            <a:endCxn id="65555" idx="3"/>
          </p:cNvCxnSpPr>
          <p:nvPr>
            <p:custDataLst>
              <p:tags r:id="rId56"/>
            </p:custDataLst>
          </p:nvPr>
        </p:nvCxnSpPr>
        <p:spPr bwMode="auto">
          <a:xfrm rot="16200000" flipH="1">
            <a:off x="3798094" y="1070769"/>
            <a:ext cx="2305050" cy="3995738"/>
          </a:xfrm>
          <a:prstGeom prst="bentConnector4">
            <a:avLst>
              <a:gd name="adj1" fmla="val 19625"/>
              <a:gd name="adj2" fmla="val 105681"/>
            </a:avLst>
          </a:prstGeom>
          <a:noFill/>
          <a:ln w="9525">
            <a:solidFill>
              <a:schemeClr val="tx1"/>
            </a:solidFill>
            <a:prstDash val="dash"/>
            <a:miter lim="800000"/>
            <a:headEnd/>
            <a:tailEnd type="triangle" w="med" len="med"/>
          </a:ln>
        </p:spPr>
      </p:cxnSp>
      <p:sp>
        <p:nvSpPr>
          <p:cNvPr id="65596" name="Rectangle 58"/>
          <p:cNvSpPr>
            <a:spLocks noChangeArrowheads="1"/>
          </p:cNvSpPr>
          <p:nvPr>
            <p:custDataLst>
              <p:tags r:id="rId57"/>
            </p:custDataLst>
          </p:nvPr>
        </p:nvSpPr>
        <p:spPr bwMode="auto">
          <a:xfrm>
            <a:off x="5940425" y="1628775"/>
            <a:ext cx="936625" cy="288925"/>
          </a:xfrm>
          <a:prstGeom prst="rect">
            <a:avLst/>
          </a:prstGeom>
          <a:solidFill>
            <a:srgbClr val="FF9900"/>
          </a:solidFill>
          <a:ln w="9525">
            <a:solidFill>
              <a:schemeClr val="tx1"/>
            </a:solidFill>
            <a:miter lim="800000"/>
            <a:headEnd/>
            <a:tailEnd/>
          </a:ln>
        </p:spPr>
        <p:txBody>
          <a:bodyPr wrap="none" anchor="ctr"/>
          <a:lstStyle/>
          <a:p>
            <a:pPr algn="ctr"/>
            <a:r>
              <a:rPr lang="en-US" sz="900" b="1">
                <a:cs typeface="Angsana New" pitchFamily="18" charset="-34"/>
              </a:rPr>
              <a:t>Accredit IB/CB </a:t>
            </a:r>
          </a:p>
          <a:p>
            <a:pPr algn="ctr"/>
            <a:r>
              <a:rPr lang="en-US" sz="900" b="1">
                <a:cs typeface="Angsana New" pitchFamily="18" charset="-34"/>
              </a:rPr>
              <a:t>and Specialists</a:t>
            </a:r>
            <a:r>
              <a:rPr lang="en-US" sz="900">
                <a:cs typeface="Angsana New" pitchFamily="18" charset="-34"/>
              </a:rPr>
              <a:t> </a:t>
            </a:r>
            <a:endParaRPr lang="th-TH" sz="900">
              <a:cs typeface="Angsana New" pitchFamily="18" charset="-34"/>
            </a:endParaRPr>
          </a:p>
        </p:txBody>
      </p:sp>
      <p:sp>
        <p:nvSpPr>
          <p:cNvPr id="65597" name="Rectangle 59"/>
          <p:cNvSpPr>
            <a:spLocks noChangeArrowheads="1"/>
          </p:cNvSpPr>
          <p:nvPr>
            <p:custDataLst>
              <p:tags r:id="rId58"/>
            </p:custDataLst>
          </p:nvPr>
        </p:nvSpPr>
        <p:spPr bwMode="auto">
          <a:xfrm>
            <a:off x="7489825" y="1628775"/>
            <a:ext cx="1152525" cy="288925"/>
          </a:xfrm>
          <a:prstGeom prst="rect">
            <a:avLst/>
          </a:prstGeom>
          <a:solidFill>
            <a:srgbClr val="FF9900"/>
          </a:solidFill>
          <a:ln w="9525">
            <a:solidFill>
              <a:schemeClr val="tx1"/>
            </a:solidFill>
            <a:miter lim="800000"/>
            <a:headEnd/>
            <a:tailEnd/>
          </a:ln>
        </p:spPr>
        <p:txBody>
          <a:bodyPr wrap="none" anchor="ctr"/>
          <a:lstStyle/>
          <a:p>
            <a:pPr algn="ctr"/>
            <a:r>
              <a:rPr lang="en-US" sz="1000" b="1">
                <a:cs typeface="Angsana New" pitchFamily="18" charset="-34"/>
              </a:rPr>
              <a:t>Develop Standards</a:t>
            </a:r>
            <a:endParaRPr lang="th-TH" sz="1000" b="1">
              <a:cs typeface="Angsana New" pitchFamily="18" charset="-34"/>
            </a:endParaRPr>
          </a:p>
        </p:txBody>
      </p:sp>
      <p:cxnSp>
        <p:nvCxnSpPr>
          <p:cNvPr id="65598" name="AutoShape 60"/>
          <p:cNvCxnSpPr>
            <a:cxnSpLocks noChangeShapeType="1"/>
            <a:stCxn id="491555" idx="2"/>
            <a:endCxn id="65596" idx="0"/>
          </p:cNvCxnSpPr>
          <p:nvPr>
            <p:custDataLst>
              <p:tags r:id="rId59"/>
            </p:custDataLst>
          </p:nvPr>
        </p:nvCxnSpPr>
        <p:spPr bwMode="auto">
          <a:xfrm rot="5400000">
            <a:off x="6229351" y="1447800"/>
            <a:ext cx="360362" cy="1587"/>
          </a:xfrm>
          <a:prstGeom prst="bentConnector3">
            <a:avLst>
              <a:gd name="adj1" fmla="val 49778"/>
            </a:avLst>
          </a:prstGeom>
          <a:noFill/>
          <a:ln w="9525">
            <a:solidFill>
              <a:schemeClr val="tx1"/>
            </a:solidFill>
            <a:miter lim="800000"/>
            <a:headEnd/>
            <a:tailEnd type="triangle" w="med" len="med"/>
          </a:ln>
        </p:spPr>
      </p:cxnSp>
      <p:cxnSp>
        <p:nvCxnSpPr>
          <p:cNvPr id="65599" name="AutoShape 61"/>
          <p:cNvCxnSpPr>
            <a:cxnSpLocks noChangeShapeType="1"/>
            <a:stCxn id="65596" idx="2"/>
            <a:endCxn id="65545" idx="1"/>
          </p:cNvCxnSpPr>
          <p:nvPr>
            <p:custDataLst>
              <p:tags r:id="rId60"/>
            </p:custDataLst>
          </p:nvPr>
        </p:nvCxnSpPr>
        <p:spPr bwMode="auto">
          <a:xfrm rot="5400000">
            <a:off x="2214562" y="26988"/>
            <a:ext cx="2303463" cy="6084888"/>
          </a:xfrm>
          <a:prstGeom prst="bentConnector4">
            <a:avLst>
              <a:gd name="adj1" fmla="val 46866"/>
              <a:gd name="adj2" fmla="val 102398"/>
            </a:avLst>
          </a:prstGeom>
          <a:noFill/>
          <a:ln w="9525">
            <a:solidFill>
              <a:schemeClr val="tx1"/>
            </a:solidFill>
            <a:prstDash val="dash"/>
            <a:miter lim="800000"/>
            <a:headEnd/>
            <a:tailEnd type="triangle" w="med" len="med"/>
          </a:ln>
        </p:spPr>
      </p:cxnSp>
      <p:cxnSp>
        <p:nvCxnSpPr>
          <p:cNvPr id="65600" name="AutoShape 62"/>
          <p:cNvCxnSpPr>
            <a:cxnSpLocks noChangeShapeType="1"/>
          </p:cNvCxnSpPr>
          <p:nvPr>
            <p:custDataLst>
              <p:tags r:id="rId61"/>
            </p:custDataLst>
          </p:nvPr>
        </p:nvCxnSpPr>
        <p:spPr bwMode="auto">
          <a:xfrm rot="5400000">
            <a:off x="4196557" y="2364581"/>
            <a:ext cx="2806700" cy="1909763"/>
          </a:xfrm>
          <a:prstGeom prst="bentConnector3">
            <a:avLst>
              <a:gd name="adj1" fmla="val 34102"/>
            </a:avLst>
          </a:prstGeom>
          <a:noFill/>
          <a:ln w="9525">
            <a:solidFill>
              <a:schemeClr val="tx1"/>
            </a:solidFill>
            <a:prstDash val="dash"/>
            <a:miter lim="800000"/>
            <a:headEnd/>
            <a:tailEnd type="triangle" w="med" len="med"/>
          </a:ln>
        </p:spPr>
      </p:cxnSp>
      <p:cxnSp>
        <p:nvCxnSpPr>
          <p:cNvPr id="65601" name="AutoShape 63"/>
          <p:cNvCxnSpPr>
            <a:cxnSpLocks noChangeShapeType="1"/>
            <a:stCxn id="491534" idx="2"/>
            <a:endCxn id="65597" idx="0"/>
          </p:cNvCxnSpPr>
          <p:nvPr>
            <p:custDataLst>
              <p:tags r:id="rId62"/>
            </p:custDataLst>
          </p:nvPr>
        </p:nvCxnSpPr>
        <p:spPr bwMode="auto">
          <a:xfrm rot="5400000">
            <a:off x="7885907" y="1448594"/>
            <a:ext cx="360362" cy="0"/>
          </a:xfrm>
          <a:prstGeom prst="straightConnector1">
            <a:avLst/>
          </a:prstGeom>
          <a:noFill/>
          <a:ln w="9525">
            <a:solidFill>
              <a:schemeClr val="tx1"/>
            </a:solidFill>
            <a:round/>
            <a:headEnd/>
            <a:tailEnd type="triangle" w="med" len="med"/>
          </a:ln>
        </p:spPr>
      </p:cxnSp>
      <p:cxnSp>
        <p:nvCxnSpPr>
          <p:cNvPr id="65602" name="AutoShape 64"/>
          <p:cNvCxnSpPr>
            <a:cxnSpLocks noChangeShapeType="1"/>
            <a:stCxn id="65597" idx="3"/>
            <a:endCxn id="65544" idx="3"/>
          </p:cNvCxnSpPr>
          <p:nvPr>
            <p:custDataLst>
              <p:tags r:id="rId63"/>
            </p:custDataLst>
          </p:nvPr>
        </p:nvCxnSpPr>
        <p:spPr bwMode="auto">
          <a:xfrm>
            <a:off x="8642350" y="1773238"/>
            <a:ext cx="106363" cy="1727200"/>
          </a:xfrm>
          <a:prstGeom prst="bentConnector3">
            <a:avLst>
              <a:gd name="adj1" fmla="val 314926"/>
            </a:avLst>
          </a:prstGeom>
          <a:noFill/>
          <a:ln w="9525">
            <a:solidFill>
              <a:schemeClr val="tx1"/>
            </a:solidFill>
            <a:prstDash val="dash"/>
            <a:miter lim="800000"/>
            <a:headEnd/>
            <a:tailEnd type="triangle" w="med" len="med"/>
          </a:ln>
        </p:spPr>
      </p:cxnSp>
      <p:cxnSp>
        <p:nvCxnSpPr>
          <p:cNvPr id="65603" name="AutoShape 65"/>
          <p:cNvCxnSpPr>
            <a:cxnSpLocks noChangeShapeType="1"/>
          </p:cNvCxnSpPr>
          <p:nvPr>
            <p:custDataLst>
              <p:tags r:id="rId64"/>
            </p:custDataLst>
          </p:nvPr>
        </p:nvCxnSpPr>
        <p:spPr bwMode="auto">
          <a:xfrm rot="5400000">
            <a:off x="4434681" y="626269"/>
            <a:ext cx="2303463" cy="4886325"/>
          </a:xfrm>
          <a:prstGeom prst="bentConnector4">
            <a:avLst>
              <a:gd name="adj1" fmla="val 51412"/>
              <a:gd name="adj2" fmla="val 103310"/>
            </a:avLst>
          </a:prstGeom>
          <a:noFill/>
          <a:ln w="9525">
            <a:solidFill>
              <a:schemeClr val="tx1"/>
            </a:solidFill>
            <a:prstDash val="dash"/>
            <a:miter lim="800000"/>
            <a:headEnd/>
            <a:tailEnd type="triangle" w="med" len="med"/>
          </a:ln>
        </p:spPr>
      </p:cxnSp>
      <p:cxnSp>
        <p:nvCxnSpPr>
          <p:cNvPr id="65604" name="AutoShape 66"/>
          <p:cNvCxnSpPr>
            <a:cxnSpLocks noChangeShapeType="1"/>
          </p:cNvCxnSpPr>
          <p:nvPr>
            <p:custDataLst>
              <p:tags r:id="rId65"/>
            </p:custDataLst>
          </p:nvPr>
        </p:nvCxnSpPr>
        <p:spPr bwMode="auto">
          <a:xfrm>
            <a:off x="2555875" y="3789363"/>
            <a:ext cx="622300" cy="287337"/>
          </a:xfrm>
          <a:prstGeom prst="bentConnector3">
            <a:avLst>
              <a:gd name="adj1" fmla="val 50000"/>
            </a:avLst>
          </a:prstGeom>
          <a:noFill/>
          <a:ln w="9525">
            <a:solidFill>
              <a:schemeClr val="tx1"/>
            </a:solidFill>
            <a:prstDash val="dash"/>
            <a:miter lim="800000"/>
            <a:headEnd/>
            <a:tailEnd type="triangle" w="med" len="med"/>
          </a:ln>
        </p:spPr>
      </p:cxnSp>
      <p:cxnSp>
        <p:nvCxnSpPr>
          <p:cNvPr id="65605" name="AutoShape 67"/>
          <p:cNvCxnSpPr>
            <a:cxnSpLocks noChangeShapeType="1"/>
            <a:stCxn id="65572" idx="0"/>
            <a:endCxn id="65555" idx="2"/>
          </p:cNvCxnSpPr>
          <p:nvPr>
            <p:custDataLst>
              <p:tags r:id="rId66"/>
            </p:custDataLst>
          </p:nvPr>
        </p:nvCxnSpPr>
        <p:spPr bwMode="auto">
          <a:xfrm rot="5400000" flipH="1">
            <a:off x="5833269" y="5156994"/>
            <a:ext cx="1871663" cy="288925"/>
          </a:xfrm>
          <a:prstGeom prst="bentConnector3">
            <a:avLst>
              <a:gd name="adj1" fmla="val 49958"/>
            </a:avLst>
          </a:prstGeom>
          <a:noFill/>
          <a:ln w="9525">
            <a:solidFill>
              <a:schemeClr val="tx1"/>
            </a:solidFill>
            <a:prstDash val="dash"/>
            <a:miter lim="800000"/>
            <a:headEnd/>
            <a:tailEnd type="triangle" w="med" len="med"/>
          </a:ln>
        </p:spPr>
      </p:cxnSp>
      <p:cxnSp>
        <p:nvCxnSpPr>
          <p:cNvPr id="65606" name="AutoShape 68"/>
          <p:cNvCxnSpPr>
            <a:cxnSpLocks noChangeShapeType="1"/>
            <a:stCxn id="65572" idx="1"/>
            <a:endCxn id="65578" idx="3"/>
          </p:cNvCxnSpPr>
          <p:nvPr>
            <p:custDataLst>
              <p:tags r:id="rId67"/>
            </p:custDataLst>
          </p:nvPr>
        </p:nvCxnSpPr>
        <p:spPr bwMode="auto">
          <a:xfrm rot="5400000" flipH="1">
            <a:off x="4984750" y="4816476"/>
            <a:ext cx="1443037" cy="1547812"/>
          </a:xfrm>
          <a:prstGeom prst="bentConnector2">
            <a:avLst/>
          </a:prstGeom>
          <a:noFill/>
          <a:ln w="9525">
            <a:solidFill>
              <a:schemeClr val="tx1"/>
            </a:solidFill>
            <a:prstDash val="dash"/>
            <a:miter lim="800000"/>
            <a:headEnd/>
            <a:tailEnd type="triangle" w="med" len="med"/>
          </a:ln>
        </p:spPr>
      </p:cxnSp>
      <p:cxnSp>
        <p:nvCxnSpPr>
          <p:cNvPr id="65607" name="AutoShape 69"/>
          <p:cNvCxnSpPr>
            <a:cxnSpLocks noChangeShapeType="1"/>
            <a:stCxn id="65577" idx="2"/>
            <a:endCxn id="65572" idx="2"/>
          </p:cNvCxnSpPr>
          <p:nvPr>
            <p:custDataLst>
              <p:tags r:id="rId68"/>
            </p:custDataLst>
          </p:nvPr>
        </p:nvCxnSpPr>
        <p:spPr bwMode="auto">
          <a:xfrm rot="16200000" flipH="1">
            <a:off x="4284663" y="4473575"/>
            <a:ext cx="1476375" cy="2555875"/>
          </a:xfrm>
          <a:prstGeom prst="bentConnector2">
            <a:avLst/>
          </a:prstGeom>
          <a:noFill/>
          <a:ln w="9525">
            <a:solidFill>
              <a:schemeClr val="tx1"/>
            </a:solidFill>
            <a:prstDash val="dash"/>
            <a:miter lim="800000"/>
            <a:headEnd/>
            <a:tailEnd type="triangle" w="med" len="med"/>
          </a:ln>
        </p:spPr>
      </p:cxnSp>
      <p:sp>
        <p:nvSpPr>
          <p:cNvPr id="65608" name="Line 70"/>
          <p:cNvSpPr>
            <a:spLocks noChangeShapeType="1"/>
          </p:cNvSpPr>
          <p:nvPr>
            <p:custDataLst>
              <p:tags r:id="rId69"/>
            </p:custDataLst>
          </p:nvPr>
        </p:nvSpPr>
        <p:spPr bwMode="auto">
          <a:xfrm>
            <a:off x="4283075" y="5013325"/>
            <a:ext cx="0" cy="647700"/>
          </a:xfrm>
          <a:prstGeom prst="line">
            <a:avLst/>
          </a:prstGeom>
          <a:noFill/>
          <a:ln w="9525">
            <a:solidFill>
              <a:schemeClr val="tx1"/>
            </a:solidFill>
            <a:prstDash val="dash"/>
            <a:round/>
            <a:headEnd/>
            <a:tailEnd/>
          </a:ln>
        </p:spPr>
        <p:txBody>
          <a:bodyPr/>
          <a:lstStyle/>
          <a:p>
            <a:endParaRPr lang="fr-CA"/>
          </a:p>
        </p:txBody>
      </p:sp>
      <p:sp>
        <p:nvSpPr>
          <p:cNvPr id="65609" name="Line 71"/>
          <p:cNvSpPr>
            <a:spLocks noChangeShapeType="1"/>
          </p:cNvSpPr>
          <p:nvPr>
            <p:custDataLst>
              <p:tags r:id="rId70"/>
            </p:custDataLst>
          </p:nvPr>
        </p:nvSpPr>
        <p:spPr bwMode="auto">
          <a:xfrm flipH="1">
            <a:off x="3779838" y="5661025"/>
            <a:ext cx="503237" cy="0"/>
          </a:xfrm>
          <a:prstGeom prst="line">
            <a:avLst/>
          </a:prstGeom>
          <a:noFill/>
          <a:ln w="9525">
            <a:solidFill>
              <a:schemeClr val="tx1"/>
            </a:solidFill>
            <a:prstDash val="dash"/>
            <a:round/>
            <a:headEnd/>
            <a:tailEnd/>
          </a:ln>
        </p:spPr>
        <p:txBody>
          <a:bodyPr/>
          <a:lstStyle/>
          <a:p>
            <a:endParaRPr lang="fr-CA"/>
          </a:p>
        </p:txBody>
      </p:sp>
      <p:sp>
        <p:nvSpPr>
          <p:cNvPr id="65610" name="Text Box 72"/>
          <p:cNvSpPr txBox="1">
            <a:spLocks noChangeArrowheads="1"/>
          </p:cNvSpPr>
          <p:nvPr>
            <p:custDataLst>
              <p:tags r:id="rId71"/>
            </p:custDataLst>
          </p:nvPr>
        </p:nvSpPr>
        <p:spPr bwMode="auto">
          <a:xfrm>
            <a:off x="3779838" y="6280150"/>
            <a:ext cx="719137" cy="244475"/>
          </a:xfrm>
          <a:prstGeom prst="rect">
            <a:avLst/>
          </a:prstGeom>
          <a:noFill/>
          <a:ln w="9525">
            <a:noFill/>
            <a:miter lim="800000"/>
            <a:headEnd/>
            <a:tailEnd/>
          </a:ln>
        </p:spPr>
        <p:txBody>
          <a:bodyPr>
            <a:spAutoFit/>
          </a:bodyPr>
          <a:lstStyle/>
          <a:p>
            <a:pPr>
              <a:spcBef>
                <a:spcPct val="50000"/>
              </a:spcBef>
            </a:pPr>
            <a:r>
              <a:rPr lang="en-US" sz="1000" b="1">
                <a:cs typeface="Angsana New" pitchFamily="18" charset="-34"/>
              </a:rPr>
              <a:t>Export</a:t>
            </a:r>
            <a:endParaRPr lang="th-TH" sz="1000" b="1">
              <a:cs typeface="Angsana New" pitchFamily="18" charset="-34"/>
            </a:endParaRPr>
          </a:p>
        </p:txBody>
      </p:sp>
      <p:sp>
        <p:nvSpPr>
          <p:cNvPr id="65611" name="Rectangle 73"/>
          <p:cNvSpPr>
            <a:spLocks noChangeArrowheads="1"/>
          </p:cNvSpPr>
          <p:nvPr>
            <p:custDataLst>
              <p:tags r:id="rId72"/>
            </p:custDataLst>
          </p:nvPr>
        </p:nvSpPr>
        <p:spPr bwMode="auto">
          <a:xfrm>
            <a:off x="755650" y="4076700"/>
            <a:ext cx="576263" cy="288925"/>
          </a:xfrm>
          <a:prstGeom prst="rect">
            <a:avLst/>
          </a:prstGeom>
          <a:solidFill>
            <a:srgbClr val="FFFF00"/>
          </a:solidFill>
          <a:ln w="9525">
            <a:solidFill>
              <a:schemeClr val="tx1"/>
            </a:solidFill>
            <a:miter lim="800000"/>
            <a:headEnd/>
            <a:tailEnd/>
          </a:ln>
        </p:spPr>
        <p:txBody>
          <a:bodyPr wrap="none" anchor="ctr"/>
          <a:lstStyle/>
          <a:p>
            <a:pPr algn="ctr"/>
            <a:r>
              <a:rPr lang="en-US" sz="800" b="1">
                <a:cs typeface="Angsana New" pitchFamily="18" charset="-34"/>
              </a:rPr>
              <a:t>Purchasing </a:t>
            </a:r>
          </a:p>
          <a:p>
            <a:pPr algn="ctr"/>
            <a:r>
              <a:rPr lang="en-US" sz="800" b="1">
                <a:cs typeface="Angsana New" pitchFamily="18" charset="-34"/>
              </a:rPr>
              <a:t>Entity</a:t>
            </a:r>
            <a:endParaRPr lang="th-TH" sz="800" b="1">
              <a:cs typeface="Angsana New" pitchFamily="18" charset="-34"/>
            </a:endParaRPr>
          </a:p>
        </p:txBody>
      </p:sp>
      <p:cxnSp>
        <p:nvCxnSpPr>
          <p:cNvPr id="65612" name="AutoShape 74"/>
          <p:cNvCxnSpPr>
            <a:cxnSpLocks noChangeShapeType="1"/>
            <a:stCxn id="65541" idx="2"/>
            <a:endCxn id="65611" idx="0"/>
          </p:cNvCxnSpPr>
          <p:nvPr>
            <p:custDataLst>
              <p:tags r:id="rId73"/>
            </p:custDataLst>
          </p:nvPr>
        </p:nvCxnSpPr>
        <p:spPr bwMode="auto">
          <a:xfrm rot="5400000">
            <a:off x="1117601" y="3643312"/>
            <a:ext cx="360362" cy="506413"/>
          </a:xfrm>
          <a:prstGeom prst="bentConnector3">
            <a:avLst>
              <a:gd name="adj1" fmla="val 49778"/>
            </a:avLst>
          </a:prstGeom>
          <a:noFill/>
          <a:ln w="9525">
            <a:solidFill>
              <a:schemeClr val="tx1"/>
            </a:solidFill>
            <a:miter lim="800000"/>
            <a:headEnd/>
            <a:tailEnd type="triangle" w="med" len="med"/>
          </a:ln>
        </p:spPr>
      </p:cxnSp>
      <p:sp>
        <p:nvSpPr>
          <p:cNvPr id="65613" name="Rectangle 75"/>
          <p:cNvSpPr>
            <a:spLocks noChangeArrowheads="1"/>
          </p:cNvSpPr>
          <p:nvPr>
            <p:custDataLst>
              <p:tags r:id="rId74"/>
            </p:custDataLst>
          </p:nvPr>
        </p:nvSpPr>
        <p:spPr bwMode="auto">
          <a:xfrm>
            <a:off x="107950" y="2781300"/>
            <a:ext cx="8963025" cy="2303463"/>
          </a:xfrm>
          <a:prstGeom prst="rect">
            <a:avLst/>
          </a:prstGeom>
          <a:noFill/>
          <a:ln w="22225" algn="ctr">
            <a:solidFill>
              <a:schemeClr val="tx1"/>
            </a:solidFill>
            <a:miter lim="800000"/>
            <a:headEnd/>
            <a:tailEnd/>
          </a:ln>
        </p:spPr>
        <p:txBody>
          <a:bodyPr anchor="ctr">
            <a:spAutoFit/>
          </a:bodyPr>
          <a:lstStyle/>
          <a:p>
            <a:endParaRPr lang="fr-CA"/>
          </a:p>
        </p:txBody>
      </p:sp>
      <p:cxnSp>
        <p:nvCxnSpPr>
          <p:cNvPr id="78" name="Straight Connector 77"/>
          <p:cNvCxnSpPr/>
          <p:nvPr/>
        </p:nvCxnSpPr>
        <p:spPr>
          <a:xfrm rot="5400000" flipH="1" flipV="1">
            <a:off x="8617632" y="6331632"/>
            <a:ext cx="692696" cy="3600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Date Placeholder 1"/>
          <p:cNvSpPr>
            <a:spLocks noGrp="1"/>
          </p:cNvSpPr>
          <p:nvPr>
            <p:ph type="dt" sz="quarter" idx="10"/>
          </p:nvPr>
        </p:nvSpPr>
        <p:spPr>
          <a:noFill/>
        </p:spPr>
        <p:txBody>
          <a:bodyPr/>
          <a:lstStyle/>
          <a:p>
            <a:fld id="{E1951DA3-5679-4F1A-B69A-A6B18E5B36B6}" type="datetime4">
              <a:rPr lang="en-US" smtClean="0"/>
              <a:pPr/>
              <a:t>April 28, 2012</a:t>
            </a:fld>
            <a:endParaRPr lang="fr-CA" smtClean="0"/>
          </a:p>
        </p:txBody>
      </p:sp>
      <p:sp>
        <p:nvSpPr>
          <p:cNvPr id="66563" name="Slide Number Placeholder 2"/>
          <p:cNvSpPr>
            <a:spLocks noGrp="1"/>
          </p:cNvSpPr>
          <p:nvPr>
            <p:ph type="sldNum" sz="quarter" idx="11"/>
          </p:nvPr>
        </p:nvSpPr>
        <p:spPr>
          <a:noFill/>
        </p:spPr>
        <p:txBody>
          <a:bodyPr/>
          <a:lstStyle/>
          <a:p>
            <a:fld id="{9DC790BB-748B-46D2-9EA6-D24F5DDC6060}" type="slidenum">
              <a:rPr lang="en-US" smtClean="0"/>
              <a:pPr/>
              <a:t>61</a:t>
            </a:fld>
            <a:endParaRPr lang="en-US" smtClean="0"/>
          </a:p>
        </p:txBody>
      </p:sp>
      <p:sp>
        <p:nvSpPr>
          <p:cNvPr id="66564" name="Rectangle 4"/>
          <p:cNvSpPr>
            <a:spLocks noChangeArrowheads="1"/>
          </p:cNvSpPr>
          <p:nvPr>
            <p:custDataLst>
              <p:tags r:id="rId1"/>
            </p:custDataLst>
          </p:nvPr>
        </p:nvSpPr>
        <p:spPr bwMode="auto">
          <a:xfrm>
            <a:off x="468313" y="-26988"/>
            <a:ext cx="8353425" cy="1143001"/>
          </a:xfrm>
          <a:prstGeom prst="rect">
            <a:avLst/>
          </a:prstGeom>
          <a:noFill/>
          <a:ln w="9525">
            <a:noFill/>
            <a:miter lim="800000"/>
            <a:headEnd/>
            <a:tailEnd/>
          </a:ln>
        </p:spPr>
        <p:txBody>
          <a:bodyPr anchor="ctr"/>
          <a:lstStyle/>
          <a:p>
            <a:pPr algn="ctr"/>
            <a:r>
              <a:rPr lang="fr-CA" sz="3200" b="1">
                <a:solidFill>
                  <a:schemeClr val="accent2"/>
                </a:solidFill>
                <a:latin typeface="Times New Roman" pitchFamily="18" charset="0"/>
              </a:rPr>
              <a:t>Thai VSE support Web Site </a:t>
            </a:r>
          </a:p>
        </p:txBody>
      </p:sp>
      <p:sp>
        <p:nvSpPr>
          <p:cNvPr id="66565" name="Rectangle 5"/>
          <p:cNvSpPr>
            <a:spLocks noChangeArrowheads="1"/>
          </p:cNvSpPr>
          <p:nvPr>
            <p:custDataLst>
              <p:tags r:id="rId2"/>
            </p:custDataLst>
          </p:nvPr>
        </p:nvSpPr>
        <p:spPr bwMode="auto">
          <a:xfrm>
            <a:off x="5930900" y="6165850"/>
            <a:ext cx="2241550" cy="366713"/>
          </a:xfrm>
          <a:prstGeom prst="rect">
            <a:avLst/>
          </a:prstGeom>
          <a:noFill/>
          <a:ln w="9525">
            <a:noFill/>
            <a:miter lim="800000"/>
            <a:headEnd/>
            <a:tailEnd/>
          </a:ln>
        </p:spPr>
        <p:txBody>
          <a:bodyPr wrap="none">
            <a:spAutoFit/>
          </a:bodyPr>
          <a:lstStyle/>
          <a:p>
            <a:r>
              <a:rPr lang="en-US" u="sng">
                <a:solidFill>
                  <a:schemeClr val="accent2"/>
                </a:solidFill>
              </a:rPr>
              <a:t>www.center4vse.net</a:t>
            </a:r>
            <a:endParaRPr lang="fr-CA" u="sng">
              <a:solidFill>
                <a:schemeClr val="accent2"/>
              </a:solidFill>
            </a:endParaRPr>
          </a:p>
        </p:txBody>
      </p:sp>
      <p:pic>
        <p:nvPicPr>
          <p:cNvPr id="66566" name="Picture 6"/>
          <p:cNvPicPr>
            <a:picLocks noChangeAspect="1" noChangeArrowheads="1"/>
          </p:cNvPicPr>
          <p:nvPr/>
        </p:nvPicPr>
        <p:blipFill>
          <a:blip r:embed="rId4" cstate="print"/>
          <a:srcRect/>
          <a:stretch>
            <a:fillRect/>
          </a:stretch>
        </p:blipFill>
        <p:spPr bwMode="auto">
          <a:xfrm>
            <a:off x="395288" y="850900"/>
            <a:ext cx="8520112" cy="5113338"/>
          </a:xfrm>
          <a:prstGeom prst="rect">
            <a:avLst/>
          </a:prstGeom>
          <a:noFill/>
          <a:ln w="9525">
            <a:noFill/>
            <a:miter lim="800000"/>
            <a:headEnd/>
            <a:tailEnd/>
          </a:ln>
        </p:spPr>
      </p:pic>
      <p:cxnSp>
        <p:nvCxnSpPr>
          <p:cNvPr id="7" name="Straight Connector 6"/>
          <p:cNvCxnSpPr/>
          <p:nvPr/>
        </p:nvCxnSpPr>
        <p:spPr>
          <a:xfrm rot="5400000" flipH="1" flipV="1">
            <a:off x="8617632" y="6331632"/>
            <a:ext cx="692696" cy="3600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1"/>
          <p:cNvSpPr>
            <a:spLocks noGrp="1"/>
          </p:cNvSpPr>
          <p:nvPr>
            <p:ph type="dt" sz="quarter" idx="10"/>
          </p:nvPr>
        </p:nvSpPr>
        <p:spPr>
          <a:noFill/>
        </p:spPr>
        <p:txBody>
          <a:bodyPr/>
          <a:lstStyle/>
          <a:p>
            <a:fld id="{5714A00B-FC5B-4B84-B72C-0F50E6476066}" type="datetime4">
              <a:rPr lang="en-US" smtClean="0"/>
              <a:pPr/>
              <a:t>April 28, 2012</a:t>
            </a:fld>
            <a:endParaRPr lang="fr-CA" smtClean="0"/>
          </a:p>
        </p:txBody>
      </p:sp>
      <p:sp>
        <p:nvSpPr>
          <p:cNvPr id="10244" name="Slide Number Placeholder 2"/>
          <p:cNvSpPr>
            <a:spLocks noGrp="1"/>
          </p:cNvSpPr>
          <p:nvPr>
            <p:ph type="sldNum" sz="quarter" idx="11"/>
          </p:nvPr>
        </p:nvSpPr>
        <p:spPr>
          <a:noFill/>
        </p:spPr>
        <p:txBody>
          <a:bodyPr/>
          <a:lstStyle/>
          <a:p>
            <a:fld id="{66E9DC8E-7BF3-441C-B064-C4D889BE8428}" type="slidenum">
              <a:rPr lang="en-US" smtClean="0"/>
              <a:pPr/>
              <a:t>62</a:t>
            </a:fld>
            <a:endParaRPr lang="en-US" smtClean="0"/>
          </a:p>
        </p:txBody>
      </p:sp>
      <p:sp>
        <p:nvSpPr>
          <p:cNvPr id="10245" name="Rectangle 2"/>
          <p:cNvSpPr>
            <a:spLocks noChangeArrowheads="1"/>
          </p:cNvSpPr>
          <p:nvPr/>
        </p:nvSpPr>
        <p:spPr bwMode="auto">
          <a:xfrm>
            <a:off x="468313" y="53975"/>
            <a:ext cx="8229600" cy="1143000"/>
          </a:xfrm>
          <a:prstGeom prst="rect">
            <a:avLst/>
          </a:prstGeom>
          <a:noFill/>
          <a:ln w="9525">
            <a:noFill/>
            <a:miter lim="800000"/>
            <a:headEnd/>
            <a:tailEnd/>
          </a:ln>
        </p:spPr>
        <p:txBody>
          <a:bodyPr anchor="ctr"/>
          <a:lstStyle/>
          <a:p>
            <a:pPr algn="ctr"/>
            <a:r>
              <a:rPr lang="en-CA" sz="3600" b="1">
                <a:solidFill>
                  <a:schemeClr val="accent2"/>
                </a:solidFill>
                <a:latin typeface="Times New Roman" pitchFamily="18" charset="0"/>
              </a:rPr>
              <a:t>Agenda</a:t>
            </a:r>
          </a:p>
        </p:txBody>
      </p:sp>
      <p:graphicFrame>
        <p:nvGraphicFramePr>
          <p:cNvPr id="10242" name="Object 3"/>
          <p:cNvGraphicFramePr>
            <a:graphicFrameLocks noChangeAspect="1"/>
          </p:cNvGraphicFramePr>
          <p:nvPr/>
        </p:nvGraphicFramePr>
        <p:xfrm>
          <a:off x="539750" y="1052513"/>
          <a:ext cx="8102600" cy="1317625"/>
        </p:xfrm>
        <a:graphic>
          <a:graphicData uri="http://schemas.openxmlformats.org/presentationml/2006/ole">
            <p:oleObj spid="_x0000_s10242" name="Visio" r:id="rId4" imgW="7309714" imgH="1189634" progId="Visio.Drawing.11">
              <p:embed/>
            </p:oleObj>
          </a:graphicData>
        </a:graphic>
      </p:graphicFrame>
      <p:sp>
        <p:nvSpPr>
          <p:cNvPr id="10246" name="Rectangle 4"/>
          <p:cNvSpPr>
            <a:spLocks noChangeArrowheads="1"/>
          </p:cNvSpPr>
          <p:nvPr/>
        </p:nvSpPr>
        <p:spPr bwMode="auto">
          <a:xfrm>
            <a:off x="611188" y="2420938"/>
            <a:ext cx="8266112" cy="4032250"/>
          </a:xfrm>
          <a:prstGeom prst="rect">
            <a:avLst/>
          </a:prstGeom>
          <a:noFill/>
          <a:ln w="9525">
            <a:noFill/>
            <a:miter lim="800000"/>
            <a:headEnd/>
            <a:tailEnd/>
          </a:ln>
        </p:spPr>
        <p:txBody>
          <a:bodyPr/>
          <a:lstStyle/>
          <a:p>
            <a:pPr marL="342900" indent="-342900">
              <a:spcBef>
                <a:spcPct val="20000"/>
              </a:spcBef>
              <a:buFontTx/>
              <a:buChar char="•"/>
            </a:pPr>
            <a:r>
              <a:rPr lang="en-CA" sz="2400" b="1" dirty="0">
                <a:latin typeface="Times New Roman" pitchFamily="18" charset="0"/>
              </a:rPr>
              <a:t>Phase 1 - Recognition of Needs and Problems (2004)</a:t>
            </a:r>
            <a:endParaRPr lang="en-CA" sz="2400" dirty="0">
              <a:latin typeface="Times New Roman" pitchFamily="18" charset="0"/>
            </a:endParaRPr>
          </a:p>
          <a:p>
            <a:pPr marL="342900" indent="-342900">
              <a:spcBef>
                <a:spcPct val="20000"/>
              </a:spcBef>
              <a:buFontTx/>
              <a:buChar char="•"/>
            </a:pPr>
            <a:r>
              <a:rPr lang="en-CA" sz="2400" b="1" dirty="0">
                <a:latin typeface="Times New Roman" pitchFamily="18" charset="0"/>
              </a:rPr>
              <a:t>Phase 2 - Basic and Applied Research (2005-2005)</a:t>
            </a:r>
            <a:endParaRPr lang="fr-CA" sz="2400" b="1" dirty="0">
              <a:latin typeface="Times New Roman" pitchFamily="18" charset="0"/>
            </a:endParaRPr>
          </a:p>
          <a:p>
            <a:pPr marL="342900" indent="-342900">
              <a:spcBef>
                <a:spcPct val="20000"/>
              </a:spcBef>
              <a:buFontTx/>
              <a:buChar char="•"/>
            </a:pPr>
            <a:r>
              <a:rPr lang="en-US" sz="2400" b="1" dirty="0">
                <a:latin typeface="Times New Roman" pitchFamily="18" charset="0"/>
              </a:rPr>
              <a:t>Phase 3 – Development (2006-2010)</a:t>
            </a:r>
            <a:endParaRPr lang="en-CA" sz="2400" dirty="0">
              <a:latin typeface="Times New Roman" pitchFamily="18" charset="0"/>
            </a:endParaRPr>
          </a:p>
          <a:p>
            <a:pPr marL="342900" indent="-342900">
              <a:spcBef>
                <a:spcPct val="20000"/>
              </a:spcBef>
              <a:buFontTx/>
              <a:buChar char="•"/>
            </a:pPr>
            <a:r>
              <a:rPr lang="en-US" sz="2400" b="1" dirty="0">
                <a:latin typeface="Times New Roman" pitchFamily="18" charset="0"/>
              </a:rPr>
              <a:t>Phase 4 – Commercialization (2010)</a:t>
            </a:r>
          </a:p>
          <a:p>
            <a:pPr marL="342900" indent="-342900">
              <a:spcBef>
                <a:spcPct val="20000"/>
              </a:spcBef>
              <a:buFontTx/>
              <a:buChar char="•"/>
            </a:pPr>
            <a:r>
              <a:rPr lang="en-US" sz="2400" b="1" dirty="0">
                <a:latin typeface="Times New Roman" pitchFamily="18" charset="0"/>
              </a:rPr>
              <a:t>Phase 5 - Diffusion and Adoption (2006 - )</a:t>
            </a:r>
          </a:p>
          <a:p>
            <a:pPr marL="342900" indent="-342900">
              <a:spcBef>
                <a:spcPct val="20000"/>
              </a:spcBef>
              <a:buFontTx/>
              <a:buChar char="•"/>
            </a:pPr>
            <a:r>
              <a:rPr lang="en-US" sz="2400" b="1" dirty="0">
                <a:latin typeface="Times New Roman" pitchFamily="18" charset="0"/>
              </a:rPr>
              <a:t>Phase 6 - Consequences (</a:t>
            </a:r>
            <a:r>
              <a:rPr lang="en-US" sz="2400" b="1" dirty="0" smtClean="0">
                <a:latin typeface="Times New Roman" pitchFamily="18" charset="0"/>
              </a:rPr>
              <a:t>2011 </a:t>
            </a:r>
            <a:r>
              <a:rPr lang="en-US" sz="2400" b="1" dirty="0">
                <a:latin typeface="Times New Roman" pitchFamily="18" charset="0"/>
              </a:rPr>
              <a:t>- )</a:t>
            </a:r>
            <a:endParaRPr lang="fr-CA" sz="2400" b="1" dirty="0">
              <a:latin typeface="Times New Roman" pitchFamily="18" charset="0"/>
            </a:endParaRPr>
          </a:p>
        </p:txBody>
      </p:sp>
      <p:sp>
        <p:nvSpPr>
          <p:cNvPr id="10247" name="Line 5"/>
          <p:cNvSpPr>
            <a:spLocks noChangeShapeType="1"/>
          </p:cNvSpPr>
          <p:nvPr/>
        </p:nvSpPr>
        <p:spPr bwMode="auto">
          <a:xfrm flipV="1">
            <a:off x="288925" y="4868863"/>
            <a:ext cx="395288" cy="73025"/>
          </a:xfrm>
          <a:prstGeom prst="line">
            <a:avLst/>
          </a:prstGeom>
          <a:noFill/>
          <a:ln w="28575">
            <a:solidFill>
              <a:srgbClr val="FF0000"/>
            </a:solidFill>
            <a:round/>
            <a:headEnd/>
            <a:tailEnd type="triangle" w="med" len="med"/>
          </a:ln>
        </p:spPr>
        <p:txBody>
          <a:bodyPr/>
          <a:lstStyle/>
          <a:p>
            <a:endParaRPr lang="fr-CA"/>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e Placeholder 1"/>
          <p:cNvSpPr>
            <a:spLocks noGrp="1"/>
          </p:cNvSpPr>
          <p:nvPr>
            <p:ph type="dt" sz="quarter" idx="10"/>
          </p:nvPr>
        </p:nvSpPr>
        <p:spPr>
          <a:noFill/>
        </p:spPr>
        <p:txBody>
          <a:bodyPr/>
          <a:lstStyle/>
          <a:p>
            <a:fld id="{28F989B0-05B7-4D14-ABC1-8180EEC57C44}" type="datetime4">
              <a:rPr lang="en-US" smtClean="0"/>
              <a:pPr/>
              <a:t>April 28, 2012</a:t>
            </a:fld>
            <a:endParaRPr lang="fr-CA" smtClean="0"/>
          </a:p>
        </p:txBody>
      </p:sp>
      <p:sp>
        <p:nvSpPr>
          <p:cNvPr id="67587" name="Slide Number Placeholder 2"/>
          <p:cNvSpPr>
            <a:spLocks noGrp="1"/>
          </p:cNvSpPr>
          <p:nvPr>
            <p:ph type="sldNum" sz="quarter" idx="11"/>
          </p:nvPr>
        </p:nvSpPr>
        <p:spPr>
          <a:noFill/>
        </p:spPr>
        <p:txBody>
          <a:bodyPr/>
          <a:lstStyle/>
          <a:p>
            <a:fld id="{220B2E4E-E316-409C-A9F7-F6DDBE0EA2F4}" type="slidenum">
              <a:rPr lang="en-US" smtClean="0"/>
              <a:pPr/>
              <a:t>63</a:t>
            </a:fld>
            <a:endParaRPr lang="en-US" smtClean="0"/>
          </a:p>
        </p:txBody>
      </p:sp>
      <p:sp>
        <p:nvSpPr>
          <p:cNvPr id="67588" name="Rectangle 2"/>
          <p:cNvSpPr>
            <a:spLocks noChangeArrowheads="1"/>
          </p:cNvSpPr>
          <p:nvPr/>
        </p:nvSpPr>
        <p:spPr bwMode="auto">
          <a:xfrm>
            <a:off x="457200" y="44450"/>
            <a:ext cx="8229600" cy="1143000"/>
          </a:xfrm>
          <a:prstGeom prst="rect">
            <a:avLst/>
          </a:prstGeom>
          <a:noFill/>
          <a:ln w="9525">
            <a:noFill/>
            <a:miter lim="800000"/>
            <a:headEnd/>
            <a:tailEnd/>
          </a:ln>
        </p:spPr>
        <p:txBody>
          <a:bodyPr anchor="ctr"/>
          <a:lstStyle/>
          <a:p>
            <a:pPr algn="ctr"/>
            <a:r>
              <a:rPr lang="en-CA" sz="3600" b="1">
                <a:solidFill>
                  <a:schemeClr val="accent2"/>
                </a:solidFill>
                <a:latin typeface="Times New Roman" pitchFamily="18" charset="0"/>
              </a:rPr>
              <a:t>Consequences</a:t>
            </a:r>
          </a:p>
        </p:txBody>
      </p:sp>
      <p:sp>
        <p:nvSpPr>
          <p:cNvPr id="67589" name="Rectangle 3"/>
          <p:cNvSpPr>
            <a:spLocks noChangeArrowheads="1"/>
          </p:cNvSpPr>
          <p:nvPr/>
        </p:nvSpPr>
        <p:spPr bwMode="auto">
          <a:xfrm>
            <a:off x="539750" y="981075"/>
            <a:ext cx="8374063" cy="5184229"/>
          </a:xfrm>
          <a:prstGeom prst="rect">
            <a:avLst/>
          </a:prstGeom>
          <a:noFill/>
          <a:ln w="9525">
            <a:noFill/>
            <a:miter lim="800000"/>
            <a:headEnd/>
            <a:tailEnd/>
          </a:ln>
        </p:spPr>
        <p:txBody>
          <a:bodyPr/>
          <a:lstStyle/>
          <a:p>
            <a:pPr marL="342900" indent="-342900">
              <a:spcBef>
                <a:spcPct val="20000"/>
              </a:spcBef>
              <a:buFontTx/>
              <a:buChar char="•"/>
            </a:pPr>
            <a:r>
              <a:rPr lang="en-CA" sz="2400" dirty="0">
                <a:latin typeface="Times New Roman" pitchFamily="18" charset="0"/>
              </a:rPr>
              <a:t>Promoters of an innovation are often optimistic</a:t>
            </a:r>
          </a:p>
          <a:p>
            <a:pPr marL="742950" lvl="1" indent="-285750">
              <a:spcBef>
                <a:spcPct val="20000"/>
              </a:spcBef>
              <a:buFontTx/>
              <a:buChar char="–"/>
            </a:pPr>
            <a:r>
              <a:rPr lang="en-US" sz="2100" dirty="0">
                <a:latin typeface="Times New Roman" pitchFamily="18" charset="0"/>
              </a:rPr>
              <a:t>Change agents and agencies tacitly assume that the consequences of innovations will be positive.</a:t>
            </a:r>
          </a:p>
          <a:p>
            <a:pPr marL="342900" indent="-342900">
              <a:spcBef>
                <a:spcPct val="20000"/>
              </a:spcBef>
              <a:buFontTx/>
              <a:buChar char="•"/>
            </a:pPr>
            <a:r>
              <a:rPr lang="en-CA" sz="2400" dirty="0">
                <a:latin typeface="Times New Roman" pitchFamily="18" charset="0"/>
              </a:rPr>
              <a:t>Consequences of an innovation usually manifest themselves over extended periods of time (e.g. months, years)</a:t>
            </a:r>
            <a:r>
              <a:rPr lang="fr-CA" sz="2800" dirty="0">
                <a:latin typeface="Times New Roman" pitchFamily="18" charset="0"/>
              </a:rPr>
              <a:t> </a:t>
            </a:r>
            <a:endParaRPr lang="en-CA" sz="2400" dirty="0">
              <a:latin typeface="Times New Roman" pitchFamily="18" charset="0"/>
            </a:endParaRPr>
          </a:p>
          <a:p>
            <a:pPr marL="342900" indent="-342900">
              <a:spcBef>
                <a:spcPct val="20000"/>
              </a:spcBef>
              <a:buFontTx/>
              <a:buChar char="•"/>
            </a:pPr>
            <a:r>
              <a:rPr lang="en-CA" sz="2400" dirty="0">
                <a:latin typeface="Times New Roman" pitchFamily="18" charset="0"/>
              </a:rPr>
              <a:t>Possible consequences (undesirable, direct or indirect, anticipated or unanticipated) by:</a:t>
            </a:r>
          </a:p>
          <a:p>
            <a:pPr marL="742950" lvl="1" indent="-285750">
              <a:spcBef>
                <a:spcPct val="20000"/>
              </a:spcBef>
              <a:buFontTx/>
              <a:buChar char="–"/>
            </a:pPr>
            <a:r>
              <a:rPr lang="en-US" sz="2100" u="sng" dirty="0">
                <a:solidFill>
                  <a:schemeClr val="accent2"/>
                </a:solidFill>
                <a:latin typeface="Times New Roman" pitchFamily="18" charset="0"/>
              </a:rPr>
              <a:t>Imposing</a:t>
            </a:r>
            <a:r>
              <a:rPr lang="en-US" sz="2100" dirty="0">
                <a:latin typeface="Times New Roman" pitchFamily="18" charset="0"/>
              </a:rPr>
              <a:t> the standards on all the VSEs in a country or on all a customer’s VSEs</a:t>
            </a:r>
          </a:p>
          <a:p>
            <a:pPr marL="1143000" lvl="2" indent="-228600">
              <a:spcBef>
                <a:spcPct val="20000"/>
              </a:spcBef>
              <a:buFontTx/>
              <a:buChar char="•"/>
            </a:pPr>
            <a:r>
              <a:rPr lang="en-US" sz="2100" dirty="0">
                <a:latin typeface="Times New Roman" pitchFamily="18" charset="0"/>
              </a:rPr>
              <a:t>e.g. from a large enterprise or a government agency</a:t>
            </a:r>
          </a:p>
          <a:p>
            <a:pPr marL="742950" lvl="1" indent="-285750">
              <a:spcBef>
                <a:spcPct val="20000"/>
              </a:spcBef>
              <a:buFontTx/>
              <a:buChar char="–"/>
            </a:pPr>
            <a:r>
              <a:rPr lang="en-US" sz="2100" u="sng" dirty="0">
                <a:solidFill>
                  <a:schemeClr val="accent2"/>
                </a:solidFill>
                <a:latin typeface="Times New Roman" pitchFamily="18" charset="0"/>
              </a:rPr>
              <a:t>Motivating</a:t>
            </a:r>
            <a:r>
              <a:rPr lang="en-US" sz="2100" dirty="0">
                <a:latin typeface="Times New Roman" pitchFamily="18" charset="0"/>
              </a:rPr>
              <a:t> VSEs to adopt the standards</a:t>
            </a:r>
          </a:p>
          <a:p>
            <a:pPr marL="1143000" lvl="2" indent="-228600">
              <a:spcBef>
                <a:spcPct val="20000"/>
              </a:spcBef>
              <a:buFontTx/>
              <a:buChar char="•"/>
            </a:pPr>
            <a:r>
              <a:rPr lang="en-US" sz="2100" dirty="0">
                <a:latin typeface="Times New Roman" pitchFamily="18" charset="0"/>
              </a:rPr>
              <a:t>Government support: Awareness, training, certification, etc.</a:t>
            </a:r>
            <a:endParaRPr lang="en-US" sz="2100" dirty="0">
              <a:solidFill>
                <a:srgbClr val="FF0000"/>
              </a:solidFill>
              <a:latin typeface="Times New Roman" pitchFamily="18" charset="0"/>
            </a:endParaRPr>
          </a:p>
          <a:p>
            <a:pPr marL="742950" lvl="1" indent="-285750">
              <a:spcBef>
                <a:spcPct val="20000"/>
              </a:spcBef>
              <a:buFontTx/>
              <a:buChar char="–"/>
            </a:pPr>
            <a:r>
              <a:rPr lang="en-US" sz="2100" u="sng" dirty="0">
                <a:solidFill>
                  <a:schemeClr val="accent2"/>
                </a:solidFill>
                <a:latin typeface="Times New Roman" pitchFamily="18" charset="0"/>
              </a:rPr>
              <a:t>Not imposing </a:t>
            </a:r>
            <a:r>
              <a:rPr lang="en-US" sz="2100" dirty="0">
                <a:latin typeface="Times New Roman" pitchFamily="18" charset="0"/>
              </a:rPr>
              <a:t>the standards on VSEs (</a:t>
            </a:r>
            <a:r>
              <a:rPr lang="en-US" sz="2100" i="1" dirty="0">
                <a:latin typeface="Times New Roman" pitchFamily="18" charset="0"/>
              </a:rPr>
              <a:t>laissez-faire</a:t>
            </a:r>
            <a:r>
              <a:rPr lang="en-US" sz="2100" dirty="0">
                <a:latin typeface="Times New Roman" pitchFamily="18" charset="0"/>
              </a:rPr>
              <a:t>)</a:t>
            </a:r>
            <a:endParaRPr lang="fr-CA" sz="2100" dirty="0">
              <a:latin typeface="Times New Roman" pitchFamily="18" charset="0"/>
            </a:endParaRPr>
          </a:p>
          <a:p>
            <a:pPr marL="342900" indent="-342900">
              <a:spcBef>
                <a:spcPct val="20000"/>
              </a:spcBef>
            </a:pPr>
            <a:endParaRPr lang="fr-CA" sz="2100" dirty="0">
              <a:latin typeface="Times New Roman" pitchFamily="18" charset="0"/>
            </a:endParaRPr>
          </a:p>
        </p:txBody>
      </p:sp>
      <p:sp>
        <p:nvSpPr>
          <p:cNvPr id="67590" name="AutoShape 4"/>
          <p:cNvSpPr>
            <a:spLocks noChangeArrowheads="1"/>
          </p:cNvSpPr>
          <p:nvPr/>
        </p:nvSpPr>
        <p:spPr bwMode="auto">
          <a:xfrm>
            <a:off x="107950" y="44450"/>
            <a:ext cx="2087563" cy="720725"/>
          </a:xfrm>
          <a:prstGeom prst="rightArrow">
            <a:avLst>
              <a:gd name="adj1" fmla="val 50000"/>
              <a:gd name="adj2" fmla="val 72412"/>
            </a:avLst>
          </a:prstGeom>
          <a:solidFill>
            <a:schemeClr val="bg1"/>
          </a:solidFill>
          <a:ln w="9525">
            <a:solidFill>
              <a:schemeClr val="tx1"/>
            </a:solidFill>
            <a:miter lim="800000"/>
            <a:headEnd/>
            <a:tailEnd/>
          </a:ln>
        </p:spPr>
        <p:txBody>
          <a:bodyPr wrap="none" anchor="ctr"/>
          <a:lstStyle/>
          <a:p>
            <a:r>
              <a:rPr lang="en-CA" sz="1600" b="1"/>
              <a:t>6. Consequences</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ate Placeholder 3"/>
          <p:cNvSpPr>
            <a:spLocks noGrp="1"/>
          </p:cNvSpPr>
          <p:nvPr>
            <p:ph type="dt" sz="quarter" idx="10"/>
          </p:nvPr>
        </p:nvSpPr>
        <p:spPr>
          <a:noFill/>
        </p:spPr>
        <p:txBody>
          <a:bodyPr/>
          <a:lstStyle/>
          <a:p>
            <a:fld id="{6D64F6BD-E7D1-47FF-9EC4-CB5D75D45475}" type="datetime4">
              <a:rPr lang="en-US" smtClean="0"/>
              <a:pPr/>
              <a:t>April 28, 2012</a:t>
            </a:fld>
            <a:endParaRPr lang="fr-CA" smtClean="0"/>
          </a:p>
        </p:txBody>
      </p:sp>
      <p:sp>
        <p:nvSpPr>
          <p:cNvPr id="68611" name="Slide Number Placeholder 4"/>
          <p:cNvSpPr>
            <a:spLocks noGrp="1"/>
          </p:cNvSpPr>
          <p:nvPr>
            <p:ph type="sldNum" sz="quarter" idx="11"/>
          </p:nvPr>
        </p:nvSpPr>
        <p:spPr>
          <a:noFill/>
        </p:spPr>
        <p:txBody>
          <a:bodyPr/>
          <a:lstStyle/>
          <a:p>
            <a:fld id="{11F0080F-24B7-4F6D-9344-16221FE23891}" type="slidenum">
              <a:rPr lang="en-US" smtClean="0"/>
              <a:pPr/>
              <a:t>64</a:t>
            </a:fld>
            <a:endParaRPr lang="en-US" smtClean="0"/>
          </a:p>
        </p:txBody>
      </p:sp>
      <p:sp>
        <p:nvSpPr>
          <p:cNvPr id="68612" name="Rectangle 2"/>
          <p:cNvSpPr>
            <a:spLocks noGrp="1" noChangeArrowheads="1"/>
          </p:cNvSpPr>
          <p:nvPr>
            <p:ph type="title"/>
          </p:nvPr>
        </p:nvSpPr>
        <p:spPr>
          <a:xfrm>
            <a:off x="658813" y="219075"/>
            <a:ext cx="7853362" cy="762000"/>
          </a:xfrm>
        </p:spPr>
        <p:txBody>
          <a:bodyPr/>
          <a:lstStyle/>
          <a:p>
            <a:pPr eaLnBrk="1" hangingPunct="1"/>
            <a:r>
              <a:rPr lang="en-CA" sz="3200" smtClean="0"/>
              <a:t>Next Steps</a:t>
            </a:r>
          </a:p>
        </p:txBody>
      </p:sp>
      <p:sp>
        <p:nvSpPr>
          <p:cNvPr id="68613" name="Rectangle 18"/>
          <p:cNvSpPr>
            <a:spLocks noGrp="1" noChangeArrowheads="1"/>
          </p:cNvSpPr>
          <p:nvPr>
            <p:ph type="body" idx="1"/>
          </p:nvPr>
        </p:nvSpPr>
        <p:spPr>
          <a:xfrm>
            <a:off x="250825" y="1124744"/>
            <a:ext cx="6769100" cy="1873250"/>
          </a:xfrm>
          <a:noFill/>
        </p:spPr>
        <p:txBody>
          <a:bodyPr/>
          <a:lstStyle/>
          <a:p>
            <a:pPr eaLnBrk="1" hangingPunct="1"/>
            <a:r>
              <a:rPr lang="en-CA" sz="2400" dirty="0" smtClean="0"/>
              <a:t>Develop/finalize the remaining 3 software profiles</a:t>
            </a:r>
          </a:p>
          <a:p>
            <a:pPr lvl="1" eaLnBrk="1" hangingPunct="1"/>
            <a:r>
              <a:rPr lang="en-CA" sz="2000" b="1" dirty="0" smtClean="0"/>
              <a:t>Entry</a:t>
            </a:r>
            <a:r>
              <a:rPr lang="en-CA" sz="2000" dirty="0" smtClean="0"/>
              <a:t>: </a:t>
            </a:r>
            <a:r>
              <a:rPr lang="en-US" sz="2000" dirty="0" smtClean="0"/>
              <a:t>six person-months effort or start-up VSEs </a:t>
            </a:r>
            <a:r>
              <a:rPr lang="en-US" sz="2000" dirty="0" smtClean="0">
                <a:solidFill>
                  <a:schemeClr val="accent2"/>
                </a:solidFill>
              </a:rPr>
              <a:t>*</a:t>
            </a:r>
            <a:endParaRPr lang="en-CA" sz="2000" dirty="0" smtClean="0">
              <a:solidFill>
                <a:schemeClr val="accent2"/>
              </a:solidFill>
            </a:endParaRPr>
          </a:p>
          <a:p>
            <a:pPr lvl="1" eaLnBrk="1" hangingPunct="1"/>
            <a:r>
              <a:rPr lang="en-CA" sz="2000" b="1" dirty="0" smtClean="0"/>
              <a:t>Intermediate</a:t>
            </a:r>
            <a:r>
              <a:rPr lang="en-CA" sz="2000" dirty="0" smtClean="0"/>
              <a:t>: </a:t>
            </a:r>
            <a:r>
              <a:rPr lang="en-US" sz="2000" dirty="0" smtClean="0"/>
              <a:t>Management of more than one project</a:t>
            </a:r>
            <a:endParaRPr lang="en-CA" sz="2000" dirty="0" smtClean="0"/>
          </a:p>
          <a:p>
            <a:pPr lvl="1" eaLnBrk="1" hangingPunct="1"/>
            <a:r>
              <a:rPr lang="en-CA" sz="2000" b="1" dirty="0" smtClean="0"/>
              <a:t>Advanced</a:t>
            </a:r>
            <a:r>
              <a:rPr lang="en-CA" sz="2000" dirty="0" smtClean="0"/>
              <a:t>: </a:t>
            </a:r>
            <a:r>
              <a:rPr lang="en-US" sz="2000" dirty="0" smtClean="0"/>
              <a:t>business management and portfolio management practices. </a:t>
            </a:r>
            <a:endParaRPr lang="en-CA" sz="2000" dirty="0" smtClean="0"/>
          </a:p>
          <a:p>
            <a:pPr eaLnBrk="1" hangingPunct="1"/>
            <a:endParaRPr lang="en-CA" sz="1800" dirty="0" smtClean="0"/>
          </a:p>
        </p:txBody>
      </p:sp>
      <p:grpSp>
        <p:nvGrpSpPr>
          <p:cNvPr id="68614" name="Group 19"/>
          <p:cNvGrpSpPr>
            <a:grpSpLocks/>
          </p:cNvGrpSpPr>
          <p:nvPr/>
        </p:nvGrpSpPr>
        <p:grpSpPr bwMode="auto">
          <a:xfrm>
            <a:off x="6623050" y="1341438"/>
            <a:ext cx="2125663" cy="1655762"/>
            <a:chOff x="4407" y="1173"/>
            <a:chExt cx="1285" cy="1168"/>
          </a:xfrm>
        </p:grpSpPr>
        <p:sp>
          <p:nvSpPr>
            <p:cNvPr id="68616" name="Line 20"/>
            <p:cNvSpPr>
              <a:spLocks noChangeShapeType="1"/>
            </p:cNvSpPr>
            <p:nvPr/>
          </p:nvSpPr>
          <p:spPr bwMode="auto">
            <a:xfrm flipV="1">
              <a:off x="4454" y="2098"/>
              <a:ext cx="363" cy="0"/>
            </a:xfrm>
            <a:prstGeom prst="line">
              <a:avLst/>
            </a:prstGeom>
            <a:noFill/>
            <a:ln w="28575">
              <a:solidFill>
                <a:schemeClr val="tx1"/>
              </a:solidFill>
              <a:round/>
              <a:headEnd/>
              <a:tailEnd/>
            </a:ln>
          </p:spPr>
          <p:txBody>
            <a:bodyPr/>
            <a:lstStyle/>
            <a:p>
              <a:endParaRPr lang="fr-CA"/>
            </a:p>
          </p:txBody>
        </p:sp>
        <p:sp>
          <p:nvSpPr>
            <p:cNvPr id="68617" name="Line 21"/>
            <p:cNvSpPr>
              <a:spLocks noChangeShapeType="1"/>
            </p:cNvSpPr>
            <p:nvPr/>
          </p:nvSpPr>
          <p:spPr bwMode="auto">
            <a:xfrm flipV="1">
              <a:off x="4809" y="1843"/>
              <a:ext cx="0" cy="248"/>
            </a:xfrm>
            <a:prstGeom prst="line">
              <a:avLst/>
            </a:prstGeom>
            <a:noFill/>
            <a:ln w="28575">
              <a:solidFill>
                <a:schemeClr val="tx1"/>
              </a:solidFill>
              <a:round/>
              <a:headEnd/>
              <a:tailEnd/>
            </a:ln>
          </p:spPr>
          <p:txBody>
            <a:bodyPr/>
            <a:lstStyle/>
            <a:p>
              <a:endParaRPr lang="fr-CA"/>
            </a:p>
          </p:txBody>
        </p:sp>
        <p:sp>
          <p:nvSpPr>
            <p:cNvPr id="68618" name="Line 22"/>
            <p:cNvSpPr>
              <a:spLocks noChangeShapeType="1"/>
            </p:cNvSpPr>
            <p:nvPr/>
          </p:nvSpPr>
          <p:spPr bwMode="auto">
            <a:xfrm>
              <a:off x="4802" y="1843"/>
              <a:ext cx="271" cy="0"/>
            </a:xfrm>
            <a:prstGeom prst="line">
              <a:avLst/>
            </a:prstGeom>
            <a:noFill/>
            <a:ln w="28575">
              <a:solidFill>
                <a:schemeClr val="tx1"/>
              </a:solidFill>
              <a:round/>
              <a:headEnd/>
              <a:tailEnd/>
            </a:ln>
          </p:spPr>
          <p:txBody>
            <a:bodyPr/>
            <a:lstStyle/>
            <a:p>
              <a:endParaRPr lang="fr-CA"/>
            </a:p>
          </p:txBody>
        </p:sp>
        <p:sp>
          <p:nvSpPr>
            <p:cNvPr id="68619" name="Line 23"/>
            <p:cNvSpPr>
              <a:spLocks noChangeShapeType="1"/>
            </p:cNvSpPr>
            <p:nvPr/>
          </p:nvSpPr>
          <p:spPr bwMode="auto">
            <a:xfrm flipV="1">
              <a:off x="5065" y="1593"/>
              <a:ext cx="0" cy="250"/>
            </a:xfrm>
            <a:prstGeom prst="line">
              <a:avLst/>
            </a:prstGeom>
            <a:noFill/>
            <a:ln w="28575">
              <a:solidFill>
                <a:schemeClr val="tx1"/>
              </a:solidFill>
              <a:round/>
              <a:headEnd/>
              <a:tailEnd/>
            </a:ln>
          </p:spPr>
          <p:txBody>
            <a:bodyPr/>
            <a:lstStyle/>
            <a:p>
              <a:endParaRPr lang="fr-CA"/>
            </a:p>
          </p:txBody>
        </p:sp>
        <p:sp>
          <p:nvSpPr>
            <p:cNvPr id="68620" name="Line 24"/>
            <p:cNvSpPr>
              <a:spLocks noChangeShapeType="1"/>
            </p:cNvSpPr>
            <p:nvPr/>
          </p:nvSpPr>
          <p:spPr bwMode="auto">
            <a:xfrm>
              <a:off x="5057" y="1593"/>
              <a:ext cx="318" cy="0"/>
            </a:xfrm>
            <a:prstGeom prst="line">
              <a:avLst/>
            </a:prstGeom>
            <a:noFill/>
            <a:ln w="28575">
              <a:solidFill>
                <a:schemeClr val="tx1"/>
              </a:solidFill>
              <a:round/>
              <a:headEnd/>
              <a:tailEnd/>
            </a:ln>
          </p:spPr>
          <p:txBody>
            <a:bodyPr/>
            <a:lstStyle/>
            <a:p>
              <a:endParaRPr lang="fr-CA"/>
            </a:p>
          </p:txBody>
        </p:sp>
        <p:sp>
          <p:nvSpPr>
            <p:cNvPr id="68621" name="Line 25"/>
            <p:cNvSpPr>
              <a:spLocks noChangeShapeType="1"/>
            </p:cNvSpPr>
            <p:nvPr/>
          </p:nvSpPr>
          <p:spPr bwMode="auto">
            <a:xfrm>
              <a:off x="4454" y="2337"/>
              <a:ext cx="1228" cy="0"/>
            </a:xfrm>
            <a:prstGeom prst="line">
              <a:avLst/>
            </a:prstGeom>
            <a:noFill/>
            <a:ln w="28575">
              <a:solidFill>
                <a:schemeClr val="tx1"/>
              </a:solidFill>
              <a:round/>
              <a:headEnd/>
              <a:tailEnd/>
            </a:ln>
          </p:spPr>
          <p:txBody>
            <a:bodyPr/>
            <a:lstStyle/>
            <a:p>
              <a:endParaRPr lang="fr-CA"/>
            </a:p>
          </p:txBody>
        </p:sp>
        <p:sp>
          <p:nvSpPr>
            <p:cNvPr id="68622" name="Line 26"/>
            <p:cNvSpPr>
              <a:spLocks noChangeShapeType="1"/>
            </p:cNvSpPr>
            <p:nvPr/>
          </p:nvSpPr>
          <p:spPr bwMode="auto">
            <a:xfrm>
              <a:off x="5685" y="1346"/>
              <a:ext cx="7" cy="995"/>
            </a:xfrm>
            <a:prstGeom prst="line">
              <a:avLst/>
            </a:prstGeom>
            <a:noFill/>
            <a:ln w="28575">
              <a:solidFill>
                <a:schemeClr val="tx1"/>
              </a:solidFill>
              <a:round/>
              <a:headEnd/>
              <a:tailEnd/>
            </a:ln>
          </p:spPr>
          <p:txBody>
            <a:bodyPr/>
            <a:lstStyle/>
            <a:p>
              <a:endParaRPr lang="fr-CA"/>
            </a:p>
          </p:txBody>
        </p:sp>
        <p:sp>
          <p:nvSpPr>
            <p:cNvPr id="68623" name="Line 27"/>
            <p:cNvSpPr>
              <a:spLocks noChangeShapeType="1"/>
            </p:cNvSpPr>
            <p:nvPr/>
          </p:nvSpPr>
          <p:spPr bwMode="auto">
            <a:xfrm flipV="1">
              <a:off x="5383" y="1354"/>
              <a:ext cx="0" cy="249"/>
            </a:xfrm>
            <a:prstGeom prst="line">
              <a:avLst/>
            </a:prstGeom>
            <a:noFill/>
            <a:ln w="28575">
              <a:solidFill>
                <a:schemeClr val="tx1"/>
              </a:solidFill>
              <a:round/>
              <a:headEnd/>
              <a:tailEnd/>
            </a:ln>
          </p:spPr>
          <p:txBody>
            <a:bodyPr/>
            <a:lstStyle/>
            <a:p>
              <a:endParaRPr lang="fr-CA"/>
            </a:p>
          </p:txBody>
        </p:sp>
        <p:sp>
          <p:nvSpPr>
            <p:cNvPr id="68624" name="Line 28"/>
            <p:cNvSpPr>
              <a:spLocks noChangeShapeType="1"/>
            </p:cNvSpPr>
            <p:nvPr/>
          </p:nvSpPr>
          <p:spPr bwMode="auto">
            <a:xfrm>
              <a:off x="5375" y="1346"/>
              <a:ext cx="317" cy="0"/>
            </a:xfrm>
            <a:prstGeom prst="line">
              <a:avLst/>
            </a:prstGeom>
            <a:noFill/>
            <a:ln w="28575">
              <a:solidFill>
                <a:schemeClr val="tx1"/>
              </a:solidFill>
              <a:round/>
              <a:headEnd/>
              <a:tailEnd/>
            </a:ln>
          </p:spPr>
          <p:txBody>
            <a:bodyPr/>
            <a:lstStyle/>
            <a:p>
              <a:endParaRPr lang="fr-CA"/>
            </a:p>
          </p:txBody>
        </p:sp>
        <p:sp>
          <p:nvSpPr>
            <p:cNvPr id="68625" name="Line 29"/>
            <p:cNvSpPr>
              <a:spLocks noChangeShapeType="1"/>
            </p:cNvSpPr>
            <p:nvPr/>
          </p:nvSpPr>
          <p:spPr bwMode="auto">
            <a:xfrm flipV="1">
              <a:off x="4458" y="2093"/>
              <a:ext cx="0" cy="248"/>
            </a:xfrm>
            <a:prstGeom prst="line">
              <a:avLst/>
            </a:prstGeom>
            <a:noFill/>
            <a:ln w="28575">
              <a:solidFill>
                <a:schemeClr val="tx1"/>
              </a:solidFill>
              <a:round/>
              <a:headEnd/>
              <a:tailEnd/>
            </a:ln>
          </p:spPr>
          <p:txBody>
            <a:bodyPr/>
            <a:lstStyle/>
            <a:p>
              <a:endParaRPr lang="fr-CA"/>
            </a:p>
          </p:txBody>
        </p:sp>
        <p:sp>
          <p:nvSpPr>
            <p:cNvPr id="68626" name="Rectangle 30"/>
            <p:cNvSpPr>
              <a:spLocks noChangeArrowheads="1"/>
            </p:cNvSpPr>
            <p:nvPr/>
          </p:nvSpPr>
          <p:spPr bwMode="auto">
            <a:xfrm>
              <a:off x="4407" y="1915"/>
              <a:ext cx="314" cy="173"/>
            </a:xfrm>
            <a:prstGeom prst="rect">
              <a:avLst/>
            </a:prstGeom>
            <a:noFill/>
            <a:ln w="9525">
              <a:noFill/>
              <a:miter lim="800000"/>
              <a:headEnd/>
              <a:tailEnd/>
            </a:ln>
          </p:spPr>
          <p:txBody>
            <a:bodyPr wrap="none" lIns="0" tIns="0" rIns="0" bIns="0">
              <a:spAutoFit/>
            </a:bodyPr>
            <a:lstStyle/>
            <a:p>
              <a:r>
                <a:rPr lang="en-CA" sz="1600" b="1">
                  <a:solidFill>
                    <a:schemeClr val="accent2"/>
                  </a:solidFill>
                </a:rPr>
                <a:t>Entry</a:t>
              </a:r>
              <a:endParaRPr lang="en-CA" sz="2000" b="1">
                <a:solidFill>
                  <a:schemeClr val="accent2"/>
                </a:solidFill>
              </a:endParaRPr>
            </a:p>
          </p:txBody>
        </p:sp>
        <p:sp>
          <p:nvSpPr>
            <p:cNvPr id="68627" name="Rectangle 31"/>
            <p:cNvSpPr>
              <a:spLocks noChangeArrowheads="1"/>
            </p:cNvSpPr>
            <p:nvPr/>
          </p:nvSpPr>
          <p:spPr bwMode="auto">
            <a:xfrm>
              <a:off x="4664" y="1672"/>
              <a:ext cx="327" cy="173"/>
            </a:xfrm>
            <a:prstGeom prst="rect">
              <a:avLst/>
            </a:prstGeom>
            <a:noFill/>
            <a:ln w="9525">
              <a:noFill/>
              <a:miter lim="800000"/>
              <a:headEnd/>
              <a:tailEnd/>
            </a:ln>
          </p:spPr>
          <p:txBody>
            <a:bodyPr wrap="none" lIns="0" tIns="0" rIns="0" bIns="0">
              <a:spAutoFit/>
            </a:bodyPr>
            <a:lstStyle/>
            <a:p>
              <a:r>
                <a:rPr lang="en-CA" sz="1600" b="1">
                  <a:solidFill>
                    <a:schemeClr val="accent2"/>
                  </a:solidFill>
                </a:rPr>
                <a:t>Basic</a:t>
              </a:r>
              <a:endParaRPr lang="en-CA" sz="2000" b="1">
                <a:solidFill>
                  <a:schemeClr val="accent2"/>
                </a:solidFill>
              </a:endParaRPr>
            </a:p>
          </p:txBody>
        </p:sp>
        <p:sp>
          <p:nvSpPr>
            <p:cNvPr id="68628" name="Rectangle 32"/>
            <p:cNvSpPr>
              <a:spLocks noChangeArrowheads="1"/>
            </p:cNvSpPr>
            <p:nvPr/>
          </p:nvSpPr>
          <p:spPr bwMode="auto">
            <a:xfrm>
              <a:off x="4554" y="1417"/>
              <a:ext cx="731" cy="173"/>
            </a:xfrm>
            <a:prstGeom prst="rect">
              <a:avLst/>
            </a:prstGeom>
            <a:noFill/>
            <a:ln w="9525">
              <a:noFill/>
              <a:miter lim="800000"/>
              <a:headEnd/>
              <a:tailEnd/>
            </a:ln>
          </p:spPr>
          <p:txBody>
            <a:bodyPr wrap="none" lIns="0" tIns="0" rIns="0" bIns="0">
              <a:spAutoFit/>
            </a:bodyPr>
            <a:lstStyle/>
            <a:p>
              <a:r>
                <a:rPr lang="en-CA" sz="1600" b="1">
                  <a:solidFill>
                    <a:schemeClr val="accent2"/>
                  </a:solidFill>
                </a:rPr>
                <a:t>Intermediate</a:t>
              </a:r>
              <a:endParaRPr lang="en-CA" sz="2000" b="1">
                <a:solidFill>
                  <a:schemeClr val="accent2"/>
                </a:solidFill>
              </a:endParaRPr>
            </a:p>
          </p:txBody>
        </p:sp>
        <p:sp>
          <p:nvSpPr>
            <p:cNvPr id="68629" name="Rectangle 33"/>
            <p:cNvSpPr>
              <a:spLocks noChangeArrowheads="1"/>
            </p:cNvSpPr>
            <p:nvPr/>
          </p:nvSpPr>
          <p:spPr bwMode="auto">
            <a:xfrm>
              <a:off x="5069" y="1173"/>
              <a:ext cx="585" cy="172"/>
            </a:xfrm>
            <a:prstGeom prst="rect">
              <a:avLst/>
            </a:prstGeom>
            <a:noFill/>
            <a:ln w="9525">
              <a:noFill/>
              <a:miter lim="800000"/>
              <a:headEnd/>
              <a:tailEnd/>
            </a:ln>
          </p:spPr>
          <p:txBody>
            <a:bodyPr wrap="none" lIns="0" tIns="0" rIns="0" bIns="0">
              <a:spAutoFit/>
            </a:bodyPr>
            <a:lstStyle/>
            <a:p>
              <a:r>
                <a:rPr lang="en-CA" sz="1600" b="1">
                  <a:solidFill>
                    <a:schemeClr val="accent2"/>
                  </a:solidFill>
                </a:rPr>
                <a:t>Advanced</a:t>
              </a:r>
              <a:endParaRPr lang="en-CA" sz="2000" b="1">
                <a:solidFill>
                  <a:schemeClr val="accent2"/>
                </a:solidFill>
              </a:endParaRPr>
            </a:p>
          </p:txBody>
        </p:sp>
      </p:grpSp>
      <p:sp>
        <p:nvSpPr>
          <p:cNvPr id="68615" name="Rectangle 34"/>
          <p:cNvSpPr>
            <a:spLocks noChangeArrowheads="1"/>
          </p:cNvSpPr>
          <p:nvPr/>
        </p:nvSpPr>
        <p:spPr bwMode="auto">
          <a:xfrm>
            <a:off x="250825" y="3095625"/>
            <a:ext cx="8785225" cy="5949950"/>
          </a:xfrm>
          <a:prstGeom prst="rect">
            <a:avLst/>
          </a:prstGeom>
          <a:noFill/>
          <a:ln w="9525">
            <a:noFill/>
            <a:miter lim="800000"/>
            <a:headEnd/>
            <a:tailEnd/>
          </a:ln>
        </p:spPr>
        <p:txBody>
          <a:bodyPr/>
          <a:lstStyle/>
          <a:p>
            <a:pPr marL="342900" indent="-342900">
              <a:spcBef>
                <a:spcPct val="20000"/>
              </a:spcBef>
              <a:buFontTx/>
              <a:buChar char="•"/>
            </a:pPr>
            <a:r>
              <a:rPr lang="en-CA" sz="2400" dirty="0">
                <a:latin typeface="Times New Roman" pitchFamily="18" charset="0"/>
              </a:rPr>
              <a:t>Develop Profile Groups for other domains </a:t>
            </a:r>
          </a:p>
          <a:p>
            <a:pPr marL="742950" lvl="1" indent="-285750">
              <a:spcBef>
                <a:spcPct val="20000"/>
              </a:spcBef>
              <a:buFontTx/>
              <a:buChar char="–"/>
            </a:pPr>
            <a:r>
              <a:rPr lang="en-CA" sz="2000" dirty="0">
                <a:latin typeface="Times New Roman" pitchFamily="18" charset="0"/>
              </a:rPr>
              <a:t>Critical software: e.g. medical, aerospace </a:t>
            </a:r>
          </a:p>
          <a:p>
            <a:pPr marL="742950" lvl="1" indent="-285750">
              <a:spcBef>
                <a:spcPct val="20000"/>
              </a:spcBef>
              <a:buFontTx/>
              <a:buChar char="–"/>
            </a:pPr>
            <a:r>
              <a:rPr lang="en-CA" sz="2000" dirty="0">
                <a:latin typeface="Times New Roman" pitchFamily="18" charset="0"/>
              </a:rPr>
              <a:t>Game industry</a:t>
            </a:r>
          </a:p>
          <a:p>
            <a:pPr marL="742950" lvl="1" indent="-285750">
              <a:spcBef>
                <a:spcPct val="20000"/>
              </a:spcBef>
              <a:buFontTx/>
              <a:buChar char="–"/>
            </a:pPr>
            <a:r>
              <a:rPr lang="en-CA" sz="2000" dirty="0">
                <a:latin typeface="Times New Roman" pitchFamily="18" charset="0"/>
              </a:rPr>
              <a:t>Scientific software development </a:t>
            </a:r>
            <a:endParaRPr lang="en-US" sz="2000" dirty="0">
              <a:latin typeface="Times New Roman" pitchFamily="18" charset="0"/>
            </a:endParaRPr>
          </a:p>
          <a:p>
            <a:pPr marL="342900" indent="-342900">
              <a:spcBef>
                <a:spcPct val="20000"/>
              </a:spcBef>
              <a:buFontTx/>
              <a:buChar char="•"/>
            </a:pPr>
            <a:r>
              <a:rPr lang="en-US" sz="2400" dirty="0">
                <a:latin typeface="Times New Roman" pitchFamily="18" charset="0"/>
              </a:rPr>
              <a:t>Development of self-learning course modules to support DPs</a:t>
            </a:r>
          </a:p>
          <a:p>
            <a:pPr marL="342900" indent="-342900">
              <a:spcBef>
                <a:spcPct val="20000"/>
              </a:spcBef>
              <a:buFontTx/>
              <a:buChar char="•"/>
            </a:pPr>
            <a:r>
              <a:rPr lang="en-US" sz="2400" dirty="0">
                <a:latin typeface="Times New Roman" pitchFamily="18" charset="0"/>
              </a:rPr>
              <a:t>Development of plug-in modules (e.g. Eclipse) to support DPs</a:t>
            </a:r>
            <a:endParaRPr lang="en-CA" sz="2400" dirty="0">
              <a:latin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25760"/>
            <a:ext cx="8353425" cy="1143000"/>
          </a:xfrm>
        </p:spPr>
        <p:txBody>
          <a:bodyPr/>
          <a:lstStyle/>
          <a:p>
            <a:r>
              <a:rPr lang="fr-CA" sz="3200" dirty="0" smtClean="0"/>
              <a:t>First </a:t>
            </a:r>
            <a:r>
              <a:rPr lang="fr-CA" sz="3200" dirty="0" err="1" smtClean="0"/>
              <a:t>Draft</a:t>
            </a:r>
            <a:r>
              <a:rPr lang="fr-CA" sz="3200" dirty="0" smtClean="0"/>
              <a:t> of Entry Profile – PM Objectives</a:t>
            </a:r>
            <a:endParaRPr lang="fr-CA" sz="3200" dirty="0"/>
          </a:p>
        </p:txBody>
      </p:sp>
      <p:sp>
        <p:nvSpPr>
          <p:cNvPr id="4" name="Slide Number Placeholder 3"/>
          <p:cNvSpPr>
            <a:spLocks noGrp="1"/>
          </p:cNvSpPr>
          <p:nvPr>
            <p:ph type="sldNum" sz="quarter" idx="11"/>
          </p:nvPr>
        </p:nvSpPr>
        <p:spPr/>
        <p:txBody>
          <a:bodyPr/>
          <a:lstStyle/>
          <a:p>
            <a:pPr>
              <a:defRPr/>
            </a:pPr>
            <a:fld id="{74317606-9A6C-42F4-B66B-6265E5DEA114}" type="slidenum">
              <a:rPr lang="en-US" smtClean="0"/>
              <a:pPr>
                <a:defRPr/>
              </a:pPr>
              <a:t>65</a:t>
            </a:fld>
            <a:endParaRPr lang="en-US"/>
          </a:p>
        </p:txBody>
      </p:sp>
      <p:graphicFrame>
        <p:nvGraphicFramePr>
          <p:cNvPr id="5" name="Table 4"/>
          <p:cNvGraphicFramePr>
            <a:graphicFrameLocks noGrp="1"/>
          </p:cNvGraphicFramePr>
          <p:nvPr/>
        </p:nvGraphicFramePr>
        <p:xfrm>
          <a:off x="395536" y="1052736"/>
          <a:ext cx="8352928" cy="4689384"/>
        </p:xfrm>
        <a:graphic>
          <a:graphicData uri="http://schemas.openxmlformats.org/drawingml/2006/table">
            <a:tbl>
              <a:tblPr/>
              <a:tblGrid>
                <a:gridCol w="1224136"/>
                <a:gridCol w="7128792"/>
              </a:tblGrid>
              <a:tr h="576064">
                <a:tc>
                  <a:txBody>
                    <a:bodyPr/>
                    <a:lstStyle/>
                    <a:p>
                      <a:pPr algn="ctr"/>
                      <a:r>
                        <a:rPr lang="fr-CA" sz="2000" b="1" dirty="0"/>
                        <a:t>Objective ID</a:t>
                      </a:r>
                      <a:endParaRPr lang="fr-CA" sz="2000" dirty="0"/>
                    </a:p>
                  </a:txBody>
                  <a:tcPr marL="70884" marR="70884" marT="35442" marB="35442" anchor="ctr">
                    <a:lnL>
                      <a:noFill/>
                    </a:lnL>
                    <a:lnR>
                      <a:noFill/>
                    </a:lnR>
                    <a:lnT>
                      <a:noFill/>
                    </a:lnT>
                    <a:lnB>
                      <a:noFill/>
                    </a:lnB>
                    <a:solidFill>
                      <a:srgbClr val="FFFFFF"/>
                    </a:solidFill>
                  </a:tcPr>
                </a:tc>
                <a:tc>
                  <a:txBody>
                    <a:bodyPr/>
                    <a:lstStyle/>
                    <a:p>
                      <a:pPr algn="ctr"/>
                      <a:r>
                        <a:rPr lang="fr-CA" sz="2000" b="1" dirty="0"/>
                        <a:t>Objectives</a:t>
                      </a:r>
                      <a:endParaRPr lang="fr-CA" sz="2000" dirty="0"/>
                    </a:p>
                  </a:txBody>
                  <a:tcPr marL="70884" marR="70884" marT="35442" marB="35442" anchor="ctr">
                    <a:lnL>
                      <a:noFill/>
                    </a:lnL>
                    <a:lnR>
                      <a:noFill/>
                    </a:lnR>
                    <a:lnT>
                      <a:noFill/>
                    </a:lnT>
                    <a:lnB>
                      <a:noFill/>
                    </a:lnB>
                    <a:solidFill>
                      <a:srgbClr val="FFFFFF"/>
                    </a:solidFill>
                  </a:tcPr>
                </a:tc>
              </a:tr>
              <a:tr h="586286">
                <a:tc>
                  <a:txBody>
                    <a:bodyPr/>
                    <a:lstStyle/>
                    <a:p>
                      <a:pPr algn="ctr"/>
                      <a:r>
                        <a:rPr lang="fr-CA" sz="2000" dirty="0"/>
                        <a:t>PM.01</a:t>
                      </a:r>
                    </a:p>
                  </a:txBody>
                  <a:tcPr marL="70884" marR="70884" marT="35442" marB="35442" anchor="ctr">
                    <a:lnL>
                      <a:noFill/>
                    </a:lnL>
                    <a:lnR>
                      <a:noFill/>
                    </a:lnR>
                    <a:lnT>
                      <a:noFill/>
                    </a:lnT>
                    <a:lnB>
                      <a:noFill/>
                    </a:lnB>
                    <a:solidFill>
                      <a:srgbClr val="FFFFFF"/>
                    </a:solidFill>
                  </a:tcPr>
                </a:tc>
                <a:tc>
                  <a:txBody>
                    <a:bodyPr/>
                    <a:lstStyle/>
                    <a:p>
                      <a:pPr algn="l"/>
                      <a:r>
                        <a:rPr lang="en-US" sz="1200" dirty="0">
                          <a:latin typeface="Arial"/>
                        </a:rPr>
                        <a:t>The </a:t>
                      </a:r>
                      <a:r>
                        <a:rPr lang="en-US" sz="1200" i="1" dirty="0">
                          <a:latin typeface="Arial"/>
                        </a:rPr>
                        <a:t>Project Plan</a:t>
                      </a:r>
                      <a:r>
                        <a:rPr lang="en-US" sz="1200" dirty="0">
                          <a:latin typeface="Arial"/>
                        </a:rPr>
                        <a:t> for the execution of the project is developed according to </a:t>
                      </a:r>
                      <a:r>
                        <a:rPr lang="en-US" sz="1200" i="1" dirty="0">
                          <a:latin typeface="Arial"/>
                        </a:rPr>
                        <a:t>the Statement of Work</a:t>
                      </a:r>
                      <a:r>
                        <a:rPr lang="en-US" sz="1200" dirty="0">
                          <a:latin typeface="Arial"/>
                        </a:rPr>
                        <a:t> and reviewed and accepted by the Customer. The tasks and resources necessary to complete the work are sized and estimated.</a:t>
                      </a:r>
                      <a:endParaRPr lang="en-US" sz="2800" dirty="0"/>
                    </a:p>
                  </a:txBody>
                  <a:tcPr marL="70884" marR="70884" marT="35442" marB="35442" anchor="ctr">
                    <a:lnL>
                      <a:noFill/>
                    </a:lnL>
                    <a:lnR>
                      <a:noFill/>
                    </a:lnR>
                    <a:lnT>
                      <a:noFill/>
                    </a:lnT>
                    <a:lnB>
                      <a:noFill/>
                    </a:lnB>
                    <a:solidFill>
                      <a:srgbClr val="FFFFFF"/>
                    </a:solidFill>
                  </a:tcPr>
                </a:tc>
              </a:tr>
              <a:tr h="796683">
                <a:tc>
                  <a:txBody>
                    <a:bodyPr/>
                    <a:lstStyle/>
                    <a:p>
                      <a:pPr algn="ctr"/>
                      <a:r>
                        <a:rPr lang="fr-CA" sz="2000"/>
                        <a:t>PM.02</a:t>
                      </a:r>
                    </a:p>
                  </a:txBody>
                  <a:tcPr marL="70884" marR="70884" marT="35442" marB="35442" anchor="ctr">
                    <a:lnL>
                      <a:noFill/>
                    </a:lnL>
                    <a:lnR>
                      <a:noFill/>
                    </a:lnR>
                    <a:lnT>
                      <a:noFill/>
                    </a:lnT>
                    <a:lnB>
                      <a:noFill/>
                    </a:lnB>
                    <a:solidFill>
                      <a:srgbClr val="FFFFFF"/>
                    </a:solidFill>
                  </a:tcPr>
                </a:tc>
                <a:tc>
                  <a:txBody>
                    <a:bodyPr/>
                    <a:lstStyle/>
                    <a:p>
                      <a:pPr algn="l"/>
                      <a:r>
                        <a:rPr lang="en-US" sz="1200" dirty="0">
                          <a:latin typeface="Arial"/>
                        </a:rPr>
                        <a:t>Progress of the project monitored against the </a:t>
                      </a:r>
                      <a:r>
                        <a:rPr lang="en-US" sz="1200" i="1" dirty="0">
                          <a:latin typeface="Arial"/>
                        </a:rPr>
                        <a:t>Project Plan</a:t>
                      </a:r>
                      <a:r>
                        <a:rPr lang="en-US" sz="1200" i="1" dirty="0">
                          <a:solidFill>
                            <a:srgbClr val="FF0000"/>
                          </a:solidFill>
                          <a:latin typeface="Arial"/>
                        </a:rPr>
                        <a:t> </a:t>
                      </a:r>
                      <a:r>
                        <a:rPr lang="en-US" sz="1200" strike="sngStrike" dirty="0">
                          <a:solidFill>
                            <a:srgbClr val="FF0000"/>
                          </a:solidFill>
                          <a:latin typeface="Arial"/>
                        </a:rPr>
                        <a:t>and recorded in the Progress Status Record.</a:t>
                      </a:r>
                      <a:r>
                        <a:rPr lang="en-US" sz="1200" i="1" strike="sngStrike" dirty="0">
                          <a:solidFill>
                            <a:srgbClr val="FF0000"/>
                          </a:solidFill>
                          <a:latin typeface="Arial"/>
                        </a:rPr>
                        <a:t> </a:t>
                      </a:r>
                      <a:r>
                        <a:rPr lang="en-US" sz="1200" strike="sngStrike" dirty="0">
                          <a:solidFill>
                            <a:srgbClr val="FF0000"/>
                          </a:solidFill>
                          <a:latin typeface="Arial"/>
                        </a:rPr>
                        <a:t>Corrections to remediate problems and deviations from the plan are taken when project targets are not achieved</a:t>
                      </a:r>
                      <a:r>
                        <a:rPr lang="en-US" sz="1200" strike="sngStrike" dirty="0">
                          <a:latin typeface="Arial"/>
                        </a:rPr>
                        <a:t>.</a:t>
                      </a:r>
                      <a:r>
                        <a:rPr lang="en-US" sz="1200" dirty="0">
                          <a:latin typeface="Arial"/>
                        </a:rPr>
                        <a:t> Closure of the project is performed to get the Customer acceptance documented in </a:t>
                      </a:r>
                      <a:r>
                        <a:rPr lang="en-US" sz="1200" i="1" dirty="0">
                          <a:latin typeface="Arial"/>
                        </a:rPr>
                        <a:t>the Acceptance Record</a:t>
                      </a:r>
                      <a:r>
                        <a:rPr lang="en-US" sz="1200" dirty="0">
                          <a:latin typeface="Arial"/>
                        </a:rPr>
                        <a:t>.</a:t>
                      </a:r>
                      <a:endParaRPr lang="en-US" sz="2800" dirty="0"/>
                    </a:p>
                  </a:txBody>
                  <a:tcPr marL="70884" marR="70884" marT="35442" marB="35442" anchor="ctr">
                    <a:lnL>
                      <a:noFill/>
                    </a:lnL>
                    <a:lnR>
                      <a:noFill/>
                    </a:lnR>
                    <a:lnT>
                      <a:noFill/>
                    </a:lnT>
                    <a:lnB>
                      <a:noFill/>
                    </a:lnB>
                    <a:solidFill>
                      <a:srgbClr val="FFFFFF"/>
                    </a:solidFill>
                  </a:tcPr>
                </a:tc>
              </a:tr>
              <a:tr h="446142">
                <a:tc>
                  <a:txBody>
                    <a:bodyPr/>
                    <a:lstStyle/>
                    <a:p>
                      <a:pPr algn="ctr"/>
                      <a:r>
                        <a:rPr lang="fr-CA" sz="2000"/>
                        <a:t>PM.03</a:t>
                      </a:r>
                    </a:p>
                  </a:txBody>
                  <a:tcPr marL="70884" marR="70884" marT="35442" marB="35442" anchor="ctr">
                    <a:lnL>
                      <a:noFill/>
                    </a:lnL>
                    <a:lnR>
                      <a:noFill/>
                    </a:lnR>
                    <a:lnT>
                      <a:noFill/>
                    </a:lnT>
                    <a:lnB>
                      <a:noFill/>
                    </a:lnB>
                    <a:solidFill>
                      <a:srgbClr val="FFFFFF"/>
                    </a:solidFill>
                  </a:tcPr>
                </a:tc>
                <a:tc>
                  <a:txBody>
                    <a:bodyPr/>
                    <a:lstStyle/>
                    <a:p>
                      <a:pPr algn="l"/>
                      <a:r>
                        <a:rPr lang="en-US" sz="1200" dirty="0">
                          <a:latin typeface="Arial"/>
                        </a:rPr>
                        <a:t>The </a:t>
                      </a:r>
                      <a:r>
                        <a:rPr lang="en-US" sz="1200" i="1" dirty="0">
                          <a:latin typeface="Arial"/>
                        </a:rPr>
                        <a:t>Changes Requests</a:t>
                      </a:r>
                      <a:r>
                        <a:rPr lang="en-US" sz="1200" dirty="0">
                          <a:latin typeface="Arial"/>
                        </a:rPr>
                        <a:t> are addressed </a:t>
                      </a:r>
                      <a:r>
                        <a:rPr lang="en-US" sz="1200" strike="sngStrike" dirty="0">
                          <a:solidFill>
                            <a:srgbClr val="FF0000"/>
                          </a:solidFill>
                          <a:latin typeface="Arial"/>
                        </a:rPr>
                        <a:t>through their reception and analysis</a:t>
                      </a:r>
                      <a:r>
                        <a:rPr lang="en-US" sz="1200" dirty="0">
                          <a:solidFill>
                            <a:srgbClr val="FF0000"/>
                          </a:solidFill>
                          <a:latin typeface="Arial"/>
                        </a:rPr>
                        <a:t>.</a:t>
                      </a:r>
                      <a:r>
                        <a:rPr lang="en-US" sz="1200" dirty="0">
                          <a:latin typeface="Arial"/>
                        </a:rPr>
                        <a:t> Changes to </a:t>
                      </a:r>
                      <a:r>
                        <a:rPr lang="en-US" sz="1200" b="1" dirty="0">
                          <a:solidFill>
                            <a:srgbClr val="3399FF"/>
                          </a:solidFill>
                          <a:latin typeface="Arial"/>
                        </a:rPr>
                        <a:t>the</a:t>
                      </a:r>
                      <a:r>
                        <a:rPr lang="en-US" sz="1200" dirty="0">
                          <a:latin typeface="Arial"/>
                        </a:rPr>
                        <a:t> software requirements are evaluated for </a:t>
                      </a:r>
                      <a:r>
                        <a:rPr lang="en-US" sz="1200" strike="sngStrike" dirty="0">
                          <a:solidFill>
                            <a:srgbClr val="FF0000"/>
                          </a:solidFill>
                          <a:latin typeface="Arial"/>
                        </a:rPr>
                        <a:t>cost, schedule and technical impact.</a:t>
                      </a:r>
                      <a:r>
                        <a:rPr lang="en-US" sz="1200" dirty="0">
                          <a:solidFill>
                            <a:srgbClr val="FF0000"/>
                          </a:solidFill>
                          <a:latin typeface="Arial"/>
                        </a:rPr>
                        <a:t> </a:t>
                      </a:r>
                      <a:r>
                        <a:rPr lang="en-US" sz="1200" b="1" dirty="0">
                          <a:solidFill>
                            <a:srgbClr val="3399FF"/>
                          </a:solidFill>
                          <a:latin typeface="Arial"/>
                        </a:rPr>
                        <a:t>impact</a:t>
                      </a:r>
                      <a:r>
                        <a:rPr lang="en-US" sz="1200" dirty="0">
                          <a:latin typeface="Arial"/>
                        </a:rPr>
                        <a:t>.</a:t>
                      </a:r>
                      <a:endParaRPr lang="en-US" sz="2800" dirty="0"/>
                    </a:p>
                  </a:txBody>
                  <a:tcPr marL="70884" marR="70884" marT="35442" marB="35442" anchor="ctr">
                    <a:lnL>
                      <a:noFill/>
                    </a:lnL>
                    <a:lnR>
                      <a:noFill/>
                    </a:lnR>
                    <a:lnT>
                      <a:noFill/>
                    </a:lnT>
                    <a:lnB>
                      <a:noFill/>
                    </a:lnB>
                    <a:solidFill>
                      <a:srgbClr val="FFFFFF"/>
                    </a:solidFill>
                  </a:tcPr>
                </a:tc>
              </a:tr>
              <a:tr h="446142">
                <a:tc>
                  <a:txBody>
                    <a:bodyPr/>
                    <a:lstStyle/>
                    <a:p>
                      <a:pPr algn="ctr"/>
                      <a:r>
                        <a:rPr lang="fr-CA" sz="2000"/>
                        <a:t>PM.04</a:t>
                      </a:r>
                    </a:p>
                  </a:txBody>
                  <a:tcPr marL="70884" marR="70884" marT="35442" marB="35442" anchor="ctr">
                    <a:lnL>
                      <a:noFill/>
                    </a:lnL>
                    <a:lnR>
                      <a:noFill/>
                    </a:lnR>
                    <a:lnT>
                      <a:noFill/>
                    </a:lnT>
                    <a:lnB>
                      <a:noFill/>
                    </a:lnB>
                    <a:solidFill>
                      <a:srgbClr val="FFFFFF"/>
                    </a:solidFill>
                  </a:tcPr>
                </a:tc>
                <a:tc>
                  <a:txBody>
                    <a:bodyPr/>
                    <a:lstStyle/>
                    <a:p>
                      <a:pPr algn="l"/>
                      <a:r>
                        <a:rPr lang="en-US" sz="1200">
                          <a:latin typeface="Arial"/>
                        </a:rPr>
                        <a:t>Review meetings with the Work Team and the Customer are held. Agreements are registered and tracked.  </a:t>
                      </a:r>
                      <a:endParaRPr lang="en-US" sz="2800"/>
                    </a:p>
                  </a:txBody>
                  <a:tcPr marL="70884" marR="70884" marT="35442" marB="35442" anchor="ctr">
                    <a:lnL>
                      <a:noFill/>
                    </a:lnL>
                    <a:lnR>
                      <a:noFill/>
                    </a:lnR>
                    <a:lnT>
                      <a:noFill/>
                    </a:lnT>
                    <a:lnB>
                      <a:noFill/>
                    </a:lnB>
                    <a:solidFill>
                      <a:srgbClr val="FFFFFF"/>
                    </a:solidFill>
                  </a:tcPr>
                </a:tc>
              </a:tr>
              <a:tr h="446142">
                <a:tc>
                  <a:txBody>
                    <a:bodyPr/>
                    <a:lstStyle/>
                    <a:p>
                      <a:pPr algn="ctr"/>
                      <a:r>
                        <a:rPr lang="fr-CA" sz="2000"/>
                        <a:t>PM.05</a:t>
                      </a:r>
                    </a:p>
                  </a:txBody>
                  <a:tcPr marL="70884" marR="70884" marT="35442" marB="35442" anchor="ctr">
                    <a:lnL>
                      <a:noFill/>
                    </a:lnL>
                    <a:lnR>
                      <a:noFill/>
                    </a:lnR>
                    <a:lnT>
                      <a:noFill/>
                    </a:lnT>
                    <a:lnB>
                      <a:noFill/>
                    </a:lnB>
                    <a:solidFill>
                      <a:srgbClr val="FFFFFF"/>
                    </a:solidFill>
                  </a:tcPr>
                </a:tc>
                <a:tc>
                  <a:txBody>
                    <a:bodyPr/>
                    <a:lstStyle/>
                    <a:p>
                      <a:pPr algn="l"/>
                      <a:r>
                        <a:rPr lang="en-US" sz="1200" i="1" strike="sngStrike">
                          <a:solidFill>
                            <a:srgbClr val="FF0000"/>
                          </a:solidFill>
                          <a:latin typeface="Arial"/>
                        </a:rPr>
                        <a:t>Risks</a:t>
                      </a:r>
                      <a:r>
                        <a:rPr lang="en-US" sz="1200" strike="sngStrike">
                          <a:solidFill>
                            <a:srgbClr val="FF0000"/>
                          </a:solidFill>
                          <a:latin typeface="Arial"/>
                        </a:rPr>
                        <a:t> are identified as they develop and during the conduct of the project.</a:t>
                      </a:r>
                      <a:endParaRPr lang="en-US" sz="2800"/>
                    </a:p>
                  </a:txBody>
                  <a:tcPr marL="70884" marR="70884" marT="35442" marB="35442" anchor="ctr">
                    <a:lnL>
                      <a:noFill/>
                    </a:lnL>
                    <a:lnR>
                      <a:noFill/>
                    </a:lnR>
                    <a:lnT>
                      <a:noFill/>
                    </a:lnT>
                    <a:lnB>
                      <a:noFill/>
                    </a:lnB>
                    <a:solidFill>
                      <a:srgbClr val="FFFFFF"/>
                    </a:solidFill>
                  </a:tcPr>
                </a:tc>
              </a:tr>
              <a:tr h="796683">
                <a:tc>
                  <a:txBody>
                    <a:bodyPr/>
                    <a:lstStyle/>
                    <a:p>
                      <a:pPr algn="ctr"/>
                      <a:r>
                        <a:rPr lang="fr-CA" sz="2000"/>
                        <a:t>PM.06</a:t>
                      </a:r>
                    </a:p>
                  </a:txBody>
                  <a:tcPr marL="70884" marR="70884" marT="35442" marB="35442" anchor="ctr">
                    <a:lnL>
                      <a:noFill/>
                    </a:lnL>
                    <a:lnR>
                      <a:noFill/>
                    </a:lnR>
                    <a:lnT>
                      <a:noFill/>
                    </a:lnT>
                    <a:lnB>
                      <a:noFill/>
                    </a:lnB>
                    <a:solidFill>
                      <a:srgbClr val="FFFFFF"/>
                    </a:solidFill>
                  </a:tcPr>
                </a:tc>
                <a:tc>
                  <a:txBody>
                    <a:bodyPr/>
                    <a:lstStyle/>
                    <a:p>
                      <a:pPr algn="l"/>
                      <a:r>
                        <a:rPr lang="en-US" sz="1200" strike="sngStrike">
                          <a:solidFill>
                            <a:srgbClr val="FF0000"/>
                          </a:solidFill>
                          <a:latin typeface="Arial"/>
                        </a:rPr>
                        <a:t>A software </a:t>
                      </a:r>
                      <a:r>
                        <a:rPr lang="en-US" sz="1200" i="1" strike="sngStrike">
                          <a:solidFill>
                            <a:srgbClr val="FF0000"/>
                          </a:solidFill>
                          <a:latin typeface="Arial"/>
                        </a:rPr>
                        <a:t>Version Control Strategy</a:t>
                      </a:r>
                      <a:r>
                        <a:rPr lang="en-US" sz="1200" strike="sngStrike">
                          <a:solidFill>
                            <a:srgbClr val="FF0000"/>
                          </a:solidFill>
                          <a:latin typeface="Arial"/>
                        </a:rPr>
                        <a:t> is developed. Items of </a:t>
                      </a:r>
                      <a:r>
                        <a:rPr lang="en-US" sz="1200" i="1" strike="sngStrike">
                          <a:solidFill>
                            <a:srgbClr val="FF0000"/>
                          </a:solidFill>
                          <a:latin typeface="Arial"/>
                        </a:rPr>
                        <a:t>Software Configuration</a:t>
                      </a:r>
                      <a:r>
                        <a:rPr lang="en-US" sz="1200" strike="sngStrike">
                          <a:solidFill>
                            <a:srgbClr val="FF0000"/>
                          </a:solidFill>
                          <a:latin typeface="Arial"/>
                        </a:rPr>
                        <a:t> are identified, defined and baselined. Modifications and releases of the items are controlled and made available to the Customer and Work Team.  The storage, handling and delivery of the items are controlled.</a:t>
                      </a:r>
                      <a:r>
                        <a:rPr lang="en-US" sz="1200">
                          <a:latin typeface="Arial"/>
                        </a:rPr>
                        <a:t> </a:t>
                      </a:r>
                      <a:r>
                        <a:rPr lang="en-US" sz="1200" b="1">
                          <a:solidFill>
                            <a:srgbClr val="3399FF"/>
                          </a:solidFill>
                          <a:latin typeface="Arial"/>
                        </a:rPr>
                        <a:t>Items of Software Configuration are identified and controlled.</a:t>
                      </a:r>
                      <a:endParaRPr lang="en-US" sz="2800"/>
                    </a:p>
                  </a:txBody>
                  <a:tcPr marL="70884" marR="70884" marT="35442" marB="35442" anchor="ctr">
                    <a:lnL>
                      <a:noFill/>
                    </a:lnL>
                    <a:lnR>
                      <a:noFill/>
                    </a:lnR>
                    <a:lnT>
                      <a:noFill/>
                    </a:lnT>
                    <a:lnB>
                      <a:noFill/>
                    </a:lnB>
                    <a:solidFill>
                      <a:srgbClr val="FFFFFF"/>
                    </a:solidFill>
                  </a:tcPr>
                </a:tc>
              </a:tr>
              <a:tr h="446142">
                <a:tc>
                  <a:txBody>
                    <a:bodyPr/>
                    <a:lstStyle/>
                    <a:p>
                      <a:pPr algn="ctr"/>
                      <a:r>
                        <a:rPr lang="fr-CA" sz="2000" dirty="0"/>
                        <a:t>PM.07</a:t>
                      </a:r>
                    </a:p>
                  </a:txBody>
                  <a:tcPr marL="70884" marR="70884" marT="35442" marB="35442" anchor="ctr">
                    <a:lnL>
                      <a:noFill/>
                    </a:lnL>
                    <a:lnR>
                      <a:noFill/>
                    </a:lnR>
                    <a:lnT>
                      <a:noFill/>
                    </a:lnT>
                    <a:lnB>
                      <a:noFill/>
                    </a:lnB>
                    <a:solidFill>
                      <a:srgbClr val="FFFFFF"/>
                    </a:solidFill>
                  </a:tcPr>
                </a:tc>
                <a:tc>
                  <a:txBody>
                    <a:bodyPr/>
                    <a:lstStyle/>
                    <a:p>
                      <a:pPr algn="l"/>
                      <a:r>
                        <a:rPr lang="en-US" sz="1200" strike="sngStrike" dirty="0">
                          <a:solidFill>
                            <a:srgbClr val="FF0000"/>
                          </a:solidFill>
                          <a:latin typeface="Arial"/>
                        </a:rPr>
                        <a:t>Software Quality Assurance is performed to provide assurance that work products and processes comply with the </a:t>
                      </a:r>
                      <a:r>
                        <a:rPr lang="en-US" sz="1200" i="1" strike="sngStrike" dirty="0">
                          <a:solidFill>
                            <a:srgbClr val="FF0000"/>
                          </a:solidFill>
                          <a:latin typeface="Arial"/>
                        </a:rPr>
                        <a:t>Project Plan</a:t>
                      </a:r>
                      <a:r>
                        <a:rPr lang="en-US" sz="1200" strike="sngStrike" dirty="0">
                          <a:solidFill>
                            <a:srgbClr val="FF0000"/>
                          </a:solidFill>
                          <a:latin typeface="Arial"/>
                        </a:rPr>
                        <a:t> and </a:t>
                      </a:r>
                      <a:r>
                        <a:rPr lang="en-US" sz="1200" i="1" strike="sngStrike" dirty="0">
                          <a:solidFill>
                            <a:srgbClr val="FF0000"/>
                          </a:solidFill>
                          <a:latin typeface="Arial"/>
                        </a:rPr>
                        <a:t>Requirements Specification</a:t>
                      </a:r>
                      <a:r>
                        <a:rPr lang="en-US" sz="1200" strike="sngStrike" dirty="0">
                          <a:solidFill>
                            <a:srgbClr val="FF0000"/>
                          </a:solidFill>
                          <a:latin typeface="Arial"/>
                        </a:rPr>
                        <a:t>.</a:t>
                      </a:r>
                      <a:endParaRPr lang="en-US" sz="2800" dirty="0"/>
                    </a:p>
                  </a:txBody>
                  <a:tcPr marL="70884" marR="70884" marT="35442" marB="35442" anchor="ctr">
                    <a:lnL>
                      <a:noFill/>
                    </a:lnL>
                    <a:lnR>
                      <a:noFill/>
                    </a:lnR>
                    <a:lnT>
                      <a:noFill/>
                    </a:lnT>
                    <a:lnB>
                      <a:noFill/>
                    </a:lnB>
                    <a:solidFill>
                      <a:srgbClr val="FFFFFF"/>
                    </a:solidFill>
                  </a:tcPr>
                </a:tc>
              </a:tr>
            </a:tbl>
          </a:graphicData>
        </a:graphic>
      </p:graphicFrame>
      <p:sp>
        <p:nvSpPr>
          <p:cNvPr id="6" name="Rectangle 5"/>
          <p:cNvSpPr/>
          <p:nvPr/>
        </p:nvSpPr>
        <p:spPr>
          <a:xfrm>
            <a:off x="1763688" y="6021288"/>
            <a:ext cx="5976664" cy="523220"/>
          </a:xfrm>
          <a:prstGeom prst="rect">
            <a:avLst/>
          </a:prstGeom>
          <a:ln>
            <a:solidFill>
              <a:schemeClr val="tx2"/>
            </a:solidFill>
          </a:ln>
        </p:spPr>
        <p:txBody>
          <a:bodyPr>
            <a:spAutoFit/>
          </a:bodyPr>
          <a:lstStyle/>
          <a:p>
            <a:pPr>
              <a:defRPr/>
            </a:pPr>
            <a:r>
              <a:rPr lang="en-US" sz="1400" b="1" dirty="0"/>
              <a:t>Legend</a:t>
            </a:r>
            <a:r>
              <a:rPr lang="en-US" sz="1400" dirty="0"/>
              <a:t>: Information </a:t>
            </a:r>
            <a:r>
              <a:rPr lang="en-US" sz="1400" b="1" dirty="0"/>
              <a:t>added or modified </a:t>
            </a:r>
            <a:r>
              <a:rPr lang="en-US" sz="1400" dirty="0"/>
              <a:t>to the Basic Profile is shown in 	</a:t>
            </a:r>
            <a:r>
              <a:rPr lang="en-US" sz="1400" b="1" dirty="0">
                <a:solidFill>
                  <a:srgbClr val="00B0F0"/>
                </a:solidFill>
              </a:rPr>
              <a:t>blue</a:t>
            </a:r>
            <a:r>
              <a:rPr lang="en-US" sz="1400" dirty="0"/>
              <a:t> while information </a:t>
            </a:r>
            <a:r>
              <a:rPr lang="en-US" sz="1400" b="1" dirty="0"/>
              <a:t>deleted</a:t>
            </a:r>
            <a:r>
              <a:rPr lang="en-US" sz="1400" dirty="0"/>
              <a:t> is shown like this: </a:t>
            </a:r>
            <a:r>
              <a:rPr lang="en-US" sz="1400" strike="sngStrike" dirty="0">
                <a:solidFill>
                  <a:srgbClr val="FF0000"/>
                </a:solidFill>
              </a:rPr>
              <a:t>strike out.</a:t>
            </a:r>
            <a:endParaRPr lang="fr-CA" sz="1400" dirty="0">
              <a:solidFill>
                <a:srgbClr val="FF0000"/>
              </a:solidFill>
            </a:endParaRPr>
          </a:p>
        </p:txBody>
      </p:sp>
      <p:sp>
        <p:nvSpPr>
          <p:cNvPr id="7" name="Rectangle 6"/>
          <p:cNvSpPr/>
          <p:nvPr/>
        </p:nvSpPr>
        <p:spPr>
          <a:xfrm>
            <a:off x="395288" y="1052513"/>
            <a:ext cx="8497887" cy="48244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200" dirty="0" smtClean="0"/>
              <a:t>First </a:t>
            </a:r>
            <a:r>
              <a:rPr lang="fr-CA" sz="3200" dirty="0" err="1" smtClean="0"/>
              <a:t>Draft</a:t>
            </a:r>
            <a:r>
              <a:rPr lang="fr-CA" sz="3200" dirty="0" smtClean="0"/>
              <a:t> of Entry Profile – SI Objectives</a:t>
            </a:r>
            <a:endParaRPr lang="fr-CA" sz="3200" dirty="0"/>
          </a:p>
        </p:txBody>
      </p:sp>
      <p:sp>
        <p:nvSpPr>
          <p:cNvPr id="4" name="Slide Number Placeholder 3"/>
          <p:cNvSpPr>
            <a:spLocks noGrp="1"/>
          </p:cNvSpPr>
          <p:nvPr>
            <p:ph type="sldNum" sz="quarter" idx="11"/>
          </p:nvPr>
        </p:nvSpPr>
        <p:spPr/>
        <p:txBody>
          <a:bodyPr/>
          <a:lstStyle/>
          <a:p>
            <a:pPr>
              <a:defRPr/>
            </a:pPr>
            <a:fld id="{74317606-9A6C-42F4-B66B-6265E5DEA114}" type="slidenum">
              <a:rPr lang="en-US" smtClean="0"/>
              <a:pPr>
                <a:defRPr/>
              </a:pPr>
              <a:t>66</a:t>
            </a:fld>
            <a:endParaRPr lang="en-US"/>
          </a:p>
        </p:txBody>
      </p:sp>
      <p:graphicFrame>
        <p:nvGraphicFramePr>
          <p:cNvPr id="7" name="Table 6"/>
          <p:cNvGraphicFramePr>
            <a:graphicFrameLocks noGrp="1"/>
          </p:cNvGraphicFramePr>
          <p:nvPr/>
        </p:nvGraphicFramePr>
        <p:xfrm>
          <a:off x="395536" y="1124744"/>
          <a:ext cx="8532440" cy="5030736"/>
        </p:xfrm>
        <a:graphic>
          <a:graphicData uri="http://schemas.openxmlformats.org/drawingml/2006/table">
            <a:tbl>
              <a:tblPr/>
              <a:tblGrid>
                <a:gridCol w="1368152"/>
                <a:gridCol w="7164288"/>
              </a:tblGrid>
              <a:tr h="389699">
                <a:tc>
                  <a:txBody>
                    <a:bodyPr/>
                    <a:lstStyle/>
                    <a:p>
                      <a:pPr algn="ctr"/>
                      <a:r>
                        <a:rPr lang="fr-CA" sz="2000" b="1" dirty="0"/>
                        <a:t>Objective ID</a:t>
                      </a:r>
                      <a:endParaRPr lang="fr-CA" sz="2000" dirty="0"/>
                    </a:p>
                  </a:txBody>
                  <a:tcPr marL="55671" marR="55671" marT="27836" marB="27836" anchor="ctr">
                    <a:lnL>
                      <a:noFill/>
                    </a:lnL>
                    <a:lnR>
                      <a:noFill/>
                    </a:lnR>
                    <a:lnT>
                      <a:noFill/>
                    </a:lnT>
                    <a:lnB>
                      <a:noFill/>
                    </a:lnB>
                    <a:solidFill>
                      <a:srgbClr val="FFFFFF"/>
                    </a:solidFill>
                  </a:tcPr>
                </a:tc>
                <a:tc>
                  <a:txBody>
                    <a:bodyPr/>
                    <a:lstStyle/>
                    <a:p>
                      <a:pPr algn="ctr"/>
                      <a:r>
                        <a:rPr lang="fr-CA" sz="2400" b="1" dirty="0"/>
                        <a:t>Objectives</a:t>
                      </a:r>
                      <a:endParaRPr lang="fr-CA" sz="2400" dirty="0"/>
                    </a:p>
                  </a:txBody>
                  <a:tcPr marL="55671" marR="55671" marT="27836" marB="27836" anchor="ctr">
                    <a:lnL>
                      <a:noFill/>
                    </a:lnL>
                    <a:lnR>
                      <a:noFill/>
                    </a:lnR>
                    <a:lnT>
                      <a:noFill/>
                    </a:lnT>
                    <a:lnB>
                      <a:noFill/>
                    </a:lnB>
                    <a:solidFill>
                      <a:srgbClr val="FFFFFF"/>
                    </a:solidFill>
                  </a:tcPr>
                </a:tc>
              </a:tr>
              <a:tr h="556712">
                <a:tc>
                  <a:txBody>
                    <a:bodyPr/>
                    <a:lstStyle/>
                    <a:p>
                      <a:pPr algn="ctr"/>
                      <a:r>
                        <a:rPr lang="fr-CA" sz="2000"/>
                        <a:t>SI.01</a:t>
                      </a:r>
                    </a:p>
                  </a:txBody>
                  <a:tcPr marL="55671" marR="55671" marT="27836" marB="27836" anchor="ctr">
                    <a:lnL>
                      <a:noFill/>
                    </a:lnL>
                    <a:lnR>
                      <a:noFill/>
                    </a:lnR>
                    <a:lnT>
                      <a:noFill/>
                    </a:lnT>
                    <a:lnB>
                      <a:noFill/>
                    </a:lnB>
                    <a:solidFill>
                      <a:srgbClr val="FFFFFF"/>
                    </a:solidFill>
                  </a:tcPr>
                </a:tc>
                <a:tc>
                  <a:txBody>
                    <a:bodyPr/>
                    <a:lstStyle/>
                    <a:p>
                      <a:pPr algn="l"/>
                      <a:r>
                        <a:rPr lang="en-US" sz="1400" dirty="0"/>
                        <a:t>Tasks of the activities are performed through the accomplishment of the current </a:t>
                      </a:r>
                      <a:r>
                        <a:rPr lang="en-US" sz="1400" i="1" dirty="0"/>
                        <a:t>Project Plan</a:t>
                      </a:r>
                      <a:r>
                        <a:rPr lang="en-US" sz="1400" dirty="0"/>
                        <a:t>.</a:t>
                      </a:r>
                    </a:p>
                  </a:txBody>
                  <a:tcPr marL="55671" marR="55671" marT="27836" marB="27836" anchor="ctr">
                    <a:lnL>
                      <a:noFill/>
                    </a:lnL>
                    <a:lnR>
                      <a:noFill/>
                    </a:lnR>
                    <a:lnT>
                      <a:noFill/>
                    </a:lnT>
                    <a:lnB>
                      <a:noFill/>
                    </a:lnB>
                    <a:solidFill>
                      <a:srgbClr val="FFFFFF"/>
                    </a:solidFill>
                  </a:tcPr>
                </a:tc>
              </a:tr>
              <a:tr h="334027">
                <a:tc>
                  <a:txBody>
                    <a:bodyPr/>
                    <a:lstStyle/>
                    <a:p>
                      <a:pPr algn="ctr"/>
                      <a:r>
                        <a:rPr lang="fr-CA" sz="2000"/>
                        <a:t>SI.02</a:t>
                      </a:r>
                    </a:p>
                  </a:txBody>
                  <a:tcPr marL="55671" marR="55671" marT="27836" marB="27836" anchor="ctr">
                    <a:lnL>
                      <a:noFill/>
                    </a:lnL>
                    <a:lnR>
                      <a:noFill/>
                    </a:lnR>
                    <a:lnT>
                      <a:noFill/>
                    </a:lnT>
                    <a:lnB>
                      <a:noFill/>
                    </a:lnB>
                    <a:solidFill>
                      <a:srgbClr val="FFFFFF"/>
                    </a:solidFill>
                  </a:tcPr>
                </a:tc>
                <a:tc>
                  <a:txBody>
                    <a:bodyPr/>
                    <a:lstStyle/>
                    <a:p>
                      <a:pPr algn="l"/>
                      <a:r>
                        <a:rPr lang="en-US" sz="1200" dirty="0">
                          <a:latin typeface="Arial"/>
                        </a:rPr>
                        <a:t>Software requirements are defined, analyzed for correctness and testability, approved by the Customer,</a:t>
                      </a:r>
                      <a:r>
                        <a:rPr lang="en-US" sz="1200" strike="sngStrike" dirty="0">
                          <a:solidFill>
                            <a:srgbClr val="FF0000"/>
                          </a:solidFill>
                          <a:latin typeface="Arial"/>
                        </a:rPr>
                        <a:t> </a:t>
                      </a:r>
                      <a:r>
                        <a:rPr lang="en-US" sz="1200" strike="sngStrike" dirty="0" err="1">
                          <a:solidFill>
                            <a:srgbClr val="FF0000"/>
                          </a:solidFill>
                          <a:latin typeface="Arial"/>
                        </a:rPr>
                        <a:t>baselined</a:t>
                      </a:r>
                      <a:r>
                        <a:rPr lang="en-US" sz="1200" strike="sngStrike" dirty="0">
                          <a:solidFill>
                            <a:srgbClr val="FF0000"/>
                          </a:solidFill>
                          <a:latin typeface="Arial"/>
                        </a:rPr>
                        <a:t> </a:t>
                      </a:r>
                      <a:r>
                        <a:rPr lang="en-US" sz="1200" dirty="0">
                          <a:latin typeface="Arial"/>
                        </a:rPr>
                        <a:t>and communicated.</a:t>
                      </a:r>
                      <a:r>
                        <a:rPr lang="en-US" sz="1200" strike="sngStrike" dirty="0">
                          <a:latin typeface="Arial"/>
                        </a:rPr>
                        <a:t> </a:t>
                      </a:r>
                      <a:endParaRPr lang="en-US" sz="2800" dirty="0"/>
                    </a:p>
                  </a:txBody>
                  <a:tcPr marL="55671" marR="55671" marT="27836" marB="27836" anchor="ctr">
                    <a:lnL>
                      <a:noFill/>
                    </a:lnL>
                    <a:lnR>
                      <a:noFill/>
                    </a:lnR>
                    <a:lnT>
                      <a:noFill/>
                    </a:lnT>
                    <a:lnB>
                      <a:noFill/>
                    </a:lnB>
                    <a:solidFill>
                      <a:srgbClr val="FFFFFF"/>
                    </a:solidFill>
                  </a:tcPr>
                </a:tc>
              </a:tr>
              <a:tr h="519598">
                <a:tc>
                  <a:txBody>
                    <a:bodyPr/>
                    <a:lstStyle/>
                    <a:p>
                      <a:pPr algn="ctr"/>
                      <a:r>
                        <a:rPr lang="fr-CA" sz="2000"/>
                        <a:t>SI.03</a:t>
                      </a:r>
                    </a:p>
                  </a:txBody>
                  <a:tcPr marL="55671" marR="55671" marT="27836" marB="27836" anchor="ctr">
                    <a:lnL>
                      <a:noFill/>
                    </a:lnL>
                    <a:lnR>
                      <a:noFill/>
                    </a:lnR>
                    <a:lnT>
                      <a:noFill/>
                    </a:lnT>
                    <a:lnB>
                      <a:noFill/>
                    </a:lnB>
                    <a:solidFill>
                      <a:srgbClr val="FFFFFF"/>
                    </a:solidFill>
                  </a:tcPr>
                </a:tc>
                <a:tc>
                  <a:txBody>
                    <a:bodyPr/>
                    <a:lstStyle/>
                    <a:p>
                      <a:pPr algn="l"/>
                      <a:r>
                        <a:rPr lang="en-US" sz="1200" b="1">
                          <a:solidFill>
                            <a:srgbClr val="3399FF"/>
                          </a:solidFill>
                          <a:latin typeface="Arial"/>
                        </a:rPr>
                        <a:t>Software components are identified</a:t>
                      </a:r>
                      <a:r>
                        <a:rPr lang="en-US" sz="1200">
                          <a:solidFill>
                            <a:srgbClr val="3399FF"/>
                          </a:solidFill>
                          <a:latin typeface="Arial"/>
                        </a:rPr>
                        <a:t>.</a:t>
                      </a:r>
                      <a:r>
                        <a:rPr lang="en-US" sz="1200">
                          <a:solidFill>
                            <a:srgbClr val="000000"/>
                          </a:solidFill>
                          <a:latin typeface="Arial"/>
                        </a:rPr>
                        <a:t> </a:t>
                      </a:r>
                      <a:r>
                        <a:rPr lang="en-US" sz="1200" strike="sngStrike">
                          <a:solidFill>
                            <a:srgbClr val="FF0000"/>
                          </a:solidFill>
                          <a:latin typeface="Arial"/>
                        </a:rPr>
                        <a:t>Software architectural and detailed design is developed and baselined. It describes the software components and internal and external interfaces of them. Consistency and traceability to software requirements are established.</a:t>
                      </a:r>
                      <a:r>
                        <a:rPr lang="en-US" sz="1200">
                          <a:latin typeface="Arial"/>
                        </a:rPr>
                        <a:t>  </a:t>
                      </a:r>
                      <a:endParaRPr lang="en-US" sz="2800"/>
                    </a:p>
                  </a:txBody>
                  <a:tcPr marL="55671" marR="55671" marT="27836" marB="27836" anchor="ctr">
                    <a:lnL>
                      <a:noFill/>
                    </a:lnL>
                    <a:lnR>
                      <a:noFill/>
                    </a:lnR>
                    <a:lnT>
                      <a:noFill/>
                    </a:lnT>
                    <a:lnB>
                      <a:noFill/>
                    </a:lnB>
                    <a:solidFill>
                      <a:srgbClr val="FFFFFF"/>
                    </a:solidFill>
                  </a:tcPr>
                </a:tc>
              </a:tr>
              <a:tr h="426813">
                <a:tc>
                  <a:txBody>
                    <a:bodyPr/>
                    <a:lstStyle/>
                    <a:p>
                      <a:pPr algn="ctr"/>
                      <a:r>
                        <a:rPr lang="fr-CA" sz="2000"/>
                        <a:t>SI.04</a:t>
                      </a:r>
                    </a:p>
                  </a:txBody>
                  <a:tcPr marL="55671" marR="55671" marT="27836" marB="27836" anchor="ctr">
                    <a:lnL>
                      <a:noFill/>
                    </a:lnL>
                    <a:lnR>
                      <a:noFill/>
                    </a:lnR>
                    <a:lnT>
                      <a:noFill/>
                    </a:lnT>
                    <a:lnB>
                      <a:noFill/>
                    </a:lnB>
                    <a:solidFill>
                      <a:srgbClr val="FFFFFF"/>
                    </a:solidFill>
                  </a:tcPr>
                </a:tc>
                <a:tc>
                  <a:txBody>
                    <a:bodyPr/>
                    <a:lstStyle/>
                    <a:p>
                      <a:pPr algn="l"/>
                      <a:r>
                        <a:rPr lang="en-US" sz="1200">
                          <a:latin typeface="Arial"/>
                        </a:rPr>
                        <a:t>Software </a:t>
                      </a:r>
                      <a:r>
                        <a:rPr lang="en-US" sz="1200" b="1">
                          <a:solidFill>
                            <a:srgbClr val="3399FF"/>
                          </a:solidFill>
                          <a:latin typeface="Arial"/>
                        </a:rPr>
                        <a:t>components</a:t>
                      </a:r>
                      <a:r>
                        <a:rPr lang="en-US" sz="1200">
                          <a:latin typeface="Arial"/>
                        </a:rPr>
                        <a:t> </a:t>
                      </a:r>
                      <a:r>
                        <a:rPr lang="en-US" sz="1200" strike="sngStrike">
                          <a:solidFill>
                            <a:srgbClr val="FF0000"/>
                          </a:solidFill>
                          <a:latin typeface="Arial"/>
                        </a:rPr>
                        <a:t>defined by the design</a:t>
                      </a:r>
                      <a:r>
                        <a:rPr lang="en-US" sz="1200">
                          <a:latin typeface="Arial"/>
                        </a:rPr>
                        <a:t> are produced. Unit test are </a:t>
                      </a:r>
                      <a:r>
                        <a:rPr lang="en-US" sz="1200" strike="sngStrike">
                          <a:solidFill>
                            <a:srgbClr val="FF0000"/>
                          </a:solidFill>
                          <a:latin typeface="Arial"/>
                        </a:rPr>
                        <a:t>defined and</a:t>
                      </a:r>
                      <a:r>
                        <a:rPr lang="en-US" sz="1200">
                          <a:latin typeface="Arial"/>
                        </a:rPr>
                        <a:t> performed to verify the consistency with </a:t>
                      </a:r>
                      <a:r>
                        <a:rPr lang="en-US" sz="1200" b="1">
                          <a:latin typeface="Arial"/>
                        </a:rPr>
                        <a:t>software</a:t>
                      </a:r>
                      <a:r>
                        <a:rPr lang="en-US" sz="1200">
                          <a:solidFill>
                            <a:srgbClr val="00FF00"/>
                          </a:solidFill>
                          <a:latin typeface="Arial"/>
                        </a:rPr>
                        <a:t> </a:t>
                      </a:r>
                      <a:r>
                        <a:rPr lang="en-US" sz="1200">
                          <a:latin typeface="Arial"/>
                        </a:rPr>
                        <a:t>requirements.</a:t>
                      </a:r>
                      <a:r>
                        <a:rPr lang="en-US" sz="1200" strike="sngStrike">
                          <a:solidFill>
                            <a:srgbClr val="FF0000"/>
                          </a:solidFill>
                          <a:latin typeface="Arial"/>
                        </a:rPr>
                        <a:t> and the design. Traceability to the requirements and design are established.</a:t>
                      </a:r>
                      <a:r>
                        <a:rPr lang="en-US" sz="1200">
                          <a:latin typeface="Arial"/>
                        </a:rPr>
                        <a:t> </a:t>
                      </a:r>
                      <a:endParaRPr lang="en-US" sz="2800"/>
                    </a:p>
                  </a:txBody>
                  <a:tcPr marL="55671" marR="55671" marT="27836" marB="27836" anchor="ctr">
                    <a:lnL>
                      <a:noFill/>
                    </a:lnL>
                    <a:lnR>
                      <a:noFill/>
                    </a:lnR>
                    <a:lnT>
                      <a:noFill/>
                    </a:lnT>
                    <a:lnB>
                      <a:noFill/>
                    </a:lnB>
                    <a:solidFill>
                      <a:srgbClr val="FFFFFF"/>
                    </a:solidFill>
                  </a:tcPr>
                </a:tc>
              </a:tr>
              <a:tr h="612384">
                <a:tc>
                  <a:txBody>
                    <a:bodyPr/>
                    <a:lstStyle/>
                    <a:p>
                      <a:pPr algn="ctr"/>
                      <a:r>
                        <a:rPr lang="fr-CA" sz="2000"/>
                        <a:t>SI.05</a:t>
                      </a:r>
                    </a:p>
                  </a:txBody>
                  <a:tcPr marL="55671" marR="55671" marT="27836" marB="27836" anchor="ctr">
                    <a:lnL>
                      <a:noFill/>
                    </a:lnL>
                    <a:lnR>
                      <a:noFill/>
                    </a:lnR>
                    <a:lnT>
                      <a:noFill/>
                    </a:lnT>
                    <a:lnB>
                      <a:noFill/>
                    </a:lnB>
                    <a:solidFill>
                      <a:srgbClr val="FFFFFF"/>
                    </a:solidFill>
                  </a:tcPr>
                </a:tc>
                <a:tc>
                  <a:txBody>
                    <a:bodyPr/>
                    <a:lstStyle/>
                    <a:p>
                      <a:pPr algn="l"/>
                      <a:r>
                        <a:rPr lang="en-US" sz="1200" b="1">
                          <a:solidFill>
                            <a:srgbClr val="3399FF"/>
                          </a:solidFill>
                          <a:latin typeface="Arial"/>
                        </a:rPr>
                        <a:t>Software is integrated and tested, and defects are corrected</a:t>
                      </a:r>
                      <a:r>
                        <a:rPr lang="en-US" sz="1200">
                          <a:solidFill>
                            <a:srgbClr val="3399FF"/>
                          </a:solidFill>
                          <a:latin typeface="Arial"/>
                        </a:rPr>
                        <a:t>.</a:t>
                      </a:r>
                      <a:r>
                        <a:rPr lang="en-US" sz="1200">
                          <a:latin typeface="Arial"/>
                        </a:rPr>
                        <a:t> </a:t>
                      </a:r>
                      <a:r>
                        <a:rPr lang="en-US" sz="1200" i="1" strike="sngStrike">
                          <a:solidFill>
                            <a:srgbClr val="FF0000"/>
                          </a:solidFill>
                          <a:latin typeface="Arial"/>
                        </a:rPr>
                        <a:t>Software</a:t>
                      </a:r>
                      <a:r>
                        <a:rPr lang="en-US" sz="1200" strike="sngStrike">
                          <a:solidFill>
                            <a:srgbClr val="FF0000"/>
                          </a:solidFill>
                          <a:latin typeface="Arial"/>
                        </a:rPr>
                        <a:t> is produced performing integration of software components and verified using </a:t>
                      </a:r>
                      <a:r>
                        <a:rPr lang="en-US" sz="1200" i="1" strike="sngStrike">
                          <a:solidFill>
                            <a:srgbClr val="FF0000"/>
                          </a:solidFill>
                          <a:latin typeface="Arial"/>
                        </a:rPr>
                        <a:t>Test Cases and Test Procedures</a:t>
                      </a:r>
                      <a:r>
                        <a:rPr lang="en-US" sz="1200" strike="sngStrike">
                          <a:solidFill>
                            <a:srgbClr val="FF0000"/>
                          </a:solidFill>
                          <a:latin typeface="Arial"/>
                        </a:rPr>
                        <a:t>. Results are recorded at the </a:t>
                      </a:r>
                      <a:r>
                        <a:rPr lang="en-US" sz="1200" i="1" strike="sngStrike">
                          <a:solidFill>
                            <a:srgbClr val="FF0000"/>
                          </a:solidFill>
                          <a:latin typeface="Arial"/>
                        </a:rPr>
                        <a:t>Test Report</a:t>
                      </a:r>
                      <a:r>
                        <a:rPr lang="en-US" sz="1200" strike="sngStrike">
                          <a:solidFill>
                            <a:srgbClr val="FF0000"/>
                          </a:solidFill>
                          <a:latin typeface="Arial"/>
                        </a:rPr>
                        <a:t>. Defects are corrected and consistency and traceability to </a:t>
                      </a:r>
                      <a:r>
                        <a:rPr lang="en-US" sz="1200" i="1" strike="sngStrike">
                          <a:solidFill>
                            <a:srgbClr val="FF0000"/>
                          </a:solidFill>
                          <a:latin typeface="Arial"/>
                        </a:rPr>
                        <a:t>Software Design</a:t>
                      </a:r>
                      <a:r>
                        <a:rPr lang="en-US" sz="1200" strike="sngStrike">
                          <a:solidFill>
                            <a:srgbClr val="FF0000"/>
                          </a:solidFill>
                          <a:latin typeface="Arial"/>
                        </a:rPr>
                        <a:t> are established.</a:t>
                      </a:r>
                      <a:endParaRPr lang="en-US" sz="2800"/>
                    </a:p>
                  </a:txBody>
                  <a:tcPr marL="55671" marR="55671" marT="27836" marB="27836" anchor="ctr">
                    <a:lnL>
                      <a:noFill/>
                    </a:lnL>
                    <a:lnR>
                      <a:noFill/>
                    </a:lnR>
                    <a:lnT>
                      <a:noFill/>
                    </a:lnT>
                    <a:lnB>
                      <a:noFill/>
                    </a:lnB>
                    <a:solidFill>
                      <a:srgbClr val="FFFFFF"/>
                    </a:solidFill>
                  </a:tcPr>
                </a:tc>
              </a:tr>
              <a:tr h="705169">
                <a:tc>
                  <a:txBody>
                    <a:bodyPr/>
                    <a:lstStyle/>
                    <a:p>
                      <a:pPr algn="ctr"/>
                      <a:r>
                        <a:rPr lang="fr-CA" sz="2000"/>
                        <a:t>SI.06</a:t>
                      </a:r>
                    </a:p>
                  </a:txBody>
                  <a:tcPr marL="55671" marR="55671" marT="27836" marB="27836" anchor="ctr">
                    <a:lnL>
                      <a:noFill/>
                    </a:lnL>
                    <a:lnR>
                      <a:noFill/>
                    </a:lnR>
                    <a:lnT>
                      <a:noFill/>
                    </a:lnT>
                    <a:lnB>
                      <a:noFill/>
                    </a:lnB>
                    <a:solidFill>
                      <a:srgbClr val="FFFFFF"/>
                    </a:solidFill>
                  </a:tcPr>
                </a:tc>
                <a:tc>
                  <a:txBody>
                    <a:bodyPr/>
                    <a:lstStyle/>
                    <a:p>
                      <a:pPr algn="l"/>
                      <a:r>
                        <a:rPr lang="en-US" sz="1200" b="1">
                          <a:solidFill>
                            <a:srgbClr val="3399FF"/>
                          </a:solidFill>
                          <a:latin typeface="Arial"/>
                        </a:rPr>
                        <a:t>Software configuration is prepared for delivery</a:t>
                      </a:r>
                      <a:r>
                        <a:rPr lang="en-US" sz="1200">
                          <a:solidFill>
                            <a:srgbClr val="3399FF"/>
                          </a:solidFill>
                          <a:latin typeface="Arial"/>
                        </a:rPr>
                        <a:t>.</a:t>
                      </a:r>
                      <a:r>
                        <a:rPr lang="en-US" sz="1200">
                          <a:latin typeface="Arial"/>
                        </a:rPr>
                        <a:t> </a:t>
                      </a:r>
                      <a:r>
                        <a:rPr lang="en-US" sz="1200" strike="sngStrike">
                          <a:solidFill>
                            <a:srgbClr val="FF0000"/>
                          </a:solidFill>
                          <a:latin typeface="Arial"/>
                        </a:rPr>
                        <a:t>A </a:t>
                      </a:r>
                      <a:r>
                        <a:rPr lang="en-US" sz="1200" i="1" strike="sngStrike">
                          <a:solidFill>
                            <a:srgbClr val="FF0000"/>
                          </a:solidFill>
                          <a:latin typeface="Arial"/>
                        </a:rPr>
                        <a:t>Software Configuration</a:t>
                      </a:r>
                      <a:r>
                        <a:rPr lang="en-US" sz="1200" strike="sngStrike">
                          <a:solidFill>
                            <a:srgbClr val="FF0000"/>
                          </a:solidFill>
                          <a:latin typeface="Arial"/>
                        </a:rPr>
                        <a:t>, that meets the </a:t>
                      </a:r>
                      <a:r>
                        <a:rPr lang="en-US" sz="1200" i="1" strike="sngStrike">
                          <a:solidFill>
                            <a:srgbClr val="FF0000"/>
                          </a:solidFill>
                          <a:latin typeface="Arial"/>
                        </a:rPr>
                        <a:t>Requirements Specification</a:t>
                      </a:r>
                      <a:r>
                        <a:rPr lang="en-US" sz="1200" strike="sngStrike">
                          <a:solidFill>
                            <a:srgbClr val="FF0000"/>
                          </a:solidFill>
                          <a:latin typeface="Arial"/>
                        </a:rPr>
                        <a:t> as agreed to with the Customer, which includes user, operation and maintenance documentations is integrated, baselined and stored at the </a:t>
                      </a:r>
                      <a:r>
                        <a:rPr lang="en-US" sz="1200" i="1" strike="sngStrike">
                          <a:solidFill>
                            <a:srgbClr val="FF0000"/>
                          </a:solidFill>
                          <a:latin typeface="Arial"/>
                        </a:rPr>
                        <a:t>Project Repository</a:t>
                      </a:r>
                      <a:r>
                        <a:rPr lang="en-US" sz="1200" strike="sngStrike">
                          <a:solidFill>
                            <a:srgbClr val="FF0000"/>
                          </a:solidFill>
                          <a:latin typeface="Arial"/>
                        </a:rPr>
                        <a:t>.  Needs for changes to the </a:t>
                      </a:r>
                      <a:r>
                        <a:rPr lang="en-US" sz="1200" i="1" strike="sngStrike">
                          <a:solidFill>
                            <a:srgbClr val="FF0000"/>
                          </a:solidFill>
                          <a:latin typeface="Arial"/>
                        </a:rPr>
                        <a:t>Software Configuration</a:t>
                      </a:r>
                      <a:r>
                        <a:rPr lang="en-US" sz="1200" strike="sngStrike">
                          <a:solidFill>
                            <a:srgbClr val="FF0000"/>
                          </a:solidFill>
                          <a:latin typeface="Arial"/>
                        </a:rPr>
                        <a:t> are detected and related </a:t>
                      </a:r>
                      <a:r>
                        <a:rPr lang="en-US" sz="1200" i="1" strike="sngStrike">
                          <a:solidFill>
                            <a:srgbClr val="FF0000"/>
                          </a:solidFill>
                          <a:latin typeface="Arial"/>
                        </a:rPr>
                        <a:t>Change Requests</a:t>
                      </a:r>
                      <a:r>
                        <a:rPr lang="en-US" sz="1200" strike="sngStrike">
                          <a:solidFill>
                            <a:srgbClr val="FF0000"/>
                          </a:solidFill>
                          <a:latin typeface="Arial"/>
                        </a:rPr>
                        <a:t> are initiated.</a:t>
                      </a:r>
                      <a:r>
                        <a:rPr lang="en-US" sz="1200">
                          <a:latin typeface="Arial"/>
                        </a:rPr>
                        <a:t> </a:t>
                      </a:r>
                      <a:endParaRPr lang="en-US" sz="2800"/>
                    </a:p>
                  </a:txBody>
                  <a:tcPr marL="55671" marR="55671" marT="27836" marB="27836" anchor="ctr">
                    <a:lnL>
                      <a:noFill/>
                    </a:lnL>
                    <a:lnR>
                      <a:noFill/>
                    </a:lnR>
                    <a:lnT>
                      <a:noFill/>
                    </a:lnT>
                    <a:lnB>
                      <a:noFill/>
                    </a:lnB>
                    <a:solidFill>
                      <a:srgbClr val="FFFFFF"/>
                    </a:solidFill>
                  </a:tcPr>
                </a:tc>
              </a:tr>
              <a:tr h="519598">
                <a:tc>
                  <a:txBody>
                    <a:bodyPr/>
                    <a:lstStyle/>
                    <a:p>
                      <a:pPr algn="ctr"/>
                      <a:r>
                        <a:rPr lang="fr-CA" sz="2000" dirty="0"/>
                        <a:t>SI.07</a:t>
                      </a:r>
                    </a:p>
                  </a:txBody>
                  <a:tcPr marL="55671" marR="55671" marT="27836" marB="27836" anchor="ctr">
                    <a:lnL>
                      <a:noFill/>
                    </a:lnL>
                    <a:lnR>
                      <a:noFill/>
                    </a:lnR>
                    <a:lnT>
                      <a:noFill/>
                    </a:lnT>
                    <a:lnB>
                      <a:noFill/>
                    </a:lnB>
                    <a:solidFill>
                      <a:srgbClr val="FFFFFF"/>
                    </a:solidFill>
                  </a:tcPr>
                </a:tc>
                <a:tc>
                  <a:txBody>
                    <a:bodyPr/>
                    <a:lstStyle/>
                    <a:p>
                      <a:pPr algn="l"/>
                      <a:r>
                        <a:rPr lang="en-US" sz="1200" strike="sngStrike" dirty="0">
                          <a:solidFill>
                            <a:srgbClr val="FF0000"/>
                          </a:solidFill>
                          <a:latin typeface="Arial"/>
                        </a:rPr>
                        <a:t>Verification and Validation tasks of all required work products are performed using the defined criteria to achieve consistency among output and input products in each activity. Defects are identified, and corrected; records are stored in the </a:t>
                      </a:r>
                      <a:r>
                        <a:rPr lang="en-US" sz="1200" i="1" strike="sngStrike" dirty="0">
                          <a:solidFill>
                            <a:srgbClr val="FF0000"/>
                          </a:solidFill>
                          <a:latin typeface="Arial"/>
                        </a:rPr>
                        <a:t>Verification/Validation Results</a:t>
                      </a:r>
                      <a:r>
                        <a:rPr lang="en-US" sz="1200" strike="sngStrike" dirty="0">
                          <a:solidFill>
                            <a:srgbClr val="FF0000"/>
                          </a:solidFill>
                          <a:latin typeface="Arial"/>
                        </a:rPr>
                        <a:t>. </a:t>
                      </a:r>
                      <a:endParaRPr lang="en-US" sz="2800" dirty="0"/>
                    </a:p>
                  </a:txBody>
                  <a:tcPr marL="55671" marR="55671" marT="27836" marB="27836" anchor="ctr">
                    <a:lnL>
                      <a:noFill/>
                    </a:lnL>
                    <a:lnR>
                      <a:noFill/>
                    </a:lnR>
                    <a:lnT>
                      <a:noFill/>
                    </a:lnT>
                    <a:lnB>
                      <a:noFill/>
                    </a:lnB>
                    <a:solidFill>
                      <a:srgbClr val="FFFFFF"/>
                    </a:solidFill>
                  </a:tcPr>
                </a:tc>
              </a:tr>
            </a:tbl>
          </a:graphicData>
        </a:graphic>
      </p:graphicFrame>
      <p:sp>
        <p:nvSpPr>
          <p:cNvPr id="8" name="Rectangle 7"/>
          <p:cNvSpPr/>
          <p:nvPr/>
        </p:nvSpPr>
        <p:spPr>
          <a:xfrm>
            <a:off x="1763688" y="6290156"/>
            <a:ext cx="5976664" cy="523220"/>
          </a:xfrm>
          <a:prstGeom prst="rect">
            <a:avLst/>
          </a:prstGeom>
          <a:ln>
            <a:solidFill>
              <a:schemeClr val="tx1"/>
            </a:solidFill>
          </a:ln>
        </p:spPr>
        <p:txBody>
          <a:bodyPr>
            <a:spAutoFit/>
          </a:bodyPr>
          <a:lstStyle/>
          <a:p>
            <a:pPr>
              <a:defRPr/>
            </a:pPr>
            <a:r>
              <a:rPr lang="en-US" sz="1400" b="1" dirty="0"/>
              <a:t>Legend</a:t>
            </a:r>
            <a:r>
              <a:rPr lang="en-US" sz="1400" dirty="0"/>
              <a:t>: Information added or modified to the Basic Profile is shown in 	</a:t>
            </a:r>
            <a:r>
              <a:rPr lang="en-US" sz="1400" b="1" dirty="0">
                <a:solidFill>
                  <a:srgbClr val="00B0F0"/>
                </a:solidFill>
              </a:rPr>
              <a:t>blue</a:t>
            </a:r>
            <a:r>
              <a:rPr lang="en-US" sz="1400" dirty="0"/>
              <a:t> while information deleted is shown like this: </a:t>
            </a:r>
            <a:r>
              <a:rPr lang="en-US" sz="1400" strike="sngStrike" dirty="0">
                <a:solidFill>
                  <a:srgbClr val="FF0000"/>
                </a:solidFill>
              </a:rPr>
              <a:t>strike out.</a:t>
            </a:r>
            <a:endParaRPr lang="fr-CA" sz="1400" dirty="0">
              <a:solidFill>
                <a:srgbClr val="FF0000"/>
              </a:solidFill>
            </a:endParaRPr>
          </a:p>
        </p:txBody>
      </p:sp>
      <p:sp>
        <p:nvSpPr>
          <p:cNvPr id="9" name="Rectangle 8"/>
          <p:cNvSpPr/>
          <p:nvPr/>
        </p:nvSpPr>
        <p:spPr>
          <a:xfrm>
            <a:off x="395288" y="1196975"/>
            <a:ext cx="8497887" cy="50403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cxnSp>
        <p:nvCxnSpPr>
          <p:cNvPr id="10" name="Straight Connector 9"/>
          <p:cNvCxnSpPr/>
          <p:nvPr/>
        </p:nvCxnSpPr>
        <p:spPr>
          <a:xfrm rot="5400000" flipH="1" flipV="1">
            <a:off x="8617632" y="6331632"/>
            <a:ext cx="692696" cy="3600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2"/>
          <p:cNvSpPr>
            <a:spLocks noGrp="1"/>
          </p:cNvSpPr>
          <p:nvPr>
            <p:ph type="sldNum" sz="quarter" idx="11"/>
          </p:nvPr>
        </p:nvSpPr>
        <p:spPr>
          <a:noFill/>
        </p:spPr>
        <p:txBody>
          <a:bodyPr/>
          <a:lstStyle/>
          <a:p>
            <a:fld id="{FAD9F3B8-366B-4CBD-910E-D77A01665C21}" type="slidenum">
              <a:rPr lang="en-US" smtClean="0"/>
              <a:pPr/>
              <a:t>67</a:t>
            </a:fld>
            <a:endParaRPr lang="en-US" smtClean="0"/>
          </a:p>
        </p:txBody>
      </p:sp>
      <p:sp>
        <p:nvSpPr>
          <p:cNvPr id="11269" name="Rectangle 2"/>
          <p:cNvSpPr>
            <a:spLocks noChangeArrowheads="1"/>
          </p:cNvSpPr>
          <p:nvPr/>
        </p:nvSpPr>
        <p:spPr bwMode="auto">
          <a:xfrm>
            <a:off x="457200" y="-171400"/>
            <a:ext cx="8229600" cy="1143001"/>
          </a:xfrm>
          <a:prstGeom prst="rect">
            <a:avLst/>
          </a:prstGeom>
          <a:noFill/>
          <a:ln w="9525">
            <a:noFill/>
            <a:miter lim="800000"/>
            <a:headEnd/>
            <a:tailEnd/>
          </a:ln>
        </p:spPr>
        <p:txBody>
          <a:bodyPr anchor="ctr"/>
          <a:lstStyle/>
          <a:p>
            <a:pPr algn="ctr"/>
            <a:r>
              <a:rPr lang="en-CA" sz="3200" b="1" dirty="0" smtClean="0">
                <a:solidFill>
                  <a:schemeClr val="accent2"/>
                </a:solidFill>
                <a:latin typeface="Times New Roman" pitchFamily="18" charset="0"/>
              </a:rPr>
              <a:t>Entry Profile Under Review *</a:t>
            </a:r>
            <a:endParaRPr lang="en-CA" sz="3200" b="1" dirty="0">
              <a:solidFill>
                <a:schemeClr val="accent2"/>
              </a:solidFill>
              <a:latin typeface="Times New Roman" pitchFamily="18" charset="0"/>
            </a:endParaRPr>
          </a:p>
        </p:txBody>
      </p:sp>
      <p:sp>
        <p:nvSpPr>
          <p:cNvPr id="11271" name="Text Box 5"/>
          <p:cNvSpPr txBox="1">
            <a:spLocks noChangeArrowheads="1"/>
          </p:cNvSpPr>
          <p:nvPr/>
        </p:nvSpPr>
        <p:spPr bwMode="auto">
          <a:xfrm>
            <a:off x="1403648" y="6430981"/>
            <a:ext cx="6434390" cy="369332"/>
          </a:xfrm>
          <a:prstGeom prst="rect">
            <a:avLst/>
          </a:prstGeom>
          <a:noFill/>
          <a:ln w="9525">
            <a:solidFill>
              <a:schemeClr val="accent2"/>
            </a:solidFill>
            <a:miter lim="800000"/>
            <a:headEnd/>
            <a:tailEnd/>
          </a:ln>
        </p:spPr>
        <p:txBody>
          <a:bodyPr wrap="none">
            <a:spAutoFit/>
          </a:bodyPr>
          <a:lstStyle/>
          <a:p>
            <a:r>
              <a:rPr lang="en-CA" dirty="0">
                <a:solidFill>
                  <a:schemeClr val="accent2"/>
                </a:solidFill>
              </a:rPr>
              <a:t>* To be discussed at the WG24 meeting in </a:t>
            </a:r>
            <a:r>
              <a:rPr lang="en-CA" dirty="0" smtClean="0">
                <a:solidFill>
                  <a:schemeClr val="accent2"/>
                </a:solidFill>
              </a:rPr>
              <a:t>Korea (May 2012) </a:t>
            </a:r>
            <a:endParaRPr lang="en-CA" dirty="0">
              <a:solidFill>
                <a:schemeClr val="accent2"/>
              </a:solidFill>
            </a:endParaRPr>
          </a:p>
        </p:txBody>
      </p:sp>
      <p:pic>
        <p:nvPicPr>
          <p:cNvPr id="125953" name="Picture 1" descr="Entry PM Diagram"/>
          <p:cNvPicPr>
            <a:picLocks noChangeAspect="1" noChangeArrowheads="1"/>
          </p:cNvPicPr>
          <p:nvPr/>
        </p:nvPicPr>
        <p:blipFill>
          <a:blip r:embed="rId3" cstate="print"/>
          <a:srcRect/>
          <a:stretch>
            <a:fillRect/>
          </a:stretch>
        </p:blipFill>
        <p:spPr bwMode="auto">
          <a:xfrm>
            <a:off x="251520" y="1175309"/>
            <a:ext cx="4032448" cy="5206019"/>
          </a:xfrm>
          <a:prstGeom prst="rect">
            <a:avLst/>
          </a:prstGeom>
          <a:noFill/>
          <a:ln w="9525">
            <a:noFill/>
            <a:miter lim="800000"/>
            <a:headEnd/>
            <a:tailEnd/>
          </a:ln>
        </p:spPr>
      </p:pic>
      <p:sp>
        <p:nvSpPr>
          <p:cNvPr id="9" name="TextBox 8"/>
          <p:cNvSpPr txBox="1"/>
          <p:nvPr/>
        </p:nvSpPr>
        <p:spPr>
          <a:xfrm>
            <a:off x="510084" y="701204"/>
            <a:ext cx="3403496" cy="369332"/>
          </a:xfrm>
          <a:prstGeom prst="rect">
            <a:avLst/>
          </a:prstGeom>
          <a:noFill/>
        </p:spPr>
        <p:txBody>
          <a:bodyPr wrap="none" rtlCol="0">
            <a:spAutoFit/>
          </a:bodyPr>
          <a:lstStyle/>
          <a:p>
            <a:r>
              <a:rPr lang="en-US" b="1" dirty="0" smtClean="0"/>
              <a:t>Project Management Process</a:t>
            </a:r>
            <a:endParaRPr lang="en-US" b="1" dirty="0"/>
          </a:p>
        </p:txBody>
      </p:sp>
      <p:sp>
        <p:nvSpPr>
          <p:cNvPr id="10" name="TextBox 9"/>
          <p:cNvSpPr txBox="1"/>
          <p:nvPr/>
        </p:nvSpPr>
        <p:spPr>
          <a:xfrm>
            <a:off x="4768904" y="701204"/>
            <a:ext cx="3890809" cy="369332"/>
          </a:xfrm>
          <a:prstGeom prst="rect">
            <a:avLst/>
          </a:prstGeom>
          <a:noFill/>
        </p:spPr>
        <p:txBody>
          <a:bodyPr wrap="none" rtlCol="0">
            <a:spAutoFit/>
          </a:bodyPr>
          <a:lstStyle/>
          <a:p>
            <a:r>
              <a:rPr lang="en-US" b="1" dirty="0" smtClean="0"/>
              <a:t>Software Implementation Process</a:t>
            </a:r>
            <a:endParaRPr lang="en-US" b="1" dirty="0"/>
          </a:p>
        </p:txBody>
      </p:sp>
      <p:pic>
        <p:nvPicPr>
          <p:cNvPr id="125954" name="Picture 2" descr="Entry SI Diagram"/>
          <p:cNvPicPr>
            <a:picLocks noChangeAspect="1" noChangeArrowheads="1"/>
          </p:cNvPicPr>
          <p:nvPr/>
        </p:nvPicPr>
        <p:blipFill>
          <a:blip r:embed="rId4" cstate="print"/>
          <a:srcRect/>
          <a:stretch>
            <a:fillRect/>
          </a:stretch>
        </p:blipFill>
        <p:spPr bwMode="auto">
          <a:xfrm>
            <a:off x="5004048" y="1052736"/>
            <a:ext cx="3600400"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Date Placeholder 1"/>
          <p:cNvSpPr>
            <a:spLocks noGrp="1"/>
          </p:cNvSpPr>
          <p:nvPr>
            <p:ph type="dt" sz="quarter" idx="10"/>
          </p:nvPr>
        </p:nvSpPr>
        <p:spPr>
          <a:noFill/>
        </p:spPr>
        <p:txBody>
          <a:bodyPr/>
          <a:lstStyle/>
          <a:p>
            <a:fld id="{A95AC61E-558E-4C33-97CF-A12A1A717716}" type="datetime4">
              <a:rPr lang="en-US" smtClean="0"/>
              <a:pPr/>
              <a:t>April 28, 2012</a:t>
            </a:fld>
            <a:endParaRPr lang="fr-CA" smtClean="0"/>
          </a:p>
        </p:txBody>
      </p:sp>
      <p:sp>
        <p:nvSpPr>
          <p:cNvPr id="69635" name="Slide Number Placeholder 2"/>
          <p:cNvSpPr>
            <a:spLocks noGrp="1"/>
          </p:cNvSpPr>
          <p:nvPr>
            <p:ph type="sldNum" sz="quarter" idx="11"/>
          </p:nvPr>
        </p:nvSpPr>
        <p:spPr>
          <a:noFill/>
        </p:spPr>
        <p:txBody>
          <a:bodyPr/>
          <a:lstStyle/>
          <a:p>
            <a:fld id="{80AB8F5F-CAB8-4190-8313-796B6C965ABF}" type="slidenum">
              <a:rPr lang="en-US" smtClean="0"/>
              <a:pPr/>
              <a:t>68</a:t>
            </a:fld>
            <a:endParaRPr lang="en-US" smtClean="0"/>
          </a:p>
        </p:txBody>
      </p:sp>
      <p:sp>
        <p:nvSpPr>
          <p:cNvPr id="69636" name="Rectangle 5"/>
          <p:cNvSpPr>
            <a:spLocks noChangeArrowheads="1"/>
          </p:cNvSpPr>
          <p:nvPr/>
        </p:nvSpPr>
        <p:spPr bwMode="auto">
          <a:xfrm>
            <a:off x="457200" y="44450"/>
            <a:ext cx="8229600" cy="863600"/>
          </a:xfrm>
          <a:prstGeom prst="rect">
            <a:avLst/>
          </a:prstGeom>
          <a:noFill/>
          <a:ln w="9525">
            <a:noFill/>
            <a:miter lim="800000"/>
            <a:headEnd/>
            <a:tailEnd/>
          </a:ln>
        </p:spPr>
        <p:txBody>
          <a:bodyPr anchor="ctr"/>
          <a:lstStyle/>
          <a:p>
            <a:pPr algn="ctr"/>
            <a:r>
              <a:rPr lang="en-US" sz="3200" b="1" dirty="0">
                <a:solidFill>
                  <a:schemeClr val="accent2"/>
                </a:solidFill>
                <a:latin typeface="Times New Roman" pitchFamily="18" charset="0"/>
              </a:rPr>
              <a:t> Intermediate and Advanced </a:t>
            </a:r>
            <a:r>
              <a:rPr lang="en-US" sz="3200" b="1" dirty="0" smtClean="0">
                <a:solidFill>
                  <a:schemeClr val="accent2"/>
                </a:solidFill>
                <a:latin typeface="Times New Roman" pitchFamily="18" charset="0"/>
              </a:rPr>
              <a:t>Profiles* </a:t>
            </a:r>
            <a:endParaRPr lang="en-US" sz="3200" b="1" dirty="0">
              <a:solidFill>
                <a:schemeClr val="accent2"/>
              </a:solidFill>
              <a:latin typeface="Times New Roman" pitchFamily="18" charset="0"/>
            </a:endParaRPr>
          </a:p>
        </p:txBody>
      </p:sp>
      <p:sp>
        <p:nvSpPr>
          <p:cNvPr id="69637" name="Line 23"/>
          <p:cNvSpPr>
            <a:spLocks noChangeShapeType="1"/>
          </p:cNvSpPr>
          <p:nvPr/>
        </p:nvSpPr>
        <p:spPr bwMode="auto">
          <a:xfrm>
            <a:off x="6768752" y="4653458"/>
            <a:ext cx="433388" cy="142875"/>
          </a:xfrm>
          <a:prstGeom prst="line">
            <a:avLst/>
          </a:prstGeom>
          <a:noFill/>
          <a:ln w="38100">
            <a:solidFill>
              <a:srgbClr val="FF0000"/>
            </a:solidFill>
            <a:round/>
            <a:headEnd/>
            <a:tailEnd type="triangle" w="med" len="med"/>
          </a:ln>
        </p:spPr>
        <p:txBody>
          <a:bodyPr/>
          <a:lstStyle/>
          <a:p>
            <a:endParaRPr lang="fr-CA"/>
          </a:p>
        </p:txBody>
      </p:sp>
      <p:sp>
        <p:nvSpPr>
          <p:cNvPr id="69638" name="Line 24"/>
          <p:cNvSpPr>
            <a:spLocks noChangeShapeType="1"/>
          </p:cNvSpPr>
          <p:nvPr/>
        </p:nvSpPr>
        <p:spPr bwMode="auto">
          <a:xfrm>
            <a:off x="7416452" y="4293096"/>
            <a:ext cx="433388" cy="144462"/>
          </a:xfrm>
          <a:prstGeom prst="line">
            <a:avLst/>
          </a:prstGeom>
          <a:noFill/>
          <a:ln w="38100">
            <a:solidFill>
              <a:srgbClr val="FF0000"/>
            </a:solidFill>
            <a:round/>
            <a:headEnd/>
            <a:tailEnd type="triangle" w="med" len="med"/>
          </a:ln>
        </p:spPr>
        <p:txBody>
          <a:bodyPr/>
          <a:lstStyle/>
          <a:p>
            <a:endParaRPr lang="fr-CA"/>
          </a:p>
        </p:txBody>
      </p:sp>
      <p:grpSp>
        <p:nvGrpSpPr>
          <p:cNvPr id="69639" name="Group 26"/>
          <p:cNvGrpSpPr>
            <a:grpSpLocks/>
          </p:cNvGrpSpPr>
          <p:nvPr/>
        </p:nvGrpSpPr>
        <p:grpSpPr bwMode="auto">
          <a:xfrm>
            <a:off x="6732240" y="4437558"/>
            <a:ext cx="2125662" cy="1655763"/>
            <a:chOff x="4407" y="1173"/>
            <a:chExt cx="1285" cy="1168"/>
          </a:xfrm>
        </p:grpSpPr>
        <p:sp>
          <p:nvSpPr>
            <p:cNvPr id="69642" name="Line 27"/>
            <p:cNvSpPr>
              <a:spLocks noChangeShapeType="1"/>
            </p:cNvSpPr>
            <p:nvPr/>
          </p:nvSpPr>
          <p:spPr bwMode="auto">
            <a:xfrm flipV="1">
              <a:off x="4454" y="2098"/>
              <a:ext cx="363" cy="0"/>
            </a:xfrm>
            <a:prstGeom prst="line">
              <a:avLst/>
            </a:prstGeom>
            <a:noFill/>
            <a:ln w="28575">
              <a:solidFill>
                <a:schemeClr val="tx1"/>
              </a:solidFill>
              <a:round/>
              <a:headEnd/>
              <a:tailEnd/>
            </a:ln>
          </p:spPr>
          <p:txBody>
            <a:bodyPr/>
            <a:lstStyle/>
            <a:p>
              <a:endParaRPr lang="fr-CA"/>
            </a:p>
          </p:txBody>
        </p:sp>
        <p:sp>
          <p:nvSpPr>
            <p:cNvPr id="69643" name="Line 28"/>
            <p:cNvSpPr>
              <a:spLocks noChangeShapeType="1"/>
            </p:cNvSpPr>
            <p:nvPr/>
          </p:nvSpPr>
          <p:spPr bwMode="auto">
            <a:xfrm flipV="1">
              <a:off x="4809" y="1843"/>
              <a:ext cx="0" cy="248"/>
            </a:xfrm>
            <a:prstGeom prst="line">
              <a:avLst/>
            </a:prstGeom>
            <a:noFill/>
            <a:ln w="28575">
              <a:solidFill>
                <a:schemeClr val="tx1"/>
              </a:solidFill>
              <a:round/>
              <a:headEnd/>
              <a:tailEnd/>
            </a:ln>
          </p:spPr>
          <p:txBody>
            <a:bodyPr/>
            <a:lstStyle/>
            <a:p>
              <a:endParaRPr lang="fr-CA"/>
            </a:p>
          </p:txBody>
        </p:sp>
        <p:sp>
          <p:nvSpPr>
            <p:cNvPr id="69644" name="Line 29"/>
            <p:cNvSpPr>
              <a:spLocks noChangeShapeType="1"/>
            </p:cNvSpPr>
            <p:nvPr/>
          </p:nvSpPr>
          <p:spPr bwMode="auto">
            <a:xfrm>
              <a:off x="4802" y="1843"/>
              <a:ext cx="271" cy="0"/>
            </a:xfrm>
            <a:prstGeom prst="line">
              <a:avLst/>
            </a:prstGeom>
            <a:noFill/>
            <a:ln w="28575">
              <a:solidFill>
                <a:schemeClr val="tx1"/>
              </a:solidFill>
              <a:round/>
              <a:headEnd/>
              <a:tailEnd/>
            </a:ln>
          </p:spPr>
          <p:txBody>
            <a:bodyPr/>
            <a:lstStyle/>
            <a:p>
              <a:endParaRPr lang="fr-CA"/>
            </a:p>
          </p:txBody>
        </p:sp>
        <p:sp>
          <p:nvSpPr>
            <p:cNvPr id="69645" name="Line 30"/>
            <p:cNvSpPr>
              <a:spLocks noChangeShapeType="1"/>
            </p:cNvSpPr>
            <p:nvPr/>
          </p:nvSpPr>
          <p:spPr bwMode="auto">
            <a:xfrm flipV="1">
              <a:off x="5065" y="1593"/>
              <a:ext cx="0" cy="250"/>
            </a:xfrm>
            <a:prstGeom prst="line">
              <a:avLst/>
            </a:prstGeom>
            <a:noFill/>
            <a:ln w="28575">
              <a:solidFill>
                <a:schemeClr val="tx1"/>
              </a:solidFill>
              <a:round/>
              <a:headEnd/>
              <a:tailEnd/>
            </a:ln>
          </p:spPr>
          <p:txBody>
            <a:bodyPr/>
            <a:lstStyle/>
            <a:p>
              <a:endParaRPr lang="fr-CA"/>
            </a:p>
          </p:txBody>
        </p:sp>
        <p:sp>
          <p:nvSpPr>
            <p:cNvPr id="69646" name="Line 31"/>
            <p:cNvSpPr>
              <a:spLocks noChangeShapeType="1"/>
            </p:cNvSpPr>
            <p:nvPr/>
          </p:nvSpPr>
          <p:spPr bwMode="auto">
            <a:xfrm>
              <a:off x="5057" y="1593"/>
              <a:ext cx="318" cy="0"/>
            </a:xfrm>
            <a:prstGeom prst="line">
              <a:avLst/>
            </a:prstGeom>
            <a:noFill/>
            <a:ln w="28575">
              <a:solidFill>
                <a:schemeClr val="tx1"/>
              </a:solidFill>
              <a:round/>
              <a:headEnd/>
              <a:tailEnd/>
            </a:ln>
          </p:spPr>
          <p:txBody>
            <a:bodyPr/>
            <a:lstStyle/>
            <a:p>
              <a:endParaRPr lang="fr-CA"/>
            </a:p>
          </p:txBody>
        </p:sp>
        <p:sp>
          <p:nvSpPr>
            <p:cNvPr id="69647" name="Line 32"/>
            <p:cNvSpPr>
              <a:spLocks noChangeShapeType="1"/>
            </p:cNvSpPr>
            <p:nvPr/>
          </p:nvSpPr>
          <p:spPr bwMode="auto">
            <a:xfrm>
              <a:off x="4454" y="2337"/>
              <a:ext cx="1228" cy="0"/>
            </a:xfrm>
            <a:prstGeom prst="line">
              <a:avLst/>
            </a:prstGeom>
            <a:noFill/>
            <a:ln w="28575">
              <a:solidFill>
                <a:schemeClr val="tx1"/>
              </a:solidFill>
              <a:round/>
              <a:headEnd/>
              <a:tailEnd/>
            </a:ln>
          </p:spPr>
          <p:txBody>
            <a:bodyPr/>
            <a:lstStyle/>
            <a:p>
              <a:endParaRPr lang="fr-CA"/>
            </a:p>
          </p:txBody>
        </p:sp>
        <p:sp>
          <p:nvSpPr>
            <p:cNvPr id="69648" name="Line 33"/>
            <p:cNvSpPr>
              <a:spLocks noChangeShapeType="1"/>
            </p:cNvSpPr>
            <p:nvPr/>
          </p:nvSpPr>
          <p:spPr bwMode="auto">
            <a:xfrm>
              <a:off x="5685" y="1346"/>
              <a:ext cx="7" cy="995"/>
            </a:xfrm>
            <a:prstGeom prst="line">
              <a:avLst/>
            </a:prstGeom>
            <a:noFill/>
            <a:ln w="28575">
              <a:solidFill>
                <a:schemeClr val="tx1"/>
              </a:solidFill>
              <a:round/>
              <a:headEnd/>
              <a:tailEnd/>
            </a:ln>
          </p:spPr>
          <p:txBody>
            <a:bodyPr/>
            <a:lstStyle/>
            <a:p>
              <a:endParaRPr lang="fr-CA"/>
            </a:p>
          </p:txBody>
        </p:sp>
        <p:sp>
          <p:nvSpPr>
            <p:cNvPr id="69649" name="Line 34"/>
            <p:cNvSpPr>
              <a:spLocks noChangeShapeType="1"/>
            </p:cNvSpPr>
            <p:nvPr/>
          </p:nvSpPr>
          <p:spPr bwMode="auto">
            <a:xfrm flipV="1">
              <a:off x="5383" y="1354"/>
              <a:ext cx="0" cy="249"/>
            </a:xfrm>
            <a:prstGeom prst="line">
              <a:avLst/>
            </a:prstGeom>
            <a:noFill/>
            <a:ln w="28575">
              <a:solidFill>
                <a:schemeClr val="tx1"/>
              </a:solidFill>
              <a:round/>
              <a:headEnd/>
              <a:tailEnd/>
            </a:ln>
          </p:spPr>
          <p:txBody>
            <a:bodyPr/>
            <a:lstStyle/>
            <a:p>
              <a:endParaRPr lang="fr-CA"/>
            </a:p>
          </p:txBody>
        </p:sp>
        <p:sp>
          <p:nvSpPr>
            <p:cNvPr id="69650" name="Line 35"/>
            <p:cNvSpPr>
              <a:spLocks noChangeShapeType="1"/>
            </p:cNvSpPr>
            <p:nvPr/>
          </p:nvSpPr>
          <p:spPr bwMode="auto">
            <a:xfrm>
              <a:off x="5375" y="1346"/>
              <a:ext cx="317" cy="0"/>
            </a:xfrm>
            <a:prstGeom prst="line">
              <a:avLst/>
            </a:prstGeom>
            <a:noFill/>
            <a:ln w="28575">
              <a:solidFill>
                <a:schemeClr val="tx1"/>
              </a:solidFill>
              <a:round/>
              <a:headEnd/>
              <a:tailEnd/>
            </a:ln>
          </p:spPr>
          <p:txBody>
            <a:bodyPr/>
            <a:lstStyle/>
            <a:p>
              <a:endParaRPr lang="fr-CA"/>
            </a:p>
          </p:txBody>
        </p:sp>
        <p:sp>
          <p:nvSpPr>
            <p:cNvPr id="69651" name="Line 36"/>
            <p:cNvSpPr>
              <a:spLocks noChangeShapeType="1"/>
            </p:cNvSpPr>
            <p:nvPr/>
          </p:nvSpPr>
          <p:spPr bwMode="auto">
            <a:xfrm flipV="1">
              <a:off x="4458" y="2093"/>
              <a:ext cx="0" cy="248"/>
            </a:xfrm>
            <a:prstGeom prst="line">
              <a:avLst/>
            </a:prstGeom>
            <a:noFill/>
            <a:ln w="28575">
              <a:solidFill>
                <a:schemeClr val="tx1"/>
              </a:solidFill>
              <a:round/>
              <a:headEnd/>
              <a:tailEnd/>
            </a:ln>
          </p:spPr>
          <p:txBody>
            <a:bodyPr/>
            <a:lstStyle/>
            <a:p>
              <a:endParaRPr lang="fr-CA"/>
            </a:p>
          </p:txBody>
        </p:sp>
        <p:sp>
          <p:nvSpPr>
            <p:cNvPr id="69652" name="Rectangle 37"/>
            <p:cNvSpPr>
              <a:spLocks noChangeArrowheads="1"/>
            </p:cNvSpPr>
            <p:nvPr/>
          </p:nvSpPr>
          <p:spPr bwMode="auto">
            <a:xfrm>
              <a:off x="4407" y="1915"/>
              <a:ext cx="314" cy="173"/>
            </a:xfrm>
            <a:prstGeom prst="rect">
              <a:avLst/>
            </a:prstGeom>
            <a:noFill/>
            <a:ln w="9525">
              <a:noFill/>
              <a:miter lim="800000"/>
              <a:headEnd/>
              <a:tailEnd/>
            </a:ln>
          </p:spPr>
          <p:txBody>
            <a:bodyPr wrap="none" lIns="0" tIns="0" rIns="0" bIns="0">
              <a:spAutoFit/>
            </a:bodyPr>
            <a:lstStyle/>
            <a:p>
              <a:r>
                <a:rPr lang="en-CA" sz="1600" b="1">
                  <a:solidFill>
                    <a:schemeClr val="accent2"/>
                  </a:solidFill>
                </a:rPr>
                <a:t>Entry</a:t>
              </a:r>
              <a:endParaRPr lang="en-CA" sz="2000" b="1">
                <a:solidFill>
                  <a:schemeClr val="accent2"/>
                </a:solidFill>
              </a:endParaRPr>
            </a:p>
          </p:txBody>
        </p:sp>
        <p:sp>
          <p:nvSpPr>
            <p:cNvPr id="69653" name="Rectangle 38"/>
            <p:cNvSpPr>
              <a:spLocks noChangeArrowheads="1"/>
            </p:cNvSpPr>
            <p:nvPr/>
          </p:nvSpPr>
          <p:spPr bwMode="auto">
            <a:xfrm>
              <a:off x="4664" y="1672"/>
              <a:ext cx="327" cy="173"/>
            </a:xfrm>
            <a:prstGeom prst="rect">
              <a:avLst/>
            </a:prstGeom>
            <a:noFill/>
            <a:ln w="9525">
              <a:noFill/>
              <a:miter lim="800000"/>
              <a:headEnd/>
              <a:tailEnd/>
            </a:ln>
          </p:spPr>
          <p:txBody>
            <a:bodyPr wrap="none" lIns="0" tIns="0" rIns="0" bIns="0">
              <a:spAutoFit/>
            </a:bodyPr>
            <a:lstStyle/>
            <a:p>
              <a:r>
                <a:rPr lang="en-CA" sz="1600" b="1">
                  <a:solidFill>
                    <a:schemeClr val="accent2"/>
                  </a:solidFill>
                </a:rPr>
                <a:t>Basic</a:t>
              </a:r>
              <a:endParaRPr lang="en-CA" sz="2000" b="1">
                <a:solidFill>
                  <a:schemeClr val="accent2"/>
                </a:solidFill>
              </a:endParaRPr>
            </a:p>
          </p:txBody>
        </p:sp>
        <p:sp>
          <p:nvSpPr>
            <p:cNvPr id="69654" name="Rectangle 39"/>
            <p:cNvSpPr>
              <a:spLocks noChangeArrowheads="1"/>
            </p:cNvSpPr>
            <p:nvPr/>
          </p:nvSpPr>
          <p:spPr bwMode="auto">
            <a:xfrm>
              <a:off x="4554" y="1417"/>
              <a:ext cx="731" cy="173"/>
            </a:xfrm>
            <a:prstGeom prst="rect">
              <a:avLst/>
            </a:prstGeom>
            <a:noFill/>
            <a:ln w="9525">
              <a:noFill/>
              <a:miter lim="800000"/>
              <a:headEnd/>
              <a:tailEnd/>
            </a:ln>
          </p:spPr>
          <p:txBody>
            <a:bodyPr wrap="none" lIns="0" tIns="0" rIns="0" bIns="0">
              <a:spAutoFit/>
            </a:bodyPr>
            <a:lstStyle/>
            <a:p>
              <a:r>
                <a:rPr lang="en-CA" sz="1600" b="1">
                  <a:solidFill>
                    <a:schemeClr val="accent2"/>
                  </a:solidFill>
                </a:rPr>
                <a:t>Intermediate</a:t>
              </a:r>
              <a:endParaRPr lang="en-CA" sz="2000" b="1">
                <a:solidFill>
                  <a:schemeClr val="accent2"/>
                </a:solidFill>
              </a:endParaRPr>
            </a:p>
          </p:txBody>
        </p:sp>
        <p:sp>
          <p:nvSpPr>
            <p:cNvPr id="69655" name="Rectangle 40"/>
            <p:cNvSpPr>
              <a:spLocks noChangeArrowheads="1"/>
            </p:cNvSpPr>
            <p:nvPr/>
          </p:nvSpPr>
          <p:spPr bwMode="auto">
            <a:xfrm>
              <a:off x="5069" y="1173"/>
              <a:ext cx="585" cy="172"/>
            </a:xfrm>
            <a:prstGeom prst="rect">
              <a:avLst/>
            </a:prstGeom>
            <a:noFill/>
            <a:ln w="9525">
              <a:noFill/>
              <a:miter lim="800000"/>
              <a:headEnd/>
              <a:tailEnd/>
            </a:ln>
          </p:spPr>
          <p:txBody>
            <a:bodyPr wrap="none" lIns="0" tIns="0" rIns="0" bIns="0">
              <a:spAutoFit/>
            </a:bodyPr>
            <a:lstStyle/>
            <a:p>
              <a:r>
                <a:rPr lang="en-CA" sz="1600" b="1">
                  <a:solidFill>
                    <a:schemeClr val="accent2"/>
                  </a:solidFill>
                </a:rPr>
                <a:t>Advanced</a:t>
              </a:r>
              <a:endParaRPr lang="en-CA" sz="2000" b="1">
                <a:solidFill>
                  <a:schemeClr val="accent2"/>
                </a:solidFill>
              </a:endParaRPr>
            </a:p>
          </p:txBody>
        </p:sp>
      </p:grpSp>
      <p:sp>
        <p:nvSpPr>
          <p:cNvPr id="69640" name="Text Box 41"/>
          <p:cNvSpPr txBox="1">
            <a:spLocks noChangeArrowheads="1"/>
          </p:cNvSpPr>
          <p:nvPr/>
        </p:nvSpPr>
        <p:spPr bwMode="auto">
          <a:xfrm>
            <a:off x="2051720" y="6372036"/>
            <a:ext cx="5156283" cy="369332"/>
          </a:xfrm>
          <a:prstGeom prst="rect">
            <a:avLst/>
          </a:prstGeom>
          <a:noFill/>
          <a:ln w="9525">
            <a:solidFill>
              <a:schemeClr val="tx2"/>
            </a:solidFill>
            <a:miter lim="800000"/>
            <a:headEnd/>
            <a:tailEnd/>
          </a:ln>
        </p:spPr>
        <p:txBody>
          <a:bodyPr wrap="none">
            <a:spAutoFit/>
          </a:bodyPr>
          <a:lstStyle/>
          <a:p>
            <a:r>
              <a:rPr lang="en-CA" dirty="0">
                <a:solidFill>
                  <a:schemeClr val="accent2"/>
                </a:solidFill>
              </a:rPr>
              <a:t>* To be discussed at the WG24 meeting in </a:t>
            </a:r>
            <a:r>
              <a:rPr lang="en-CA" dirty="0" smtClean="0">
                <a:solidFill>
                  <a:schemeClr val="accent2"/>
                </a:solidFill>
              </a:rPr>
              <a:t>Korea</a:t>
            </a:r>
            <a:endParaRPr lang="en-CA" dirty="0">
              <a:solidFill>
                <a:schemeClr val="accent2"/>
              </a:solidFill>
            </a:endParaRPr>
          </a:p>
        </p:txBody>
      </p:sp>
      <p:sp>
        <p:nvSpPr>
          <p:cNvPr id="69641" name="Rectangle 43"/>
          <p:cNvSpPr>
            <a:spLocks noChangeArrowheads="1"/>
          </p:cNvSpPr>
          <p:nvPr>
            <p:custDataLst>
              <p:tags r:id="rId1"/>
            </p:custDataLst>
          </p:nvPr>
        </p:nvSpPr>
        <p:spPr bwMode="auto">
          <a:xfrm>
            <a:off x="179388" y="908050"/>
            <a:ext cx="7570787" cy="5617294"/>
          </a:xfrm>
          <a:prstGeom prst="rect">
            <a:avLst/>
          </a:prstGeom>
          <a:noFill/>
          <a:ln w="9525">
            <a:noFill/>
            <a:miter lim="800000"/>
            <a:headEnd/>
            <a:tailEnd/>
          </a:ln>
        </p:spPr>
        <p:txBody>
          <a:bodyPr/>
          <a:lstStyle/>
          <a:p>
            <a:pPr marL="342900" indent="-342900">
              <a:spcBef>
                <a:spcPct val="20000"/>
              </a:spcBef>
              <a:buFontTx/>
              <a:buChar char="•"/>
            </a:pPr>
            <a:r>
              <a:rPr lang="en-US" sz="2400" b="1" dirty="0">
                <a:latin typeface="Times New Roman" pitchFamily="18" charset="0"/>
              </a:rPr>
              <a:t>Intermediate Profile</a:t>
            </a:r>
          </a:p>
          <a:p>
            <a:pPr marL="742950" lvl="1" indent="-285750">
              <a:spcBef>
                <a:spcPct val="20000"/>
              </a:spcBef>
              <a:buFontTx/>
              <a:buChar char="–"/>
            </a:pPr>
            <a:r>
              <a:rPr lang="en-US" sz="2000" dirty="0" smtClean="0">
                <a:latin typeface="Times New Roman" pitchFamily="18" charset="0"/>
              </a:rPr>
              <a:t>For VSEs developing multiple projects within the organizational context taking advantage of it. </a:t>
            </a:r>
          </a:p>
          <a:p>
            <a:pPr marL="285750" indent="-285750">
              <a:spcBef>
                <a:spcPct val="20000"/>
              </a:spcBef>
              <a:buFontTx/>
              <a:buChar char="–"/>
            </a:pPr>
            <a:r>
              <a:rPr lang="en-US" sz="2400" b="1" dirty="0" smtClean="0">
                <a:latin typeface="Times New Roman" pitchFamily="18" charset="0"/>
              </a:rPr>
              <a:t>Advanced </a:t>
            </a:r>
            <a:r>
              <a:rPr lang="en-US" sz="2400" b="1" dirty="0">
                <a:latin typeface="Times New Roman" pitchFamily="18" charset="0"/>
              </a:rPr>
              <a:t>Profile</a:t>
            </a:r>
          </a:p>
          <a:p>
            <a:pPr marL="742950" lvl="1" indent="-285750">
              <a:spcBef>
                <a:spcPct val="20000"/>
              </a:spcBef>
              <a:buFontTx/>
              <a:buChar char="–"/>
            </a:pPr>
            <a:r>
              <a:rPr lang="en-US" sz="2000" dirty="0" smtClean="0">
                <a:latin typeface="Times New Roman" pitchFamily="18" charset="0"/>
              </a:rPr>
              <a:t>For VSEs which want to sustain and grow as an independent competitive software development business.</a:t>
            </a:r>
          </a:p>
          <a:p>
            <a:pPr marL="285750" indent="-285750">
              <a:spcBef>
                <a:spcPct val="20000"/>
              </a:spcBef>
              <a:buFontTx/>
              <a:buChar char="–"/>
            </a:pPr>
            <a:r>
              <a:rPr lang="en-US" sz="2400" b="1" dirty="0" smtClean="0">
                <a:latin typeface="Times New Roman" pitchFamily="18" charset="0"/>
              </a:rPr>
              <a:t>Examples of additional </a:t>
            </a:r>
            <a:r>
              <a:rPr lang="en-US" sz="2400" b="1" dirty="0">
                <a:latin typeface="Times New Roman" pitchFamily="18" charset="0"/>
              </a:rPr>
              <a:t>practices</a:t>
            </a:r>
          </a:p>
          <a:p>
            <a:pPr marL="742950" lvl="1" indent="-285750">
              <a:spcBef>
                <a:spcPct val="20000"/>
              </a:spcBef>
              <a:buFontTx/>
              <a:buChar char="–"/>
            </a:pPr>
            <a:r>
              <a:rPr lang="en-US" sz="2200" dirty="0" smtClean="0">
                <a:latin typeface="Times New Roman" pitchFamily="18" charset="0"/>
              </a:rPr>
              <a:t>Additional QA practices,</a:t>
            </a:r>
            <a:endParaRPr lang="en-US" sz="2200" dirty="0">
              <a:latin typeface="Times New Roman" pitchFamily="18" charset="0"/>
            </a:endParaRPr>
          </a:p>
          <a:p>
            <a:pPr marL="742950" lvl="1" indent="-285750">
              <a:spcBef>
                <a:spcPct val="20000"/>
              </a:spcBef>
              <a:buFontTx/>
              <a:buChar char="–"/>
            </a:pPr>
            <a:r>
              <a:rPr lang="en-US" sz="2200" dirty="0">
                <a:latin typeface="Times New Roman" pitchFamily="18" charset="0"/>
              </a:rPr>
              <a:t>Configuration management (e.g. versus version control)</a:t>
            </a:r>
          </a:p>
          <a:p>
            <a:pPr marL="742950" lvl="1" indent="-285750">
              <a:spcBef>
                <a:spcPct val="20000"/>
              </a:spcBef>
              <a:buFontTx/>
              <a:buChar char="–"/>
            </a:pPr>
            <a:r>
              <a:rPr lang="en-US" sz="2200" dirty="0">
                <a:latin typeface="Times New Roman" pitchFamily="18" charset="0"/>
              </a:rPr>
              <a:t>Testing</a:t>
            </a:r>
          </a:p>
          <a:p>
            <a:pPr marL="1143000" lvl="2" indent="-228600">
              <a:spcBef>
                <a:spcPct val="20000"/>
              </a:spcBef>
              <a:buFontTx/>
              <a:buChar char="•"/>
            </a:pPr>
            <a:r>
              <a:rPr lang="en-US" sz="2000" dirty="0">
                <a:latin typeface="Times New Roman" pitchFamily="18" charset="0"/>
              </a:rPr>
              <a:t>Improved Integration and Acceptance testing</a:t>
            </a:r>
          </a:p>
          <a:p>
            <a:pPr marL="742950" lvl="1" indent="-285750">
              <a:spcBef>
                <a:spcPct val="20000"/>
              </a:spcBef>
              <a:buFontTx/>
              <a:buChar char="–"/>
            </a:pPr>
            <a:r>
              <a:rPr lang="en-US" sz="2200" dirty="0">
                <a:latin typeface="Times New Roman" pitchFamily="18" charset="0"/>
              </a:rPr>
              <a:t>Other Practices</a:t>
            </a:r>
          </a:p>
          <a:p>
            <a:pPr marL="1143000" lvl="2" indent="-228600">
              <a:spcBef>
                <a:spcPct val="20000"/>
              </a:spcBef>
              <a:buFontTx/>
              <a:buChar char="•"/>
            </a:pPr>
            <a:r>
              <a:rPr lang="en-US" sz="2000" dirty="0">
                <a:latin typeface="Times New Roman" pitchFamily="18" charset="0"/>
              </a:rPr>
              <a:t>Supplier management</a:t>
            </a:r>
          </a:p>
          <a:p>
            <a:pPr marL="1143000" lvl="2" indent="-228600">
              <a:spcBef>
                <a:spcPct val="20000"/>
              </a:spcBef>
              <a:buFontTx/>
              <a:buChar char="•"/>
            </a:pPr>
            <a:r>
              <a:rPr lang="en-US" sz="2000" dirty="0">
                <a:latin typeface="Times New Roman" pitchFamily="18" charset="0"/>
              </a:rPr>
              <a:t>Measurement </a:t>
            </a:r>
          </a:p>
          <a:p>
            <a:pPr marL="342900" indent="-342900">
              <a:spcBef>
                <a:spcPct val="20000"/>
              </a:spcBef>
            </a:pPr>
            <a:endParaRPr lang="en-US" sz="2400" dirty="0">
              <a:latin typeface="Times New Roman" pitchFamily="18" charset="0"/>
            </a:endParaRPr>
          </a:p>
        </p:txBody>
      </p:sp>
      <p:cxnSp>
        <p:nvCxnSpPr>
          <p:cNvPr id="24" name="Straight Connector 23"/>
          <p:cNvCxnSpPr/>
          <p:nvPr/>
        </p:nvCxnSpPr>
        <p:spPr>
          <a:xfrm rot="5400000" flipH="1" flipV="1">
            <a:off x="8617632" y="6331632"/>
            <a:ext cx="692696" cy="3600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Date Placeholder 3"/>
          <p:cNvSpPr>
            <a:spLocks noGrp="1"/>
          </p:cNvSpPr>
          <p:nvPr>
            <p:ph type="dt" sz="quarter" idx="10"/>
          </p:nvPr>
        </p:nvSpPr>
        <p:spPr>
          <a:noFill/>
        </p:spPr>
        <p:txBody>
          <a:bodyPr/>
          <a:lstStyle/>
          <a:p>
            <a:fld id="{C8064BEB-F64E-4013-A35B-CA16C906D321}" type="datetime4">
              <a:rPr lang="en-US" smtClean="0"/>
              <a:pPr/>
              <a:t>April 28, 2012</a:t>
            </a:fld>
            <a:endParaRPr lang="fr-CA" dirty="0" smtClean="0"/>
          </a:p>
        </p:txBody>
      </p:sp>
      <p:sp>
        <p:nvSpPr>
          <p:cNvPr id="70659" name="Slide Number Placeholder 4"/>
          <p:cNvSpPr>
            <a:spLocks noGrp="1"/>
          </p:cNvSpPr>
          <p:nvPr>
            <p:ph type="sldNum" sz="quarter" idx="11"/>
          </p:nvPr>
        </p:nvSpPr>
        <p:spPr>
          <a:noFill/>
        </p:spPr>
        <p:txBody>
          <a:bodyPr/>
          <a:lstStyle/>
          <a:p>
            <a:fld id="{65DB3E43-2878-4D02-AD46-36849CE562D0}" type="slidenum">
              <a:rPr lang="en-US" smtClean="0"/>
              <a:pPr/>
              <a:t>69</a:t>
            </a:fld>
            <a:endParaRPr lang="en-US" smtClean="0"/>
          </a:p>
        </p:txBody>
      </p:sp>
      <p:sp>
        <p:nvSpPr>
          <p:cNvPr id="70660" name="Rectangle 2"/>
          <p:cNvSpPr>
            <a:spLocks noGrp="1" noChangeArrowheads="1"/>
          </p:cNvSpPr>
          <p:nvPr>
            <p:ph type="title"/>
          </p:nvPr>
        </p:nvSpPr>
        <p:spPr>
          <a:xfrm>
            <a:off x="468313" y="-100013"/>
            <a:ext cx="8353425" cy="1143001"/>
          </a:xfrm>
        </p:spPr>
        <p:txBody>
          <a:bodyPr/>
          <a:lstStyle/>
          <a:p>
            <a:pPr eaLnBrk="1" hangingPunct="1"/>
            <a:r>
              <a:rPr lang="fr-CA" sz="3200" smtClean="0"/>
              <a:t>Application of ISO/IEC 20000 to VSEs</a:t>
            </a:r>
          </a:p>
        </p:txBody>
      </p:sp>
      <p:sp>
        <p:nvSpPr>
          <p:cNvPr id="70661" name="Rectangle 3"/>
          <p:cNvSpPr>
            <a:spLocks noGrp="1" noChangeArrowheads="1"/>
          </p:cNvSpPr>
          <p:nvPr>
            <p:ph type="body" idx="1"/>
          </p:nvPr>
        </p:nvSpPr>
        <p:spPr>
          <a:xfrm>
            <a:off x="457200" y="908050"/>
            <a:ext cx="8229600" cy="5616575"/>
          </a:xfrm>
        </p:spPr>
        <p:txBody>
          <a:bodyPr/>
          <a:lstStyle/>
          <a:p>
            <a:pPr eaLnBrk="1" hangingPunct="1">
              <a:lnSpc>
                <a:spcPct val="80000"/>
              </a:lnSpc>
            </a:pPr>
            <a:r>
              <a:rPr lang="en-CA" sz="2400" smtClean="0"/>
              <a:t>IT Service Management</a:t>
            </a:r>
          </a:p>
          <a:p>
            <a:pPr lvl="1" eaLnBrk="1" hangingPunct="1">
              <a:lnSpc>
                <a:spcPct val="80000"/>
              </a:lnSpc>
            </a:pPr>
            <a:r>
              <a:rPr lang="en-CA" sz="2000" smtClean="0"/>
              <a:t>Defines the requirements for a service provider to deliver managed services of an acceptable quality for its customer.</a:t>
            </a:r>
          </a:p>
          <a:p>
            <a:pPr eaLnBrk="1" hangingPunct="1">
              <a:lnSpc>
                <a:spcPct val="80000"/>
              </a:lnSpc>
              <a:buFontTx/>
              <a:buNone/>
            </a:pPr>
            <a:endParaRPr lang="en-CA" sz="2000" smtClean="0"/>
          </a:p>
          <a:p>
            <a:pPr eaLnBrk="1" hangingPunct="1">
              <a:lnSpc>
                <a:spcPct val="80000"/>
              </a:lnSpc>
            </a:pPr>
            <a:endParaRPr lang="en-CA" sz="2000" smtClean="0"/>
          </a:p>
          <a:p>
            <a:pPr eaLnBrk="1" hangingPunct="1">
              <a:lnSpc>
                <a:spcPct val="80000"/>
              </a:lnSpc>
            </a:pPr>
            <a:endParaRPr lang="en-CA" sz="2000" smtClean="0"/>
          </a:p>
          <a:p>
            <a:pPr eaLnBrk="1" hangingPunct="1">
              <a:lnSpc>
                <a:spcPct val="80000"/>
              </a:lnSpc>
            </a:pPr>
            <a:endParaRPr lang="en-CA" sz="2000" smtClean="0"/>
          </a:p>
          <a:p>
            <a:pPr eaLnBrk="1" hangingPunct="1">
              <a:lnSpc>
                <a:spcPct val="80000"/>
              </a:lnSpc>
            </a:pPr>
            <a:endParaRPr lang="en-CA" sz="2000" smtClean="0"/>
          </a:p>
          <a:p>
            <a:pPr eaLnBrk="1" hangingPunct="1">
              <a:lnSpc>
                <a:spcPct val="80000"/>
              </a:lnSpc>
            </a:pPr>
            <a:endParaRPr lang="en-CA" sz="2000" smtClean="0"/>
          </a:p>
          <a:p>
            <a:pPr eaLnBrk="1" hangingPunct="1">
              <a:lnSpc>
                <a:spcPct val="80000"/>
              </a:lnSpc>
            </a:pPr>
            <a:endParaRPr lang="en-CA" sz="2000" smtClean="0"/>
          </a:p>
          <a:p>
            <a:pPr eaLnBrk="1" hangingPunct="1">
              <a:lnSpc>
                <a:spcPct val="80000"/>
              </a:lnSpc>
            </a:pPr>
            <a:endParaRPr lang="en-CA" sz="2000" smtClean="0"/>
          </a:p>
          <a:p>
            <a:pPr eaLnBrk="1" hangingPunct="1">
              <a:lnSpc>
                <a:spcPct val="80000"/>
              </a:lnSpc>
            </a:pPr>
            <a:endParaRPr lang="en-CA" sz="2000" smtClean="0"/>
          </a:p>
          <a:p>
            <a:pPr eaLnBrk="1" hangingPunct="1">
              <a:lnSpc>
                <a:spcPct val="110000"/>
              </a:lnSpc>
            </a:pPr>
            <a:endParaRPr lang="en-CA" sz="2000" smtClean="0"/>
          </a:p>
          <a:p>
            <a:pPr eaLnBrk="1" hangingPunct="1">
              <a:lnSpc>
                <a:spcPct val="80000"/>
              </a:lnSpc>
            </a:pPr>
            <a:endParaRPr lang="en-CA" sz="2000" smtClean="0"/>
          </a:p>
          <a:p>
            <a:pPr eaLnBrk="1" hangingPunct="1">
              <a:lnSpc>
                <a:spcPct val="80000"/>
              </a:lnSpc>
            </a:pPr>
            <a:endParaRPr lang="en-CA" sz="2000" smtClean="0"/>
          </a:p>
          <a:p>
            <a:pPr eaLnBrk="1" hangingPunct="1">
              <a:lnSpc>
                <a:spcPct val="80000"/>
              </a:lnSpc>
            </a:pPr>
            <a:r>
              <a:rPr lang="en-CA" sz="2400" smtClean="0"/>
              <a:t>Development of Deployment Packages</a:t>
            </a:r>
          </a:p>
          <a:p>
            <a:pPr lvl="1" eaLnBrk="1" hangingPunct="1">
              <a:lnSpc>
                <a:spcPct val="80000"/>
              </a:lnSpc>
            </a:pPr>
            <a:r>
              <a:rPr lang="en-CA" sz="2000" smtClean="0"/>
              <a:t>Pilot projects conducted in a Computer support VSE</a:t>
            </a:r>
          </a:p>
        </p:txBody>
      </p:sp>
      <p:pic>
        <p:nvPicPr>
          <p:cNvPr id="70662" name="Picture 4"/>
          <p:cNvPicPr>
            <a:picLocks noChangeAspect="1" noChangeArrowheads="1"/>
          </p:cNvPicPr>
          <p:nvPr/>
        </p:nvPicPr>
        <p:blipFill>
          <a:blip r:embed="rId2" cstate="print"/>
          <a:srcRect/>
          <a:stretch>
            <a:fillRect/>
          </a:stretch>
        </p:blipFill>
        <p:spPr bwMode="auto">
          <a:xfrm>
            <a:off x="1619250" y="1844675"/>
            <a:ext cx="6048375" cy="3684588"/>
          </a:xfrm>
          <a:prstGeom prst="rect">
            <a:avLst/>
          </a:prstGeom>
          <a:noFill/>
          <a:ln w="9525">
            <a:noFill/>
            <a:miter lim="800000"/>
            <a:headEnd/>
            <a:tailEnd/>
          </a:ln>
        </p:spPr>
      </p:pic>
      <p:cxnSp>
        <p:nvCxnSpPr>
          <p:cNvPr id="7" name="Straight Connector 6"/>
          <p:cNvCxnSpPr/>
          <p:nvPr/>
        </p:nvCxnSpPr>
        <p:spPr>
          <a:xfrm rot="5400000" flipH="1" flipV="1">
            <a:off x="8617632" y="6331632"/>
            <a:ext cx="692696" cy="3600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image001"/>
          <p:cNvPicPr>
            <a:picLocks noChangeAspect="1" noChangeArrowheads="1"/>
          </p:cNvPicPr>
          <p:nvPr>
            <p:custDataLst>
              <p:tags r:id="rId2"/>
            </p:custDataLst>
          </p:nvPr>
        </p:nvPicPr>
        <p:blipFill>
          <a:blip r:embed="rId25" cstate="print"/>
          <a:srcRect/>
          <a:stretch>
            <a:fillRect/>
          </a:stretch>
        </p:blipFill>
        <p:spPr bwMode="auto">
          <a:xfrm>
            <a:off x="3352800" y="990600"/>
            <a:ext cx="2481263" cy="727075"/>
          </a:xfrm>
          <a:prstGeom prst="rect">
            <a:avLst/>
          </a:prstGeom>
          <a:noFill/>
          <a:ln w="9525">
            <a:noFill/>
            <a:miter lim="800000"/>
            <a:headEnd/>
            <a:tailEnd/>
          </a:ln>
        </p:spPr>
      </p:pic>
      <p:sp>
        <p:nvSpPr>
          <p:cNvPr id="4" name="TextBox 20"/>
          <p:cNvSpPr txBox="1">
            <a:spLocks noChangeArrowheads="1"/>
          </p:cNvSpPr>
          <p:nvPr>
            <p:custDataLst>
              <p:tags r:id="rId3"/>
            </p:custDataLst>
          </p:nvPr>
        </p:nvSpPr>
        <p:spPr bwMode="auto">
          <a:xfrm>
            <a:off x="2744100" y="2514600"/>
            <a:ext cx="3720890" cy="523220"/>
          </a:xfrm>
          <a:prstGeom prst="rect">
            <a:avLst/>
          </a:prstGeom>
          <a:solidFill>
            <a:srgbClr val="000099"/>
          </a:solidFill>
          <a:ln w="3175">
            <a:solidFill>
              <a:srgbClr val="000099"/>
            </a:solidFill>
            <a:miter lim="800000"/>
            <a:headEnd/>
            <a:tailEnd/>
          </a:ln>
        </p:spPr>
        <p:txBody>
          <a:bodyPr wrap="none">
            <a:spAutoFit/>
          </a:bodyPr>
          <a:lstStyle/>
          <a:p>
            <a:pPr algn="ctr"/>
            <a:r>
              <a:rPr lang="en-CA" sz="2800" smtClean="0">
                <a:solidFill>
                  <a:schemeClr val="bg1"/>
                </a:solidFill>
              </a:rPr>
              <a:t>Sub committee (SC) 7</a:t>
            </a:r>
            <a:endParaRPr lang="en-CA" sz="2800">
              <a:solidFill>
                <a:schemeClr val="bg1"/>
              </a:solidFill>
            </a:endParaRPr>
          </a:p>
        </p:txBody>
      </p:sp>
      <p:cxnSp>
        <p:nvCxnSpPr>
          <p:cNvPr id="5" name="Straight Arrow Connector 23"/>
          <p:cNvCxnSpPr>
            <a:cxnSpLocks noChangeShapeType="1"/>
          </p:cNvCxnSpPr>
          <p:nvPr>
            <p:custDataLst>
              <p:tags r:id="rId4"/>
            </p:custDataLst>
          </p:nvPr>
        </p:nvCxnSpPr>
        <p:spPr bwMode="auto">
          <a:xfrm rot="5400000">
            <a:off x="4267201" y="2133600"/>
            <a:ext cx="609600" cy="3175"/>
          </a:xfrm>
          <a:prstGeom prst="straightConnector1">
            <a:avLst/>
          </a:prstGeom>
          <a:noFill/>
          <a:ln w="38100" algn="ctr">
            <a:solidFill>
              <a:srgbClr val="000099"/>
            </a:solidFill>
            <a:round/>
            <a:headEnd/>
            <a:tailEnd type="arrow" w="med" len="med"/>
          </a:ln>
        </p:spPr>
      </p:cxnSp>
      <p:sp>
        <p:nvSpPr>
          <p:cNvPr id="6" name="Rectangle 7"/>
          <p:cNvSpPr txBox="1">
            <a:spLocks noChangeArrowheads="1"/>
          </p:cNvSpPr>
          <p:nvPr>
            <p:custDataLst>
              <p:tags r:id="rId5"/>
            </p:custDataLst>
          </p:nvPr>
        </p:nvSpPr>
        <p:spPr>
          <a:xfrm>
            <a:off x="323528" y="188640"/>
            <a:ext cx="8640960" cy="576064"/>
          </a:xfrm>
          <a:prstGeom prst="rect">
            <a:avLst/>
          </a:prstGeom>
        </p:spPr>
        <p:txBody>
          <a:bodyPr/>
          <a:lstStyle/>
          <a:p>
            <a:pPr eaLnBrk="0" hangingPunct="0">
              <a:defRPr/>
            </a:pPr>
            <a:r>
              <a:rPr lang="en-CA" sz="3200" b="1" dirty="0" smtClean="0">
                <a:solidFill>
                  <a:schemeClr val="accent2"/>
                </a:solidFill>
                <a:latin typeface="+mj-lt"/>
                <a:ea typeface="+mj-ea"/>
                <a:cs typeface="Arial" pitchFamily="34" charset="0"/>
              </a:rPr>
              <a:t>International Organization for Standardization </a:t>
            </a:r>
            <a:endParaRPr lang="en-CA" sz="3200" b="1" dirty="0">
              <a:solidFill>
                <a:schemeClr val="accent2"/>
              </a:solidFill>
              <a:latin typeface="+mj-lt"/>
              <a:ea typeface="+mj-ea"/>
              <a:cs typeface="Arial" pitchFamily="34" charset="0"/>
            </a:endParaRPr>
          </a:p>
        </p:txBody>
      </p:sp>
      <p:sp>
        <p:nvSpPr>
          <p:cNvPr id="7" name="Slide Number Placeholder 4"/>
          <p:cNvSpPr txBox="1">
            <a:spLocks/>
          </p:cNvSpPr>
          <p:nvPr>
            <p:custDataLst>
              <p:tags r:id="rId6"/>
            </p:custDataLst>
          </p:nvPr>
        </p:nvSpPr>
        <p:spPr bwMode="auto">
          <a:xfrm>
            <a:off x="7924800" y="6481763"/>
            <a:ext cx="2133600" cy="476250"/>
          </a:xfrm>
          <a:prstGeom prst="rect">
            <a:avLst/>
          </a:prstGeom>
          <a:noFill/>
          <a:ln w="9525">
            <a:noFill/>
            <a:miter lim="800000"/>
            <a:headEnd/>
            <a:tailEnd/>
          </a:ln>
        </p:spPr>
        <p:txBody>
          <a:bodyPr/>
          <a:lstStyle/>
          <a:p>
            <a:r>
              <a:rPr lang="en-US" b="1">
                <a:solidFill>
                  <a:schemeClr val="bg1"/>
                </a:solidFill>
              </a:rPr>
              <a:t>Page </a:t>
            </a:r>
            <a:fld id="{81437CA7-1EC2-42DD-A9C0-988825F988C1}" type="slidenum">
              <a:rPr lang="en-US" b="1">
                <a:solidFill>
                  <a:schemeClr val="bg1"/>
                </a:solidFill>
              </a:rPr>
              <a:pPr/>
              <a:t>7</a:t>
            </a:fld>
            <a:endParaRPr lang="en-US" b="1">
              <a:solidFill>
                <a:schemeClr val="bg1"/>
              </a:solidFill>
            </a:endParaRPr>
          </a:p>
        </p:txBody>
      </p:sp>
      <p:sp>
        <p:nvSpPr>
          <p:cNvPr id="9" name="Rectangle 8"/>
          <p:cNvSpPr/>
          <p:nvPr>
            <p:custDataLst>
              <p:tags r:id="rId7"/>
            </p:custDataLst>
          </p:nvPr>
        </p:nvSpPr>
        <p:spPr>
          <a:xfrm>
            <a:off x="6496744" y="1962706"/>
            <a:ext cx="2683768" cy="1754326"/>
          </a:xfrm>
          <a:prstGeom prst="rect">
            <a:avLst/>
          </a:prstGeom>
        </p:spPr>
        <p:txBody>
          <a:bodyPr wrap="square">
            <a:spAutoFit/>
          </a:bodyPr>
          <a:lstStyle/>
          <a:p>
            <a:r>
              <a:rPr lang="en-US" dirty="0" smtClean="0">
                <a:cs typeface="Arial" pitchFamily="34" charset="0"/>
              </a:rPr>
              <a:t>Standardization of processes, supporting tools and supporting technologies for the engineering of software products and systems.</a:t>
            </a:r>
          </a:p>
        </p:txBody>
      </p:sp>
      <p:sp>
        <p:nvSpPr>
          <p:cNvPr id="10" name="TextBox 9"/>
          <p:cNvSpPr txBox="1"/>
          <p:nvPr>
            <p:custDataLst>
              <p:tags r:id="rId8"/>
            </p:custDataLst>
          </p:nvPr>
        </p:nvSpPr>
        <p:spPr>
          <a:xfrm>
            <a:off x="6012160" y="1052736"/>
            <a:ext cx="2702984" cy="400110"/>
          </a:xfrm>
          <a:prstGeom prst="rect">
            <a:avLst/>
          </a:prstGeom>
          <a:noFill/>
        </p:spPr>
        <p:txBody>
          <a:bodyPr wrap="none" rtlCol="0">
            <a:spAutoFit/>
          </a:bodyPr>
          <a:lstStyle/>
          <a:p>
            <a:r>
              <a:rPr lang="en-CA" sz="2000" dirty="0" smtClean="0"/>
              <a:t>Joint Committee for IT</a:t>
            </a:r>
            <a:endParaRPr lang="en-CA" sz="2000" dirty="0"/>
          </a:p>
        </p:txBody>
      </p:sp>
      <p:grpSp>
        <p:nvGrpSpPr>
          <p:cNvPr id="2" name="Group 35"/>
          <p:cNvGrpSpPr/>
          <p:nvPr/>
        </p:nvGrpSpPr>
        <p:grpSpPr>
          <a:xfrm>
            <a:off x="323850" y="3124200"/>
            <a:ext cx="8515350" cy="3028035"/>
            <a:chOff x="323850" y="3124200"/>
            <a:chExt cx="8515350" cy="3028035"/>
          </a:xfrm>
        </p:grpSpPr>
        <p:cxnSp>
          <p:nvCxnSpPr>
            <p:cNvPr id="8" name="Straight Arrow Connector 24"/>
            <p:cNvCxnSpPr>
              <a:cxnSpLocks noChangeShapeType="1"/>
            </p:cNvCxnSpPr>
            <p:nvPr/>
          </p:nvCxnSpPr>
          <p:spPr bwMode="auto">
            <a:xfrm rot="5400000">
              <a:off x="4267994" y="3428206"/>
              <a:ext cx="609600" cy="1588"/>
            </a:xfrm>
            <a:prstGeom prst="straightConnector1">
              <a:avLst/>
            </a:prstGeom>
            <a:noFill/>
            <a:ln w="38100" algn="ctr">
              <a:solidFill>
                <a:srgbClr val="000099"/>
              </a:solidFill>
              <a:round/>
              <a:headEnd/>
              <a:tailEnd type="arrow" w="med" len="med"/>
            </a:ln>
          </p:spPr>
        </p:cxnSp>
        <p:grpSp>
          <p:nvGrpSpPr>
            <p:cNvPr id="12" name="Group 11"/>
            <p:cNvGrpSpPr/>
            <p:nvPr/>
          </p:nvGrpSpPr>
          <p:grpSpPr>
            <a:xfrm>
              <a:off x="323850" y="3819525"/>
              <a:ext cx="8515350" cy="2332710"/>
              <a:chOff x="323850" y="3819525"/>
              <a:chExt cx="8515350" cy="2332710"/>
            </a:xfrm>
          </p:grpSpPr>
          <p:sp>
            <p:nvSpPr>
              <p:cNvPr id="13" name="TextBox 21"/>
              <p:cNvSpPr txBox="1">
                <a:spLocks noChangeArrowheads="1"/>
              </p:cNvSpPr>
              <p:nvPr/>
            </p:nvSpPr>
            <p:spPr bwMode="auto">
              <a:xfrm>
                <a:off x="2598053" y="3819525"/>
                <a:ext cx="4054251" cy="523220"/>
              </a:xfrm>
              <a:prstGeom prst="rect">
                <a:avLst/>
              </a:prstGeom>
              <a:solidFill>
                <a:srgbClr val="000099"/>
              </a:solidFill>
              <a:ln w="3175">
                <a:solidFill>
                  <a:srgbClr val="000099"/>
                </a:solidFill>
                <a:miter lim="800000"/>
                <a:headEnd/>
                <a:tailEnd/>
              </a:ln>
            </p:spPr>
            <p:txBody>
              <a:bodyPr wrap="none">
                <a:spAutoFit/>
              </a:bodyPr>
              <a:lstStyle/>
              <a:p>
                <a:pPr algn="ctr"/>
                <a:r>
                  <a:rPr lang="en-CA" sz="2800" smtClean="0">
                    <a:solidFill>
                      <a:schemeClr val="bg1"/>
                    </a:solidFill>
                  </a:rPr>
                  <a:t>Working Group (WG) 24</a:t>
                </a:r>
                <a:endParaRPr lang="en-CA" sz="2800">
                  <a:solidFill>
                    <a:schemeClr val="bg1"/>
                  </a:solidFill>
                </a:endParaRPr>
              </a:p>
            </p:txBody>
          </p:sp>
          <p:cxnSp>
            <p:nvCxnSpPr>
              <p:cNvPr id="14" name="Straight Arrow Connector 25"/>
              <p:cNvCxnSpPr>
                <a:cxnSpLocks noChangeShapeType="1"/>
              </p:cNvCxnSpPr>
              <p:nvPr/>
            </p:nvCxnSpPr>
            <p:spPr bwMode="auto">
              <a:xfrm rot="10800000" flipV="1">
                <a:off x="381000" y="4343400"/>
                <a:ext cx="1981200" cy="762000"/>
              </a:xfrm>
              <a:prstGeom prst="straightConnector1">
                <a:avLst/>
              </a:prstGeom>
              <a:noFill/>
              <a:ln w="38100" algn="ctr">
                <a:solidFill>
                  <a:srgbClr val="000099"/>
                </a:solidFill>
                <a:round/>
                <a:headEnd/>
                <a:tailEnd type="arrow" w="med" len="med"/>
              </a:ln>
            </p:spPr>
          </p:cxnSp>
          <p:cxnSp>
            <p:nvCxnSpPr>
              <p:cNvPr id="15" name="Straight Arrow Connector 27"/>
              <p:cNvCxnSpPr>
                <a:cxnSpLocks noChangeShapeType="1"/>
              </p:cNvCxnSpPr>
              <p:nvPr/>
            </p:nvCxnSpPr>
            <p:spPr bwMode="auto">
              <a:xfrm>
                <a:off x="6858000" y="4343400"/>
                <a:ext cx="1905000" cy="762000"/>
              </a:xfrm>
              <a:prstGeom prst="straightConnector1">
                <a:avLst/>
              </a:prstGeom>
              <a:noFill/>
              <a:ln w="38100" algn="ctr">
                <a:solidFill>
                  <a:srgbClr val="000099"/>
                </a:solidFill>
                <a:round/>
                <a:headEnd/>
                <a:tailEnd type="arrow" w="med" len="med"/>
              </a:ln>
            </p:spPr>
          </p:cxnSp>
          <p:pic>
            <p:nvPicPr>
              <p:cNvPr id="16" name="Picture 8" descr="Be-flag"/>
              <p:cNvPicPr>
                <a:picLocks noChangeAspect="1" noChangeArrowheads="1"/>
              </p:cNvPicPr>
              <p:nvPr>
                <p:custDataLst>
                  <p:tags r:id="rId9"/>
                </p:custDataLst>
              </p:nvPr>
            </p:nvPicPr>
            <p:blipFill>
              <a:blip r:embed="rId26" cstate="print"/>
              <a:srcRect/>
              <a:stretch>
                <a:fillRect/>
              </a:stretch>
            </p:blipFill>
            <p:spPr bwMode="auto">
              <a:xfrm>
                <a:off x="323850" y="5181600"/>
                <a:ext cx="649288" cy="381000"/>
              </a:xfrm>
              <a:prstGeom prst="rect">
                <a:avLst/>
              </a:prstGeom>
              <a:noFill/>
              <a:ln w="9525">
                <a:noFill/>
                <a:miter lim="800000"/>
                <a:headEnd/>
                <a:tailEnd/>
              </a:ln>
            </p:spPr>
          </p:pic>
          <p:pic>
            <p:nvPicPr>
              <p:cNvPr id="17" name="Picture 9" descr="Th-flag"/>
              <p:cNvPicPr>
                <a:picLocks noChangeAspect="1" noChangeArrowheads="1"/>
              </p:cNvPicPr>
              <p:nvPr>
                <p:custDataLst>
                  <p:tags r:id="rId10"/>
                </p:custDataLst>
              </p:nvPr>
            </p:nvPicPr>
            <p:blipFill>
              <a:blip r:embed="rId27" cstate="print"/>
              <a:srcRect/>
              <a:stretch>
                <a:fillRect/>
              </a:stretch>
            </p:blipFill>
            <p:spPr bwMode="auto">
              <a:xfrm>
                <a:off x="1177925" y="5181600"/>
                <a:ext cx="574675" cy="400050"/>
              </a:xfrm>
              <a:prstGeom prst="rect">
                <a:avLst/>
              </a:prstGeom>
              <a:noFill/>
              <a:ln w="9525">
                <a:noFill/>
                <a:miter lim="800000"/>
                <a:headEnd/>
                <a:tailEnd/>
              </a:ln>
            </p:spPr>
          </p:pic>
          <p:pic>
            <p:nvPicPr>
              <p:cNvPr id="18" name="Picture 10" descr="As-flag"/>
              <p:cNvPicPr>
                <a:picLocks noChangeAspect="1" noChangeArrowheads="1"/>
              </p:cNvPicPr>
              <p:nvPr>
                <p:custDataLst>
                  <p:tags r:id="rId11"/>
                </p:custDataLst>
              </p:nvPr>
            </p:nvPicPr>
            <p:blipFill>
              <a:blip r:embed="rId28" cstate="print"/>
              <a:srcRect/>
              <a:stretch>
                <a:fillRect/>
              </a:stretch>
            </p:blipFill>
            <p:spPr bwMode="auto">
              <a:xfrm>
                <a:off x="1981200" y="5181600"/>
                <a:ext cx="719138" cy="360363"/>
              </a:xfrm>
              <a:prstGeom prst="rect">
                <a:avLst/>
              </a:prstGeom>
              <a:noFill/>
              <a:ln w="9525">
                <a:noFill/>
                <a:miter lim="800000"/>
                <a:headEnd/>
                <a:tailEnd/>
              </a:ln>
            </p:spPr>
          </p:pic>
          <p:pic>
            <p:nvPicPr>
              <p:cNvPr id="19" name="Picture 11" descr="japan"/>
              <p:cNvPicPr>
                <a:picLocks noChangeAspect="1" noChangeArrowheads="1"/>
              </p:cNvPicPr>
              <p:nvPr>
                <p:custDataLst>
                  <p:tags r:id="rId12"/>
                </p:custDataLst>
              </p:nvPr>
            </p:nvPicPr>
            <p:blipFill>
              <a:blip r:embed="rId29" cstate="print"/>
              <a:srcRect/>
              <a:stretch>
                <a:fillRect/>
              </a:stretch>
            </p:blipFill>
            <p:spPr bwMode="auto">
              <a:xfrm>
                <a:off x="2895600" y="5181600"/>
                <a:ext cx="647700" cy="379413"/>
              </a:xfrm>
              <a:prstGeom prst="rect">
                <a:avLst/>
              </a:prstGeom>
              <a:noFill/>
              <a:ln w="9525">
                <a:solidFill>
                  <a:schemeClr val="tx1"/>
                </a:solidFill>
                <a:miter lim="800000"/>
                <a:headEnd/>
                <a:tailEnd/>
              </a:ln>
            </p:spPr>
          </p:pic>
          <p:pic>
            <p:nvPicPr>
              <p:cNvPr id="20" name="Picture 12" descr="Mx-flag"/>
              <p:cNvPicPr>
                <a:picLocks noChangeAspect="1" noChangeArrowheads="1"/>
              </p:cNvPicPr>
              <p:nvPr>
                <p:custDataLst>
                  <p:tags r:id="rId13"/>
                </p:custDataLst>
              </p:nvPr>
            </p:nvPicPr>
            <p:blipFill>
              <a:blip r:embed="rId30" cstate="print"/>
              <a:srcRect/>
              <a:stretch>
                <a:fillRect/>
              </a:stretch>
            </p:blipFill>
            <p:spPr bwMode="auto">
              <a:xfrm>
                <a:off x="3810000" y="5181600"/>
                <a:ext cx="647700" cy="400050"/>
              </a:xfrm>
              <a:prstGeom prst="rect">
                <a:avLst/>
              </a:prstGeom>
              <a:noFill/>
              <a:ln w="9525">
                <a:noFill/>
                <a:miter lim="800000"/>
                <a:headEnd/>
                <a:tailEnd/>
              </a:ln>
            </p:spPr>
          </p:pic>
          <p:pic>
            <p:nvPicPr>
              <p:cNvPr id="21" name="Picture 13" descr="Luxembourg_drapeau"/>
              <p:cNvPicPr>
                <a:picLocks noChangeAspect="1" noChangeArrowheads="1"/>
              </p:cNvPicPr>
              <p:nvPr>
                <p:custDataLst>
                  <p:tags r:id="rId14"/>
                </p:custDataLst>
              </p:nvPr>
            </p:nvPicPr>
            <p:blipFill>
              <a:blip r:embed="rId31" cstate="print"/>
              <a:srcRect/>
              <a:stretch>
                <a:fillRect/>
              </a:stretch>
            </p:blipFill>
            <p:spPr bwMode="auto">
              <a:xfrm>
                <a:off x="4648200" y="5181600"/>
                <a:ext cx="647700" cy="382588"/>
              </a:xfrm>
              <a:prstGeom prst="rect">
                <a:avLst/>
              </a:prstGeom>
              <a:noFill/>
              <a:ln w="9525">
                <a:noFill/>
                <a:miter lim="800000"/>
                <a:headEnd/>
                <a:tailEnd/>
              </a:ln>
            </p:spPr>
          </p:pic>
          <p:pic>
            <p:nvPicPr>
              <p:cNvPr id="22" name="Picture 14" descr="Fi-flag"/>
              <p:cNvPicPr>
                <a:picLocks noChangeAspect="1" noChangeArrowheads="1"/>
              </p:cNvPicPr>
              <p:nvPr>
                <p:custDataLst>
                  <p:tags r:id="rId15"/>
                </p:custDataLst>
              </p:nvPr>
            </p:nvPicPr>
            <p:blipFill>
              <a:blip r:embed="rId32" cstate="print"/>
              <a:srcRect/>
              <a:stretch>
                <a:fillRect/>
              </a:stretch>
            </p:blipFill>
            <p:spPr bwMode="auto">
              <a:xfrm>
                <a:off x="5486400" y="5181600"/>
                <a:ext cx="609600" cy="376172"/>
              </a:xfrm>
              <a:prstGeom prst="rect">
                <a:avLst/>
              </a:prstGeom>
              <a:noFill/>
              <a:ln w="9525">
                <a:solidFill>
                  <a:schemeClr val="tx1"/>
                </a:solidFill>
                <a:miter lim="800000"/>
                <a:headEnd/>
                <a:tailEnd/>
              </a:ln>
            </p:spPr>
          </p:pic>
          <p:pic>
            <p:nvPicPr>
              <p:cNvPr id="23" name="Picture 15" descr="Sf-flag"/>
              <p:cNvPicPr>
                <a:picLocks noChangeAspect="1" noChangeArrowheads="1"/>
              </p:cNvPicPr>
              <p:nvPr>
                <p:custDataLst>
                  <p:tags r:id="rId16"/>
                </p:custDataLst>
              </p:nvPr>
            </p:nvPicPr>
            <p:blipFill>
              <a:blip r:embed="rId33" cstate="print"/>
              <a:srcRect/>
              <a:stretch>
                <a:fillRect/>
              </a:stretch>
            </p:blipFill>
            <p:spPr bwMode="auto">
              <a:xfrm>
                <a:off x="6324600" y="5181600"/>
                <a:ext cx="649288" cy="382588"/>
              </a:xfrm>
              <a:prstGeom prst="rect">
                <a:avLst/>
              </a:prstGeom>
              <a:noFill/>
              <a:ln w="9525">
                <a:noFill/>
                <a:miter lim="800000"/>
                <a:headEnd/>
                <a:tailEnd/>
              </a:ln>
            </p:spPr>
          </p:pic>
          <p:pic>
            <p:nvPicPr>
              <p:cNvPr id="24" name="Picture 16" descr="india"/>
              <p:cNvPicPr>
                <a:picLocks noChangeAspect="1" noChangeArrowheads="1"/>
              </p:cNvPicPr>
              <p:nvPr>
                <p:custDataLst>
                  <p:tags r:id="rId17"/>
                </p:custDataLst>
              </p:nvPr>
            </p:nvPicPr>
            <p:blipFill>
              <a:blip r:embed="rId34" cstate="print"/>
              <a:srcRect/>
              <a:stretch>
                <a:fillRect/>
              </a:stretch>
            </p:blipFill>
            <p:spPr bwMode="auto">
              <a:xfrm>
                <a:off x="7200900" y="5181600"/>
                <a:ext cx="647700" cy="430213"/>
              </a:xfrm>
              <a:prstGeom prst="rect">
                <a:avLst/>
              </a:prstGeom>
              <a:noFill/>
              <a:ln w="9525">
                <a:noFill/>
                <a:miter lim="800000"/>
                <a:headEnd/>
                <a:tailEnd/>
              </a:ln>
            </p:spPr>
          </p:pic>
          <p:pic>
            <p:nvPicPr>
              <p:cNvPr id="25" name="Picture 17" descr="Ca-flag"/>
              <p:cNvPicPr>
                <a:picLocks noChangeAspect="1" noChangeArrowheads="1"/>
              </p:cNvPicPr>
              <p:nvPr>
                <p:custDataLst>
                  <p:tags r:id="rId18"/>
                </p:custDataLst>
              </p:nvPr>
            </p:nvPicPr>
            <p:blipFill>
              <a:blip r:embed="rId35" cstate="print"/>
              <a:srcRect/>
              <a:stretch>
                <a:fillRect/>
              </a:stretch>
            </p:blipFill>
            <p:spPr bwMode="auto">
              <a:xfrm>
                <a:off x="8047038" y="5181600"/>
                <a:ext cx="792162" cy="403225"/>
              </a:xfrm>
              <a:prstGeom prst="rect">
                <a:avLst/>
              </a:prstGeom>
              <a:noFill/>
              <a:ln w="9525">
                <a:noFill/>
                <a:miter lim="800000"/>
                <a:headEnd/>
                <a:tailEnd/>
              </a:ln>
            </p:spPr>
          </p:pic>
          <p:pic>
            <p:nvPicPr>
              <p:cNvPr id="26" name="Picture 37" descr="http://www.nationmaster.com/country/co-colombia/cri-crime">
                <a:hlinkClick r:id="rId36"/>
              </p:cNvPr>
              <p:cNvPicPr>
                <a:picLocks noChangeAspect="1" noChangeArrowheads="1"/>
              </p:cNvPicPr>
              <p:nvPr/>
            </p:nvPicPr>
            <p:blipFill>
              <a:blip r:embed="rId37" cstate="print"/>
              <a:srcRect/>
              <a:stretch>
                <a:fillRect/>
              </a:stretch>
            </p:blipFill>
            <p:spPr bwMode="auto">
              <a:xfrm>
                <a:off x="1332286" y="5747394"/>
                <a:ext cx="649288" cy="396875"/>
              </a:xfrm>
              <a:prstGeom prst="rect">
                <a:avLst/>
              </a:prstGeom>
              <a:noFill/>
              <a:ln w="9525">
                <a:noFill/>
                <a:miter lim="800000"/>
                <a:headEnd/>
                <a:tailEnd/>
              </a:ln>
            </p:spPr>
          </p:pic>
          <p:pic>
            <p:nvPicPr>
              <p:cNvPr id="27" name="Picture 35" descr="Agentina"/>
              <p:cNvPicPr>
                <a:picLocks noChangeAspect="1" noChangeArrowheads="1"/>
              </p:cNvPicPr>
              <p:nvPr>
                <p:custDataLst>
                  <p:tags r:id="rId19"/>
                </p:custDataLst>
              </p:nvPr>
            </p:nvPicPr>
            <p:blipFill>
              <a:blip r:embed="rId38" cstate="print"/>
              <a:srcRect/>
              <a:stretch>
                <a:fillRect/>
              </a:stretch>
            </p:blipFill>
            <p:spPr bwMode="auto">
              <a:xfrm>
                <a:off x="2124374" y="5736282"/>
                <a:ext cx="649287" cy="407987"/>
              </a:xfrm>
              <a:prstGeom prst="rect">
                <a:avLst/>
              </a:prstGeom>
              <a:noFill/>
              <a:ln w="9525">
                <a:noFill/>
                <a:miter lim="800000"/>
                <a:headEnd/>
                <a:tailEnd/>
              </a:ln>
            </p:spPr>
          </p:pic>
          <p:graphicFrame>
            <p:nvGraphicFramePr>
              <p:cNvPr id="28" name="Object 2"/>
              <p:cNvGraphicFramePr>
                <a:graphicFrameLocks noChangeAspect="1"/>
              </p:cNvGraphicFramePr>
              <p:nvPr/>
            </p:nvGraphicFramePr>
            <p:xfrm>
              <a:off x="2916462" y="5723582"/>
              <a:ext cx="639762" cy="420687"/>
            </p:xfrm>
            <a:graphic>
              <a:graphicData uri="http://schemas.openxmlformats.org/presentationml/2006/ole">
                <p:oleObj spid="_x0000_s186370" name="Image bitmap" r:id="rId39" imgW="771429" imgH="514422" progId="PBrush">
                  <p:embed/>
                </p:oleObj>
              </a:graphicData>
            </a:graphic>
          </p:graphicFrame>
          <p:pic>
            <p:nvPicPr>
              <p:cNvPr id="29" name="Picture 4" descr="Flag of  Peru"/>
              <p:cNvPicPr>
                <a:picLocks noChangeAspect="1" noChangeArrowheads="1"/>
              </p:cNvPicPr>
              <p:nvPr>
                <p:custDataLst>
                  <p:tags r:id="rId20"/>
                </p:custDataLst>
              </p:nvPr>
            </p:nvPicPr>
            <p:blipFill>
              <a:blip r:embed="rId40" cstate="print"/>
              <a:srcRect/>
              <a:stretch>
                <a:fillRect/>
              </a:stretch>
            </p:blipFill>
            <p:spPr bwMode="auto">
              <a:xfrm>
                <a:off x="3780558" y="5707707"/>
                <a:ext cx="647700" cy="436562"/>
              </a:xfrm>
              <a:prstGeom prst="rect">
                <a:avLst/>
              </a:prstGeom>
              <a:noFill/>
              <a:ln w="9525">
                <a:noFill/>
                <a:miter lim="800000"/>
                <a:headEnd/>
                <a:tailEnd/>
              </a:ln>
            </p:spPr>
          </p:pic>
          <p:pic>
            <p:nvPicPr>
              <p:cNvPr id="30" name="Picture 19" descr="IEEE_logo"/>
              <p:cNvPicPr>
                <a:picLocks noChangeAspect="1" noChangeArrowheads="1"/>
              </p:cNvPicPr>
              <p:nvPr>
                <p:custDataLst>
                  <p:tags r:id="rId21"/>
                </p:custDataLst>
              </p:nvPr>
            </p:nvPicPr>
            <p:blipFill>
              <a:blip r:embed="rId41" cstate="print">
                <a:lum bright="-4000"/>
              </a:blip>
              <a:srcRect/>
              <a:stretch>
                <a:fillRect/>
              </a:stretch>
            </p:blipFill>
            <p:spPr bwMode="auto">
              <a:xfrm>
                <a:off x="5292726" y="5712221"/>
                <a:ext cx="935038" cy="438150"/>
              </a:xfrm>
              <a:prstGeom prst="rect">
                <a:avLst/>
              </a:prstGeom>
              <a:noFill/>
              <a:ln w="9525">
                <a:solidFill>
                  <a:schemeClr val="tx1"/>
                </a:solidFill>
                <a:miter lim="800000"/>
                <a:headEnd/>
                <a:tailEnd/>
              </a:ln>
            </p:spPr>
          </p:pic>
          <p:pic>
            <p:nvPicPr>
              <p:cNvPr id="31" name="Picture 18" descr="INCOSE_logo_web"/>
              <p:cNvPicPr>
                <a:picLocks noChangeAspect="1" noChangeArrowheads="1"/>
              </p:cNvPicPr>
              <p:nvPr>
                <p:custDataLst>
                  <p:tags r:id="rId22"/>
                </p:custDataLst>
              </p:nvPr>
            </p:nvPicPr>
            <p:blipFill>
              <a:blip r:embed="rId42" cstate="print"/>
              <a:srcRect/>
              <a:stretch>
                <a:fillRect/>
              </a:stretch>
            </p:blipFill>
            <p:spPr bwMode="auto">
              <a:xfrm>
                <a:off x="6335862" y="5702944"/>
                <a:ext cx="719137" cy="441325"/>
              </a:xfrm>
              <a:prstGeom prst="rect">
                <a:avLst/>
              </a:prstGeom>
              <a:noFill/>
              <a:ln w="9525">
                <a:solidFill>
                  <a:schemeClr val="tx1"/>
                </a:solidFill>
                <a:miter lim="800000"/>
                <a:headEnd/>
                <a:tailEnd/>
              </a:ln>
            </p:spPr>
          </p:pic>
          <p:pic>
            <p:nvPicPr>
              <p:cNvPr id="32" name="Picture 28" descr="}}">
                <a:hlinkClick r:id="rId43"/>
              </p:cNvPr>
              <p:cNvPicPr>
                <a:picLocks noChangeAspect="1" noChangeArrowheads="1"/>
              </p:cNvPicPr>
              <p:nvPr/>
            </p:nvPicPr>
            <p:blipFill>
              <a:blip r:embed="rId44" cstate="print"/>
              <a:srcRect/>
              <a:stretch>
                <a:fillRect/>
              </a:stretch>
            </p:blipFill>
            <p:spPr bwMode="auto">
              <a:xfrm>
                <a:off x="540198" y="5746124"/>
                <a:ext cx="677635" cy="398145"/>
              </a:xfrm>
              <a:prstGeom prst="rect">
                <a:avLst/>
              </a:prstGeom>
              <a:noFill/>
            </p:spPr>
          </p:pic>
          <p:pic>
            <p:nvPicPr>
              <p:cNvPr id="33" name="Image 3" descr="logoTR"/>
              <p:cNvPicPr>
                <a:picLocks noChangeAspect="1" noChangeArrowheads="1"/>
              </p:cNvPicPr>
              <p:nvPr>
                <p:custDataLst>
                  <p:tags r:id="rId23"/>
                </p:custDataLst>
              </p:nvPr>
            </p:nvPicPr>
            <p:blipFill>
              <a:blip r:embed="rId45" cstate="print"/>
              <a:srcRect/>
              <a:stretch>
                <a:fillRect/>
              </a:stretch>
            </p:blipFill>
            <p:spPr bwMode="auto">
              <a:xfrm>
                <a:off x="7232777" y="5731977"/>
                <a:ext cx="1261120" cy="413299"/>
              </a:xfrm>
              <a:prstGeom prst="rect">
                <a:avLst/>
              </a:prstGeom>
              <a:solidFill>
                <a:schemeClr val="bg1"/>
              </a:solidFill>
              <a:ln w="9525">
                <a:solidFill>
                  <a:schemeClr val="tx1"/>
                </a:solidFill>
                <a:miter lim="800000"/>
                <a:headEnd/>
                <a:tailEnd/>
              </a:ln>
            </p:spPr>
          </p:pic>
          <p:pic>
            <p:nvPicPr>
              <p:cNvPr id="34" name="Picture 1" descr="C:\Documents and Settings\claporte\Desktop\Haiti.jpg"/>
              <p:cNvPicPr>
                <a:picLocks noChangeAspect="1" noChangeArrowheads="1"/>
              </p:cNvPicPr>
              <p:nvPr/>
            </p:nvPicPr>
            <p:blipFill>
              <a:blip r:embed="rId46" cstate="print"/>
              <a:srcRect/>
              <a:stretch>
                <a:fillRect/>
              </a:stretch>
            </p:blipFill>
            <p:spPr bwMode="auto">
              <a:xfrm>
                <a:off x="4552244" y="5712221"/>
                <a:ext cx="661223" cy="440014"/>
              </a:xfrm>
              <a:prstGeom prst="rect">
                <a:avLst/>
              </a:prstGeom>
              <a:noFill/>
            </p:spPr>
          </p:pic>
        </p:grpSp>
      </p:grpSp>
      <p:sp>
        <p:nvSpPr>
          <p:cNvPr id="37" name="Slide Number Placeholder 2"/>
          <p:cNvSpPr>
            <a:spLocks noGrp="1"/>
          </p:cNvSpPr>
          <p:nvPr>
            <p:ph type="sldNum" sz="quarter" idx="11"/>
          </p:nvPr>
        </p:nvSpPr>
        <p:spPr>
          <a:xfrm>
            <a:off x="6902450" y="6481763"/>
            <a:ext cx="2133600" cy="476250"/>
          </a:xfrm>
          <a:noFill/>
        </p:spPr>
        <p:txBody>
          <a:bodyPr/>
          <a:lstStyle/>
          <a:p>
            <a:fld id="{DA8E9873-4E08-4ABC-B92F-DE47A2FA3D8F}" type="slidenum">
              <a:rPr lang="en-US" smtClean="0"/>
              <a:pPr/>
              <a:t>7</a:t>
            </a:fld>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Slide Number Placeholder 2"/>
          <p:cNvSpPr>
            <a:spLocks noGrp="1"/>
          </p:cNvSpPr>
          <p:nvPr>
            <p:ph type="sldNum" sz="quarter" idx="11"/>
          </p:nvPr>
        </p:nvSpPr>
        <p:spPr>
          <a:noFill/>
        </p:spPr>
        <p:txBody>
          <a:bodyPr/>
          <a:lstStyle/>
          <a:p>
            <a:fld id="{88AC9CA8-0B23-4B66-83F4-0206FE19391A}" type="slidenum">
              <a:rPr lang="en-US" smtClean="0"/>
              <a:pPr/>
              <a:t>70</a:t>
            </a:fld>
            <a:endParaRPr lang="en-US" smtClean="0"/>
          </a:p>
        </p:txBody>
      </p:sp>
      <p:pic>
        <p:nvPicPr>
          <p:cNvPr id="71684" name="Picture 2" descr="DIAPO"/>
          <p:cNvPicPr>
            <a:picLocks noChangeAspect="1" noChangeArrowheads="1"/>
          </p:cNvPicPr>
          <p:nvPr/>
        </p:nvPicPr>
        <p:blipFill>
          <a:blip r:embed="rId5" cstate="print"/>
          <a:srcRect/>
          <a:stretch>
            <a:fillRect/>
          </a:stretch>
        </p:blipFill>
        <p:spPr bwMode="auto">
          <a:xfrm>
            <a:off x="0" y="2565400"/>
            <a:ext cx="9144000" cy="3781425"/>
          </a:xfrm>
          <a:prstGeom prst="rect">
            <a:avLst/>
          </a:prstGeom>
          <a:noFill/>
          <a:ln w="9525">
            <a:noFill/>
            <a:miter lim="800000"/>
            <a:headEnd/>
            <a:tailEnd/>
          </a:ln>
        </p:spPr>
      </p:pic>
      <p:sp>
        <p:nvSpPr>
          <p:cNvPr id="71685" name="Text Box 10"/>
          <p:cNvSpPr txBox="1">
            <a:spLocks noChangeArrowheads="1"/>
          </p:cNvSpPr>
          <p:nvPr/>
        </p:nvSpPr>
        <p:spPr bwMode="auto">
          <a:xfrm>
            <a:off x="481013" y="2305050"/>
            <a:ext cx="2160587" cy="823913"/>
          </a:xfrm>
          <a:prstGeom prst="rect">
            <a:avLst/>
          </a:prstGeom>
          <a:noFill/>
          <a:ln w="12700">
            <a:noFill/>
            <a:miter lim="800000"/>
            <a:headEnd/>
            <a:tailEnd/>
          </a:ln>
        </p:spPr>
        <p:txBody>
          <a:bodyPr>
            <a:spAutoFit/>
          </a:bodyPr>
          <a:lstStyle/>
          <a:p>
            <a:pPr eaLnBrk="0" hangingPunct="0">
              <a:spcBef>
                <a:spcPct val="50000"/>
              </a:spcBef>
            </a:pPr>
            <a:endParaRPr lang="fr-FR" altLang="ja-JP" sz="1200" b="1">
              <a:latin typeface="Tahoma" pitchFamily="34" charset="0"/>
              <a:ea typeface="ＭＳ Ｐゴシック" pitchFamily="-112" charset="-128"/>
            </a:endParaRPr>
          </a:p>
          <a:p>
            <a:pPr eaLnBrk="0" hangingPunct="0">
              <a:spcBef>
                <a:spcPct val="50000"/>
              </a:spcBef>
            </a:pPr>
            <a:endParaRPr lang="fr-FR" altLang="ja-JP" sz="1200" b="1">
              <a:latin typeface="Tahoma" pitchFamily="34" charset="0"/>
              <a:ea typeface="ＭＳ Ｐゴシック" pitchFamily="-112" charset="-128"/>
            </a:endParaRPr>
          </a:p>
          <a:p>
            <a:pPr eaLnBrk="0" hangingPunct="0">
              <a:spcBef>
                <a:spcPct val="50000"/>
              </a:spcBef>
            </a:pPr>
            <a:endParaRPr lang="fr-FR" altLang="ja-JP" sz="1200" b="1">
              <a:latin typeface="Tahoma" pitchFamily="34" charset="0"/>
              <a:ea typeface="ＭＳ Ｐゴシック" pitchFamily="-112" charset="-128"/>
            </a:endParaRPr>
          </a:p>
        </p:txBody>
      </p:sp>
      <p:sp>
        <p:nvSpPr>
          <p:cNvPr id="71686" name="Rectangle 12"/>
          <p:cNvSpPr>
            <a:spLocks noChangeArrowheads="1"/>
          </p:cNvSpPr>
          <p:nvPr/>
        </p:nvSpPr>
        <p:spPr bwMode="auto">
          <a:xfrm>
            <a:off x="2505075" y="1538288"/>
            <a:ext cx="184150" cy="274637"/>
          </a:xfrm>
          <a:prstGeom prst="rect">
            <a:avLst/>
          </a:prstGeom>
          <a:noFill/>
          <a:ln w="12700">
            <a:noFill/>
            <a:miter lim="800000"/>
            <a:headEnd/>
            <a:tailEnd/>
          </a:ln>
        </p:spPr>
        <p:txBody>
          <a:bodyPr wrap="none">
            <a:spAutoFit/>
          </a:bodyPr>
          <a:lstStyle/>
          <a:p>
            <a:pPr eaLnBrk="0" hangingPunct="0"/>
            <a:endParaRPr lang="fr-FR" sz="1200" b="1">
              <a:latin typeface="Tahoma" pitchFamily="34" charset="0"/>
            </a:endParaRPr>
          </a:p>
        </p:txBody>
      </p:sp>
      <p:sp>
        <p:nvSpPr>
          <p:cNvPr id="71687" name="Titre 6"/>
          <p:cNvSpPr>
            <a:spLocks/>
          </p:cNvSpPr>
          <p:nvPr/>
        </p:nvSpPr>
        <p:spPr bwMode="auto">
          <a:xfrm>
            <a:off x="942975" y="-119198"/>
            <a:ext cx="7085013" cy="1357313"/>
          </a:xfrm>
          <a:prstGeom prst="rect">
            <a:avLst/>
          </a:prstGeom>
          <a:noFill/>
          <a:ln w="12700">
            <a:noFill/>
            <a:miter lim="800000"/>
            <a:headEnd/>
            <a:tailEnd/>
          </a:ln>
        </p:spPr>
        <p:txBody>
          <a:bodyPr lIns="90488" tIns="44450" rIns="90488" bIns="44450" anchor="ctr"/>
          <a:lstStyle/>
          <a:p>
            <a:pPr algn="ctr"/>
            <a:r>
              <a:rPr lang="en-CA" sz="3200" b="1" dirty="0">
                <a:solidFill>
                  <a:schemeClr val="accent2"/>
                </a:solidFill>
                <a:latin typeface="Times New Roman" pitchFamily="18" charset="0"/>
              </a:rPr>
              <a:t>Development of Profiles and DPs </a:t>
            </a:r>
            <a:br>
              <a:rPr lang="en-CA" sz="3200" b="1" dirty="0">
                <a:solidFill>
                  <a:schemeClr val="accent2"/>
                </a:solidFill>
                <a:latin typeface="Times New Roman" pitchFamily="18" charset="0"/>
              </a:rPr>
            </a:br>
            <a:r>
              <a:rPr lang="en-CA" sz="3200" b="1" dirty="0">
                <a:solidFill>
                  <a:schemeClr val="accent2"/>
                </a:solidFill>
                <a:latin typeface="Times New Roman" pitchFamily="18" charset="0"/>
              </a:rPr>
              <a:t>in Systems Engineering</a:t>
            </a:r>
          </a:p>
        </p:txBody>
      </p:sp>
      <p:sp>
        <p:nvSpPr>
          <p:cNvPr id="71688" name="Sous-titre 7"/>
          <p:cNvSpPr>
            <a:spLocks/>
          </p:cNvSpPr>
          <p:nvPr/>
        </p:nvSpPr>
        <p:spPr bwMode="auto">
          <a:xfrm>
            <a:off x="1485900" y="3097213"/>
            <a:ext cx="5834063" cy="1617662"/>
          </a:xfrm>
          <a:prstGeom prst="rect">
            <a:avLst/>
          </a:prstGeom>
          <a:noFill/>
          <a:ln w="12700">
            <a:noFill/>
            <a:miter lim="800000"/>
            <a:headEnd/>
            <a:tailEnd/>
          </a:ln>
        </p:spPr>
        <p:txBody>
          <a:bodyPr lIns="90488" tIns="44450" rIns="90488" bIns="44450"/>
          <a:lstStyle/>
          <a:p>
            <a:pPr marL="342900" indent="-342900">
              <a:spcBef>
                <a:spcPct val="20000"/>
              </a:spcBef>
              <a:buFontTx/>
              <a:buChar char="•"/>
              <a:tabLst>
                <a:tab pos="3714750" algn="l"/>
              </a:tabLst>
            </a:pPr>
            <a:endParaRPr lang="fr-FR" sz="2400">
              <a:latin typeface="Times New Roman" pitchFamily="18" charset="0"/>
            </a:endParaRPr>
          </a:p>
        </p:txBody>
      </p:sp>
      <p:sp>
        <p:nvSpPr>
          <p:cNvPr id="71689" name="Rectangle 7"/>
          <p:cNvSpPr>
            <a:spLocks noChangeArrowheads="1"/>
          </p:cNvSpPr>
          <p:nvPr/>
        </p:nvSpPr>
        <p:spPr bwMode="auto">
          <a:xfrm>
            <a:off x="-30569" y="1208180"/>
            <a:ext cx="7200900" cy="3241675"/>
          </a:xfrm>
          <a:prstGeom prst="rect">
            <a:avLst/>
          </a:prstGeom>
          <a:noFill/>
          <a:ln w="9525">
            <a:noFill/>
            <a:miter lim="800000"/>
            <a:headEnd/>
            <a:tailEnd/>
          </a:ln>
        </p:spPr>
        <p:txBody>
          <a:bodyPr/>
          <a:lstStyle/>
          <a:p>
            <a:pPr marL="533400" indent="-533400">
              <a:lnSpc>
                <a:spcPct val="90000"/>
              </a:lnSpc>
              <a:spcBef>
                <a:spcPct val="20000"/>
              </a:spcBef>
              <a:buFontTx/>
              <a:buChar char="•"/>
            </a:pPr>
            <a:r>
              <a:rPr lang="en-US" sz="2200" dirty="0">
                <a:latin typeface="Times New Roman" pitchFamily="18" charset="0"/>
              </a:rPr>
              <a:t>Project done under sponsorship of INCOSE/AFIS</a:t>
            </a:r>
          </a:p>
          <a:p>
            <a:pPr marL="914400" lvl="1" indent="-457200">
              <a:lnSpc>
                <a:spcPct val="90000"/>
              </a:lnSpc>
              <a:spcBef>
                <a:spcPct val="20000"/>
              </a:spcBef>
              <a:buFontTx/>
              <a:buChar char="–"/>
            </a:pPr>
            <a:r>
              <a:rPr lang="en-US" dirty="0">
                <a:latin typeface="Times New Roman" pitchFamily="18" charset="0"/>
              </a:rPr>
              <a:t>International Council on Systems Engineering (INCOSE)</a:t>
            </a:r>
          </a:p>
          <a:p>
            <a:pPr marL="914400" lvl="1" indent="-457200">
              <a:lnSpc>
                <a:spcPct val="90000"/>
              </a:lnSpc>
              <a:spcBef>
                <a:spcPct val="20000"/>
              </a:spcBef>
              <a:buFontTx/>
              <a:buChar char="–"/>
            </a:pPr>
            <a:r>
              <a:rPr lang="en-US" dirty="0">
                <a:latin typeface="Times New Roman" pitchFamily="18" charset="0"/>
              </a:rPr>
              <a:t>Association </a:t>
            </a:r>
            <a:r>
              <a:rPr lang="en-US" dirty="0" err="1">
                <a:latin typeface="Times New Roman" pitchFamily="18" charset="0"/>
              </a:rPr>
              <a:t>Française</a:t>
            </a:r>
            <a:r>
              <a:rPr lang="en-US" dirty="0">
                <a:latin typeface="Times New Roman" pitchFamily="18" charset="0"/>
              </a:rPr>
              <a:t> </a:t>
            </a:r>
            <a:r>
              <a:rPr lang="en-US" dirty="0" err="1">
                <a:latin typeface="Times New Roman" pitchFamily="18" charset="0"/>
              </a:rPr>
              <a:t>d’ingénierie</a:t>
            </a:r>
            <a:r>
              <a:rPr lang="en-US" dirty="0">
                <a:latin typeface="Times New Roman" pitchFamily="18" charset="0"/>
              </a:rPr>
              <a:t> </a:t>
            </a:r>
            <a:r>
              <a:rPr lang="en-US" dirty="0" err="1">
                <a:latin typeface="Times New Roman" pitchFamily="18" charset="0"/>
              </a:rPr>
              <a:t>système</a:t>
            </a:r>
            <a:r>
              <a:rPr lang="en-US" dirty="0">
                <a:latin typeface="Times New Roman" pitchFamily="18" charset="0"/>
              </a:rPr>
              <a:t> (AFIS)</a:t>
            </a:r>
          </a:p>
          <a:p>
            <a:pPr marL="533400" indent="-533400">
              <a:lnSpc>
                <a:spcPct val="90000"/>
              </a:lnSpc>
              <a:spcBef>
                <a:spcPct val="20000"/>
              </a:spcBef>
              <a:buFontTx/>
              <a:buChar char="•"/>
            </a:pPr>
            <a:r>
              <a:rPr lang="en-US" sz="2200" dirty="0">
                <a:latin typeface="Times New Roman" pitchFamily="18" charset="0"/>
              </a:rPr>
              <a:t>Goals</a:t>
            </a:r>
          </a:p>
          <a:p>
            <a:pPr marL="914400" lvl="1" indent="-457200">
              <a:lnSpc>
                <a:spcPct val="90000"/>
              </a:lnSpc>
              <a:spcBef>
                <a:spcPct val="20000"/>
              </a:spcBef>
              <a:buFontTx/>
              <a:buChar char="–"/>
            </a:pPr>
            <a:r>
              <a:rPr lang="en-US" sz="2000" dirty="0">
                <a:latin typeface="Times New Roman" pitchFamily="18" charset="0"/>
              </a:rPr>
              <a:t>To improve or make product development efficient by using Systems Engineering methodology</a:t>
            </a:r>
          </a:p>
          <a:p>
            <a:pPr marL="914400" lvl="1" indent="-457200">
              <a:lnSpc>
                <a:spcPct val="90000"/>
              </a:lnSpc>
              <a:spcBef>
                <a:spcPct val="20000"/>
              </a:spcBef>
              <a:buFontTx/>
              <a:buChar char="–"/>
            </a:pPr>
            <a:r>
              <a:rPr lang="en-US" sz="2000" dirty="0">
                <a:latin typeface="Times New Roman" pitchFamily="18" charset="0"/>
              </a:rPr>
              <a:t>To elaborate tailored practical guidance to apply to VSMEs in the context of prime or subcontractor, of commercial products</a:t>
            </a:r>
          </a:p>
          <a:p>
            <a:pPr marL="914400" lvl="1" indent="-457200">
              <a:lnSpc>
                <a:spcPct val="90000"/>
              </a:lnSpc>
              <a:spcBef>
                <a:spcPct val="20000"/>
              </a:spcBef>
              <a:buFontTx/>
              <a:buChar char="–"/>
            </a:pPr>
            <a:r>
              <a:rPr lang="en-US" sz="2000" dirty="0">
                <a:latin typeface="Times New Roman" pitchFamily="18" charset="0"/>
              </a:rPr>
              <a:t>To contribute to standardization</a:t>
            </a:r>
            <a:endParaRPr lang="fr-CA" sz="2000" dirty="0">
              <a:latin typeface="Times New Roman" pitchFamily="18" charset="0"/>
            </a:endParaRPr>
          </a:p>
        </p:txBody>
      </p:sp>
      <p:sp>
        <p:nvSpPr>
          <p:cNvPr id="71690" name="Text Box 8"/>
          <p:cNvSpPr txBox="1">
            <a:spLocks noChangeArrowheads="1"/>
          </p:cNvSpPr>
          <p:nvPr/>
        </p:nvSpPr>
        <p:spPr bwMode="auto">
          <a:xfrm>
            <a:off x="1946275" y="6405563"/>
            <a:ext cx="5146675" cy="336550"/>
          </a:xfrm>
          <a:prstGeom prst="rect">
            <a:avLst/>
          </a:prstGeom>
          <a:noFill/>
          <a:ln w="9525">
            <a:solidFill>
              <a:schemeClr val="accent2"/>
            </a:solidFill>
            <a:miter lim="800000"/>
            <a:headEnd/>
            <a:tailEnd/>
          </a:ln>
        </p:spPr>
        <p:txBody>
          <a:bodyPr wrap="none">
            <a:spAutoFit/>
          </a:bodyPr>
          <a:lstStyle/>
          <a:p>
            <a:r>
              <a:rPr lang="en-US" sz="1600" b="1" dirty="0"/>
              <a:t>VSMEs </a:t>
            </a:r>
            <a:r>
              <a:rPr lang="en-US" sz="1600" dirty="0"/>
              <a:t>= Very Small and Small Entities or Enterprises</a:t>
            </a:r>
            <a:r>
              <a:rPr lang="fr-CA" sz="1600" dirty="0"/>
              <a:t> </a:t>
            </a:r>
          </a:p>
        </p:txBody>
      </p:sp>
      <p:pic>
        <p:nvPicPr>
          <p:cNvPr id="11" name="Picture 18" descr="INCOSE_logo_web"/>
          <p:cNvPicPr>
            <a:picLocks noChangeAspect="1" noChangeArrowheads="1"/>
          </p:cNvPicPr>
          <p:nvPr>
            <p:custDataLst>
              <p:tags r:id="rId1"/>
            </p:custDataLst>
          </p:nvPr>
        </p:nvPicPr>
        <p:blipFill>
          <a:blip r:embed="rId6" cstate="print"/>
          <a:srcRect/>
          <a:stretch>
            <a:fillRect/>
          </a:stretch>
        </p:blipFill>
        <p:spPr bwMode="auto">
          <a:xfrm>
            <a:off x="7422232" y="836712"/>
            <a:ext cx="1290637" cy="792163"/>
          </a:xfrm>
          <a:prstGeom prst="rect">
            <a:avLst/>
          </a:prstGeom>
          <a:noFill/>
          <a:ln w="9525">
            <a:solidFill>
              <a:schemeClr val="tx1"/>
            </a:solidFill>
            <a:miter lim="800000"/>
            <a:headEnd/>
            <a:tailEnd/>
          </a:ln>
        </p:spPr>
      </p:pic>
      <p:pic>
        <p:nvPicPr>
          <p:cNvPr id="12" name="Image 3" descr="logoTR"/>
          <p:cNvPicPr>
            <a:picLocks noChangeAspect="1" noChangeArrowheads="1"/>
          </p:cNvPicPr>
          <p:nvPr>
            <p:custDataLst>
              <p:tags r:id="rId2"/>
            </p:custDataLst>
          </p:nvPr>
        </p:nvPicPr>
        <p:blipFill>
          <a:blip r:embed="rId7" cstate="print"/>
          <a:srcRect/>
          <a:stretch>
            <a:fillRect/>
          </a:stretch>
        </p:blipFill>
        <p:spPr bwMode="auto">
          <a:xfrm>
            <a:off x="6660232" y="1817788"/>
            <a:ext cx="1981200" cy="649287"/>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F73446F6-7C31-4719-8AD9-D7CFCDE5E7B1}" type="slidenum">
              <a:rPr lang="en-US" smtClean="0"/>
              <a:pPr>
                <a:defRPr/>
              </a:pPr>
              <a:t>71</a:t>
            </a:fld>
            <a:endParaRPr lang="en-US"/>
          </a:p>
        </p:txBody>
      </p:sp>
      <p:sp>
        <p:nvSpPr>
          <p:cNvPr id="4" name="Title 1"/>
          <p:cNvSpPr txBox="1">
            <a:spLocks/>
          </p:cNvSpPr>
          <p:nvPr/>
        </p:nvSpPr>
        <p:spPr>
          <a:xfrm>
            <a:off x="457200" y="139824"/>
            <a:ext cx="8229600" cy="69688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accent2"/>
                </a:solidFill>
                <a:effectLst/>
                <a:uLnTx/>
                <a:uFillTx/>
                <a:latin typeface="Times New Roman" pitchFamily="18" charset="0"/>
                <a:ea typeface="+mj-ea"/>
                <a:cs typeface="+mj-cs"/>
              </a:rPr>
              <a:t>Systems Engineering for VSEs</a:t>
            </a:r>
            <a:endParaRPr kumimoji="0" lang="en-US" sz="3200" b="1" i="0" u="none" strike="noStrike" kern="0" cap="none" spc="0" normalizeH="0" baseline="0" noProof="0" dirty="0">
              <a:ln>
                <a:noFill/>
              </a:ln>
              <a:solidFill>
                <a:schemeClr val="accent2"/>
              </a:solidFill>
              <a:effectLst/>
              <a:uLnTx/>
              <a:uFillTx/>
              <a:latin typeface="+mj-lt"/>
              <a:ea typeface="+mj-ea"/>
              <a:cs typeface="+mj-cs"/>
            </a:endParaRPr>
          </a:p>
        </p:txBody>
      </p:sp>
      <p:sp>
        <p:nvSpPr>
          <p:cNvPr id="5" name="Rectangle 3"/>
          <p:cNvSpPr txBox="1">
            <a:spLocks noChangeArrowheads="1"/>
          </p:cNvSpPr>
          <p:nvPr/>
        </p:nvSpPr>
        <p:spPr bwMode="auto">
          <a:xfrm>
            <a:off x="121096" y="836712"/>
            <a:ext cx="8915400" cy="5904656"/>
          </a:xfrm>
          <a:prstGeom prst="rect">
            <a:avLst/>
          </a:prstGeom>
          <a:noFill/>
          <a:ln>
            <a:miter lim="800000"/>
            <a:headEnd/>
            <a:tailEnd/>
          </a:ln>
        </p:spPr>
        <p:txBody>
          <a:bodyPr/>
          <a:lstStyle/>
          <a:p>
            <a:pPr marL="342900" lvl="0" indent="-342900" eaLnBrk="0" hangingPunct="0">
              <a:spcBef>
                <a:spcPct val="20000"/>
              </a:spcBef>
              <a:buFontTx/>
              <a:buChar char="•"/>
              <a:defRPr/>
            </a:pPr>
            <a:r>
              <a:rPr lang="en-US" sz="2000" kern="0" dirty="0" smtClean="0">
                <a:latin typeface="+mj-lt"/>
              </a:rPr>
              <a:t>The initial strategy was to use the INCOSE Systems Engineering (SE) Handbook as the framework for a new ISO standard for VSEs involved in SE.</a:t>
            </a:r>
          </a:p>
          <a:p>
            <a:pPr marL="342900" lvl="0" indent="-342900" eaLnBrk="0" hangingPunct="0">
              <a:spcBef>
                <a:spcPct val="20000"/>
              </a:spcBef>
              <a:buFontTx/>
              <a:buChar char="•"/>
              <a:defRPr/>
            </a:pPr>
            <a:r>
              <a:rPr lang="en-US" sz="2000" kern="0" dirty="0" smtClean="0">
                <a:latin typeface="+mj-lt"/>
              </a:rPr>
              <a:t>It was proposed, in December 2010, to ‘</a:t>
            </a:r>
            <a:r>
              <a:rPr lang="en-US" sz="2000" u="sng" kern="0" dirty="0" smtClean="0">
                <a:solidFill>
                  <a:schemeClr val="accent2"/>
                </a:solidFill>
                <a:latin typeface="+mj-lt"/>
              </a:rPr>
              <a:t>switch</a:t>
            </a:r>
            <a:r>
              <a:rPr lang="en-US" sz="2000" kern="0" dirty="0" smtClean="0">
                <a:latin typeface="+mj-lt"/>
              </a:rPr>
              <a:t>’ the reference used to develop a new SE standard from the INCOSE Handbook to the </a:t>
            </a:r>
            <a:r>
              <a:rPr lang="en-US" sz="2000" u="sng" kern="0" dirty="0" smtClean="0">
                <a:solidFill>
                  <a:schemeClr val="accent2"/>
                </a:solidFill>
                <a:latin typeface="+mj-lt"/>
              </a:rPr>
              <a:t>ISO/IEC 15288</a:t>
            </a:r>
            <a:r>
              <a:rPr lang="en-US" sz="2000" kern="0" dirty="0" smtClean="0">
                <a:latin typeface="+mj-lt"/>
              </a:rPr>
              <a:t> standard and keep the </a:t>
            </a:r>
            <a:r>
              <a:rPr lang="en-US" sz="2000" u="sng" kern="0" smtClean="0">
                <a:solidFill>
                  <a:schemeClr val="accent2"/>
                </a:solidFill>
                <a:latin typeface="+mj-lt"/>
              </a:rPr>
              <a:t>Handbook</a:t>
            </a:r>
            <a:r>
              <a:rPr lang="en-US" sz="2000" kern="0" smtClean="0">
                <a:latin typeface="+mj-lt"/>
              </a:rPr>
              <a:t> (ISO/IEC TR 16337) for </a:t>
            </a:r>
            <a:r>
              <a:rPr lang="en-US" sz="2000" kern="0" dirty="0" smtClean="0">
                <a:latin typeface="+mj-lt"/>
              </a:rPr>
              <a:t>the development of the set of </a:t>
            </a:r>
            <a:r>
              <a:rPr lang="en-US" sz="2000" u="sng" kern="0" dirty="0" smtClean="0">
                <a:solidFill>
                  <a:schemeClr val="accent2"/>
                </a:solidFill>
                <a:latin typeface="+mj-lt"/>
              </a:rPr>
              <a:t>Deployment Packages</a:t>
            </a:r>
            <a:r>
              <a:rPr lang="en-US" sz="2000" kern="0" dirty="0" smtClean="0">
                <a:latin typeface="+mj-lt"/>
              </a:rPr>
              <a:t>.</a:t>
            </a:r>
          </a:p>
          <a:p>
            <a:pPr marL="342900" lvl="0" indent="-342900" eaLnBrk="0" hangingPunct="0">
              <a:spcBef>
                <a:spcPct val="20000"/>
              </a:spcBef>
              <a:buFontTx/>
              <a:buChar char="•"/>
              <a:defRPr/>
            </a:pPr>
            <a:r>
              <a:rPr lang="en-US" sz="2200" b="1" kern="0" dirty="0" smtClean="0">
                <a:latin typeface="+mj-lt"/>
              </a:rPr>
              <a:t>Accomplishments</a:t>
            </a:r>
          </a:p>
          <a:p>
            <a:pPr marL="742950" lvl="1" indent="-285750" eaLnBrk="0" hangingPunct="0">
              <a:spcBef>
                <a:spcPct val="20000"/>
              </a:spcBef>
              <a:buFontTx/>
              <a:buChar char="–"/>
              <a:defRPr/>
            </a:pPr>
            <a:r>
              <a:rPr lang="en-US" sz="2000" kern="0" dirty="0" smtClean="0">
                <a:latin typeface="+mj-lt"/>
              </a:rPr>
              <a:t>A survey was performed </a:t>
            </a:r>
            <a:endParaRPr lang="en-US" sz="2000" kern="0" dirty="0" smtClean="0">
              <a:solidFill>
                <a:srgbClr val="FF0000"/>
              </a:solidFill>
              <a:latin typeface="+mj-lt"/>
            </a:endParaRPr>
          </a:p>
          <a:p>
            <a:pPr marL="742950" lvl="1" indent="-285750" eaLnBrk="0" hangingPunct="0">
              <a:spcBef>
                <a:spcPct val="20000"/>
              </a:spcBef>
              <a:buFontTx/>
              <a:buChar char="–"/>
              <a:defRPr/>
            </a:pPr>
            <a:r>
              <a:rPr lang="en-US" sz="2000" kern="0" dirty="0" smtClean="0">
                <a:latin typeface="+mj-lt"/>
              </a:rPr>
              <a:t>Workshop conducted during INCOSE IW (Phoenix) in 2011</a:t>
            </a:r>
          </a:p>
          <a:p>
            <a:pPr marL="1143000" lvl="2" indent="-228600" eaLnBrk="0" hangingPunct="0">
              <a:spcBef>
                <a:spcPct val="20000"/>
              </a:spcBef>
              <a:buFontTx/>
              <a:buChar char="•"/>
              <a:defRPr/>
            </a:pPr>
            <a:r>
              <a:rPr lang="en-US" kern="0" dirty="0" smtClean="0">
                <a:latin typeface="+mj-lt"/>
              </a:rPr>
              <a:t>ISO/IEC 29110 has been presented and discussed</a:t>
            </a:r>
          </a:p>
          <a:p>
            <a:pPr marL="1143000" lvl="2" indent="-228600" eaLnBrk="0" hangingPunct="0">
              <a:spcBef>
                <a:spcPct val="20000"/>
              </a:spcBef>
              <a:buFontTx/>
              <a:buChar char="•"/>
              <a:defRPr/>
            </a:pPr>
            <a:r>
              <a:rPr lang="en-US" kern="0" dirty="0" smtClean="0">
                <a:latin typeface="+mj-lt"/>
              </a:rPr>
              <a:t>Systems engineers reviewed Software Basic Profile to propose SE Activities, tasks, documents, etc. to the Project Management Process and Implementation Process</a:t>
            </a:r>
          </a:p>
          <a:p>
            <a:pPr marL="1143000" lvl="2" indent="-228600" eaLnBrk="0" hangingPunct="0">
              <a:spcBef>
                <a:spcPct val="20000"/>
              </a:spcBef>
              <a:buFontTx/>
              <a:buChar char="•"/>
              <a:defRPr/>
            </a:pPr>
            <a:r>
              <a:rPr lang="en-US" kern="0" dirty="0" smtClean="0">
                <a:latin typeface="+mj-lt"/>
              </a:rPr>
              <a:t>Draft document has been sent for reviews and updated</a:t>
            </a:r>
          </a:p>
          <a:p>
            <a:pPr marL="742950" lvl="1" indent="-285750" eaLnBrk="0" hangingPunct="0">
              <a:spcBef>
                <a:spcPct val="20000"/>
              </a:spcBef>
              <a:buFontTx/>
              <a:buChar char="–"/>
              <a:defRPr/>
            </a:pPr>
            <a:r>
              <a:rPr lang="en-US" sz="2000" kern="0" dirty="0" smtClean="0">
                <a:latin typeface="+mj-lt"/>
              </a:rPr>
              <a:t>A proposal to develop a new Standard for VSEs involved in SE has been tabled by Canada at the ISO SC7 Plenary meeting in Paris (May 2011)</a:t>
            </a:r>
          </a:p>
          <a:p>
            <a:pPr marL="1200150" lvl="2" indent="-285750" eaLnBrk="0" hangingPunct="0">
              <a:spcBef>
                <a:spcPct val="20000"/>
              </a:spcBef>
              <a:buFontTx/>
              <a:buChar char="–"/>
              <a:defRPr/>
            </a:pPr>
            <a:r>
              <a:rPr lang="en-US" kern="0" dirty="0" smtClean="0">
                <a:latin typeface="+mj-lt"/>
              </a:rPr>
              <a:t>To develop a SE Basic profile (i.e. Part 4 and Part 5) to </a:t>
            </a:r>
            <a:r>
              <a:rPr lang="en-US" b="1" u="sng" kern="0" dirty="0" smtClean="0">
                <a:solidFill>
                  <a:schemeClr val="accent2"/>
                </a:solidFill>
                <a:latin typeface="+mj-lt"/>
              </a:rPr>
              <a:t>match</a:t>
            </a:r>
            <a:r>
              <a:rPr lang="en-US" kern="0" dirty="0" smtClean="0">
                <a:latin typeface="+mj-lt"/>
              </a:rPr>
              <a:t> the ISO 29110 Basic profile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linds(horizontal)">
                                      <p:cBhvr>
                                        <p:cTn id="15" dur="500"/>
                                        <p:tgtEl>
                                          <p:spTgt spid="5">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linds(horizontal)">
                                      <p:cBhvr>
                                        <p:cTn id="18" dur="500"/>
                                        <p:tgtEl>
                                          <p:spTgt spid="5">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blinds(horizontal)">
                                      <p:cBhvr>
                                        <p:cTn id="21" dur="500"/>
                                        <p:tgtEl>
                                          <p:spTgt spid="5">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blinds(horizontal)">
                                      <p:cBhvr>
                                        <p:cTn id="24" dur="500"/>
                                        <p:tgtEl>
                                          <p:spTgt spid="5">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blinds(horizontal)">
                                      <p:cBhvr>
                                        <p:cTn id="27" dur="500"/>
                                        <p:tgtEl>
                                          <p:spTgt spid="5">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blinds(horizontal)">
                                      <p:cBhvr>
                                        <p:cTn id="30" dur="500"/>
                                        <p:tgtEl>
                                          <p:spTgt spid="5">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animEffect transition="in" filter="blinds(horizontal)">
                                      <p:cBhvr>
                                        <p:cTn id="33"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F73446F6-7C31-4719-8AD9-D7CFCDE5E7B1}" type="slidenum">
              <a:rPr lang="en-US" smtClean="0"/>
              <a:pPr>
                <a:defRPr/>
              </a:pPr>
              <a:t>72</a:t>
            </a:fld>
            <a:endParaRPr lang="en-US"/>
          </a:p>
        </p:txBody>
      </p:sp>
      <p:sp>
        <p:nvSpPr>
          <p:cNvPr id="4" name="Title 1"/>
          <p:cNvSpPr txBox="1">
            <a:spLocks/>
          </p:cNvSpPr>
          <p:nvPr/>
        </p:nvSpPr>
        <p:spPr>
          <a:xfrm>
            <a:off x="468313" y="44624"/>
            <a:ext cx="8353425"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CA" sz="3200" b="1" kern="0" dirty="0" smtClean="0">
                <a:solidFill>
                  <a:schemeClr val="accent2"/>
                </a:solidFill>
                <a:latin typeface="+mj-lt"/>
                <a:ea typeface="+mj-ea"/>
                <a:cs typeface="+mj-cs"/>
              </a:rPr>
              <a:t>Survey</a:t>
            </a:r>
            <a:endParaRPr kumimoji="0" lang="fr-CA" sz="3200" b="1" i="0" u="none" strike="noStrike" kern="0" cap="none" spc="0" normalizeH="0" baseline="0" noProof="0" dirty="0" smtClean="0">
              <a:ln>
                <a:noFill/>
              </a:ln>
              <a:solidFill>
                <a:schemeClr val="accent2"/>
              </a:solidFill>
              <a:effectLst/>
              <a:uLnTx/>
              <a:uFillTx/>
              <a:latin typeface="+mj-lt"/>
              <a:ea typeface="+mj-ea"/>
              <a:cs typeface="+mj-cs"/>
            </a:endParaRPr>
          </a:p>
        </p:txBody>
      </p:sp>
      <p:pic>
        <p:nvPicPr>
          <p:cNvPr id="5" name="Picture 4" descr="D:\My Documents\INCOSE\VSME Survey\PageHTML.jpg"/>
          <p:cNvPicPr>
            <a:picLocks noChangeAspect="1" noChangeArrowheads="1"/>
          </p:cNvPicPr>
          <p:nvPr/>
        </p:nvPicPr>
        <p:blipFill>
          <a:blip r:embed="rId2" cstate="print"/>
          <a:srcRect/>
          <a:stretch>
            <a:fillRect/>
          </a:stretch>
        </p:blipFill>
        <p:spPr bwMode="auto">
          <a:xfrm>
            <a:off x="893222" y="706082"/>
            <a:ext cx="7559675" cy="5856287"/>
          </a:xfrm>
          <a:prstGeom prst="rect">
            <a:avLst/>
          </a:prstGeom>
          <a:noFill/>
          <a:ln w="9525">
            <a:noFill/>
            <a:miter lim="800000"/>
            <a:headEnd/>
            <a:tailEnd/>
          </a:ln>
        </p:spPr>
      </p:pic>
      <p:sp>
        <p:nvSpPr>
          <p:cNvPr id="6" name="Rectangle 7"/>
          <p:cNvSpPr>
            <a:spLocks noChangeArrowheads="1"/>
          </p:cNvSpPr>
          <p:nvPr/>
        </p:nvSpPr>
        <p:spPr bwMode="auto">
          <a:xfrm>
            <a:off x="5249863" y="6453188"/>
            <a:ext cx="2922587" cy="584200"/>
          </a:xfrm>
          <a:prstGeom prst="rect">
            <a:avLst/>
          </a:prstGeom>
          <a:noFill/>
          <a:ln w="9525">
            <a:noFill/>
            <a:miter lim="800000"/>
            <a:headEnd/>
            <a:tailEnd/>
          </a:ln>
        </p:spPr>
        <p:txBody>
          <a:bodyPr wrap="none">
            <a:spAutoFit/>
          </a:bodyPr>
          <a:lstStyle/>
          <a:p>
            <a:r>
              <a:rPr lang="fr-CA" sz="1600">
                <a:hlinkClick r:id="rId3"/>
              </a:rPr>
              <a:t>http://isosurvey.logti.etsmtl.ca/</a:t>
            </a:r>
            <a:endParaRPr lang="fr-CA" sz="1600"/>
          </a:p>
          <a:p>
            <a:endParaRPr lang="fr-CA" sz="1600"/>
          </a:p>
        </p:txBody>
      </p:sp>
      <p:cxnSp>
        <p:nvCxnSpPr>
          <p:cNvPr id="7" name="Straight Connector 6"/>
          <p:cNvCxnSpPr/>
          <p:nvPr/>
        </p:nvCxnSpPr>
        <p:spPr>
          <a:xfrm rot="5400000" flipH="1" flipV="1">
            <a:off x="8617632" y="6331632"/>
            <a:ext cx="692696" cy="3600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F73446F6-7C31-4719-8AD9-D7CFCDE5E7B1}" type="slidenum">
              <a:rPr lang="en-US" smtClean="0"/>
              <a:pPr>
                <a:defRPr/>
              </a:pPr>
              <a:t>73</a:t>
            </a:fld>
            <a:endParaRPr lang="en-US"/>
          </a:p>
        </p:txBody>
      </p:sp>
      <p:sp>
        <p:nvSpPr>
          <p:cNvPr id="4" name="Title 3"/>
          <p:cNvSpPr txBox="1">
            <a:spLocks/>
          </p:cNvSpPr>
          <p:nvPr/>
        </p:nvSpPr>
        <p:spPr>
          <a:xfrm>
            <a:off x="468313" y="197768"/>
            <a:ext cx="8353425"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accent2"/>
                </a:solidFill>
                <a:effectLst/>
                <a:uLnTx/>
                <a:uFillTx/>
                <a:latin typeface="Times New Roman" pitchFamily="18" charset="0"/>
                <a:ea typeface="+mj-ea"/>
                <a:cs typeface="+mj-cs"/>
              </a:rPr>
              <a:t>Systems Engineering for VSEs</a:t>
            </a:r>
            <a:endParaRPr kumimoji="0" lang="fr-CA" sz="3200" b="1" i="0" u="none" strike="noStrike" kern="0" cap="none" spc="0" normalizeH="0" baseline="0" noProof="0" dirty="0">
              <a:ln>
                <a:noFill/>
              </a:ln>
              <a:solidFill>
                <a:schemeClr val="accent2"/>
              </a:solidFill>
              <a:effectLst/>
              <a:uLnTx/>
              <a:uFillTx/>
              <a:latin typeface="+mj-lt"/>
              <a:ea typeface="+mj-ea"/>
              <a:cs typeface="+mj-cs"/>
            </a:endParaRPr>
          </a:p>
        </p:txBody>
      </p:sp>
      <p:sp>
        <p:nvSpPr>
          <p:cNvPr id="5" name="Content Placeholder 4"/>
          <p:cNvSpPr txBox="1">
            <a:spLocks/>
          </p:cNvSpPr>
          <p:nvPr/>
        </p:nvSpPr>
        <p:spPr>
          <a:xfrm>
            <a:off x="107504" y="836712"/>
            <a:ext cx="9013047" cy="5616624"/>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CA" sz="2400" b="1" i="0" u="none" strike="noStrike" kern="0" cap="none" spc="0" normalizeH="0" baseline="0" noProof="0" dirty="0" smtClean="0">
                <a:ln>
                  <a:noFill/>
                </a:ln>
                <a:solidFill>
                  <a:schemeClr val="tx1"/>
                </a:solidFill>
                <a:effectLst/>
                <a:uLnTx/>
                <a:uFillTx/>
                <a:latin typeface="+mn-lt"/>
                <a:ea typeface="+mn-ea"/>
                <a:cs typeface="+mn-cs"/>
              </a:rPr>
              <a:t>Recent Developments - 1</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CA" sz="2200" b="0" i="0" u="none" strike="noStrike" kern="0" cap="none" spc="0" normalizeH="0" baseline="0" noProof="0" dirty="0" smtClean="0">
                <a:ln>
                  <a:noFill/>
                </a:ln>
                <a:solidFill>
                  <a:schemeClr val="tx1"/>
                </a:solidFill>
                <a:effectLst/>
                <a:uLnTx/>
                <a:uFillTx/>
                <a:latin typeface="+mn-lt"/>
              </a:rPr>
              <a:t>The proposal to develop a new SE standard for VSEs was approved (Sep 2011)</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CA" sz="2000" b="0" i="0" u="none" strike="noStrike" kern="0" cap="none" spc="0" normalizeH="0" baseline="0" noProof="0" dirty="0" smtClean="0">
                <a:ln>
                  <a:noFill/>
                </a:ln>
                <a:solidFill>
                  <a:schemeClr val="tx1"/>
                </a:solidFill>
                <a:effectLst/>
                <a:uLnTx/>
                <a:uFillTx/>
                <a:latin typeface="+mn-lt"/>
              </a:rPr>
              <a:t>The editor nominated at the Paris meeting (Claude Y Laporte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CA" sz="2200" b="0" i="0" u="none" strike="noStrike" kern="0" cap="none" spc="0" normalizeH="0" baseline="0" noProof="0" dirty="0" smtClean="0">
                <a:ln>
                  <a:noFill/>
                </a:ln>
                <a:solidFill>
                  <a:schemeClr val="tx1"/>
                </a:solidFill>
                <a:effectLst/>
                <a:uLnTx/>
                <a:uFillTx/>
                <a:latin typeface="+mn-lt"/>
              </a:rPr>
              <a:t>At the 2011 meeting (Ireland) it was proposed to </a:t>
            </a:r>
            <a:r>
              <a:rPr kumimoji="0" lang="en-CA" sz="2200" b="0" i="0" u="sng" strike="noStrike" kern="0" cap="none" spc="0" normalizeH="0" baseline="0" noProof="0" dirty="0" smtClean="0">
                <a:ln>
                  <a:noFill/>
                </a:ln>
                <a:solidFill>
                  <a:schemeClr val="accent2"/>
                </a:solidFill>
                <a:effectLst/>
                <a:uLnTx/>
                <a:uFillTx/>
                <a:latin typeface="+mn-lt"/>
              </a:rPr>
              <a:t>use existing ISO 29110 </a:t>
            </a:r>
            <a:r>
              <a:rPr kumimoji="0" lang="en-CA" sz="2200" b="0" i="0" u="none" strike="noStrike" kern="0" cap="none" spc="0" normalizeH="0" baseline="0" noProof="0" dirty="0" smtClean="0">
                <a:ln>
                  <a:noFill/>
                </a:ln>
                <a:solidFill>
                  <a:schemeClr val="tx1"/>
                </a:solidFill>
                <a:effectLst/>
                <a:uLnTx/>
                <a:uFillTx/>
                <a:latin typeface="+mn-lt"/>
              </a:rPr>
              <a:t>documents instead of developing a new set of document for each profile</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CA" sz="1900" b="1" i="0" u="none" strike="noStrike" kern="0" cap="none" spc="0" normalizeH="0" baseline="0" noProof="0" dirty="0" smtClean="0">
                <a:ln>
                  <a:noFill/>
                </a:ln>
                <a:solidFill>
                  <a:schemeClr val="tx1"/>
                </a:solidFill>
                <a:effectLst/>
                <a:uLnTx/>
                <a:uFillTx/>
                <a:latin typeface="+mn-lt"/>
              </a:rPr>
              <a:t>Part 1- Overview </a:t>
            </a:r>
            <a:r>
              <a:rPr kumimoji="0" lang="en-CA" sz="1900" b="0" i="0" u="none" strike="noStrike" kern="0" cap="none" spc="0" normalizeH="0" baseline="0" noProof="0" dirty="0" smtClean="0">
                <a:ln>
                  <a:noFill/>
                </a:ln>
                <a:solidFill>
                  <a:schemeClr val="tx1"/>
                </a:solidFill>
                <a:effectLst/>
                <a:uLnTx/>
                <a:uFillTx/>
                <a:latin typeface="+mn-lt"/>
              </a:rPr>
              <a:t>– </a:t>
            </a:r>
            <a:r>
              <a:rPr kumimoji="0" lang="en-CA" sz="1900" b="0" i="0" u="sng" strike="noStrike" kern="0" cap="none" spc="0" normalizeH="0" baseline="0" noProof="0" dirty="0" smtClean="0">
                <a:ln>
                  <a:noFill/>
                </a:ln>
                <a:solidFill>
                  <a:schemeClr val="accent2"/>
                </a:solidFill>
                <a:effectLst/>
                <a:uLnTx/>
                <a:uFillTx/>
                <a:latin typeface="+mn-lt"/>
              </a:rPr>
              <a:t>Enlarge the scope </a:t>
            </a:r>
            <a:r>
              <a:rPr kumimoji="0" lang="en-CA" sz="1900" b="0" i="0" u="none" strike="noStrike" kern="0" cap="none" spc="0" normalizeH="0" baseline="0" noProof="0" dirty="0" smtClean="0">
                <a:ln>
                  <a:noFill/>
                </a:ln>
                <a:solidFill>
                  <a:schemeClr val="tx1"/>
                </a:solidFill>
                <a:effectLst/>
                <a:uLnTx/>
                <a:uFillTx/>
                <a:latin typeface="+mn-lt"/>
              </a:rPr>
              <a:t>from software engineering to system and software engineering</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CA" sz="1900" b="1" i="0" u="none" strike="noStrike" kern="0" cap="none" spc="0" normalizeH="0" baseline="0" noProof="0" dirty="0" smtClean="0">
                <a:ln>
                  <a:noFill/>
                </a:ln>
                <a:solidFill>
                  <a:schemeClr val="tx1"/>
                </a:solidFill>
                <a:effectLst/>
                <a:uLnTx/>
                <a:uFillTx/>
                <a:latin typeface="+mn-lt"/>
              </a:rPr>
              <a:t>Part 2 – Framework and taxonomy </a:t>
            </a:r>
            <a:r>
              <a:rPr kumimoji="0" lang="en-CA" sz="1900" b="0" i="0" u="none" strike="noStrike" kern="0" cap="none" spc="0" normalizeH="0" baseline="0" noProof="0" dirty="0" smtClean="0">
                <a:ln>
                  <a:noFill/>
                </a:ln>
                <a:solidFill>
                  <a:schemeClr val="tx1"/>
                </a:solidFill>
                <a:effectLst/>
                <a:uLnTx/>
                <a:uFillTx/>
                <a:latin typeface="+mn-lt"/>
              </a:rPr>
              <a:t>- </a:t>
            </a:r>
            <a:r>
              <a:rPr kumimoji="0" lang="en-CA" sz="1900" b="0" i="0" u="sng" strike="noStrike" kern="0" cap="none" spc="0" normalizeH="0" baseline="0" noProof="0" dirty="0" smtClean="0">
                <a:ln>
                  <a:noFill/>
                </a:ln>
                <a:solidFill>
                  <a:schemeClr val="accent2"/>
                </a:solidFill>
                <a:effectLst/>
                <a:uLnTx/>
                <a:uFillTx/>
                <a:latin typeface="+mn-lt"/>
              </a:rPr>
              <a:t>Enlarge the scope </a:t>
            </a:r>
            <a:r>
              <a:rPr kumimoji="0" lang="en-CA" sz="1900" b="0" i="0" u="none" strike="noStrike" kern="0" cap="none" spc="0" normalizeH="0" baseline="0" noProof="0" dirty="0" smtClean="0">
                <a:ln>
                  <a:noFill/>
                </a:ln>
                <a:solidFill>
                  <a:schemeClr val="tx1"/>
                </a:solidFill>
                <a:effectLst/>
                <a:uLnTx/>
                <a:uFillTx/>
                <a:latin typeface="+mn-lt"/>
              </a:rPr>
              <a:t>from software engineering to system and software engineering</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CA" sz="1900" b="1" i="0" u="none" strike="noStrike" kern="0" cap="none" spc="0" normalizeH="0" baseline="0" noProof="0" dirty="0" smtClean="0">
                <a:ln>
                  <a:noFill/>
                </a:ln>
                <a:solidFill>
                  <a:schemeClr val="tx1"/>
                </a:solidFill>
                <a:effectLst/>
                <a:uLnTx/>
                <a:uFillTx/>
                <a:latin typeface="+mn-lt"/>
              </a:rPr>
              <a:t>Part 3 – Assessment Guide </a:t>
            </a:r>
            <a:r>
              <a:rPr kumimoji="0" lang="en-CA" sz="1900" b="0" i="0" u="none" strike="noStrike" kern="0" cap="none" spc="0" normalizeH="0" baseline="0" noProof="0" dirty="0" smtClean="0">
                <a:ln>
                  <a:noFill/>
                </a:ln>
                <a:solidFill>
                  <a:schemeClr val="tx1"/>
                </a:solidFill>
                <a:effectLst/>
                <a:uLnTx/>
                <a:uFillTx/>
                <a:latin typeface="+mn-lt"/>
              </a:rPr>
              <a:t>- </a:t>
            </a:r>
            <a:r>
              <a:rPr kumimoji="0" lang="en-CA" sz="1900" b="0" i="0" u="sng" strike="noStrike" kern="0" cap="none" spc="0" normalizeH="0" baseline="0" noProof="0" dirty="0" smtClean="0">
                <a:ln>
                  <a:noFill/>
                </a:ln>
                <a:solidFill>
                  <a:schemeClr val="accent2"/>
                </a:solidFill>
                <a:effectLst/>
                <a:uLnTx/>
                <a:uFillTx/>
                <a:latin typeface="+mn-lt"/>
              </a:rPr>
              <a:t>Enlarge the scope </a:t>
            </a:r>
            <a:r>
              <a:rPr kumimoji="0" lang="en-CA" sz="1900" b="0" i="0" u="none" strike="noStrike" kern="0" cap="none" spc="0" normalizeH="0" baseline="0" noProof="0" dirty="0" smtClean="0">
                <a:ln>
                  <a:noFill/>
                </a:ln>
                <a:solidFill>
                  <a:schemeClr val="tx1"/>
                </a:solidFill>
                <a:effectLst/>
                <a:uLnTx/>
                <a:uFillTx/>
                <a:latin typeface="+mn-lt"/>
              </a:rPr>
              <a:t>from software engineering to system and software engineering</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CA" sz="1900" b="1" i="0" u="none" strike="noStrike" kern="0" cap="none" spc="0" normalizeH="0" baseline="0" noProof="0" dirty="0" smtClean="0">
                <a:ln>
                  <a:noFill/>
                </a:ln>
                <a:solidFill>
                  <a:schemeClr val="tx1"/>
                </a:solidFill>
                <a:effectLst/>
                <a:uLnTx/>
                <a:uFillTx/>
                <a:latin typeface="+mn-lt"/>
              </a:rPr>
              <a:t>Part 4 – Specifications of VSE Profile </a:t>
            </a:r>
            <a:r>
              <a:rPr kumimoji="0" lang="en-CA" sz="1900" b="0" i="0" u="none" strike="noStrike" kern="0" cap="none" spc="0" normalizeH="0" baseline="0" noProof="0" dirty="0" smtClean="0">
                <a:ln>
                  <a:noFill/>
                </a:ln>
                <a:solidFill>
                  <a:schemeClr val="tx1"/>
                </a:solidFill>
                <a:effectLst/>
                <a:uLnTx/>
                <a:uFillTx/>
                <a:latin typeface="+mn-lt"/>
              </a:rPr>
              <a:t>– </a:t>
            </a:r>
            <a:r>
              <a:rPr kumimoji="0" lang="en-CA" sz="1900" b="0" i="0" u="sng" strike="noStrike" kern="0" cap="none" spc="0" normalizeH="0" baseline="0" noProof="0" dirty="0" smtClean="0">
                <a:ln>
                  <a:noFill/>
                </a:ln>
                <a:solidFill>
                  <a:schemeClr val="accent2"/>
                </a:solidFill>
                <a:effectLst/>
                <a:uLnTx/>
                <a:uFillTx/>
                <a:latin typeface="+mn-lt"/>
              </a:rPr>
              <a:t>Separate documents </a:t>
            </a:r>
            <a:r>
              <a:rPr kumimoji="0" lang="en-CA" sz="1900" b="0" i="0" u="none" strike="noStrike" kern="0" cap="none" spc="0" normalizeH="0" baseline="0" noProof="0" dirty="0" smtClean="0">
                <a:ln>
                  <a:noFill/>
                </a:ln>
                <a:solidFill>
                  <a:schemeClr val="tx1"/>
                </a:solidFill>
                <a:effectLst/>
                <a:uLnTx/>
                <a:uFillTx/>
                <a:latin typeface="+mn-lt"/>
              </a:rPr>
              <a:t>for SE and SW</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CA" sz="1900" b="1" i="0" u="none" strike="noStrike" kern="0" cap="none" spc="0" normalizeH="0" baseline="0" noProof="0" dirty="0" smtClean="0">
                <a:ln>
                  <a:noFill/>
                </a:ln>
                <a:solidFill>
                  <a:schemeClr val="tx1"/>
                </a:solidFill>
                <a:effectLst/>
                <a:uLnTx/>
                <a:uFillTx/>
                <a:latin typeface="+mn-lt"/>
              </a:rPr>
              <a:t>Part 5 – Engineering and management guide </a:t>
            </a:r>
            <a:r>
              <a:rPr kumimoji="0" lang="en-CA" sz="1900" b="0" i="0" u="none" strike="noStrike" kern="0" cap="none" spc="0" normalizeH="0" baseline="0" noProof="0" dirty="0" smtClean="0">
                <a:ln>
                  <a:noFill/>
                </a:ln>
                <a:solidFill>
                  <a:schemeClr val="tx1"/>
                </a:solidFill>
                <a:effectLst/>
                <a:uLnTx/>
                <a:uFillTx/>
                <a:latin typeface="+mn-lt"/>
              </a:rPr>
              <a:t>- </a:t>
            </a:r>
            <a:r>
              <a:rPr kumimoji="0" lang="en-CA" sz="1900" b="0" i="0" u="sng" strike="noStrike" kern="0" cap="none" spc="0" normalizeH="0" baseline="0" noProof="0" dirty="0" smtClean="0">
                <a:ln>
                  <a:noFill/>
                </a:ln>
                <a:solidFill>
                  <a:schemeClr val="accent2"/>
                </a:solidFill>
                <a:effectLst/>
                <a:uLnTx/>
                <a:uFillTx/>
                <a:latin typeface="+mn-lt"/>
              </a:rPr>
              <a:t>Separate documents </a:t>
            </a:r>
            <a:r>
              <a:rPr kumimoji="0" lang="en-CA" sz="1900" b="0" i="0" u="none" strike="noStrike" kern="0" cap="none" spc="0" normalizeH="0" baseline="0" noProof="0" dirty="0" smtClean="0">
                <a:ln>
                  <a:noFill/>
                </a:ln>
                <a:solidFill>
                  <a:schemeClr val="tx1"/>
                </a:solidFill>
                <a:effectLst/>
                <a:uLnTx/>
                <a:uFillTx/>
                <a:latin typeface="+mn-lt"/>
              </a:rPr>
              <a:t>for SE and SW</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CA" sz="2200" b="0" i="0" u="none" strike="noStrike" kern="0" cap="none" spc="0" normalizeH="0" baseline="0" noProof="0" dirty="0">
              <a:ln>
                <a:noFill/>
              </a:ln>
              <a:solidFill>
                <a:schemeClr val="tx1"/>
              </a:solidFill>
              <a:effectLst/>
              <a:uLnTx/>
              <a:uFillTx/>
              <a:latin typeface="+mn-lt"/>
            </a:endParaRPr>
          </a:p>
        </p:txBody>
      </p:sp>
      <p:sp>
        <p:nvSpPr>
          <p:cNvPr id="6" name="Date Placeholder 3"/>
          <p:cNvSpPr>
            <a:spLocks noGrp="1"/>
          </p:cNvSpPr>
          <p:nvPr>
            <p:ph type="dt" sz="quarter" idx="10"/>
          </p:nvPr>
        </p:nvSpPr>
        <p:spPr>
          <a:xfrm>
            <a:off x="34925" y="6481763"/>
            <a:ext cx="2133600" cy="476250"/>
          </a:xfrm>
          <a:noFill/>
        </p:spPr>
        <p:txBody>
          <a:bodyPr/>
          <a:lstStyle/>
          <a:p>
            <a:fld id="{C8064BEB-F64E-4013-A35B-CA16C906D321}" type="datetime4">
              <a:rPr lang="en-US" smtClean="0"/>
              <a:pPr/>
              <a:t>April 28, 2012</a:t>
            </a:fld>
            <a:endParaRPr lang="fr-C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linds(horizontal)">
                                      <p:cBhvr>
                                        <p:cTn id="7" dur="500"/>
                                        <p:tgtEl>
                                          <p:spTgt spid="5">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blinds(horizontal)">
                                      <p:cBhvr>
                                        <p:cTn id="10" dur="500"/>
                                        <p:tgtEl>
                                          <p:spTgt spid="5">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blinds(horizontal)">
                                      <p:cBhvr>
                                        <p:cTn id="13" dur="500"/>
                                        <p:tgtEl>
                                          <p:spTgt spid="5">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blinds(horizontal)">
                                      <p:cBhvr>
                                        <p:cTn id="16" dur="500"/>
                                        <p:tgtEl>
                                          <p:spTgt spid="5">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Effect transition="in" filter="blinds(horizontal)">
                                      <p:cBhvr>
                                        <p:cTn id="19" dur="500"/>
                                        <p:tgtEl>
                                          <p:spTgt spid="5">
                                            <p:txEl>
                                              <p:pRg st="7" end="7"/>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blinds(horizontal)">
                                      <p:cBhvr>
                                        <p:cTn id="2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F73446F6-7C31-4719-8AD9-D7CFCDE5E7B1}" type="slidenum">
              <a:rPr lang="en-US" smtClean="0"/>
              <a:pPr>
                <a:defRPr/>
              </a:pPr>
              <a:t>74</a:t>
            </a:fld>
            <a:endParaRPr lang="en-US"/>
          </a:p>
        </p:txBody>
      </p:sp>
      <p:sp>
        <p:nvSpPr>
          <p:cNvPr id="4" name="Title 3"/>
          <p:cNvSpPr txBox="1">
            <a:spLocks/>
          </p:cNvSpPr>
          <p:nvPr/>
        </p:nvSpPr>
        <p:spPr>
          <a:xfrm>
            <a:off x="468313" y="197768"/>
            <a:ext cx="8353425"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accent2"/>
                </a:solidFill>
                <a:effectLst/>
                <a:uLnTx/>
                <a:uFillTx/>
                <a:latin typeface="Times New Roman" pitchFamily="18" charset="0"/>
                <a:ea typeface="+mj-ea"/>
                <a:cs typeface="+mj-cs"/>
              </a:rPr>
              <a:t>Systems Engineering for VSEs</a:t>
            </a:r>
            <a:endParaRPr kumimoji="0" lang="fr-CA" sz="3200" b="1" i="0" u="none" strike="noStrike" kern="0" cap="none" spc="0" normalizeH="0" baseline="0" noProof="0" dirty="0">
              <a:ln>
                <a:noFill/>
              </a:ln>
              <a:solidFill>
                <a:schemeClr val="accent2"/>
              </a:solidFill>
              <a:effectLst/>
              <a:uLnTx/>
              <a:uFillTx/>
              <a:latin typeface="+mj-lt"/>
              <a:ea typeface="+mj-ea"/>
              <a:cs typeface="+mj-cs"/>
            </a:endParaRPr>
          </a:p>
        </p:txBody>
      </p:sp>
      <p:sp>
        <p:nvSpPr>
          <p:cNvPr id="5" name="Content Placeholder 4"/>
          <p:cNvSpPr txBox="1">
            <a:spLocks/>
          </p:cNvSpPr>
          <p:nvPr/>
        </p:nvSpPr>
        <p:spPr>
          <a:xfrm>
            <a:off x="179512" y="1052736"/>
            <a:ext cx="8496944" cy="4176464"/>
          </a:xfrm>
          <a:prstGeom prst="rect">
            <a:avLst/>
          </a:prstGeom>
        </p:spPr>
        <p:txBody>
          <a:bodyPr/>
          <a:lstStyle/>
          <a:p>
            <a:pPr marL="342900" marR="0" lvl="0" indent="-342900" algn="l" defTabSz="914400" rtl="0" eaLnBrk="0" fontAlgn="base" latinLnBrk="0" hangingPunct="0">
              <a:spcBef>
                <a:spcPct val="20000"/>
              </a:spcBef>
              <a:spcAft>
                <a:spcPct val="0"/>
              </a:spcAft>
              <a:buClrTx/>
              <a:buSzTx/>
              <a:buFontTx/>
              <a:buChar char="•"/>
              <a:tabLst/>
              <a:defRPr/>
            </a:pPr>
            <a:r>
              <a:rPr kumimoji="0" lang="en-CA" sz="2400" b="1" i="0" u="none" strike="noStrike" kern="0" cap="none" spc="0" normalizeH="0" baseline="0" noProof="0" dirty="0" smtClean="0">
                <a:ln>
                  <a:noFill/>
                </a:ln>
                <a:solidFill>
                  <a:schemeClr val="tx1"/>
                </a:solidFill>
                <a:effectLst/>
                <a:uLnTx/>
                <a:uFillTx/>
                <a:latin typeface="+mn-lt"/>
                <a:ea typeface="+mn-ea"/>
                <a:cs typeface="+mn-cs"/>
              </a:rPr>
              <a:t>Recent Developments – 2</a:t>
            </a:r>
          </a:p>
          <a:p>
            <a:pPr marL="800100" lvl="1" indent="-342900" eaLnBrk="0" hangingPunct="0">
              <a:spcBef>
                <a:spcPct val="20000"/>
              </a:spcBef>
              <a:buFontTx/>
              <a:buChar char="•"/>
            </a:pPr>
            <a:r>
              <a:rPr lang="en-CA" sz="2200" kern="0" dirty="0" smtClean="0">
                <a:latin typeface="+mn-lt"/>
              </a:rPr>
              <a:t>A better understanding was developed during the WG24 Dublin meeting</a:t>
            </a:r>
          </a:p>
          <a:p>
            <a:pPr marL="1257300" lvl="2" indent="-342900" eaLnBrk="0" hangingPunct="0">
              <a:spcBef>
                <a:spcPct val="20000"/>
              </a:spcBef>
              <a:buFontTx/>
              <a:buChar char="•"/>
            </a:pPr>
            <a:r>
              <a:rPr lang="en-CA" sz="2000" kern="0" dirty="0" smtClean="0">
                <a:latin typeface="+mn-lt"/>
              </a:rPr>
              <a:t>An </a:t>
            </a:r>
            <a:r>
              <a:rPr lang="en-CA" sz="2000" u="sng" kern="0" dirty="0" smtClean="0">
                <a:solidFill>
                  <a:schemeClr val="accent2"/>
                </a:solidFill>
                <a:latin typeface="+mn-lt"/>
              </a:rPr>
              <a:t>hypothesis</a:t>
            </a:r>
            <a:r>
              <a:rPr lang="en-CA" sz="2000" kern="0" dirty="0" smtClean="0">
                <a:latin typeface="+mn-lt"/>
              </a:rPr>
              <a:t> from people who developed the ISO 15288</a:t>
            </a:r>
          </a:p>
          <a:p>
            <a:pPr marL="1714500" lvl="3" indent="-342900" eaLnBrk="0" hangingPunct="0">
              <a:spcBef>
                <a:spcPct val="20000"/>
              </a:spcBef>
              <a:buFontTx/>
              <a:buChar char="•"/>
            </a:pPr>
            <a:r>
              <a:rPr lang="en-CA" sz="2000" kern="0" dirty="0" smtClean="0">
                <a:latin typeface="+mn-lt"/>
              </a:rPr>
              <a:t>Engineers in a VSE have the expertise to select, from ISO 15288, the appropriate processes for a specific project, tailor them and develop the process for a specific project.</a:t>
            </a:r>
          </a:p>
          <a:p>
            <a:pPr marL="1257300" lvl="2" indent="-342900" eaLnBrk="0" hangingPunct="0">
              <a:spcBef>
                <a:spcPct val="20000"/>
              </a:spcBef>
              <a:buFontTx/>
              <a:buChar char="•"/>
            </a:pPr>
            <a:r>
              <a:rPr lang="en-CA" sz="2000" kern="0" dirty="0" smtClean="0">
                <a:latin typeface="+mn-lt"/>
              </a:rPr>
              <a:t>It was also noted that many delegated of WG24 are from </a:t>
            </a:r>
            <a:r>
              <a:rPr lang="en-CA" sz="2000" u="sng" kern="0" dirty="0" smtClean="0">
                <a:solidFill>
                  <a:schemeClr val="accent2"/>
                </a:solidFill>
                <a:latin typeface="+mn-lt"/>
              </a:rPr>
              <a:t>developing countries</a:t>
            </a:r>
            <a:r>
              <a:rPr lang="en-CA" sz="2000" kern="0" dirty="0" smtClean="0">
                <a:latin typeface="+mn-lt"/>
              </a:rPr>
              <a:t>, which is not the case for most other SC7 working groups</a:t>
            </a:r>
          </a:p>
          <a:p>
            <a:pPr marL="1714500" lvl="3" indent="-342900" eaLnBrk="0" hangingPunct="0">
              <a:spcBef>
                <a:spcPct val="20000"/>
              </a:spcBef>
              <a:buFontTx/>
              <a:buChar char="•"/>
            </a:pPr>
            <a:r>
              <a:rPr lang="en-CA" sz="2000" kern="0" dirty="0" smtClean="0">
                <a:latin typeface="+mn-lt"/>
              </a:rPr>
              <a:t>Most VSEs of developing countries </a:t>
            </a:r>
            <a:r>
              <a:rPr lang="en-CA" sz="2000" u="sng" kern="0" dirty="0" smtClean="0">
                <a:solidFill>
                  <a:schemeClr val="accent2"/>
                </a:solidFill>
                <a:latin typeface="+mn-lt"/>
              </a:rPr>
              <a:t>do not have the expertise </a:t>
            </a:r>
            <a:r>
              <a:rPr lang="en-CA" sz="2000" kern="0" dirty="0" smtClean="0">
                <a:latin typeface="+mn-lt"/>
              </a:rPr>
              <a:t>to tailor ISO 15288 for a specific project.    </a:t>
            </a:r>
          </a:p>
        </p:txBody>
      </p:sp>
      <p:sp>
        <p:nvSpPr>
          <p:cNvPr id="6" name="Date Placeholder 3"/>
          <p:cNvSpPr>
            <a:spLocks noGrp="1"/>
          </p:cNvSpPr>
          <p:nvPr>
            <p:ph type="dt" sz="quarter" idx="10"/>
          </p:nvPr>
        </p:nvSpPr>
        <p:spPr>
          <a:xfrm>
            <a:off x="34925" y="6481763"/>
            <a:ext cx="2133600" cy="476250"/>
          </a:xfrm>
          <a:noFill/>
        </p:spPr>
        <p:txBody>
          <a:bodyPr/>
          <a:lstStyle/>
          <a:p>
            <a:fld id="{C8064BEB-F64E-4013-A35B-CA16C906D321}" type="datetime4">
              <a:rPr lang="en-US" smtClean="0"/>
              <a:pPr/>
              <a:t>April 28, 2012</a:t>
            </a:fld>
            <a:endParaRPr lang="fr-CA"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323528" y="692696"/>
            <a:ext cx="8219256" cy="504056"/>
          </a:xfrm>
        </p:spPr>
        <p:txBody>
          <a:bodyPr/>
          <a:lstStyle/>
          <a:p>
            <a:r>
              <a:rPr lang="en-US" sz="2400" dirty="0" smtClean="0"/>
              <a:t>No new activity, no change to name of activities, 3 new tasks</a:t>
            </a:r>
            <a:endParaRPr lang="en-US" sz="2400" dirty="0"/>
          </a:p>
        </p:txBody>
      </p:sp>
      <p:sp>
        <p:nvSpPr>
          <p:cNvPr id="2" name="Date Placeholder 1"/>
          <p:cNvSpPr>
            <a:spLocks noGrp="1"/>
          </p:cNvSpPr>
          <p:nvPr>
            <p:ph type="dt" sz="half" idx="10"/>
          </p:nvPr>
        </p:nvSpPr>
        <p:spPr/>
        <p:txBody>
          <a:bodyPr/>
          <a:lstStyle/>
          <a:p>
            <a:pPr>
              <a:defRPr/>
            </a:pPr>
            <a:fld id="{5B28E523-6298-481D-AACA-B842C0AF61D9}" type="datetime4">
              <a:rPr lang="en-US" smtClean="0"/>
              <a:pPr>
                <a:defRPr/>
              </a:pPr>
              <a:t>April 28, 2012</a:t>
            </a:fld>
            <a:endParaRPr lang="fr-CA"/>
          </a:p>
        </p:txBody>
      </p:sp>
      <p:sp>
        <p:nvSpPr>
          <p:cNvPr id="3" name="Slide Number Placeholder 2"/>
          <p:cNvSpPr>
            <a:spLocks noGrp="1"/>
          </p:cNvSpPr>
          <p:nvPr>
            <p:ph type="sldNum" sz="quarter" idx="11"/>
          </p:nvPr>
        </p:nvSpPr>
        <p:spPr/>
        <p:txBody>
          <a:bodyPr/>
          <a:lstStyle/>
          <a:p>
            <a:pPr>
              <a:defRPr/>
            </a:pPr>
            <a:fld id="{F73446F6-7C31-4719-8AD9-D7CFCDE5E7B1}" type="slidenum">
              <a:rPr lang="en-US" smtClean="0"/>
              <a:pPr>
                <a:defRPr/>
              </a:pPr>
              <a:t>75</a:t>
            </a:fld>
            <a:endParaRPr lang="en-US"/>
          </a:p>
        </p:txBody>
      </p:sp>
      <p:sp>
        <p:nvSpPr>
          <p:cNvPr id="4" name="Title 1"/>
          <p:cNvSpPr txBox="1">
            <a:spLocks/>
          </p:cNvSpPr>
          <p:nvPr/>
        </p:nvSpPr>
        <p:spPr>
          <a:xfrm>
            <a:off x="468313" y="188640"/>
            <a:ext cx="8353425"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3200" b="1" i="0" u="none" strike="noStrike" kern="0" cap="none" spc="0" normalizeH="0" baseline="0" noProof="0" dirty="0" smtClean="0">
                <a:ln>
                  <a:noFill/>
                </a:ln>
                <a:solidFill>
                  <a:schemeClr val="accent2"/>
                </a:solidFill>
                <a:effectLst/>
                <a:uLnTx/>
                <a:uFillTx/>
                <a:latin typeface="+mj-lt"/>
                <a:ea typeface="+mj-ea"/>
                <a:cs typeface="+mj-cs"/>
              </a:rPr>
              <a:t>SE Project Management Process</a:t>
            </a:r>
            <a:endParaRPr kumimoji="0" lang="fr-CA" sz="3200" b="1" i="0" u="none" strike="noStrike" kern="0" cap="none" spc="0" normalizeH="0" baseline="0" noProof="0" dirty="0">
              <a:ln>
                <a:noFill/>
              </a:ln>
              <a:solidFill>
                <a:schemeClr val="accent2"/>
              </a:solidFill>
              <a:effectLst/>
              <a:uLnTx/>
              <a:uFillTx/>
              <a:latin typeface="+mj-lt"/>
              <a:ea typeface="+mj-ea"/>
              <a:cs typeface="+mj-cs"/>
            </a:endParaRPr>
          </a:p>
        </p:txBody>
      </p:sp>
      <p:sp>
        <p:nvSpPr>
          <p:cNvPr id="5" name="Espace réservé du contenu 9"/>
          <p:cNvSpPr txBox="1">
            <a:spLocks/>
          </p:cNvSpPr>
          <p:nvPr/>
        </p:nvSpPr>
        <p:spPr>
          <a:xfrm>
            <a:off x="457200" y="1196752"/>
            <a:ext cx="4040188" cy="5112568"/>
          </a:xfrm>
          <a:prstGeom prst="rect">
            <a:avLst/>
          </a:prstGeom>
          <a:ln>
            <a:solidFill>
              <a:schemeClr val="accent2"/>
            </a:solidFill>
          </a:ln>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fr-FR" b="1" u="sng" kern="0" dirty="0" smtClean="0">
                <a:solidFill>
                  <a:srgbClr val="0070C0"/>
                </a:solidFill>
                <a:latin typeface="+mn-lt"/>
              </a:rPr>
              <a:t>Software Project Management Process</a:t>
            </a:r>
            <a:endParaRPr kumimoji="0" lang="fr-FR" sz="2400" b="1" i="0" u="sng" strike="noStrike" kern="0" cap="none" spc="0" normalizeH="0" baseline="0" noProof="0" dirty="0">
              <a:ln>
                <a:noFill/>
              </a:ln>
              <a:solidFill>
                <a:srgbClr val="0070C0"/>
              </a:solidFill>
              <a:effectLst/>
              <a:uLnTx/>
              <a:uFillTx/>
              <a:latin typeface="+mn-lt"/>
              <a:ea typeface="+mn-ea"/>
              <a:cs typeface="+mn-cs"/>
            </a:endParaRPr>
          </a:p>
        </p:txBody>
      </p:sp>
      <p:sp>
        <p:nvSpPr>
          <p:cNvPr id="6" name="Espace réservé du contenu 10"/>
          <p:cNvSpPr txBox="1">
            <a:spLocks/>
          </p:cNvSpPr>
          <p:nvPr/>
        </p:nvSpPr>
        <p:spPr>
          <a:xfrm>
            <a:off x="4645025" y="1196752"/>
            <a:ext cx="4175447" cy="5112568"/>
          </a:xfrm>
          <a:prstGeom prst="rect">
            <a:avLst/>
          </a:prstGeom>
          <a:ln>
            <a:solidFill>
              <a:schemeClr val="accent2"/>
            </a:solidFill>
          </a:ln>
        </p:spPr>
        <p:txBody>
          <a:bodyPr/>
          <a:lstStyle/>
          <a:p>
            <a:pPr marL="0" marR="0" lvl="0" indent="0" algn="l" defTabSz="914400" rtl="0" eaLnBrk="0" fontAlgn="base" latinLnBrk="0" hangingPunct="0">
              <a:spcBef>
                <a:spcPct val="20000"/>
              </a:spcBef>
              <a:spcAft>
                <a:spcPct val="0"/>
              </a:spcAft>
              <a:buClrTx/>
              <a:buSzTx/>
              <a:buFontTx/>
              <a:buNone/>
              <a:tabLst/>
              <a:defRPr/>
            </a:pPr>
            <a:r>
              <a:rPr kumimoji="0" lang="en-US" b="1" i="0" u="sng" strike="noStrike" kern="0" cap="none" spc="0" normalizeH="0" baseline="0" noProof="0" dirty="0" smtClean="0">
                <a:ln>
                  <a:noFill/>
                </a:ln>
                <a:solidFill>
                  <a:srgbClr val="0070C0"/>
                </a:solidFill>
                <a:effectLst/>
                <a:uLnTx/>
                <a:uFillTx/>
                <a:latin typeface="+mn-lt"/>
                <a:ea typeface="+mn-ea"/>
                <a:cs typeface="+mn-cs"/>
              </a:rPr>
              <a:t>System Project</a:t>
            </a:r>
            <a:r>
              <a:rPr kumimoji="0" lang="en-US" b="1" i="0" u="sng" strike="noStrike" kern="0" cap="none" spc="0" normalizeH="0" noProof="0" dirty="0" smtClean="0">
                <a:ln>
                  <a:noFill/>
                </a:ln>
                <a:solidFill>
                  <a:srgbClr val="0070C0"/>
                </a:solidFill>
                <a:effectLst/>
                <a:uLnTx/>
                <a:uFillTx/>
                <a:latin typeface="+mn-lt"/>
                <a:ea typeface="+mn-ea"/>
                <a:cs typeface="+mn-cs"/>
              </a:rPr>
              <a:t> Management</a:t>
            </a:r>
            <a:r>
              <a:rPr kumimoji="0" lang="en-US" b="1" i="0" u="sng" strike="noStrike" kern="0" cap="none" spc="0" normalizeH="0" baseline="0" noProof="0" dirty="0" smtClean="0">
                <a:ln>
                  <a:noFill/>
                </a:ln>
                <a:solidFill>
                  <a:srgbClr val="0070C0"/>
                </a:solidFill>
                <a:effectLst/>
                <a:uLnTx/>
                <a:uFillTx/>
                <a:latin typeface="+mn-lt"/>
                <a:ea typeface="+mn-ea"/>
                <a:cs typeface="+mn-cs"/>
              </a:rPr>
              <a:t> Process</a:t>
            </a:r>
            <a:endParaRPr kumimoji="0" lang="en-US" sz="2400" b="1" i="0" u="sng" strike="noStrike" kern="0" cap="none" spc="0" normalizeH="0" baseline="0" noProof="0" dirty="0" smtClean="0">
              <a:ln>
                <a:noFill/>
              </a:ln>
              <a:solidFill>
                <a:srgbClr val="0070C0"/>
              </a:solidFill>
              <a:effectLst/>
              <a:uLnTx/>
              <a:uFillTx/>
              <a:latin typeface="+mn-lt"/>
              <a:ea typeface="+mn-ea"/>
              <a:cs typeface="+mn-cs"/>
            </a:endParaRPr>
          </a:p>
          <a:p>
            <a:pPr marL="342900" lvl="0" indent="-342900" eaLnBrk="0" hangingPunct="0">
              <a:spcBef>
                <a:spcPct val="20000"/>
              </a:spcBef>
              <a:buFontTx/>
              <a:buChar char="•"/>
              <a:defRPr/>
            </a:pPr>
            <a:r>
              <a:rPr lang="en-US" kern="0" dirty="0" smtClean="0">
                <a:latin typeface="+mn-lt"/>
              </a:rPr>
              <a:t>PM.1.2 - Define with the </a:t>
            </a:r>
            <a:r>
              <a:rPr lang="en-US" u="sng" kern="0" dirty="0" smtClean="0">
                <a:latin typeface="+mn-lt"/>
              </a:rPr>
              <a:t>Acquirer</a:t>
            </a:r>
            <a:r>
              <a:rPr lang="en-US" kern="0" dirty="0" smtClean="0">
                <a:latin typeface="+mn-lt"/>
              </a:rPr>
              <a:t> the Delivery Instructions </a:t>
            </a:r>
            <a:r>
              <a:rPr lang="en-US" i="1" kern="0" dirty="0" smtClean="0">
                <a:latin typeface="+mn-lt"/>
              </a:rPr>
              <a:t>(instead of  </a:t>
            </a:r>
            <a:r>
              <a:rPr lang="en-US" i="1" u="sng" kern="0" dirty="0" smtClean="0">
                <a:latin typeface="+mn-lt"/>
              </a:rPr>
              <a:t>Customer</a:t>
            </a:r>
            <a:r>
              <a:rPr lang="en-US" i="1" kern="0" dirty="0" smtClean="0">
                <a:latin typeface="+mn-lt"/>
              </a:rPr>
              <a:t>)</a:t>
            </a:r>
          </a:p>
          <a:p>
            <a:pPr marL="342900" lvl="0" indent="-342900" eaLnBrk="0" hangingPunct="0">
              <a:spcBef>
                <a:spcPct val="20000"/>
              </a:spcBef>
              <a:buFontTx/>
              <a:buChar char="•"/>
              <a:defRPr/>
            </a:pPr>
            <a:r>
              <a:rPr lang="en-US" kern="0" dirty="0" smtClean="0">
                <a:latin typeface="+mn-lt"/>
              </a:rPr>
              <a:t>PM.1.3 - Define the System Breakdown Structure </a:t>
            </a:r>
            <a:r>
              <a:rPr lang="en-US" i="1" kern="0" dirty="0" smtClean="0">
                <a:latin typeface="+mn-lt"/>
              </a:rPr>
              <a:t>(new task) </a:t>
            </a:r>
          </a:p>
          <a:p>
            <a:pPr marL="342900" lvl="0" indent="-342900" eaLnBrk="0" hangingPunct="0">
              <a:spcBef>
                <a:spcPct val="20000"/>
              </a:spcBef>
              <a:buFontTx/>
              <a:buChar char="•"/>
              <a:defRPr/>
            </a:pPr>
            <a:r>
              <a:rPr lang="en-US" kern="0" dirty="0" smtClean="0">
                <a:latin typeface="+mn-lt"/>
              </a:rPr>
              <a:t>PM.1.10 - Identify and document a </a:t>
            </a:r>
            <a:r>
              <a:rPr lang="en-US" u="sng" kern="0" dirty="0" smtClean="0">
                <a:latin typeface="+mn-lt"/>
              </a:rPr>
              <a:t>Risk Management Approach  </a:t>
            </a:r>
            <a:r>
              <a:rPr lang="en-US" i="1" kern="0" dirty="0" smtClean="0">
                <a:latin typeface="+mn-lt"/>
              </a:rPr>
              <a:t>(instead of  </a:t>
            </a:r>
            <a:r>
              <a:rPr lang="en-US" i="1" u="sng" kern="0" dirty="0" smtClean="0">
                <a:latin typeface="+mn-lt"/>
              </a:rPr>
              <a:t>Identify and document risks </a:t>
            </a:r>
            <a:r>
              <a:rPr lang="en-US" i="1" kern="0" dirty="0" smtClean="0">
                <a:latin typeface="+mn-lt"/>
              </a:rPr>
              <a:t>)</a:t>
            </a:r>
          </a:p>
          <a:p>
            <a:pPr marL="342900" lvl="0" indent="-342900" eaLnBrk="0" hangingPunct="0">
              <a:spcBef>
                <a:spcPct val="20000"/>
              </a:spcBef>
              <a:buFontTx/>
              <a:buChar char="•"/>
            </a:pPr>
            <a:r>
              <a:rPr lang="en-US" kern="0" dirty="0" smtClean="0">
                <a:latin typeface="+mn-lt"/>
              </a:rPr>
              <a:t>PM.1.11 - Identify and document a Disposal Management Approach </a:t>
            </a:r>
            <a:r>
              <a:rPr lang="en-US" i="1" kern="0" dirty="0" smtClean="0">
                <a:latin typeface="+mn-lt"/>
              </a:rPr>
              <a:t>(new task)</a:t>
            </a:r>
          </a:p>
          <a:p>
            <a:pPr marL="342900" lvl="0" indent="-342900" eaLnBrk="0" hangingPunct="0">
              <a:spcBef>
                <a:spcPct val="20000"/>
              </a:spcBef>
              <a:buFontTx/>
              <a:buChar char="•"/>
            </a:pPr>
            <a:r>
              <a:rPr lang="en-US" kern="0" dirty="0" smtClean="0">
                <a:latin typeface="+mn-lt"/>
              </a:rPr>
              <a:t>PM.1.12 - Document the </a:t>
            </a:r>
            <a:r>
              <a:rPr lang="en-US" u="sng" kern="0" dirty="0" smtClean="0">
                <a:latin typeface="+mn-lt"/>
              </a:rPr>
              <a:t>Configuration Management Strategy </a:t>
            </a:r>
            <a:r>
              <a:rPr lang="en-US" kern="0" dirty="0" smtClean="0">
                <a:latin typeface="+mn-lt"/>
              </a:rPr>
              <a:t>in the Project Plan </a:t>
            </a:r>
            <a:r>
              <a:rPr lang="en-US" i="1" kern="0" dirty="0" smtClean="0">
                <a:latin typeface="+mn-lt"/>
              </a:rPr>
              <a:t>(instead of </a:t>
            </a:r>
            <a:r>
              <a:rPr lang="en-US" i="1" u="sng" kern="0" dirty="0" smtClean="0">
                <a:latin typeface="+mn-lt"/>
              </a:rPr>
              <a:t>Version Control </a:t>
            </a:r>
            <a:r>
              <a:rPr lang="en-US" i="1" kern="0" dirty="0" smtClean="0">
                <a:latin typeface="+mn-lt"/>
              </a:rPr>
              <a:t>Strategy)</a:t>
            </a:r>
            <a:endParaRPr kumimoji="0" lang="en-US" sz="1800" b="0" i="1"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spcBef>
                <a:spcPct val="20000"/>
              </a:spcBef>
              <a:spcAft>
                <a:spcPct val="0"/>
              </a:spcAft>
              <a:buClrTx/>
              <a:buSzTx/>
              <a:buFontTx/>
              <a:buChar char="•"/>
              <a:tabLst/>
              <a:defRPr/>
            </a:pP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7" name="Objet 13"/>
          <p:cNvGraphicFramePr>
            <a:graphicFrameLocks noChangeAspect="1"/>
          </p:cNvGraphicFramePr>
          <p:nvPr>
            <p:extLst>
              <p:ext uri="{D42A27DB-BD31-4B8C-83A1-F6EECF244321}">
                <p14:modId xmlns="" xmlns:p14="http://schemas.microsoft.com/office/powerpoint/2010/main" val="2345631055"/>
              </p:ext>
            </p:extLst>
          </p:nvPr>
        </p:nvGraphicFramePr>
        <p:xfrm>
          <a:off x="611560" y="1652410"/>
          <a:ext cx="3744416" cy="4431991"/>
        </p:xfrm>
        <a:graphic>
          <a:graphicData uri="http://schemas.openxmlformats.org/presentationml/2006/ole">
            <p:oleObj spid="_x0000_s120834" name="Visio" r:id="rId3" imgW="4885944" imgH="5781446" progId="Visio.Drawing.11">
              <p:embed/>
            </p:oleObj>
          </a:graphicData>
        </a:graphic>
      </p:graphicFrame>
      <p:sp>
        <p:nvSpPr>
          <p:cNvPr id="8" name="Ellipse 14"/>
          <p:cNvSpPr/>
          <p:nvPr/>
        </p:nvSpPr>
        <p:spPr bwMode="auto">
          <a:xfrm>
            <a:off x="1835696" y="1770300"/>
            <a:ext cx="1008112" cy="576064"/>
          </a:xfrm>
          <a:prstGeom prst="ellipse">
            <a:avLst/>
          </a:prstGeom>
          <a:noFill/>
          <a:ln w="3810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Arial" pitchFamily="34" charset="0"/>
            </a:endParaRPr>
          </a:p>
        </p:txBody>
      </p:sp>
      <p:cxnSp>
        <p:nvCxnSpPr>
          <p:cNvPr id="9" name="Connecteur droit avec flèche 15"/>
          <p:cNvCxnSpPr>
            <a:stCxn id="8" idx="6"/>
          </p:cNvCxnSpPr>
          <p:nvPr/>
        </p:nvCxnSpPr>
        <p:spPr bwMode="auto">
          <a:xfrm flipV="1">
            <a:off x="2843808" y="1772816"/>
            <a:ext cx="1872208" cy="285516"/>
          </a:xfrm>
          <a:prstGeom prst="straightConnector1">
            <a:avLst/>
          </a:prstGeom>
          <a:solidFill>
            <a:schemeClr val="accent1"/>
          </a:solidFill>
          <a:ln w="38100" cap="flat" cmpd="sng" algn="ctr">
            <a:solidFill>
              <a:srgbClr val="FF3300"/>
            </a:solidFill>
            <a:prstDash val="solid"/>
            <a:round/>
            <a:headEnd type="none" w="med" len="med"/>
            <a:tailEnd type="arrow"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linds(horizont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linds(horizontal)">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B28E523-6298-481D-AACA-B842C0AF61D9}" type="datetime4">
              <a:rPr lang="en-US" smtClean="0"/>
              <a:pPr>
                <a:defRPr/>
              </a:pPr>
              <a:t>April 28, 2012</a:t>
            </a:fld>
            <a:endParaRPr lang="fr-CA"/>
          </a:p>
        </p:txBody>
      </p:sp>
      <p:sp>
        <p:nvSpPr>
          <p:cNvPr id="3" name="Slide Number Placeholder 2"/>
          <p:cNvSpPr>
            <a:spLocks noGrp="1"/>
          </p:cNvSpPr>
          <p:nvPr>
            <p:ph type="sldNum" sz="quarter" idx="11"/>
          </p:nvPr>
        </p:nvSpPr>
        <p:spPr/>
        <p:txBody>
          <a:bodyPr/>
          <a:lstStyle/>
          <a:p>
            <a:pPr>
              <a:defRPr/>
            </a:pPr>
            <a:fld id="{F73446F6-7C31-4719-8AD9-D7CFCDE5E7B1}" type="slidenum">
              <a:rPr lang="en-US" smtClean="0"/>
              <a:pPr>
                <a:defRPr/>
              </a:pPr>
              <a:t>76</a:t>
            </a:fld>
            <a:endParaRPr lang="en-US"/>
          </a:p>
        </p:txBody>
      </p:sp>
      <p:sp>
        <p:nvSpPr>
          <p:cNvPr id="4" name="Title 1"/>
          <p:cNvSpPr txBox="1">
            <a:spLocks/>
          </p:cNvSpPr>
          <p:nvPr/>
        </p:nvSpPr>
        <p:spPr>
          <a:xfrm>
            <a:off x="468313" y="188640"/>
            <a:ext cx="8353425"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3200" b="1" i="0" u="none" strike="noStrike" kern="0" cap="none" spc="0" normalizeH="0" baseline="0" noProof="0" dirty="0" smtClean="0">
                <a:ln>
                  <a:noFill/>
                </a:ln>
                <a:solidFill>
                  <a:schemeClr val="accent2"/>
                </a:solidFill>
                <a:effectLst/>
                <a:uLnTx/>
                <a:uFillTx/>
                <a:latin typeface="+mj-lt"/>
                <a:ea typeface="+mj-ea"/>
                <a:cs typeface="+mj-cs"/>
              </a:rPr>
              <a:t>SE Project Management Process</a:t>
            </a:r>
            <a:endParaRPr kumimoji="0" lang="fr-CA" sz="3200" b="1" i="0" u="none" strike="noStrike" kern="0" cap="none" spc="0" normalizeH="0" baseline="0" noProof="0" dirty="0">
              <a:ln>
                <a:noFill/>
              </a:ln>
              <a:solidFill>
                <a:schemeClr val="accent2"/>
              </a:solidFill>
              <a:effectLst/>
              <a:uLnTx/>
              <a:uFillTx/>
              <a:latin typeface="+mj-lt"/>
              <a:ea typeface="+mj-ea"/>
              <a:cs typeface="+mj-cs"/>
            </a:endParaRPr>
          </a:p>
        </p:txBody>
      </p:sp>
      <p:sp>
        <p:nvSpPr>
          <p:cNvPr id="5" name="Espace réservé du contenu 9"/>
          <p:cNvSpPr txBox="1">
            <a:spLocks/>
          </p:cNvSpPr>
          <p:nvPr/>
        </p:nvSpPr>
        <p:spPr>
          <a:xfrm>
            <a:off x="457200" y="1124744"/>
            <a:ext cx="4040188" cy="5112568"/>
          </a:xfrm>
          <a:prstGeom prst="rect">
            <a:avLst/>
          </a:prstGeom>
          <a:ln>
            <a:solidFill>
              <a:schemeClr val="accent2"/>
            </a:solidFill>
          </a:ln>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fr-FR" b="1" u="sng" kern="0" dirty="0" smtClean="0">
                <a:solidFill>
                  <a:srgbClr val="0070C0"/>
                </a:solidFill>
                <a:latin typeface="+mn-lt"/>
              </a:rPr>
              <a:t>Software Project Management Process</a:t>
            </a:r>
            <a:endParaRPr kumimoji="0" lang="fr-FR" sz="2400" b="1" i="0" u="sng" strike="noStrike" kern="0" cap="none" spc="0" normalizeH="0" baseline="0" noProof="0" dirty="0">
              <a:ln>
                <a:noFill/>
              </a:ln>
              <a:solidFill>
                <a:srgbClr val="0070C0"/>
              </a:solidFill>
              <a:effectLst/>
              <a:uLnTx/>
              <a:uFillTx/>
              <a:latin typeface="+mn-lt"/>
              <a:ea typeface="+mn-ea"/>
              <a:cs typeface="+mn-cs"/>
            </a:endParaRPr>
          </a:p>
        </p:txBody>
      </p:sp>
      <p:sp>
        <p:nvSpPr>
          <p:cNvPr id="6" name="Espace réservé du contenu 10"/>
          <p:cNvSpPr txBox="1">
            <a:spLocks/>
          </p:cNvSpPr>
          <p:nvPr/>
        </p:nvSpPr>
        <p:spPr>
          <a:xfrm>
            <a:off x="4645025" y="1124744"/>
            <a:ext cx="4175447" cy="5112568"/>
          </a:xfrm>
          <a:prstGeom prst="rect">
            <a:avLst/>
          </a:prstGeom>
          <a:ln>
            <a:solidFill>
              <a:schemeClr val="accent2"/>
            </a:solidFill>
          </a:ln>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b="1" i="0" u="sng" strike="noStrike" kern="0" cap="none" spc="0" normalizeH="0" baseline="0" noProof="0" dirty="0" smtClean="0">
                <a:ln>
                  <a:noFill/>
                </a:ln>
                <a:solidFill>
                  <a:srgbClr val="0070C0"/>
                </a:solidFill>
                <a:effectLst/>
                <a:uLnTx/>
                <a:uFillTx/>
                <a:latin typeface="+mn-lt"/>
                <a:ea typeface="+mn-ea"/>
                <a:cs typeface="+mn-cs"/>
              </a:rPr>
              <a:t>System Project</a:t>
            </a:r>
            <a:r>
              <a:rPr kumimoji="0" lang="en-US" b="1" i="0" u="sng" strike="noStrike" kern="0" cap="none" spc="0" normalizeH="0" noProof="0" dirty="0" smtClean="0">
                <a:ln>
                  <a:noFill/>
                </a:ln>
                <a:solidFill>
                  <a:srgbClr val="0070C0"/>
                </a:solidFill>
                <a:effectLst/>
                <a:uLnTx/>
                <a:uFillTx/>
                <a:latin typeface="+mn-lt"/>
                <a:ea typeface="+mn-ea"/>
                <a:cs typeface="+mn-cs"/>
              </a:rPr>
              <a:t> Management</a:t>
            </a:r>
            <a:r>
              <a:rPr kumimoji="0" lang="en-US" b="1" i="0" u="sng" strike="noStrike" kern="0" cap="none" spc="0" normalizeH="0" baseline="0" noProof="0" dirty="0" smtClean="0">
                <a:ln>
                  <a:noFill/>
                </a:ln>
                <a:solidFill>
                  <a:srgbClr val="0070C0"/>
                </a:solidFill>
                <a:effectLst/>
                <a:uLnTx/>
                <a:uFillTx/>
                <a:latin typeface="+mn-lt"/>
                <a:ea typeface="+mn-ea"/>
                <a:cs typeface="+mn-cs"/>
              </a:rPr>
              <a:t> Process</a:t>
            </a:r>
            <a:endParaRPr kumimoji="0" lang="en-US" sz="2400" b="1" i="0" u="sng" strike="noStrike" kern="0" cap="none" spc="0" normalizeH="0" baseline="0" noProof="0" dirty="0" smtClean="0">
              <a:ln>
                <a:noFill/>
              </a:ln>
              <a:solidFill>
                <a:srgbClr val="0070C0"/>
              </a:solidFill>
              <a:effectLst/>
              <a:uLnTx/>
              <a:uFillTx/>
              <a:latin typeface="+mn-lt"/>
              <a:ea typeface="+mn-ea"/>
              <a:cs typeface="+mn-cs"/>
            </a:endParaRPr>
          </a:p>
          <a:p>
            <a:pPr marL="342900" lvl="0" indent="-342900" eaLnBrk="0" hangingPunct="0">
              <a:spcBef>
                <a:spcPct val="20000"/>
              </a:spcBef>
              <a:buFontTx/>
              <a:buChar char="•"/>
              <a:defRPr/>
            </a:pPr>
            <a:r>
              <a:rPr lang="en-US" kern="0" dirty="0" smtClean="0">
                <a:latin typeface="+mn-lt"/>
              </a:rPr>
              <a:t>PM.2.5 Perform backup and recovery testing according to the </a:t>
            </a:r>
            <a:r>
              <a:rPr lang="en-US" u="sng" kern="0" dirty="0" smtClean="0">
                <a:latin typeface="+mn-lt"/>
              </a:rPr>
              <a:t>Configuration Management Strategy</a:t>
            </a:r>
            <a:r>
              <a:rPr lang="en-US" kern="0" dirty="0" smtClean="0">
                <a:latin typeface="+mn-lt"/>
              </a:rPr>
              <a:t> </a:t>
            </a:r>
            <a:r>
              <a:rPr lang="en-US" i="1" kern="0" dirty="0" smtClean="0">
                <a:latin typeface="+mn-lt"/>
              </a:rPr>
              <a:t>(instead of </a:t>
            </a:r>
            <a:r>
              <a:rPr lang="en-US" i="1" u="sng" kern="0" dirty="0" smtClean="0">
                <a:latin typeface="+mn-lt"/>
              </a:rPr>
              <a:t>Version Control</a:t>
            </a:r>
            <a:r>
              <a:rPr lang="en-US" i="1" kern="0" dirty="0" smtClean="0">
                <a:latin typeface="+mn-lt"/>
              </a:rPr>
              <a:t> Strategy)</a:t>
            </a:r>
          </a:p>
          <a:p>
            <a:pPr marL="342900" lvl="0" indent="-342900" eaLnBrk="0" hangingPunct="0">
              <a:spcBef>
                <a:spcPct val="20000"/>
              </a:spcBef>
              <a:buFontTx/>
              <a:buChar char="•"/>
              <a:defRPr/>
            </a:pPr>
            <a:endParaRPr kumimoji="0" lang="en-US" sz="1800" b="0" i="1" u="none" strike="noStrike" kern="0" cap="none" spc="0" normalizeH="0" baseline="0" noProof="0" dirty="0" smtClean="0">
              <a:ln>
                <a:noFill/>
              </a:ln>
              <a:solidFill>
                <a:schemeClr val="tx1"/>
              </a:solidFill>
              <a:effectLst/>
              <a:uLnTx/>
              <a:uFillTx/>
              <a:latin typeface="+mn-lt"/>
              <a:ea typeface="+mn-ea"/>
              <a:cs typeface="+mn-cs"/>
            </a:endParaRPr>
          </a:p>
          <a:p>
            <a:pPr marL="342900" lvl="0" indent="-342900" eaLnBrk="0" hangingPunct="0">
              <a:spcBef>
                <a:spcPct val="20000"/>
              </a:spcBef>
              <a:buFontTx/>
              <a:buChar char="•"/>
              <a:defRPr/>
            </a:pPr>
            <a:endParaRPr kumimoji="0" lang="en-US" sz="1800" b="0" i="1" u="none" strike="noStrike" kern="0" cap="none" spc="0" normalizeH="0" baseline="0" noProof="0" dirty="0" smtClean="0">
              <a:ln>
                <a:noFill/>
              </a:ln>
              <a:solidFill>
                <a:schemeClr val="tx1"/>
              </a:solidFill>
              <a:effectLst/>
              <a:uLnTx/>
              <a:uFillTx/>
              <a:latin typeface="+mn-lt"/>
              <a:ea typeface="+mn-ea"/>
              <a:cs typeface="+mn-cs"/>
            </a:endParaRPr>
          </a:p>
          <a:p>
            <a:pPr marL="342900" lvl="0" indent="-342900" eaLnBrk="0" hangingPunct="0">
              <a:spcBef>
                <a:spcPct val="20000"/>
              </a:spcBef>
              <a:buFontTx/>
              <a:buChar char="•"/>
              <a:defRPr/>
            </a:pPr>
            <a:r>
              <a:rPr lang="en-US" kern="0" dirty="0" smtClean="0">
                <a:latin typeface="+mn-lt"/>
              </a:rPr>
              <a:t>No Change</a:t>
            </a:r>
          </a:p>
          <a:p>
            <a:pPr marL="342900" lvl="0" indent="-342900" eaLnBrk="0" hangingPunct="0">
              <a:spcBef>
                <a:spcPct val="20000"/>
              </a:spcBef>
              <a:buFontTx/>
              <a:buChar char="•"/>
              <a:defRPr/>
            </a:pPr>
            <a:endParaRPr kumimoji="0" lang="en-US" sz="1800" b="0" i="1" u="none" strike="noStrike" kern="0" cap="none" spc="0" normalizeH="0" baseline="0" noProof="0" dirty="0" smtClean="0">
              <a:ln>
                <a:noFill/>
              </a:ln>
              <a:solidFill>
                <a:schemeClr val="tx1"/>
              </a:solidFill>
              <a:effectLst/>
              <a:uLnTx/>
              <a:uFillTx/>
              <a:latin typeface="+mn-lt"/>
              <a:ea typeface="+mn-ea"/>
              <a:cs typeface="+mn-cs"/>
            </a:endParaRPr>
          </a:p>
          <a:p>
            <a:pPr marL="342900" lvl="0" indent="-342900" eaLnBrk="0" hangingPunct="0">
              <a:spcBef>
                <a:spcPct val="20000"/>
              </a:spcBef>
              <a:buFontTx/>
              <a:buChar char="•"/>
              <a:defRPr/>
            </a:pPr>
            <a:endParaRPr lang="en-US" i="1" kern="0" dirty="0" smtClean="0">
              <a:latin typeface="+mn-lt"/>
            </a:endParaRPr>
          </a:p>
          <a:p>
            <a:pPr marL="342900" lvl="0" indent="-342900" eaLnBrk="0" hangingPunct="0">
              <a:spcBef>
                <a:spcPct val="20000"/>
              </a:spcBef>
              <a:buFontTx/>
              <a:buChar char="•"/>
              <a:defRPr/>
            </a:pPr>
            <a:r>
              <a:rPr lang="en-US" kern="0" dirty="0" smtClean="0">
                <a:latin typeface="+mn-lt"/>
              </a:rPr>
              <a:t>PM.4.3  Execute the Disposal Management Approach </a:t>
            </a:r>
            <a:r>
              <a:rPr lang="en-US" i="1" kern="0" dirty="0" smtClean="0">
                <a:latin typeface="+mn-lt"/>
              </a:rPr>
              <a:t>(new task)</a:t>
            </a:r>
            <a:endParaRPr kumimoji="0" lang="en-US" sz="1800" b="0" i="1"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7" name="Objet 13"/>
          <p:cNvGraphicFramePr>
            <a:graphicFrameLocks noChangeAspect="1"/>
          </p:cNvGraphicFramePr>
          <p:nvPr>
            <p:extLst>
              <p:ext uri="{D42A27DB-BD31-4B8C-83A1-F6EECF244321}">
                <p14:modId xmlns="" xmlns:p14="http://schemas.microsoft.com/office/powerpoint/2010/main" val="2345631055"/>
              </p:ext>
            </p:extLst>
          </p:nvPr>
        </p:nvGraphicFramePr>
        <p:xfrm>
          <a:off x="611560" y="1580402"/>
          <a:ext cx="3744416" cy="4431991"/>
        </p:xfrm>
        <a:graphic>
          <a:graphicData uri="http://schemas.openxmlformats.org/presentationml/2006/ole">
            <p:oleObj spid="_x0000_s142338" name="Visio" r:id="rId3" imgW="4885944" imgH="5781446" progId="Visio.Drawing.11">
              <p:embed/>
            </p:oleObj>
          </a:graphicData>
        </a:graphic>
      </p:graphicFrame>
      <p:sp>
        <p:nvSpPr>
          <p:cNvPr id="8" name="Ellipse 14"/>
          <p:cNvSpPr/>
          <p:nvPr/>
        </p:nvSpPr>
        <p:spPr bwMode="auto">
          <a:xfrm>
            <a:off x="1835696" y="2996952"/>
            <a:ext cx="1008112" cy="576064"/>
          </a:xfrm>
          <a:prstGeom prst="ellipse">
            <a:avLst/>
          </a:prstGeom>
          <a:noFill/>
          <a:ln w="3810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Arial" pitchFamily="34" charset="0"/>
            </a:endParaRPr>
          </a:p>
        </p:txBody>
      </p:sp>
      <p:cxnSp>
        <p:nvCxnSpPr>
          <p:cNvPr id="9" name="Connecteur droit avec flèche 15"/>
          <p:cNvCxnSpPr>
            <a:stCxn id="8" idx="6"/>
          </p:cNvCxnSpPr>
          <p:nvPr/>
        </p:nvCxnSpPr>
        <p:spPr bwMode="auto">
          <a:xfrm flipV="1">
            <a:off x="2843808" y="1844824"/>
            <a:ext cx="1944216" cy="1440160"/>
          </a:xfrm>
          <a:prstGeom prst="straightConnector1">
            <a:avLst/>
          </a:prstGeom>
          <a:solidFill>
            <a:schemeClr val="accent1"/>
          </a:solidFill>
          <a:ln w="38100" cap="flat" cmpd="sng" algn="ctr">
            <a:solidFill>
              <a:srgbClr val="FF3300"/>
            </a:solidFill>
            <a:prstDash val="solid"/>
            <a:round/>
            <a:headEnd type="none" w="med" len="med"/>
            <a:tailEnd type="arrow"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15" name="Group 14"/>
          <p:cNvGrpSpPr/>
          <p:nvPr/>
        </p:nvGrpSpPr>
        <p:grpSpPr>
          <a:xfrm>
            <a:off x="1907704" y="3501008"/>
            <a:ext cx="2808312" cy="1440160"/>
            <a:chOff x="1907704" y="3501008"/>
            <a:chExt cx="2808312" cy="1440160"/>
          </a:xfrm>
        </p:grpSpPr>
        <p:sp>
          <p:nvSpPr>
            <p:cNvPr id="11" name="Ellipse 14"/>
            <p:cNvSpPr/>
            <p:nvPr/>
          </p:nvSpPr>
          <p:spPr bwMode="auto">
            <a:xfrm>
              <a:off x="1907704" y="4365104"/>
              <a:ext cx="1008112" cy="576064"/>
            </a:xfrm>
            <a:prstGeom prst="ellipse">
              <a:avLst/>
            </a:prstGeom>
            <a:noFill/>
            <a:ln w="3810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Arial" pitchFamily="34" charset="0"/>
              </a:endParaRPr>
            </a:p>
          </p:txBody>
        </p:sp>
        <p:cxnSp>
          <p:nvCxnSpPr>
            <p:cNvPr id="12" name="Connecteur droit avec flèche 15"/>
            <p:cNvCxnSpPr/>
            <p:nvPr/>
          </p:nvCxnSpPr>
          <p:spPr bwMode="auto">
            <a:xfrm flipV="1">
              <a:off x="2915816" y="3501008"/>
              <a:ext cx="1800200" cy="1152128"/>
            </a:xfrm>
            <a:prstGeom prst="straightConnector1">
              <a:avLst/>
            </a:prstGeom>
            <a:solidFill>
              <a:schemeClr val="accent1"/>
            </a:solidFill>
            <a:ln w="38100" cap="flat" cmpd="sng" algn="ctr">
              <a:solidFill>
                <a:srgbClr val="FF3300"/>
              </a:solidFill>
              <a:prstDash val="solid"/>
              <a:round/>
              <a:headEnd type="none" w="med" len="med"/>
              <a:tailEnd type="arrow"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16" name="Group 15"/>
          <p:cNvGrpSpPr/>
          <p:nvPr/>
        </p:nvGrpSpPr>
        <p:grpSpPr>
          <a:xfrm>
            <a:off x="1835696" y="4581128"/>
            <a:ext cx="2880320" cy="1368152"/>
            <a:chOff x="1835696" y="4509120"/>
            <a:chExt cx="2808312" cy="1440160"/>
          </a:xfrm>
        </p:grpSpPr>
        <p:sp>
          <p:nvSpPr>
            <p:cNvPr id="13" name="Ellipse 14"/>
            <p:cNvSpPr/>
            <p:nvPr/>
          </p:nvSpPr>
          <p:spPr bwMode="auto">
            <a:xfrm>
              <a:off x="1835696" y="5373216"/>
              <a:ext cx="1008112" cy="576064"/>
            </a:xfrm>
            <a:prstGeom prst="ellipse">
              <a:avLst/>
            </a:prstGeom>
            <a:noFill/>
            <a:ln w="3810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Arial" pitchFamily="34" charset="0"/>
              </a:endParaRPr>
            </a:p>
          </p:txBody>
        </p:sp>
        <p:cxnSp>
          <p:nvCxnSpPr>
            <p:cNvPr id="14" name="Connecteur droit avec flèche 15"/>
            <p:cNvCxnSpPr/>
            <p:nvPr/>
          </p:nvCxnSpPr>
          <p:spPr bwMode="auto">
            <a:xfrm flipV="1">
              <a:off x="2843808" y="4509120"/>
              <a:ext cx="1800200" cy="1152128"/>
            </a:xfrm>
            <a:prstGeom prst="straightConnector1">
              <a:avLst/>
            </a:prstGeom>
            <a:solidFill>
              <a:schemeClr val="accent1"/>
            </a:solidFill>
            <a:ln w="38100" cap="flat" cmpd="sng" algn="ctr">
              <a:solidFill>
                <a:srgbClr val="FF3300"/>
              </a:solidFill>
              <a:prstDash val="solid"/>
              <a:round/>
              <a:headEnd type="none" w="med" len="med"/>
              <a:tailEnd type="arrow"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blinds(horizontal)">
                                      <p:cBhvr>
                                        <p:cTn id="2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F73446F6-7C31-4719-8AD9-D7CFCDE5E7B1}" type="slidenum">
              <a:rPr lang="en-US" smtClean="0"/>
              <a:pPr>
                <a:defRPr/>
              </a:pPr>
              <a:t>77</a:t>
            </a:fld>
            <a:endParaRPr lang="en-US"/>
          </a:p>
        </p:txBody>
      </p:sp>
      <p:sp>
        <p:nvSpPr>
          <p:cNvPr id="4" name="Title 1"/>
          <p:cNvSpPr txBox="1">
            <a:spLocks/>
          </p:cNvSpPr>
          <p:nvPr/>
        </p:nvSpPr>
        <p:spPr>
          <a:xfrm>
            <a:off x="468313" y="44624"/>
            <a:ext cx="8353425"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3200" b="1" i="0" u="none" strike="noStrike" kern="0" cap="none" spc="0" normalizeH="0" baseline="0" noProof="0" dirty="0" smtClean="0">
                <a:ln>
                  <a:noFill/>
                </a:ln>
                <a:solidFill>
                  <a:schemeClr val="accent2"/>
                </a:solidFill>
                <a:effectLst/>
                <a:uLnTx/>
                <a:uFillTx/>
                <a:latin typeface="+mj-lt"/>
                <a:ea typeface="+mj-ea"/>
                <a:cs typeface="+mj-cs"/>
              </a:rPr>
              <a:t>System Engineering Process</a:t>
            </a:r>
            <a:endParaRPr kumimoji="0" lang="fr-CA" sz="3200" b="1" i="0" u="none" strike="noStrike" kern="0" cap="none" spc="0" normalizeH="0" baseline="0" noProof="0" dirty="0">
              <a:ln>
                <a:noFill/>
              </a:ln>
              <a:solidFill>
                <a:schemeClr val="accent2"/>
              </a:solidFill>
              <a:effectLst/>
              <a:uLnTx/>
              <a:uFillTx/>
              <a:latin typeface="+mj-lt"/>
              <a:ea typeface="+mj-ea"/>
              <a:cs typeface="+mj-cs"/>
            </a:endParaRPr>
          </a:p>
        </p:txBody>
      </p:sp>
      <p:sp>
        <p:nvSpPr>
          <p:cNvPr id="5" name="Espace réservé du contenu 9"/>
          <p:cNvSpPr txBox="1">
            <a:spLocks/>
          </p:cNvSpPr>
          <p:nvPr/>
        </p:nvSpPr>
        <p:spPr>
          <a:xfrm>
            <a:off x="457200" y="1052736"/>
            <a:ext cx="4040188" cy="5472608"/>
          </a:xfrm>
          <a:prstGeom prst="rect">
            <a:avLst/>
          </a:prstGeom>
          <a:ln>
            <a:solidFill>
              <a:schemeClr val="accent2"/>
            </a:solidFill>
          </a:ln>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fr-FR" b="1" u="sng" kern="0" dirty="0" smtClean="0">
                <a:solidFill>
                  <a:srgbClr val="0070C0"/>
                </a:solidFill>
                <a:latin typeface="+mn-lt"/>
              </a:rPr>
              <a:t>Software </a:t>
            </a:r>
            <a:r>
              <a:rPr lang="fr-FR" b="1" u="sng" kern="0" dirty="0" err="1" smtClean="0">
                <a:solidFill>
                  <a:srgbClr val="0070C0"/>
                </a:solidFill>
                <a:latin typeface="+mn-lt"/>
              </a:rPr>
              <a:t>Implementation</a:t>
            </a:r>
            <a:r>
              <a:rPr lang="fr-FR" b="1" u="sng" kern="0" dirty="0" smtClean="0">
                <a:solidFill>
                  <a:srgbClr val="0070C0"/>
                </a:solidFill>
                <a:latin typeface="+mn-lt"/>
              </a:rPr>
              <a:t> Process</a:t>
            </a:r>
            <a:endParaRPr kumimoji="0" lang="fr-FR" sz="1800" b="1" i="0" u="sng" strike="noStrike" kern="0" cap="none" spc="0" normalizeH="0" baseline="0" noProof="0" dirty="0">
              <a:ln>
                <a:noFill/>
              </a:ln>
              <a:solidFill>
                <a:srgbClr val="0070C0"/>
              </a:solidFill>
              <a:effectLst/>
              <a:uLnTx/>
              <a:uFillTx/>
              <a:latin typeface="+mn-lt"/>
              <a:ea typeface="+mn-ea"/>
              <a:cs typeface="+mn-cs"/>
            </a:endParaRPr>
          </a:p>
        </p:txBody>
      </p:sp>
      <p:graphicFrame>
        <p:nvGraphicFramePr>
          <p:cNvPr id="143362" name="Object 2"/>
          <p:cNvGraphicFramePr>
            <a:graphicFrameLocks noChangeAspect="1"/>
          </p:cNvGraphicFramePr>
          <p:nvPr/>
        </p:nvGraphicFramePr>
        <p:xfrm>
          <a:off x="755650" y="1434207"/>
          <a:ext cx="3744913" cy="4945063"/>
        </p:xfrm>
        <a:graphic>
          <a:graphicData uri="http://schemas.openxmlformats.org/presentationml/2006/ole">
            <p:oleObj spid="_x0000_s143362" name="Visio" r:id="rId3" imgW="7234549" imgH="10114604" progId="Visio.Drawing.11">
              <p:embed/>
            </p:oleObj>
          </a:graphicData>
        </a:graphic>
      </p:graphicFrame>
      <p:sp>
        <p:nvSpPr>
          <p:cNvPr id="7" name="Espace réservé du contenu 10"/>
          <p:cNvSpPr txBox="1">
            <a:spLocks/>
          </p:cNvSpPr>
          <p:nvPr/>
        </p:nvSpPr>
        <p:spPr>
          <a:xfrm>
            <a:off x="4645025" y="1052736"/>
            <a:ext cx="4319463" cy="5472608"/>
          </a:xfrm>
          <a:prstGeom prst="rect">
            <a:avLst/>
          </a:prstGeom>
          <a:ln>
            <a:solidFill>
              <a:schemeClr val="accent2"/>
            </a:solidFill>
          </a:ln>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r-FR" sz="1800" b="1" i="0" u="sng" strike="noStrike" kern="0" cap="none" spc="0" normalizeH="0" baseline="0" noProof="0" dirty="0" smtClean="0">
                <a:ln>
                  <a:noFill/>
                </a:ln>
                <a:solidFill>
                  <a:srgbClr val="0070C0"/>
                </a:solidFill>
                <a:effectLst/>
                <a:uLnTx/>
                <a:uFillTx/>
                <a:latin typeface="+mn-lt"/>
                <a:ea typeface="+mn-ea"/>
                <a:cs typeface="+mn-cs"/>
              </a:rPr>
              <a:t>System </a:t>
            </a:r>
            <a:r>
              <a:rPr kumimoji="0" lang="fr-FR" sz="1800" b="1" i="0" u="sng" strike="noStrike" kern="0" cap="none" spc="0" normalizeH="0" baseline="0" noProof="0" dirty="0" err="1" smtClean="0">
                <a:ln>
                  <a:noFill/>
                </a:ln>
                <a:solidFill>
                  <a:srgbClr val="0070C0"/>
                </a:solidFill>
                <a:effectLst/>
                <a:uLnTx/>
                <a:uFillTx/>
                <a:latin typeface="+mn-lt"/>
                <a:ea typeface="+mn-ea"/>
                <a:cs typeface="+mn-cs"/>
              </a:rPr>
              <a:t>Implementation</a:t>
            </a:r>
            <a:r>
              <a:rPr kumimoji="0" lang="fr-FR" sz="1800" b="1" i="0" u="sng" strike="noStrike" kern="0" cap="none" spc="0" normalizeH="0" baseline="0" noProof="0" dirty="0" smtClean="0">
                <a:ln>
                  <a:noFill/>
                </a:ln>
                <a:solidFill>
                  <a:srgbClr val="0070C0"/>
                </a:solidFill>
                <a:effectLst/>
                <a:uLnTx/>
                <a:uFillTx/>
                <a:latin typeface="+mn-lt"/>
                <a:ea typeface="+mn-ea"/>
                <a:cs typeface="+mn-cs"/>
              </a:rPr>
              <a:t> Process</a:t>
            </a:r>
          </a:p>
        </p:txBody>
      </p:sp>
      <p:sp>
        <p:nvSpPr>
          <p:cNvPr id="143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A"/>
          </a:p>
        </p:txBody>
      </p:sp>
      <p:graphicFrame>
        <p:nvGraphicFramePr>
          <p:cNvPr id="143363" name="Object 3"/>
          <p:cNvGraphicFramePr>
            <a:graphicFrameLocks noChangeAspect="1"/>
          </p:cNvGraphicFramePr>
          <p:nvPr/>
        </p:nvGraphicFramePr>
        <p:xfrm>
          <a:off x="5025535" y="1412776"/>
          <a:ext cx="3650921" cy="4943872"/>
        </p:xfrm>
        <a:graphic>
          <a:graphicData uri="http://schemas.openxmlformats.org/presentationml/2006/ole">
            <p:oleObj spid="_x0000_s143363" name="Visio" r:id="rId4" imgW="7234549" imgH="10114604" progId="Visio.Drawing.11">
              <p:embed/>
            </p:oleObj>
          </a:graphicData>
        </a:graphic>
      </p:graphicFrame>
      <p:sp>
        <p:nvSpPr>
          <p:cNvPr id="11" name="Content Placeholder 15"/>
          <p:cNvSpPr txBox="1">
            <a:spLocks/>
          </p:cNvSpPr>
          <p:nvPr/>
        </p:nvSpPr>
        <p:spPr>
          <a:xfrm>
            <a:off x="107504" y="620688"/>
            <a:ext cx="8964488" cy="504056"/>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000" kern="0" dirty="0" smtClean="0">
                <a:latin typeface="+mn-lt"/>
              </a:rPr>
              <a:t>One</a:t>
            </a:r>
            <a:r>
              <a:rPr kumimoji="0" lang="en-US" sz="2000" b="0" i="0" u="none" strike="noStrike" kern="0" cap="none" spc="0" normalizeH="0" baseline="0" dirty="0" smtClean="0">
                <a:ln>
                  <a:noFill/>
                </a:ln>
                <a:solidFill>
                  <a:schemeClr val="tx1"/>
                </a:solidFill>
                <a:effectLst/>
                <a:uLnTx/>
                <a:uFillTx/>
                <a:latin typeface="+mn-lt"/>
                <a:ea typeface="+mn-ea"/>
                <a:cs typeface="+mn-cs"/>
              </a:rPr>
              <a:t> new activity</a:t>
            </a:r>
            <a:r>
              <a:rPr kumimoji="0" lang="en-US" sz="2000" b="0" i="0" u="none" strike="noStrike" kern="0" cap="none" spc="0" normalizeH="0" dirty="0" smtClean="0">
                <a:ln>
                  <a:noFill/>
                </a:ln>
                <a:solidFill>
                  <a:schemeClr val="tx1"/>
                </a:solidFill>
                <a:effectLst/>
                <a:uLnTx/>
                <a:uFillTx/>
                <a:latin typeface="+mn-lt"/>
                <a:ea typeface="+mn-ea"/>
                <a:cs typeface="+mn-cs"/>
              </a:rPr>
              <a:t> (Physical Construction), </a:t>
            </a:r>
            <a:r>
              <a:rPr kumimoji="0" lang="en-US" sz="2000" b="0" i="0" u="none" strike="noStrike" kern="0" cap="none" spc="0" normalizeH="0" baseline="0" dirty="0" smtClean="0">
                <a:ln>
                  <a:noFill/>
                </a:ln>
                <a:solidFill>
                  <a:schemeClr val="tx1"/>
                </a:solidFill>
                <a:effectLst/>
                <a:uLnTx/>
                <a:uFillTx/>
                <a:latin typeface="+mn-lt"/>
                <a:ea typeface="+mn-ea"/>
                <a:cs typeface="+mn-cs"/>
              </a:rPr>
              <a:t>changes to name of activities, new tasks</a:t>
            </a:r>
            <a:endParaRPr kumimoji="0" lang="en-US" sz="2000" b="0" i="0" u="none" strike="noStrike" kern="0" cap="none" spc="0" normalizeH="0" baseline="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B28E523-6298-481D-AACA-B842C0AF61D9}" type="datetime4">
              <a:rPr lang="en-US" smtClean="0"/>
              <a:pPr>
                <a:defRPr/>
              </a:pPr>
              <a:t>April 28, 2012</a:t>
            </a:fld>
            <a:endParaRPr lang="fr-CA"/>
          </a:p>
        </p:txBody>
      </p:sp>
      <p:sp>
        <p:nvSpPr>
          <p:cNvPr id="3" name="Slide Number Placeholder 2"/>
          <p:cNvSpPr>
            <a:spLocks noGrp="1"/>
          </p:cNvSpPr>
          <p:nvPr>
            <p:ph type="sldNum" sz="quarter" idx="11"/>
          </p:nvPr>
        </p:nvSpPr>
        <p:spPr/>
        <p:txBody>
          <a:bodyPr/>
          <a:lstStyle/>
          <a:p>
            <a:pPr>
              <a:defRPr/>
            </a:pPr>
            <a:fld id="{F73446F6-7C31-4719-8AD9-D7CFCDE5E7B1}" type="slidenum">
              <a:rPr lang="en-US" smtClean="0"/>
              <a:pPr>
                <a:defRPr/>
              </a:pPr>
              <a:t>78</a:t>
            </a:fld>
            <a:endParaRPr lang="en-US"/>
          </a:p>
        </p:txBody>
      </p:sp>
      <p:sp>
        <p:nvSpPr>
          <p:cNvPr id="4" name="Title 1"/>
          <p:cNvSpPr txBox="1">
            <a:spLocks/>
          </p:cNvSpPr>
          <p:nvPr/>
        </p:nvSpPr>
        <p:spPr>
          <a:xfrm>
            <a:off x="468313" y="125760"/>
            <a:ext cx="8353425"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3200" b="1" i="0" u="none" strike="noStrike" kern="0" cap="none" spc="0" normalizeH="0" baseline="0" noProof="0" dirty="0" smtClean="0">
                <a:ln>
                  <a:noFill/>
                </a:ln>
                <a:solidFill>
                  <a:schemeClr val="accent2"/>
                </a:solidFill>
                <a:effectLst/>
                <a:uLnTx/>
                <a:uFillTx/>
                <a:latin typeface="+mj-lt"/>
                <a:ea typeface="+mj-ea"/>
                <a:cs typeface="+mj-cs"/>
              </a:rPr>
              <a:t>System Engineering Process</a:t>
            </a:r>
            <a:endParaRPr kumimoji="0" lang="fr-CA" sz="3200" b="1" i="0" u="none" strike="noStrike" kern="0" cap="none" spc="0" normalizeH="0" baseline="0" noProof="0" dirty="0">
              <a:ln>
                <a:noFill/>
              </a:ln>
              <a:solidFill>
                <a:schemeClr val="accent2"/>
              </a:solidFill>
              <a:effectLst/>
              <a:uLnTx/>
              <a:uFillTx/>
              <a:latin typeface="+mj-lt"/>
              <a:ea typeface="+mj-ea"/>
              <a:cs typeface="+mj-cs"/>
            </a:endParaRPr>
          </a:p>
        </p:txBody>
      </p:sp>
      <p:sp>
        <p:nvSpPr>
          <p:cNvPr id="5" name="Espace réservé du contenu 9"/>
          <p:cNvSpPr txBox="1">
            <a:spLocks/>
          </p:cNvSpPr>
          <p:nvPr/>
        </p:nvSpPr>
        <p:spPr>
          <a:xfrm>
            <a:off x="431074" y="712452"/>
            <a:ext cx="4040188" cy="5760640"/>
          </a:xfrm>
          <a:prstGeom prst="rect">
            <a:avLst/>
          </a:prstGeom>
          <a:ln>
            <a:solidFill>
              <a:schemeClr val="accent2"/>
            </a:solidFill>
          </a:ln>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fr-FR" b="1" u="sng" kern="0" dirty="0" smtClean="0">
                <a:solidFill>
                  <a:srgbClr val="0070C0"/>
                </a:solidFill>
                <a:latin typeface="+mn-lt"/>
              </a:rPr>
              <a:t>Software </a:t>
            </a:r>
            <a:r>
              <a:rPr lang="fr-FR" b="1" u="sng" kern="0" dirty="0" err="1" smtClean="0">
                <a:solidFill>
                  <a:srgbClr val="0070C0"/>
                </a:solidFill>
                <a:latin typeface="+mn-lt"/>
              </a:rPr>
              <a:t>Implementation</a:t>
            </a:r>
            <a:r>
              <a:rPr lang="fr-FR" b="1" u="sng" kern="0" dirty="0" smtClean="0">
                <a:solidFill>
                  <a:srgbClr val="0070C0"/>
                </a:solidFill>
                <a:latin typeface="+mn-lt"/>
              </a:rPr>
              <a:t> Process</a:t>
            </a:r>
            <a:endParaRPr kumimoji="0" lang="fr-FR" sz="1800" b="1" i="0" u="sng" strike="noStrike" kern="0" cap="none" spc="0" normalizeH="0" baseline="0" noProof="0" dirty="0">
              <a:ln>
                <a:noFill/>
              </a:ln>
              <a:solidFill>
                <a:srgbClr val="0070C0"/>
              </a:solidFill>
              <a:effectLst/>
              <a:uLnTx/>
              <a:uFillTx/>
              <a:latin typeface="+mn-lt"/>
              <a:ea typeface="+mn-ea"/>
              <a:cs typeface="+mn-cs"/>
            </a:endParaRPr>
          </a:p>
        </p:txBody>
      </p:sp>
      <p:sp>
        <p:nvSpPr>
          <p:cNvPr id="6" name="Espace réservé du contenu 10"/>
          <p:cNvSpPr txBox="1">
            <a:spLocks/>
          </p:cNvSpPr>
          <p:nvPr/>
        </p:nvSpPr>
        <p:spPr>
          <a:xfrm>
            <a:off x="4618899" y="712452"/>
            <a:ext cx="4319463" cy="5832648"/>
          </a:xfrm>
          <a:prstGeom prst="rect">
            <a:avLst/>
          </a:prstGeom>
          <a:ln>
            <a:solidFill>
              <a:schemeClr val="accent2"/>
            </a:solidFill>
          </a:ln>
        </p:spPr>
        <p:txBody>
          <a:bodyPr/>
          <a:lstStyle/>
          <a:p>
            <a:pPr marL="0" marR="0" lvl="0" indent="0" algn="l" defTabSz="914400" rtl="0" eaLnBrk="0" fontAlgn="base" latinLnBrk="0" hangingPunct="0">
              <a:spcBef>
                <a:spcPct val="20000"/>
              </a:spcBef>
              <a:spcAft>
                <a:spcPct val="0"/>
              </a:spcAft>
              <a:buClrTx/>
              <a:buSzTx/>
              <a:buFontTx/>
              <a:buNone/>
              <a:tabLst/>
              <a:defRPr/>
            </a:pPr>
            <a:r>
              <a:rPr kumimoji="0" lang="en-US" sz="1800" b="1" i="0" u="sng" strike="noStrike" kern="0" cap="none" spc="0" normalizeH="0" baseline="0" noProof="0" dirty="0" smtClean="0">
                <a:ln>
                  <a:noFill/>
                </a:ln>
                <a:solidFill>
                  <a:srgbClr val="0070C0"/>
                </a:solidFill>
                <a:effectLst/>
                <a:uLnTx/>
                <a:uFillTx/>
                <a:latin typeface="+mn-lt"/>
                <a:ea typeface="+mn-ea"/>
                <a:cs typeface="+mn-cs"/>
              </a:rPr>
              <a:t>System Implementation Process</a:t>
            </a:r>
          </a:p>
          <a:p>
            <a:pPr marL="342900" marR="0" lvl="0" indent="-342900" algn="l" defTabSz="914400" rtl="0" eaLnBrk="0" fontAlgn="base" latinLnBrk="0" hangingPunct="0">
              <a:spcBef>
                <a:spcPct val="20000"/>
              </a:spcBef>
              <a:spcAft>
                <a:spcPct val="0"/>
              </a:spcAft>
              <a:buClrTx/>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rPr>
              <a:t>No Change</a:t>
            </a:r>
            <a:endParaRPr lang="en-US" sz="1400" kern="0" dirty="0" smtClean="0">
              <a:latin typeface="+mn-lt"/>
            </a:endParaRPr>
          </a:p>
          <a:p>
            <a:pPr marL="342900" lvl="0" indent="-342900" eaLnBrk="0" hangingPunct="0">
              <a:spcBef>
                <a:spcPct val="20000"/>
              </a:spcBef>
              <a:buFontTx/>
              <a:buChar char="•"/>
              <a:defRPr/>
            </a:pPr>
            <a:r>
              <a:rPr lang="en-US" sz="1400" kern="0" dirty="0" smtClean="0">
                <a:latin typeface="+mn-lt"/>
              </a:rPr>
              <a:t>Instead of  </a:t>
            </a:r>
            <a:r>
              <a:rPr lang="en-US" sz="1400" i="1" kern="0" dirty="0" smtClean="0">
                <a:latin typeface="+mn-lt"/>
              </a:rPr>
              <a:t>SI 2.2  Document or update the Requirements Specifications</a:t>
            </a:r>
            <a:r>
              <a:rPr lang="en-US" sz="1400" kern="0" dirty="0" smtClean="0">
                <a:latin typeface="+mn-lt"/>
              </a:rPr>
              <a:t>:</a:t>
            </a:r>
          </a:p>
          <a:p>
            <a:pPr marL="800100" lvl="1" indent="-342900" eaLnBrk="0" hangingPunct="0">
              <a:spcBef>
                <a:spcPct val="20000"/>
              </a:spcBef>
              <a:buFontTx/>
              <a:buChar char="•"/>
              <a:defRPr/>
            </a:pPr>
            <a:r>
              <a:rPr lang="en-US" sz="1400" kern="0" dirty="0" smtClean="0">
                <a:latin typeface="+mn-lt"/>
              </a:rPr>
              <a:t>SY.2.2 - Elicit acquirer and other stakeholders requirements and analyze system context </a:t>
            </a:r>
          </a:p>
          <a:p>
            <a:pPr marL="800100" lvl="1" indent="-342900" eaLnBrk="0" hangingPunct="0">
              <a:spcBef>
                <a:spcPct val="20000"/>
              </a:spcBef>
              <a:buFontTx/>
              <a:buChar char="•"/>
              <a:defRPr/>
            </a:pPr>
            <a:r>
              <a:rPr lang="en-US" sz="1400" kern="0" dirty="0" smtClean="0">
                <a:latin typeface="+mn-lt"/>
              </a:rPr>
              <a:t>SY.2.3 - Elaborate System Requirements</a:t>
            </a:r>
          </a:p>
          <a:p>
            <a:pPr marL="800100" lvl="1" indent="-342900" eaLnBrk="0" hangingPunct="0">
              <a:spcBef>
                <a:spcPct val="20000"/>
              </a:spcBef>
              <a:buFontTx/>
              <a:buChar char="•"/>
              <a:defRPr/>
            </a:pPr>
            <a:r>
              <a:rPr lang="en-US" sz="1400" kern="0" dirty="0" smtClean="0">
                <a:latin typeface="+mn-lt"/>
              </a:rPr>
              <a:t>SY.2.4 - Elaborate System element Design Requirements</a:t>
            </a:r>
          </a:p>
          <a:p>
            <a:pPr marL="342900" indent="-342900" eaLnBrk="0" hangingPunct="0">
              <a:spcBef>
                <a:spcPct val="20000"/>
              </a:spcBef>
              <a:buFontTx/>
              <a:buChar char="•"/>
              <a:defRPr/>
            </a:pPr>
            <a:r>
              <a:rPr lang="en-US" sz="1400" kern="0" dirty="0" smtClean="0">
                <a:latin typeface="+mn-lt"/>
              </a:rPr>
              <a:t>SY.2.6 Validate and obtain approval of the </a:t>
            </a:r>
            <a:r>
              <a:rPr lang="en-US" sz="1400" u="sng" kern="0" dirty="0" smtClean="0">
                <a:latin typeface="+mn-lt"/>
              </a:rPr>
              <a:t>System</a:t>
            </a:r>
            <a:r>
              <a:rPr lang="en-US" sz="1400" kern="0" dirty="0" smtClean="0">
                <a:latin typeface="+mn-lt"/>
              </a:rPr>
              <a:t> Requirements Specification from the Acquirer and the Stakeholders </a:t>
            </a:r>
            <a:r>
              <a:rPr lang="en-US" sz="1400" i="1" kern="0" dirty="0" smtClean="0">
                <a:latin typeface="+mn-lt"/>
              </a:rPr>
              <a:t>(instead of Validate and obtain approval of the Requirements Specification ) </a:t>
            </a:r>
          </a:p>
          <a:p>
            <a:pPr marL="342900" indent="-342900" eaLnBrk="0" hangingPunct="0">
              <a:spcBef>
                <a:spcPct val="20000"/>
              </a:spcBef>
              <a:buFontTx/>
              <a:buChar char="•"/>
              <a:defRPr/>
            </a:pPr>
            <a:r>
              <a:rPr lang="en-US" sz="1400" kern="0" dirty="0" smtClean="0">
                <a:latin typeface="+mn-lt"/>
              </a:rPr>
              <a:t>SY.2.7 Document the preliminary version of the </a:t>
            </a:r>
            <a:r>
              <a:rPr lang="en-US" sz="1400" u="sng" kern="0" dirty="0" smtClean="0">
                <a:latin typeface="+mn-lt"/>
              </a:rPr>
              <a:t>System</a:t>
            </a:r>
            <a:r>
              <a:rPr lang="en-US" sz="1400" kern="0" dirty="0" smtClean="0">
                <a:latin typeface="+mn-lt"/>
              </a:rPr>
              <a:t> User Documentation </a:t>
            </a:r>
            <a:r>
              <a:rPr lang="en-US" sz="1400" i="1" kern="0" dirty="0" smtClean="0">
                <a:latin typeface="+mn-lt"/>
              </a:rPr>
              <a:t>(instead of </a:t>
            </a:r>
            <a:r>
              <a:rPr lang="en-US" sz="1400" i="1" u="sng" kern="0" dirty="0" smtClean="0">
                <a:latin typeface="+mn-lt"/>
              </a:rPr>
              <a:t>Software</a:t>
            </a:r>
            <a:r>
              <a:rPr lang="en-US" sz="1400" i="1" kern="0" dirty="0" smtClean="0">
                <a:latin typeface="+mn-lt"/>
              </a:rPr>
              <a:t> User Documentation)</a:t>
            </a:r>
          </a:p>
          <a:p>
            <a:pPr marL="342900" indent="-342900" eaLnBrk="0" hangingPunct="0">
              <a:spcBef>
                <a:spcPct val="20000"/>
              </a:spcBef>
              <a:buFontTx/>
              <a:buChar char="•"/>
              <a:defRPr/>
            </a:pPr>
            <a:r>
              <a:rPr lang="en-US" sz="1400" kern="0" dirty="0" smtClean="0">
                <a:latin typeface="+mn-lt"/>
              </a:rPr>
              <a:t>SY.2.8 Verify and obtain approval of the </a:t>
            </a:r>
            <a:r>
              <a:rPr lang="en-US" sz="1400" u="sng" kern="0" dirty="0" smtClean="0">
                <a:latin typeface="+mn-lt"/>
              </a:rPr>
              <a:t>System</a:t>
            </a:r>
            <a:r>
              <a:rPr lang="en-US" sz="1400" kern="0" dirty="0" smtClean="0">
                <a:latin typeface="+mn-lt"/>
              </a:rPr>
              <a:t> User Documentation </a:t>
            </a:r>
            <a:r>
              <a:rPr lang="en-US" sz="1400" i="1" kern="0" dirty="0" smtClean="0">
                <a:latin typeface="+mn-lt"/>
              </a:rPr>
              <a:t>(instead of </a:t>
            </a:r>
            <a:r>
              <a:rPr lang="en-US" sz="1400" i="1" u="sng" kern="0" dirty="0" smtClean="0">
                <a:latin typeface="+mj-lt"/>
              </a:rPr>
              <a:t>Software</a:t>
            </a:r>
            <a:r>
              <a:rPr lang="en-US" sz="1400" i="1" kern="0" dirty="0" smtClean="0">
                <a:latin typeface="+mj-lt"/>
              </a:rPr>
              <a:t> User Documentation) </a:t>
            </a:r>
          </a:p>
          <a:p>
            <a:pPr marL="342900" indent="-342900" eaLnBrk="0" hangingPunct="0">
              <a:spcBef>
                <a:spcPct val="20000"/>
              </a:spcBef>
              <a:buFontTx/>
              <a:buChar char="•"/>
              <a:defRPr/>
            </a:pPr>
            <a:r>
              <a:rPr lang="en-US" sz="1400" kern="0" dirty="0" smtClean="0">
                <a:latin typeface="+mj-lt"/>
              </a:rPr>
              <a:t>SY.2.9 Incorporate the Requirements Specifications, and </a:t>
            </a:r>
            <a:r>
              <a:rPr lang="en-US" sz="1400" u="sng" kern="0" dirty="0" smtClean="0">
                <a:latin typeface="+mj-lt"/>
              </a:rPr>
              <a:t>System</a:t>
            </a:r>
            <a:r>
              <a:rPr lang="en-US" sz="1400" kern="0" dirty="0" smtClean="0">
                <a:latin typeface="+mj-lt"/>
              </a:rPr>
              <a:t> User Documentation to the </a:t>
            </a:r>
            <a:r>
              <a:rPr lang="en-US" sz="1400" u="sng" kern="0" dirty="0" smtClean="0">
                <a:latin typeface="+mj-lt"/>
              </a:rPr>
              <a:t>System</a:t>
            </a:r>
            <a:r>
              <a:rPr lang="en-US" sz="1400" kern="0" dirty="0" smtClean="0">
                <a:latin typeface="+mj-lt"/>
              </a:rPr>
              <a:t> Configuration in the baseline </a:t>
            </a:r>
            <a:r>
              <a:rPr lang="en-US" sz="1400" i="1" kern="0" dirty="0" smtClean="0">
                <a:latin typeface="+mj-lt"/>
              </a:rPr>
              <a:t>(instead of Incorporate the Requirements Specifications, and  </a:t>
            </a:r>
            <a:r>
              <a:rPr lang="en-US" sz="1400" i="1" u="sng" kern="0" dirty="0" smtClean="0">
                <a:latin typeface="+mj-lt"/>
              </a:rPr>
              <a:t>Software</a:t>
            </a:r>
            <a:r>
              <a:rPr lang="en-US" sz="1400" i="1" kern="0" dirty="0" smtClean="0">
                <a:latin typeface="+mj-lt"/>
              </a:rPr>
              <a:t> User Documentation to the </a:t>
            </a:r>
            <a:r>
              <a:rPr lang="en-US" sz="1400" i="1" u="sng" kern="0" dirty="0" smtClean="0">
                <a:latin typeface="+mj-lt"/>
              </a:rPr>
              <a:t>Software</a:t>
            </a:r>
            <a:r>
              <a:rPr lang="en-US" sz="1400" i="1" kern="0" dirty="0" smtClean="0">
                <a:latin typeface="+mj-lt"/>
              </a:rPr>
              <a:t> Configuration in the baseline)</a:t>
            </a:r>
          </a:p>
        </p:txBody>
      </p:sp>
      <p:graphicFrame>
        <p:nvGraphicFramePr>
          <p:cNvPr id="7" name="Objet 2"/>
          <p:cNvGraphicFramePr>
            <a:graphicFrameLocks noChangeAspect="1"/>
          </p:cNvGraphicFramePr>
          <p:nvPr>
            <p:extLst>
              <p:ext uri="{D42A27DB-BD31-4B8C-83A1-F6EECF244321}">
                <p14:modId xmlns="" xmlns:p14="http://schemas.microsoft.com/office/powerpoint/2010/main" val="1525243629"/>
              </p:ext>
            </p:extLst>
          </p:nvPr>
        </p:nvGraphicFramePr>
        <p:xfrm>
          <a:off x="729450" y="1093720"/>
          <a:ext cx="3744416" cy="4944808"/>
        </p:xfrm>
        <a:graphic>
          <a:graphicData uri="http://schemas.openxmlformats.org/presentationml/2006/ole">
            <p:oleObj spid="_x0000_s121858" name="Visio" r:id="rId3" imgW="7234549" imgH="10114604" progId="Visio.Drawing.11">
              <p:embed/>
            </p:oleObj>
          </a:graphicData>
        </a:graphic>
      </p:graphicFrame>
      <p:grpSp>
        <p:nvGrpSpPr>
          <p:cNvPr id="22" name="Group 21"/>
          <p:cNvGrpSpPr/>
          <p:nvPr/>
        </p:nvGrpSpPr>
        <p:grpSpPr>
          <a:xfrm>
            <a:off x="2097602" y="1504540"/>
            <a:ext cx="2592288" cy="1005597"/>
            <a:chOff x="2123728" y="1552380"/>
            <a:chExt cx="2524070" cy="1010008"/>
          </a:xfrm>
        </p:grpSpPr>
        <p:sp>
          <p:nvSpPr>
            <p:cNvPr id="8" name="Ellipse 5"/>
            <p:cNvSpPr/>
            <p:nvPr/>
          </p:nvSpPr>
          <p:spPr bwMode="auto">
            <a:xfrm>
              <a:off x="2123728" y="1986324"/>
              <a:ext cx="1008112" cy="576064"/>
            </a:xfrm>
            <a:prstGeom prst="ellipse">
              <a:avLst/>
            </a:prstGeom>
            <a:noFill/>
            <a:ln w="3810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Arial" pitchFamily="34" charset="0"/>
              </a:endParaRPr>
            </a:p>
          </p:txBody>
        </p:sp>
        <p:cxnSp>
          <p:nvCxnSpPr>
            <p:cNvPr id="9" name="Connecteur droit avec flèche 7"/>
            <p:cNvCxnSpPr>
              <a:stCxn id="8" idx="6"/>
            </p:cNvCxnSpPr>
            <p:nvPr/>
          </p:nvCxnSpPr>
          <p:spPr bwMode="auto">
            <a:xfrm flipV="1">
              <a:off x="3131840" y="1552380"/>
              <a:ext cx="1515958" cy="721975"/>
            </a:xfrm>
            <a:prstGeom prst="straightConnector1">
              <a:avLst/>
            </a:prstGeom>
            <a:solidFill>
              <a:schemeClr val="accent1"/>
            </a:solidFill>
            <a:ln w="38100" cap="flat" cmpd="sng" algn="ctr">
              <a:solidFill>
                <a:srgbClr val="FF3300"/>
              </a:solidFill>
              <a:prstDash val="solid"/>
              <a:round/>
              <a:headEnd type="none" w="med" len="med"/>
              <a:tailEnd type="arrow"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23" name="Group 22"/>
          <p:cNvGrpSpPr/>
          <p:nvPr/>
        </p:nvGrpSpPr>
        <p:grpSpPr>
          <a:xfrm>
            <a:off x="2097602" y="1069976"/>
            <a:ext cx="2592288" cy="576064"/>
            <a:chOff x="2123728" y="1122228"/>
            <a:chExt cx="2592288" cy="576064"/>
          </a:xfrm>
        </p:grpSpPr>
        <p:sp>
          <p:nvSpPr>
            <p:cNvPr id="17" name="Ellipse 5"/>
            <p:cNvSpPr/>
            <p:nvPr/>
          </p:nvSpPr>
          <p:spPr bwMode="auto">
            <a:xfrm>
              <a:off x="2123728" y="1122228"/>
              <a:ext cx="1008112" cy="576064"/>
            </a:xfrm>
            <a:prstGeom prst="ellipse">
              <a:avLst/>
            </a:prstGeom>
            <a:noFill/>
            <a:ln w="3810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Arial" pitchFamily="34" charset="0"/>
              </a:endParaRPr>
            </a:p>
          </p:txBody>
        </p:sp>
        <p:cxnSp>
          <p:nvCxnSpPr>
            <p:cNvPr id="18" name="Connecteur droit avec flèche 7"/>
            <p:cNvCxnSpPr>
              <a:stCxn id="17" idx="6"/>
            </p:cNvCxnSpPr>
            <p:nvPr/>
          </p:nvCxnSpPr>
          <p:spPr bwMode="auto">
            <a:xfrm flipV="1">
              <a:off x="3131840" y="1268760"/>
              <a:ext cx="1584176" cy="141500"/>
            </a:xfrm>
            <a:prstGeom prst="straightConnector1">
              <a:avLst/>
            </a:prstGeom>
            <a:solidFill>
              <a:schemeClr val="accent1"/>
            </a:solidFill>
            <a:ln w="38100" cap="flat" cmpd="sng" algn="ctr">
              <a:solidFill>
                <a:srgbClr val="FF3300"/>
              </a:solidFill>
              <a:prstDash val="solid"/>
              <a:round/>
              <a:headEnd type="none" w="med" len="med"/>
              <a:tailEnd type="arrow"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blinds(horizontal)">
                                      <p:cBhvr>
                                        <p:cTn id="25" dur="500"/>
                                        <p:tgtEl>
                                          <p:spTgt spid="6">
                                            <p:txEl>
                                              <p:pRg st="3" end="3"/>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blinds(horizontal)">
                                      <p:cBhvr>
                                        <p:cTn id="28" dur="500"/>
                                        <p:tgtEl>
                                          <p:spTgt spid="6">
                                            <p:txEl>
                                              <p:pRg st="4" end="4"/>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blinds(horizontal)">
                                      <p:cBhvr>
                                        <p:cTn id="31" dur="500"/>
                                        <p:tgtEl>
                                          <p:spTgt spid="6">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blinds(horizontal)">
                                      <p:cBhvr>
                                        <p:cTn id="36" dur="500"/>
                                        <p:tgtEl>
                                          <p:spTgt spid="6">
                                            <p:txEl>
                                              <p:pRg st="6" end="6"/>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blinds(horizontal)">
                                      <p:cBhvr>
                                        <p:cTn id="39" dur="500"/>
                                        <p:tgtEl>
                                          <p:spTgt spid="6">
                                            <p:txEl>
                                              <p:pRg st="7" end="7"/>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blinds(horizontal)">
                                      <p:cBhvr>
                                        <p:cTn id="42" dur="500"/>
                                        <p:tgtEl>
                                          <p:spTgt spid="6">
                                            <p:txEl>
                                              <p:pRg st="8" end="8"/>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6">
                                            <p:txEl>
                                              <p:pRg st="9" end="9"/>
                                            </p:txEl>
                                          </p:spTgt>
                                        </p:tgtEl>
                                        <p:attrNameLst>
                                          <p:attrName>style.visibility</p:attrName>
                                        </p:attrNameLst>
                                      </p:cBhvr>
                                      <p:to>
                                        <p:strVal val="visible"/>
                                      </p:to>
                                    </p:set>
                                    <p:animEffect transition="in" filter="blinds(horizontal)">
                                      <p:cBhvr>
                                        <p:cTn id="45"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B28E523-6298-481D-AACA-B842C0AF61D9}" type="datetime4">
              <a:rPr lang="en-US" smtClean="0"/>
              <a:pPr>
                <a:defRPr/>
              </a:pPr>
              <a:t>April 28, 2012</a:t>
            </a:fld>
            <a:endParaRPr lang="fr-CA"/>
          </a:p>
        </p:txBody>
      </p:sp>
      <p:sp>
        <p:nvSpPr>
          <p:cNvPr id="3" name="Slide Number Placeholder 2"/>
          <p:cNvSpPr>
            <a:spLocks noGrp="1"/>
          </p:cNvSpPr>
          <p:nvPr>
            <p:ph type="sldNum" sz="quarter" idx="11"/>
          </p:nvPr>
        </p:nvSpPr>
        <p:spPr/>
        <p:txBody>
          <a:bodyPr/>
          <a:lstStyle/>
          <a:p>
            <a:pPr>
              <a:defRPr/>
            </a:pPr>
            <a:fld id="{F73446F6-7C31-4719-8AD9-D7CFCDE5E7B1}" type="slidenum">
              <a:rPr lang="en-US" smtClean="0"/>
              <a:pPr>
                <a:defRPr/>
              </a:pPr>
              <a:t>79</a:t>
            </a:fld>
            <a:endParaRPr lang="en-US"/>
          </a:p>
        </p:txBody>
      </p:sp>
      <p:sp>
        <p:nvSpPr>
          <p:cNvPr id="4" name="Title 1"/>
          <p:cNvSpPr txBox="1">
            <a:spLocks/>
          </p:cNvSpPr>
          <p:nvPr/>
        </p:nvSpPr>
        <p:spPr>
          <a:xfrm>
            <a:off x="468313" y="125760"/>
            <a:ext cx="8353425"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3200" b="1" i="0" u="none" strike="noStrike" kern="0" cap="none" spc="0" normalizeH="0" baseline="0" noProof="0" dirty="0" smtClean="0">
                <a:ln>
                  <a:noFill/>
                </a:ln>
                <a:solidFill>
                  <a:schemeClr val="accent2"/>
                </a:solidFill>
                <a:effectLst/>
                <a:uLnTx/>
                <a:uFillTx/>
                <a:latin typeface="+mj-lt"/>
                <a:ea typeface="+mj-ea"/>
                <a:cs typeface="+mj-cs"/>
              </a:rPr>
              <a:t>System Engineering Process</a:t>
            </a:r>
            <a:endParaRPr kumimoji="0" lang="fr-CA" sz="3200" b="1" i="0" u="none" strike="noStrike" kern="0" cap="none" spc="0" normalizeH="0" baseline="0" noProof="0" dirty="0">
              <a:ln>
                <a:noFill/>
              </a:ln>
              <a:solidFill>
                <a:schemeClr val="accent2"/>
              </a:solidFill>
              <a:effectLst/>
              <a:uLnTx/>
              <a:uFillTx/>
              <a:latin typeface="+mj-lt"/>
              <a:ea typeface="+mj-ea"/>
              <a:cs typeface="+mj-cs"/>
            </a:endParaRPr>
          </a:p>
        </p:txBody>
      </p:sp>
      <p:sp>
        <p:nvSpPr>
          <p:cNvPr id="5" name="Espace réservé du contenu 9"/>
          <p:cNvSpPr txBox="1">
            <a:spLocks/>
          </p:cNvSpPr>
          <p:nvPr/>
        </p:nvSpPr>
        <p:spPr>
          <a:xfrm>
            <a:off x="457200" y="764704"/>
            <a:ext cx="4040188" cy="5472608"/>
          </a:xfrm>
          <a:prstGeom prst="rect">
            <a:avLst/>
          </a:prstGeom>
          <a:ln>
            <a:solidFill>
              <a:schemeClr val="accent2"/>
            </a:solidFill>
          </a:ln>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fr-FR" b="1" u="sng" kern="0" dirty="0" smtClean="0">
                <a:solidFill>
                  <a:srgbClr val="0070C0"/>
                </a:solidFill>
                <a:latin typeface="+mn-lt"/>
              </a:rPr>
              <a:t>Software </a:t>
            </a:r>
            <a:r>
              <a:rPr lang="fr-FR" b="1" u="sng" kern="0" dirty="0" err="1" smtClean="0">
                <a:solidFill>
                  <a:srgbClr val="0070C0"/>
                </a:solidFill>
                <a:latin typeface="+mn-lt"/>
              </a:rPr>
              <a:t>Implementation</a:t>
            </a:r>
            <a:r>
              <a:rPr lang="fr-FR" b="1" u="sng" kern="0" dirty="0" smtClean="0">
                <a:solidFill>
                  <a:srgbClr val="0070C0"/>
                </a:solidFill>
                <a:latin typeface="+mn-lt"/>
              </a:rPr>
              <a:t> Process</a:t>
            </a:r>
            <a:endParaRPr kumimoji="0" lang="fr-FR" sz="1800" b="1" i="0" u="sng" strike="noStrike" kern="0" cap="none" spc="0" normalizeH="0" baseline="0" noProof="0" dirty="0">
              <a:ln>
                <a:noFill/>
              </a:ln>
              <a:solidFill>
                <a:srgbClr val="0070C0"/>
              </a:solidFill>
              <a:effectLst/>
              <a:uLnTx/>
              <a:uFillTx/>
              <a:latin typeface="+mn-lt"/>
              <a:ea typeface="+mn-ea"/>
              <a:cs typeface="+mn-cs"/>
            </a:endParaRPr>
          </a:p>
        </p:txBody>
      </p:sp>
      <p:sp>
        <p:nvSpPr>
          <p:cNvPr id="6" name="Espace réservé du contenu 10"/>
          <p:cNvSpPr txBox="1">
            <a:spLocks/>
          </p:cNvSpPr>
          <p:nvPr/>
        </p:nvSpPr>
        <p:spPr>
          <a:xfrm>
            <a:off x="4645025" y="764704"/>
            <a:ext cx="4319463" cy="5904656"/>
          </a:xfrm>
          <a:prstGeom prst="rect">
            <a:avLst/>
          </a:prstGeom>
          <a:ln>
            <a:solidFill>
              <a:schemeClr val="accent2"/>
            </a:solidFill>
          </a:ln>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r-FR" sz="1800" b="1" i="0" u="sng" strike="noStrike" kern="0" cap="none" spc="0" normalizeH="0" baseline="0" noProof="0" dirty="0" smtClean="0">
                <a:ln>
                  <a:noFill/>
                </a:ln>
                <a:solidFill>
                  <a:srgbClr val="0070C0"/>
                </a:solidFill>
                <a:effectLst/>
                <a:uLnTx/>
                <a:uFillTx/>
                <a:latin typeface="+mn-lt"/>
                <a:ea typeface="+mn-ea"/>
                <a:cs typeface="+mn-cs"/>
              </a:rPr>
              <a:t>System </a:t>
            </a:r>
            <a:r>
              <a:rPr kumimoji="0" lang="fr-FR" sz="1800" b="1" i="0" u="sng" strike="noStrike" kern="0" cap="none" spc="0" normalizeH="0" baseline="0" noProof="0" dirty="0" err="1" smtClean="0">
                <a:ln>
                  <a:noFill/>
                </a:ln>
                <a:solidFill>
                  <a:srgbClr val="0070C0"/>
                </a:solidFill>
                <a:effectLst/>
                <a:uLnTx/>
                <a:uFillTx/>
                <a:latin typeface="+mn-lt"/>
                <a:ea typeface="+mn-ea"/>
                <a:cs typeface="+mn-cs"/>
              </a:rPr>
              <a:t>Implementation</a:t>
            </a:r>
            <a:r>
              <a:rPr kumimoji="0" lang="fr-FR" sz="1800" b="1" i="0" u="sng" strike="noStrike" kern="0" cap="none" spc="0" normalizeH="0" baseline="0" noProof="0" dirty="0" smtClean="0">
                <a:ln>
                  <a:noFill/>
                </a:ln>
                <a:solidFill>
                  <a:srgbClr val="0070C0"/>
                </a:solidFill>
                <a:effectLst/>
                <a:uLnTx/>
                <a:uFillTx/>
                <a:latin typeface="+mn-lt"/>
                <a:ea typeface="+mn-ea"/>
                <a:cs typeface="+mn-cs"/>
              </a:rPr>
              <a:t> Process</a:t>
            </a:r>
          </a:p>
          <a:p>
            <a:pPr marL="215900" lvl="0" indent="-342900" defTabSz="901700" eaLnBrk="0" hangingPunct="0">
              <a:spcBef>
                <a:spcPct val="20000"/>
              </a:spcBef>
              <a:buFontTx/>
              <a:buChar char="•"/>
              <a:defRPr/>
            </a:pPr>
            <a:r>
              <a:rPr lang="en-US" sz="1400" kern="0" dirty="0" smtClean="0">
                <a:latin typeface="+mn-lt"/>
              </a:rPr>
              <a:t>SY.3.2 </a:t>
            </a:r>
            <a:r>
              <a:rPr lang="en-US" sz="1400" u="sng" kern="0" dirty="0" smtClean="0">
                <a:latin typeface="+mn-lt"/>
              </a:rPr>
              <a:t>Review System </a:t>
            </a:r>
            <a:r>
              <a:rPr lang="en-US" sz="1400" kern="0" dirty="0" smtClean="0">
                <a:latin typeface="+mn-lt"/>
              </a:rPr>
              <a:t>Requirements Document </a:t>
            </a:r>
            <a:r>
              <a:rPr lang="en-US" sz="1400" i="1" kern="0" dirty="0" smtClean="0">
                <a:latin typeface="+mn-lt"/>
              </a:rPr>
              <a:t>(instead of </a:t>
            </a:r>
            <a:r>
              <a:rPr lang="en-US" sz="1400" i="1" u="sng" kern="0" dirty="0" smtClean="0">
                <a:latin typeface="+mn-lt"/>
              </a:rPr>
              <a:t>Understand </a:t>
            </a:r>
            <a:r>
              <a:rPr lang="en-US" sz="1400" i="1" kern="0" dirty="0" smtClean="0">
                <a:latin typeface="+mn-lt"/>
              </a:rPr>
              <a:t>Requirements Specification)</a:t>
            </a:r>
          </a:p>
          <a:p>
            <a:pPr marL="215900" lvl="0" indent="-342900" defTabSz="901700" eaLnBrk="0" hangingPunct="0">
              <a:spcBef>
                <a:spcPct val="20000"/>
              </a:spcBef>
              <a:buFontTx/>
              <a:buChar char="•"/>
              <a:defRPr/>
            </a:pPr>
            <a:r>
              <a:rPr lang="en-US" sz="1400" kern="0" dirty="0" smtClean="0">
                <a:latin typeface="+mn-lt"/>
              </a:rPr>
              <a:t>SY.3.3 Document or update the </a:t>
            </a:r>
            <a:r>
              <a:rPr lang="en-US" sz="1400" u="sng" kern="0" dirty="0" smtClean="0">
                <a:latin typeface="+mn-lt"/>
              </a:rPr>
              <a:t>Logical System Design</a:t>
            </a:r>
            <a:r>
              <a:rPr lang="en-US" sz="1400" kern="0" dirty="0" smtClean="0">
                <a:latin typeface="+mn-lt"/>
              </a:rPr>
              <a:t> </a:t>
            </a:r>
            <a:r>
              <a:rPr lang="en-US" sz="1400" i="1" kern="0" dirty="0" smtClean="0">
                <a:latin typeface="+mn-lt"/>
              </a:rPr>
              <a:t>(instead of  Document or update the </a:t>
            </a:r>
            <a:r>
              <a:rPr lang="en-US" sz="1400" i="1" u="sng" kern="0" dirty="0" smtClean="0">
                <a:latin typeface="+mn-lt"/>
              </a:rPr>
              <a:t>Software</a:t>
            </a:r>
            <a:r>
              <a:rPr lang="en-US" sz="1400" i="1" kern="0" dirty="0" smtClean="0">
                <a:latin typeface="+mn-lt"/>
              </a:rPr>
              <a:t> Design)</a:t>
            </a:r>
            <a:endParaRPr kumimoji="0" lang="fr-FR" sz="1400" b="0" i="1" u="none" strike="noStrike" kern="0" cap="none" spc="0" normalizeH="0" baseline="0" noProof="0" dirty="0" smtClean="0">
              <a:ln>
                <a:noFill/>
              </a:ln>
              <a:solidFill>
                <a:schemeClr val="tx1"/>
              </a:solidFill>
              <a:effectLst/>
              <a:uLnTx/>
              <a:uFillTx/>
              <a:latin typeface="+mn-lt"/>
              <a:ea typeface="+mn-ea"/>
              <a:cs typeface="+mn-cs"/>
            </a:endParaRPr>
          </a:p>
          <a:p>
            <a:pPr marL="215900" lvl="0" indent="-342900" defTabSz="901700" eaLnBrk="0" hangingPunct="0">
              <a:spcBef>
                <a:spcPct val="20000"/>
              </a:spcBef>
              <a:buFontTx/>
              <a:buChar char="•"/>
              <a:defRPr/>
            </a:pPr>
            <a:r>
              <a:rPr lang="en-US" sz="1400" kern="0" dirty="0" smtClean="0">
                <a:latin typeface="+mn-lt"/>
              </a:rPr>
              <a:t>SY 3.4 Make trade-offs of the System Architecture </a:t>
            </a:r>
            <a:r>
              <a:rPr lang="en-US" sz="1400" i="1" kern="0" dirty="0" smtClean="0">
                <a:latin typeface="+mn-lt"/>
              </a:rPr>
              <a:t>(new task)</a:t>
            </a:r>
          </a:p>
          <a:p>
            <a:pPr marL="215900" lvl="0" indent="-342900" defTabSz="901700" eaLnBrk="0" hangingPunct="0">
              <a:spcBef>
                <a:spcPct val="20000"/>
              </a:spcBef>
              <a:buFontTx/>
              <a:buChar char="•"/>
              <a:defRPr/>
            </a:pPr>
            <a:r>
              <a:rPr lang="en-US" sz="1400" kern="0" dirty="0" smtClean="0">
                <a:latin typeface="+mn-lt"/>
              </a:rPr>
              <a:t>SY.3.5 Document or update the Physical System Design </a:t>
            </a:r>
            <a:r>
              <a:rPr lang="en-US" sz="1400" i="1" kern="0" dirty="0" smtClean="0">
                <a:latin typeface="+mn-lt"/>
              </a:rPr>
              <a:t>(new task)</a:t>
            </a:r>
          </a:p>
          <a:p>
            <a:pPr marL="215900" lvl="0" indent="-342900" defTabSz="901700" eaLnBrk="0" hangingPunct="0">
              <a:spcBef>
                <a:spcPct val="20000"/>
              </a:spcBef>
              <a:buFontTx/>
              <a:buChar char="•"/>
              <a:defRPr/>
            </a:pPr>
            <a:r>
              <a:rPr lang="en-US" sz="1400" kern="0" dirty="0" smtClean="0">
                <a:latin typeface="+mn-lt"/>
              </a:rPr>
              <a:t>SY 3.6  Make trade-offs of the Physical Architecture </a:t>
            </a:r>
            <a:r>
              <a:rPr lang="en-US" sz="1400" i="1" kern="0" dirty="0" smtClean="0">
                <a:latin typeface="+mn-lt"/>
              </a:rPr>
              <a:t>(new task)</a:t>
            </a:r>
          </a:p>
          <a:p>
            <a:pPr marL="215900" lvl="0" indent="-342900" defTabSz="901700" eaLnBrk="0" hangingPunct="0">
              <a:spcBef>
                <a:spcPct val="20000"/>
              </a:spcBef>
              <a:buFontTx/>
              <a:buChar char="•"/>
              <a:defRPr/>
            </a:pPr>
            <a:r>
              <a:rPr lang="en-US" sz="1400" kern="0" dirty="0" smtClean="0">
                <a:latin typeface="+mn-lt"/>
              </a:rPr>
              <a:t>SY.3.7 Verify and obtain approval of the </a:t>
            </a:r>
            <a:r>
              <a:rPr lang="en-US" sz="1400" u="sng" kern="0" dirty="0" smtClean="0">
                <a:latin typeface="+mn-lt"/>
              </a:rPr>
              <a:t>System</a:t>
            </a:r>
            <a:r>
              <a:rPr lang="en-US" sz="1400" kern="0" dirty="0" smtClean="0">
                <a:latin typeface="+mn-lt"/>
              </a:rPr>
              <a:t> Design </a:t>
            </a:r>
            <a:r>
              <a:rPr lang="en-US" sz="1400" i="1" kern="0" dirty="0" smtClean="0">
                <a:latin typeface="+mn-lt"/>
              </a:rPr>
              <a:t>(instead of Verify and obtain approval of the </a:t>
            </a:r>
            <a:r>
              <a:rPr lang="en-US" sz="1400" i="1" u="sng" kern="0" dirty="0" smtClean="0">
                <a:latin typeface="+mn-lt"/>
              </a:rPr>
              <a:t>Software</a:t>
            </a:r>
            <a:r>
              <a:rPr lang="en-US" sz="1400" i="1" kern="0" dirty="0" smtClean="0">
                <a:latin typeface="+mn-lt"/>
              </a:rPr>
              <a:t> Design)</a:t>
            </a:r>
          </a:p>
          <a:p>
            <a:pPr marL="215900" lvl="0" indent="-342900" defTabSz="901700" eaLnBrk="0" hangingPunct="0">
              <a:spcBef>
                <a:spcPct val="20000"/>
              </a:spcBef>
              <a:buFontTx/>
              <a:buChar char="•"/>
              <a:defRPr/>
            </a:pPr>
            <a:r>
              <a:rPr lang="en-US" sz="1400" kern="0" dirty="0" smtClean="0">
                <a:latin typeface="+mn-lt"/>
              </a:rPr>
              <a:t>SY.3.8 Establish or update </a:t>
            </a:r>
            <a:r>
              <a:rPr lang="en-US" sz="1400" u="sng" kern="0" dirty="0" smtClean="0">
                <a:latin typeface="+mn-lt"/>
              </a:rPr>
              <a:t>IVVQ plans and Verification </a:t>
            </a:r>
            <a:r>
              <a:rPr lang="en-US" sz="1400" kern="0" dirty="0" smtClean="0">
                <a:latin typeface="+mn-lt"/>
              </a:rPr>
              <a:t>Procedures </a:t>
            </a:r>
            <a:r>
              <a:rPr lang="en-US" sz="1400" i="1" kern="0" dirty="0" smtClean="0">
                <a:latin typeface="+mn-lt"/>
              </a:rPr>
              <a:t>(instead of  Test Cases and Test Procedures)</a:t>
            </a:r>
          </a:p>
          <a:p>
            <a:pPr marL="215900" lvl="0" indent="-342900" defTabSz="901700" eaLnBrk="0" hangingPunct="0">
              <a:spcBef>
                <a:spcPct val="20000"/>
              </a:spcBef>
              <a:buFontTx/>
              <a:buChar char="•"/>
              <a:defRPr/>
            </a:pPr>
            <a:r>
              <a:rPr lang="en-US" sz="1400" kern="0" dirty="0" smtClean="0">
                <a:latin typeface="+mn-lt"/>
              </a:rPr>
              <a:t>SY.3.9 Verify and obtain approval of the IVVQ plan and Verification Procedures </a:t>
            </a:r>
            <a:r>
              <a:rPr lang="en-US" sz="1400" i="1" kern="0" dirty="0" smtClean="0">
                <a:latin typeface="+mn-lt"/>
              </a:rPr>
              <a:t>(new task)</a:t>
            </a:r>
          </a:p>
          <a:p>
            <a:pPr marL="215900" lvl="0" indent="-342900" defTabSz="901700" eaLnBrk="0" hangingPunct="0">
              <a:spcBef>
                <a:spcPct val="20000"/>
              </a:spcBef>
              <a:buFontTx/>
              <a:buChar char="•"/>
              <a:defRPr/>
            </a:pPr>
            <a:r>
              <a:rPr lang="en-US" sz="1400" kern="0" dirty="0" smtClean="0">
                <a:latin typeface="+mn-lt"/>
              </a:rPr>
              <a:t>SY.3.11 Incorporate the </a:t>
            </a:r>
            <a:r>
              <a:rPr lang="en-US" sz="1400" u="sng" kern="0" dirty="0" smtClean="0">
                <a:latin typeface="+mn-lt"/>
              </a:rPr>
              <a:t>System</a:t>
            </a:r>
            <a:r>
              <a:rPr lang="en-US" sz="1400" kern="0" dirty="0" smtClean="0">
                <a:latin typeface="+mn-lt"/>
              </a:rPr>
              <a:t> Design, and Traceability Record to the </a:t>
            </a:r>
            <a:r>
              <a:rPr lang="en-US" sz="1400" u="sng" kern="0" dirty="0" smtClean="0">
                <a:latin typeface="+mn-lt"/>
              </a:rPr>
              <a:t>System</a:t>
            </a:r>
            <a:r>
              <a:rPr lang="en-US" sz="1400" kern="0" dirty="0" smtClean="0">
                <a:latin typeface="+mn-lt"/>
              </a:rPr>
              <a:t> Configuration as part of the baseline </a:t>
            </a:r>
            <a:r>
              <a:rPr lang="en-US" sz="1400" i="1" kern="0" dirty="0" smtClean="0">
                <a:latin typeface="+mn-lt"/>
              </a:rPr>
              <a:t>(instead of  Incorporate the </a:t>
            </a:r>
            <a:r>
              <a:rPr lang="en-US" sz="1400" i="1" u="sng" kern="0" dirty="0" smtClean="0">
                <a:latin typeface="+mn-lt"/>
              </a:rPr>
              <a:t>Software</a:t>
            </a:r>
            <a:r>
              <a:rPr lang="en-US" sz="1400" i="1" kern="0" dirty="0" smtClean="0">
                <a:latin typeface="+mn-lt"/>
              </a:rPr>
              <a:t> Design, and Traceability Record to the </a:t>
            </a:r>
            <a:r>
              <a:rPr lang="en-US" sz="1400" i="1" u="sng" kern="0" dirty="0" smtClean="0">
                <a:latin typeface="+mn-lt"/>
              </a:rPr>
              <a:t>Software</a:t>
            </a:r>
            <a:r>
              <a:rPr lang="en-US" sz="1400" i="1" kern="0" dirty="0" smtClean="0">
                <a:latin typeface="+mn-lt"/>
              </a:rPr>
              <a:t> Configuration as part of the baseline)</a:t>
            </a:r>
            <a:endParaRPr lang="fr-FR" sz="1400" i="1" kern="0" dirty="0" smtClean="0">
              <a:latin typeface="+mn-lt"/>
            </a:endParaRPr>
          </a:p>
        </p:txBody>
      </p:sp>
      <p:graphicFrame>
        <p:nvGraphicFramePr>
          <p:cNvPr id="7" name="Objet 2"/>
          <p:cNvGraphicFramePr>
            <a:graphicFrameLocks noChangeAspect="1"/>
          </p:cNvGraphicFramePr>
          <p:nvPr>
            <p:extLst>
              <p:ext uri="{D42A27DB-BD31-4B8C-83A1-F6EECF244321}">
                <p14:modId xmlns="" xmlns:p14="http://schemas.microsoft.com/office/powerpoint/2010/main" val="1525243629"/>
              </p:ext>
            </p:extLst>
          </p:nvPr>
        </p:nvGraphicFramePr>
        <p:xfrm>
          <a:off x="755576" y="1145972"/>
          <a:ext cx="3744416" cy="4944808"/>
        </p:xfrm>
        <a:graphic>
          <a:graphicData uri="http://schemas.openxmlformats.org/presentationml/2006/ole">
            <p:oleObj spid="_x0000_s177154" name="Visio" r:id="rId3" imgW="7234549" imgH="10114604" progId="Visio.Drawing.11">
              <p:embed/>
            </p:oleObj>
          </a:graphicData>
        </a:graphic>
      </p:graphicFrame>
      <p:grpSp>
        <p:nvGrpSpPr>
          <p:cNvPr id="19" name="Group 18"/>
          <p:cNvGrpSpPr/>
          <p:nvPr/>
        </p:nvGrpSpPr>
        <p:grpSpPr>
          <a:xfrm>
            <a:off x="2123728" y="1340768"/>
            <a:ext cx="2664296" cy="2085716"/>
            <a:chOff x="2123728" y="1340768"/>
            <a:chExt cx="2664296" cy="2085716"/>
          </a:xfrm>
        </p:grpSpPr>
        <p:sp>
          <p:nvSpPr>
            <p:cNvPr id="10" name="Ellipse 12"/>
            <p:cNvSpPr/>
            <p:nvPr/>
          </p:nvSpPr>
          <p:spPr bwMode="auto">
            <a:xfrm>
              <a:off x="2123728" y="2778412"/>
              <a:ext cx="1008112" cy="648072"/>
            </a:xfrm>
            <a:prstGeom prst="ellipse">
              <a:avLst/>
            </a:prstGeom>
            <a:noFill/>
            <a:ln w="3810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Arial" pitchFamily="34" charset="0"/>
              </a:endParaRPr>
            </a:p>
          </p:txBody>
        </p:sp>
        <p:cxnSp>
          <p:nvCxnSpPr>
            <p:cNvPr id="11" name="Connecteur droit avec flèche 14"/>
            <p:cNvCxnSpPr>
              <a:stCxn id="10" idx="6"/>
            </p:cNvCxnSpPr>
            <p:nvPr/>
          </p:nvCxnSpPr>
          <p:spPr bwMode="auto">
            <a:xfrm flipV="1">
              <a:off x="3131840" y="1340768"/>
              <a:ext cx="1656184" cy="1761680"/>
            </a:xfrm>
            <a:prstGeom prst="straightConnector1">
              <a:avLst/>
            </a:prstGeom>
            <a:solidFill>
              <a:schemeClr val="accent1"/>
            </a:solidFill>
            <a:ln w="38100" cap="flat" cmpd="sng" algn="ctr">
              <a:solidFill>
                <a:srgbClr val="FF3300"/>
              </a:solidFill>
              <a:prstDash val="solid"/>
              <a:round/>
              <a:headEnd type="none" w="med" len="med"/>
              <a:tailEnd type="arrow"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blinds(horizontal)">
                                      <p:cBhvr>
                                        <p:cTn id="20" dur="500"/>
                                        <p:tgtEl>
                                          <p:spTgt spid="6">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blinds(horizontal)">
                                      <p:cBhvr>
                                        <p:cTn id="23" dur="500"/>
                                        <p:tgtEl>
                                          <p:spTgt spid="6">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blinds(horizontal)">
                                      <p:cBhvr>
                                        <p:cTn id="26" dur="500"/>
                                        <p:tgtEl>
                                          <p:spTgt spid="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blinds(horizontal)">
                                      <p:cBhvr>
                                        <p:cTn id="31" dur="500"/>
                                        <p:tgtEl>
                                          <p:spTgt spid="6">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blinds(horizontal)">
                                      <p:cBhvr>
                                        <p:cTn id="36" dur="500"/>
                                        <p:tgtEl>
                                          <p:spTgt spid="6">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Effect transition="in" filter="blinds(horizontal)">
                                      <p:cBhvr>
                                        <p:cTn id="41" dur="500"/>
                                        <p:tgtEl>
                                          <p:spTgt spid="6">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6">
                                            <p:txEl>
                                              <p:pRg st="9" end="9"/>
                                            </p:txEl>
                                          </p:spTgt>
                                        </p:tgtEl>
                                        <p:attrNameLst>
                                          <p:attrName>style.visibility</p:attrName>
                                        </p:attrNameLst>
                                      </p:cBhvr>
                                      <p:to>
                                        <p:strVal val="visible"/>
                                      </p:to>
                                    </p:set>
                                    <p:animEffect transition="in" filter="blinds(horizontal)">
                                      <p:cBhvr>
                                        <p:cTn id="46"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Date Placeholder 1"/>
          <p:cNvSpPr>
            <a:spLocks noGrp="1"/>
          </p:cNvSpPr>
          <p:nvPr>
            <p:ph type="dt" sz="quarter" idx="10"/>
          </p:nvPr>
        </p:nvSpPr>
        <p:spPr>
          <a:noFill/>
        </p:spPr>
        <p:txBody>
          <a:bodyPr/>
          <a:lstStyle/>
          <a:p>
            <a:fld id="{328A5F07-A824-4412-A690-D23CA247F064}" type="datetime4">
              <a:rPr lang="en-US" smtClean="0"/>
              <a:pPr/>
              <a:t>April 28, 2012</a:t>
            </a:fld>
            <a:endParaRPr lang="fr-CA" smtClean="0"/>
          </a:p>
        </p:txBody>
      </p:sp>
      <p:sp>
        <p:nvSpPr>
          <p:cNvPr id="19459" name="Slide Number Placeholder 2"/>
          <p:cNvSpPr>
            <a:spLocks noGrp="1"/>
          </p:cNvSpPr>
          <p:nvPr>
            <p:ph type="sldNum" sz="quarter" idx="11"/>
          </p:nvPr>
        </p:nvSpPr>
        <p:spPr>
          <a:noFill/>
        </p:spPr>
        <p:txBody>
          <a:bodyPr/>
          <a:lstStyle/>
          <a:p>
            <a:fld id="{01D0EA7C-73AB-47B8-ABF9-47357446C6B2}" type="slidenum">
              <a:rPr lang="en-US" smtClean="0"/>
              <a:pPr/>
              <a:t>8</a:t>
            </a:fld>
            <a:endParaRPr lang="en-US" smtClean="0"/>
          </a:p>
        </p:txBody>
      </p:sp>
      <p:sp>
        <p:nvSpPr>
          <p:cNvPr id="19460" name="Rectangle 2"/>
          <p:cNvSpPr>
            <a:spLocks noChangeArrowheads="1"/>
          </p:cNvSpPr>
          <p:nvPr/>
        </p:nvSpPr>
        <p:spPr bwMode="auto">
          <a:xfrm>
            <a:off x="468313" y="557213"/>
            <a:ext cx="8353425" cy="1143000"/>
          </a:xfrm>
          <a:prstGeom prst="rect">
            <a:avLst/>
          </a:prstGeom>
          <a:noFill/>
          <a:ln w="9525">
            <a:noFill/>
            <a:miter lim="800000"/>
            <a:headEnd/>
            <a:tailEnd/>
          </a:ln>
        </p:spPr>
        <p:txBody>
          <a:bodyPr anchor="ctr"/>
          <a:lstStyle/>
          <a:p>
            <a:pPr algn="ctr"/>
            <a:r>
              <a:rPr lang="en-US" sz="3200" b="1">
                <a:solidFill>
                  <a:schemeClr val="accent2"/>
                </a:solidFill>
                <a:latin typeface="Times New Roman" pitchFamily="18" charset="0"/>
              </a:rPr>
              <a:t>SC7 Plenary Meeting - Australia – 2004</a:t>
            </a:r>
            <a:endParaRPr lang="fr-CA" sz="3200" b="1">
              <a:solidFill>
                <a:schemeClr val="accent2"/>
              </a:solidFill>
              <a:latin typeface="Times New Roman" pitchFamily="18" charset="0"/>
            </a:endParaRPr>
          </a:p>
        </p:txBody>
      </p:sp>
      <p:sp>
        <p:nvSpPr>
          <p:cNvPr id="19461" name="AutoShape 4"/>
          <p:cNvSpPr>
            <a:spLocks noChangeArrowheads="1"/>
          </p:cNvSpPr>
          <p:nvPr/>
        </p:nvSpPr>
        <p:spPr bwMode="auto">
          <a:xfrm>
            <a:off x="107950" y="44450"/>
            <a:ext cx="2519363" cy="720725"/>
          </a:xfrm>
          <a:prstGeom prst="rightArrow">
            <a:avLst>
              <a:gd name="adj1" fmla="val 50000"/>
              <a:gd name="adj2" fmla="val 87390"/>
            </a:avLst>
          </a:prstGeom>
          <a:solidFill>
            <a:schemeClr val="bg1"/>
          </a:solidFill>
          <a:ln w="9525">
            <a:solidFill>
              <a:schemeClr val="tx1"/>
            </a:solidFill>
            <a:miter lim="800000"/>
            <a:headEnd/>
            <a:tailEnd/>
          </a:ln>
        </p:spPr>
        <p:txBody>
          <a:bodyPr wrap="none" anchor="ctr"/>
          <a:lstStyle/>
          <a:p>
            <a:r>
              <a:rPr lang="en-CA" sz="1600" b="1"/>
              <a:t>1. Needs and Problems</a:t>
            </a:r>
          </a:p>
        </p:txBody>
      </p:sp>
      <p:sp>
        <p:nvSpPr>
          <p:cNvPr id="19462" name="Rectangle 5"/>
          <p:cNvSpPr>
            <a:spLocks noChangeArrowheads="1"/>
          </p:cNvSpPr>
          <p:nvPr/>
        </p:nvSpPr>
        <p:spPr bwMode="auto">
          <a:xfrm>
            <a:off x="457200" y="1423988"/>
            <a:ext cx="8229600" cy="4525962"/>
          </a:xfrm>
          <a:prstGeom prst="rect">
            <a:avLst/>
          </a:prstGeom>
          <a:noFill/>
          <a:ln w="9525">
            <a:noFill/>
            <a:miter lim="800000"/>
            <a:headEnd/>
            <a:tailEnd/>
          </a:ln>
        </p:spPr>
        <p:txBody>
          <a:bodyPr/>
          <a:lstStyle/>
          <a:p>
            <a:pPr marL="342900" indent="-342900">
              <a:lnSpc>
                <a:spcPct val="90000"/>
              </a:lnSpc>
              <a:spcBef>
                <a:spcPct val="20000"/>
              </a:spcBef>
              <a:buFontTx/>
              <a:buChar char="•"/>
            </a:pPr>
            <a:r>
              <a:rPr lang="en-CA" sz="2200" dirty="0">
                <a:latin typeface="Times New Roman" pitchFamily="18" charset="0"/>
              </a:rPr>
              <a:t>Canada raised the fact that small enterprises require standards adapted to their size and maturity,</a:t>
            </a:r>
          </a:p>
          <a:p>
            <a:pPr marL="342900" indent="-342900">
              <a:lnSpc>
                <a:spcPct val="90000"/>
              </a:lnSpc>
              <a:spcBef>
                <a:spcPct val="20000"/>
              </a:spcBef>
              <a:buFontTx/>
              <a:buChar char="•"/>
            </a:pPr>
            <a:r>
              <a:rPr lang="en-CA" sz="2200" dirty="0">
                <a:latin typeface="Times New Roman" pitchFamily="18" charset="0"/>
              </a:rPr>
              <a:t>A meeting of interested parties was held with 8 delegates from national bodies (Australia, Canada, Czech Republic, South Africa, and Thailand)</a:t>
            </a:r>
          </a:p>
          <a:p>
            <a:pPr marL="742950" lvl="1" indent="-285750">
              <a:lnSpc>
                <a:spcPct val="80000"/>
              </a:lnSpc>
              <a:spcBef>
                <a:spcPct val="20000"/>
              </a:spcBef>
              <a:buFontTx/>
              <a:buChar char="–"/>
            </a:pPr>
            <a:r>
              <a:rPr lang="en-CA" sz="2000" b="1" dirty="0">
                <a:latin typeface="Times New Roman" pitchFamily="18" charset="0"/>
              </a:rPr>
              <a:t>Consensus reached:</a:t>
            </a:r>
          </a:p>
          <a:p>
            <a:pPr marL="1143000" lvl="2" indent="-228600">
              <a:lnSpc>
                <a:spcPct val="90000"/>
              </a:lnSpc>
              <a:spcBef>
                <a:spcPct val="20000"/>
              </a:spcBef>
              <a:buFontTx/>
              <a:buChar char="•"/>
            </a:pPr>
            <a:r>
              <a:rPr lang="en-CA" sz="2000" dirty="0">
                <a:latin typeface="Times New Roman" pitchFamily="18" charset="0"/>
              </a:rPr>
              <a:t>Make the current software engineering standards more accessible to VSEs; </a:t>
            </a:r>
          </a:p>
          <a:p>
            <a:pPr marL="1143000" lvl="2" indent="-228600">
              <a:lnSpc>
                <a:spcPct val="80000"/>
              </a:lnSpc>
              <a:spcBef>
                <a:spcPct val="20000"/>
              </a:spcBef>
              <a:buFontTx/>
              <a:buChar char="•"/>
            </a:pPr>
            <a:r>
              <a:rPr lang="en-CA" sz="2000" dirty="0">
                <a:latin typeface="Times New Roman" pitchFamily="18" charset="0"/>
              </a:rPr>
              <a:t>Provide turn key material that require minimal tailoring and adaptation effort; </a:t>
            </a:r>
          </a:p>
          <a:p>
            <a:pPr marL="742950" lvl="1" indent="-285750">
              <a:lnSpc>
                <a:spcPct val="80000"/>
              </a:lnSpc>
              <a:spcBef>
                <a:spcPct val="20000"/>
              </a:spcBef>
              <a:buFontTx/>
              <a:buChar char="–"/>
            </a:pPr>
            <a:r>
              <a:rPr lang="en-CA" sz="2000" b="1" dirty="0">
                <a:latin typeface="Times New Roman" pitchFamily="18" charset="0"/>
              </a:rPr>
              <a:t>Approach selected:</a:t>
            </a:r>
          </a:p>
          <a:p>
            <a:pPr marL="1143000" lvl="2" indent="-228600">
              <a:lnSpc>
                <a:spcPct val="80000"/>
              </a:lnSpc>
              <a:spcBef>
                <a:spcPct val="20000"/>
              </a:spcBef>
              <a:buFontTx/>
              <a:buChar char="•"/>
            </a:pPr>
            <a:r>
              <a:rPr lang="en-CA" sz="1900" dirty="0">
                <a:latin typeface="Times New Roman" pitchFamily="18" charset="0"/>
              </a:rPr>
              <a:t>Establish a Special Interest Group (SIG) to develop:</a:t>
            </a:r>
          </a:p>
          <a:p>
            <a:pPr marL="1600200" lvl="3" indent="-228600">
              <a:lnSpc>
                <a:spcPct val="80000"/>
              </a:lnSpc>
              <a:spcBef>
                <a:spcPct val="20000"/>
              </a:spcBef>
              <a:buFontTx/>
              <a:buChar char="–"/>
            </a:pPr>
            <a:r>
              <a:rPr lang="en-CA" sz="1600" dirty="0">
                <a:latin typeface="Times New Roman" pitchFamily="18" charset="0"/>
              </a:rPr>
              <a:t>Statement of requirements; </a:t>
            </a:r>
          </a:p>
          <a:p>
            <a:pPr marL="1600200" lvl="3" indent="-228600">
              <a:lnSpc>
                <a:spcPct val="80000"/>
              </a:lnSpc>
              <a:spcBef>
                <a:spcPct val="20000"/>
              </a:spcBef>
              <a:buFontTx/>
              <a:buChar char="–"/>
            </a:pPr>
            <a:r>
              <a:rPr lang="en-CA" sz="1600" dirty="0">
                <a:latin typeface="Times New Roman" pitchFamily="18" charset="0"/>
              </a:rPr>
              <a:t>The outline of key deliverables, and the associated process to create them </a:t>
            </a:r>
          </a:p>
          <a:p>
            <a:pPr marL="2057400" lvl="4" indent="-228600">
              <a:lnSpc>
                <a:spcPct val="80000"/>
              </a:lnSpc>
              <a:spcBef>
                <a:spcPct val="20000"/>
              </a:spcBef>
              <a:buFontTx/>
              <a:buChar char="»"/>
            </a:pPr>
            <a:r>
              <a:rPr lang="en-CA" dirty="0">
                <a:latin typeface="Times New Roman" pitchFamily="18" charset="0"/>
              </a:rPr>
              <a:t>e.g. how to create profiles; </a:t>
            </a:r>
          </a:p>
          <a:p>
            <a:pPr marL="1600200" lvl="3" indent="-228600">
              <a:lnSpc>
                <a:spcPct val="80000"/>
              </a:lnSpc>
              <a:spcBef>
                <a:spcPct val="20000"/>
              </a:spcBef>
              <a:buFontTx/>
              <a:buChar char="–"/>
            </a:pPr>
            <a:r>
              <a:rPr lang="en-CA" sz="1600" dirty="0">
                <a:latin typeface="Times New Roman" pitchFamily="18" charset="0"/>
              </a:rPr>
              <a:t>Terms of Reference for the group;</a:t>
            </a:r>
          </a:p>
          <a:p>
            <a:pPr marL="1600200" lvl="3" indent="-228600">
              <a:lnSpc>
                <a:spcPct val="80000"/>
              </a:lnSpc>
              <a:spcBef>
                <a:spcPct val="20000"/>
              </a:spcBef>
              <a:buFontTx/>
              <a:buChar char="–"/>
            </a:pPr>
            <a:r>
              <a:rPr lang="en-CA" sz="1600" dirty="0">
                <a:latin typeface="Times New Roman" pitchFamily="18" charset="0"/>
              </a:rPr>
              <a:t>Prepare a Proposal for the next Plenary meeting in Finland.</a:t>
            </a:r>
          </a:p>
        </p:txBody>
      </p:sp>
      <p:pic>
        <p:nvPicPr>
          <p:cNvPr id="19463" name="Picture 6" descr="As-flag"/>
          <p:cNvPicPr>
            <a:picLocks noChangeAspect="1" noChangeArrowheads="1"/>
          </p:cNvPicPr>
          <p:nvPr>
            <p:custDataLst>
              <p:tags r:id="rId1"/>
            </p:custDataLst>
          </p:nvPr>
        </p:nvPicPr>
        <p:blipFill>
          <a:blip r:embed="rId3" cstate="print"/>
          <a:srcRect/>
          <a:stretch>
            <a:fillRect/>
          </a:stretch>
        </p:blipFill>
        <p:spPr bwMode="auto">
          <a:xfrm>
            <a:off x="7705725" y="117475"/>
            <a:ext cx="1295400" cy="649288"/>
          </a:xfrm>
          <a:prstGeom prst="rect">
            <a:avLst/>
          </a:prstGeom>
          <a:noFill/>
          <a:ln w="9525">
            <a:noFill/>
            <a:miter lim="800000"/>
            <a:headEnd/>
            <a:tailEnd/>
          </a:ln>
        </p:spPr>
      </p:pic>
      <p:cxnSp>
        <p:nvCxnSpPr>
          <p:cNvPr id="8" name="Straight Connector 7"/>
          <p:cNvCxnSpPr/>
          <p:nvPr/>
        </p:nvCxnSpPr>
        <p:spPr>
          <a:xfrm rot="5400000" flipH="1" flipV="1">
            <a:off x="8617632" y="6359016"/>
            <a:ext cx="692696" cy="3600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B28E523-6298-481D-AACA-B842C0AF61D9}" type="datetime4">
              <a:rPr lang="en-US" smtClean="0"/>
              <a:pPr>
                <a:defRPr/>
              </a:pPr>
              <a:t>April 28, 2012</a:t>
            </a:fld>
            <a:endParaRPr lang="fr-CA"/>
          </a:p>
        </p:txBody>
      </p:sp>
      <p:sp>
        <p:nvSpPr>
          <p:cNvPr id="3" name="Slide Number Placeholder 2"/>
          <p:cNvSpPr>
            <a:spLocks noGrp="1"/>
          </p:cNvSpPr>
          <p:nvPr>
            <p:ph type="sldNum" sz="quarter" idx="11"/>
          </p:nvPr>
        </p:nvSpPr>
        <p:spPr/>
        <p:txBody>
          <a:bodyPr/>
          <a:lstStyle/>
          <a:p>
            <a:pPr>
              <a:defRPr/>
            </a:pPr>
            <a:fld id="{F73446F6-7C31-4719-8AD9-D7CFCDE5E7B1}" type="slidenum">
              <a:rPr lang="en-US" smtClean="0"/>
              <a:pPr>
                <a:defRPr/>
              </a:pPr>
              <a:t>80</a:t>
            </a:fld>
            <a:endParaRPr lang="en-US"/>
          </a:p>
        </p:txBody>
      </p:sp>
      <p:sp>
        <p:nvSpPr>
          <p:cNvPr id="4" name="Title 1"/>
          <p:cNvSpPr txBox="1">
            <a:spLocks/>
          </p:cNvSpPr>
          <p:nvPr/>
        </p:nvSpPr>
        <p:spPr>
          <a:xfrm>
            <a:off x="468313" y="125760"/>
            <a:ext cx="8353425"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3200" b="1" i="0" u="none" strike="noStrike" kern="0" cap="none" spc="0" normalizeH="0" baseline="0" noProof="0" dirty="0" smtClean="0">
                <a:ln>
                  <a:noFill/>
                </a:ln>
                <a:solidFill>
                  <a:schemeClr val="accent2"/>
                </a:solidFill>
                <a:effectLst/>
                <a:uLnTx/>
                <a:uFillTx/>
                <a:latin typeface="+mj-lt"/>
                <a:ea typeface="+mj-ea"/>
                <a:cs typeface="+mj-cs"/>
              </a:rPr>
              <a:t>System Engineering Process</a:t>
            </a:r>
            <a:endParaRPr kumimoji="0" lang="fr-CA" sz="3200" b="1" i="0" u="none" strike="noStrike" kern="0" cap="none" spc="0" normalizeH="0" baseline="0" noProof="0" dirty="0">
              <a:ln>
                <a:noFill/>
              </a:ln>
              <a:solidFill>
                <a:schemeClr val="accent2"/>
              </a:solidFill>
              <a:effectLst/>
              <a:uLnTx/>
              <a:uFillTx/>
              <a:latin typeface="+mj-lt"/>
              <a:ea typeface="+mj-ea"/>
              <a:cs typeface="+mj-cs"/>
            </a:endParaRPr>
          </a:p>
        </p:txBody>
      </p:sp>
      <p:sp>
        <p:nvSpPr>
          <p:cNvPr id="5" name="Espace réservé du contenu 9"/>
          <p:cNvSpPr txBox="1">
            <a:spLocks/>
          </p:cNvSpPr>
          <p:nvPr/>
        </p:nvSpPr>
        <p:spPr>
          <a:xfrm>
            <a:off x="457200" y="764704"/>
            <a:ext cx="4040188" cy="5688632"/>
          </a:xfrm>
          <a:prstGeom prst="rect">
            <a:avLst/>
          </a:prstGeom>
          <a:ln>
            <a:solidFill>
              <a:schemeClr val="accent2"/>
            </a:solidFill>
          </a:ln>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fr-FR" b="1" u="sng" kern="0" dirty="0" smtClean="0">
                <a:solidFill>
                  <a:srgbClr val="0070C0"/>
                </a:solidFill>
                <a:latin typeface="+mn-lt"/>
              </a:rPr>
              <a:t>Software </a:t>
            </a:r>
            <a:r>
              <a:rPr lang="fr-FR" b="1" u="sng" kern="0" dirty="0" err="1" smtClean="0">
                <a:solidFill>
                  <a:srgbClr val="0070C0"/>
                </a:solidFill>
                <a:latin typeface="+mn-lt"/>
              </a:rPr>
              <a:t>Implementation</a:t>
            </a:r>
            <a:r>
              <a:rPr lang="fr-FR" b="1" u="sng" kern="0" dirty="0" smtClean="0">
                <a:solidFill>
                  <a:srgbClr val="0070C0"/>
                </a:solidFill>
                <a:latin typeface="+mn-lt"/>
              </a:rPr>
              <a:t> Process</a:t>
            </a:r>
            <a:endParaRPr kumimoji="0" lang="fr-FR" sz="1800" b="1" i="0" u="sng" strike="noStrike" kern="0" cap="none" spc="0" normalizeH="0" baseline="0" noProof="0" dirty="0">
              <a:ln>
                <a:noFill/>
              </a:ln>
              <a:solidFill>
                <a:srgbClr val="0070C0"/>
              </a:solidFill>
              <a:effectLst/>
              <a:uLnTx/>
              <a:uFillTx/>
              <a:latin typeface="+mn-lt"/>
              <a:ea typeface="+mn-ea"/>
              <a:cs typeface="+mn-cs"/>
            </a:endParaRPr>
          </a:p>
        </p:txBody>
      </p:sp>
      <p:sp>
        <p:nvSpPr>
          <p:cNvPr id="6" name="Espace réservé du contenu 10"/>
          <p:cNvSpPr txBox="1">
            <a:spLocks/>
          </p:cNvSpPr>
          <p:nvPr/>
        </p:nvSpPr>
        <p:spPr>
          <a:xfrm>
            <a:off x="4645025" y="764704"/>
            <a:ext cx="4319463" cy="5760640"/>
          </a:xfrm>
          <a:prstGeom prst="rect">
            <a:avLst/>
          </a:prstGeom>
          <a:ln>
            <a:solidFill>
              <a:schemeClr val="accent2"/>
            </a:solidFill>
          </a:ln>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sng" strike="noStrike" kern="0" cap="none" spc="0" normalizeH="0" baseline="0" noProof="0" dirty="0" smtClean="0">
                <a:ln>
                  <a:noFill/>
                </a:ln>
                <a:solidFill>
                  <a:srgbClr val="0070C0"/>
                </a:solidFill>
                <a:effectLst/>
                <a:uLnTx/>
                <a:uFillTx/>
                <a:latin typeface="+mn-lt"/>
                <a:ea typeface="+mn-ea"/>
                <a:cs typeface="+mn-cs"/>
              </a:rPr>
              <a:t>System </a:t>
            </a:r>
            <a:r>
              <a:rPr kumimoji="0" lang="en-US" sz="1800" b="1" i="0" u="sng" strike="noStrike" kern="0" cap="none" spc="0" normalizeH="0" baseline="0" dirty="0" smtClean="0">
                <a:ln>
                  <a:noFill/>
                </a:ln>
                <a:solidFill>
                  <a:srgbClr val="0070C0"/>
                </a:solidFill>
                <a:effectLst/>
                <a:uLnTx/>
                <a:uFillTx/>
                <a:latin typeface="+mn-lt"/>
                <a:ea typeface="+mn-ea"/>
                <a:cs typeface="+mn-cs"/>
              </a:rPr>
              <a:t>Implementation</a:t>
            </a:r>
            <a:r>
              <a:rPr kumimoji="0" lang="en-US" sz="1800" b="1" i="0" u="sng" strike="noStrike" kern="0" cap="none" spc="0" normalizeH="0" baseline="0" noProof="0" dirty="0" smtClean="0">
                <a:ln>
                  <a:noFill/>
                </a:ln>
                <a:solidFill>
                  <a:srgbClr val="0070C0"/>
                </a:solidFill>
                <a:effectLst/>
                <a:uLnTx/>
                <a:uFillTx/>
                <a:latin typeface="+mn-lt"/>
                <a:ea typeface="+mn-ea"/>
                <a:cs typeface="+mn-cs"/>
              </a:rPr>
              <a:t> Process</a:t>
            </a:r>
          </a:p>
          <a:p>
            <a:pPr marL="215900" lvl="0" indent="-342900" defTabSz="901700" eaLnBrk="0" hangingPunct="0">
              <a:spcBef>
                <a:spcPct val="20000"/>
              </a:spcBef>
              <a:buFont typeface="Arial" pitchFamily="34" charset="0"/>
              <a:buChar char="•"/>
              <a:defRPr/>
            </a:pPr>
            <a:r>
              <a:rPr lang="en-US" b="1" kern="0" dirty="0" smtClean="0">
                <a:latin typeface="+mn-lt"/>
              </a:rPr>
              <a:t>SY.4 Software Construction </a:t>
            </a:r>
            <a:endParaRPr kumimoji="0" lang="en-US" sz="1400" b="1" i="0" u="none" strike="noStrike" kern="0" cap="none" spc="0" normalizeH="0" baseline="0" noProof="0" dirty="0" smtClean="0">
              <a:ln>
                <a:noFill/>
              </a:ln>
              <a:solidFill>
                <a:srgbClr val="0070C0"/>
              </a:solidFill>
              <a:effectLst/>
              <a:uLnTx/>
              <a:uFillTx/>
              <a:latin typeface="+mn-lt"/>
            </a:endParaRPr>
          </a:p>
          <a:p>
            <a:pPr marL="215900" lvl="0" indent="-342900" defTabSz="901700" eaLnBrk="0" hangingPunct="0">
              <a:spcBef>
                <a:spcPct val="20000"/>
              </a:spcBef>
              <a:buFontTx/>
              <a:buChar char="•"/>
              <a:defRPr/>
            </a:pPr>
            <a:r>
              <a:rPr lang="en-US" b="1" kern="0" dirty="0" smtClean="0">
                <a:latin typeface="+mn-lt"/>
              </a:rPr>
              <a:t>SY.5 Physical Construction  </a:t>
            </a:r>
            <a:r>
              <a:rPr lang="en-US" b="1" i="1" kern="0" dirty="0" smtClean="0">
                <a:latin typeface="+mn-lt"/>
              </a:rPr>
              <a:t>(new activity)</a:t>
            </a:r>
          </a:p>
          <a:p>
            <a:pPr marL="673100" lvl="1" indent="-342900" defTabSz="901700" eaLnBrk="0" hangingPunct="0">
              <a:spcBef>
                <a:spcPct val="20000"/>
              </a:spcBef>
              <a:buFontTx/>
              <a:buChar char="•"/>
              <a:defRPr/>
            </a:pPr>
            <a:r>
              <a:rPr lang="en-US" sz="1600" kern="0" dirty="0" smtClean="0">
                <a:latin typeface="+mn-lt"/>
              </a:rPr>
              <a:t>SY.5.1 Assign Tasks to the Work Team </a:t>
            </a:r>
          </a:p>
          <a:p>
            <a:pPr marL="673100" lvl="1" indent="-342900" defTabSz="901700" eaLnBrk="0" hangingPunct="0">
              <a:spcBef>
                <a:spcPct val="20000"/>
              </a:spcBef>
              <a:buFontTx/>
              <a:buChar char="•"/>
              <a:defRPr/>
            </a:pPr>
            <a:r>
              <a:rPr lang="en-US" sz="1600" kern="0" dirty="0" smtClean="0">
                <a:latin typeface="+mn-lt"/>
              </a:rPr>
              <a:t>SY.5.2 Review Physical System Design.</a:t>
            </a:r>
          </a:p>
          <a:p>
            <a:pPr marL="673100" lvl="1" indent="-342900" defTabSz="901700" eaLnBrk="0" hangingPunct="0">
              <a:spcBef>
                <a:spcPct val="20000"/>
              </a:spcBef>
              <a:buFontTx/>
              <a:buChar char="•"/>
              <a:defRPr/>
            </a:pPr>
            <a:r>
              <a:rPr lang="en-US" sz="1600" kern="0" dirty="0" smtClean="0">
                <a:latin typeface="+mn-lt"/>
              </a:rPr>
              <a:t>SY.5.3 Construct or update System Elements based on the Physical System Design.</a:t>
            </a:r>
          </a:p>
          <a:p>
            <a:pPr marL="673100" lvl="1" indent="-342900" defTabSz="901700" eaLnBrk="0" hangingPunct="0">
              <a:spcBef>
                <a:spcPct val="20000"/>
              </a:spcBef>
              <a:buFontTx/>
              <a:buChar char="•"/>
              <a:defRPr/>
            </a:pPr>
            <a:r>
              <a:rPr lang="en-US" sz="1600" kern="0" dirty="0" smtClean="0">
                <a:latin typeface="+mn-lt"/>
              </a:rPr>
              <a:t>SY.5.4 Design or update IVVQ plans and Verification Procedures and apply them </a:t>
            </a:r>
          </a:p>
          <a:p>
            <a:pPr marL="673100" lvl="1" indent="-342900" defTabSz="901700" eaLnBrk="0" hangingPunct="0">
              <a:spcBef>
                <a:spcPct val="20000"/>
              </a:spcBef>
              <a:buFontTx/>
              <a:buChar char="•"/>
              <a:defRPr/>
            </a:pPr>
            <a:r>
              <a:rPr lang="en-US" sz="1600" kern="0" dirty="0" smtClean="0">
                <a:latin typeface="+mn-lt"/>
              </a:rPr>
              <a:t>SY.5.5 Correct the defects found until successful verification (reaching exit criteria) is achieved.</a:t>
            </a:r>
          </a:p>
          <a:p>
            <a:pPr marL="673100" lvl="1" indent="-342900" defTabSz="901700" eaLnBrk="0" hangingPunct="0">
              <a:spcBef>
                <a:spcPct val="20000"/>
              </a:spcBef>
              <a:buFontTx/>
              <a:buChar char="•"/>
              <a:defRPr/>
            </a:pPr>
            <a:r>
              <a:rPr lang="en-US" sz="1600" kern="0" dirty="0" smtClean="0">
                <a:latin typeface="+mn-lt"/>
              </a:rPr>
              <a:t>SY.5.6 Update the Traceability Record incorporating Components data (Requirements, Computer Aided Design, IVVQ data) constructed or modified.</a:t>
            </a:r>
          </a:p>
          <a:p>
            <a:pPr marL="673100" lvl="1" indent="-342900" defTabSz="901700" eaLnBrk="0" hangingPunct="0">
              <a:spcBef>
                <a:spcPct val="20000"/>
              </a:spcBef>
              <a:buFontTx/>
              <a:buChar char="•"/>
              <a:defRPr/>
            </a:pPr>
            <a:r>
              <a:rPr lang="en-US" sz="1600" kern="0" dirty="0" smtClean="0">
                <a:latin typeface="+mn-lt"/>
              </a:rPr>
              <a:t>SY.5.7 Incorporate Components data and Traceability Record to the System Configuration as part of the baseline.</a:t>
            </a:r>
          </a:p>
        </p:txBody>
      </p:sp>
      <p:graphicFrame>
        <p:nvGraphicFramePr>
          <p:cNvPr id="7" name="Objet 2"/>
          <p:cNvGraphicFramePr>
            <a:graphicFrameLocks noChangeAspect="1"/>
          </p:cNvGraphicFramePr>
          <p:nvPr>
            <p:extLst>
              <p:ext uri="{D42A27DB-BD31-4B8C-83A1-F6EECF244321}">
                <p14:modId xmlns="" xmlns:p14="http://schemas.microsoft.com/office/powerpoint/2010/main" val="1525243629"/>
              </p:ext>
            </p:extLst>
          </p:nvPr>
        </p:nvGraphicFramePr>
        <p:xfrm>
          <a:off x="755576" y="1145972"/>
          <a:ext cx="3744416" cy="4944808"/>
        </p:xfrm>
        <a:graphic>
          <a:graphicData uri="http://schemas.openxmlformats.org/presentationml/2006/ole">
            <p:oleObj spid="_x0000_s178178" name="Visio" r:id="rId3" imgW="7234549" imgH="10114604" progId="Visio.Drawing.11">
              <p:embed/>
            </p:oleObj>
          </a:graphicData>
        </a:graphic>
      </p:graphicFrame>
      <p:grpSp>
        <p:nvGrpSpPr>
          <p:cNvPr id="18" name="Group 17"/>
          <p:cNvGrpSpPr/>
          <p:nvPr/>
        </p:nvGrpSpPr>
        <p:grpSpPr>
          <a:xfrm>
            <a:off x="2148632" y="1268760"/>
            <a:ext cx="2711400" cy="3093828"/>
            <a:chOff x="2148632" y="1628800"/>
            <a:chExt cx="2639392" cy="2733788"/>
          </a:xfrm>
        </p:grpSpPr>
        <p:sp>
          <p:nvSpPr>
            <p:cNvPr id="10" name="Ellipse 19"/>
            <p:cNvSpPr/>
            <p:nvPr/>
          </p:nvSpPr>
          <p:spPr bwMode="auto">
            <a:xfrm>
              <a:off x="2148632" y="3786524"/>
              <a:ext cx="1008112" cy="576064"/>
            </a:xfrm>
            <a:prstGeom prst="ellipse">
              <a:avLst/>
            </a:prstGeom>
            <a:noFill/>
            <a:ln w="3810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Arial" pitchFamily="34" charset="0"/>
              </a:endParaRPr>
            </a:p>
          </p:txBody>
        </p:sp>
        <p:cxnSp>
          <p:nvCxnSpPr>
            <p:cNvPr id="11" name="Connecteur droit avec flèche 20"/>
            <p:cNvCxnSpPr>
              <a:stCxn id="10" idx="6"/>
            </p:cNvCxnSpPr>
            <p:nvPr/>
          </p:nvCxnSpPr>
          <p:spPr bwMode="auto">
            <a:xfrm flipV="1">
              <a:off x="3156744" y="1628800"/>
              <a:ext cx="1631280" cy="2445756"/>
            </a:xfrm>
            <a:prstGeom prst="straightConnector1">
              <a:avLst/>
            </a:prstGeom>
            <a:solidFill>
              <a:schemeClr val="accent1"/>
            </a:solidFill>
            <a:ln w="38100" cap="flat" cmpd="sng" algn="ctr">
              <a:solidFill>
                <a:srgbClr val="FF3300"/>
              </a:solidFill>
              <a:prstDash val="solid"/>
              <a:round/>
              <a:headEnd type="none" w="med" len="med"/>
              <a:tailEnd type="arrow"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cxnSp>
        <p:nvCxnSpPr>
          <p:cNvPr id="15" name="Connecteur droit avec flèche 20"/>
          <p:cNvCxnSpPr>
            <a:stCxn id="10" idx="6"/>
          </p:cNvCxnSpPr>
          <p:nvPr/>
        </p:nvCxnSpPr>
        <p:spPr bwMode="auto">
          <a:xfrm flipV="1">
            <a:off x="3184247" y="1628800"/>
            <a:ext cx="1623378" cy="2407822"/>
          </a:xfrm>
          <a:prstGeom prst="straightConnector1">
            <a:avLst/>
          </a:prstGeom>
          <a:solidFill>
            <a:schemeClr val="accent1"/>
          </a:solidFill>
          <a:ln w="38100" cap="flat" cmpd="sng" algn="ctr">
            <a:solidFill>
              <a:srgbClr val="FF3300"/>
            </a:solidFill>
            <a:prstDash val="solid"/>
            <a:round/>
            <a:headEnd type="none" w="med" len="med"/>
            <a:tailEnd type="arrow"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blinds(horizontal)">
                                      <p:cBhvr>
                                        <p:cTn id="25" dur="500"/>
                                        <p:tgtEl>
                                          <p:spTgt spid="6">
                                            <p:txEl>
                                              <p:pRg st="3" end="3"/>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blinds(horizontal)">
                                      <p:cBhvr>
                                        <p:cTn id="28" dur="500"/>
                                        <p:tgtEl>
                                          <p:spTgt spid="6">
                                            <p:txEl>
                                              <p:pRg st="4" end="4"/>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blinds(horizontal)">
                                      <p:cBhvr>
                                        <p:cTn id="31" dur="500"/>
                                        <p:tgtEl>
                                          <p:spTgt spid="6">
                                            <p:txEl>
                                              <p:pRg st="5" end="5"/>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blinds(horizontal)">
                                      <p:cBhvr>
                                        <p:cTn id="34" dur="500"/>
                                        <p:tgtEl>
                                          <p:spTgt spid="6">
                                            <p:txEl>
                                              <p:pRg st="6" end="6"/>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blinds(horizontal)">
                                      <p:cBhvr>
                                        <p:cTn id="37" dur="500"/>
                                        <p:tgtEl>
                                          <p:spTgt spid="6">
                                            <p:txEl>
                                              <p:pRg st="7" end="7"/>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animEffect transition="in" filter="blinds(horizontal)">
                                      <p:cBhvr>
                                        <p:cTn id="40" dur="500"/>
                                        <p:tgtEl>
                                          <p:spTgt spid="6">
                                            <p:txEl>
                                              <p:pRg st="8" end="8"/>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blinds(horizontal)">
                                      <p:cBhvr>
                                        <p:cTn id="43"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B28E523-6298-481D-AACA-B842C0AF61D9}" type="datetime4">
              <a:rPr lang="en-US" smtClean="0"/>
              <a:pPr>
                <a:defRPr/>
              </a:pPr>
              <a:t>April 28, 2012</a:t>
            </a:fld>
            <a:endParaRPr lang="fr-CA"/>
          </a:p>
        </p:txBody>
      </p:sp>
      <p:sp>
        <p:nvSpPr>
          <p:cNvPr id="4" name="Title 1"/>
          <p:cNvSpPr txBox="1">
            <a:spLocks/>
          </p:cNvSpPr>
          <p:nvPr/>
        </p:nvSpPr>
        <p:spPr>
          <a:xfrm>
            <a:off x="468313" y="125760"/>
            <a:ext cx="8353425"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3200" b="1" i="0" u="none" strike="noStrike" kern="0" cap="none" spc="0" normalizeH="0" baseline="0" noProof="0" dirty="0" smtClean="0">
                <a:ln>
                  <a:noFill/>
                </a:ln>
                <a:solidFill>
                  <a:schemeClr val="accent2"/>
                </a:solidFill>
                <a:effectLst/>
                <a:uLnTx/>
                <a:uFillTx/>
                <a:latin typeface="+mj-lt"/>
                <a:ea typeface="+mj-ea"/>
                <a:cs typeface="+mj-cs"/>
              </a:rPr>
              <a:t>System Engineering Process</a:t>
            </a:r>
            <a:endParaRPr kumimoji="0" lang="fr-CA" sz="3200" b="1" i="0" u="none" strike="noStrike" kern="0" cap="none" spc="0" normalizeH="0" baseline="0" noProof="0" dirty="0">
              <a:ln>
                <a:noFill/>
              </a:ln>
              <a:solidFill>
                <a:schemeClr val="accent2"/>
              </a:solidFill>
              <a:effectLst/>
              <a:uLnTx/>
              <a:uFillTx/>
              <a:latin typeface="+mj-lt"/>
              <a:ea typeface="+mj-ea"/>
              <a:cs typeface="+mj-cs"/>
            </a:endParaRPr>
          </a:p>
        </p:txBody>
      </p:sp>
      <p:sp>
        <p:nvSpPr>
          <p:cNvPr id="5" name="Espace réservé du contenu 9"/>
          <p:cNvSpPr txBox="1">
            <a:spLocks/>
          </p:cNvSpPr>
          <p:nvPr/>
        </p:nvSpPr>
        <p:spPr>
          <a:xfrm>
            <a:off x="107504" y="764704"/>
            <a:ext cx="4040188" cy="5472608"/>
          </a:xfrm>
          <a:prstGeom prst="rect">
            <a:avLst/>
          </a:prstGeom>
          <a:ln>
            <a:solidFill>
              <a:schemeClr val="accent2"/>
            </a:solidFill>
          </a:ln>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fr-FR" b="1" u="sng" kern="0" dirty="0" smtClean="0">
                <a:solidFill>
                  <a:srgbClr val="0070C0"/>
                </a:solidFill>
                <a:latin typeface="+mn-lt"/>
              </a:rPr>
              <a:t>Software </a:t>
            </a:r>
            <a:r>
              <a:rPr lang="fr-FR" b="1" u="sng" kern="0" dirty="0" err="1" smtClean="0">
                <a:solidFill>
                  <a:srgbClr val="0070C0"/>
                </a:solidFill>
                <a:latin typeface="+mn-lt"/>
              </a:rPr>
              <a:t>Implementation</a:t>
            </a:r>
            <a:r>
              <a:rPr lang="fr-FR" b="1" u="sng" kern="0" dirty="0" smtClean="0">
                <a:solidFill>
                  <a:srgbClr val="0070C0"/>
                </a:solidFill>
                <a:latin typeface="+mn-lt"/>
              </a:rPr>
              <a:t> Process</a:t>
            </a:r>
            <a:endParaRPr kumimoji="0" lang="fr-FR" sz="1800" b="1" i="0" u="sng" strike="noStrike" kern="0" cap="none" spc="0" normalizeH="0" baseline="0" noProof="0" dirty="0">
              <a:ln>
                <a:noFill/>
              </a:ln>
              <a:solidFill>
                <a:srgbClr val="0070C0"/>
              </a:solidFill>
              <a:effectLst/>
              <a:uLnTx/>
              <a:uFillTx/>
              <a:latin typeface="+mn-lt"/>
              <a:ea typeface="+mn-ea"/>
              <a:cs typeface="+mn-cs"/>
            </a:endParaRPr>
          </a:p>
        </p:txBody>
      </p:sp>
      <p:sp>
        <p:nvSpPr>
          <p:cNvPr id="6" name="Espace réservé du contenu 10"/>
          <p:cNvSpPr txBox="1">
            <a:spLocks/>
          </p:cNvSpPr>
          <p:nvPr/>
        </p:nvSpPr>
        <p:spPr>
          <a:xfrm>
            <a:off x="4211960" y="764704"/>
            <a:ext cx="4848671" cy="5904656"/>
          </a:xfrm>
          <a:prstGeom prst="rect">
            <a:avLst/>
          </a:prstGeom>
          <a:ln>
            <a:solidFill>
              <a:schemeClr val="accent2"/>
            </a:solidFill>
          </a:ln>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sng" strike="noStrike" kern="0" cap="none" spc="0" normalizeH="0" baseline="0" noProof="0" dirty="0" smtClean="0">
                <a:ln>
                  <a:noFill/>
                </a:ln>
                <a:solidFill>
                  <a:srgbClr val="0070C0"/>
                </a:solidFill>
                <a:effectLst/>
                <a:uLnTx/>
                <a:uFillTx/>
                <a:latin typeface="+mj-lt"/>
                <a:ea typeface="+mn-ea"/>
                <a:cs typeface="+mn-cs"/>
              </a:rPr>
              <a:t>System Implementation Process</a:t>
            </a:r>
          </a:p>
          <a:p>
            <a:pPr marL="215900" lvl="0" indent="-342900" defTabSz="901700" eaLnBrk="0" hangingPunct="0">
              <a:spcBef>
                <a:spcPct val="20000"/>
              </a:spcBef>
              <a:buFont typeface="Arial" pitchFamily="34" charset="0"/>
              <a:buChar char="•"/>
              <a:defRPr/>
            </a:pPr>
            <a:r>
              <a:rPr lang="en-US" sz="1600" b="1" kern="0" dirty="0" smtClean="0">
                <a:latin typeface="+mj-lt"/>
              </a:rPr>
              <a:t>SY.6 System </a:t>
            </a:r>
            <a:r>
              <a:rPr kumimoji="0" lang="en-US" sz="1600" b="1" i="0" u="none" strike="noStrike" kern="0" cap="none" spc="0" normalizeH="0" baseline="0" noProof="0" dirty="0" smtClean="0">
                <a:ln>
                  <a:noFill/>
                </a:ln>
                <a:solidFill>
                  <a:schemeClr val="tx1"/>
                </a:solidFill>
                <a:effectLst/>
                <a:uLnTx/>
                <a:uFillTx/>
                <a:latin typeface="+mj-lt"/>
                <a:ea typeface="+mn-ea"/>
                <a:cs typeface="+mn-cs"/>
              </a:rPr>
              <a:t>Integration, Verification, Validation</a:t>
            </a:r>
          </a:p>
          <a:p>
            <a:pPr marL="673100" lvl="1" indent="-342900" defTabSz="901700" eaLnBrk="0" hangingPunct="0">
              <a:spcBef>
                <a:spcPct val="20000"/>
              </a:spcBef>
              <a:buFont typeface="Arial" pitchFamily="34" charset="0"/>
              <a:buChar char="•"/>
              <a:defRPr/>
            </a:pPr>
            <a:r>
              <a:rPr lang="en-US" sz="1400" dirty="0" smtClean="0">
                <a:latin typeface="+mj-lt"/>
              </a:rPr>
              <a:t>SY.6.2 </a:t>
            </a:r>
            <a:r>
              <a:rPr lang="en-US" sz="1400" u="sng" dirty="0" smtClean="0">
                <a:latin typeface="+mj-lt"/>
              </a:rPr>
              <a:t>Review IVVQ </a:t>
            </a:r>
            <a:r>
              <a:rPr lang="en-US" sz="1400" dirty="0" smtClean="0">
                <a:latin typeface="+mj-lt"/>
              </a:rPr>
              <a:t>plans and Procedures (</a:t>
            </a:r>
            <a:r>
              <a:rPr lang="en-US" sz="1400" i="1" dirty="0" smtClean="0">
                <a:latin typeface="+mj-lt"/>
              </a:rPr>
              <a:t>instead Understand </a:t>
            </a:r>
            <a:r>
              <a:rPr lang="en-US" sz="1400" i="1" u="sng" dirty="0" smtClean="0">
                <a:latin typeface="+mj-lt"/>
              </a:rPr>
              <a:t>Test Cases and Test Procedures</a:t>
            </a:r>
            <a:r>
              <a:rPr lang="en-US" sz="1400" i="1" dirty="0" smtClean="0">
                <a:latin typeface="+mj-lt"/>
              </a:rPr>
              <a:t>)</a:t>
            </a:r>
          </a:p>
          <a:p>
            <a:pPr marL="673100" lvl="1" indent="-342900" defTabSz="901700" eaLnBrk="0" hangingPunct="0">
              <a:spcBef>
                <a:spcPct val="20000"/>
              </a:spcBef>
              <a:buFont typeface="Arial" pitchFamily="34" charset="0"/>
              <a:buChar char="•"/>
              <a:defRPr/>
            </a:pPr>
            <a:r>
              <a:rPr lang="en-US" sz="1400" dirty="0" smtClean="0">
                <a:latin typeface="+mj-lt"/>
              </a:rPr>
              <a:t>SY.6.3 Integrates the </a:t>
            </a:r>
            <a:r>
              <a:rPr lang="en-US" sz="1400" u="sng" dirty="0" smtClean="0">
                <a:latin typeface="+mj-lt"/>
              </a:rPr>
              <a:t>System</a:t>
            </a:r>
            <a:r>
              <a:rPr lang="en-US" sz="1400" i="1" dirty="0" smtClean="0">
                <a:latin typeface="+mj-lt"/>
              </a:rPr>
              <a:t> </a:t>
            </a:r>
            <a:r>
              <a:rPr lang="en-US" sz="1400" dirty="0" smtClean="0">
                <a:latin typeface="+mj-lt"/>
              </a:rPr>
              <a:t>using </a:t>
            </a:r>
            <a:r>
              <a:rPr lang="en-US" sz="1400" i="1" dirty="0" smtClean="0">
                <a:latin typeface="+mj-lt"/>
              </a:rPr>
              <a:t>Components</a:t>
            </a:r>
            <a:r>
              <a:rPr lang="en-US" sz="1400" dirty="0" smtClean="0">
                <a:latin typeface="+mj-lt"/>
              </a:rPr>
              <a:t> (Physical, Physical and Software, Software) and updates </a:t>
            </a:r>
            <a:r>
              <a:rPr lang="en-US" sz="1400" i="1" u="sng" dirty="0" smtClean="0">
                <a:latin typeface="+mj-lt"/>
              </a:rPr>
              <a:t>IVVQ plan and IVVQ Procedures</a:t>
            </a:r>
            <a:r>
              <a:rPr lang="en-US" sz="1400" u="sng" dirty="0" smtClean="0">
                <a:latin typeface="+mj-lt"/>
              </a:rPr>
              <a:t> </a:t>
            </a:r>
            <a:r>
              <a:rPr lang="en-US" sz="1400" dirty="0" smtClean="0">
                <a:latin typeface="+mj-lt"/>
              </a:rPr>
              <a:t>for integration testing, as needed </a:t>
            </a:r>
            <a:r>
              <a:rPr lang="en-US" sz="1400" i="1" dirty="0" smtClean="0">
                <a:latin typeface="+mj-lt"/>
              </a:rPr>
              <a:t>(instead of Integrates the </a:t>
            </a:r>
            <a:r>
              <a:rPr lang="en-US" sz="1400" i="1" u="sng" dirty="0" smtClean="0">
                <a:latin typeface="+mj-lt"/>
              </a:rPr>
              <a:t>Software</a:t>
            </a:r>
            <a:r>
              <a:rPr lang="en-US" sz="1400" i="1" dirty="0" smtClean="0">
                <a:latin typeface="+mj-lt"/>
              </a:rPr>
              <a:t> using software Components and update </a:t>
            </a:r>
            <a:r>
              <a:rPr lang="en-US" sz="1400" i="1" u="sng" dirty="0" smtClean="0">
                <a:latin typeface="+mj-lt"/>
              </a:rPr>
              <a:t>Tests Cases and Test</a:t>
            </a:r>
            <a:r>
              <a:rPr lang="en-US" sz="1400" i="1" dirty="0" smtClean="0">
                <a:latin typeface="+mj-lt"/>
              </a:rPr>
              <a:t> Procedures as needed) </a:t>
            </a:r>
          </a:p>
          <a:p>
            <a:pPr marL="673100" lvl="1" indent="-342900" defTabSz="901700" eaLnBrk="0" hangingPunct="0">
              <a:spcBef>
                <a:spcPct val="20000"/>
              </a:spcBef>
              <a:buFont typeface="Arial" pitchFamily="34" charset="0"/>
              <a:buChar char="•"/>
              <a:defRPr/>
            </a:pPr>
            <a:r>
              <a:rPr lang="en-US" sz="1400" dirty="0" smtClean="0">
                <a:latin typeface="+mj-lt"/>
              </a:rPr>
              <a:t>SY.6.4 Perform </a:t>
            </a:r>
            <a:r>
              <a:rPr lang="en-US" sz="1400" u="sng" dirty="0" smtClean="0">
                <a:latin typeface="+mj-lt"/>
              </a:rPr>
              <a:t>System</a:t>
            </a:r>
            <a:r>
              <a:rPr lang="en-US" sz="1400" i="1" u="sng" dirty="0" smtClean="0">
                <a:latin typeface="+mj-lt"/>
              </a:rPr>
              <a:t> verification</a:t>
            </a:r>
            <a:r>
              <a:rPr lang="en-US" sz="1400" u="sng" dirty="0" smtClean="0">
                <a:latin typeface="+mj-lt"/>
              </a:rPr>
              <a:t> using </a:t>
            </a:r>
            <a:r>
              <a:rPr lang="en-US" sz="1400" i="1" u="sng" dirty="0" smtClean="0">
                <a:latin typeface="+mj-lt"/>
              </a:rPr>
              <a:t>IVVQ plan and IVVQ Procedures</a:t>
            </a:r>
            <a:r>
              <a:rPr lang="en-US" sz="1400" u="sng" dirty="0" smtClean="0">
                <a:latin typeface="+mj-lt"/>
              </a:rPr>
              <a:t> </a:t>
            </a:r>
            <a:r>
              <a:rPr lang="en-US" sz="1400" dirty="0" smtClean="0">
                <a:latin typeface="+mj-lt"/>
              </a:rPr>
              <a:t> (instead of Perform </a:t>
            </a:r>
            <a:r>
              <a:rPr lang="en-US" sz="1400" u="sng" dirty="0" smtClean="0">
                <a:latin typeface="+mj-lt"/>
              </a:rPr>
              <a:t>Software tests </a:t>
            </a:r>
            <a:r>
              <a:rPr lang="en-US" sz="1400" i="1" dirty="0" smtClean="0">
                <a:latin typeface="+mj-lt"/>
              </a:rPr>
              <a:t>...)</a:t>
            </a:r>
          </a:p>
          <a:p>
            <a:pPr marL="673100" lvl="1" indent="-342900" defTabSz="901700" eaLnBrk="0" hangingPunct="0">
              <a:spcBef>
                <a:spcPct val="20000"/>
              </a:spcBef>
              <a:buFont typeface="Arial" pitchFamily="34" charset="0"/>
              <a:buChar char="•"/>
              <a:defRPr/>
            </a:pPr>
            <a:r>
              <a:rPr lang="en-US" sz="1400" dirty="0" smtClean="0">
                <a:latin typeface="+mj-lt"/>
              </a:rPr>
              <a:t>SY.6.5 Perform System validation using IVVQ plan and IVVQ Procedures and document results in Validation Report </a:t>
            </a:r>
            <a:r>
              <a:rPr lang="en-US" sz="1400" i="1" dirty="0" smtClean="0">
                <a:latin typeface="+mj-lt"/>
              </a:rPr>
              <a:t>(new task)</a:t>
            </a:r>
          </a:p>
          <a:p>
            <a:pPr marL="673100" lvl="1" indent="-342900" defTabSz="901700" eaLnBrk="0" hangingPunct="0">
              <a:spcBef>
                <a:spcPct val="20000"/>
              </a:spcBef>
              <a:buFont typeface="Arial" pitchFamily="34" charset="0"/>
              <a:buChar char="•"/>
              <a:defRPr/>
            </a:pPr>
            <a:r>
              <a:rPr lang="en-US" sz="1400" dirty="0" smtClean="0">
                <a:latin typeface="+mj-lt"/>
              </a:rPr>
              <a:t>SY.6.8 Document the </a:t>
            </a:r>
            <a:r>
              <a:rPr lang="en-US" sz="1400" u="sng" dirty="0" smtClean="0">
                <a:latin typeface="+mj-lt"/>
              </a:rPr>
              <a:t>System</a:t>
            </a:r>
            <a:r>
              <a:rPr lang="en-US" sz="1400" dirty="0" smtClean="0">
                <a:latin typeface="+mj-lt"/>
              </a:rPr>
              <a:t> Operation Guide </a:t>
            </a:r>
            <a:r>
              <a:rPr lang="en-US" sz="1400" i="1" dirty="0" smtClean="0">
                <a:latin typeface="+mj-lt"/>
              </a:rPr>
              <a:t>(instead of the </a:t>
            </a:r>
            <a:r>
              <a:rPr lang="en-US" sz="1400" i="1" u="sng" dirty="0" smtClean="0">
                <a:latin typeface="+mj-lt"/>
              </a:rPr>
              <a:t>Product</a:t>
            </a:r>
            <a:r>
              <a:rPr lang="en-US" sz="1400" i="1" dirty="0" smtClean="0">
                <a:latin typeface="+mj-lt"/>
              </a:rPr>
              <a:t> Operation Guide)</a:t>
            </a:r>
          </a:p>
          <a:p>
            <a:pPr marL="673100" lvl="1" indent="-342900" defTabSz="901700" eaLnBrk="0" hangingPunct="0">
              <a:spcBef>
                <a:spcPct val="20000"/>
              </a:spcBef>
              <a:buFont typeface="Arial" pitchFamily="34" charset="0"/>
              <a:buChar char="•"/>
              <a:defRPr/>
            </a:pPr>
            <a:r>
              <a:rPr lang="en-US" sz="1400" dirty="0" smtClean="0">
                <a:latin typeface="+mj-lt"/>
              </a:rPr>
              <a:t>SY.6.9 Verify and obtain approval of the </a:t>
            </a:r>
            <a:r>
              <a:rPr lang="en-US" sz="1400" u="sng" dirty="0" smtClean="0">
                <a:latin typeface="+mj-lt"/>
              </a:rPr>
              <a:t>System</a:t>
            </a:r>
            <a:r>
              <a:rPr lang="en-US" sz="1400" dirty="0" smtClean="0">
                <a:latin typeface="+mj-lt"/>
              </a:rPr>
              <a:t> Operation Guide </a:t>
            </a:r>
            <a:r>
              <a:rPr lang="en-US" sz="1400" i="1" dirty="0" smtClean="0">
                <a:latin typeface="+mj-lt"/>
              </a:rPr>
              <a:t>(instead of the </a:t>
            </a:r>
            <a:r>
              <a:rPr lang="en-US" sz="1400" i="1" u="sng" dirty="0" smtClean="0">
                <a:latin typeface="+mj-lt"/>
              </a:rPr>
              <a:t>Product</a:t>
            </a:r>
            <a:r>
              <a:rPr lang="en-US" sz="1400" i="1" dirty="0" smtClean="0">
                <a:latin typeface="+mj-lt"/>
              </a:rPr>
              <a:t> Operation Guide)</a:t>
            </a:r>
          </a:p>
          <a:p>
            <a:pPr marL="673100" lvl="1" indent="-342900" defTabSz="901700" eaLnBrk="0" hangingPunct="0">
              <a:spcBef>
                <a:spcPct val="20000"/>
              </a:spcBef>
              <a:buFont typeface="Arial" pitchFamily="34" charset="0"/>
              <a:buChar char="•"/>
              <a:defRPr/>
            </a:pPr>
            <a:r>
              <a:rPr lang="en-US" sz="1400" dirty="0" smtClean="0">
                <a:latin typeface="+mj-lt"/>
              </a:rPr>
              <a:t>SY.6.10 Document the </a:t>
            </a:r>
            <a:r>
              <a:rPr lang="en-US" sz="1400" u="sng" dirty="0" smtClean="0">
                <a:latin typeface="+mj-lt"/>
              </a:rPr>
              <a:t>System</a:t>
            </a:r>
            <a:r>
              <a:rPr lang="en-US" sz="1400" dirty="0" smtClean="0">
                <a:latin typeface="+mj-lt"/>
              </a:rPr>
              <a:t> User Documentation </a:t>
            </a:r>
            <a:r>
              <a:rPr lang="en-US" sz="1400" i="1" dirty="0" smtClean="0">
                <a:latin typeface="+mj-lt"/>
              </a:rPr>
              <a:t>(instead of the </a:t>
            </a:r>
            <a:r>
              <a:rPr lang="en-US" sz="1400" i="1" u="sng" dirty="0" smtClean="0">
                <a:latin typeface="+mj-lt"/>
              </a:rPr>
              <a:t>Software</a:t>
            </a:r>
            <a:r>
              <a:rPr lang="en-US" sz="1400" i="1" dirty="0" smtClean="0">
                <a:latin typeface="+mj-lt"/>
              </a:rPr>
              <a:t> User Documentation)</a:t>
            </a:r>
          </a:p>
          <a:p>
            <a:pPr marL="673100" lvl="1" indent="-342900" defTabSz="901700" eaLnBrk="0" hangingPunct="0">
              <a:spcBef>
                <a:spcPct val="20000"/>
              </a:spcBef>
              <a:buFont typeface="Arial" pitchFamily="34" charset="0"/>
              <a:buChar char="•"/>
              <a:defRPr/>
            </a:pPr>
            <a:r>
              <a:rPr lang="en-US" sz="1400" dirty="0" smtClean="0">
                <a:latin typeface="+mj-lt"/>
              </a:rPr>
              <a:t>SY.6.12 Incorporate the </a:t>
            </a:r>
            <a:r>
              <a:rPr lang="en-US" sz="1400" u="sng" dirty="0" smtClean="0">
                <a:latin typeface="+mj-lt"/>
              </a:rPr>
              <a:t>IVVQ </a:t>
            </a:r>
            <a:r>
              <a:rPr lang="en-US" sz="1400" dirty="0" smtClean="0">
                <a:latin typeface="+mj-lt"/>
              </a:rPr>
              <a:t>plan and Verification Procedures </a:t>
            </a:r>
            <a:r>
              <a:rPr lang="en-US" sz="1400" i="1" dirty="0" smtClean="0">
                <a:latin typeface="+mj-lt"/>
              </a:rPr>
              <a:t>(instead of </a:t>
            </a:r>
            <a:r>
              <a:rPr lang="en-US" sz="1400" i="1" u="sng" dirty="0" smtClean="0">
                <a:latin typeface="+mj-lt"/>
              </a:rPr>
              <a:t>Test</a:t>
            </a:r>
            <a:r>
              <a:rPr lang="en-US" sz="1400" i="1" dirty="0" smtClean="0">
                <a:latin typeface="+mj-lt"/>
              </a:rPr>
              <a:t> Cases and Test Procedures)</a:t>
            </a:r>
          </a:p>
        </p:txBody>
      </p:sp>
      <p:graphicFrame>
        <p:nvGraphicFramePr>
          <p:cNvPr id="7" name="Objet 2"/>
          <p:cNvGraphicFramePr>
            <a:graphicFrameLocks noChangeAspect="1"/>
          </p:cNvGraphicFramePr>
          <p:nvPr>
            <p:extLst>
              <p:ext uri="{D42A27DB-BD31-4B8C-83A1-F6EECF244321}">
                <p14:modId xmlns="" xmlns:p14="http://schemas.microsoft.com/office/powerpoint/2010/main" val="1525243629"/>
              </p:ext>
            </p:extLst>
          </p:nvPr>
        </p:nvGraphicFramePr>
        <p:xfrm>
          <a:off x="405880" y="1145972"/>
          <a:ext cx="3744416" cy="4944808"/>
        </p:xfrm>
        <a:graphic>
          <a:graphicData uri="http://schemas.openxmlformats.org/presentationml/2006/ole">
            <p:oleObj spid="_x0000_s179202" name="Visio" r:id="rId3" imgW="7234549" imgH="10114604" progId="Visio.Drawing.11">
              <p:embed/>
            </p:oleObj>
          </a:graphicData>
        </a:graphic>
      </p:graphicFrame>
      <p:grpSp>
        <p:nvGrpSpPr>
          <p:cNvPr id="15" name="Group 14"/>
          <p:cNvGrpSpPr/>
          <p:nvPr/>
        </p:nvGrpSpPr>
        <p:grpSpPr>
          <a:xfrm>
            <a:off x="1835696" y="1340768"/>
            <a:ext cx="2808312" cy="3888432"/>
            <a:chOff x="1774032" y="1484784"/>
            <a:chExt cx="2736304" cy="3742644"/>
          </a:xfrm>
        </p:grpSpPr>
        <p:sp>
          <p:nvSpPr>
            <p:cNvPr id="11" name="Ellipse 26"/>
            <p:cNvSpPr/>
            <p:nvPr/>
          </p:nvSpPr>
          <p:spPr bwMode="auto">
            <a:xfrm>
              <a:off x="1774032" y="4651364"/>
              <a:ext cx="1008112" cy="576064"/>
            </a:xfrm>
            <a:prstGeom prst="ellipse">
              <a:avLst/>
            </a:prstGeom>
            <a:noFill/>
            <a:ln w="3810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Arial" pitchFamily="34" charset="0"/>
              </a:endParaRPr>
            </a:p>
          </p:txBody>
        </p:sp>
        <p:cxnSp>
          <p:nvCxnSpPr>
            <p:cNvPr id="12" name="Connecteur droit avec flèche 27"/>
            <p:cNvCxnSpPr>
              <a:stCxn id="11" idx="6"/>
            </p:cNvCxnSpPr>
            <p:nvPr/>
          </p:nvCxnSpPr>
          <p:spPr bwMode="auto">
            <a:xfrm flipV="1">
              <a:off x="2782144" y="1484784"/>
              <a:ext cx="1728192" cy="3454612"/>
            </a:xfrm>
            <a:prstGeom prst="straightConnector1">
              <a:avLst/>
            </a:prstGeom>
            <a:solidFill>
              <a:schemeClr val="accent1"/>
            </a:solidFill>
            <a:ln w="38100" cap="flat" cmpd="sng" algn="ctr">
              <a:solidFill>
                <a:srgbClr val="FF3300"/>
              </a:solidFill>
              <a:prstDash val="solid"/>
              <a:round/>
              <a:headEnd type="none" w="med" len="med"/>
              <a:tailEnd type="arrow"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linds(horizontal)">
                                      <p:cBhvr>
                                        <p:cTn id="18" dur="500"/>
                                        <p:tgtEl>
                                          <p:spTgt spid="6">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linds(horizontal)">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blinds(horizontal)">
                                      <p:cBhvr>
                                        <p:cTn id="26" dur="500"/>
                                        <p:tgtEl>
                                          <p:spTgt spid="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blinds(horizontal)">
                                      <p:cBhvr>
                                        <p:cTn id="31" dur="500"/>
                                        <p:tgtEl>
                                          <p:spTgt spid="6">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blinds(horizontal)">
                                      <p:cBhvr>
                                        <p:cTn id="34" dur="500"/>
                                        <p:tgtEl>
                                          <p:spTgt spid="6">
                                            <p:txEl>
                                              <p:pRg st="7" end="7"/>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blinds(horizontal)">
                                      <p:cBhvr>
                                        <p:cTn id="37" dur="500"/>
                                        <p:tgtEl>
                                          <p:spTgt spid="6">
                                            <p:txEl>
                                              <p:pRg st="8" end="8"/>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blinds(horizontal)">
                                      <p:cBhvr>
                                        <p:cTn id="40"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B28E523-6298-481D-AACA-B842C0AF61D9}" type="datetime4">
              <a:rPr lang="en-US" smtClean="0"/>
              <a:pPr>
                <a:defRPr/>
              </a:pPr>
              <a:t>April 28, 2012</a:t>
            </a:fld>
            <a:endParaRPr lang="fr-CA"/>
          </a:p>
        </p:txBody>
      </p:sp>
      <p:sp>
        <p:nvSpPr>
          <p:cNvPr id="3" name="Slide Number Placeholder 2"/>
          <p:cNvSpPr>
            <a:spLocks noGrp="1"/>
          </p:cNvSpPr>
          <p:nvPr>
            <p:ph type="sldNum" sz="quarter" idx="11"/>
          </p:nvPr>
        </p:nvSpPr>
        <p:spPr/>
        <p:txBody>
          <a:bodyPr/>
          <a:lstStyle/>
          <a:p>
            <a:pPr>
              <a:defRPr/>
            </a:pPr>
            <a:fld id="{F73446F6-7C31-4719-8AD9-D7CFCDE5E7B1}" type="slidenum">
              <a:rPr lang="en-US" smtClean="0"/>
              <a:pPr>
                <a:defRPr/>
              </a:pPr>
              <a:t>82</a:t>
            </a:fld>
            <a:endParaRPr lang="en-US"/>
          </a:p>
        </p:txBody>
      </p:sp>
      <p:sp>
        <p:nvSpPr>
          <p:cNvPr id="4" name="Title 1"/>
          <p:cNvSpPr txBox="1">
            <a:spLocks/>
          </p:cNvSpPr>
          <p:nvPr/>
        </p:nvSpPr>
        <p:spPr>
          <a:xfrm>
            <a:off x="468313" y="125760"/>
            <a:ext cx="8353425"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3200" b="1" i="0" u="none" strike="noStrike" kern="0" cap="none" spc="0" normalizeH="0" baseline="0" noProof="0" dirty="0" smtClean="0">
                <a:ln>
                  <a:noFill/>
                </a:ln>
                <a:solidFill>
                  <a:schemeClr val="accent2"/>
                </a:solidFill>
                <a:effectLst/>
                <a:uLnTx/>
                <a:uFillTx/>
                <a:latin typeface="+mj-lt"/>
                <a:ea typeface="+mj-ea"/>
                <a:cs typeface="+mj-cs"/>
              </a:rPr>
              <a:t>System Engineering Process</a:t>
            </a:r>
            <a:endParaRPr kumimoji="0" lang="fr-CA" sz="3200" b="1" i="0" u="none" strike="noStrike" kern="0" cap="none" spc="0" normalizeH="0" baseline="0" noProof="0" dirty="0">
              <a:ln>
                <a:noFill/>
              </a:ln>
              <a:solidFill>
                <a:schemeClr val="accent2"/>
              </a:solidFill>
              <a:effectLst/>
              <a:uLnTx/>
              <a:uFillTx/>
              <a:latin typeface="+mj-lt"/>
              <a:ea typeface="+mj-ea"/>
              <a:cs typeface="+mj-cs"/>
            </a:endParaRPr>
          </a:p>
        </p:txBody>
      </p:sp>
      <p:sp>
        <p:nvSpPr>
          <p:cNvPr id="5" name="Espace réservé du contenu 9"/>
          <p:cNvSpPr txBox="1">
            <a:spLocks/>
          </p:cNvSpPr>
          <p:nvPr/>
        </p:nvSpPr>
        <p:spPr>
          <a:xfrm>
            <a:off x="323528" y="764704"/>
            <a:ext cx="4040188" cy="5616624"/>
          </a:xfrm>
          <a:prstGeom prst="rect">
            <a:avLst/>
          </a:prstGeom>
          <a:ln>
            <a:solidFill>
              <a:schemeClr val="accent2"/>
            </a:solidFill>
          </a:ln>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fr-FR" b="1" u="sng" kern="0" dirty="0" smtClean="0">
                <a:solidFill>
                  <a:srgbClr val="0070C0"/>
                </a:solidFill>
                <a:latin typeface="+mn-lt"/>
              </a:rPr>
              <a:t>Software </a:t>
            </a:r>
            <a:r>
              <a:rPr lang="fr-FR" b="1" u="sng" kern="0" dirty="0" err="1" smtClean="0">
                <a:solidFill>
                  <a:srgbClr val="0070C0"/>
                </a:solidFill>
                <a:latin typeface="+mn-lt"/>
              </a:rPr>
              <a:t>Implementation</a:t>
            </a:r>
            <a:r>
              <a:rPr lang="fr-FR" b="1" u="sng" kern="0" dirty="0" smtClean="0">
                <a:solidFill>
                  <a:srgbClr val="0070C0"/>
                </a:solidFill>
                <a:latin typeface="+mn-lt"/>
              </a:rPr>
              <a:t> Process</a:t>
            </a:r>
            <a:endParaRPr kumimoji="0" lang="fr-FR" sz="1800" b="1" i="0" u="sng" strike="noStrike" kern="0" cap="none" spc="0" normalizeH="0" baseline="0" noProof="0" dirty="0">
              <a:ln>
                <a:noFill/>
              </a:ln>
              <a:solidFill>
                <a:srgbClr val="0070C0"/>
              </a:solidFill>
              <a:effectLst/>
              <a:uLnTx/>
              <a:uFillTx/>
              <a:latin typeface="+mn-lt"/>
              <a:ea typeface="+mn-ea"/>
              <a:cs typeface="+mn-cs"/>
            </a:endParaRPr>
          </a:p>
        </p:txBody>
      </p:sp>
      <p:sp>
        <p:nvSpPr>
          <p:cNvPr id="6" name="Espace réservé du contenu 10"/>
          <p:cNvSpPr txBox="1">
            <a:spLocks/>
          </p:cNvSpPr>
          <p:nvPr/>
        </p:nvSpPr>
        <p:spPr>
          <a:xfrm>
            <a:off x="4499993" y="764704"/>
            <a:ext cx="4392487" cy="5616624"/>
          </a:xfrm>
          <a:prstGeom prst="rect">
            <a:avLst/>
          </a:prstGeom>
          <a:ln>
            <a:solidFill>
              <a:schemeClr val="accent2"/>
            </a:solidFill>
          </a:ln>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sng" strike="noStrike" kern="0" cap="none" spc="0" normalizeH="0" baseline="0" noProof="0" dirty="0" smtClean="0">
                <a:ln>
                  <a:noFill/>
                </a:ln>
                <a:solidFill>
                  <a:srgbClr val="0070C0"/>
                </a:solidFill>
                <a:effectLst/>
                <a:uLnTx/>
                <a:uFillTx/>
                <a:latin typeface="+mj-lt"/>
                <a:ea typeface="+mn-ea"/>
                <a:cs typeface="+mn-cs"/>
              </a:rPr>
              <a:t>System Implementation Process</a:t>
            </a:r>
          </a:p>
          <a:p>
            <a:pPr marL="215900" lvl="0" indent="-342900" defTabSz="901700" eaLnBrk="0" hangingPunct="0">
              <a:spcBef>
                <a:spcPct val="20000"/>
              </a:spcBef>
              <a:buFont typeface="Arial" pitchFamily="34" charset="0"/>
              <a:buChar char="•"/>
              <a:defRPr/>
            </a:pPr>
            <a:r>
              <a:rPr lang="en-US" b="1" kern="0" dirty="0" smtClean="0">
                <a:latin typeface="+mj-lt"/>
              </a:rPr>
              <a:t>SY.7 Product Delivery </a:t>
            </a:r>
          </a:p>
          <a:p>
            <a:pPr marL="673100" lvl="1" indent="-342900" defTabSz="901700" eaLnBrk="0" hangingPunct="0">
              <a:spcBef>
                <a:spcPct val="20000"/>
              </a:spcBef>
              <a:buFont typeface="Arial" pitchFamily="34" charset="0"/>
              <a:buChar char="•"/>
              <a:defRPr/>
            </a:pPr>
            <a:r>
              <a:rPr lang="en-US" sz="1600" dirty="0" smtClean="0">
                <a:latin typeface="+mj-lt"/>
              </a:rPr>
              <a:t>SY.7.2 </a:t>
            </a:r>
            <a:r>
              <a:rPr lang="en-US" sz="1600" u="sng" dirty="0" smtClean="0">
                <a:latin typeface="+mj-lt"/>
              </a:rPr>
              <a:t>Review System </a:t>
            </a:r>
            <a:r>
              <a:rPr lang="en-US" sz="1600" dirty="0" smtClean="0">
                <a:latin typeface="+mj-lt"/>
              </a:rPr>
              <a:t>Configuration </a:t>
            </a:r>
            <a:r>
              <a:rPr lang="en-US" sz="1600" i="1" dirty="0" smtClean="0">
                <a:latin typeface="+mj-lt"/>
              </a:rPr>
              <a:t>(instead of Understand Software configuration)</a:t>
            </a:r>
          </a:p>
          <a:p>
            <a:pPr marL="673100" lvl="1" indent="-342900" defTabSz="901700" eaLnBrk="0" hangingPunct="0">
              <a:spcBef>
                <a:spcPct val="20000"/>
              </a:spcBef>
              <a:buFont typeface="Arial" pitchFamily="34" charset="0"/>
              <a:buChar char="•"/>
              <a:defRPr/>
            </a:pPr>
            <a:r>
              <a:rPr lang="en-US" sz="1600" dirty="0" smtClean="0">
                <a:latin typeface="+mj-lt"/>
              </a:rPr>
              <a:t>SY.7.3 Document the </a:t>
            </a:r>
            <a:r>
              <a:rPr lang="en-US" sz="1600" u="sng" dirty="0" smtClean="0">
                <a:latin typeface="+mj-lt"/>
              </a:rPr>
              <a:t>System</a:t>
            </a:r>
            <a:r>
              <a:rPr lang="en-US" sz="1600" dirty="0" smtClean="0">
                <a:latin typeface="+mj-lt"/>
              </a:rPr>
              <a:t> Maintenance Documentation or update the current one </a:t>
            </a:r>
            <a:r>
              <a:rPr lang="en-US" sz="1600" i="1" dirty="0" smtClean="0">
                <a:latin typeface="+mj-lt"/>
              </a:rPr>
              <a:t>(instead of Maintenance documentation)</a:t>
            </a:r>
          </a:p>
          <a:p>
            <a:pPr marL="673100" lvl="1" indent="-342900" defTabSz="901700" eaLnBrk="0" hangingPunct="0">
              <a:spcBef>
                <a:spcPct val="20000"/>
              </a:spcBef>
              <a:buFont typeface="Arial" pitchFamily="34" charset="0"/>
              <a:buChar char="•"/>
              <a:defRPr/>
            </a:pPr>
            <a:r>
              <a:rPr lang="en-US" sz="1600" dirty="0" smtClean="0">
                <a:latin typeface="+mj-lt"/>
              </a:rPr>
              <a:t>SY.7.4 Document the System training to prepare transition with System Requirements Document and IVVQ plan </a:t>
            </a:r>
            <a:r>
              <a:rPr lang="en-US" sz="1600" i="1" dirty="0" smtClean="0">
                <a:latin typeface="+mj-lt"/>
              </a:rPr>
              <a:t>(new task)</a:t>
            </a:r>
          </a:p>
          <a:p>
            <a:pPr marL="673100" lvl="1" indent="-342900" defTabSz="901700" eaLnBrk="0" hangingPunct="0">
              <a:spcBef>
                <a:spcPct val="20000"/>
              </a:spcBef>
              <a:buFont typeface="Arial" pitchFamily="34" charset="0"/>
              <a:buChar char="•"/>
              <a:defRPr/>
            </a:pPr>
            <a:r>
              <a:rPr lang="en-US" sz="1600" dirty="0" smtClean="0">
                <a:latin typeface="+mj-lt"/>
              </a:rPr>
              <a:t>SY.7.5 Verify and obtain approval of the </a:t>
            </a:r>
            <a:r>
              <a:rPr lang="en-US" sz="1600" u="sng" dirty="0" smtClean="0">
                <a:latin typeface="+mj-lt"/>
              </a:rPr>
              <a:t>System</a:t>
            </a:r>
            <a:r>
              <a:rPr lang="en-US" sz="1600" dirty="0" smtClean="0">
                <a:latin typeface="+mj-lt"/>
              </a:rPr>
              <a:t> Maintenance Documentation </a:t>
            </a:r>
            <a:r>
              <a:rPr lang="en-US" sz="1600" u="sng" dirty="0" smtClean="0">
                <a:latin typeface="+mj-lt"/>
              </a:rPr>
              <a:t>and System Training Document </a:t>
            </a:r>
            <a:r>
              <a:rPr lang="en-US" sz="1600" i="1" dirty="0" smtClean="0">
                <a:latin typeface="+mj-lt"/>
              </a:rPr>
              <a:t>(instead of Maintenance Documentation)</a:t>
            </a:r>
          </a:p>
          <a:p>
            <a:pPr marL="673100" lvl="1" indent="-342900" defTabSz="901700" eaLnBrk="0" hangingPunct="0">
              <a:spcBef>
                <a:spcPct val="20000"/>
              </a:spcBef>
              <a:buFont typeface="Arial" pitchFamily="34" charset="0"/>
              <a:buChar char="•"/>
              <a:defRPr/>
            </a:pPr>
            <a:r>
              <a:rPr lang="en-US" sz="1600" dirty="0" smtClean="0">
                <a:latin typeface="+mj-lt"/>
              </a:rPr>
              <a:t>SY.7.6 Incorporate the </a:t>
            </a:r>
            <a:r>
              <a:rPr lang="en-US" sz="1600" u="sng" dirty="0" smtClean="0">
                <a:latin typeface="+mj-lt"/>
              </a:rPr>
              <a:t>System</a:t>
            </a:r>
            <a:r>
              <a:rPr lang="en-US" sz="1600" dirty="0" smtClean="0">
                <a:latin typeface="+mj-lt"/>
              </a:rPr>
              <a:t> Maintenance Documentation and </a:t>
            </a:r>
            <a:r>
              <a:rPr lang="en-US" sz="1600" u="sng" dirty="0" smtClean="0">
                <a:latin typeface="+mj-lt"/>
              </a:rPr>
              <a:t>System</a:t>
            </a:r>
            <a:r>
              <a:rPr lang="en-US" sz="1600" dirty="0" smtClean="0">
                <a:latin typeface="+mj-lt"/>
              </a:rPr>
              <a:t> </a:t>
            </a:r>
            <a:r>
              <a:rPr lang="en-US" sz="1600" u="sng" dirty="0" smtClean="0">
                <a:latin typeface="+mj-lt"/>
              </a:rPr>
              <a:t>Training Document </a:t>
            </a:r>
            <a:r>
              <a:rPr lang="en-US" sz="1600" dirty="0" smtClean="0">
                <a:latin typeface="+mj-lt"/>
              </a:rPr>
              <a:t>as baseline for the </a:t>
            </a:r>
            <a:r>
              <a:rPr lang="en-US" sz="1600" u="sng" dirty="0" smtClean="0">
                <a:latin typeface="+mj-lt"/>
              </a:rPr>
              <a:t>System</a:t>
            </a:r>
            <a:r>
              <a:rPr lang="en-US" sz="1600" dirty="0" smtClean="0">
                <a:latin typeface="+mj-lt"/>
              </a:rPr>
              <a:t> Configuration (</a:t>
            </a:r>
            <a:r>
              <a:rPr lang="en-US" sz="1600" i="1" dirty="0" smtClean="0">
                <a:latin typeface="+mj-lt"/>
              </a:rPr>
              <a:t>instead of Maintenance Documentation)</a:t>
            </a:r>
          </a:p>
          <a:p>
            <a:pPr marL="673100" lvl="1" indent="-342900" defTabSz="901700" eaLnBrk="0" hangingPunct="0">
              <a:spcBef>
                <a:spcPct val="20000"/>
              </a:spcBef>
              <a:buFont typeface="Arial" pitchFamily="34" charset="0"/>
              <a:buChar char="•"/>
              <a:defRPr/>
            </a:pPr>
            <a:endParaRPr lang="en-US" sz="1400" i="1" dirty="0" smtClean="0">
              <a:latin typeface="+mj-lt"/>
            </a:endParaRPr>
          </a:p>
          <a:p>
            <a:pPr marL="673100" lvl="1" indent="-342900" defTabSz="901700" eaLnBrk="0" hangingPunct="0">
              <a:spcBef>
                <a:spcPct val="20000"/>
              </a:spcBef>
              <a:buFont typeface="Arial" pitchFamily="34" charset="0"/>
              <a:buChar char="•"/>
              <a:defRPr/>
            </a:pPr>
            <a:endParaRPr lang="en-US" sz="1400" i="1" dirty="0" smtClean="0">
              <a:latin typeface="+mj-lt"/>
            </a:endParaRPr>
          </a:p>
        </p:txBody>
      </p:sp>
      <p:graphicFrame>
        <p:nvGraphicFramePr>
          <p:cNvPr id="7" name="Objet 2"/>
          <p:cNvGraphicFramePr>
            <a:graphicFrameLocks noChangeAspect="1"/>
          </p:cNvGraphicFramePr>
          <p:nvPr>
            <p:extLst>
              <p:ext uri="{D42A27DB-BD31-4B8C-83A1-F6EECF244321}">
                <p14:modId xmlns="" xmlns:p14="http://schemas.microsoft.com/office/powerpoint/2010/main" val="1525243629"/>
              </p:ext>
            </p:extLst>
          </p:nvPr>
        </p:nvGraphicFramePr>
        <p:xfrm>
          <a:off x="621904" y="1145972"/>
          <a:ext cx="3744416" cy="4944808"/>
        </p:xfrm>
        <a:graphic>
          <a:graphicData uri="http://schemas.openxmlformats.org/presentationml/2006/ole">
            <p:oleObj spid="_x0000_s180226" name="Visio" r:id="rId3" imgW="7234549" imgH="10114604" progId="Visio.Drawing.11">
              <p:embed/>
            </p:oleObj>
          </a:graphicData>
        </a:graphic>
      </p:graphicFrame>
      <p:grpSp>
        <p:nvGrpSpPr>
          <p:cNvPr id="10" name="Group 9"/>
          <p:cNvGrpSpPr/>
          <p:nvPr/>
        </p:nvGrpSpPr>
        <p:grpSpPr>
          <a:xfrm>
            <a:off x="1990056" y="1340768"/>
            <a:ext cx="2797968" cy="4752528"/>
            <a:chOff x="1774032" y="2350652"/>
            <a:chExt cx="2736304" cy="3742644"/>
          </a:xfrm>
        </p:grpSpPr>
        <p:sp>
          <p:nvSpPr>
            <p:cNvPr id="8" name="Ellipse 26"/>
            <p:cNvSpPr/>
            <p:nvPr/>
          </p:nvSpPr>
          <p:spPr bwMode="auto">
            <a:xfrm>
              <a:off x="1774032" y="5517232"/>
              <a:ext cx="1008112" cy="576064"/>
            </a:xfrm>
            <a:prstGeom prst="ellipse">
              <a:avLst/>
            </a:prstGeom>
            <a:noFill/>
            <a:ln w="3810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Arial" pitchFamily="34" charset="0"/>
              </a:endParaRPr>
            </a:p>
          </p:txBody>
        </p:sp>
        <p:cxnSp>
          <p:nvCxnSpPr>
            <p:cNvPr id="9" name="Connecteur droit avec flèche 27"/>
            <p:cNvCxnSpPr>
              <a:stCxn id="8" idx="6"/>
            </p:cNvCxnSpPr>
            <p:nvPr/>
          </p:nvCxnSpPr>
          <p:spPr bwMode="auto">
            <a:xfrm flipV="1">
              <a:off x="2782144" y="2350652"/>
              <a:ext cx="1728192" cy="3454612"/>
            </a:xfrm>
            <a:prstGeom prst="straightConnector1">
              <a:avLst/>
            </a:prstGeom>
            <a:solidFill>
              <a:schemeClr val="accent1"/>
            </a:solidFill>
            <a:ln w="38100" cap="flat" cmpd="sng" algn="ctr">
              <a:solidFill>
                <a:srgbClr val="FF3300"/>
              </a:solidFill>
              <a:prstDash val="solid"/>
              <a:round/>
              <a:headEnd type="none" w="med" len="med"/>
              <a:tailEnd type="arrow"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linds(horizontal)">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blinds(horizontal)">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blinds(horizontal)">
                                      <p:cBhvr>
                                        <p:cTn id="28" dur="500"/>
                                        <p:tgtEl>
                                          <p:spTgt spid="6">
                                            <p:txEl>
                                              <p:pRg st="5" end="5"/>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blinds(horizontal)">
                                      <p:cBhvr>
                                        <p:cTn id="3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B28E523-6298-481D-AACA-B842C0AF61D9}" type="datetime4">
              <a:rPr lang="en-US" smtClean="0"/>
              <a:pPr>
                <a:defRPr/>
              </a:pPr>
              <a:t>April 28, 2012</a:t>
            </a:fld>
            <a:endParaRPr lang="fr-CA"/>
          </a:p>
        </p:txBody>
      </p:sp>
      <p:sp>
        <p:nvSpPr>
          <p:cNvPr id="3" name="Slide Number Placeholder 2"/>
          <p:cNvSpPr>
            <a:spLocks noGrp="1"/>
          </p:cNvSpPr>
          <p:nvPr>
            <p:ph type="sldNum" sz="quarter" idx="11"/>
          </p:nvPr>
        </p:nvSpPr>
        <p:spPr/>
        <p:txBody>
          <a:bodyPr/>
          <a:lstStyle/>
          <a:p>
            <a:pPr>
              <a:defRPr/>
            </a:pPr>
            <a:fld id="{F73446F6-7C31-4719-8AD9-D7CFCDE5E7B1}" type="slidenum">
              <a:rPr lang="en-US" smtClean="0"/>
              <a:pPr>
                <a:defRPr/>
              </a:pPr>
              <a:t>83</a:t>
            </a:fld>
            <a:endParaRPr lang="en-US"/>
          </a:p>
        </p:txBody>
      </p:sp>
      <p:sp>
        <p:nvSpPr>
          <p:cNvPr id="4" name="Title 1"/>
          <p:cNvSpPr txBox="1">
            <a:spLocks/>
          </p:cNvSpPr>
          <p:nvPr/>
        </p:nvSpPr>
        <p:spPr>
          <a:xfrm>
            <a:off x="468313" y="197768"/>
            <a:ext cx="8353425"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3200" b="1" i="0" u="none" strike="noStrike" kern="0" cap="none" spc="0" normalizeH="0" baseline="0" noProof="0" dirty="0" smtClean="0">
                <a:ln>
                  <a:noFill/>
                </a:ln>
                <a:solidFill>
                  <a:schemeClr val="accent2"/>
                </a:solidFill>
                <a:effectLst/>
                <a:uLnTx/>
                <a:uFillTx/>
                <a:latin typeface="+mj-lt"/>
                <a:ea typeface="+mj-ea"/>
                <a:cs typeface="+mj-cs"/>
              </a:rPr>
              <a:t>System Engineering Process</a:t>
            </a:r>
            <a:endParaRPr kumimoji="0" lang="fr-CA" sz="3200" b="1" i="0" u="none" strike="noStrike" kern="0" cap="none" spc="0" normalizeH="0" baseline="0" noProof="0" dirty="0">
              <a:ln>
                <a:noFill/>
              </a:ln>
              <a:solidFill>
                <a:schemeClr val="accent2"/>
              </a:solidFill>
              <a:effectLst/>
              <a:uLnTx/>
              <a:uFillTx/>
              <a:latin typeface="+mj-lt"/>
              <a:ea typeface="+mj-ea"/>
              <a:cs typeface="+mj-cs"/>
            </a:endParaRPr>
          </a:p>
        </p:txBody>
      </p:sp>
      <p:sp>
        <p:nvSpPr>
          <p:cNvPr id="5" name="Content Placeholder 2"/>
          <p:cNvSpPr txBox="1">
            <a:spLocks/>
          </p:cNvSpPr>
          <p:nvPr/>
        </p:nvSpPr>
        <p:spPr>
          <a:xfrm>
            <a:off x="251520" y="908720"/>
            <a:ext cx="8686800" cy="5832648"/>
          </a:xfrm>
          <a:prstGeom prst="rect">
            <a:avLst/>
          </a:prstGeom>
        </p:spPr>
        <p:txBody>
          <a:bodyPr/>
          <a:lstStyle/>
          <a:p>
            <a:pPr marL="342900" lvl="0" indent="-342900" eaLnBrk="0" hangingPunct="0">
              <a:spcBef>
                <a:spcPct val="20000"/>
              </a:spcBef>
              <a:buFontTx/>
              <a:buChar char="•"/>
              <a:defRPr/>
            </a:pPr>
            <a:r>
              <a:rPr kumimoji="0" lang="en-CA" sz="2400" b="1" i="0" u="none" strike="noStrike" kern="0" cap="none" spc="0" normalizeH="0" baseline="0" noProof="0" dirty="0" smtClean="0">
                <a:ln>
                  <a:noFill/>
                </a:ln>
                <a:solidFill>
                  <a:schemeClr val="tx1"/>
                </a:solidFill>
                <a:effectLst/>
                <a:uLnTx/>
                <a:uFillTx/>
                <a:latin typeface="+mn-lt"/>
                <a:ea typeface="+mn-ea"/>
                <a:cs typeface="+mn-cs"/>
              </a:rPr>
              <a:t>Roles added </a:t>
            </a:r>
            <a:r>
              <a:rPr lang="en-US" sz="2400" b="1" kern="0" dirty="0" smtClean="0">
                <a:latin typeface="+mn-lt"/>
              </a:rPr>
              <a:t>to the Software Basic Profile</a:t>
            </a:r>
            <a:endParaRPr kumimoji="0" lang="en-CA" sz="2400" b="1"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spcBef>
                <a:spcPct val="20000"/>
              </a:spcBef>
              <a:spcAft>
                <a:spcPct val="0"/>
              </a:spcAft>
              <a:buClrTx/>
              <a:buSzTx/>
              <a:buFontTx/>
              <a:buChar char="–"/>
              <a:tabLst/>
              <a:defRPr/>
            </a:pPr>
            <a:r>
              <a:rPr kumimoji="0" lang="en-CA" sz="2200" b="0" i="0" u="none" strike="noStrike" kern="0" cap="none" spc="0" normalizeH="0" baseline="0" noProof="0" dirty="0" smtClean="0">
                <a:ln>
                  <a:noFill/>
                </a:ln>
                <a:solidFill>
                  <a:schemeClr val="tx1"/>
                </a:solidFill>
                <a:effectLst/>
                <a:uLnTx/>
                <a:uFillTx/>
                <a:latin typeface="+mn-lt"/>
              </a:rPr>
              <a:t>Acquirer</a:t>
            </a:r>
          </a:p>
          <a:p>
            <a:pPr marL="1143000" marR="0" lvl="2" indent="-228600" algn="l" defTabSz="914400" rtl="0" eaLnBrk="0" fontAlgn="base" latinLnBrk="0" hangingPunct="0">
              <a:spcBef>
                <a:spcPct val="20000"/>
              </a:spcBef>
              <a:spcAft>
                <a:spcPct val="0"/>
              </a:spcAft>
              <a:buClrTx/>
              <a:buSzTx/>
              <a:buFontTx/>
              <a:buChar char="•"/>
              <a:tabLst/>
              <a:defRPr/>
            </a:pPr>
            <a:r>
              <a:rPr kumimoji="0" lang="en-US" sz="2200" b="0" i="0" u="none" strike="noStrike" kern="0" cap="none" spc="0" normalizeH="0" baseline="0" noProof="0" dirty="0" smtClean="0">
                <a:ln>
                  <a:noFill/>
                </a:ln>
                <a:solidFill>
                  <a:schemeClr val="tx1"/>
                </a:solidFill>
                <a:effectLst/>
                <a:uLnTx/>
                <a:uFillTx/>
                <a:latin typeface="+mn-lt"/>
              </a:rPr>
              <a:t>Knowledge of the Customer processes and ability to explain the Customer requirements. </a:t>
            </a:r>
            <a:endParaRPr kumimoji="0" lang="en-CA" sz="22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0" fontAlgn="base" latinLnBrk="0" hangingPunct="0">
              <a:spcBef>
                <a:spcPct val="20000"/>
              </a:spcBef>
              <a:spcAft>
                <a:spcPct val="0"/>
              </a:spcAft>
              <a:buClrTx/>
              <a:buSzTx/>
              <a:buFontTx/>
              <a:buChar char="–"/>
              <a:tabLst/>
              <a:defRPr/>
            </a:pPr>
            <a:r>
              <a:rPr kumimoji="0" lang="en-CA" sz="2200" b="0" i="0" u="none" strike="noStrike" kern="0" cap="none" spc="0" normalizeH="0" baseline="0" noProof="0" dirty="0" smtClean="0">
                <a:ln>
                  <a:noFill/>
                </a:ln>
                <a:solidFill>
                  <a:schemeClr val="tx1"/>
                </a:solidFill>
                <a:effectLst/>
                <a:uLnTx/>
                <a:uFillTx/>
                <a:latin typeface="+mn-lt"/>
              </a:rPr>
              <a:t>System engineer</a:t>
            </a:r>
          </a:p>
          <a:p>
            <a:pPr marL="742950" marR="0" lvl="1" indent="-285750" algn="l" defTabSz="914400" rtl="0" eaLnBrk="0" fontAlgn="base" latinLnBrk="0" hangingPunct="0">
              <a:spcBef>
                <a:spcPct val="20000"/>
              </a:spcBef>
              <a:spcAft>
                <a:spcPct val="0"/>
              </a:spcAft>
              <a:buClrTx/>
              <a:buSzTx/>
              <a:buFontTx/>
              <a:buChar char="–"/>
              <a:tabLst/>
              <a:defRPr/>
            </a:pPr>
            <a:r>
              <a:rPr kumimoji="0" lang="en-CA" sz="2200" b="0" i="0" u="none" strike="noStrike" kern="0" cap="none" spc="0" normalizeH="0" baseline="0" noProof="0" dirty="0" smtClean="0">
                <a:ln>
                  <a:noFill/>
                </a:ln>
                <a:solidFill>
                  <a:schemeClr val="tx1"/>
                </a:solidFill>
                <a:effectLst/>
                <a:uLnTx/>
                <a:uFillTx/>
                <a:latin typeface="+mn-lt"/>
              </a:rPr>
              <a:t>IVVQ Engineer (Integration, Verification, Validation, Qualification)</a:t>
            </a:r>
          </a:p>
          <a:p>
            <a:pPr marL="342900" marR="0" lvl="0" indent="-342900" algn="l" defTabSz="914400" rtl="0" eaLnBrk="0" fontAlgn="base" latinLnBrk="0" hangingPunct="0">
              <a:spcBef>
                <a:spcPct val="20000"/>
              </a:spcBef>
              <a:spcAft>
                <a:spcPct val="0"/>
              </a:spcAft>
              <a:buClrTx/>
              <a:buSzTx/>
              <a:buFontTx/>
              <a:buChar char="•"/>
              <a:tabLst/>
              <a:defRPr/>
            </a:pPr>
            <a:r>
              <a:rPr kumimoji="0" lang="en-CA" sz="2400" b="1" i="0" u="none" strike="noStrike" kern="0" cap="none" spc="0" normalizeH="0" baseline="0" noProof="0" dirty="0" smtClean="0">
                <a:ln>
                  <a:noFill/>
                </a:ln>
                <a:solidFill>
                  <a:schemeClr val="tx1"/>
                </a:solidFill>
                <a:effectLst/>
                <a:uLnTx/>
                <a:uFillTx/>
                <a:latin typeface="+mn-lt"/>
                <a:ea typeface="+mn-ea"/>
                <a:cs typeface="+mn-cs"/>
              </a:rPr>
              <a:t>Products (i.e. Documents) added to the Software Basic Profile</a:t>
            </a:r>
          </a:p>
          <a:p>
            <a:pPr marL="742950" marR="0" lvl="1" indent="-285750" algn="l" defTabSz="914400" rtl="0" eaLnBrk="0" fontAlgn="base" latinLnBrk="0" hangingPunct="0">
              <a:spcBef>
                <a:spcPct val="20000"/>
              </a:spcBef>
              <a:spcAft>
                <a:spcPct val="0"/>
              </a:spcAft>
              <a:buClrTx/>
              <a:buSzTx/>
              <a:buFontTx/>
              <a:buChar char="–"/>
              <a:tabLst/>
              <a:defRPr/>
            </a:pPr>
            <a:r>
              <a:rPr kumimoji="0" lang="en-CA" sz="2000" b="0" i="0" u="none" strike="noStrike" kern="0" cap="none" spc="0" normalizeH="0" baseline="0" noProof="0" dirty="0" smtClean="0">
                <a:ln>
                  <a:noFill/>
                </a:ln>
                <a:solidFill>
                  <a:schemeClr val="tx1"/>
                </a:solidFill>
                <a:effectLst/>
                <a:uLnTx/>
                <a:uFillTx/>
                <a:latin typeface="+mn-lt"/>
              </a:rPr>
              <a:t>System Breakdown Structure, System Requirements Specification</a:t>
            </a:r>
          </a:p>
          <a:p>
            <a:pPr marL="742950" marR="0" lvl="1" indent="-285750" algn="l" defTabSz="914400" rtl="0" eaLnBrk="0" fontAlgn="base" latinLnBrk="0" hangingPunct="0">
              <a:spcBef>
                <a:spcPct val="20000"/>
              </a:spcBef>
              <a:spcAft>
                <a:spcPct val="0"/>
              </a:spcAft>
              <a:buClrTx/>
              <a:buSzTx/>
              <a:buFontTx/>
              <a:buChar char="–"/>
              <a:tabLst/>
              <a:defRPr/>
            </a:pPr>
            <a:r>
              <a:rPr kumimoji="0" lang="en-CA" sz="2000" b="0" i="0" u="none" strike="noStrike" kern="0" cap="none" spc="0" normalizeH="0" baseline="0" noProof="0" dirty="0" smtClean="0">
                <a:ln>
                  <a:noFill/>
                </a:ln>
                <a:solidFill>
                  <a:schemeClr val="tx1"/>
                </a:solidFill>
                <a:effectLst/>
                <a:uLnTx/>
                <a:uFillTx/>
                <a:latin typeface="+mn-lt"/>
              </a:rPr>
              <a:t>System Elements, System Configuration, System Design Document</a:t>
            </a:r>
          </a:p>
          <a:p>
            <a:pPr marL="742950" marR="0" lvl="1" indent="-285750" algn="l" defTabSz="914400" rtl="0" eaLnBrk="0" fontAlgn="base" latinLnBrk="0" hangingPunct="0">
              <a:spcBef>
                <a:spcPct val="20000"/>
              </a:spcBef>
              <a:spcAft>
                <a:spcPct val="0"/>
              </a:spcAft>
              <a:buClrTx/>
              <a:buSzTx/>
              <a:buFontTx/>
              <a:buChar char="–"/>
              <a:tabLst/>
              <a:defRPr/>
            </a:pPr>
            <a:r>
              <a:rPr kumimoji="0" lang="en-CA" sz="2000" b="0" i="0" u="none" strike="noStrike" kern="0" cap="none" spc="0" normalizeH="0" baseline="0" noProof="0" dirty="0" smtClean="0">
                <a:ln>
                  <a:noFill/>
                </a:ln>
                <a:solidFill>
                  <a:schemeClr val="tx1"/>
                </a:solidFill>
                <a:effectLst/>
                <a:uLnTx/>
                <a:uFillTx/>
                <a:latin typeface="+mn-lt"/>
              </a:rPr>
              <a:t>System User Documentation, System Operation Guide</a:t>
            </a:r>
          </a:p>
          <a:p>
            <a:pPr marL="742950" marR="0" lvl="1" indent="-285750" algn="l" defTabSz="914400" rtl="0" eaLnBrk="0" fontAlgn="base" latinLnBrk="0" hangingPunct="0">
              <a:spcBef>
                <a:spcPct val="20000"/>
              </a:spcBef>
              <a:spcAft>
                <a:spcPct val="0"/>
              </a:spcAft>
              <a:buClrTx/>
              <a:buSzTx/>
              <a:buFontTx/>
              <a:buChar char="–"/>
              <a:tabLst/>
              <a:defRPr/>
            </a:pPr>
            <a:r>
              <a:rPr kumimoji="0" lang="en-CA" sz="2000" b="0" i="0" u="none" strike="noStrike" kern="0" cap="none" spc="0" normalizeH="0" baseline="0" noProof="0" dirty="0" smtClean="0">
                <a:ln>
                  <a:noFill/>
                </a:ln>
                <a:solidFill>
                  <a:schemeClr val="tx1"/>
                </a:solidFill>
                <a:effectLst/>
                <a:uLnTx/>
                <a:uFillTx/>
                <a:latin typeface="+mn-lt"/>
              </a:rPr>
              <a:t>Justification Document</a:t>
            </a:r>
          </a:p>
          <a:p>
            <a:pPr marL="1143000" marR="0" lvl="2" indent="-228600" algn="l" defTabSz="914400" rtl="0" eaLnBrk="0" fontAlgn="base" latinLnBrk="0" hangingPunct="0">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rPr>
              <a:t>Documents the rationale (e.g. choices, decisions) during the System Implementation.</a:t>
            </a:r>
          </a:p>
          <a:p>
            <a:pPr marL="742950" marR="0" lvl="1" indent="-285750" algn="l" defTabSz="914400" rtl="0" eaLnBrk="0" fontAlgn="base" latinLnBrk="0" hangingPunct="0">
              <a:spcBef>
                <a:spcPct val="20000"/>
              </a:spcBef>
              <a:spcAft>
                <a:spcPct val="0"/>
              </a:spcAft>
              <a:buClrTx/>
              <a:buSzTx/>
              <a:buFontTx/>
              <a:buChar char="–"/>
              <a:tabLst/>
              <a:defRPr/>
            </a:pPr>
            <a:r>
              <a:rPr kumimoji="0" lang="en-CA" sz="2000" b="0" i="0" u="none" strike="noStrike" kern="0" cap="none" spc="0" normalizeH="0" baseline="0" noProof="0" dirty="0" smtClean="0">
                <a:ln>
                  <a:noFill/>
                </a:ln>
                <a:solidFill>
                  <a:schemeClr val="tx1"/>
                </a:solidFill>
                <a:effectLst/>
                <a:uLnTx/>
                <a:uFillTx/>
                <a:latin typeface="+mn-lt"/>
              </a:rPr>
              <a:t>IVVQ Plan, IVVQ Procedures, IVVQ Report</a:t>
            </a:r>
          </a:p>
          <a:p>
            <a:pPr marL="742950" marR="0" lvl="1" indent="-285750" algn="l" defTabSz="914400" rtl="0" eaLnBrk="0" fontAlgn="base" latinLnBrk="0" hangingPunct="0">
              <a:spcBef>
                <a:spcPct val="20000"/>
              </a:spcBef>
              <a:spcAft>
                <a:spcPct val="0"/>
              </a:spcAft>
              <a:buClrTx/>
              <a:buSzTx/>
              <a:buFontTx/>
              <a:buChar char="–"/>
              <a:tabLst/>
              <a:defRPr/>
            </a:pPr>
            <a:endParaRPr kumimoji="0" lang="en-CA" sz="20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0" fontAlgn="base" latinLnBrk="0" hangingPunct="0">
              <a:spcBef>
                <a:spcPct val="20000"/>
              </a:spcBef>
              <a:spcAft>
                <a:spcPct val="0"/>
              </a:spcAft>
              <a:buClrTx/>
              <a:buSzTx/>
              <a:buFontTx/>
              <a:buChar char="–"/>
              <a:tabLst/>
              <a:defRPr/>
            </a:pPr>
            <a:endParaRPr kumimoji="0" lang="en-CA" sz="2400" b="0" i="0" u="none" strike="noStrike" kern="0" cap="none" spc="0" normalizeH="0" baseline="0" noProof="0" dirty="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B28E523-6298-481D-AACA-B842C0AF61D9}" type="datetime4">
              <a:rPr lang="en-US" smtClean="0"/>
              <a:pPr>
                <a:defRPr/>
              </a:pPr>
              <a:t>April 28, 2012</a:t>
            </a:fld>
            <a:endParaRPr lang="fr-CA"/>
          </a:p>
        </p:txBody>
      </p:sp>
      <p:sp>
        <p:nvSpPr>
          <p:cNvPr id="3" name="Slide Number Placeholder 2"/>
          <p:cNvSpPr>
            <a:spLocks noGrp="1"/>
          </p:cNvSpPr>
          <p:nvPr>
            <p:ph type="sldNum" sz="quarter" idx="11"/>
          </p:nvPr>
        </p:nvSpPr>
        <p:spPr/>
        <p:txBody>
          <a:bodyPr/>
          <a:lstStyle/>
          <a:p>
            <a:pPr>
              <a:defRPr/>
            </a:pPr>
            <a:fld id="{F73446F6-7C31-4719-8AD9-D7CFCDE5E7B1}" type="slidenum">
              <a:rPr lang="en-US" smtClean="0"/>
              <a:pPr>
                <a:defRPr/>
              </a:pPr>
              <a:t>84</a:t>
            </a:fld>
            <a:endParaRPr lang="en-US"/>
          </a:p>
        </p:txBody>
      </p:sp>
      <p:sp>
        <p:nvSpPr>
          <p:cNvPr id="4" name="Title 1"/>
          <p:cNvSpPr txBox="1">
            <a:spLocks/>
          </p:cNvSpPr>
          <p:nvPr/>
        </p:nvSpPr>
        <p:spPr>
          <a:xfrm>
            <a:off x="395536" y="116632"/>
            <a:ext cx="8353425" cy="1143000"/>
          </a:xfrm>
          <a:prstGeom prst="rect">
            <a:avLst/>
          </a:prstGeom>
        </p:spPr>
        <p:txBody>
          <a:bodyPr/>
          <a:lstStyle/>
          <a:p>
            <a:pPr lvl="0" algn="ctr" eaLnBrk="0" hangingPunct="0">
              <a:defRPr/>
            </a:pPr>
            <a:r>
              <a:rPr kumimoji="0" lang="en-CA" sz="3200" b="1" i="0" u="none" strike="noStrike" kern="0" cap="none" spc="0" normalizeH="0" baseline="0" dirty="0" smtClean="0">
                <a:ln>
                  <a:noFill/>
                </a:ln>
                <a:solidFill>
                  <a:schemeClr val="accent2"/>
                </a:solidFill>
                <a:effectLst/>
                <a:uLnTx/>
                <a:uFillTx/>
                <a:latin typeface="+mj-lt"/>
                <a:ea typeface="+mj-ea"/>
                <a:cs typeface="+mj-cs"/>
              </a:rPr>
              <a:t>Proposed </a:t>
            </a:r>
            <a:r>
              <a:rPr lang="en-CA" sz="3200" b="1" kern="0" dirty="0" smtClean="0">
                <a:solidFill>
                  <a:schemeClr val="accent2"/>
                </a:solidFill>
                <a:latin typeface="+mj-lt"/>
                <a:ea typeface="+mj-ea"/>
                <a:cs typeface="+mj-cs"/>
              </a:rPr>
              <a:t>Deployment Packages </a:t>
            </a:r>
          </a:p>
          <a:p>
            <a:pPr lvl="0" algn="ctr" eaLnBrk="0" hangingPunct="0">
              <a:defRPr/>
            </a:pPr>
            <a:r>
              <a:rPr lang="en-CA" sz="3200" b="1" kern="0" dirty="0" smtClean="0">
                <a:solidFill>
                  <a:schemeClr val="accent2"/>
                </a:solidFill>
                <a:latin typeface="+mj-lt"/>
                <a:ea typeface="+mj-ea"/>
                <a:cs typeface="+mj-cs"/>
              </a:rPr>
              <a:t>to Systems </a:t>
            </a:r>
            <a:r>
              <a:rPr kumimoji="0" lang="en-CA" sz="3200" b="1" i="0" u="none" strike="noStrike" kern="0" cap="none" spc="0" normalizeH="0" baseline="0" dirty="0" smtClean="0">
                <a:ln>
                  <a:noFill/>
                </a:ln>
                <a:solidFill>
                  <a:schemeClr val="accent2"/>
                </a:solidFill>
                <a:effectLst/>
                <a:uLnTx/>
                <a:uFillTx/>
                <a:latin typeface="+mj-lt"/>
                <a:ea typeface="+mj-ea"/>
                <a:cs typeface="+mj-cs"/>
              </a:rPr>
              <a:t>Engineering Basic Profile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3200" b="1" i="0" u="none" strike="noStrike" kern="0" cap="none" spc="0" normalizeH="0" baseline="0" dirty="0" smtClean="0">
                <a:ln>
                  <a:noFill/>
                </a:ln>
                <a:solidFill>
                  <a:schemeClr val="accent2"/>
                </a:solidFill>
                <a:effectLst/>
                <a:uLnTx/>
                <a:uFillTx/>
                <a:latin typeface="+mj-lt"/>
                <a:ea typeface="+mj-ea"/>
                <a:cs typeface="+mj-cs"/>
              </a:rPr>
              <a:t>Basic Profile</a:t>
            </a:r>
            <a:endParaRPr kumimoji="0" lang="en-CA" sz="3200" b="1" i="0" u="none" strike="noStrike" kern="0" cap="none" spc="0" normalizeH="0" baseline="0" dirty="0">
              <a:ln>
                <a:noFill/>
              </a:ln>
              <a:solidFill>
                <a:schemeClr val="accent2"/>
              </a:solidFill>
              <a:effectLst/>
              <a:uLnTx/>
              <a:uFillTx/>
              <a:latin typeface="+mj-lt"/>
              <a:ea typeface="+mj-ea"/>
              <a:cs typeface="+mj-cs"/>
            </a:endParaRPr>
          </a:p>
        </p:txBody>
      </p:sp>
      <p:sp>
        <p:nvSpPr>
          <p:cNvPr id="24" name="Freeform 57"/>
          <p:cNvSpPr>
            <a:spLocks/>
          </p:cNvSpPr>
          <p:nvPr>
            <p:custDataLst>
              <p:tags r:id="rId1"/>
            </p:custDataLst>
          </p:nvPr>
        </p:nvSpPr>
        <p:spPr bwMode="auto">
          <a:xfrm>
            <a:off x="1331913" y="1238250"/>
            <a:ext cx="2581275" cy="1725613"/>
          </a:xfrm>
          <a:custGeom>
            <a:avLst/>
            <a:gdLst>
              <a:gd name="T0" fmla="*/ 2147483647 w 1228"/>
              <a:gd name="T1" fmla="*/ 0 h 934"/>
              <a:gd name="T2" fmla="*/ 2147483647 w 1228"/>
              <a:gd name="T3" fmla="*/ 2147483647 h 934"/>
              <a:gd name="T4" fmla="*/ 2147483647 w 1228"/>
              <a:gd name="T5" fmla="*/ 2147483647 h 934"/>
              <a:gd name="T6" fmla="*/ 2147483647 w 1228"/>
              <a:gd name="T7" fmla="*/ 2147483647 h 934"/>
              <a:gd name="T8" fmla="*/ 2147483647 w 1228"/>
              <a:gd name="T9" fmla="*/ 2147483647 h 934"/>
              <a:gd name="T10" fmla="*/ 2147483647 w 1228"/>
              <a:gd name="T11" fmla="*/ 2147483647 h 934"/>
              <a:gd name="T12" fmla="*/ 2147483647 w 1228"/>
              <a:gd name="T13" fmla="*/ 2147483647 h 934"/>
              <a:gd name="T14" fmla="*/ 2147483647 w 1228"/>
              <a:gd name="T15" fmla="*/ 2147483647 h 934"/>
              <a:gd name="T16" fmla="*/ 2147483647 w 1228"/>
              <a:gd name="T17" fmla="*/ 2147483647 h 934"/>
              <a:gd name="T18" fmla="*/ 2147483647 w 1228"/>
              <a:gd name="T19" fmla="*/ 2147483647 h 934"/>
              <a:gd name="T20" fmla="*/ 2147483647 w 1228"/>
              <a:gd name="T21" fmla="*/ 2147483647 h 934"/>
              <a:gd name="T22" fmla="*/ 2147483647 w 1228"/>
              <a:gd name="T23" fmla="*/ 2147483647 h 934"/>
              <a:gd name="T24" fmla="*/ 2147483647 w 1228"/>
              <a:gd name="T25" fmla="*/ 2147483647 h 934"/>
              <a:gd name="T26" fmla="*/ 2147483647 w 1228"/>
              <a:gd name="T27" fmla="*/ 2147483647 h 934"/>
              <a:gd name="T28" fmla="*/ 2147483647 w 1228"/>
              <a:gd name="T29" fmla="*/ 2147483647 h 934"/>
              <a:gd name="T30" fmla="*/ 2147483647 w 1228"/>
              <a:gd name="T31" fmla="*/ 2147483647 h 934"/>
              <a:gd name="T32" fmla="*/ 2147483647 w 1228"/>
              <a:gd name="T33" fmla="*/ 2147483647 h 934"/>
              <a:gd name="T34" fmla="*/ 2147483647 w 1228"/>
              <a:gd name="T35" fmla="*/ 2147483647 h 934"/>
              <a:gd name="T36" fmla="*/ 2147483647 w 1228"/>
              <a:gd name="T37" fmla="*/ 2147483647 h 934"/>
              <a:gd name="T38" fmla="*/ 2147483647 w 1228"/>
              <a:gd name="T39" fmla="*/ 2147483647 h 934"/>
              <a:gd name="T40" fmla="*/ 2147483647 w 1228"/>
              <a:gd name="T41" fmla="*/ 2147483647 h 934"/>
              <a:gd name="T42" fmla="*/ 2147483647 w 1228"/>
              <a:gd name="T43" fmla="*/ 2147483647 h 934"/>
              <a:gd name="T44" fmla="*/ 2147483647 w 1228"/>
              <a:gd name="T45" fmla="*/ 2147483647 h 934"/>
              <a:gd name="T46" fmla="*/ 2147483647 w 1228"/>
              <a:gd name="T47" fmla="*/ 2147483647 h 934"/>
              <a:gd name="T48" fmla="*/ 2147483647 w 1228"/>
              <a:gd name="T49" fmla="*/ 2147483647 h 934"/>
              <a:gd name="T50" fmla="*/ 2147483647 w 1228"/>
              <a:gd name="T51" fmla="*/ 2147483647 h 934"/>
              <a:gd name="T52" fmla="*/ 2147483647 w 1228"/>
              <a:gd name="T53" fmla="*/ 2147483647 h 934"/>
              <a:gd name="T54" fmla="*/ 2147483647 w 1228"/>
              <a:gd name="T55" fmla="*/ 2147483647 h 934"/>
              <a:gd name="T56" fmla="*/ 2147483647 w 1228"/>
              <a:gd name="T57" fmla="*/ 2147483647 h 934"/>
              <a:gd name="T58" fmla="*/ 2147483647 w 1228"/>
              <a:gd name="T59" fmla="*/ 2147483647 h 934"/>
              <a:gd name="T60" fmla="*/ 2147483647 w 1228"/>
              <a:gd name="T61" fmla="*/ 2147483647 h 934"/>
              <a:gd name="T62" fmla="*/ 2147483647 w 1228"/>
              <a:gd name="T63" fmla="*/ 2147483647 h 934"/>
              <a:gd name="T64" fmla="*/ 2147483647 w 1228"/>
              <a:gd name="T65" fmla="*/ 2147483647 h 934"/>
              <a:gd name="T66" fmla="*/ 2147483647 w 1228"/>
              <a:gd name="T67" fmla="*/ 2147483647 h 934"/>
              <a:gd name="T68" fmla="*/ 2147483647 w 1228"/>
              <a:gd name="T69" fmla="*/ 2147483647 h 934"/>
              <a:gd name="T70" fmla="*/ 2147483647 w 1228"/>
              <a:gd name="T71" fmla="*/ 2147483647 h 934"/>
              <a:gd name="T72" fmla="*/ 2147483647 w 1228"/>
              <a:gd name="T73" fmla="*/ 2147483647 h 934"/>
              <a:gd name="T74" fmla="*/ 2147483647 w 1228"/>
              <a:gd name="T75" fmla="*/ 2147483647 h 934"/>
              <a:gd name="T76" fmla="*/ 2147483647 w 1228"/>
              <a:gd name="T77" fmla="*/ 2147483647 h 934"/>
              <a:gd name="T78" fmla="*/ 2147483647 w 1228"/>
              <a:gd name="T79" fmla="*/ 2147483647 h 934"/>
              <a:gd name="T80" fmla="*/ 2147483647 w 1228"/>
              <a:gd name="T81" fmla="*/ 2147483647 h 934"/>
              <a:gd name="T82" fmla="*/ 2147483647 w 1228"/>
              <a:gd name="T83" fmla="*/ 2147483647 h 934"/>
              <a:gd name="T84" fmla="*/ 0 w 1228"/>
              <a:gd name="T85" fmla="*/ 2147483647 h 9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28"/>
              <a:gd name="T130" fmla="*/ 0 h 934"/>
              <a:gd name="T131" fmla="*/ 1228 w 1228"/>
              <a:gd name="T132" fmla="*/ 934 h 9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28" h="934">
                <a:moveTo>
                  <a:pt x="0" y="766"/>
                </a:moveTo>
                <a:lnTo>
                  <a:pt x="162" y="0"/>
                </a:lnTo>
                <a:lnTo>
                  <a:pt x="1174" y="0"/>
                </a:lnTo>
                <a:lnTo>
                  <a:pt x="1165" y="12"/>
                </a:lnTo>
                <a:lnTo>
                  <a:pt x="1161" y="30"/>
                </a:lnTo>
                <a:lnTo>
                  <a:pt x="1161" y="49"/>
                </a:lnTo>
                <a:lnTo>
                  <a:pt x="1165" y="65"/>
                </a:lnTo>
                <a:lnTo>
                  <a:pt x="1176" y="82"/>
                </a:lnTo>
                <a:lnTo>
                  <a:pt x="1186" y="99"/>
                </a:lnTo>
                <a:lnTo>
                  <a:pt x="1195" y="112"/>
                </a:lnTo>
                <a:lnTo>
                  <a:pt x="1205" y="126"/>
                </a:lnTo>
                <a:lnTo>
                  <a:pt x="1212" y="141"/>
                </a:lnTo>
                <a:lnTo>
                  <a:pt x="1221" y="159"/>
                </a:lnTo>
                <a:lnTo>
                  <a:pt x="1225" y="175"/>
                </a:lnTo>
                <a:lnTo>
                  <a:pt x="1228" y="191"/>
                </a:lnTo>
                <a:lnTo>
                  <a:pt x="1228" y="206"/>
                </a:lnTo>
                <a:lnTo>
                  <a:pt x="1227" y="222"/>
                </a:lnTo>
                <a:lnTo>
                  <a:pt x="1224" y="232"/>
                </a:lnTo>
                <a:lnTo>
                  <a:pt x="1220" y="248"/>
                </a:lnTo>
                <a:lnTo>
                  <a:pt x="1214" y="261"/>
                </a:lnTo>
                <a:lnTo>
                  <a:pt x="1205" y="272"/>
                </a:lnTo>
                <a:lnTo>
                  <a:pt x="1195" y="282"/>
                </a:lnTo>
                <a:lnTo>
                  <a:pt x="1181" y="289"/>
                </a:lnTo>
                <a:lnTo>
                  <a:pt x="1159" y="294"/>
                </a:lnTo>
                <a:lnTo>
                  <a:pt x="1142" y="292"/>
                </a:lnTo>
                <a:lnTo>
                  <a:pt x="1124" y="286"/>
                </a:lnTo>
                <a:lnTo>
                  <a:pt x="1104" y="278"/>
                </a:lnTo>
                <a:lnTo>
                  <a:pt x="1081" y="267"/>
                </a:lnTo>
                <a:lnTo>
                  <a:pt x="1067" y="257"/>
                </a:lnTo>
                <a:lnTo>
                  <a:pt x="1051" y="247"/>
                </a:lnTo>
                <a:lnTo>
                  <a:pt x="1036" y="238"/>
                </a:lnTo>
                <a:lnTo>
                  <a:pt x="1023" y="229"/>
                </a:lnTo>
                <a:lnTo>
                  <a:pt x="1008" y="222"/>
                </a:lnTo>
                <a:lnTo>
                  <a:pt x="992" y="217"/>
                </a:lnTo>
                <a:lnTo>
                  <a:pt x="974" y="216"/>
                </a:lnTo>
                <a:lnTo>
                  <a:pt x="958" y="219"/>
                </a:lnTo>
                <a:lnTo>
                  <a:pt x="940" y="225"/>
                </a:lnTo>
                <a:lnTo>
                  <a:pt x="927" y="234"/>
                </a:lnTo>
                <a:lnTo>
                  <a:pt x="913" y="244"/>
                </a:lnTo>
                <a:lnTo>
                  <a:pt x="898" y="259"/>
                </a:lnTo>
                <a:lnTo>
                  <a:pt x="886" y="275"/>
                </a:lnTo>
                <a:lnTo>
                  <a:pt x="874" y="297"/>
                </a:lnTo>
                <a:lnTo>
                  <a:pt x="868" y="316"/>
                </a:lnTo>
                <a:lnTo>
                  <a:pt x="864" y="335"/>
                </a:lnTo>
                <a:lnTo>
                  <a:pt x="866" y="357"/>
                </a:lnTo>
                <a:lnTo>
                  <a:pt x="867" y="376"/>
                </a:lnTo>
                <a:lnTo>
                  <a:pt x="873" y="398"/>
                </a:lnTo>
                <a:lnTo>
                  <a:pt x="880" y="416"/>
                </a:lnTo>
                <a:lnTo>
                  <a:pt x="891" y="435"/>
                </a:lnTo>
                <a:lnTo>
                  <a:pt x="902" y="449"/>
                </a:lnTo>
                <a:lnTo>
                  <a:pt x="917" y="463"/>
                </a:lnTo>
                <a:lnTo>
                  <a:pt x="933" y="476"/>
                </a:lnTo>
                <a:lnTo>
                  <a:pt x="957" y="488"/>
                </a:lnTo>
                <a:lnTo>
                  <a:pt x="980" y="496"/>
                </a:lnTo>
                <a:lnTo>
                  <a:pt x="1007" y="502"/>
                </a:lnTo>
                <a:lnTo>
                  <a:pt x="1036" y="505"/>
                </a:lnTo>
                <a:lnTo>
                  <a:pt x="1071" y="504"/>
                </a:lnTo>
                <a:lnTo>
                  <a:pt x="1096" y="502"/>
                </a:lnTo>
                <a:lnTo>
                  <a:pt x="1121" y="501"/>
                </a:lnTo>
                <a:lnTo>
                  <a:pt x="1145" y="505"/>
                </a:lnTo>
                <a:lnTo>
                  <a:pt x="1161" y="514"/>
                </a:lnTo>
                <a:lnTo>
                  <a:pt x="1176" y="530"/>
                </a:lnTo>
                <a:lnTo>
                  <a:pt x="1184" y="549"/>
                </a:lnTo>
                <a:lnTo>
                  <a:pt x="1186" y="568"/>
                </a:lnTo>
                <a:lnTo>
                  <a:pt x="1184" y="584"/>
                </a:lnTo>
                <a:lnTo>
                  <a:pt x="1178" y="604"/>
                </a:lnTo>
                <a:lnTo>
                  <a:pt x="1168" y="627"/>
                </a:lnTo>
                <a:lnTo>
                  <a:pt x="1159" y="646"/>
                </a:lnTo>
                <a:lnTo>
                  <a:pt x="1148" y="668"/>
                </a:lnTo>
                <a:lnTo>
                  <a:pt x="1136" y="690"/>
                </a:lnTo>
                <a:lnTo>
                  <a:pt x="1123" y="714"/>
                </a:lnTo>
                <a:lnTo>
                  <a:pt x="1033" y="714"/>
                </a:lnTo>
                <a:lnTo>
                  <a:pt x="999" y="711"/>
                </a:lnTo>
                <a:lnTo>
                  <a:pt x="965" y="708"/>
                </a:lnTo>
                <a:lnTo>
                  <a:pt x="926" y="705"/>
                </a:lnTo>
                <a:lnTo>
                  <a:pt x="885" y="700"/>
                </a:lnTo>
                <a:lnTo>
                  <a:pt x="836" y="696"/>
                </a:lnTo>
                <a:lnTo>
                  <a:pt x="798" y="693"/>
                </a:lnTo>
                <a:lnTo>
                  <a:pt x="770" y="695"/>
                </a:lnTo>
                <a:lnTo>
                  <a:pt x="744" y="699"/>
                </a:lnTo>
                <a:lnTo>
                  <a:pt x="727" y="705"/>
                </a:lnTo>
                <a:lnTo>
                  <a:pt x="714" y="714"/>
                </a:lnTo>
                <a:lnTo>
                  <a:pt x="704" y="725"/>
                </a:lnTo>
                <a:lnTo>
                  <a:pt x="700" y="739"/>
                </a:lnTo>
                <a:lnTo>
                  <a:pt x="702" y="752"/>
                </a:lnTo>
                <a:lnTo>
                  <a:pt x="708" y="766"/>
                </a:lnTo>
                <a:lnTo>
                  <a:pt x="719" y="784"/>
                </a:lnTo>
                <a:lnTo>
                  <a:pt x="727" y="800"/>
                </a:lnTo>
                <a:lnTo>
                  <a:pt x="732" y="818"/>
                </a:lnTo>
                <a:lnTo>
                  <a:pt x="732" y="835"/>
                </a:lnTo>
                <a:lnTo>
                  <a:pt x="727" y="853"/>
                </a:lnTo>
                <a:lnTo>
                  <a:pt x="717" y="869"/>
                </a:lnTo>
                <a:lnTo>
                  <a:pt x="705" y="884"/>
                </a:lnTo>
                <a:lnTo>
                  <a:pt x="689" y="897"/>
                </a:lnTo>
                <a:lnTo>
                  <a:pt x="670" y="909"/>
                </a:lnTo>
                <a:lnTo>
                  <a:pt x="650" y="918"/>
                </a:lnTo>
                <a:lnTo>
                  <a:pt x="628" y="924"/>
                </a:lnTo>
                <a:lnTo>
                  <a:pt x="607" y="928"/>
                </a:lnTo>
                <a:lnTo>
                  <a:pt x="585" y="931"/>
                </a:lnTo>
                <a:lnTo>
                  <a:pt x="564" y="934"/>
                </a:lnTo>
                <a:lnTo>
                  <a:pt x="545" y="934"/>
                </a:lnTo>
                <a:lnTo>
                  <a:pt x="526" y="931"/>
                </a:lnTo>
                <a:lnTo>
                  <a:pt x="509" y="928"/>
                </a:lnTo>
                <a:lnTo>
                  <a:pt x="492" y="924"/>
                </a:lnTo>
                <a:lnTo>
                  <a:pt x="479" y="919"/>
                </a:lnTo>
                <a:lnTo>
                  <a:pt x="465" y="910"/>
                </a:lnTo>
                <a:lnTo>
                  <a:pt x="453" y="902"/>
                </a:lnTo>
                <a:lnTo>
                  <a:pt x="442" y="888"/>
                </a:lnTo>
                <a:lnTo>
                  <a:pt x="429" y="874"/>
                </a:lnTo>
                <a:lnTo>
                  <a:pt x="419" y="859"/>
                </a:lnTo>
                <a:lnTo>
                  <a:pt x="409" y="846"/>
                </a:lnTo>
                <a:lnTo>
                  <a:pt x="397" y="828"/>
                </a:lnTo>
                <a:lnTo>
                  <a:pt x="385" y="812"/>
                </a:lnTo>
                <a:lnTo>
                  <a:pt x="371" y="796"/>
                </a:lnTo>
                <a:lnTo>
                  <a:pt x="354" y="780"/>
                </a:lnTo>
                <a:lnTo>
                  <a:pt x="338" y="768"/>
                </a:lnTo>
                <a:lnTo>
                  <a:pt x="321" y="758"/>
                </a:lnTo>
                <a:lnTo>
                  <a:pt x="301" y="750"/>
                </a:lnTo>
                <a:lnTo>
                  <a:pt x="281" y="744"/>
                </a:lnTo>
                <a:lnTo>
                  <a:pt x="254" y="740"/>
                </a:lnTo>
                <a:lnTo>
                  <a:pt x="225" y="739"/>
                </a:lnTo>
                <a:lnTo>
                  <a:pt x="200" y="737"/>
                </a:lnTo>
                <a:lnTo>
                  <a:pt x="177" y="737"/>
                </a:lnTo>
                <a:lnTo>
                  <a:pt x="149" y="739"/>
                </a:lnTo>
                <a:lnTo>
                  <a:pt x="124" y="743"/>
                </a:lnTo>
                <a:lnTo>
                  <a:pt x="97" y="747"/>
                </a:lnTo>
                <a:lnTo>
                  <a:pt x="68" y="753"/>
                </a:lnTo>
                <a:lnTo>
                  <a:pt x="39" y="759"/>
                </a:lnTo>
                <a:lnTo>
                  <a:pt x="0" y="766"/>
                </a:lnTo>
                <a:close/>
              </a:path>
            </a:pathLst>
          </a:custGeom>
          <a:solidFill>
            <a:srgbClr val="00BF9F"/>
          </a:solidFill>
          <a:ln w="9525">
            <a:solidFill>
              <a:srgbClr val="000000"/>
            </a:solidFill>
            <a:prstDash val="solid"/>
            <a:round/>
            <a:headEnd/>
            <a:tailEnd/>
          </a:ln>
        </p:spPr>
        <p:txBody>
          <a:bodyPr/>
          <a:lstStyle/>
          <a:p>
            <a:endParaRPr lang="en-US" sz="2000" b="1"/>
          </a:p>
        </p:txBody>
      </p:sp>
      <p:sp>
        <p:nvSpPr>
          <p:cNvPr id="25" name="Freeform 54"/>
          <p:cNvSpPr>
            <a:spLocks/>
          </p:cNvSpPr>
          <p:nvPr>
            <p:custDataLst>
              <p:tags r:id="rId2"/>
            </p:custDataLst>
          </p:nvPr>
        </p:nvSpPr>
        <p:spPr bwMode="auto">
          <a:xfrm>
            <a:off x="3335338" y="1257300"/>
            <a:ext cx="2820987" cy="1430338"/>
          </a:xfrm>
          <a:custGeom>
            <a:avLst/>
            <a:gdLst>
              <a:gd name="T0" fmla="*/ 2147483647 w 1747"/>
              <a:gd name="T1" fmla="*/ 0 h 774"/>
              <a:gd name="T2" fmla="*/ 2147483647 w 1747"/>
              <a:gd name="T3" fmla="*/ 2147483647 h 774"/>
              <a:gd name="T4" fmla="*/ 2147483647 w 1747"/>
              <a:gd name="T5" fmla="*/ 2147483647 h 774"/>
              <a:gd name="T6" fmla="*/ 2147483647 w 1747"/>
              <a:gd name="T7" fmla="*/ 2147483647 h 774"/>
              <a:gd name="T8" fmla="*/ 2147483647 w 1747"/>
              <a:gd name="T9" fmla="*/ 2147483647 h 774"/>
              <a:gd name="T10" fmla="*/ 2147483647 w 1747"/>
              <a:gd name="T11" fmla="*/ 2147483647 h 774"/>
              <a:gd name="T12" fmla="*/ 2147483647 w 1747"/>
              <a:gd name="T13" fmla="*/ 2147483647 h 774"/>
              <a:gd name="T14" fmla="*/ 2147483647 w 1747"/>
              <a:gd name="T15" fmla="*/ 2147483647 h 774"/>
              <a:gd name="T16" fmla="*/ 2147483647 w 1747"/>
              <a:gd name="T17" fmla="*/ 2147483647 h 774"/>
              <a:gd name="T18" fmla="*/ 2147483647 w 1747"/>
              <a:gd name="T19" fmla="*/ 2147483647 h 774"/>
              <a:gd name="T20" fmla="*/ 2147483647 w 1747"/>
              <a:gd name="T21" fmla="*/ 2147483647 h 774"/>
              <a:gd name="T22" fmla="*/ 2147483647 w 1747"/>
              <a:gd name="T23" fmla="*/ 2147483647 h 774"/>
              <a:gd name="T24" fmla="*/ 2147483647 w 1747"/>
              <a:gd name="T25" fmla="*/ 2147483647 h 774"/>
              <a:gd name="T26" fmla="*/ 2147483647 w 1747"/>
              <a:gd name="T27" fmla="*/ 2147483647 h 774"/>
              <a:gd name="T28" fmla="*/ 2147483647 w 1747"/>
              <a:gd name="T29" fmla="*/ 2147483647 h 774"/>
              <a:gd name="T30" fmla="*/ 2147483647 w 1747"/>
              <a:gd name="T31" fmla="*/ 2147483647 h 774"/>
              <a:gd name="T32" fmla="*/ 2147483647 w 1747"/>
              <a:gd name="T33" fmla="*/ 2147483647 h 774"/>
              <a:gd name="T34" fmla="*/ 2147483647 w 1747"/>
              <a:gd name="T35" fmla="*/ 2147483647 h 774"/>
              <a:gd name="T36" fmla="*/ 2147483647 w 1747"/>
              <a:gd name="T37" fmla="*/ 2147483647 h 774"/>
              <a:gd name="T38" fmla="*/ 2147483647 w 1747"/>
              <a:gd name="T39" fmla="*/ 2147483647 h 774"/>
              <a:gd name="T40" fmla="*/ 2147483647 w 1747"/>
              <a:gd name="T41" fmla="*/ 2147483647 h 774"/>
              <a:gd name="T42" fmla="*/ 2147483647 w 1747"/>
              <a:gd name="T43" fmla="*/ 2147483647 h 774"/>
              <a:gd name="T44" fmla="*/ 2147483647 w 1747"/>
              <a:gd name="T45" fmla="*/ 2147483647 h 774"/>
              <a:gd name="T46" fmla="*/ 2147483647 w 1747"/>
              <a:gd name="T47" fmla="*/ 2147483647 h 774"/>
              <a:gd name="T48" fmla="*/ 2147483647 w 1747"/>
              <a:gd name="T49" fmla="*/ 2147483647 h 774"/>
              <a:gd name="T50" fmla="*/ 2147483647 w 1747"/>
              <a:gd name="T51" fmla="*/ 2147483647 h 774"/>
              <a:gd name="T52" fmla="*/ 2147483647 w 1747"/>
              <a:gd name="T53" fmla="*/ 2147483647 h 774"/>
              <a:gd name="T54" fmla="*/ 2147483647 w 1747"/>
              <a:gd name="T55" fmla="*/ 2147483647 h 774"/>
              <a:gd name="T56" fmla="*/ 2147483647 w 1747"/>
              <a:gd name="T57" fmla="*/ 2147483647 h 774"/>
              <a:gd name="T58" fmla="*/ 2147483647 w 1747"/>
              <a:gd name="T59" fmla="*/ 2147483647 h 774"/>
              <a:gd name="T60" fmla="*/ 2147483647 w 1747"/>
              <a:gd name="T61" fmla="*/ 2147483647 h 774"/>
              <a:gd name="T62" fmla="*/ 2147483647 w 1747"/>
              <a:gd name="T63" fmla="*/ 2147483647 h 774"/>
              <a:gd name="T64" fmla="*/ 2147483647 w 1747"/>
              <a:gd name="T65" fmla="*/ 2147483647 h 774"/>
              <a:gd name="T66" fmla="*/ 2147483647 w 1747"/>
              <a:gd name="T67" fmla="*/ 2147483647 h 774"/>
              <a:gd name="T68" fmla="*/ 2147483647 w 1747"/>
              <a:gd name="T69" fmla="*/ 2147483647 h 774"/>
              <a:gd name="T70" fmla="*/ 2147483647 w 1747"/>
              <a:gd name="T71" fmla="*/ 2147483647 h 774"/>
              <a:gd name="T72" fmla="*/ 2147483647 w 1747"/>
              <a:gd name="T73" fmla="*/ 2147483647 h 774"/>
              <a:gd name="T74" fmla="*/ 2147483647 w 1747"/>
              <a:gd name="T75" fmla="*/ 2147483647 h 774"/>
              <a:gd name="T76" fmla="*/ 2147483647 w 1747"/>
              <a:gd name="T77" fmla="*/ 2147483647 h 774"/>
              <a:gd name="T78" fmla="*/ 2147483647 w 1747"/>
              <a:gd name="T79" fmla="*/ 2147483647 h 774"/>
              <a:gd name="T80" fmla="*/ 2147483647 w 1747"/>
              <a:gd name="T81" fmla="*/ 2147483647 h 774"/>
              <a:gd name="T82" fmla="*/ 2147483647 w 1747"/>
              <a:gd name="T83" fmla="*/ 2147483647 h 774"/>
              <a:gd name="T84" fmla="*/ 2147483647 w 1747"/>
              <a:gd name="T85" fmla="*/ 2147483647 h 774"/>
              <a:gd name="T86" fmla="*/ 2147483647 w 1747"/>
              <a:gd name="T87" fmla="*/ 2147483647 h 774"/>
              <a:gd name="T88" fmla="*/ 2147483647 w 1747"/>
              <a:gd name="T89" fmla="*/ 2147483647 h 774"/>
              <a:gd name="T90" fmla="*/ 2147483647 w 1747"/>
              <a:gd name="T91" fmla="*/ 2147483647 h 774"/>
              <a:gd name="T92" fmla="*/ 2147483647 w 1747"/>
              <a:gd name="T93" fmla="*/ 2147483647 h 774"/>
              <a:gd name="T94" fmla="*/ 2147483647 w 1747"/>
              <a:gd name="T95" fmla="*/ 2147483647 h 774"/>
              <a:gd name="T96" fmla="*/ 2147483647 w 1747"/>
              <a:gd name="T97" fmla="*/ 2147483647 h 774"/>
              <a:gd name="T98" fmla="*/ 2147483647 w 1747"/>
              <a:gd name="T99" fmla="*/ 2147483647 h 774"/>
              <a:gd name="T100" fmla="*/ 2147483647 w 1747"/>
              <a:gd name="T101" fmla="*/ 2147483647 h 774"/>
              <a:gd name="T102" fmla="*/ 2147483647 w 1747"/>
              <a:gd name="T103" fmla="*/ 2147483647 h 774"/>
              <a:gd name="T104" fmla="*/ 2147483647 w 1747"/>
              <a:gd name="T105" fmla="*/ 2147483647 h 774"/>
              <a:gd name="T106" fmla="*/ 2147483647 w 1747"/>
              <a:gd name="T107" fmla="*/ 2147483647 h 774"/>
              <a:gd name="T108" fmla="*/ 2147483647 w 1747"/>
              <a:gd name="T109" fmla="*/ 2147483647 h 774"/>
              <a:gd name="T110" fmla="*/ 2147483647 w 1747"/>
              <a:gd name="T111" fmla="*/ 2147483647 h 774"/>
              <a:gd name="T112" fmla="*/ 2147483647 w 1747"/>
              <a:gd name="T113" fmla="*/ 2147483647 h 774"/>
              <a:gd name="T114" fmla="*/ 2147483647 w 1747"/>
              <a:gd name="T115" fmla="*/ 2147483647 h 774"/>
              <a:gd name="T116" fmla="*/ 2147483647 w 1747"/>
              <a:gd name="T117" fmla="*/ 2147483647 h 774"/>
              <a:gd name="T118" fmla="*/ 2147483647 w 1747"/>
              <a:gd name="T119" fmla="*/ 2147483647 h 774"/>
              <a:gd name="T120" fmla="*/ 2147483647 w 1747"/>
              <a:gd name="T121" fmla="*/ 2147483647 h 7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47"/>
              <a:gd name="T184" fmla="*/ 0 h 774"/>
              <a:gd name="T185" fmla="*/ 1747 w 1747"/>
              <a:gd name="T186" fmla="*/ 774 h 7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47" h="774">
                <a:moveTo>
                  <a:pt x="1463" y="21"/>
                </a:moveTo>
                <a:lnTo>
                  <a:pt x="1478" y="0"/>
                </a:lnTo>
                <a:lnTo>
                  <a:pt x="310" y="0"/>
                </a:lnTo>
                <a:lnTo>
                  <a:pt x="301" y="12"/>
                </a:lnTo>
                <a:lnTo>
                  <a:pt x="297" y="30"/>
                </a:lnTo>
                <a:lnTo>
                  <a:pt x="297" y="49"/>
                </a:lnTo>
                <a:lnTo>
                  <a:pt x="301" y="65"/>
                </a:lnTo>
                <a:lnTo>
                  <a:pt x="312" y="82"/>
                </a:lnTo>
                <a:lnTo>
                  <a:pt x="322" y="99"/>
                </a:lnTo>
                <a:lnTo>
                  <a:pt x="331" y="112"/>
                </a:lnTo>
                <a:lnTo>
                  <a:pt x="341" y="126"/>
                </a:lnTo>
                <a:lnTo>
                  <a:pt x="348" y="141"/>
                </a:lnTo>
                <a:lnTo>
                  <a:pt x="357" y="159"/>
                </a:lnTo>
                <a:lnTo>
                  <a:pt x="361" y="175"/>
                </a:lnTo>
                <a:lnTo>
                  <a:pt x="364" y="191"/>
                </a:lnTo>
                <a:lnTo>
                  <a:pt x="364" y="206"/>
                </a:lnTo>
                <a:lnTo>
                  <a:pt x="363" y="222"/>
                </a:lnTo>
                <a:lnTo>
                  <a:pt x="360" y="232"/>
                </a:lnTo>
                <a:lnTo>
                  <a:pt x="356" y="248"/>
                </a:lnTo>
                <a:lnTo>
                  <a:pt x="350" y="261"/>
                </a:lnTo>
                <a:lnTo>
                  <a:pt x="341" y="272"/>
                </a:lnTo>
                <a:lnTo>
                  <a:pt x="331" y="282"/>
                </a:lnTo>
                <a:lnTo>
                  <a:pt x="317" y="289"/>
                </a:lnTo>
                <a:lnTo>
                  <a:pt x="295" y="294"/>
                </a:lnTo>
                <a:lnTo>
                  <a:pt x="278" y="292"/>
                </a:lnTo>
                <a:lnTo>
                  <a:pt x="260" y="286"/>
                </a:lnTo>
                <a:lnTo>
                  <a:pt x="240" y="278"/>
                </a:lnTo>
                <a:lnTo>
                  <a:pt x="217" y="267"/>
                </a:lnTo>
                <a:lnTo>
                  <a:pt x="203" y="257"/>
                </a:lnTo>
                <a:lnTo>
                  <a:pt x="187" y="247"/>
                </a:lnTo>
                <a:lnTo>
                  <a:pt x="172" y="238"/>
                </a:lnTo>
                <a:lnTo>
                  <a:pt x="159" y="229"/>
                </a:lnTo>
                <a:lnTo>
                  <a:pt x="144" y="222"/>
                </a:lnTo>
                <a:lnTo>
                  <a:pt x="128" y="217"/>
                </a:lnTo>
                <a:lnTo>
                  <a:pt x="110" y="216"/>
                </a:lnTo>
                <a:lnTo>
                  <a:pt x="94" y="219"/>
                </a:lnTo>
                <a:lnTo>
                  <a:pt x="76" y="225"/>
                </a:lnTo>
                <a:lnTo>
                  <a:pt x="63" y="234"/>
                </a:lnTo>
                <a:lnTo>
                  <a:pt x="49" y="244"/>
                </a:lnTo>
                <a:lnTo>
                  <a:pt x="34" y="259"/>
                </a:lnTo>
                <a:lnTo>
                  <a:pt x="22" y="275"/>
                </a:lnTo>
                <a:lnTo>
                  <a:pt x="10" y="297"/>
                </a:lnTo>
                <a:lnTo>
                  <a:pt x="4" y="316"/>
                </a:lnTo>
                <a:lnTo>
                  <a:pt x="0" y="335"/>
                </a:lnTo>
                <a:lnTo>
                  <a:pt x="2" y="357"/>
                </a:lnTo>
                <a:lnTo>
                  <a:pt x="3" y="376"/>
                </a:lnTo>
                <a:lnTo>
                  <a:pt x="9" y="398"/>
                </a:lnTo>
                <a:lnTo>
                  <a:pt x="16" y="416"/>
                </a:lnTo>
                <a:lnTo>
                  <a:pt x="27" y="435"/>
                </a:lnTo>
                <a:lnTo>
                  <a:pt x="38" y="449"/>
                </a:lnTo>
                <a:lnTo>
                  <a:pt x="53" y="463"/>
                </a:lnTo>
                <a:lnTo>
                  <a:pt x="69" y="476"/>
                </a:lnTo>
                <a:lnTo>
                  <a:pt x="93" y="488"/>
                </a:lnTo>
                <a:lnTo>
                  <a:pt x="116" y="496"/>
                </a:lnTo>
                <a:lnTo>
                  <a:pt x="143" y="502"/>
                </a:lnTo>
                <a:lnTo>
                  <a:pt x="172" y="505"/>
                </a:lnTo>
                <a:lnTo>
                  <a:pt x="207" y="504"/>
                </a:lnTo>
                <a:lnTo>
                  <a:pt x="232" y="502"/>
                </a:lnTo>
                <a:lnTo>
                  <a:pt x="257" y="501"/>
                </a:lnTo>
                <a:lnTo>
                  <a:pt x="281" y="505"/>
                </a:lnTo>
                <a:lnTo>
                  <a:pt x="297" y="514"/>
                </a:lnTo>
                <a:lnTo>
                  <a:pt x="312" y="530"/>
                </a:lnTo>
                <a:lnTo>
                  <a:pt x="320" y="549"/>
                </a:lnTo>
                <a:lnTo>
                  <a:pt x="322" y="568"/>
                </a:lnTo>
                <a:lnTo>
                  <a:pt x="320" y="584"/>
                </a:lnTo>
                <a:lnTo>
                  <a:pt x="314" y="604"/>
                </a:lnTo>
                <a:lnTo>
                  <a:pt x="304" y="627"/>
                </a:lnTo>
                <a:lnTo>
                  <a:pt x="295" y="646"/>
                </a:lnTo>
                <a:lnTo>
                  <a:pt x="284" y="668"/>
                </a:lnTo>
                <a:lnTo>
                  <a:pt x="272" y="690"/>
                </a:lnTo>
                <a:lnTo>
                  <a:pt x="256" y="720"/>
                </a:lnTo>
                <a:lnTo>
                  <a:pt x="273" y="722"/>
                </a:lnTo>
                <a:lnTo>
                  <a:pt x="298" y="725"/>
                </a:lnTo>
                <a:lnTo>
                  <a:pt x="325" y="728"/>
                </a:lnTo>
                <a:lnTo>
                  <a:pt x="354" y="733"/>
                </a:lnTo>
                <a:lnTo>
                  <a:pt x="383" y="736"/>
                </a:lnTo>
                <a:lnTo>
                  <a:pt x="416" y="740"/>
                </a:lnTo>
                <a:lnTo>
                  <a:pt x="450" y="743"/>
                </a:lnTo>
                <a:lnTo>
                  <a:pt x="486" y="744"/>
                </a:lnTo>
                <a:lnTo>
                  <a:pt x="558" y="744"/>
                </a:lnTo>
                <a:lnTo>
                  <a:pt x="583" y="743"/>
                </a:lnTo>
                <a:lnTo>
                  <a:pt x="608" y="742"/>
                </a:lnTo>
                <a:lnTo>
                  <a:pt x="636" y="737"/>
                </a:lnTo>
                <a:lnTo>
                  <a:pt x="660" y="730"/>
                </a:lnTo>
                <a:lnTo>
                  <a:pt x="677" y="721"/>
                </a:lnTo>
                <a:lnTo>
                  <a:pt x="692" y="711"/>
                </a:lnTo>
                <a:lnTo>
                  <a:pt x="702" y="700"/>
                </a:lnTo>
                <a:lnTo>
                  <a:pt x="707" y="689"/>
                </a:lnTo>
                <a:lnTo>
                  <a:pt x="707" y="671"/>
                </a:lnTo>
                <a:lnTo>
                  <a:pt x="702" y="651"/>
                </a:lnTo>
                <a:lnTo>
                  <a:pt x="695" y="630"/>
                </a:lnTo>
                <a:lnTo>
                  <a:pt x="688" y="611"/>
                </a:lnTo>
                <a:lnTo>
                  <a:pt x="688" y="593"/>
                </a:lnTo>
                <a:lnTo>
                  <a:pt x="696" y="577"/>
                </a:lnTo>
                <a:lnTo>
                  <a:pt x="710" y="562"/>
                </a:lnTo>
                <a:lnTo>
                  <a:pt x="729" y="551"/>
                </a:lnTo>
                <a:lnTo>
                  <a:pt x="751" y="542"/>
                </a:lnTo>
                <a:lnTo>
                  <a:pt x="776" y="535"/>
                </a:lnTo>
                <a:lnTo>
                  <a:pt x="801" y="530"/>
                </a:lnTo>
                <a:lnTo>
                  <a:pt x="832" y="526"/>
                </a:lnTo>
                <a:lnTo>
                  <a:pt x="856" y="523"/>
                </a:lnTo>
                <a:lnTo>
                  <a:pt x="884" y="523"/>
                </a:lnTo>
                <a:lnTo>
                  <a:pt x="908" y="524"/>
                </a:lnTo>
                <a:lnTo>
                  <a:pt x="933" y="530"/>
                </a:lnTo>
                <a:lnTo>
                  <a:pt x="956" y="537"/>
                </a:lnTo>
                <a:lnTo>
                  <a:pt x="978" y="548"/>
                </a:lnTo>
                <a:lnTo>
                  <a:pt x="996" y="559"/>
                </a:lnTo>
                <a:lnTo>
                  <a:pt x="1012" y="574"/>
                </a:lnTo>
                <a:lnTo>
                  <a:pt x="1020" y="589"/>
                </a:lnTo>
                <a:lnTo>
                  <a:pt x="1022" y="604"/>
                </a:lnTo>
                <a:lnTo>
                  <a:pt x="1018" y="621"/>
                </a:lnTo>
                <a:lnTo>
                  <a:pt x="1011" y="636"/>
                </a:lnTo>
                <a:lnTo>
                  <a:pt x="998" y="659"/>
                </a:lnTo>
                <a:lnTo>
                  <a:pt x="989" y="678"/>
                </a:lnTo>
                <a:lnTo>
                  <a:pt x="981" y="699"/>
                </a:lnTo>
                <a:lnTo>
                  <a:pt x="981" y="717"/>
                </a:lnTo>
                <a:lnTo>
                  <a:pt x="989" y="734"/>
                </a:lnTo>
                <a:lnTo>
                  <a:pt x="1003" y="747"/>
                </a:lnTo>
                <a:lnTo>
                  <a:pt x="1017" y="755"/>
                </a:lnTo>
                <a:lnTo>
                  <a:pt x="1037" y="762"/>
                </a:lnTo>
                <a:lnTo>
                  <a:pt x="1062" y="768"/>
                </a:lnTo>
                <a:lnTo>
                  <a:pt x="1086" y="771"/>
                </a:lnTo>
                <a:lnTo>
                  <a:pt x="1116" y="774"/>
                </a:lnTo>
                <a:lnTo>
                  <a:pt x="1150" y="774"/>
                </a:lnTo>
                <a:lnTo>
                  <a:pt x="1178" y="769"/>
                </a:lnTo>
                <a:lnTo>
                  <a:pt x="1219" y="766"/>
                </a:lnTo>
                <a:lnTo>
                  <a:pt x="1260" y="761"/>
                </a:lnTo>
                <a:lnTo>
                  <a:pt x="1296" y="755"/>
                </a:lnTo>
                <a:lnTo>
                  <a:pt x="1331" y="749"/>
                </a:lnTo>
                <a:lnTo>
                  <a:pt x="1372" y="740"/>
                </a:lnTo>
                <a:lnTo>
                  <a:pt x="1421" y="730"/>
                </a:lnTo>
                <a:lnTo>
                  <a:pt x="1490" y="717"/>
                </a:lnTo>
                <a:lnTo>
                  <a:pt x="1481" y="700"/>
                </a:lnTo>
                <a:lnTo>
                  <a:pt x="1472" y="683"/>
                </a:lnTo>
                <a:lnTo>
                  <a:pt x="1463" y="664"/>
                </a:lnTo>
                <a:lnTo>
                  <a:pt x="1456" y="645"/>
                </a:lnTo>
                <a:lnTo>
                  <a:pt x="1450" y="621"/>
                </a:lnTo>
                <a:lnTo>
                  <a:pt x="1446" y="595"/>
                </a:lnTo>
                <a:lnTo>
                  <a:pt x="1447" y="570"/>
                </a:lnTo>
                <a:lnTo>
                  <a:pt x="1451" y="545"/>
                </a:lnTo>
                <a:lnTo>
                  <a:pt x="1462" y="518"/>
                </a:lnTo>
                <a:lnTo>
                  <a:pt x="1476" y="492"/>
                </a:lnTo>
                <a:lnTo>
                  <a:pt x="1493" y="468"/>
                </a:lnTo>
                <a:lnTo>
                  <a:pt x="1513" y="449"/>
                </a:lnTo>
                <a:lnTo>
                  <a:pt x="1535" y="435"/>
                </a:lnTo>
                <a:lnTo>
                  <a:pt x="1559" y="423"/>
                </a:lnTo>
                <a:lnTo>
                  <a:pt x="1582" y="411"/>
                </a:lnTo>
                <a:lnTo>
                  <a:pt x="1606" y="402"/>
                </a:lnTo>
                <a:lnTo>
                  <a:pt x="1629" y="392"/>
                </a:lnTo>
                <a:lnTo>
                  <a:pt x="1659" y="377"/>
                </a:lnTo>
                <a:lnTo>
                  <a:pt x="1678" y="369"/>
                </a:lnTo>
                <a:lnTo>
                  <a:pt x="1695" y="355"/>
                </a:lnTo>
                <a:lnTo>
                  <a:pt x="1711" y="341"/>
                </a:lnTo>
                <a:lnTo>
                  <a:pt x="1726" y="325"/>
                </a:lnTo>
                <a:lnTo>
                  <a:pt x="1736" y="306"/>
                </a:lnTo>
                <a:lnTo>
                  <a:pt x="1744" y="285"/>
                </a:lnTo>
                <a:lnTo>
                  <a:pt x="1747" y="261"/>
                </a:lnTo>
                <a:lnTo>
                  <a:pt x="1742" y="239"/>
                </a:lnTo>
                <a:lnTo>
                  <a:pt x="1732" y="216"/>
                </a:lnTo>
                <a:lnTo>
                  <a:pt x="1717" y="198"/>
                </a:lnTo>
                <a:lnTo>
                  <a:pt x="1698" y="185"/>
                </a:lnTo>
                <a:lnTo>
                  <a:pt x="1676" y="178"/>
                </a:lnTo>
                <a:lnTo>
                  <a:pt x="1656" y="178"/>
                </a:lnTo>
                <a:lnTo>
                  <a:pt x="1635" y="185"/>
                </a:lnTo>
                <a:lnTo>
                  <a:pt x="1614" y="198"/>
                </a:lnTo>
                <a:lnTo>
                  <a:pt x="1600" y="214"/>
                </a:lnTo>
                <a:lnTo>
                  <a:pt x="1584" y="232"/>
                </a:lnTo>
                <a:lnTo>
                  <a:pt x="1569" y="248"/>
                </a:lnTo>
                <a:lnTo>
                  <a:pt x="1553" y="259"/>
                </a:lnTo>
                <a:lnTo>
                  <a:pt x="1532" y="263"/>
                </a:lnTo>
                <a:lnTo>
                  <a:pt x="1506" y="263"/>
                </a:lnTo>
                <a:lnTo>
                  <a:pt x="1484" y="259"/>
                </a:lnTo>
                <a:lnTo>
                  <a:pt x="1468" y="245"/>
                </a:lnTo>
                <a:lnTo>
                  <a:pt x="1453" y="232"/>
                </a:lnTo>
                <a:lnTo>
                  <a:pt x="1441" y="216"/>
                </a:lnTo>
                <a:lnTo>
                  <a:pt x="1432" y="195"/>
                </a:lnTo>
                <a:lnTo>
                  <a:pt x="1428" y="176"/>
                </a:lnTo>
                <a:lnTo>
                  <a:pt x="1426" y="154"/>
                </a:lnTo>
                <a:lnTo>
                  <a:pt x="1428" y="131"/>
                </a:lnTo>
                <a:lnTo>
                  <a:pt x="1432" y="109"/>
                </a:lnTo>
                <a:lnTo>
                  <a:pt x="1440" y="79"/>
                </a:lnTo>
                <a:lnTo>
                  <a:pt x="1448" y="54"/>
                </a:lnTo>
                <a:lnTo>
                  <a:pt x="1454" y="38"/>
                </a:lnTo>
                <a:lnTo>
                  <a:pt x="1463" y="21"/>
                </a:lnTo>
                <a:close/>
              </a:path>
            </a:pathLst>
          </a:custGeom>
          <a:solidFill>
            <a:srgbClr val="5F009F"/>
          </a:solidFill>
          <a:ln w="9525">
            <a:solidFill>
              <a:srgbClr val="000000"/>
            </a:solidFill>
            <a:prstDash val="solid"/>
            <a:round/>
            <a:headEnd/>
            <a:tailEnd/>
          </a:ln>
        </p:spPr>
        <p:txBody>
          <a:bodyPr/>
          <a:lstStyle/>
          <a:p>
            <a:endParaRPr lang="en-US" sz="2000" b="1"/>
          </a:p>
        </p:txBody>
      </p:sp>
      <p:sp>
        <p:nvSpPr>
          <p:cNvPr id="26" name="Freeform 58"/>
          <p:cNvSpPr>
            <a:spLocks/>
          </p:cNvSpPr>
          <p:nvPr>
            <p:custDataLst>
              <p:tags r:id="rId3"/>
            </p:custDataLst>
          </p:nvPr>
        </p:nvSpPr>
        <p:spPr bwMode="auto">
          <a:xfrm>
            <a:off x="5600700" y="1247775"/>
            <a:ext cx="2212975" cy="1655763"/>
          </a:xfrm>
          <a:custGeom>
            <a:avLst/>
            <a:gdLst>
              <a:gd name="T0" fmla="*/ 2147483647 w 1214"/>
              <a:gd name="T1" fmla="*/ 0 h 896"/>
              <a:gd name="T2" fmla="*/ 2147483647 w 1214"/>
              <a:gd name="T3" fmla="*/ 2147483647 h 896"/>
              <a:gd name="T4" fmla="*/ 2147483647 w 1214"/>
              <a:gd name="T5" fmla="*/ 2147483647 h 896"/>
              <a:gd name="T6" fmla="*/ 2147483647 w 1214"/>
              <a:gd name="T7" fmla="*/ 2147483647 h 896"/>
              <a:gd name="T8" fmla="*/ 2147483647 w 1214"/>
              <a:gd name="T9" fmla="*/ 2147483647 h 896"/>
              <a:gd name="T10" fmla="*/ 2147483647 w 1214"/>
              <a:gd name="T11" fmla="*/ 2147483647 h 896"/>
              <a:gd name="T12" fmla="*/ 2147483647 w 1214"/>
              <a:gd name="T13" fmla="*/ 2147483647 h 896"/>
              <a:gd name="T14" fmla="*/ 2147483647 w 1214"/>
              <a:gd name="T15" fmla="*/ 2147483647 h 896"/>
              <a:gd name="T16" fmla="*/ 2147483647 w 1214"/>
              <a:gd name="T17" fmla="*/ 2147483647 h 896"/>
              <a:gd name="T18" fmla="*/ 2147483647 w 1214"/>
              <a:gd name="T19" fmla="*/ 2147483647 h 896"/>
              <a:gd name="T20" fmla="*/ 2147483647 w 1214"/>
              <a:gd name="T21" fmla="*/ 2147483647 h 896"/>
              <a:gd name="T22" fmla="*/ 2147483647 w 1214"/>
              <a:gd name="T23" fmla="*/ 2147483647 h 896"/>
              <a:gd name="T24" fmla="*/ 2147483647 w 1214"/>
              <a:gd name="T25" fmla="*/ 2147483647 h 896"/>
              <a:gd name="T26" fmla="*/ 2147483647 w 1214"/>
              <a:gd name="T27" fmla="*/ 2147483647 h 896"/>
              <a:gd name="T28" fmla="*/ 2147483647 w 1214"/>
              <a:gd name="T29" fmla="*/ 2147483647 h 896"/>
              <a:gd name="T30" fmla="*/ 2147483647 w 1214"/>
              <a:gd name="T31" fmla="*/ 2147483647 h 896"/>
              <a:gd name="T32" fmla="*/ 2147483647 w 1214"/>
              <a:gd name="T33" fmla="*/ 2147483647 h 896"/>
              <a:gd name="T34" fmla="*/ 2147483647 w 1214"/>
              <a:gd name="T35" fmla="*/ 2147483647 h 896"/>
              <a:gd name="T36" fmla="*/ 2147483647 w 1214"/>
              <a:gd name="T37" fmla="*/ 2147483647 h 896"/>
              <a:gd name="T38" fmla="*/ 2147483647 w 1214"/>
              <a:gd name="T39" fmla="*/ 2147483647 h 896"/>
              <a:gd name="T40" fmla="*/ 2147483647 w 1214"/>
              <a:gd name="T41" fmla="*/ 2147483647 h 896"/>
              <a:gd name="T42" fmla="*/ 2147483647 w 1214"/>
              <a:gd name="T43" fmla="*/ 2147483647 h 896"/>
              <a:gd name="T44" fmla="*/ 2147483647 w 1214"/>
              <a:gd name="T45" fmla="*/ 2147483647 h 896"/>
              <a:gd name="T46" fmla="*/ 2147483647 w 1214"/>
              <a:gd name="T47" fmla="*/ 2147483647 h 896"/>
              <a:gd name="T48" fmla="*/ 2147483647 w 1214"/>
              <a:gd name="T49" fmla="*/ 2147483647 h 896"/>
              <a:gd name="T50" fmla="*/ 2147483647 w 1214"/>
              <a:gd name="T51" fmla="*/ 2147483647 h 896"/>
              <a:gd name="T52" fmla="*/ 2147483647 w 1214"/>
              <a:gd name="T53" fmla="*/ 2147483647 h 896"/>
              <a:gd name="T54" fmla="*/ 2147483647 w 1214"/>
              <a:gd name="T55" fmla="*/ 2147483647 h 896"/>
              <a:gd name="T56" fmla="*/ 2147483647 w 1214"/>
              <a:gd name="T57" fmla="*/ 2147483647 h 896"/>
              <a:gd name="T58" fmla="*/ 2147483647 w 1214"/>
              <a:gd name="T59" fmla="*/ 2147483647 h 896"/>
              <a:gd name="T60" fmla="*/ 2147483647 w 1214"/>
              <a:gd name="T61" fmla="*/ 2147483647 h 896"/>
              <a:gd name="T62" fmla="*/ 2147483647 w 1214"/>
              <a:gd name="T63" fmla="*/ 2147483647 h 896"/>
              <a:gd name="T64" fmla="*/ 2147483647 w 1214"/>
              <a:gd name="T65" fmla="*/ 2147483647 h 896"/>
              <a:gd name="T66" fmla="*/ 2147483647 w 1214"/>
              <a:gd name="T67" fmla="*/ 2147483647 h 896"/>
              <a:gd name="T68" fmla="*/ 2147483647 w 1214"/>
              <a:gd name="T69" fmla="*/ 2147483647 h 896"/>
              <a:gd name="T70" fmla="*/ 2147483647 w 1214"/>
              <a:gd name="T71" fmla="*/ 2147483647 h 896"/>
              <a:gd name="T72" fmla="*/ 2147483647 w 1214"/>
              <a:gd name="T73" fmla="*/ 2147483647 h 896"/>
              <a:gd name="T74" fmla="*/ 2147483647 w 1214"/>
              <a:gd name="T75" fmla="*/ 2147483647 h 896"/>
              <a:gd name="T76" fmla="*/ 2147483647 w 1214"/>
              <a:gd name="T77" fmla="*/ 2147483647 h 896"/>
              <a:gd name="T78" fmla="*/ 2147483647 w 1214"/>
              <a:gd name="T79" fmla="*/ 2147483647 h 896"/>
              <a:gd name="T80" fmla="*/ 2147483647 w 1214"/>
              <a:gd name="T81" fmla="*/ 2147483647 h 896"/>
              <a:gd name="T82" fmla="*/ 2147483647 w 1214"/>
              <a:gd name="T83" fmla="*/ 2147483647 h 896"/>
              <a:gd name="T84" fmla="*/ 2147483647 w 1214"/>
              <a:gd name="T85" fmla="*/ 2147483647 h 896"/>
              <a:gd name="T86" fmla="*/ 2147483647 w 1214"/>
              <a:gd name="T87" fmla="*/ 2147483647 h 896"/>
              <a:gd name="T88" fmla="*/ 2147483647 w 1214"/>
              <a:gd name="T89" fmla="*/ 2147483647 h 896"/>
              <a:gd name="T90" fmla="*/ 2147483647 w 1214"/>
              <a:gd name="T91" fmla="*/ 2147483647 h 896"/>
              <a:gd name="T92" fmla="*/ 2147483647 w 1214"/>
              <a:gd name="T93" fmla="*/ 2147483647 h 896"/>
              <a:gd name="T94" fmla="*/ 2147483647 w 1214"/>
              <a:gd name="T95" fmla="*/ 2147483647 h 896"/>
              <a:gd name="T96" fmla="*/ 2147483647 w 1214"/>
              <a:gd name="T97" fmla="*/ 2147483647 h 896"/>
              <a:gd name="T98" fmla="*/ 2147483647 w 1214"/>
              <a:gd name="T99" fmla="*/ 2147483647 h 896"/>
              <a:gd name="T100" fmla="*/ 2147483647 w 1214"/>
              <a:gd name="T101" fmla="*/ 2147483647 h 896"/>
              <a:gd name="T102" fmla="*/ 2147483647 w 1214"/>
              <a:gd name="T103" fmla="*/ 2147483647 h 896"/>
              <a:gd name="T104" fmla="*/ 2147483647 w 1214"/>
              <a:gd name="T105" fmla="*/ 2147483647 h 896"/>
              <a:gd name="T106" fmla="*/ 2147483647 w 1214"/>
              <a:gd name="T107" fmla="*/ 2147483647 h 896"/>
              <a:gd name="T108" fmla="*/ 2147483647 w 1214"/>
              <a:gd name="T109" fmla="*/ 2147483647 h 896"/>
              <a:gd name="T110" fmla="*/ 2147483647 w 1214"/>
              <a:gd name="T111" fmla="*/ 2147483647 h 896"/>
              <a:gd name="T112" fmla="*/ 2147483647 w 1214"/>
              <a:gd name="T113" fmla="*/ 2147483647 h 896"/>
              <a:gd name="T114" fmla="*/ 2147483647 w 1214"/>
              <a:gd name="T115" fmla="*/ 2147483647 h 896"/>
              <a:gd name="T116" fmla="*/ 0 w 1214"/>
              <a:gd name="T117" fmla="*/ 2147483647 h 896"/>
              <a:gd name="T118" fmla="*/ 2147483647 w 1214"/>
              <a:gd name="T119" fmla="*/ 2147483647 h 896"/>
              <a:gd name="T120" fmla="*/ 2147483647 w 1214"/>
              <a:gd name="T121" fmla="*/ 2147483647 h 896"/>
              <a:gd name="T122" fmla="*/ 2147483647 w 1214"/>
              <a:gd name="T123" fmla="*/ 2147483647 h 8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14"/>
              <a:gd name="T187" fmla="*/ 0 h 896"/>
              <a:gd name="T188" fmla="*/ 1214 w 1214"/>
              <a:gd name="T189" fmla="*/ 896 h 8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14" h="896">
                <a:moveTo>
                  <a:pt x="37" y="21"/>
                </a:moveTo>
                <a:lnTo>
                  <a:pt x="52" y="0"/>
                </a:lnTo>
                <a:lnTo>
                  <a:pt x="1013" y="0"/>
                </a:lnTo>
                <a:lnTo>
                  <a:pt x="1214" y="730"/>
                </a:lnTo>
                <a:lnTo>
                  <a:pt x="1189" y="717"/>
                </a:lnTo>
                <a:lnTo>
                  <a:pt x="1171" y="706"/>
                </a:lnTo>
                <a:lnTo>
                  <a:pt x="1151" y="697"/>
                </a:lnTo>
                <a:lnTo>
                  <a:pt x="1126" y="689"/>
                </a:lnTo>
                <a:lnTo>
                  <a:pt x="1099" y="683"/>
                </a:lnTo>
                <a:lnTo>
                  <a:pt x="1071" y="678"/>
                </a:lnTo>
                <a:lnTo>
                  <a:pt x="1038" y="674"/>
                </a:lnTo>
                <a:lnTo>
                  <a:pt x="1007" y="673"/>
                </a:lnTo>
                <a:lnTo>
                  <a:pt x="976" y="671"/>
                </a:lnTo>
                <a:lnTo>
                  <a:pt x="941" y="671"/>
                </a:lnTo>
                <a:lnTo>
                  <a:pt x="899" y="671"/>
                </a:lnTo>
                <a:lnTo>
                  <a:pt x="867" y="674"/>
                </a:lnTo>
                <a:lnTo>
                  <a:pt x="835" y="677"/>
                </a:lnTo>
                <a:lnTo>
                  <a:pt x="807" y="680"/>
                </a:lnTo>
                <a:lnTo>
                  <a:pt x="780" y="686"/>
                </a:lnTo>
                <a:lnTo>
                  <a:pt x="760" y="692"/>
                </a:lnTo>
                <a:lnTo>
                  <a:pt x="742" y="699"/>
                </a:lnTo>
                <a:lnTo>
                  <a:pt x="728" y="708"/>
                </a:lnTo>
                <a:lnTo>
                  <a:pt x="717" y="717"/>
                </a:lnTo>
                <a:lnTo>
                  <a:pt x="711" y="730"/>
                </a:lnTo>
                <a:lnTo>
                  <a:pt x="711" y="743"/>
                </a:lnTo>
                <a:lnTo>
                  <a:pt x="719" y="756"/>
                </a:lnTo>
                <a:lnTo>
                  <a:pt x="728" y="768"/>
                </a:lnTo>
                <a:lnTo>
                  <a:pt x="733" y="780"/>
                </a:lnTo>
                <a:lnTo>
                  <a:pt x="733" y="797"/>
                </a:lnTo>
                <a:lnTo>
                  <a:pt x="725" y="812"/>
                </a:lnTo>
                <a:lnTo>
                  <a:pt x="713" y="827"/>
                </a:lnTo>
                <a:lnTo>
                  <a:pt x="695" y="841"/>
                </a:lnTo>
                <a:lnTo>
                  <a:pt x="678" y="855"/>
                </a:lnTo>
                <a:lnTo>
                  <a:pt x="660" y="863"/>
                </a:lnTo>
                <a:lnTo>
                  <a:pt x="642" y="871"/>
                </a:lnTo>
                <a:lnTo>
                  <a:pt x="623" y="880"/>
                </a:lnTo>
                <a:lnTo>
                  <a:pt x="603" y="885"/>
                </a:lnTo>
                <a:lnTo>
                  <a:pt x="582" y="890"/>
                </a:lnTo>
                <a:lnTo>
                  <a:pt x="562" y="893"/>
                </a:lnTo>
                <a:lnTo>
                  <a:pt x="544" y="896"/>
                </a:lnTo>
                <a:lnTo>
                  <a:pt x="520" y="896"/>
                </a:lnTo>
                <a:lnTo>
                  <a:pt x="500" y="893"/>
                </a:lnTo>
                <a:lnTo>
                  <a:pt x="481" y="890"/>
                </a:lnTo>
                <a:lnTo>
                  <a:pt x="463" y="884"/>
                </a:lnTo>
                <a:lnTo>
                  <a:pt x="444" y="877"/>
                </a:lnTo>
                <a:lnTo>
                  <a:pt x="428" y="868"/>
                </a:lnTo>
                <a:lnTo>
                  <a:pt x="418" y="858"/>
                </a:lnTo>
                <a:lnTo>
                  <a:pt x="413" y="847"/>
                </a:lnTo>
                <a:lnTo>
                  <a:pt x="412" y="837"/>
                </a:lnTo>
                <a:lnTo>
                  <a:pt x="413" y="822"/>
                </a:lnTo>
                <a:lnTo>
                  <a:pt x="418" y="808"/>
                </a:lnTo>
                <a:lnTo>
                  <a:pt x="428" y="790"/>
                </a:lnTo>
                <a:lnTo>
                  <a:pt x="441" y="774"/>
                </a:lnTo>
                <a:lnTo>
                  <a:pt x="451" y="761"/>
                </a:lnTo>
                <a:lnTo>
                  <a:pt x="459" y="750"/>
                </a:lnTo>
                <a:lnTo>
                  <a:pt x="465" y="734"/>
                </a:lnTo>
                <a:lnTo>
                  <a:pt x="469" y="718"/>
                </a:lnTo>
                <a:lnTo>
                  <a:pt x="465" y="705"/>
                </a:lnTo>
                <a:lnTo>
                  <a:pt x="456" y="693"/>
                </a:lnTo>
                <a:lnTo>
                  <a:pt x="440" y="683"/>
                </a:lnTo>
                <a:lnTo>
                  <a:pt x="422" y="678"/>
                </a:lnTo>
                <a:lnTo>
                  <a:pt x="404" y="674"/>
                </a:lnTo>
                <a:lnTo>
                  <a:pt x="379" y="671"/>
                </a:lnTo>
                <a:lnTo>
                  <a:pt x="329" y="671"/>
                </a:lnTo>
                <a:lnTo>
                  <a:pt x="293" y="674"/>
                </a:lnTo>
                <a:lnTo>
                  <a:pt x="259" y="678"/>
                </a:lnTo>
                <a:lnTo>
                  <a:pt x="215" y="684"/>
                </a:lnTo>
                <a:lnTo>
                  <a:pt x="175" y="692"/>
                </a:lnTo>
                <a:lnTo>
                  <a:pt x="131" y="699"/>
                </a:lnTo>
                <a:lnTo>
                  <a:pt x="99" y="705"/>
                </a:lnTo>
                <a:lnTo>
                  <a:pt x="77" y="709"/>
                </a:lnTo>
                <a:lnTo>
                  <a:pt x="64" y="717"/>
                </a:lnTo>
                <a:lnTo>
                  <a:pt x="55" y="700"/>
                </a:lnTo>
                <a:lnTo>
                  <a:pt x="46" y="683"/>
                </a:lnTo>
                <a:lnTo>
                  <a:pt x="37" y="664"/>
                </a:lnTo>
                <a:lnTo>
                  <a:pt x="30" y="645"/>
                </a:lnTo>
                <a:lnTo>
                  <a:pt x="24" y="621"/>
                </a:lnTo>
                <a:lnTo>
                  <a:pt x="20" y="595"/>
                </a:lnTo>
                <a:lnTo>
                  <a:pt x="21" y="570"/>
                </a:lnTo>
                <a:lnTo>
                  <a:pt x="25" y="545"/>
                </a:lnTo>
                <a:lnTo>
                  <a:pt x="36" y="518"/>
                </a:lnTo>
                <a:lnTo>
                  <a:pt x="50" y="492"/>
                </a:lnTo>
                <a:lnTo>
                  <a:pt x="67" y="468"/>
                </a:lnTo>
                <a:lnTo>
                  <a:pt x="87" y="449"/>
                </a:lnTo>
                <a:lnTo>
                  <a:pt x="109" y="435"/>
                </a:lnTo>
                <a:lnTo>
                  <a:pt x="133" y="423"/>
                </a:lnTo>
                <a:lnTo>
                  <a:pt x="156" y="411"/>
                </a:lnTo>
                <a:lnTo>
                  <a:pt x="180" y="402"/>
                </a:lnTo>
                <a:lnTo>
                  <a:pt x="203" y="392"/>
                </a:lnTo>
                <a:lnTo>
                  <a:pt x="233" y="377"/>
                </a:lnTo>
                <a:lnTo>
                  <a:pt x="252" y="369"/>
                </a:lnTo>
                <a:lnTo>
                  <a:pt x="269" y="355"/>
                </a:lnTo>
                <a:lnTo>
                  <a:pt x="285" y="341"/>
                </a:lnTo>
                <a:lnTo>
                  <a:pt x="300" y="325"/>
                </a:lnTo>
                <a:lnTo>
                  <a:pt x="310" y="306"/>
                </a:lnTo>
                <a:lnTo>
                  <a:pt x="318" y="285"/>
                </a:lnTo>
                <a:lnTo>
                  <a:pt x="321" y="261"/>
                </a:lnTo>
                <a:lnTo>
                  <a:pt x="316" y="239"/>
                </a:lnTo>
                <a:lnTo>
                  <a:pt x="306" y="216"/>
                </a:lnTo>
                <a:lnTo>
                  <a:pt x="291" y="198"/>
                </a:lnTo>
                <a:lnTo>
                  <a:pt x="272" y="185"/>
                </a:lnTo>
                <a:lnTo>
                  <a:pt x="250" y="178"/>
                </a:lnTo>
                <a:lnTo>
                  <a:pt x="230" y="178"/>
                </a:lnTo>
                <a:lnTo>
                  <a:pt x="209" y="185"/>
                </a:lnTo>
                <a:lnTo>
                  <a:pt x="188" y="198"/>
                </a:lnTo>
                <a:lnTo>
                  <a:pt x="174" y="214"/>
                </a:lnTo>
                <a:lnTo>
                  <a:pt x="158" y="232"/>
                </a:lnTo>
                <a:lnTo>
                  <a:pt x="143" y="248"/>
                </a:lnTo>
                <a:lnTo>
                  <a:pt x="127" y="259"/>
                </a:lnTo>
                <a:lnTo>
                  <a:pt x="106" y="263"/>
                </a:lnTo>
                <a:lnTo>
                  <a:pt x="80" y="263"/>
                </a:lnTo>
                <a:lnTo>
                  <a:pt x="58" y="259"/>
                </a:lnTo>
                <a:lnTo>
                  <a:pt x="42" y="245"/>
                </a:lnTo>
                <a:lnTo>
                  <a:pt x="27" y="232"/>
                </a:lnTo>
                <a:lnTo>
                  <a:pt x="15" y="216"/>
                </a:lnTo>
                <a:lnTo>
                  <a:pt x="6" y="195"/>
                </a:lnTo>
                <a:lnTo>
                  <a:pt x="2" y="176"/>
                </a:lnTo>
                <a:lnTo>
                  <a:pt x="0" y="154"/>
                </a:lnTo>
                <a:lnTo>
                  <a:pt x="2" y="131"/>
                </a:lnTo>
                <a:lnTo>
                  <a:pt x="6" y="109"/>
                </a:lnTo>
                <a:lnTo>
                  <a:pt x="14" y="79"/>
                </a:lnTo>
                <a:lnTo>
                  <a:pt x="22" y="54"/>
                </a:lnTo>
                <a:lnTo>
                  <a:pt x="28" y="38"/>
                </a:lnTo>
                <a:lnTo>
                  <a:pt x="37" y="21"/>
                </a:lnTo>
                <a:close/>
              </a:path>
            </a:pathLst>
          </a:custGeom>
          <a:solidFill>
            <a:srgbClr val="FF5F00"/>
          </a:solidFill>
          <a:ln w="9525">
            <a:solidFill>
              <a:srgbClr val="000000"/>
            </a:solidFill>
            <a:prstDash val="solid"/>
            <a:round/>
            <a:headEnd/>
            <a:tailEnd/>
          </a:ln>
        </p:spPr>
        <p:txBody>
          <a:bodyPr/>
          <a:lstStyle/>
          <a:p>
            <a:endParaRPr lang="en-US" sz="2000" b="1"/>
          </a:p>
        </p:txBody>
      </p:sp>
      <p:sp>
        <p:nvSpPr>
          <p:cNvPr id="27" name="Freeform 59"/>
          <p:cNvSpPr>
            <a:spLocks/>
          </p:cNvSpPr>
          <p:nvPr>
            <p:custDataLst>
              <p:tags r:id="rId4"/>
            </p:custDataLst>
          </p:nvPr>
        </p:nvSpPr>
        <p:spPr bwMode="auto">
          <a:xfrm>
            <a:off x="1044575" y="2598738"/>
            <a:ext cx="2384425" cy="1878012"/>
          </a:xfrm>
          <a:custGeom>
            <a:avLst/>
            <a:gdLst/>
            <a:ahLst/>
            <a:cxnLst>
              <a:cxn ang="0">
                <a:pos x="22" y="828"/>
              </a:cxn>
              <a:cxn ang="0">
                <a:pos x="126" y="809"/>
              </a:cxn>
              <a:cxn ang="0">
                <a:pos x="260" y="775"/>
              </a:cxn>
              <a:cxn ang="0">
                <a:pos x="379" y="737"/>
              </a:cxn>
              <a:cxn ang="0">
                <a:pos x="451" y="731"/>
              </a:cxn>
              <a:cxn ang="0">
                <a:pos x="529" y="747"/>
              </a:cxn>
              <a:cxn ang="0">
                <a:pos x="566" y="783"/>
              </a:cxn>
              <a:cxn ang="0">
                <a:pos x="561" y="827"/>
              </a:cxn>
              <a:cxn ang="0">
                <a:pos x="523" y="893"/>
              </a:cxn>
              <a:cxn ang="0">
                <a:pos x="519" y="940"/>
              </a:cxn>
              <a:cxn ang="0">
                <a:pos x="557" y="990"/>
              </a:cxn>
              <a:cxn ang="0">
                <a:pos x="621" y="1013"/>
              </a:cxn>
              <a:cxn ang="0">
                <a:pos x="683" y="1009"/>
              </a:cxn>
              <a:cxn ang="0">
                <a:pos x="749" y="978"/>
              </a:cxn>
              <a:cxn ang="0">
                <a:pos x="798" y="935"/>
              </a:cxn>
              <a:cxn ang="0">
                <a:pos x="817" y="871"/>
              </a:cxn>
              <a:cxn ang="0">
                <a:pos x="843" y="832"/>
              </a:cxn>
              <a:cxn ang="0">
                <a:pos x="926" y="803"/>
              </a:cxn>
              <a:cxn ang="0">
                <a:pos x="1025" y="780"/>
              </a:cxn>
              <a:cxn ang="0">
                <a:pos x="1222" y="763"/>
              </a:cxn>
              <a:cxn ang="0">
                <a:pos x="1366" y="758"/>
              </a:cxn>
              <a:cxn ang="0">
                <a:pos x="1403" y="714"/>
              </a:cxn>
              <a:cxn ang="0">
                <a:pos x="1447" y="667"/>
              </a:cxn>
              <a:cxn ang="0">
                <a:pos x="1485" y="617"/>
              </a:cxn>
              <a:cxn ang="0">
                <a:pos x="1501" y="564"/>
              </a:cxn>
              <a:cxn ang="0">
                <a:pos x="1488" y="502"/>
              </a:cxn>
              <a:cxn ang="0">
                <a:pos x="1448" y="477"/>
              </a:cxn>
              <a:cxn ang="0">
                <a:pos x="1397" y="489"/>
              </a:cxn>
              <a:cxn ang="0">
                <a:pos x="1352" y="548"/>
              </a:cxn>
              <a:cxn ang="0">
                <a:pos x="1294" y="592"/>
              </a:cxn>
              <a:cxn ang="0">
                <a:pos x="1234" y="595"/>
              </a:cxn>
              <a:cxn ang="0">
                <a:pos x="1188" y="571"/>
              </a:cxn>
              <a:cxn ang="0">
                <a:pos x="1165" y="530"/>
              </a:cxn>
              <a:cxn ang="0">
                <a:pos x="1162" y="470"/>
              </a:cxn>
              <a:cxn ang="0">
                <a:pos x="1197" y="420"/>
              </a:cxn>
              <a:cxn ang="0">
                <a:pos x="1263" y="385"/>
              </a:cxn>
              <a:cxn ang="0">
                <a:pos x="1321" y="345"/>
              </a:cxn>
              <a:cxn ang="0">
                <a:pos x="1346" y="276"/>
              </a:cxn>
              <a:cxn ang="0">
                <a:pos x="1334" y="209"/>
              </a:cxn>
              <a:cxn ang="0">
                <a:pos x="1302" y="135"/>
              </a:cxn>
              <a:cxn ang="0">
                <a:pos x="1287" y="68"/>
              </a:cxn>
              <a:cxn ang="0">
                <a:pos x="1249" y="19"/>
              </a:cxn>
              <a:cxn ang="0">
                <a:pos x="1102" y="12"/>
              </a:cxn>
              <a:cxn ang="0">
                <a:pos x="974" y="0"/>
              </a:cxn>
              <a:cxn ang="0">
                <a:pos x="903" y="12"/>
              </a:cxn>
              <a:cxn ang="0">
                <a:pos x="876" y="46"/>
              </a:cxn>
              <a:cxn ang="0">
                <a:pos x="895" y="91"/>
              </a:cxn>
              <a:cxn ang="0">
                <a:pos x="908" y="142"/>
              </a:cxn>
              <a:cxn ang="0">
                <a:pos x="881" y="191"/>
              </a:cxn>
              <a:cxn ang="0">
                <a:pos x="826" y="225"/>
              </a:cxn>
              <a:cxn ang="0">
                <a:pos x="761" y="238"/>
              </a:cxn>
              <a:cxn ang="0">
                <a:pos x="702" y="238"/>
              </a:cxn>
              <a:cxn ang="0">
                <a:pos x="655" y="226"/>
              </a:cxn>
              <a:cxn ang="0">
                <a:pos x="618" y="195"/>
              </a:cxn>
              <a:cxn ang="0">
                <a:pos x="585" y="153"/>
              </a:cxn>
              <a:cxn ang="0">
                <a:pos x="547" y="103"/>
              </a:cxn>
              <a:cxn ang="0">
                <a:pos x="497" y="65"/>
              </a:cxn>
              <a:cxn ang="0">
                <a:pos x="430" y="47"/>
              </a:cxn>
              <a:cxn ang="0">
                <a:pos x="353" y="44"/>
              </a:cxn>
              <a:cxn ang="0">
                <a:pos x="273" y="54"/>
              </a:cxn>
              <a:cxn ang="0">
                <a:pos x="176" y="73"/>
              </a:cxn>
            </a:cxnLst>
            <a:rect l="0" t="0" r="r" b="b"/>
            <a:pathLst>
              <a:path w="1503" h="1016">
                <a:moveTo>
                  <a:pt x="176" y="73"/>
                </a:moveTo>
                <a:lnTo>
                  <a:pt x="0" y="830"/>
                </a:lnTo>
                <a:lnTo>
                  <a:pt x="22" y="828"/>
                </a:lnTo>
                <a:lnTo>
                  <a:pt x="47" y="825"/>
                </a:lnTo>
                <a:lnTo>
                  <a:pt x="93" y="816"/>
                </a:lnTo>
                <a:lnTo>
                  <a:pt x="126" y="809"/>
                </a:lnTo>
                <a:lnTo>
                  <a:pt x="169" y="800"/>
                </a:lnTo>
                <a:lnTo>
                  <a:pt x="216" y="788"/>
                </a:lnTo>
                <a:lnTo>
                  <a:pt x="260" y="775"/>
                </a:lnTo>
                <a:lnTo>
                  <a:pt x="301" y="761"/>
                </a:lnTo>
                <a:lnTo>
                  <a:pt x="348" y="744"/>
                </a:lnTo>
                <a:lnTo>
                  <a:pt x="379" y="737"/>
                </a:lnTo>
                <a:lnTo>
                  <a:pt x="405" y="733"/>
                </a:lnTo>
                <a:lnTo>
                  <a:pt x="429" y="731"/>
                </a:lnTo>
                <a:lnTo>
                  <a:pt x="451" y="731"/>
                </a:lnTo>
                <a:lnTo>
                  <a:pt x="483" y="736"/>
                </a:lnTo>
                <a:lnTo>
                  <a:pt x="505" y="740"/>
                </a:lnTo>
                <a:lnTo>
                  <a:pt x="529" y="747"/>
                </a:lnTo>
                <a:lnTo>
                  <a:pt x="545" y="756"/>
                </a:lnTo>
                <a:lnTo>
                  <a:pt x="557" y="766"/>
                </a:lnTo>
                <a:lnTo>
                  <a:pt x="566" y="783"/>
                </a:lnTo>
                <a:lnTo>
                  <a:pt x="569" y="794"/>
                </a:lnTo>
                <a:lnTo>
                  <a:pt x="567" y="810"/>
                </a:lnTo>
                <a:lnTo>
                  <a:pt x="561" y="827"/>
                </a:lnTo>
                <a:lnTo>
                  <a:pt x="547" y="847"/>
                </a:lnTo>
                <a:lnTo>
                  <a:pt x="532" y="871"/>
                </a:lnTo>
                <a:lnTo>
                  <a:pt x="523" y="893"/>
                </a:lnTo>
                <a:lnTo>
                  <a:pt x="519" y="909"/>
                </a:lnTo>
                <a:lnTo>
                  <a:pt x="517" y="926"/>
                </a:lnTo>
                <a:lnTo>
                  <a:pt x="519" y="940"/>
                </a:lnTo>
                <a:lnTo>
                  <a:pt x="526" y="957"/>
                </a:lnTo>
                <a:lnTo>
                  <a:pt x="539" y="975"/>
                </a:lnTo>
                <a:lnTo>
                  <a:pt x="557" y="990"/>
                </a:lnTo>
                <a:lnTo>
                  <a:pt x="574" y="1000"/>
                </a:lnTo>
                <a:lnTo>
                  <a:pt x="596" y="1007"/>
                </a:lnTo>
                <a:lnTo>
                  <a:pt x="621" y="1013"/>
                </a:lnTo>
                <a:lnTo>
                  <a:pt x="641" y="1016"/>
                </a:lnTo>
                <a:lnTo>
                  <a:pt x="661" y="1013"/>
                </a:lnTo>
                <a:lnTo>
                  <a:pt x="683" y="1009"/>
                </a:lnTo>
                <a:lnTo>
                  <a:pt x="704" y="1001"/>
                </a:lnTo>
                <a:lnTo>
                  <a:pt x="726" y="991"/>
                </a:lnTo>
                <a:lnTo>
                  <a:pt x="749" y="978"/>
                </a:lnTo>
                <a:lnTo>
                  <a:pt x="768" y="965"/>
                </a:lnTo>
                <a:lnTo>
                  <a:pt x="784" y="951"/>
                </a:lnTo>
                <a:lnTo>
                  <a:pt x="798" y="935"/>
                </a:lnTo>
                <a:lnTo>
                  <a:pt x="808" y="916"/>
                </a:lnTo>
                <a:lnTo>
                  <a:pt x="814" y="896"/>
                </a:lnTo>
                <a:lnTo>
                  <a:pt x="817" y="871"/>
                </a:lnTo>
                <a:lnTo>
                  <a:pt x="824" y="852"/>
                </a:lnTo>
                <a:lnTo>
                  <a:pt x="830" y="843"/>
                </a:lnTo>
                <a:lnTo>
                  <a:pt x="843" y="832"/>
                </a:lnTo>
                <a:lnTo>
                  <a:pt x="865" y="822"/>
                </a:lnTo>
                <a:lnTo>
                  <a:pt x="895" y="812"/>
                </a:lnTo>
                <a:lnTo>
                  <a:pt x="926" y="803"/>
                </a:lnTo>
                <a:lnTo>
                  <a:pt x="953" y="794"/>
                </a:lnTo>
                <a:lnTo>
                  <a:pt x="983" y="787"/>
                </a:lnTo>
                <a:lnTo>
                  <a:pt x="1025" y="780"/>
                </a:lnTo>
                <a:lnTo>
                  <a:pt x="1084" y="769"/>
                </a:lnTo>
                <a:lnTo>
                  <a:pt x="1150" y="763"/>
                </a:lnTo>
                <a:lnTo>
                  <a:pt x="1222" y="763"/>
                </a:lnTo>
                <a:lnTo>
                  <a:pt x="1293" y="763"/>
                </a:lnTo>
                <a:lnTo>
                  <a:pt x="1357" y="771"/>
                </a:lnTo>
                <a:lnTo>
                  <a:pt x="1366" y="758"/>
                </a:lnTo>
                <a:lnTo>
                  <a:pt x="1375" y="743"/>
                </a:lnTo>
                <a:lnTo>
                  <a:pt x="1387" y="730"/>
                </a:lnTo>
                <a:lnTo>
                  <a:pt x="1403" y="714"/>
                </a:lnTo>
                <a:lnTo>
                  <a:pt x="1415" y="702"/>
                </a:lnTo>
                <a:lnTo>
                  <a:pt x="1432" y="683"/>
                </a:lnTo>
                <a:lnTo>
                  <a:pt x="1447" y="667"/>
                </a:lnTo>
                <a:lnTo>
                  <a:pt x="1460" y="653"/>
                </a:lnTo>
                <a:lnTo>
                  <a:pt x="1473" y="637"/>
                </a:lnTo>
                <a:lnTo>
                  <a:pt x="1485" y="617"/>
                </a:lnTo>
                <a:lnTo>
                  <a:pt x="1490" y="603"/>
                </a:lnTo>
                <a:lnTo>
                  <a:pt x="1495" y="581"/>
                </a:lnTo>
                <a:lnTo>
                  <a:pt x="1501" y="564"/>
                </a:lnTo>
                <a:lnTo>
                  <a:pt x="1503" y="540"/>
                </a:lnTo>
                <a:lnTo>
                  <a:pt x="1497" y="521"/>
                </a:lnTo>
                <a:lnTo>
                  <a:pt x="1488" y="502"/>
                </a:lnTo>
                <a:lnTo>
                  <a:pt x="1478" y="490"/>
                </a:lnTo>
                <a:lnTo>
                  <a:pt x="1463" y="483"/>
                </a:lnTo>
                <a:lnTo>
                  <a:pt x="1448" y="477"/>
                </a:lnTo>
                <a:lnTo>
                  <a:pt x="1432" y="477"/>
                </a:lnTo>
                <a:lnTo>
                  <a:pt x="1416" y="477"/>
                </a:lnTo>
                <a:lnTo>
                  <a:pt x="1397" y="489"/>
                </a:lnTo>
                <a:lnTo>
                  <a:pt x="1382" y="505"/>
                </a:lnTo>
                <a:lnTo>
                  <a:pt x="1368" y="524"/>
                </a:lnTo>
                <a:lnTo>
                  <a:pt x="1352" y="548"/>
                </a:lnTo>
                <a:lnTo>
                  <a:pt x="1334" y="567"/>
                </a:lnTo>
                <a:lnTo>
                  <a:pt x="1316" y="581"/>
                </a:lnTo>
                <a:lnTo>
                  <a:pt x="1294" y="592"/>
                </a:lnTo>
                <a:lnTo>
                  <a:pt x="1269" y="599"/>
                </a:lnTo>
                <a:lnTo>
                  <a:pt x="1253" y="599"/>
                </a:lnTo>
                <a:lnTo>
                  <a:pt x="1234" y="595"/>
                </a:lnTo>
                <a:lnTo>
                  <a:pt x="1219" y="590"/>
                </a:lnTo>
                <a:lnTo>
                  <a:pt x="1205" y="584"/>
                </a:lnTo>
                <a:lnTo>
                  <a:pt x="1188" y="571"/>
                </a:lnTo>
                <a:lnTo>
                  <a:pt x="1178" y="559"/>
                </a:lnTo>
                <a:lnTo>
                  <a:pt x="1169" y="545"/>
                </a:lnTo>
                <a:lnTo>
                  <a:pt x="1165" y="530"/>
                </a:lnTo>
                <a:lnTo>
                  <a:pt x="1159" y="507"/>
                </a:lnTo>
                <a:lnTo>
                  <a:pt x="1158" y="486"/>
                </a:lnTo>
                <a:lnTo>
                  <a:pt x="1162" y="470"/>
                </a:lnTo>
                <a:lnTo>
                  <a:pt x="1172" y="452"/>
                </a:lnTo>
                <a:lnTo>
                  <a:pt x="1181" y="438"/>
                </a:lnTo>
                <a:lnTo>
                  <a:pt x="1197" y="420"/>
                </a:lnTo>
                <a:lnTo>
                  <a:pt x="1219" y="408"/>
                </a:lnTo>
                <a:lnTo>
                  <a:pt x="1235" y="399"/>
                </a:lnTo>
                <a:lnTo>
                  <a:pt x="1263" y="385"/>
                </a:lnTo>
                <a:lnTo>
                  <a:pt x="1290" y="370"/>
                </a:lnTo>
                <a:lnTo>
                  <a:pt x="1306" y="357"/>
                </a:lnTo>
                <a:lnTo>
                  <a:pt x="1321" y="345"/>
                </a:lnTo>
                <a:lnTo>
                  <a:pt x="1337" y="323"/>
                </a:lnTo>
                <a:lnTo>
                  <a:pt x="1343" y="300"/>
                </a:lnTo>
                <a:lnTo>
                  <a:pt x="1346" y="276"/>
                </a:lnTo>
                <a:lnTo>
                  <a:pt x="1347" y="257"/>
                </a:lnTo>
                <a:lnTo>
                  <a:pt x="1341" y="229"/>
                </a:lnTo>
                <a:lnTo>
                  <a:pt x="1334" y="209"/>
                </a:lnTo>
                <a:lnTo>
                  <a:pt x="1324" y="185"/>
                </a:lnTo>
                <a:lnTo>
                  <a:pt x="1313" y="163"/>
                </a:lnTo>
                <a:lnTo>
                  <a:pt x="1302" y="135"/>
                </a:lnTo>
                <a:lnTo>
                  <a:pt x="1291" y="112"/>
                </a:lnTo>
                <a:lnTo>
                  <a:pt x="1288" y="90"/>
                </a:lnTo>
                <a:lnTo>
                  <a:pt x="1287" y="68"/>
                </a:lnTo>
                <a:lnTo>
                  <a:pt x="1290" y="46"/>
                </a:lnTo>
                <a:lnTo>
                  <a:pt x="1290" y="22"/>
                </a:lnTo>
                <a:lnTo>
                  <a:pt x="1249" y="19"/>
                </a:lnTo>
                <a:lnTo>
                  <a:pt x="1193" y="19"/>
                </a:lnTo>
                <a:lnTo>
                  <a:pt x="1141" y="15"/>
                </a:lnTo>
                <a:lnTo>
                  <a:pt x="1102" y="12"/>
                </a:lnTo>
                <a:lnTo>
                  <a:pt x="1061" y="7"/>
                </a:lnTo>
                <a:lnTo>
                  <a:pt x="1012" y="3"/>
                </a:lnTo>
                <a:lnTo>
                  <a:pt x="974" y="0"/>
                </a:lnTo>
                <a:lnTo>
                  <a:pt x="946" y="2"/>
                </a:lnTo>
                <a:lnTo>
                  <a:pt x="920" y="6"/>
                </a:lnTo>
                <a:lnTo>
                  <a:pt x="903" y="12"/>
                </a:lnTo>
                <a:lnTo>
                  <a:pt x="890" y="21"/>
                </a:lnTo>
                <a:lnTo>
                  <a:pt x="880" y="32"/>
                </a:lnTo>
                <a:lnTo>
                  <a:pt x="876" y="46"/>
                </a:lnTo>
                <a:lnTo>
                  <a:pt x="878" y="59"/>
                </a:lnTo>
                <a:lnTo>
                  <a:pt x="884" y="73"/>
                </a:lnTo>
                <a:lnTo>
                  <a:pt x="895" y="91"/>
                </a:lnTo>
                <a:lnTo>
                  <a:pt x="903" y="107"/>
                </a:lnTo>
                <a:lnTo>
                  <a:pt x="908" y="125"/>
                </a:lnTo>
                <a:lnTo>
                  <a:pt x="908" y="142"/>
                </a:lnTo>
                <a:lnTo>
                  <a:pt x="903" y="160"/>
                </a:lnTo>
                <a:lnTo>
                  <a:pt x="893" y="176"/>
                </a:lnTo>
                <a:lnTo>
                  <a:pt x="881" y="191"/>
                </a:lnTo>
                <a:lnTo>
                  <a:pt x="865" y="204"/>
                </a:lnTo>
                <a:lnTo>
                  <a:pt x="846" y="216"/>
                </a:lnTo>
                <a:lnTo>
                  <a:pt x="826" y="225"/>
                </a:lnTo>
                <a:lnTo>
                  <a:pt x="804" y="231"/>
                </a:lnTo>
                <a:lnTo>
                  <a:pt x="783" y="235"/>
                </a:lnTo>
                <a:lnTo>
                  <a:pt x="761" y="238"/>
                </a:lnTo>
                <a:lnTo>
                  <a:pt x="740" y="241"/>
                </a:lnTo>
                <a:lnTo>
                  <a:pt x="721" y="241"/>
                </a:lnTo>
                <a:lnTo>
                  <a:pt x="702" y="238"/>
                </a:lnTo>
                <a:lnTo>
                  <a:pt x="685" y="235"/>
                </a:lnTo>
                <a:lnTo>
                  <a:pt x="668" y="231"/>
                </a:lnTo>
                <a:lnTo>
                  <a:pt x="655" y="226"/>
                </a:lnTo>
                <a:lnTo>
                  <a:pt x="641" y="217"/>
                </a:lnTo>
                <a:lnTo>
                  <a:pt x="629" y="209"/>
                </a:lnTo>
                <a:lnTo>
                  <a:pt x="618" y="195"/>
                </a:lnTo>
                <a:lnTo>
                  <a:pt x="605" y="181"/>
                </a:lnTo>
                <a:lnTo>
                  <a:pt x="595" y="166"/>
                </a:lnTo>
                <a:lnTo>
                  <a:pt x="585" y="153"/>
                </a:lnTo>
                <a:lnTo>
                  <a:pt x="573" y="135"/>
                </a:lnTo>
                <a:lnTo>
                  <a:pt x="561" y="119"/>
                </a:lnTo>
                <a:lnTo>
                  <a:pt x="547" y="103"/>
                </a:lnTo>
                <a:lnTo>
                  <a:pt x="530" y="87"/>
                </a:lnTo>
                <a:lnTo>
                  <a:pt x="514" y="75"/>
                </a:lnTo>
                <a:lnTo>
                  <a:pt x="497" y="65"/>
                </a:lnTo>
                <a:lnTo>
                  <a:pt x="477" y="57"/>
                </a:lnTo>
                <a:lnTo>
                  <a:pt x="457" y="51"/>
                </a:lnTo>
                <a:lnTo>
                  <a:pt x="430" y="47"/>
                </a:lnTo>
                <a:lnTo>
                  <a:pt x="401" y="46"/>
                </a:lnTo>
                <a:lnTo>
                  <a:pt x="376" y="44"/>
                </a:lnTo>
                <a:lnTo>
                  <a:pt x="353" y="44"/>
                </a:lnTo>
                <a:lnTo>
                  <a:pt x="325" y="46"/>
                </a:lnTo>
                <a:lnTo>
                  <a:pt x="300" y="50"/>
                </a:lnTo>
                <a:lnTo>
                  <a:pt x="273" y="54"/>
                </a:lnTo>
                <a:lnTo>
                  <a:pt x="244" y="60"/>
                </a:lnTo>
                <a:lnTo>
                  <a:pt x="215" y="66"/>
                </a:lnTo>
                <a:lnTo>
                  <a:pt x="176" y="73"/>
                </a:lnTo>
                <a:close/>
              </a:path>
            </a:pathLst>
          </a:custGeom>
          <a:solidFill>
            <a:srgbClr val="FF00FF"/>
          </a:solidFill>
          <a:ln w="9525">
            <a:solidFill>
              <a:srgbClr val="000000"/>
            </a:solidFill>
            <a:prstDash val="solid"/>
            <a:round/>
            <a:headEnd/>
            <a:tailEnd/>
          </a:ln>
          <a:effectLst>
            <a:outerShdw dist="176891" dir="4137749" algn="ctr" rotWithShape="0">
              <a:srgbClr val="808080"/>
            </a:outerShdw>
          </a:effectLst>
        </p:spPr>
        <p:txBody>
          <a:bodyPr/>
          <a:lstStyle/>
          <a:p>
            <a:pPr>
              <a:defRPr/>
            </a:pPr>
            <a:endParaRPr lang="en-US" sz="2000" b="1"/>
          </a:p>
        </p:txBody>
      </p:sp>
      <p:sp>
        <p:nvSpPr>
          <p:cNvPr id="28" name="Freeform 56"/>
          <p:cNvSpPr>
            <a:spLocks/>
          </p:cNvSpPr>
          <p:nvPr>
            <p:custDataLst>
              <p:tags r:id="rId5"/>
            </p:custDataLst>
          </p:nvPr>
        </p:nvSpPr>
        <p:spPr bwMode="auto">
          <a:xfrm>
            <a:off x="3200400" y="2265363"/>
            <a:ext cx="3024188" cy="1944687"/>
          </a:xfrm>
          <a:custGeom>
            <a:avLst/>
            <a:gdLst>
              <a:gd name="T0" fmla="*/ 2147483647 w 1669"/>
              <a:gd name="T1" fmla="*/ 2147483647 h 1052"/>
              <a:gd name="T2" fmla="*/ 2147483647 w 1669"/>
              <a:gd name="T3" fmla="*/ 2147483647 h 1052"/>
              <a:gd name="T4" fmla="*/ 2147483647 w 1669"/>
              <a:gd name="T5" fmla="*/ 2147483647 h 1052"/>
              <a:gd name="T6" fmla="*/ 2147483647 w 1669"/>
              <a:gd name="T7" fmla="*/ 2147483647 h 1052"/>
              <a:gd name="T8" fmla="*/ 2147483647 w 1669"/>
              <a:gd name="T9" fmla="*/ 2147483647 h 1052"/>
              <a:gd name="T10" fmla="*/ 2147483647 w 1669"/>
              <a:gd name="T11" fmla="*/ 2147483647 h 1052"/>
              <a:gd name="T12" fmla="*/ 2147483647 w 1669"/>
              <a:gd name="T13" fmla="*/ 2147483647 h 1052"/>
              <a:gd name="T14" fmla="*/ 2147483647 w 1669"/>
              <a:gd name="T15" fmla="*/ 2147483647 h 1052"/>
              <a:gd name="T16" fmla="*/ 2147483647 w 1669"/>
              <a:gd name="T17" fmla="*/ 2147483647 h 1052"/>
              <a:gd name="T18" fmla="*/ 2147483647 w 1669"/>
              <a:gd name="T19" fmla="*/ 2147483647 h 1052"/>
              <a:gd name="T20" fmla="*/ 2147483647 w 1669"/>
              <a:gd name="T21" fmla="*/ 2147483647 h 1052"/>
              <a:gd name="T22" fmla="*/ 2147483647 w 1669"/>
              <a:gd name="T23" fmla="*/ 2147483647 h 1052"/>
              <a:gd name="T24" fmla="*/ 2147483647 w 1669"/>
              <a:gd name="T25" fmla="*/ 2147483647 h 1052"/>
              <a:gd name="T26" fmla="*/ 2147483647 w 1669"/>
              <a:gd name="T27" fmla="*/ 2147483647 h 1052"/>
              <a:gd name="T28" fmla="*/ 2147483647 w 1669"/>
              <a:gd name="T29" fmla="*/ 2147483647 h 1052"/>
              <a:gd name="T30" fmla="*/ 2147483647 w 1669"/>
              <a:gd name="T31" fmla="*/ 2147483647 h 1052"/>
              <a:gd name="T32" fmla="*/ 2147483647 w 1669"/>
              <a:gd name="T33" fmla="*/ 2147483647 h 1052"/>
              <a:gd name="T34" fmla="*/ 2147483647 w 1669"/>
              <a:gd name="T35" fmla="*/ 2147483647 h 1052"/>
              <a:gd name="T36" fmla="*/ 2147483647 w 1669"/>
              <a:gd name="T37" fmla="*/ 2147483647 h 1052"/>
              <a:gd name="T38" fmla="*/ 2147483647 w 1669"/>
              <a:gd name="T39" fmla="*/ 2147483647 h 1052"/>
              <a:gd name="T40" fmla="*/ 2147483647 w 1669"/>
              <a:gd name="T41" fmla="*/ 2147483647 h 1052"/>
              <a:gd name="T42" fmla="*/ 2147483647 w 1669"/>
              <a:gd name="T43" fmla="*/ 2147483647 h 1052"/>
              <a:gd name="T44" fmla="*/ 2147483647 w 1669"/>
              <a:gd name="T45" fmla="*/ 2147483647 h 1052"/>
              <a:gd name="T46" fmla="*/ 2147483647 w 1669"/>
              <a:gd name="T47" fmla="*/ 2147483647 h 1052"/>
              <a:gd name="T48" fmla="*/ 2147483647 w 1669"/>
              <a:gd name="T49" fmla="*/ 2147483647 h 1052"/>
              <a:gd name="T50" fmla="*/ 2147483647 w 1669"/>
              <a:gd name="T51" fmla="*/ 2147483647 h 1052"/>
              <a:gd name="T52" fmla="*/ 2147483647 w 1669"/>
              <a:gd name="T53" fmla="*/ 2147483647 h 1052"/>
              <a:gd name="T54" fmla="*/ 2147483647 w 1669"/>
              <a:gd name="T55" fmla="*/ 2147483647 h 1052"/>
              <a:gd name="T56" fmla="*/ 2147483647 w 1669"/>
              <a:gd name="T57" fmla="*/ 2147483647 h 1052"/>
              <a:gd name="T58" fmla="*/ 2147483647 w 1669"/>
              <a:gd name="T59" fmla="*/ 2147483647 h 1052"/>
              <a:gd name="T60" fmla="*/ 2147483647 w 1669"/>
              <a:gd name="T61" fmla="*/ 2147483647 h 1052"/>
              <a:gd name="T62" fmla="*/ 2147483647 w 1669"/>
              <a:gd name="T63" fmla="*/ 2147483647 h 1052"/>
              <a:gd name="T64" fmla="*/ 2147483647 w 1669"/>
              <a:gd name="T65" fmla="*/ 2147483647 h 1052"/>
              <a:gd name="T66" fmla="*/ 2147483647 w 1669"/>
              <a:gd name="T67" fmla="*/ 2147483647 h 1052"/>
              <a:gd name="T68" fmla="*/ 2147483647 w 1669"/>
              <a:gd name="T69" fmla="*/ 2147483647 h 1052"/>
              <a:gd name="T70" fmla="*/ 2147483647 w 1669"/>
              <a:gd name="T71" fmla="*/ 2147483647 h 1052"/>
              <a:gd name="T72" fmla="*/ 2147483647 w 1669"/>
              <a:gd name="T73" fmla="*/ 2147483647 h 1052"/>
              <a:gd name="T74" fmla="*/ 2147483647 w 1669"/>
              <a:gd name="T75" fmla="*/ 2147483647 h 1052"/>
              <a:gd name="T76" fmla="*/ 2147483647 w 1669"/>
              <a:gd name="T77" fmla="*/ 2147483647 h 1052"/>
              <a:gd name="T78" fmla="*/ 2147483647 w 1669"/>
              <a:gd name="T79" fmla="*/ 2147483647 h 1052"/>
              <a:gd name="T80" fmla="*/ 2147483647 w 1669"/>
              <a:gd name="T81" fmla="*/ 2147483647 h 1052"/>
              <a:gd name="T82" fmla="*/ 2147483647 w 1669"/>
              <a:gd name="T83" fmla="*/ 2147483647 h 1052"/>
              <a:gd name="T84" fmla="*/ 2147483647 w 1669"/>
              <a:gd name="T85" fmla="*/ 2147483647 h 1052"/>
              <a:gd name="T86" fmla="*/ 2147483647 w 1669"/>
              <a:gd name="T87" fmla="*/ 2147483647 h 1052"/>
              <a:gd name="T88" fmla="*/ 2147483647 w 1669"/>
              <a:gd name="T89" fmla="*/ 2147483647 h 1052"/>
              <a:gd name="T90" fmla="*/ 2147483647 w 1669"/>
              <a:gd name="T91" fmla="*/ 0 h 1052"/>
              <a:gd name="T92" fmla="*/ 2147483647 w 1669"/>
              <a:gd name="T93" fmla="*/ 2147483647 h 1052"/>
              <a:gd name="T94" fmla="*/ 2147483647 w 1669"/>
              <a:gd name="T95" fmla="*/ 2147483647 h 1052"/>
              <a:gd name="T96" fmla="*/ 2147483647 w 1669"/>
              <a:gd name="T97" fmla="*/ 2147483647 h 1052"/>
              <a:gd name="T98" fmla="*/ 2147483647 w 1669"/>
              <a:gd name="T99" fmla="*/ 2147483647 h 1052"/>
              <a:gd name="T100" fmla="*/ 2147483647 w 1669"/>
              <a:gd name="T101" fmla="*/ 2147483647 h 1052"/>
              <a:gd name="T102" fmla="*/ 2147483647 w 1669"/>
              <a:gd name="T103" fmla="*/ 2147483647 h 10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69"/>
              <a:gd name="T157" fmla="*/ 0 h 1052"/>
              <a:gd name="T158" fmla="*/ 1669 w 1669"/>
              <a:gd name="T159" fmla="*/ 1052 h 10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69" h="1052">
                <a:moveTo>
                  <a:pt x="1372" y="208"/>
                </a:moveTo>
                <a:lnTo>
                  <a:pt x="1378" y="235"/>
                </a:lnTo>
                <a:lnTo>
                  <a:pt x="1382" y="255"/>
                </a:lnTo>
                <a:lnTo>
                  <a:pt x="1384" y="271"/>
                </a:lnTo>
                <a:lnTo>
                  <a:pt x="1379" y="289"/>
                </a:lnTo>
                <a:lnTo>
                  <a:pt x="1372" y="314"/>
                </a:lnTo>
                <a:lnTo>
                  <a:pt x="1363" y="339"/>
                </a:lnTo>
                <a:lnTo>
                  <a:pt x="1354" y="362"/>
                </a:lnTo>
                <a:lnTo>
                  <a:pt x="1346" y="384"/>
                </a:lnTo>
                <a:lnTo>
                  <a:pt x="1334" y="412"/>
                </a:lnTo>
                <a:lnTo>
                  <a:pt x="1324" y="434"/>
                </a:lnTo>
                <a:lnTo>
                  <a:pt x="1316" y="453"/>
                </a:lnTo>
                <a:lnTo>
                  <a:pt x="1309" y="480"/>
                </a:lnTo>
                <a:lnTo>
                  <a:pt x="1302" y="502"/>
                </a:lnTo>
                <a:lnTo>
                  <a:pt x="1300" y="524"/>
                </a:lnTo>
                <a:lnTo>
                  <a:pt x="1305" y="547"/>
                </a:lnTo>
                <a:lnTo>
                  <a:pt x="1312" y="568"/>
                </a:lnTo>
                <a:lnTo>
                  <a:pt x="1327" y="586"/>
                </a:lnTo>
                <a:lnTo>
                  <a:pt x="1341" y="596"/>
                </a:lnTo>
                <a:lnTo>
                  <a:pt x="1363" y="597"/>
                </a:lnTo>
                <a:lnTo>
                  <a:pt x="1388" y="596"/>
                </a:lnTo>
                <a:lnTo>
                  <a:pt x="1406" y="589"/>
                </a:lnTo>
                <a:lnTo>
                  <a:pt x="1426" y="580"/>
                </a:lnTo>
                <a:lnTo>
                  <a:pt x="1443" y="567"/>
                </a:lnTo>
                <a:lnTo>
                  <a:pt x="1456" y="549"/>
                </a:lnTo>
                <a:lnTo>
                  <a:pt x="1463" y="528"/>
                </a:lnTo>
                <a:lnTo>
                  <a:pt x="1466" y="506"/>
                </a:lnTo>
                <a:lnTo>
                  <a:pt x="1476" y="486"/>
                </a:lnTo>
                <a:lnTo>
                  <a:pt x="1490" y="468"/>
                </a:lnTo>
                <a:lnTo>
                  <a:pt x="1509" y="455"/>
                </a:lnTo>
                <a:lnTo>
                  <a:pt x="1528" y="448"/>
                </a:lnTo>
                <a:lnTo>
                  <a:pt x="1548" y="445"/>
                </a:lnTo>
                <a:lnTo>
                  <a:pt x="1565" y="443"/>
                </a:lnTo>
                <a:lnTo>
                  <a:pt x="1585" y="446"/>
                </a:lnTo>
                <a:lnTo>
                  <a:pt x="1606" y="452"/>
                </a:lnTo>
                <a:lnTo>
                  <a:pt x="1625" y="459"/>
                </a:lnTo>
                <a:lnTo>
                  <a:pt x="1638" y="474"/>
                </a:lnTo>
                <a:lnTo>
                  <a:pt x="1650" y="489"/>
                </a:lnTo>
                <a:lnTo>
                  <a:pt x="1661" y="502"/>
                </a:lnTo>
                <a:lnTo>
                  <a:pt x="1667" y="521"/>
                </a:lnTo>
                <a:lnTo>
                  <a:pt x="1669" y="539"/>
                </a:lnTo>
                <a:lnTo>
                  <a:pt x="1666" y="558"/>
                </a:lnTo>
                <a:lnTo>
                  <a:pt x="1660" y="574"/>
                </a:lnTo>
                <a:lnTo>
                  <a:pt x="1656" y="587"/>
                </a:lnTo>
                <a:lnTo>
                  <a:pt x="1648" y="605"/>
                </a:lnTo>
                <a:lnTo>
                  <a:pt x="1632" y="627"/>
                </a:lnTo>
                <a:lnTo>
                  <a:pt x="1617" y="644"/>
                </a:lnTo>
                <a:lnTo>
                  <a:pt x="1600" y="662"/>
                </a:lnTo>
                <a:lnTo>
                  <a:pt x="1581" y="678"/>
                </a:lnTo>
                <a:lnTo>
                  <a:pt x="1560" y="693"/>
                </a:lnTo>
                <a:lnTo>
                  <a:pt x="1542" y="700"/>
                </a:lnTo>
                <a:lnTo>
                  <a:pt x="1523" y="705"/>
                </a:lnTo>
                <a:lnTo>
                  <a:pt x="1498" y="709"/>
                </a:lnTo>
                <a:lnTo>
                  <a:pt x="1481" y="713"/>
                </a:lnTo>
                <a:lnTo>
                  <a:pt x="1459" y="721"/>
                </a:lnTo>
                <a:lnTo>
                  <a:pt x="1440" y="729"/>
                </a:lnTo>
                <a:lnTo>
                  <a:pt x="1422" y="740"/>
                </a:lnTo>
                <a:lnTo>
                  <a:pt x="1409" y="753"/>
                </a:lnTo>
                <a:lnTo>
                  <a:pt x="1394" y="765"/>
                </a:lnTo>
                <a:lnTo>
                  <a:pt x="1381" y="779"/>
                </a:lnTo>
                <a:lnTo>
                  <a:pt x="1368" y="798"/>
                </a:lnTo>
                <a:lnTo>
                  <a:pt x="1357" y="819"/>
                </a:lnTo>
                <a:lnTo>
                  <a:pt x="1350" y="841"/>
                </a:lnTo>
                <a:lnTo>
                  <a:pt x="1346" y="865"/>
                </a:lnTo>
                <a:lnTo>
                  <a:pt x="1346" y="885"/>
                </a:lnTo>
                <a:lnTo>
                  <a:pt x="1350" y="909"/>
                </a:lnTo>
                <a:lnTo>
                  <a:pt x="1354" y="929"/>
                </a:lnTo>
                <a:lnTo>
                  <a:pt x="1357" y="951"/>
                </a:lnTo>
                <a:lnTo>
                  <a:pt x="1347" y="947"/>
                </a:lnTo>
                <a:lnTo>
                  <a:pt x="1331" y="939"/>
                </a:lnTo>
                <a:lnTo>
                  <a:pt x="1315" y="934"/>
                </a:lnTo>
                <a:lnTo>
                  <a:pt x="1297" y="931"/>
                </a:lnTo>
                <a:lnTo>
                  <a:pt x="1278" y="928"/>
                </a:lnTo>
                <a:lnTo>
                  <a:pt x="1256" y="929"/>
                </a:lnTo>
                <a:lnTo>
                  <a:pt x="1231" y="934"/>
                </a:lnTo>
                <a:lnTo>
                  <a:pt x="1209" y="938"/>
                </a:lnTo>
                <a:lnTo>
                  <a:pt x="1180" y="945"/>
                </a:lnTo>
                <a:lnTo>
                  <a:pt x="1150" y="954"/>
                </a:lnTo>
                <a:lnTo>
                  <a:pt x="1122" y="963"/>
                </a:lnTo>
                <a:lnTo>
                  <a:pt x="1094" y="973"/>
                </a:lnTo>
                <a:lnTo>
                  <a:pt x="1071" y="983"/>
                </a:lnTo>
                <a:lnTo>
                  <a:pt x="1046" y="995"/>
                </a:lnTo>
                <a:lnTo>
                  <a:pt x="1018" y="1005"/>
                </a:lnTo>
                <a:lnTo>
                  <a:pt x="992" y="1014"/>
                </a:lnTo>
                <a:lnTo>
                  <a:pt x="958" y="1026"/>
                </a:lnTo>
                <a:lnTo>
                  <a:pt x="924" y="1038"/>
                </a:lnTo>
                <a:lnTo>
                  <a:pt x="899" y="1045"/>
                </a:lnTo>
                <a:lnTo>
                  <a:pt x="867" y="1050"/>
                </a:lnTo>
                <a:lnTo>
                  <a:pt x="839" y="1052"/>
                </a:lnTo>
                <a:lnTo>
                  <a:pt x="805" y="1050"/>
                </a:lnTo>
                <a:lnTo>
                  <a:pt x="780" y="1045"/>
                </a:lnTo>
                <a:lnTo>
                  <a:pt x="757" y="1038"/>
                </a:lnTo>
                <a:lnTo>
                  <a:pt x="740" y="1028"/>
                </a:lnTo>
                <a:lnTo>
                  <a:pt x="729" y="1013"/>
                </a:lnTo>
                <a:lnTo>
                  <a:pt x="721" y="992"/>
                </a:lnTo>
                <a:lnTo>
                  <a:pt x="721" y="975"/>
                </a:lnTo>
                <a:lnTo>
                  <a:pt x="727" y="959"/>
                </a:lnTo>
                <a:lnTo>
                  <a:pt x="736" y="942"/>
                </a:lnTo>
                <a:lnTo>
                  <a:pt x="749" y="926"/>
                </a:lnTo>
                <a:lnTo>
                  <a:pt x="767" y="910"/>
                </a:lnTo>
                <a:lnTo>
                  <a:pt x="789" y="894"/>
                </a:lnTo>
                <a:lnTo>
                  <a:pt x="812" y="884"/>
                </a:lnTo>
                <a:lnTo>
                  <a:pt x="840" y="875"/>
                </a:lnTo>
                <a:lnTo>
                  <a:pt x="862" y="869"/>
                </a:lnTo>
                <a:lnTo>
                  <a:pt x="884" y="862"/>
                </a:lnTo>
                <a:lnTo>
                  <a:pt x="909" y="853"/>
                </a:lnTo>
                <a:lnTo>
                  <a:pt x="933" y="841"/>
                </a:lnTo>
                <a:lnTo>
                  <a:pt x="952" y="831"/>
                </a:lnTo>
                <a:lnTo>
                  <a:pt x="965" y="819"/>
                </a:lnTo>
                <a:lnTo>
                  <a:pt x="970" y="806"/>
                </a:lnTo>
                <a:lnTo>
                  <a:pt x="967" y="791"/>
                </a:lnTo>
                <a:lnTo>
                  <a:pt x="956" y="776"/>
                </a:lnTo>
                <a:lnTo>
                  <a:pt x="940" y="765"/>
                </a:lnTo>
                <a:lnTo>
                  <a:pt x="927" y="757"/>
                </a:lnTo>
                <a:lnTo>
                  <a:pt x="912" y="753"/>
                </a:lnTo>
                <a:lnTo>
                  <a:pt x="889" y="750"/>
                </a:lnTo>
                <a:lnTo>
                  <a:pt x="861" y="750"/>
                </a:lnTo>
                <a:lnTo>
                  <a:pt x="833" y="752"/>
                </a:lnTo>
                <a:lnTo>
                  <a:pt x="807" y="754"/>
                </a:lnTo>
                <a:lnTo>
                  <a:pt x="782" y="759"/>
                </a:lnTo>
                <a:lnTo>
                  <a:pt x="760" y="765"/>
                </a:lnTo>
                <a:lnTo>
                  <a:pt x="736" y="772"/>
                </a:lnTo>
                <a:lnTo>
                  <a:pt x="708" y="782"/>
                </a:lnTo>
                <a:lnTo>
                  <a:pt x="683" y="794"/>
                </a:lnTo>
                <a:lnTo>
                  <a:pt x="661" y="804"/>
                </a:lnTo>
                <a:lnTo>
                  <a:pt x="632" y="821"/>
                </a:lnTo>
                <a:lnTo>
                  <a:pt x="604" y="838"/>
                </a:lnTo>
                <a:lnTo>
                  <a:pt x="577" y="853"/>
                </a:lnTo>
                <a:lnTo>
                  <a:pt x="552" y="869"/>
                </a:lnTo>
                <a:lnTo>
                  <a:pt x="523" y="885"/>
                </a:lnTo>
                <a:lnTo>
                  <a:pt x="495" y="898"/>
                </a:lnTo>
                <a:lnTo>
                  <a:pt x="464" y="910"/>
                </a:lnTo>
                <a:lnTo>
                  <a:pt x="432" y="920"/>
                </a:lnTo>
                <a:lnTo>
                  <a:pt x="400" y="928"/>
                </a:lnTo>
                <a:lnTo>
                  <a:pt x="361" y="934"/>
                </a:lnTo>
                <a:lnTo>
                  <a:pt x="331" y="938"/>
                </a:lnTo>
                <a:lnTo>
                  <a:pt x="287" y="942"/>
                </a:lnTo>
                <a:lnTo>
                  <a:pt x="254" y="945"/>
                </a:lnTo>
                <a:lnTo>
                  <a:pt x="222" y="944"/>
                </a:lnTo>
                <a:lnTo>
                  <a:pt x="201" y="944"/>
                </a:lnTo>
                <a:lnTo>
                  <a:pt x="209" y="928"/>
                </a:lnTo>
                <a:lnTo>
                  <a:pt x="222" y="909"/>
                </a:lnTo>
                <a:lnTo>
                  <a:pt x="240" y="891"/>
                </a:lnTo>
                <a:lnTo>
                  <a:pt x="257" y="872"/>
                </a:lnTo>
                <a:lnTo>
                  <a:pt x="279" y="848"/>
                </a:lnTo>
                <a:lnTo>
                  <a:pt x="297" y="832"/>
                </a:lnTo>
                <a:lnTo>
                  <a:pt x="311" y="815"/>
                </a:lnTo>
                <a:lnTo>
                  <a:pt x="325" y="793"/>
                </a:lnTo>
                <a:lnTo>
                  <a:pt x="334" y="771"/>
                </a:lnTo>
                <a:lnTo>
                  <a:pt x="339" y="747"/>
                </a:lnTo>
                <a:lnTo>
                  <a:pt x="344" y="725"/>
                </a:lnTo>
                <a:lnTo>
                  <a:pt x="341" y="700"/>
                </a:lnTo>
                <a:lnTo>
                  <a:pt x="335" y="684"/>
                </a:lnTo>
                <a:lnTo>
                  <a:pt x="323" y="669"/>
                </a:lnTo>
                <a:lnTo>
                  <a:pt x="313" y="660"/>
                </a:lnTo>
                <a:lnTo>
                  <a:pt x="300" y="653"/>
                </a:lnTo>
                <a:lnTo>
                  <a:pt x="285" y="650"/>
                </a:lnTo>
                <a:lnTo>
                  <a:pt x="269" y="649"/>
                </a:lnTo>
                <a:lnTo>
                  <a:pt x="253" y="653"/>
                </a:lnTo>
                <a:lnTo>
                  <a:pt x="237" y="663"/>
                </a:lnTo>
                <a:lnTo>
                  <a:pt x="223" y="677"/>
                </a:lnTo>
                <a:lnTo>
                  <a:pt x="210" y="693"/>
                </a:lnTo>
                <a:lnTo>
                  <a:pt x="198" y="710"/>
                </a:lnTo>
                <a:lnTo>
                  <a:pt x="187" y="725"/>
                </a:lnTo>
                <a:lnTo>
                  <a:pt x="173" y="740"/>
                </a:lnTo>
                <a:lnTo>
                  <a:pt x="159" y="754"/>
                </a:lnTo>
                <a:lnTo>
                  <a:pt x="140" y="765"/>
                </a:lnTo>
                <a:lnTo>
                  <a:pt x="121" y="769"/>
                </a:lnTo>
                <a:lnTo>
                  <a:pt x="100" y="772"/>
                </a:lnTo>
                <a:lnTo>
                  <a:pt x="79" y="769"/>
                </a:lnTo>
                <a:lnTo>
                  <a:pt x="59" y="763"/>
                </a:lnTo>
                <a:lnTo>
                  <a:pt x="40" y="752"/>
                </a:lnTo>
                <a:lnTo>
                  <a:pt x="25" y="740"/>
                </a:lnTo>
                <a:lnTo>
                  <a:pt x="13" y="722"/>
                </a:lnTo>
                <a:lnTo>
                  <a:pt x="6" y="702"/>
                </a:lnTo>
                <a:lnTo>
                  <a:pt x="2" y="683"/>
                </a:lnTo>
                <a:lnTo>
                  <a:pt x="0" y="662"/>
                </a:lnTo>
                <a:lnTo>
                  <a:pt x="3" y="644"/>
                </a:lnTo>
                <a:lnTo>
                  <a:pt x="10" y="628"/>
                </a:lnTo>
                <a:lnTo>
                  <a:pt x="24" y="609"/>
                </a:lnTo>
                <a:lnTo>
                  <a:pt x="41" y="593"/>
                </a:lnTo>
                <a:lnTo>
                  <a:pt x="62" y="580"/>
                </a:lnTo>
                <a:lnTo>
                  <a:pt x="79" y="571"/>
                </a:lnTo>
                <a:lnTo>
                  <a:pt x="103" y="559"/>
                </a:lnTo>
                <a:lnTo>
                  <a:pt x="123" y="547"/>
                </a:lnTo>
                <a:lnTo>
                  <a:pt x="144" y="533"/>
                </a:lnTo>
                <a:lnTo>
                  <a:pt x="163" y="515"/>
                </a:lnTo>
                <a:lnTo>
                  <a:pt x="178" y="496"/>
                </a:lnTo>
                <a:lnTo>
                  <a:pt x="185" y="471"/>
                </a:lnTo>
                <a:lnTo>
                  <a:pt x="188" y="448"/>
                </a:lnTo>
                <a:lnTo>
                  <a:pt x="187" y="426"/>
                </a:lnTo>
                <a:lnTo>
                  <a:pt x="182" y="401"/>
                </a:lnTo>
                <a:lnTo>
                  <a:pt x="173" y="376"/>
                </a:lnTo>
                <a:lnTo>
                  <a:pt x="160" y="346"/>
                </a:lnTo>
                <a:lnTo>
                  <a:pt x="148" y="320"/>
                </a:lnTo>
                <a:lnTo>
                  <a:pt x="135" y="292"/>
                </a:lnTo>
                <a:lnTo>
                  <a:pt x="129" y="261"/>
                </a:lnTo>
                <a:lnTo>
                  <a:pt x="129" y="239"/>
                </a:lnTo>
                <a:lnTo>
                  <a:pt x="132" y="214"/>
                </a:lnTo>
                <a:lnTo>
                  <a:pt x="134" y="197"/>
                </a:lnTo>
                <a:lnTo>
                  <a:pt x="151" y="200"/>
                </a:lnTo>
                <a:lnTo>
                  <a:pt x="176" y="202"/>
                </a:lnTo>
                <a:lnTo>
                  <a:pt x="203" y="205"/>
                </a:lnTo>
                <a:lnTo>
                  <a:pt x="232" y="210"/>
                </a:lnTo>
                <a:lnTo>
                  <a:pt x="262" y="213"/>
                </a:lnTo>
                <a:lnTo>
                  <a:pt x="294" y="217"/>
                </a:lnTo>
                <a:lnTo>
                  <a:pt x="328" y="220"/>
                </a:lnTo>
                <a:lnTo>
                  <a:pt x="364" y="222"/>
                </a:lnTo>
                <a:lnTo>
                  <a:pt x="436" y="222"/>
                </a:lnTo>
                <a:lnTo>
                  <a:pt x="461" y="220"/>
                </a:lnTo>
                <a:lnTo>
                  <a:pt x="486" y="219"/>
                </a:lnTo>
                <a:lnTo>
                  <a:pt x="514" y="214"/>
                </a:lnTo>
                <a:lnTo>
                  <a:pt x="538" y="207"/>
                </a:lnTo>
                <a:lnTo>
                  <a:pt x="555" y="198"/>
                </a:lnTo>
                <a:lnTo>
                  <a:pt x="570" y="188"/>
                </a:lnTo>
                <a:lnTo>
                  <a:pt x="580" y="177"/>
                </a:lnTo>
                <a:lnTo>
                  <a:pt x="585" y="166"/>
                </a:lnTo>
                <a:lnTo>
                  <a:pt x="585" y="148"/>
                </a:lnTo>
                <a:lnTo>
                  <a:pt x="580" y="128"/>
                </a:lnTo>
                <a:lnTo>
                  <a:pt x="573" y="107"/>
                </a:lnTo>
                <a:lnTo>
                  <a:pt x="566" y="88"/>
                </a:lnTo>
                <a:lnTo>
                  <a:pt x="566" y="70"/>
                </a:lnTo>
                <a:lnTo>
                  <a:pt x="574" y="54"/>
                </a:lnTo>
                <a:lnTo>
                  <a:pt x="588" y="39"/>
                </a:lnTo>
                <a:lnTo>
                  <a:pt x="607" y="28"/>
                </a:lnTo>
                <a:lnTo>
                  <a:pt x="629" y="19"/>
                </a:lnTo>
                <a:lnTo>
                  <a:pt x="654" y="12"/>
                </a:lnTo>
                <a:lnTo>
                  <a:pt x="679" y="7"/>
                </a:lnTo>
                <a:lnTo>
                  <a:pt x="710" y="3"/>
                </a:lnTo>
                <a:lnTo>
                  <a:pt x="735" y="0"/>
                </a:lnTo>
                <a:lnTo>
                  <a:pt x="762" y="0"/>
                </a:lnTo>
                <a:lnTo>
                  <a:pt x="786" y="1"/>
                </a:lnTo>
                <a:lnTo>
                  <a:pt x="811" y="7"/>
                </a:lnTo>
                <a:lnTo>
                  <a:pt x="834" y="15"/>
                </a:lnTo>
                <a:lnTo>
                  <a:pt x="856" y="25"/>
                </a:lnTo>
                <a:lnTo>
                  <a:pt x="874" y="37"/>
                </a:lnTo>
                <a:lnTo>
                  <a:pt x="890" y="51"/>
                </a:lnTo>
                <a:lnTo>
                  <a:pt x="898" y="66"/>
                </a:lnTo>
                <a:lnTo>
                  <a:pt x="901" y="81"/>
                </a:lnTo>
                <a:lnTo>
                  <a:pt x="896" y="98"/>
                </a:lnTo>
                <a:lnTo>
                  <a:pt x="889" y="113"/>
                </a:lnTo>
                <a:lnTo>
                  <a:pt x="876" y="136"/>
                </a:lnTo>
                <a:lnTo>
                  <a:pt x="867" y="155"/>
                </a:lnTo>
                <a:lnTo>
                  <a:pt x="859" y="176"/>
                </a:lnTo>
                <a:lnTo>
                  <a:pt x="859" y="194"/>
                </a:lnTo>
                <a:lnTo>
                  <a:pt x="867" y="211"/>
                </a:lnTo>
                <a:lnTo>
                  <a:pt x="881" y="224"/>
                </a:lnTo>
                <a:lnTo>
                  <a:pt x="895" y="232"/>
                </a:lnTo>
                <a:lnTo>
                  <a:pt x="915" y="239"/>
                </a:lnTo>
                <a:lnTo>
                  <a:pt x="940" y="245"/>
                </a:lnTo>
                <a:lnTo>
                  <a:pt x="964" y="248"/>
                </a:lnTo>
                <a:lnTo>
                  <a:pt x="995" y="251"/>
                </a:lnTo>
                <a:lnTo>
                  <a:pt x="1028" y="251"/>
                </a:lnTo>
                <a:lnTo>
                  <a:pt x="1056" y="246"/>
                </a:lnTo>
                <a:lnTo>
                  <a:pt x="1097" y="244"/>
                </a:lnTo>
                <a:lnTo>
                  <a:pt x="1139" y="238"/>
                </a:lnTo>
                <a:lnTo>
                  <a:pt x="1174" y="232"/>
                </a:lnTo>
                <a:lnTo>
                  <a:pt x="1209" y="226"/>
                </a:lnTo>
                <a:lnTo>
                  <a:pt x="1250" y="217"/>
                </a:lnTo>
                <a:lnTo>
                  <a:pt x="1299" y="207"/>
                </a:lnTo>
                <a:lnTo>
                  <a:pt x="1368" y="194"/>
                </a:lnTo>
                <a:lnTo>
                  <a:pt x="1372" y="208"/>
                </a:lnTo>
                <a:close/>
              </a:path>
            </a:pathLst>
          </a:custGeom>
          <a:solidFill>
            <a:srgbClr val="008000"/>
          </a:solidFill>
          <a:ln w="9525">
            <a:solidFill>
              <a:srgbClr val="000000"/>
            </a:solidFill>
            <a:prstDash val="solid"/>
            <a:round/>
            <a:headEnd/>
            <a:tailEnd/>
          </a:ln>
        </p:spPr>
        <p:txBody>
          <a:bodyPr/>
          <a:lstStyle/>
          <a:p>
            <a:endParaRPr lang="en-US" sz="2000" b="1"/>
          </a:p>
        </p:txBody>
      </p:sp>
      <p:sp>
        <p:nvSpPr>
          <p:cNvPr id="29" name="Freeform 55"/>
          <p:cNvSpPr>
            <a:spLocks/>
          </p:cNvSpPr>
          <p:nvPr>
            <p:custDataLst>
              <p:tags r:id="rId6"/>
            </p:custDataLst>
          </p:nvPr>
        </p:nvSpPr>
        <p:spPr bwMode="auto">
          <a:xfrm>
            <a:off x="5638800" y="2533650"/>
            <a:ext cx="2506663" cy="1825625"/>
          </a:xfrm>
          <a:custGeom>
            <a:avLst/>
            <a:gdLst>
              <a:gd name="T0" fmla="*/ 2147483647 w 1397"/>
              <a:gd name="T1" fmla="*/ 2147483647 h 990"/>
              <a:gd name="T2" fmla="*/ 2147483647 w 1397"/>
              <a:gd name="T3" fmla="*/ 2147483647 h 990"/>
              <a:gd name="T4" fmla="*/ 2147483647 w 1397"/>
              <a:gd name="T5" fmla="*/ 2147483647 h 990"/>
              <a:gd name="T6" fmla="*/ 2147483647 w 1397"/>
              <a:gd name="T7" fmla="*/ 2147483647 h 990"/>
              <a:gd name="T8" fmla="*/ 2147483647 w 1397"/>
              <a:gd name="T9" fmla="*/ 2147483647 h 990"/>
              <a:gd name="T10" fmla="*/ 2147483647 w 1397"/>
              <a:gd name="T11" fmla="*/ 2147483647 h 990"/>
              <a:gd name="T12" fmla="*/ 2147483647 w 1397"/>
              <a:gd name="T13" fmla="*/ 2147483647 h 990"/>
              <a:gd name="T14" fmla="*/ 2147483647 w 1397"/>
              <a:gd name="T15" fmla="*/ 2147483647 h 990"/>
              <a:gd name="T16" fmla="*/ 2147483647 w 1397"/>
              <a:gd name="T17" fmla="*/ 2147483647 h 990"/>
              <a:gd name="T18" fmla="*/ 2147483647 w 1397"/>
              <a:gd name="T19" fmla="*/ 2147483647 h 990"/>
              <a:gd name="T20" fmla="*/ 2147483647 w 1397"/>
              <a:gd name="T21" fmla="*/ 2147483647 h 990"/>
              <a:gd name="T22" fmla="*/ 2147483647 w 1397"/>
              <a:gd name="T23" fmla="*/ 2147483647 h 990"/>
              <a:gd name="T24" fmla="*/ 2147483647 w 1397"/>
              <a:gd name="T25" fmla="*/ 2147483647 h 990"/>
              <a:gd name="T26" fmla="*/ 2147483647 w 1397"/>
              <a:gd name="T27" fmla="*/ 2147483647 h 990"/>
              <a:gd name="T28" fmla="*/ 2147483647 w 1397"/>
              <a:gd name="T29" fmla="*/ 2147483647 h 990"/>
              <a:gd name="T30" fmla="*/ 2147483647 w 1397"/>
              <a:gd name="T31" fmla="*/ 2147483647 h 990"/>
              <a:gd name="T32" fmla="*/ 2147483647 w 1397"/>
              <a:gd name="T33" fmla="*/ 2147483647 h 990"/>
              <a:gd name="T34" fmla="*/ 2147483647 w 1397"/>
              <a:gd name="T35" fmla="*/ 2147483647 h 990"/>
              <a:gd name="T36" fmla="*/ 2147483647 w 1397"/>
              <a:gd name="T37" fmla="*/ 2147483647 h 990"/>
              <a:gd name="T38" fmla="*/ 2147483647 w 1397"/>
              <a:gd name="T39" fmla="*/ 2147483647 h 990"/>
              <a:gd name="T40" fmla="*/ 2147483647 w 1397"/>
              <a:gd name="T41" fmla="*/ 2147483647 h 990"/>
              <a:gd name="T42" fmla="*/ 2147483647 w 1397"/>
              <a:gd name="T43" fmla="*/ 2147483647 h 990"/>
              <a:gd name="T44" fmla="*/ 2147483647 w 1397"/>
              <a:gd name="T45" fmla="*/ 2147483647 h 990"/>
              <a:gd name="T46" fmla="*/ 2147483647 w 1397"/>
              <a:gd name="T47" fmla="*/ 2147483647 h 990"/>
              <a:gd name="T48" fmla="*/ 2147483647 w 1397"/>
              <a:gd name="T49" fmla="*/ 2147483647 h 990"/>
              <a:gd name="T50" fmla="*/ 2147483647 w 1397"/>
              <a:gd name="T51" fmla="*/ 2147483647 h 990"/>
              <a:gd name="T52" fmla="*/ 2147483647 w 1397"/>
              <a:gd name="T53" fmla="*/ 2147483647 h 990"/>
              <a:gd name="T54" fmla="*/ 2147483647 w 1397"/>
              <a:gd name="T55" fmla="*/ 2147483647 h 990"/>
              <a:gd name="T56" fmla="*/ 2147483647 w 1397"/>
              <a:gd name="T57" fmla="*/ 2147483647 h 990"/>
              <a:gd name="T58" fmla="*/ 2147483647 w 1397"/>
              <a:gd name="T59" fmla="*/ 2147483647 h 990"/>
              <a:gd name="T60" fmla="*/ 2147483647 w 1397"/>
              <a:gd name="T61" fmla="*/ 2147483647 h 990"/>
              <a:gd name="T62" fmla="*/ 2147483647 w 1397"/>
              <a:gd name="T63" fmla="*/ 0 h 990"/>
              <a:gd name="T64" fmla="*/ 2147483647 w 1397"/>
              <a:gd name="T65" fmla="*/ 2147483647 h 990"/>
              <a:gd name="T66" fmla="*/ 2147483647 w 1397"/>
              <a:gd name="T67" fmla="*/ 2147483647 h 990"/>
              <a:gd name="T68" fmla="*/ 2147483647 w 1397"/>
              <a:gd name="T69" fmla="*/ 2147483647 h 990"/>
              <a:gd name="T70" fmla="*/ 2147483647 w 1397"/>
              <a:gd name="T71" fmla="*/ 2147483647 h 990"/>
              <a:gd name="T72" fmla="*/ 2147483647 w 1397"/>
              <a:gd name="T73" fmla="*/ 2147483647 h 990"/>
              <a:gd name="T74" fmla="*/ 2147483647 w 1397"/>
              <a:gd name="T75" fmla="*/ 2147483647 h 990"/>
              <a:gd name="T76" fmla="*/ 2147483647 w 1397"/>
              <a:gd name="T77" fmla="*/ 2147483647 h 990"/>
              <a:gd name="T78" fmla="*/ 2147483647 w 1397"/>
              <a:gd name="T79" fmla="*/ 2147483647 h 990"/>
              <a:gd name="T80" fmla="*/ 2147483647 w 1397"/>
              <a:gd name="T81" fmla="*/ 2147483647 h 990"/>
              <a:gd name="T82" fmla="*/ 2147483647 w 1397"/>
              <a:gd name="T83" fmla="*/ 2147483647 h 990"/>
              <a:gd name="T84" fmla="*/ 2147483647 w 1397"/>
              <a:gd name="T85" fmla="*/ 2147483647 h 990"/>
              <a:gd name="T86" fmla="*/ 2147483647 w 1397"/>
              <a:gd name="T87" fmla="*/ 2147483647 h 990"/>
              <a:gd name="T88" fmla="*/ 2147483647 w 1397"/>
              <a:gd name="T89" fmla="*/ 2147483647 h 990"/>
              <a:gd name="T90" fmla="*/ 2147483647 w 1397"/>
              <a:gd name="T91" fmla="*/ 2147483647 h 990"/>
              <a:gd name="T92" fmla="*/ 2147483647 w 1397"/>
              <a:gd name="T93" fmla="*/ 2147483647 h 990"/>
              <a:gd name="T94" fmla="*/ 2147483647 w 1397"/>
              <a:gd name="T95" fmla="*/ 2147483647 h 990"/>
              <a:gd name="T96" fmla="*/ 2147483647 w 1397"/>
              <a:gd name="T97" fmla="*/ 2147483647 h 990"/>
              <a:gd name="T98" fmla="*/ 2147483647 w 1397"/>
              <a:gd name="T99" fmla="*/ 2147483647 h 990"/>
              <a:gd name="T100" fmla="*/ 2147483647 w 1397"/>
              <a:gd name="T101" fmla="*/ 2147483647 h 9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97"/>
              <a:gd name="T154" fmla="*/ 0 h 990"/>
              <a:gd name="T155" fmla="*/ 1397 w 1397"/>
              <a:gd name="T156" fmla="*/ 990 h 9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97" h="990">
                <a:moveTo>
                  <a:pt x="56" y="806"/>
                </a:moveTo>
                <a:lnTo>
                  <a:pt x="73" y="802"/>
                </a:lnTo>
                <a:lnTo>
                  <a:pt x="97" y="797"/>
                </a:lnTo>
                <a:lnTo>
                  <a:pt x="116" y="800"/>
                </a:lnTo>
                <a:lnTo>
                  <a:pt x="137" y="803"/>
                </a:lnTo>
                <a:lnTo>
                  <a:pt x="156" y="808"/>
                </a:lnTo>
                <a:lnTo>
                  <a:pt x="176" y="812"/>
                </a:lnTo>
                <a:lnTo>
                  <a:pt x="200" y="816"/>
                </a:lnTo>
                <a:lnTo>
                  <a:pt x="217" y="819"/>
                </a:lnTo>
                <a:lnTo>
                  <a:pt x="241" y="821"/>
                </a:lnTo>
                <a:lnTo>
                  <a:pt x="263" y="819"/>
                </a:lnTo>
                <a:lnTo>
                  <a:pt x="282" y="815"/>
                </a:lnTo>
                <a:lnTo>
                  <a:pt x="304" y="809"/>
                </a:lnTo>
                <a:lnTo>
                  <a:pt x="325" y="802"/>
                </a:lnTo>
                <a:lnTo>
                  <a:pt x="344" y="793"/>
                </a:lnTo>
                <a:lnTo>
                  <a:pt x="364" y="784"/>
                </a:lnTo>
                <a:lnTo>
                  <a:pt x="383" y="775"/>
                </a:lnTo>
                <a:lnTo>
                  <a:pt x="407" y="768"/>
                </a:lnTo>
                <a:lnTo>
                  <a:pt x="426" y="763"/>
                </a:lnTo>
                <a:lnTo>
                  <a:pt x="448" y="762"/>
                </a:lnTo>
                <a:lnTo>
                  <a:pt x="469" y="765"/>
                </a:lnTo>
                <a:lnTo>
                  <a:pt x="488" y="771"/>
                </a:lnTo>
                <a:lnTo>
                  <a:pt x="507" y="783"/>
                </a:lnTo>
                <a:lnTo>
                  <a:pt x="519" y="793"/>
                </a:lnTo>
                <a:lnTo>
                  <a:pt x="524" y="812"/>
                </a:lnTo>
                <a:lnTo>
                  <a:pt x="522" y="832"/>
                </a:lnTo>
                <a:lnTo>
                  <a:pt x="516" y="856"/>
                </a:lnTo>
                <a:lnTo>
                  <a:pt x="507" y="881"/>
                </a:lnTo>
                <a:lnTo>
                  <a:pt x="499" y="901"/>
                </a:lnTo>
                <a:lnTo>
                  <a:pt x="501" y="922"/>
                </a:lnTo>
                <a:lnTo>
                  <a:pt x="510" y="943"/>
                </a:lnTo>
                <a:lnTo>
                  <a:pt x="524" y="959"/>
                </a:lnTo>
                <a:lnTo>
                  <a:pt x="539" y="969"/>
                </a:lnTo>
                <a:lnTo>
                  <a:pt x="560" y="975"/>
                </a:lnTo>
                <a:lnTo>
                  <a:pt x="582" y="981"/>
                </a:lnTo>
                <a:lnTo>
                  <a:pt x="613" y="985"/>
                </a:lnTo>
                <a:lnTo>
                  <a:pt x="639" y="988"/>
                </a:lnTo>
                <a:lnTo>
                  <a:pt x="671" y="990"/>
                </a:lnTo>
                <a:lnTo>
                  <a:pt x="701" y="987"/>
                </a:lnTo>
                <a:lnTo>
                  <a:pt x="727" y="982"/>
                </a:lnTo>
                <a:lnTo>
                  <a:pt x="755" y="975"/>
                </a:lnTo>
                <a:lnTo>
                  <a:pt x="780" y="966"/>
                </a:lnTo>
                <a:lnTo>
                  <a:pt x="799" y="956"/>
                </a:lnTo>
                <a:lnTo>
                  <a:pt x="818" y="944"/>
                </a:lnTo>
                <a:lnTo>
                  <a:pt x="833" y="931"/>
                </a:lnTo>
                <a:lnTo>
                  <a:pt x="846" y="915"/>
                </a:lnTo>
                <a:lnTo>
                  <a:pt x="854" y="894"/>
                </a:lnTo>
                <a:lnTo>
                  <a:pt x="855" y="862"/>
                </a:lnTo>
                <a:lnTo>
                  <a:pt x="855" y="837"/>
                </a:lnTo>
                <a:lnTo>
                  <a:pt x="859" y="815"/>
                </a:lnTo>
                <a:lnTo>
                  <a:pt x="868" y="799"/>
                </a:lnTo>
                <a:lnTo>
                  <a:pt x="881" y="784"/>
                </a:lnTo>
                <a:lnTo>
                  <a:pt x="896" y="771"/>
                </a:lnTo>
                <a:lnTo>
                  <a:pt x="915" y="759"/>
                </a:lnTo>
                <a:lnTo>
                  <a:pt x="934" y="750"/>
                </a:lnTo>
                <a:lnTo>
                  <a:pt x="961" y="743"/>
                </a:lnTo>
                <a:lnTo>
                  <a:pt x="986" y="740"/>
                </a:lnTo>
                <a:lnTo>
                  <a:pt x="1012" y="737"/>
                </a:lnTo>
                <a:lnTo>
                  <a:pt x="1040" y="736"/>
                </a:lnTo>
                <a:lnTo>
                  <a:pt x="1069" y="734"/>
                </a:lnTo>
                <a:lnTo>
                  <a:pt x="1102" y="736"/>
                </a:lnTo>
                <a:lnTo>
                  <a:pt x="1127" y="737"/>
                </a:lnTo>
                <a:lnTo>
                  <a:pt x="1149" y="740"/>
                </a:lnTo>
                <a:lnTo>
                  <a:pt x="1172" y="743"/>
                </a:lnTo>
                <a:lnTo>
                  <a:pt x="1194" y="746"/>
                </a:lnTo>
                <a:lnTo>
                  <a:pt x="1218" y="747"/>
                </a:lnTo>
                <a:lnTo>
                  <a:pt x="1397" y="752"/>
                </a:lnTo>
                <a:lnTo>
                  <a:pt x="1218" y="59"/>
                </a:lnTo>
                <a:lnTo>
                  <a:pt x="1193" y="46"/>
                </a:lnTo>
                <a:lnTo>
                  <a:pt x="1175" y="35"/>
                </a:lnTo>
                <a:lnTo>
                  <a:pt x="1155" y="26"/>
                </a:lnTo>
                <a:lnTo>
                  <a:pt x="1130" y="18"/>
                </a:lnTo>
                <a:lnTo>
                  <a:pt x="1103" y="12"/>
                </a:lnTo>
                <a:lnTo>
                  <a:pt x="1075" y="7"/>
                </a:lnTo>
                <a:lnTo>
                  <a:pt x="1042" y="3"/>
                </a:lnTo>
                <a:lnTo>
                  <a:pt x="1011" y="2"/>
                </a:lnTo>
                <a:lnTo>
                  <a:pt x="980" y="0"/>
                </a:lnTo>
                <a:lnTo>
                  <a:pt x="945" y="0"/>
                </a:lnTo>
                <a:lnTo>
                  <a:pt x="903" y="0"/>
                </a:lnTo>
                <a:lnTo>
                  <a:pt x="871" y="3"/>
                </a:lnTo>
                <a:lnTo>
                  <a:pt x="839" y="6"/>
                </a:lnTo>
                <a:lnTo>
                  <a:pt x="811" y="9"/>
                </a:lnTo>
                <a:lnTo>
                  <a:pt x="784" y="15"/>
                </a:lnTo>
                <a:lnTo>
                  <a:pt x="764" y="21"/>
                </a:lnTo>
                <a:lnTo>
                  <a:pt x="746" y="28"/>
                </a:lnTo>
                <a:lnTo>
                  <a:pt x="732" y="37"/>
                </a:lnTo>
                <a:lnTo>
                  <a:pt x="721" y="46"/>
                </a:lnTo>
                <a:lnTo>
                  <a:pt x="715" y="59"/>
                </a:lnTo>
                <a:lnTo>
                  <a:pt x="715" y="72"/>
                </a:lnTo>
                <a:lnTo>
                  <a:pt x="723" y="85"/>
                </a:lnTo>
                <a:lnTo>
                  <a:pt x="732" y="97"/>
                </a:lnTo>
                <a:lnTo>
                  <a:pt x="737" y="109"/>
                </a:lnTo>
                <a:lnTo>
                  <a:pt x="737" y="126"/>
                </a:lnTo>
                <a:lnTo>
                  <a:pt x="729" y="141"/>
                </a:lnTo>
                <a:lnTo>
                  <a:pt x="717" y="156"/>
                </a:lnTo>
                <a:lnTo>
                  <a:pt x="699" y="170"/>
                </a:lnTo>
                <a:lnTo>
                  <a:pt x="682" y="184"/>
                </a:lnTo>
                <a:lnTo>
                  <a:pt x="664" y="192"/>
                </a:lnTo>
                <a:lnTo>
                  <a:pt x="646" y="200"/>
                </a:lnTo>
                <a:lnTo>
                  <a:pt x="627" y="209"/>
                </a:lnTo>
                <a:lnTo>
                  <a:pt x="607" y="214"/>
                </a:lnTo>
                <a:lnTo>
                  <a:pt x="586" y="219"/>
                </a:lnTo>
                <a:lnTo>
                  <a:pt x="566" y="222"/>
                </a:lnTo>
                <a:lnTo>
                  <a:pt x="548" y="225"/>
                </a:lnTo>
                <a:lnTo>
                  <a:pt x="524" y="225"/>
                </a:lnTo>
                <a:lnTo>
                  <a:pt x="504" y="222"/>
                </a:lnTo>
                <a:lnTo>
                  <a:pt x="485" y="219"/>
                </a:lnTo>
                <a:lnTo>
                  <a:pt x="467" y="213"/>
                </a:lnTo>
                <a:lnTo>
                  <a:pt x="448" y="206"/>
                </a:lnTo>
                <a:lnTo>
                  <a:pt x="432" y="197"/>
                </a:lnTo>
                <a:lnTo>
                  <a:pt x="422" y="187"/>
                </a:lnTo>
                <a:lnTo>
                  <a:pt x="417" y="176"/>
                </a:lnTo>
                <a:lnTo>
                  <a:pt x="416" y="166"/>
                </a:lnTo>
                <a:lnTo>
                  <a:pt x="417" y="151"/>
                </a:lnTo>
                <a:lnTo>
                  <a:pt x="422" y="137"/>
                </a:lnTo>
                <a:lnTo>
                  <a:pt x="432" y="119"/>
                </a:lnTo>
                <a:lnTo>
                  <a:pt x="445" y="103"/>
                </a:lnTo>
                <a:lnTo>
                  <a:pt x="455" y="90"/>
                </a:lnTo>
                <a:lnTo>
                  <a:pt x="463" y="79"/>
                </a:lnTo>
                <a:lnTo>
                  <a:pt x="469" y="63"/>
                </a:lnTo>
                <a:lnTo>
                  <a:pt x="473" y="47"/>
                </a:lnTo>
                <a:lnTo>
                  <a:pt x="469" y="34"/>
                </a:lnTo>
                <a:lnTo>
                  <a:pt x="460" y="22"/>
                </a:lnTo>
                <a:lnTo>
                  <a:pt x="444" y="12"/>
                </a:lnTo>
                <a:lnTo>
                  <a:pt x="426" y="7"/>
                </a:lnTo>
                <a:lnTo>
                  <a:pt x="408" y="3"/>
                </a:lnTo>
                <a:lnTo>
                  <a:pt x="383" y="0"/>
                </a:lnTo>
                <a:lnTo>
                  <a:pt x="333" y="0"/>
                </a:lnTo>
                <a:lnTo>
                  <a:pt x="297" y="3"/>
                </a:lnTo>
                <a:lnTo>
                  <a:pt x="263" y="7"/>
                </a:lnTo>
                <a:lnTo>
                  <a:pt x="219" y="13"/>
                </a:lnTo>
                <a:lnTo>
                  <a:pt x="179" y="21"/>
                </a:lnTo>
                <a:lnTo>
                  <a:pt x="135" y="28"/>
                </a:lnTo>
                <a:lnTo>
                  <a:pt x="106" y="34"/>
                </a:lnTo>
                <a:lnTo>
                  <a:pt x="81" y="40"/>
                </a:lnTo>
                <a:lnTo>
                  <a:pt x="68" y="46"/>
                </a:lnTo>
                <a:lnTo>
                  <a:pt x="72" y="59"/>
                </a:lnTo>
                <a:lnTo>
                  <a:pt x="78" y="81"/>
                </a:lnTo>
                <a:lnTo>
                  <a:pt x="81" y="101"/>
                </a:lnTo>
                <a:lnTo>
                  <a:pt x="82" y="118"/>
                </a:lnTo>
                <a:lnTo>
                  <a:pt x="79" y="137"/>
                </a:lnTo>
                <a:lnTo>
                  <a:pt x="75" y="153"/>
                </a:lnTo>
                <a:lnTo>
                  <a:pt x="69" y="170"/>
                </a:lnTo>
                <a:lnTo>
                  <a:pt x="63" y="185"/>
                </a:lnTo>
                <a:lnTo>
                  <a:pt x="56" y="207"/>
                </a:lnTo>
                <a:lnTo>
                  <a:pt x="47" y="229"/>
                </a:lnTo>
                <a:lnTo>
                  <a:pt x="38" y="251"/>
                </a:lnTo>
                <a:lnTo>
                  <a:pt x="26" y="273"/>
                </a:lnTo>
                <a:lnTo>
                  <a:pt x="19" y="294"/>
                </a:lnTo>
                <a:lnTo>
                  <a:pt x="13" y="311"/>
                </a:lnTo>
                <a:lnTo>
                  <a:pt x="7" y="330"/>
                </a:lnTo>
                <a:lnTo>
                  <a:pt x="2" y="355"/>
                </a:lnTo>
                <a:lnTo>
                  <a:pt x="0" y="377"/>
                </a:lnTo>
                <a:lnTo>
                  <a:pt x="3" y="396"/>
                </a:lnTo>
                <a:lnTo>
                  <a:pt x="9" y="416"/>
                </a:lnTo>
                <a:lnTo>
                  <a:pt x="19" y="429"/>
                </a:lnTo>
                <a:lnTo>
                  <a:pt x="32" y="440"/>
                </a:lnTo>
                <a:lnTo>
                  <a:pt x="50" y="446"/>
                </a:lnTo>
                <a:lnTo>
                  <a:pt x="69" y="446"/>
                </a:lnTo>
                <a:lnTo>
                  <a:pt x="94" y="442"/>
                </a:lnTo>
                <a:lnTo>
                  <a:pt x="116" y="432"/>
                </a:lnTo>
                <a:lnTo>
                  <a:pt x="135" y="420"/>
                </a:lnTo>
                <a:lnTo>
                  <a:pt x="150" y="401"/>
                </a:lnTo>
                <a:lnTo>
                  <a:pt x="160" y="379"/>
                </a:lnTo>
                <a:lnTo>
                  <a:pt x="163" y="357"/>
                </a:lnTo>
                <a:lnTo>
                  <a:pt x="170" y="339"/>
                </a:lnTo>
                <a:lnTo>
                  <a:pt x="182" y="323"/>
                </a:lnTo>
                <a:lnTo>
                  <a:pt x="197" y="310"/>
                </a:lnTo>
                <a:lnTo>
                  <a:pt x="215" y="300"/>
                </a:lnTo>
                <a:lnTo>
                  <a:pt x="234" y="295"/>
                </a:lnTo>
                <a:lnTo>
                  <a:pt x="250" y="294"/>
                </a:lnTo>
                <a:lnTo>
                  <a:pt x="269" y="294"/>
                </a:lnTo>
                <a:lnTo>
                  <a:pt x="291" y="297"/>
                </a:lnTo>
                <a:lnTo>
                  <a:pt x="309" y="302"/>
                </a:lnTo>
                <a:lnTo>
                  <a:pt x="325" y="311"/>
                </a:lnTo>
                <a:lnTo>
                  <a:pt x="341" y="326"/>
                </a:lnTo>
                <a:lnTo>
                  <a:pt x="353" y="341"/>
                </a:lnTo>
                <a:lnTo>
                  <a:pt x="363" y="363"/>
                </a:lnTo>
                <a:lnTo>
                  <a:pt x="366" y="383"/>
                </a:lnTo>
                <a:lnTo>
                  <a:pt x="364" y="402"/>
                </a:lnTo>
                <a:lnTo>
                  <a:pt x="358" y="424"/>
                </a:lnTo>
                <a:lnTo>
                  <a:pt x="350" y="446"/>
                </a:lnTo>
                <a:lnTo>
                  <a:pt x="338" y="465"/>
                </a:lnTo>
                <a:lnTo>
                  <a:pt x="322" y="486"/>
                </a:lnTo>
                <a:lnTo>
                  <a:pt x="307" y="502"/>
                </a:lnTo>
                <a:lnTo>
                  <a:pt x="288" y="520"/>
                </a:lnTo>
                <a:lnTo>
                  <a:pt x="272" y="533"/>
                </a:lnTo>
                <a:lnTo>
                  <a:pt x="254" y="545"/>
                </a:lnTo>
                <a:lnTo>
                  <a:pt x="238" y="551"/>
                </a:lnTo>
                <a:lnTo>
                  <a:pt x="215" y="556"/>
                </a:lnTo>
                <a:lnTo>
                  <a:pt x="197" y="559"/>
                </a:lnTo>
                <a:lnTo>
                  <a:pt x="176" y="564"/>
                </a:lnTo>
                <a:lnTo>
                  <a:pt x="159" y="570"/>
                </a:lnTo>
                <a:lnTo>
                  <a:pt x="137" y="580"/>
                </a:lnTo>
                <a:lnTo>
                  <a:pt x="118" y="592"/>
                </a:lnTo>
                <a:lnTo>
                  <a:pt x="103" y="605"/>
                </a:lnTo>
                <a:lnTo>
                  <a:pt x="87" y="621"/>
                </a:lnTo>
                <a:lnTo>
                  <a:pt x="75" y="636"/>
                </a:lnTo>
                <a:lnTo>
                  <a:pt x="62" y="656"/>
                </a:lnTo>
                <a:lnTo>
                  <a:pt x="54" y="674"/>
                </a:lnTo>
                <a:lnTo>
                  <a:pt x="47" y="694"/>
                </a:lnTo>
                <a:lnTo>
                  <a:pt x="44" y="715"/>
                </a:lnTo>
                <a:lnTo>
                  <a:pt x="44" y="733"/>
                </a:lnTo>
                <a:lnTo>
                  <a:pt x="47" y="755"/>
                </a:lnTo>
                <a:lnTo>
                  <a:pt x="51" y="781"/>
                </a:lnTo>
                <a:lnTo>
                  <a:pt x="56" y="806"/>
                </a:lnTo>
                <a:close/>
              </a:path>
            </a:pathLst>
          </a:custGeom>
          <a:solidFill>
            <a:srgbClr val="00FFFF"/>
          </a:solidFill>
          <a:ln w="9525">
            <a:solidFill>
              <a:srgbClr val="000000"/>
            </a:solidFill>
            <a:prstDash val="solid"/>
            <a:round/>
            <a:headEnd/>
            <a:tailEnd/>
          </a:ln>
        </p:spPr>
        <p:txBody>
          <a:bodyPr/>
          <a:lstStyle/>
          <a:p>
            <a:endParaRPr lang="en-US" sz="2000" b="1"/>
          </a:p>
        </p:txBody>
      </p:sp>
      <p:sp>
        <p:nvSpPr>
          <p:cNvPr id="30" name="Freeform 61"/>
          <p:cNvSpPr>
            <a:spLocks/>
          </p:cNvSpPr>
          <p:nvPr>
            <p:custDataLst>
              <p:tags r:id="rId7"/>
            </p:custDataLst>
          </p:nvPr>
        </p:nvSpPr>
        <p:spPr bwMode="auto">
          <a:xfrm>
            <a:off x="684213" y="4200525"/>
            <a:ext cx="2881312" cy="1555750"/>
          </a:xfrm>
          <a:custGeom>
            <a:avLst/>
            <a:gdLst/>
            <a:ahLst/>
            <a:cxnLst>
              <a:cxn ang="0">
                <a:pos x="141" y="99"/>
              </a:cxn>
              <a:cxn ang="0">
                <a:pos x="188" y="94"/>
              </a:cxn>
              <a:cxn ang="0">
                <a:pos x="268" y="78"/>
              </a:cxn>
              <a:cxn ang="0">
                <a:pos x="357" y="57"/>
              </a:cxn>
              <a:cxn ang="0">
                <a:pos x="444" y="30"/>
              </a:cxn>
              <a:cxn ang="0">
                <a:pos x="522" y="6"/>
              </a:cxn>
              <a:cxn ang="0">
                <a:pos x="572" y="0"/>
              </a:cxn>
              <a:cxn ang="0">
                <a:pos x="626" y="5"/>
              </a:cxn>
              <a:cxn ang="0">
                <a:pos x="671" y="16"/>
              </a:cxn>
              <a:cxn ang="0">
                <a:pos x="699" y="35"/>
              </a:cxn>
              <a:cxn ang="0">
                <a:pos x="711" y="63"/>
              </a:cxn>
              <a:cxn ang="0">
                <a:pos x="704" y="96"/>
              </a:cxn>
              <a:cxn ang="0">
                <a:pos x="674" y="141"/>
              </a:cxn>
              <a:cxn ang="0">
                <a:pos x="661" y="179"/>
              </a:cxn>
              <a:cxn ang="0">
                <a:pos x="661" y="210"/>
              </a:cxn>
              <a:cxn ang="0">
                <a:pos x="682" y="245"/>
              </a:cxn>
              <a:cxn ang="0">
                <a:pos x="717" y="272"/>
              </a:cxn>
              <a:cxn ang="0">
                <a:pos x="764" y="285"/>
              </a:cxn>
              <a:cxn ang="0">
                <a:pos x="805" y="285"/>
              </a:cxn>
              <a:cxn ang="0">
                <a:pos x="848" y="273"/>
              </a:cxn>
              <a:cxn ang="0">
                <a:pos x="893" y="248"/>
              </a:cxn>
              <a:cxn ang="0">
                <a:pos x="929" y="222"/>
              </a:cxn>
              <a:cxn ang="0">
                <a:pos x="952" y="187"/>
              </a:cxn>
              <a:cxn ang="0">
                <a:pos x="961" y="141"/>
              </a:cxn>
              <a:cxn ang="0">
                <a:pos x="974" y="112"/>
              </a:cxn>
              <a:cxn ang="0">
                <a:pos x="1009" y="91"/>
              </a:cxn>
              <a:cxn ang="0">
                <a:pos x="1070" y="72"/>
              </a:cxn>
              <a:cxn ang="0">
                <a:pos x="1127" y="56"/>
              </a:cxn>
              <a:cxn ang="0">
                <a:pos x="1230" y="38"/>
              </a:cxn>
              <a:cxn ang="0">
                <a:pos x="1368" y="32"/>
              </a:cxn>
              <a:cxn ang="0">
                <a:pos x="1503" y="40"/>
              </a:cxn>
              <a:cxn ang="0">
                <a:pos x="1510" y="82"/>
              </a:cxn>
              <a:cxn ang="0">
                <a:pos x="1532" y="151"/>
              </a:cxn>
              <a:cxn ang="0">
                <a:pos x="1554" y="215"/>
              </a:cxn>
              <a:cxn ang="0">
                <a:pos x="1563" y="262"/>
              </a:cxn>
              <a:cxn ang="0">
                <a:pos x="1556" y="295"/>
              </a:cxn>
              <a:cxn ang="0">
                <a:pos x="1540" y="319"/>
              </a:cxn>
              <a:cxn ang="0">
                <a:pos x="1515" y="333"/>
              </a:cxn>
              <a:cxn ang="0">
                <a:pos x="1476" y="331"/>
              </a:cxn>
              <a:cxn ang="0">
                <a:pos x="1438" y="316"/>
              </a:cxn>
              <a:cxn ang="0">
                <a:pos x="1407" y="300"/>
              </a:cxn>
              <a:cxn ang="0">
                <a:pos x="1371" y="291"/>
              </a:cxn>
              <a:cxn ang="0">
                <a:pos x="1340" y="300"/>
              </a:cxn>
              <a:cxn ang="0">
                <a:pos x="1316" y="326"/>
              </a:cxn>
              <a:cxn ang="0">
                <a:pos x="1303" y="360"/>
              </a:cxn>
              <a:cxn ang="0">
                <a:pos x="1299" y="395"/>
              </a:cxn>
              <a:cxn ang="0">
                <a:pos x="1309" y="442"/>
              </a:cxn>
              <a:cxn ang="0">
                <a:pos x="1334" y="482"/>
              </a:cxn>
              <a:cxn ang="0">
                <a:pos x="1357" y="507"/>
              </a:cxn>
              <a:cxn ang="0">
                <a:pos x="1397" y="532"/>
              </a:cxn>
              <a:cxn ang="0">
                <a:pos x="1444" y="542"/>
              </a:cxn>
              <a:cxn ang="0">
                <a:pos x="1497" y="540"/>
              </a:cxn>
              <a:cxn ang="0">
                <a:pos x="1540" y="538"/>
              </a:cxn>
              <a:cxn ang="0">
                <a:pos x="1556" y="554"/>
              </a:cxn>
              <a:cxn ang="0">
                <a:pos x="1556" y="574"/>
              </a:cxn>
              <a:cxn ang="0">
                <a:pos x="1543" y="612"/>
              </a:cxn>
              <a:cxn ang="0">
                <a:pos x="1521" y="659"/>
              </a:cxn>
              <a:cxn ang="0">
                <a:pos x="1491" y="706"/>
              </a:cxn>
              <a:cxn ang="0">
                <a:pos x="1459" y="749"/>
              </a:cxn>
              <a:cxn ang="0">
                <a:pos x="0" y="759"/>
              </a:cxn>
            </a:cxnLst>
            <a:rect l="0" t="0" r="r" b="b"/>
            <a:pathLst>
              <a:path w="1563" h="761">
                <a:moveTo>
                  <a:pt x="0" y="759"/>
                </a:moveTo>
                <a:lnTo>
                  <a:pt x="141" y="99"/>
                </a:lnTo>
                <a:lnTo>
                  <a:pt x="163" y="97"/>
                </a:lnTo>
                <a:lnTo>
                  <a:pt x="188" y="94"/>
                </a:lnTo>
                <a:lnTo>
                  <a:pt x="234" y="85"/>
                </a:lnTo>
                <a:lnTo>
                  <a:pt x="268" y="78"/>
                </a:lnTo>
                <a:lnTo>
                  <a:pt x="310" y="69"/>
                </a:lnTo>
                <a:lnTo>
                  <a:pt x="357" y="57"/>
                </a:lnTo>
                <a:lnTo>
                  <a:pt x="403" y="44"/>
                </a:lnTo>
                <a:lnTo>
                  <a:pt x="444" y="30"/>
                </a:lnTo>
                <a:lnTo>
                  <a:pt x="491" y="13"/>
                </a:lnTo>
                <a:lnTo>
                  <a:pt x="522" y="6"/>
                </a:lnTo>
                <a:lnTo>
                  <a:pt x="548" y="2"/>
                </a:lnTo>
                <a:lnTo>
                  <a:pt x="572" y="0"/>
                </a:lnTo>
                <a:lnTo>
                  <a:pt x="594" y="0"/>
                </a:lnTo>
                <a:lnTo>
                  <a:pt x="626" y="5"/>
                </a:lnTo>
                <a:lnTo>
                  <a:pt x="648" y="9"/>
                </a:lnTo>
                <a:lnTo>
                  <a:pt x="671" y="16"/>
                </a:lnTo>
                <a:lnTo>
                  <a:pt x="688" y="25"/>
                </a:lnTo>
                <a:lnTo>
                  <a:pt x="699" y="35"/>
                </a:lnTo>
                <a:lnTo>
                  <a:pt x="708" y="52"/>
                </a:lnTo>
                <a:lnTo>
                  <a:pt x="711" y="63"/>
                </a:lnTo>
                <a:lnTo>
                  <a:pt x="710" y="79"/>
                </a:lnTo>
                <a:lnTo>
                  <a:pt x="704" y="96"/>
                </a:lnTo>
                <a:lnTo>
                  <a:pt x="689" y="116"/>
                </a:lnTo>
                <a:lnTo>
                  <a:pt x="674" y="141"/>
                </a:lnTo>
                <a:lnTo>
                  <a:pt x="666" y="163"/>
                </a:lnTo>
                <a:lnTo>
                  <a:pt x="661" y="179"/>
                </a:lnTo>
                <a:lnTo>
                  <a:pt x="660" y="197"/>
                </a:lnTo>
                <a:lnTo>
                  <a:pt x="661" y="210"/>
                </a:lnTo>
                <a:lnTo>
                  <a:pt x="669" y="228"/>
                </a:lnTo>
                <a:lnTo>
                  <a:pt x="682" y="245"/>
                </a:lnTo>
                <a:lnTo>
                  <a:pt x="699" y="262"/>
                </a:lnTo>
                <a:lnTo>
                  <a:pt x="717" y="272"/>
                </a:lnTo>
                <a:lnTo>
                  <a:pt x="739" y="279"/>
                </a:lnTo>
                <a:lnTo>
                  <a:pt x="764" y="285"/>
                </a:lnTo>
                <a:lnTo>
                  <a:pt x="783" y="288"/>
                </a:lnTo>
                <a:lnTo>
                  <a:pt x="805" y="285"/>
                </a:lnTo>
                <a:lnTo>
                  <a:pt x="827" y="281"/>
                </a:lnTo>
                <a:lnTo>
                  <a:pt x="848" y="273"/>
                </a:lnTo>
                <a:lnTo>
                  <a:pt x="870" y="263"/>
                </a:lnTo>
                <a:lnTo>
                  <a:pt x="893" y="248"/>
                </a:lnTo>
                <a:lnTo>
                  <a:pt x="912" y="235"/>
                </a:lnTo>
                <a:lnTo>
                  <a:pt x="929" y="222"/>
                </a:lnTo>
                <a:lnTo>
                  <a:pt x="942" y="206"/>
                </a:lnTo>
                <a:lnTo>
                  <a:pt x="952" y="187"/>
                </a:lnTo>
                <a:lnTo>
                  <a:pt x="958" y="166"/>
                </a:lnTo>
                <a:lnTo>
                  <a:pt x="961" y="141"/>
                </a:lnTo>
                <a:lnTo>
                  <a:pt x="968" y="121"/>
                </a:lnTo>
                <a:lnTo>
                  <a:pt x="974" y="112"/>
                </a:lnTo>
                <a:lnTo>
                  <a:pt x="987" y="101"/>
                </a:lnTo>
                <a:lnTo>
                  <a:pt x="1009" y="91"/>
                </a:lnTo>
                <a:lnTo>
                  <a:pt x="1039" y="81"/>
                </a:lnTo>
                <a:lnTo>
                  <a:pt x="1070" y="72"/>
                </a:lnTo>
                <a:lnTo>
                  <a:pt x="1097" y="63"/>
                </a:lnTo>
                <a:lnTo>
                  <a:pt x="1127" y="56"/>
                </a:lnTo>
                <a:lnTo>
                  <a:pt x="1169" y="49"/>
                </a:lnTo>
                <a:lnTo>
                  <a:pt x="1230" y="38"/>
                </a:lnTo>
                <a:lnTo>
                  <a:pt x="1296" y="32"/>
                </a:lnTo>
                <a:lnTo>
                  <a:pt x="1368" y="32"/>
                </a:lnTo>
                <a:lnTo>
                  <a:pt x="1438" y="32"/>
                </a:lnTo>
                <a:lnTo>
                  <a:pt x="1503" y="40"/>
                </a:lnTo>
                <a:lnTo>
                  <a:pt x="1506" y="59"/>
                </a:lnTo>
                <a:lnTo>
                  <a:pt x="1510" y="82"/>
                </a:lnTo>
                <a:lnTo>
                  <a:pt x="1519" y="115"/>
                </a:lnTo>
                <a:lnTo>
                  <a:pt x="1532" y="151"/>
                </a:lnTo>
                <a:lnTo>
                  <a:pt x="1546" y="188"/>
                </a:lnTo>
                <a:lnTo>
                  <a:pt x="1554" y="215"/>
                </a:lnTo>
                <a:lnTo>
                  <a:pt x="1560" y="239"/>
                </a:lnTo>
                <a:lnTo>
                  <a:pt x="1563" y="262"/>
                </a:lnTo>
                <a:lnTo>
                  <a:pt x="1562" y="278"/>
                </a:lnTo>
                <a:lnTo>
                  <a:pt x="1556" y="295"/>
                </a:lnTo>
                <a:lnTo>
                  <a:pt x="1547" y="310"/>
                </a:lnTo>
                <a:lnTo>
                  <a:pt x="1540" y="319"/>
                </a:lnTo>
                <a:lnTo>
                  <a:pt x="1529" y="326"/>
                </a:lnTo>
                <a:lnTo>
                  <a:pt x="1515" y="333"/>
                </a:lnTo>
                <a:lnTo>
                  <a:pt x="1496" y="335"/>
                </a:lnTo>
                <a:lnTo>
                  <a:pt x="1476" y="331"/>
                </a:lnTo>
                <a:lnTo>
                  <a:pt x="1459" y="325"/>
                </a:lnTo>
                <a:lnTo>
                  <a:pt x="1438" y="316"/>
                </a:lnTo>
                <a:lnTo>
                  <a:pt x="1422" y="306"/>
                </a:lnTo>
                <a:lnTo>
                  <a:pt x="1407" y="300"/>
                </a:lnTo>
                <a:lnTo>
                  <a:pt x="1390" y="294"/>
                </a:lnTo>
                <a:lnTo>
                  <a:pt x="1371" y="291"/>
                </a:lnTo>
                <a:lnTo>
                  <a:pt x="1356" y="292"/>
                </a:lnTo>
                <a:lnTo>
                  <a:pt x="1340" y="300"/>
                </a:lnTo>
                <a:lnTo>
                  <a:pt x="1327" y="311"/>
                </a:lnTo>
                <a:lnTo>
                  <a:pt x="1316" y="326"/>
                </a:lnTo>
                <a:lnTo>
                  <a:pt x="1308" y="345"/>
                </a:lnTo>
                <a:lnTo>
                  <a:pt x="1303" y="360"/>
                </a:lnTo>
                <a:lnTo>
                  <a:pt x="1300" y="375"/>
                </a:lnTo>
                <a:lnTo>
                  <a:pt x="1299" y="395"/>
                </a:lnTo>
                <a:lnTo>
                  <a:pt x="1302" y="419"/>
                </a:lnTo>
                <a:lnTo>
                  <a:pt x="1309" y="442"/>
                </a:lnTo>
                <a:lnTo>
                  <a:pt x="1321" y="463"/>
                </a:lnTo>
                <a:lnTo>
                  <a:pt x="1334" y="482"/>
                </a:lnTo>
                <a:lnTo>
                  <a:pt x="1341" y="492"/>
                </a:lnTo>
                <a:lnTo>
                  <a:pt x="1357" y="507"/>
                </a:lnTo>
                <a:lnTo>
                  <a:pt x="1375" y="521"/>
                </a:lnTo>
                <a:lnTo>
                  <a:pt x="1397" y="532"/>
                </a:lnTo>
                <a:lnTo>
                  <a:pt x="1422" y="539"/>
                </a:lnTo>
                <a:lnTo>
                  <a:pt x="1444" y="542"/>
                </a:lnTo>
                <a:lnTo>
                  <a:pt x="1471" y="543"/>
                </a:lnTo>
                <a:lnTo>
                  <a:pt x="1497" y="540"/>
                </a:lnTo>
                <a:lnTo>
                  <a:pt x="1519" y="539"/>
                </a:lnTo>
                <a:lnTo>
                  <a:pt x="1540" y="538"/>
                </a:lnTo>
                <a:lnTo>
                  <a:pt x="1551" y="543"/>
                </a:lnTo>
                <a:lnTo>
                  <a:pt x="1556" y="554"/>
                </a:lnTo>
                <a:lnTo>
                  <a:pt x="1557" y="564"/>
                </a:lnTo>
                <a:lnTo>
                  <a:pt x="1556" y="574"/>
                </a:lnTo>
                <a:lnTo>
                  <a:pt x="1550" y="595"/>
                </a:lnTo>
                <a:lnTo>
                  <a:pt x="1543" y="612"/>
                </a:lnTo>
                <a:lnTo>
                  <a:pt x="1534" y="634"/>
                </a:lnTo>
                <a:lnTo>
                  <a:pt x="1521" y="659"/>
                </a:lnTo>
                <a:lnTo>
                  <a:pt x="1506" y="684"/>
                </a:lnTo>
                <a:lnTo>
                  <a:pt x="1491" y="706"/>
                </a:lnTo>
                <a:lnTo>
                  <a:pt x="1474" y="731"/>
                </a:lnTo>
                <a:lnTo>
                  <a:pt x="1459" y="749"/>
                </a:lnTo>
                <a:lnTo>
                  <a:pt x="1443" y="761"/>
                </a:lnTo>
                <a:lnTo>
                  <a:pt x="0" y="759"/>
                </a:lnTo>
                <a:close/>
              </a:path>
            </a:pathLst>
          </a:custGeom>
          <a:solidFill>
            <a:srgbClr val="9F3FDF"/>
          </a:solidFill>
          <a:ln w="9525">
            <a:solidFill>
              <a:srgbClr val="000000"/>
            </a:solidFill>
            <a:prstDash val="solid"/>
            <a:round/>
            <a:headEnd/>
            <a:tailEnd/>
          </a:ln>
          <a:effectLst>
            <a:outerShdw dist="204781" dir="3615307" algn="ctr" rotWithShape="0">
              <a:srgbClr val="808080"/>
            </a:outerShdw>
          </a:effectLst>
        </p:spPr>
        <p:txBody>
          <a:bodyPr/>
          <a:lstStyle/>
          <a:p>
            <a:pPr>
              <a:defRPr/>
            </a:pPr>
            <a:endParaRPr lang="en-US" sz="2000"/>
          </a:p>
        </p:txBody>
      </p:sp>
      <p:sp>
        <p:nvSpPr>
          <p:cNvPr id="31" name="Freeform 60"/>
          <p:cNvSpPr>
            <a:spLocks/>
          </p:cNvSpPr>
          <p:nvPr>
            <p:custDataLst>
              <p:tags r:id="rId8"/>
            </p:custDataLst>
          </p:nvPr>
        </p:nvSpPr>
        <p:spPr bwMode="auto">
          <a:xfrm>
            <a:off x="3352800" y="4057650"/>
            <a:ext cx="2731368" cy="1706563"/>
          </a:xfrm>
          <a:custGeom>
            <a:avLst/>
            <a:gdLst/>
            <a:ahLst/>
            <a:cxnLst>
              <a:cxn ang="0">
                <a:pos x="1285" y="178"/>
              </a:cxn>
              <a:cxn ang="0">
                <a:pos x="1183" y="195"/>
              </a:cxn>
              <a:cxn ang="0">
                <a:pos x="1068" y="236"/>
              </a:cxn>
              <a:cxn ang="0">
                <a:pos x="937" y="283"/>
              </a:cxn>
              <a:cxn ang="0">
                <a:pos x="824" y="302"/>
              </a:cxn>
              <a:cxn ang="0">
                <a:pos x="745" y="278"/>
              </a:cxn>
              <a:cxn ang="0">
                <a:pos x="723" y="231"/>
              </a:cxn>
              <a:cxn ang="0">
                <a:pos x="758" y="169"/>
              </a:cxn>
              <a:cxn ang="0">
                <a:pos x="839" y="125"/>
              </a:cxn>
              <a:cxn ang="0">
                <a:pos x="931" y="93"/>
              </a:cxn>
              <a:cxn ang="0">
                <a:pos x="968" y="40"/>
              </a:cxn>
              <a:cxn ang="0">
                <a:pos x="915" y="2"/>
              </a:cxn>
              <a:cxn ang="0">
                <a:pos x="801" y="4"/>
              </a:cxn>
              <a:cxn ang="0">
                <a:pos x="689" y="43"/>
              </a:cxn>
              <a:cxn ang="0">
                <a:pos x="566" y="112"/>
              </a:cxn>
              <a:cxn ang="0">
                <a:pos x="445" y="167"/>
              </a:cxn>
              <a:cxn ang="0">
                <a:pos x="313" y="191"/>
              </a:cxn>
              <a:cxn ang="0">
                <a:pos x="200" y="194"/>
              </a:cxn>
              <a:cxn ang="0">
                <a:pos x="232" y="316"/>
              </a:cxn>
              <a:cxn ang="0">
                <a:pos x="265" y="417"/>
              </a:cxn>
              <a:cxn ang="0">
                <a:pos x="238" y="479"/>
              </a:cxn>
              <a:cxn ang="0">
                <a:pos x="184" y="493"/>
              </a:cxn>
              <a:cxn ang="0">
                <a:pos x="125" y="470"/>
              </a:cxn>
              <a:cxn ang="0">
                <a:pos x="56" y="451"/>
              </a:cxn>
              <a:cxn ang="0">
                <a:pos x="10" y="495"/>
              </a:cxn>
              <a:cxn ang="0">
                <a:pos x="3" y="567"/>
              </a:cxn>
              <a:cxn ang="0">
                <a:pos x="43" y="647"/>
              </a:cxn>
              <a:cxn ang="0">
                <a:pos x="121" y="686"/>
              </a:cxn>
              <a:cxn ang="0">
                <a:pos x="220" y="686"/>
              </a:cxn>
              <a:cxn ang="0">
                <a:pos x="259" y="725"/>
              </a:cxn>
              <a:cxn ang="0">
                <a:pos x="223" y="813"/>
              </a:cxn>
              <a:cxn ang="0">
                <a:pos x="169" y="893"/>
              </a:cxn>
              <a:cxn ang="0">
                <a:pos x="1341" y="872"/>
              </a:cxn>
              <a:cxn ang="0">
                <a:pos x="1374" y="812"/>
              </a:cxn>
              <a:cxn ang="0">
                <a:pos x="1425" y="759"/>
              </a:cxn>
              <a:cxn ang="0">
                <a:pos x="1444" y="687"/>
              </a:cxn>
              <a:cxn ang="0">
                <a:pos x="1409" y="639"/>
              </a:cxn>
              <a:cxn ang="0">
                <a:pos x="1332" y="628"/>
              </a:cxn>
              <a:cxn ang="0">
                <a:pos x="1243" y="649"/>
              </a:cxn>
              <a:cxn ang="0">
                <a:pos x="1150" y="652"/>
              </a:cxn>
              <a:cxn ang="0">
                <a:pos x="1089" y="608"/>
              </a:cxn>
              <a:cxn ang="0">
                <a:pos x="1102" y="536"/>
              </a:cxn>
              <a:cxn ang="0">
                <a:pos x="1162" y="489"/>
              </a:cxn>
              <a:cxn ang="0">
                <a:pos x="1244" y="471"/>
              </a:cxn>
              <a:cxn ang="0">
                <a:pos x="1330" y="445"/>
              </a:cxn>
              <a:cxn ang="0">
                <a:pos x="1363" y="383"/>
              </a:cxn>
              <a:cxn ang="0">
                <a:pos x="1359" y="288"/>
              </a:cxn>
              <a:cxn ang="0">
                <a:pos x="1343" y="192"/>
              </a:cxn>
            </a:cxnLst>
            <a:rect l="0" t="0" r="r" b="b"/>
            <a:pathLst>
              <a:path w="1446" h="910">
                <a:moveTo>
                  <a:pt x="1343" y="192"/>
                </a:moveTo>
                <a:lnTo>
                  <a:pt x="1331" y="186"/>
                </a:lnTo>
                <a:lnTo>
                  <a:pt x="1308" y="181"/>
                </a:lnTo>
                <a:lnTo>
                  <a:pt x="1285" y="178"/>
                </a:lnTo>
                <a:lnTo>
                  <a:pt x="1262" y="181"/>
                </a:lnTo>
                <a:lnTo>
                  <a:pt x="1233" y="185"/>
                </a:lnTo>
                <a:lnTo>
                  <a:pt x="1211" y="188"/>
                </a:lnTo>
                <a:lnTo>
                  <a:pt x="1183" y="195"/>
                </a:lnTo>
                <a:lnTo>
                  <a:pt x="1158" y="203"/>
                </a:lnTo>
                <a:lnTo>
                  <a:pt x="1125" y="213"/>
                </a:lnTo>
                <a:lnTo>
                  <a:pt x="1096" y="223"/>
                </a:lnTo>
                <a:lnTo>
                  <a:pt x="1068" y="236"/>
                </a:lnTo>
                <a:lnTo>
                  <a:pt x="1040" y="248"/>
                </a:lnTo>
                <a:lnTo>
                  <a:pt x="1006" y="261"/>
                </a:lnTo>
                <a:lnTo>
                  <a:pt x="974" y="272"/>
                </a:lnTo>
                <a:lnTo>
                  <a:pt x="937" y="283"/>
                </a:lnTo>
                <a:lnTo>
                  <a:pt x="901" y="294"/>
                </a:lnTo>
                <a:lnTo>
                  <a:pt x="877" y="300"/>
                </a:lnTo>
                <a:lnTo>
                  <a:pt x="852" y="302"/>
                </a:lnTo>
                <a:lnTo>
                  <a:pt x="824" y="302"/>
                </a:lnTo>
                <a:lnTo>
                  <a:pt x="795" y="298"/>
                </a:lnTo>
                <a:lnTo>
                  <a:pt x="776" y="294"/>
                </a:lnTo>
                <a:lnTo>
                  <a:pt x="760" y="286"/>
                </a:lnTo>
                <a:lnTo>
                  <a:pt x="745" y="278"/>
                </a:lnTo>
                <a:lnTo>
                  <a:pt x="735" y="269"/>
                </a:lnTo>
                <a:lnTo>
                  <a:pt x="729" y="257"/>
                </a:lnTo>
                <a:lnTo>
                  <a:pt x="723" y="244"/>
                </a:lnTo>
                <a:lnTo>
                  <a:pt x="723" y="231"/>
                </a:lnTo>
                <a:lnTo>
                  <a:pt x="727" y="214"/>
                </a:lnTo>
                <a:lnTo>
                  <a:pt x="735" y="198"/>
                </a:lnTo>
                <a:lnTo>
                  <a:pt x="745" y="185"/>
                </a:lnTo>
                <a:lnTo>
                  <a:pt x="758" y="169"/>
                </a:lnTo>
                <a:lnTo>
                  <a:pt x="771" y="160"/>
                </a:lnTo>
                <a:lnTo>
                  <a:pt x="789" y="147"/>
                </a:lnTo>
                <a:lnTo>
                  <a:pt x="814" y="134"/>
                </a:lnTo>
                <a:lnTo>
                  <a:pt x="839" y="125"/>
                </a:lnTo>
                <a:lnTo>
                  <a:pt x="864" y="119"/>
                </a:lnTo>
                <a:lnTo>
                  <a:pt x="886" y="112"/>
                </a:lnTo>
                <a:lnTo>
                  <a:pt x="911" y="103"/>
                </a:lnTo>
                <a:lnTo>
                  <a:pt x="931" y="93"/>
                </a:lnTo>
                <a:lnTo>
                  <a:pt x="951" y="82"/>
                </a:lnTo>
                <a:lnTo>
                  <a:pt x="965" y="71"/>
                </a:lnTo>
                <a:lnTo>
                  <a:pt x="971" y="56"/>
                </a:lnTo>
                <a:lnTo>
                  <a:pt x="968" y="40"/>
                </a:lnTo>
                <a:lnTo>
                  <a:pt x="958" y="25"/>
                </a:lnTo>
                <a:lnTo>
                  <a:pt x="948" y="15"/>
                </a:lnTo>
                <a:lnTo>
                  <a:pt x="933" y="7"/>
                </a:lnTo>
                <a:lnTo>
                  <a:pt x="915" y="2"/>
                </a:lnTo>
                <a:lnTo>
                  <a:pt x="892" y="0"/>
                </a:lnTo>
                <a:lnTo>
                  <a:pt x="868" y="0"/>
                </a:lnTo>
                <a:lnTo>
                  <a:pt x="835" y="2"/>
                </a:lnTo>
                <a:lnTo>
                  <a:pt x="801" y="4"/>
                </a:lnTo>
                <a:lnTo>
                  <a:pt x="779" y="10"/>
                </a:lnTo>
                <a:lnTo>
                  <a:pt x="746" y="19"/>
                </a:lnTo>
                <a:lnTo>
                  <a:pt x="713" y="31"/>
                </a:lnTo>
                <a:lnTo>
                  <a:pt x="689" y="43"/>
                </a:lnTo>
                <a:lnTo>
                  <a:pt x="661" y="57"/>
                </a:lnTo>
                <a:lnTo>
                  <a:pt x="635" y="71"/>
                </a:lnTo>
                <a:lnTo>
                  <a:pt x="607" y="88"/>
                </a:lnTo>
                <a:lnTo>
                  <a:pt x="566" y="112"/>
                </a:lnTo>
                <a:lnTo>
                  <a:pt x="538" y="129"/>
                </a:lnTo>
                <a:lnTo>
                  <a:pt x="513" y="144"/>
                </a:lnTo>
                <a:lnTo>
                  <a:pt x="478" y="157"/>
                </a:lnTo>
                <a:lnTo>
                  <a:pt x="445" y="167"/>
                </a:lnTo>
                <a:lnTo>
                  <a:pt x="411" y="176"/>
                </a:lnTo>
                <a:lnTo>
                  <a:pt x="376" y="182"/>
                </a:lnTo>
                <a:lnTo>
                  <a:pt x="341" y="188"/>
                </a:lnTo>
                <a:lnTo>
                  <a:pt x="313" y="191"/>
                </a:lnTo>
                <a:lnTo>
                  <a:pt x="282" y="194"/>
                </a:lnTo>
                <a:lnTo>
                  <a:pt x="253" y="194"/>
                </a:lnTo>
                <a:lnTo>
                  <a:pt x="223" y="195"/>
                </a:lnTo>
                <a:lnTo>
                  <a:pt x="200" y="194"/>
                </a:lnTo>
                <a:lnTo>
                  <a:pt x="203" y="217"/>
                </a:lnTo>
                <a:lnTo>
                  <a:pt x="210" y="248"/>
                </a:lnTo>
                <a:lnTo>
                  <a:pt x="219" y="279"/>
                </a:lnTo>
                <a:lnTo>
                  <a:pt x="232" y="316"/>
                </a:lnTo>
                <a:lnTo>
                  <a:pt x="243" y="345"/>
                </a:lnTo>
                <a:lnTo>
                  <a:pt x="256" y="370"/>
                </a:lnTo>
                <a:lnTo>
                  <a:pt x="263" y="393"/>
                </a:lnTo>
                <a:lnTo>
                  <a:pt x="265" y="417"/>
                </a:lnTo>
                <a:lnTo>
                  <a:pt x="263" y="438"/>
                </a:lnTo>
                <a:lnTo>
                  <a:pt x="256" y="454"/>
                </a:lnTo>
                <a:lnTo>
                  <a:pt x="247" y="467"/>
                </a:lnTo>
                <a:lnTo>
                  <a:pt x="238" y="479"/>
                </a:lnTo>
                <a:lnTo>
                  <a:pt x="225" y="487"/>
                </a:lnTo>
                <a:lnTo>
                  <a:pt x="213" y="492"/>
                </a:lnTo>
                <a:lnTo>
                  <a:pt x="201" y="495"/>
                </a:lnTo>
                <a:lnTo>
                  <a:pt x="184" y="493"/>
                </a:lnTo>
                <a:lnTo>
                  <a:pt x="171" y="489"/>
                </a:lnTo>
                <a:lnTo>
                  <a:pt x="154" y="485"/>
                </a:lnTo>
                <a:lnTo>
                  <a:pt x="143" y="479"/>
                </a:lnTo>
                <a:lnTo>
                  <a:pt x="125" y="470"/>
                </a:lnTo>
                <a:lnTo>
                  <a:pt x="112" y="462"/>
                </a:lnTo>
                <a:lnTo>
                  <a:pt x="99" y="457"/>
                </a:lnTo>
                <a:lnTo>
                  <a:pt x="84" y="451"/>
                </a:lnTo>
                <a:lnTo>
                  <a:pt x="56" y="451"/>
                </a:lnTo>
                <a:lnTo>
                  <a:pt x="41" y="457"/>
                </a:lnTo>
                <a:lnTo>
                  <a:pt x="28" y="465"/>
                </a:lnTo>
                <a:lnTo>
                  <a:pt x="19" y="479"/>
                </a:lnTo>
                <a:lnTo>
                  <a:pt x="10" y="495"/>
                </a:lnTo>
                <a:lnTo>
                  <a:pt x="5" y="511"/>
                </a:lnTo>
                <a:lnTo>
                  <a:pt x="0" y="529"/>
                </a:lnTo>
                <a:lnTo>
                  <a:pt x="0" y="549"/>
                </a:lnTo>
                <a:lnTo>
                  <a:pt x="3" y="567"/>
                </a:lnTo>
                <a:lnTo>
                  <a:pt x="7" y="587"/>
                </a:lnTo>
                <a:lnTo>
                  <a:pt x="18" y="606"/>
                </a:lnTo>
                <a:lnTo>
                  <a:pt x="28" y="627"/>
                </a:lnTo>
                <a:lnTo>
                  <a:pt x="43" y="647"/>
                </a:lnTo>
                <a:lnTo>
                  <a:pt x="59" y="659"/>
                </a:lnTo>
                <a:lnTo>
                  <a:pt x="79" y="672"/>
                </a:lnTo>
                <a:lnTo>
                  <a:pt x="99" y="681"/>
                </a:lnTo>
                <a:lnTo>
                  <a:pt x="121" y="686"/>
                </a:lnTo>
                <a:lnTo>
                  <a:pt x="140" y="690"/>
                </a:lnTo>
                <a:lnTo>
                  <a:pt x="169" y="690"/>
                </a:lnTo>
                <a:lnTo>
                  <a:pt x="193" y="687"/>
                </a:lnTo>
                <a:lnTo>
                  <a:pt x="220" y="686"/>
                </a:lnTo>
                <a:lnTo>
                  <a:pt x="241" y="686"/>
                </a:lnTo>
                <a:lnTo>
                  <a:pt x="254" y="694"/>
                </a:lnTo>
                <a:lnTo>
                  <a:pt x="259" y="709"/>
                </a:lnTo>
                <a:lnTo>
                  <a:pt x="259" y="725"/>
                </a:lnTo>
                <a:lnTo>
                  <a:pt x="251" y="747"/>
                </a:lnTo>
                <a:lnTo>
                  <a:pt x="244" y="769"/>
                </a:lnTo>
                <a:lnTo>
                  <a:pt x="235" y="788"/>
                </a:lnTo>
                <a:lnTo>
                  <a:pt x="223" y="813"/>
                </a:lnTo>
                <a:lnTo>
                  <a:pt x="210" y="835"/>
                </a:lnTo>
                <a:lnTo>
                  <a:pt x="197" y="856"/>
                </a:lnTo>
                <a:lnTo>
                  <a:pt x="181" y="876"/>
                </a:lnTo>
                <a:lnTo>
                  <a:pt x="169" y="893"/>
                </a:lnTo>
                <a:lnTo>
                  <a:pt x="144" y="910"/>
                </a:lnTo>
                <a:lnTo>
                  <a:pt x="1335" y="909"/>
                </a:lnTo>
                <a:lnTo>
                  <a:pt x="1337" y="890"/>
                </a:lnTo>
                <a:lnTo>
                  <a:pt x="1341" y="872"/>
                </a:lnTo>
                <a:lnTo>
                  <a:pt x="1347" y="856"/>
                </a:lnTo>
                <a:lnTo>
                  <a:pt x="1353" y="843"/>
                </a:lnTo>
                <a:lnTo>
                  <a:pt x="1362" y="828"/>
                </a:lnTo>
                <a:lnTo>
                  <a:pt x="1374" y="812"/>
                </a:lnTo>
                <a:lnTo>
                  <a:pt x="1387" y="797"/>
                </a:lnTo>
                <a:lnTo>
                  <a:pt x="1399" y="785"/>
                </a:lnTo>
                <a:lnTo>
                  <a:pt x="1413" y="771"/>
                </a:lnTo>
                <a:lnTo>
                  <a:pt x="1425" y="759"/>
                </a:lnTo>
                <a:lnTo>
                  <a:pt x="1434" y="744"/>
                </a:lnTo>
                <a:lnTo>
                  <a:pt x="1441" y="730"/>
                </a:lnTo>
                <a:lnTo>
                  <a:pt x="1446" y="708"/>
                </a:lnTo>
                <a:lnTo>
                  <a:pt x="1444" y="687"/>
                </a:lnTo>
                <a:lnTo>
                  <a:pt x="1440" y="674"/>
                </a:lnTo>
                <a:lnTo>
                  <a:pt x="1432" y="661"/>
                </a:lnTo>
                <a:lnTo>
                  <a:pt x="1422" y="649"/>
                </a:lnTo>
                <a:lnTo>
                  <a:pt x="1409" y="639"/>
                </a:lnTo>
                <a:lnTo>
                  <a:pt x="1394" y="633"/>
                </a:lnTo>
                <a:lnTo>
                  <a:pt x="1375" y="628"/>
                </a:lnTo>
                <a:lnTo>
                  <a:pt x="1355" y="627"/>
                </a:lnTo>
                <a:lnTo>
                  <a:pt x="1332" y="628"/>
                </a:lnTo>
                <a:lnTo>
                  <a:pt x="1312" y="631"/>
                </a:lnTo>
                <a:lnTo>
                  <a:pt x="1291" y="636"/>
                </a:lnTo>
                <a:lnTo>
                  <a:pt x="1265" y="643"/>
                </a:lnTo>
                <a:lnTo>
                  <a:pt x="1243" y="649"/>
                </a:lnTo>
                <a:lnTo>
                  <a:pt x="1219" y="653"/>
                </a:lnTo>
                <a:lnTo>
                  <a:pt x="1191" y="656"/>
                </a:lnTo>
                <a:lnTo>
                  <a:pt x="1169" y="656"/>
                </a:lnTo>
                <a:lnTo>
                  <a:pt x="1150" y="652"/>
                </a:lnTo>
                <a:lnTo>
                  <a:pt x="1130" y="646"/>
                </a:lnTo>
                <a:lnTo>
                  <a:pt x="1114" y="637"/>
                </a:lnTo>
                <a:lnTo>
                  <a:pt x="1099" y="625"/>
                </a:lnTo>
                <a:lnTo>
                  <a:pt x="1089" y="608"/>
                </a:lnTo>
                <a:lnTo>
                  <a:pt x="1084" y="589"/>
                </a:lnTo>
                <a:lnTo>
                  <a:pt x="1087" y="570"/>
                </a:lnTo>
                <a:lnTo>
                  <a:pt x="1095" y="551"/>
                </a:lnTo>
                <a:lnTo>
                  <a:pt x="1102" y="536"/>
                </a:lnTo>
                <a:lnTo>
                  <a:pt x="1115" y="521"/>
                </a:lnTo>
                <a:lnTo>
                  <a:pt x="1130" y="508"/>
                </a:lnTo>
                <a:lnTo>
                  <a:pt x="1144" y="499"/>
                </a:lnTo>
                <a:lnTo>
                  <a:pt x="1162" y="489"/>
                </a:lnTo>
                <a:lnTo>
                  <a:pt x="1180" y="483"/>
                </a:lnTo>
                <a:lnTo>
                  <a:pt x="1199" y="479"/>
                </a:lnTo>
                <a:lnTo>
                  <a:pt x="1219" y="476"/>
                </a:lnTo>
                <a:lnTo>
                  <a:pt x="1244" y="471"/>
                </a:lnTo>
                <a:lnTo>
                  <a:pt x="1271" y="468"/>
                </a:lnTo>
                <a:lnTo>
                  <a:pt x="1293" y="464"/>
                </a:lnTo>
                <a:lnTo>
                  <a:pt x="1315" y="455"/>
                </a:lnTo>
                <a:lnTo>
                  <a:pt x="1330" y="445"/>
                </a:lnTo>
                <a:lnTo>
                  <a:pt x="1343" y="432"/>
                </a:lnTo>
                <a:lnTo>
                  <a:pt x="1353" y="417"/>
                </a:lnTo>
                <a:lnTo>
                  <a:pt x="1359" y="402"/>
                </a:lnTo>
                <a:lnTo>
                  <a:pt x="1363" y="383"/>
                </a:lnTo>
                <a:lnTo>
                  <a:pt x="1365" y="358"/>
                </a:lnTo>
                <a:lnTo>
                  <a:pt x="1362" y="339"/>
                </a:lnTo>
                <a:lnTo>
                  <a:pt x="1360" y="316"/>
                </a:lnTo>
                <a:lnTo>
                  <a:pt x="1359" y="288"/>
                </a:lnTo>
                <a:lnTo>
                  <a:pt x="1357" y="254"/>
                </a:lnTo>
                <a:lnTo>
                  <a:pt x="1357" y="222"/>
                </a:lnTo>
                <a:lnTo>
                  <a:pt x="1359" y="203"/>
                </a:lnTo>
                <a:lnTo>
                  <a:pt x="1343" y="192"/>
                </a:lnTo>
                <a:close/>
              </a:path>
            </a:pathLst>
          </a:custGeom>
          <a:solidFill>
            <a:srgbClr val="FFFF00"/>
          </a:solidFill>
          <a:ln w="9525">
            <a:solidFill>
              <a:srgbClr val="000000"/>
            </a:solidFill>
            <a:prstDash val="solid"/>
            <a:round/>
            <a:headEnd/>
            <a:tailEnd/>
          </a:ln>
          <a:effectLst>
            <a:outerShdw dist="193857" dir="3503550" algn="ctr" rotWithShape="0">
              <a:srgbClr val="808080"/>
            </a:outerShdw>
          </a:effectLst>
        </p:spPr>
        <p:txBody>
          <a:bodyPr/>
          <a:lstStyle/>
          <a:p>
            <a:pPr>
              <a:defRPr/>
            </a:pPr>
            <a:endParaRPr lang="en-US" sz="2000" b="1"/>
          </a:p>
        </p:txBody>
      </p:sp>
      <p:sp>
        <p:nvSpPr>
          <p:cNvPr id="32" name="Freeform 62"/>
          <p:cNvSpPr>
            <a:spLocks/>
          </p:cNvSpPr>
          <p:nvPr>
            <p:custDataLst>
              <p:tags r:id="rId9"/>
            </p:custDataLst>
          </p:nvPr>
        </p:nvSpPr>
        <p:spPr bwMode="auto">
          <a:xfrm>
            <a:off x="5867400" y="4286250"/>
            <a:ext cx="2674938" cy="1463675"/>
          </a:xfrm>
          <a:custGeom>
            <a:avLst/>
            <a:gdLst/>
            <a:ahLst/>
            <a:cxnLst>
              <a:cxn ang="0">
                <a:pos x="319" y="63"/>
              </a:cxn>
              <a:cxn ang="0">
                <a:pos x="378" y="74"/>
              </a:cxn>
              <a:cxn ang="0">
                <a:pos x="439" y="85"/>
              </a:cxn>
              <a:cxn ang="0">
                <a:pos x="504" y="81"/>
              </a:cxn>
              <a:cxn ang="0">
                <a:pos x="566" y="59"/>
              </a:cxn>
              <a:cxn ang="0">
                <a:pos x="629" y="34"/>
              </a:cxn>
              <a:cxn ang="0">
                <a:pos x="691" y="31"/>
              </a:cxn>
              <a:cxn ang="0">
                <a:pos x="741" y="59"/>
              </a:cxn>
              <a:cxn ang="0">
                <a:pos x="738" y="122"/>
              </a:cxn>
              <a:cxn ang="0">
                <a:pos x="723" y="188"/>
              </a:cxn>
              <a:cxn ang="0">
                <a:pos x="761" y="235"/>
              </a:cxn>
              <a:cxn ang="0">
                <a:pos x="835" y="251"/>
              </a:cxn>
              <a:cxn ang="0">
                <a:pos x="923" y="253"/>
              </a:cxn>
              <a:cxn ang="0">
                <a:pos x="1002" y="232"/>
              </a:cxn>
              <a:cxn ang="0">
                <a:pos x="1055" y="197"/>
              </a:cxn>
              <a:cxn ang="0">
                <a:pos x="1077" y="128"/>
              </a:cxn>
              <a:cxn ang="0">
                <a:pos x="1090" y="65"/>
              </a:cxn>
              <a:cxn ang="0">
                <a:pos x="1137" y="25"/>
              </a:cxn>
              <a:cxn ang="0">
                <a:pos x="1208" y="6"/>
              </a:cxn>
              <a:cxn ang="0">
                <a:pos x="1291" y="0"/>
              </a:cxn>
              <a:cxn ang="0">
                <a:pos x="1371" y="6"/>
              </a:cxn>
              <a:cxn ang="0">
                <a:pos x="1440" y="13"/>
              </a:cxn>
              <a:cxn ang="0">
                <a:pos x="251" y="775"/>
              </a:cxn>
              <a:cxn ang="0">
                <a:pos x="263" y="721"/>
              </a:cxn>
              <a:cxn ang="0">
                <a:pos x="290" y="677"/>
              </a:cxn>
              <a:cxn ang="0">
                <a:pos x="329" y="636"/>
              </a:cxn>
              <a:cxn ang="0">
                <a:pos x="357" y="595"/>
              </a:cxn>
              <a:cxn ang="0">
                <a:pos x="356" y="539"/>
              </a:cxn>
              <a:cxn ang="0">
                <a:pos x="325" y="504"/>
              </a:cxn>
              <a:cxn ang="0">
                <a:pos x="271" y="492"/>
              </a:cxn>
              <a:cxn ang="0">
                <a:pos x="207" y="501"/>
              </a:cxn>
              <a:cxn ang="0">
                <a:pos x="135" y="518"/>
              </a:cxn>
              <a:cxn ang="0">
                <a:pos x="66" y="517"/>
              </a:cxn>
              <a:cxn ang="0">
                <a:pos x="15" y="490"/>
              </a:cxn>
              <a:cxn ang="0">
                <a:pos x="3" y="435"/>
              </a:cxn>
              <a:cxn ang="0">
                <a:pos x="31" y="386"/>
              </a:cxn>
              <a:cxn ang="0">
                <a:pos x="78" y="354"/>
              </a:cxn>
              <a:cxn ang="0">
                <a:pos x="135" y="341"/>
              </a:cxn>
              <a:cxn ang="0">
                <a:pos x="209" y="329"/>
              </a:cxn>
              <a:cxn ang="0">
                <a:pos x="259" y="297"/>
              </a:cxn>
              <a:cxn ang="0">
                <a:pos x="279" y="248"/>
              </a:cxn>
              <a:cxn ang="0">
                <a:pos x="278" y="178"/>
              </a:cxn>
              <a:cxn ang="0">
                <a:pos x="273" y="98"/>
              </a:cxn>
            </a:cxnLst>
            <a:rect l="0" t="0" r="r" b="b"/>
            <a:pathLst>
              <a:path w="1831" h="777">
                <a:moveTo>
                  <a:pt x="278" y="72"/>
                </a:moveTo>
                <a:lnTo>
                  <a:pt x="295" y="68"/>
                </a:lnTo>
                <a:lnTo>
                  <a:pt x="319" y="63"/>
                </a:lnTo>
                <a:lnTo>
                  <a:pt x="340" y="65"/>
                </a:lnTo>
                <a:lnTo>
                  <a:pt x="359" y="69"/>
                </a:lnTo>
                <a:lnTo>
                  <a:pt x="378" y="74"/>
                </a:lnTo>
                <a:lnTo>
                  <a:pt x="398" y="78"/>
                </a:lnTo>
                <a:lnTo>
                  <a:pt x="422" y="82"/>
                </a:lnTo>
                <a:lnTo>
                  <a:pt x="439" y="85"/>
                </a:lnTo>
                <a:lnTo>
                  <a:pt x="463" y="87"/>
                </a:lnTo>
                <a:lnTo>
                  <a:pt x="485" y="85"/>
                </a:lnTo>
                <a:lnTo>
                  <a:pt x="504" y="81"/>
                </a:lnTo>
                <a:lnTo>
                  <a:pt x="526" y="75"/>
                </a:lnTo>
                <a:lnTo>
                  <a:pt x="547" y="68"/>
                </a:lnTo>
                <a:lnTo>
                  <a:pt x="566" y="59"/>
                </a:lnTo>
                <a:lnTo>
                  <a:pt x="586" y="50"/>
                </a:lnTo>
                <a:lnTo>
                  <a:pt x="605" y="41"/>
                </a:lnTo>
                <a:lnTo>
                  <a:pt x="629" y="34"/>
                </a:lnTo>
                <a:lnTo>
                  <a:pt x="648" y="29"/>
                </a:lnTo>
                <a:lnTo>
                  <a:pt x="670" y="28"/>
                </a:lnTo>
                <a:lnTo>
                  <a:pt x="691" y="31"/>
                </a:lnTo>
                <a:lnTo>
                  <a:pt x="710" y="37"/>
                </a:lnTo>
                <a:lnTo>
                  <a:pt x="729" y="49"/>
                </a:lnTo>
                <a:lnTo>
                  <a:pt x="741" y="59"/>
                </a:lnTo>
                <a:lnTo>
                  <a:pt x="746" y="78"/>
                </a:lnTo>
                <a:lnTo>
                  <a:pt x="744" y="98"/>
                </a:lnTo>
                <a:lnTo>
                  <a:pt x="738" y="122"/>
                </a:lnTo>
                <a:lnTo>
                  <a:pt x="729" y="147"/>
                </a:lnTo>
                <a:lnTo>
                  <a:pt x="721" y="167"/>
                </a:lnTo>
                <a:lnTo>
                  <a:pt x="723" y="188"/>
                </a:lnTo>
                <a:lnTo>
                  <a:pt x="732" y="209"/>
                </a:lnTo>
                <a:lnTo>
                  <a:pt x="746" y="225"/>
                </a:lnTo>
                <a:lnTo>
                  <a:pt x="761" y="235"/>
                </a:lnTo>
                <a:lnTo>
                  <a:pt x="782" y="241"/>
                </a:lnTo>
                <a:lnTo>
                  <a:pt x="804" y="247"/>
                </a:lnTo>
                <a:lnTo>
                  <a:pt x="835" y="251"/>
                </a:lnTo>
                <a:lnTo>
                  <a:pt x="861" y="254"/>
                </a:lnTo>
                <a:lnTo>
                  <a:pt x="893" y="256"/>
                </a:lnTo>
                <a:lnTo>
                  <a:pt x="923" y="253"/>
                </a:lnTo>
                <a:lnTo>
                  <a:pt x="949" y="248"/>
                </a:lnTo>
                <a:lnTo>
                  <a:pt x="977" y="241"/>
                </a:lnTo>
                <a:lnTo>
                  <a:pt x="1002" y="232"/>
                </a:lnTo>
                <a:lnTo>
                  <a:pt x="1021" y="222"/>
                </a:lnTo>
                <a:lnTo>
                  <a:pt x="1040" y="210"/>
                </a:lnTo>
                <a:lnTo>
                  <a:pt x="1055" y="197"/>
                </a:lnTo>
                <a:lnTo>
                  <a:pt x="1068" y="181"/>
                </a:lnTo>
                <a:lnTo>
                  <a:pt x="1076" y="160"/>
                </a:lnTo>
                <a:lnTo>
                  <a:pt x="1077" y="128"/>
                </a:lnTo>
                <a:lnTo>
                  <a:pt x="1077" y="103"/>
                </a:lnTo>
                <a:lnTo>
                  <a:pt x="1081" y="81"/>
                </a:lnTo>
                <a:lnTo>
                  <a:pt x="1090" y="65"/>
                </a:lnTo>
                <a:lnTo>
                  <a:pt x="1103" y="50"/>
                </a:lnTo>
                <a:lnTo>
                  <a:pt x="1118" y="37"/>
                </a:lnTo>
                <a:lnTo>
                  <a:pt x="1137" y="25"/>
                </a:lnTo>
                <a:lnTo>
                  <a:pt x="1156" y="16"/>
                </a:lnTo>
                <a:lnTo>
                  <a:pt x="1183" y="9"/>
                </a:lnTo>
                <a:lnTo>
                  <a:pt x="1208" y="6"/>
                </a:lnTo>
                <a:lnTo>
                  <a:pt x="1234" y="3"/>
                </a:lnTo>
                <a:lnTo>
                  <a:pt x="1262" y="2"/>
                </a:lnTo>
                <a:lnTo>
                  <a:pt x="1291" y="0"/>
                </a:lnTo>
                <a:lnTo>
                  <a:pt x="1324" y="2"/>
                </a:lnTo>
                <a:lnTo>
                  <a:pt x="1349" y="3"/>
                </a:lnTo>
                <a:lnTo>
                  <a:pt x="1371" y="6"/>
                </a:lnTo>
                <a:lnTo>
                  <a:pt x="1394" y="9"/>
                </a:lnTo>
                <a:lnTo>
                  <a:pt x="1416" y="12"/>
                </a:lnTo>
                <a:lnTo>
                  <a:pt x="1440" y="13"/>
                </a:lnTo>
                <a:lnTo>
                  <a:pt x="1619" y="18"/>
                </a:lnTo>
                <a:lnTo>
                  <a:pt x="1831" y="777"/>
                </a:lnTo>
                <a:lnTo>
                  <a:pt x="251" y="775"/>
                </a:lnTo>
                <a:lnTo>
                  <a:pt x="253" y="755"/>
                </a:lnTo>
                <a:lnTo>
                  <a:pt x="257" y="737"/>
                </a:lnTo>
                <a:lnTo>
                  <a:pt x="263" y="721"/>
                </a:lnTo>
                <a:lnTo>
                  <a:pt x="269" y="708"/>
                </a:lnTo>
                <a:lnTo>
                  <a:pt x="278" y="693"/>
                </a:lnTo>
                <a:lnTo>
                  <a:pt x="290" y="677"/>
                </a:lnTo>
                <a:lnTo>
                  <a:pt x="303" y="662"/>
                </a:lnTo>
                <a:lnTo>
                  <a:pt x="315" y="650"/>
                </a:lnTo>
                <a:lnTo>
                  <a:pt x="329" y="636"/>
                </a:lnTo>
                <a:lnTo>
                  <a:pt x="341" y="624"/>
                </a:lnTo>
                <a:lnTo>
                  <a:pt x="350" y="609"/>
                </a:lnTo>
                <a:lnTo>
                  <a:pt x="357" y="595"/>
                </a:lnTo>
                <a:lnTo>
                  <a:pt x="362" y="573"/>
                </a:lnTo>
                <a:lnTo>
                  <a:pt x="360" y="552"/>
                </a:lnTo>
                <a:lnTo>
                  <a:pt x="356" y="539"/>
                </a:lnTo>
                <a:lnTo>
                  <a:pt x="348" y="526"/>
                </a:lnTo>
                <a:lnTo>
                  <a:pt x="338" y="514"/>
                </a:lnTo>
                <a:lnTo>
                  <a:pt x="325" y="504"/>
                </a:lnTo>
                <a:lnTo>
                  <a:pt x="310" y="498"/>
                </a:lnTo>
                <a:lnTo>
                  <a:pt x="291" y="493"/>
                </a:lnTo>
                <a:lnTo>
                  <a:pt x="271" y="492"/>
                </a:lnTo>
                <a:lnTo>
                  <a:pt x="248" y="493"/>
                </a:lnTo>
                <a:lnTo>
                  <a:pt x="228" y="496"/>
                </a:lnTo>
                <a:lnTo>
                  <a:pt x="207" y="501"/>
                </a:lnTo>
                <a:lnTo>
                  <a:pt x="181" y="508"/>
                </a:lnTo>
                <a:lnTo>
                  <a:pt x="159" y="514"/>
                </a:lnTo>
                <a:lnTo>
                  <a:pt x="135" y="518"/>
                </a:lnTo>
                <a:lnTo>
                  <a:pt x="107" y="521"/>
                </a:lnTo>
                <a:lnTo>
                  <a:pt x="85" y="521"/>
                </a:lnTo>
                <a:lnTo>
                  <a:pt x="66" y="517"/>
                </a:lnTo>
                <a:lnTo>
                  <a:pt x="46" y="511"/>
                </a:lnTo>
                <a:lnTo>
                  <a:pt x="30" y="502"/>
                </a:lnTo>
                <a:lnTo>
                  <a:pt x="15" y="490"/>
                </a:lnTo>
                <a:lnTo>
                  <a:pt x="5" y="473"/>
                </a:lnTo>
                <a:lnTo>
                  <a:pt x="0" y="454"/>
                </a:lnTo>
                <a:lnTo>
                  <a:pt x="3" y="435"/>
                </a:lnTo>
                <a:lnTo>
                  <a:pt x="11" y="416"/>
                </a:lnTo>
                <a:lnTo>
                  <a:pt x="18" y="401"/>
                </a:lnTo>
                <a:lnTo>
                  <a:pt x="31" y="386"/>
                </a:lnTo>
                <a:lnTo>
                  <a:pt x="46" y="373"/>
                </a:lnTo>
                <a:lnTo>
                  <a:pt x="60" y="364"/>
                </a:lnTo>
                <a:lnTo>
                  <a:pt x="78" y="354"/>
                </a:lnTo>
                <a:lnTo>
                  <a:pt x="96" y="348"/>
                </a:lnTo>
                <a:lnTo>
                  <a:pt x="115" y="344"/>
                </a:lnTo>
                <a:lnTo>
                  <a:pt x="135" y="341"/>
                </a:lnTo>
                <a:lnTo>
                  <a:pt x="160" y="336"/>
                </a:lnTo>
                <a:lnTo>
                  <a:pt x="187" y="333"/>
                </a:lnTo>
                <a:lnTo>
                  <a:pt x="209" y="329"/>
                </a:lnTo>
                <a:lnTo>
                  <a:pt x="231" y="320"/>
                </a:lnTo>
                <a:lnTo>
                  <a:pt x="246" y="310"/>
                </a:lnTo>
                <a:lnTo>
                  <a:pt x="259" y="297"/>
                </a:lnTo>
                <a:lnTo>
                  <a:pt x="269" y="282"/>
                </a:lnTo>
                <a:lnTo>
                  <a:pt x="275" y="267"/>
                </a:lnTo>
                <a:lnTo>
                  <a:pt x="279" y="248"/>
                </a:lnTo>
                <a:lnTo>
                  <a:pt x="281" y="223"/>
                </a:lnTo>
                <a:lnTo>
                  <a:pt x="279" y="201"/>
                </a:lnTo>
                <a:lnTo>
                  <a:pt x="278" y="178"/>
                </a:lnTo>
                <a:lnTo>
                  <a:pt x="276" y="153"/>
                </a:lnTo>
                <a:lnTo>
                  <a:pt x="275" y="123"/>
                </a:lnTo>
                <a:lnTo>
                  <a:pt x="273" y="98"/>
                </a:lnTo>
                <a:lnTo>
                  <a:pt x="275" y="82"/>
                </a:lnTo>
                <a:lnTo>
                  <a:pt x="278" y="72"/>
                </a:lnTo>
                <a:close/>
              </a:path>
            </a:pathLst>
          </a:custGeom>
          <a:solidFill>
            <a:srgbClr val="0000FF"/>
          </a:solidFill>
          <a:ln w="9525">
            <a:solidFill>
              <a:srgbClr val="000000"/>
            </a:solidFill>
            <a:prstDash val="solid"/>
            <a:round/>
            <a:headEnd/>
            <a:tailEnd/>
          </a:ln>
          <a:effectLst>
            <a:outerShdw dist="193857" dir="3503550" algn="ctr" rotWithShape="0">
              <a:srgbClr val="808080"/>
            </a:outerShdw>
          </a:effectLst>
        </p:spPr>
        <p:txBody>
          <a:bodyPr/>
          <a:lstStyle/>
          <a:p>
            <a:pPr>
              <a:defRPr/>
            </a:pPr>
            <a:endParaRPr lang="en-US" sz="2000" b="1"/>
          </a:p>
        </p:txBody>
      </p:sp>
      <p:sp>
        <p:nvSpPr>
          <p:cNvPr id="33" name="Text Box 70"/>
          <p:cNvSpPr txBox="1">
            <a:spLocks noChangeArrowheads="1"/>
          </p:cNvSpPr>
          <p:nvPr>
            <p:custDataLst>
              <p:tags r:id="rId10"/>
            </p:custDataLst>
          </p:nvPr>
        </p:nvSpPr>
        <p:spPr bwMode="auto">
          <a:xfrm>
            <a:off x="1475656" y="1556792"/>
            <a:ext cx="1801836" cy="707886"/>
          </a:xfrm>
          <a:prstGeom prst="rect">
            <a:avLst/>
          </a:prstGeom>
          <a:noFill/>
          <a:ln w="9525">
            <a:noFill/>
            <a:miter lim="800000"/>
            <a:headEnd/>
            <a:tailEnd/>
          </a:ln>
        </p:spPr>
        <p:txBody>
          <a:bodyPr wrap="square">
            <a:spAutoFit/>
          </a:bodyPr>
          <a:lstStyle/>
          <a:p>
            <a:pPr algn="ctr"/>
            <a:r>
              <a:rPr lang="en-US" sz="2000" b="1" dirty="0" smtClean="0">
                <a:solidFill>
                  <a:schemeClr val="bg1"/>
                </a:solidFill>
              </a:rPr>
              <a:t>Interface</a:t>
            </a:r>
          </a:p>
          <a:p>
            <a:pPr algn="ctr"/>
            <a:r>
              <a:rPr lang="en-US" sz="2000" b="1" dirty="0" smtClean="0">
                <a:solidFill>
                  <a:schemeClr val="bg1"/>
                </a:solidFill>
              </a:rPr>
              <a:t>Management</a:t>
            </a:r>
            <a:endParaRPr lang="en-US" sz="2000" b="1" dirty="0">
              <a:solidFill>
                <a:schemeClr val="bg1"/>
              </a:solidFill>
            </a:endParaRPr>
          </a:p>
        </p:txBody>
      </p:sp>
      <p:sp>
        <p:nvSpPr>
          <p:cNvPr id="34" name="Rectangle 71"/>
          <p:cNvSpPr>
            <a:spLocks noChangeArrowheads="1"/>
          </p:cNvSpPr>
          <p:nvPr>
            <p:custDataLst>
              <p:tags r:id="rId11"/>
            </p:custDataLst>
          </p:nvPr>
        </p:nvSpPr>
        <p:spPr bwMode="auto">
          <a:xfrm>
            <a:off x="4002738" y="1219200"/>
            <a:ext cx="1408399" cy="1015663"/>
          </a:xfrm>
          <a:prstGeom prst="rect">
            <a:avLst/>
          </a:prstGeom>
          <a:noFill/>
          <a:ln w="9525">
            <a:noFill/>
            <a:miter lim="800000"/>
            <a:headEnd/>
            <a:tailEnd/>
          </a:ln>
        </p:spPr>
        <p:txBody>
          <a:bodyPr wrap="none">
            <a:spAutoFit/>
          </a:bodyPr>
          <a:lstStyle/>
          <a:p>
            <a:pPr algn="ctr"/>
            <a:r>
              <a:rPr lang="en-US" sz="2000" b="1" dirty="0" smtClean="0">
                <a:solidFill>
                  <a:schemeClr val="bg1"/>
                </a:solidFill>
              </a:rPr>
              <a:t>Verification</a:t>
            </a:r>
          </a:p>
          <a:p>
            <a:pPr algn="ctr"/>
            <a:r>
              <a:rPr lang="en-US" sz="2000" b="1" dirty="0" smtClean="0">
                <a:solidFill>
                  <a:schemeClr val="bg1"/>
                </a:solidFill>
              </a:rPr>
              <a:t>&amp;</a:t>
            </a:r>
          </a:p>
          <a:p>
            <a:pPr algn="ctr"/>
            <a:r>
              <a:rPr lang="en-US" sz="2000" b="1" dirty="0" smtClean="0">
                <a:solidFill>
                  <a:schemeClr val="bg1"/>
                </a:solidFill>
              </a:rPr>
              <a:t>Validation</a:t>
            </a:r>
            <a:endParaRPr lang="en-US" sz="2000" b="1" dirty="0">
              <a:solidFill>
                <a:schemeClr val="bg1"/>
              </a:solidFill>
            </a:endParaRPr>
          </a:p>
        </p:txBody>
      </p:sp>
      <p:sp>
        <p:nvSpPr>
          <p:cNvPr id="35" name="Text Box 65"/>
          <p:cNvSpPr txBox="1">
            <a:spLocks noChangeArrowheads="1"/>
          </p:cNvSpPr>
          <p:nvPr>
            <p:custDataLst>
              <p:tags r:id="rId12"/>
            </p:custDataLst>
          </p:nvPr>
        </p:nvSpPr>
        <p:spPr bwMode="auto">
          <a:xfrm>
            <a:off x="6161135" y="1844824"/>
            <a:ext cx="1435201" cy="400110"/>
          </a:xfrm>
          <a:prstGeom prst="rect">
            <a:avLst/>
          </a:prstGeom>
          <a:noFill/>
          <a:ln w="9525">
            <a:noFill/>
            <a:miter lim="800000"/>
            <a:headEnd/>
            <a:tailEnd/>
          </a:ln>
        </p:spPr>
        <p:txBody>
          <a:bodyPr wrap="none">
            <a:spAutoFit/>
          </a:bodyPr>
          <a:lstStyle/>
          <a:p>
            <a:pPr algn="ctr"/>
            <a:r>
              <a:rPr lang="en-US" sz="2000" b="1" dirty="0" smtClean="0">
                <a:solidFill>
                  <a:schemeClr val="bg1"/>
                </a:solidFill>
              </a:rPr>
              <a:t>Integration </a:t>
            </a:r>
            <a:endParaRPr lang="en-US" sz="2000" b="1" dirty="0">
              <a:solidFill>
                <a:schemeClr val="bg1"/>
              </a:solidFill>
            </a:endParaRPr>
          </a:p>
        </p:txBody>
      </p:sp>
      <p:sp>
        <p:nvSpPr>
          <p:cNvPr id="36" name="Text Box 66"/>
          <p:cNvSpPr txBox="1">
            <a:spLocks noChangeArrowheads="1"/>
          </p:cNvSpPr>
          <p:nvPr>
            <p:custDataLst>
              <p:tags r:id="rId13"/>
            </p:custDataLst>
          </p:nvPr>
        </p:nvSpPr>
        <p:spPr bwMode="auto">
          <a:xfrm>
            <a:off x="1187624" y="3081154"/>
            <a:ext cx="1794774" cy="707886"/>
          </a:xfrm>
          <a:prstGeom prst="rect">
            <a:avLst/>
          </a:prstGeom>
          <a:noFill/>
          <a:ln w="9525">
            <a:noFill/>
            <a:miter lim="800000"/>
            <a:headEnd/>
            <a:tailEnd/>
          </a:ln>
        </p:spPr>
        <p:txBody>
          <a:bodyPr wrap="square">
            <a:spAutoFit/>
          </a:bodyPr>
          <a:lstStyle/>
          <a:p>
            <a:pPr algn="ctr"/>
            <a:r>
              <a:rPr lang="en-US" sz="2000" b="1" dirty="0" smtClean="0"/>
              <a:t>Project Management</a:t>
            </a:r>
            <a:endParaRPr lang="en-US" sz="2000" b="1" dirty="0"/>
          </a:p>
        </p:txBody>
      </p:sp>
      <p:sp>
        <p:nvSpPr>
          <p:cNvPr id="37" name="Text Box 67"/>
          <p:cNvSpPr txBox="1">
            <a:spLocks noChangeArrowheads="1"/>
          </p:cNvSpPr>
          <p:nvPr>
            <p:custDataLst>
              <p:tags r:id="rId14"/>
            </p:custDataLst>
          </p:nvPr>
        </p:nvSpPr>
        <p:spPr bwMode="auto">
          <a:xfrm>
            <a:off x="3635896" y="2660650"/>
            <a:ext cx="2002904" cy="1323439"/>
          </a:xfrm>
          <a:prstGeom prst="rect">
            <a:avLst/>
          </a:prstGeom>
          <a:noFill/>
          <a:ln w="9525">
            <a:noFill/>
            <a:miter lim="800000"/>
            <a:headEnd/>
            <a:tailEnd/>
          </a:ln>
        </p:spPr>
        <p:txBody>
          <a:bodyPr wrap="square">
            <a:spAutoFit/>
          </a:bodyPr>
          <a:lstStyle/>
          <a:p>
            <a:pPr algn="ctr"/>
            <a:r>
              <a:rPr lang="en-US" sz="2000" b="1" dirty="0" smtClean="0">
                <a:solidFill>
                  <a:schemeClr val="bg1"/>
                </a:solidFill>
              </a:rPr>
              <a:t>Functional </a:t>
            </a:r>
          </a:p>
          <a:p>
            <a:pPr algn="ctr"/>
            <a:r>
              <a:rPr lang="en-US" sz="2000" b="1" dirty="0" smtClean="0">
                <a:solidFill>
                  <a:schemeClr val="bg1"/>
                </a:solidFill>
              </a:rPr>
              <a:t>&amp; Physical Architecture</a:t>
            </a:r>
          </a:p>
          <a:p>
            <a:pPr algn="ctr"/>
            <a:endParaRPr lang="en-US" sz="2000" b="1" dirty="0">
              <a:solidFill>
                <a:schemeClr val="bg1"/>
              </a:solidFill>
            </a:endParaRPr>
          </a:p>
        </p:txBody>
      </p:sp>
      <p:sp>
        <p:nvSpPr>
          <p:cNvPr id="38" name="Text Box 68"/>
          <p:cNvSpPr txBox="1">
            <a:spLocks noChangeArrowheads="1"/>
          </p:cNvSpPr>
          <p:nvPr>
            <p:custDataLst>
              <p:tags r:id="rId15"/>
            </p:custDataLst>
          </p:nvPr>
        </p:nvSpPr>
        <p:spPr bwMode="auto">
          <a:xfrm>
            <a:off x="6084168" y="2947988"/>
            <a:ext cx="1820863" cy="707886"/>
          </a:xfrm>
          <a:prstGeom prst="rect">
            <a:avLst/>
          </a:prstGeom>
          <a:noFill/>
          <a:ln w="9525">
            <a:noFill/>
            <a:miter lim="800000"/>
            <a:headEnd/>
            <a:tailEnd/>
          </a:ln>
        </p:spPr>
        <p:txBody>
          <a:bodyPr wrap="square">
            <a:spAutoFit/>
          </a:bodyPr>
          <a:lstStyle/>
          <a:p>
            <a:pPr algn="ctr"/>
            <a:r>
              <a:rPr lang="en-US" sz="2000" b="1" smtClean="0"/>
              <a:t>Product Deployment</a:t>
            </a:r>
            <a:endParaRPr lang="en-US" sz="2000" b="1"/>
          </a:p>
        </p:txBody>
      </p:sp>
      <p:sp>
        <p:nvSpPr>
          <p:cNvPr id="39" name="Text Box 63"/>
          <p:cNvSpPr txBox="1">
            <a:spLocks noChangeArrowheads="1"/>
          </p:cNvSpPr>
          <p:nvPr>
            <p:custDataLst>
              <p:tags r:id="rId16"/>
            </p:custDataLst>
          </p:nvPr>
        </p:nvSpPr>
        <p:spPr bwMode="auto">
          <a:xfrm>
            <a:off x="1251135" y="4797152"/>
            <a:ext cx="1676036" cy="707886"/>
          </a:xfrm>
          <a:prstGeom prst="rect">
            <a:avLst/>
          </a:prstGeom>
          <a:noFill/>
          <a:ln w="9525">
            <a:noFill/>
            <a:miter lim="800000"/>
            <a:headEnd/>
            <a:tailEnd/>
          </a:ln>
        </p:spPr>
        <p:txBody>
          <a:bodyPr wrap="none">
            <a:spAutoFit/>
          </a:bodyPr>
          <a:lstStyle/>
          <a:p>
            <a:pPr algn="ctr"/>
            <a:r>
              <a:rPr lang="en-US" sz="2000" b="1" dirty="0" smtClean="0">
                <a:solidFill>
                  <a:schemeClr val="bg1"/>
                </a:solidFill>
              </a:rPr>
              <a:t>Requirements</a:t>
            </a:r>
          </a:p>
          <a:p>
            <a:pPr algn="ctr"/>
            <a:r>
              <a:rPr lang="en-US" sz="2000" b="1" dirty="0" smtClean="0">
                <a:solidFill>
                  <a:schemeClr val="bg1"/>
                </a:solidFill>
              </a:rPr>
              <a:t>Engineering</a:t>
            </a:r>
            <a:endParaRPr lang="en-US" sz="2000" b="1" dirty="0">
              <a:solidFill>
                <a:schemeClr val="bg1"/>
              </a:solidFill>
            </a:endParaRPr>
          </a:p>
        </p:txBody>
      </p:sp>
      <p:sp>
        <p:nvSpPr>
          <p:cNvPr id="40" name="Text Box 64"/>
          <p:cNvSpPr txBox="1">
            <a:spLocks noChangeArrowheads="1"/>
          </p:cNvSpPr>
          <p:nvPr>
            <p:custDataLst>
              <p:tags r:id="rId17"/>
            </p:custDataLst>
          </p:nvPr>
        </p:nvSpPr>
        <p:spPr bwMode="auto">
          <a:xfrm>
            <a:off x="3707904" y="4727575"/>
            <a:ext cx="1858888" cy="707886"/>
          </a:xfrm>
          <a:prstGeom prst="rect">
            <a:avLst/>
          </a:prstGeom>
          <a:noFill/>
          <a:ln w="9525">
            <a:noFill/>
            <a:miter lim="800000"/>
            <a:headEnd/>
            <a:tailEnd/>
          </a:ln>
        </p:spPr>
        <p:txBody>
          <a:bodyPr wrap="square">
            <a:spAutoFit/>
          </a:bodyPr>
          <a:lstStyle/>
          <a:p>
            <a:pPr algn="ctr"/>
            <a:r>
              <a:rPr lang="en-US" sz="2000" b="1" dirty="0" smtClean="0"/>
              <a:t>Configuration</a:t>
            </a:r>
          </a:p>
          <a:p>
            <a:pPr algn="ctr"/>
            <a:r>
              <a:rPr lang="en-US" sz="2000" b="1" dirty="0" smtClean="0"/>
              <a:t>Management</a:t>
            </a:r>
            <a:endParaRPr lang="en-US" sz="2000" b="1" dirty="0"/>
          </a:p>
        </p:txBody>
      </p:sp>
      <p:sp>
        <p:nvSpPr>
          <p:cNvPr id="41" name="Text Box 69"/>
          <p:cNvSpPr txBox="1">
            <a:spLocks noChangeArrowheads="1"/>
          </p:cNvSpPr>
          <p:nvPr>
            <p:custDataLst>
              <p:tags r:id="rId18"/>
            </p:custDataLst>
          </p:nvPr>
        </p:nvSpPr>
        <p:spPr bwMode="auto">
          <a:xfrm>
            <a:off x="6324600" y="4819650"/>
            <a:ext cx="2063824" cy="707886"/>
          </a:xfrm>
          <a:prstGeom prst="rect">
            <a:avLst/>
          </a:prstGeom>
          <a:noFill/>
          <a:ln w="9525">
            <a:noFill/>
            <a:miter lim="800000"/>
            <a:headEnd/>
            <a:tailEnd/>
          </a:ln>
        </p:spPr>
        <p:txBody>
          <a:bodyPr wrap="square">
            <a:spAutoFit/>
          </a:bodyPr>
          <a:lstStyle/>
          <a:p>
            <a:pPr algn="ctr"/>
            <a:r>
              <a:rPr lang="en-US" sz="2000" b="1" smtClean="0">
                <a:solidFill>
                  <a:schemeClr val="bg1"/>
                </a:solidFill>
              </a:rPr>
              <a:t>Change Management</a:t>
            </a:r>
            <a:endParaRPr lang="en-US" sz="2000" b="1">
              <a:solidFill>
                <a:schemeClr val="bg1"/>
              </a:solidFill>
            </a:endParaRPr>
          </a:p>
        </p:txBody>
      </p:sp>
      <p:sp>
        <p:nvSpPr>
          <p:cNvPr id="23" name="Rectangle 22"/>
          <p:cNvSpPr/>
          <p:nvPr/>
        </p:nvSpPr>
        <p:spPr>
          <a:xfrm>
            <a:off x="5220072" y="6237312"/>
            <a:ext cx="2880320" cy="338554"/>
          </a:xfrm>
          <a:prstGeom prst="rect">
            <a:avLst/>
          </a:prstGeom>
        </p:spPr>
        <p:txBody>
          <a:bodyPr wrap="square">
            <a:spAutoFit/>
          </a:bodyPr>
          <a:lstStyle/>
          <a:p>
            <a:r>
              <a:rPr lang="en-US" sz="1600" smtClean="0">
                <a:latin typeface="Times New Roman" pitchFamily="18" charset="0"/>
              </a:rPr>
              <a:t>Translated from (Fanmuy 2011)</a:t>
            </a:r>
            <a:endParaRPr lang="en-US" sz="160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B28E523-6298-481D-AACA-B842C0AF61D9}" type="datetime4">
              <a:rPr lang="en-US" smtClean="0"/>
              <a:pPr>
                <a:defRPr/>
              </a:pPr>
              <a:t>April 28, 2012</a:t>
            </a:fld>
            <a:endParaRPr lang="fr-CA"/>
          </a:p>
        </p:txBody>
      </p:sp>
      <p:sp>
        <p:nvSpPr>
          <p:cNvPr id="3" name="Slide Number Placeholder 2"/>
          <p:cNvSpPr>
            <a:spLocks noGrp="1"/>
          </p:cNvSpPr>
          <p:nvPr>
            <p:ph type="sldNum" sz="quarter" idx="11"/>
          </p:nvPr>
        </p:nvSpPr>
        <p:spPr/>
        <p:txBody>
          <a:bodyPr/>
          <a:lstStyle/>
          <a:p>
            <a:pPr>
              <a:defRPr/>
            </a:pPr>
            <a:fld id="{F73446F6-7C31-4719-8AD9-D7CFCDE5E7B1}" type="slidenum">
              <a:rPr lang="en-US" smtClean="0"/>
              <a:pPr>
                <a:defRPr/>
              </a:pPr>
              <a:t>85</a:t>
            </a:fld>
            <a:endParaRPr lang="en-US"/>
          </a:p>
        </p:txBody>
      </p:sp>
      <p:sp>
        <p:nvSpPr>
          <p:cNvPr id="4" name="Title 3"/>
          <p:cNvSpPr txBox="1">
            <a:spLocks/>
          </p:cNvSpPr>
          <p:nvPr/>
        </p:nvSpPr>
        <p:spPr>
          <a:xfrm>
            <a:off x="468313" y="197768"/>
            <a:ext cx="8353425"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accent2"/>
                </a:solidFill>
                <a:effectLst/>
                <a:uLnTx/>
                <a:uFillTx/>
                <a:latin typeface="Times New Roman" pitchFamily="18" charset="0"/>
                <a:ea typeface="+mj-ea"/>
                <a:cs typeface="+mj-cs"/>
              </a:rPr>
              <a:t>Systems Engineering for VSEs</a:t>
            </a:r>
            <a:endParaRPr kumimoji="0" lang="fr-CA" sz="3200" b="1" i="0" u="none" strike="noStrike" kern="0" cap="none" spc="0" normalizeH="0" baseline="0" noProof="0" dirty="0">
              <a:ln>
                <a:noFill/>
              </a:ln>
              <a:solidFill>
                <a:schemeClr val="accent2"/>
              </a:solidFill>
              <a:effectLst/>
              <a:uLnTx/>
              <a:uFillTx/>
              <a:latin typeface="+mj-lt"/>
              <a:ea typeface="+mj-ea"/>
              <a:cs typeface="+mj-cs"/>
            </a:endParaRPr>
          </a:p>
        </p:txBody>
      </p:sp>
      <p:sp>
        <p:nvSpPr>
          <p:cNvPr id="5" name="Content Placeholder 4"/>
          <p:cNvSpPr txBox="1">
            <a:spLocks/>
          </p:cNvSpPr>
          <p:nvPr/>
        </p:nvSpPr>
        <p:spPr>
          <a:xfrm>
            <a:off x="395536" y="980728"/>
            <a:ext cx="8352928" cy="5184576"/>
          </a:xfrm>
          <a:prstGeom prst="rect">
            <a:avLst/>
          </a:prstGeom>
        </p:spPr>
        <p:txBody>
          <a:bodyPr/>
          <a:lstStyle/>
          <a:p>
            <a:pPr marL="342900" indent="-342900" eaLnBrk="0" hangingPunct="0">
              <a:spcBef>
                <a:spcPct val="20000"/>
              </a:spcBef>
              <a:buFontTx/>
              <a:buChar char="•"/>
            </a:pPr>
            <a:r>
              <a:rPr lang="en-CA" sz="2400" b="1" kern="0" dirty="0" smtClean="0">
                <a:latin typeface="+mn-lt"/>
              </a:rPr>
              <a:t>Next Steps</a:t>
            </a:r>
          </a:p>
          <a:p>
            <a:pPr marL="800100" lvl="1" indent="-342900" eaLnBrk="0" hangingPunct="0">
              <a:spcBef>
                <a:spcPct val="20000"/>
              </a:spcBef>
              <a:buFontTx/>
              <a:buChar char="•"/>
            </a:pPr>
            <a:r>
              <a:rPr lang="en-CA" sz="2200" kern="0" dirty="0" smtClean="0">
                <a:latin typeface="+mn-lt"/>
              </a:rPr>
              <a:t>Draft </a:t>
            </a:r>
            <a:r>
              <a:rPr lang="en-CA" sz="2200" u="sng" kern="0" dirty="0" smtClean="0">
                <a:solidFill>
                  <a:schemeClr val="accent2"/>
                </a:solidFill>
                <a:latin typeface="+mn-lt"/>
              </a:rPr>
              <a:t>Basic</a:t>
            </a:r>
            <a:r>
              <a:rPr lang="en-CA" sz="2200" kern="0" dirty="0" smtClean="0">
                <a:latin typeface="+mn-lt"/>
              </a:rPr>
              <a:t> systems engineering profile will be </a:t>
            </a:r>
            <a:r>
              <a:rPr lang="en-CA" sz="2200" u="sng" kern="0" dirty="0" smtClean="0">
                <a:solidFill>
                  <a:schemeClr val="accent2"/>
                </a:solidFill>
                <a:latin typeface="+mn-lt"/>
              </a:rPr>
              <a:t>circulated</a:t>
            </a:r>
            <a:r>
              <a:rPr lang="en-CA" sz="2200" kern="0" dirty="0" smtClean="0">
                <a:latin typeface="+mn-lt"/>
              </a:rPr>
              <a:t> for review within SC7 in January</a:t>
            </a:r>
          </a:p>
          <a:p>
            <a:pPr marL="1257300" lvl="2" indent="-342900" eaLnBrk="0" hangingPunct="0">
              <a:spcBef>
                <a:spcPct val="20000"/>
              </a:spcBef>
              <a:buFontTx/>
              <a:buChar char="•"/>
            </a:pPr>
            <a:r>
              <a:rPr lang="en-CA" sz="2000" u="sng" kern="0" dirty="0" smtClean="0">
                <a:solidFill>
                  <a:schemeClr val="accent2"/>
                </a:solidFill>
                <a:latin typeface="+mn-lt"/>
              </a:rPr>
              <a:t>Comments</a:t>
            </a:r>
            <a:r>
              <a:rPr lang="en-CA" sz="2000" kern="0" dirty="0" smtClean="0">
                <a:latin typeface="+mn-lt"/>
              </a:rPr>
              <a:t> will be analysed at WG24 meeting in </a:t>
            </a:r>
            <a:r>
              <a:rPr lang="en-CA" sz="2000" u="sng" kern="0" dirty="0" smtClean="0">
                <a:solidFill>
                  <a:schemeClr val="accent2"/>
                </a:solidFill>
                <a:latin typeface="+mn-lt"/>
              </a:rPr>
              <a:t>Korea</a:t>
            </a:r>
            <a:r>
              <a:rPr lang="en-CA" sz="2000" kern="0" dirty="0" smtClean="0">
                <a:latin typeface="+mn-lt"/>
              </a:rPr>
              <a:t> (May 2012)</a:t>
            </a:r>
          </a:p>
          <a:p>
            <a:pPr marL="1257300" lvl="2" indent="-342900" eaLnBrk="0" hangingPunct="0">
              <a:spcBef>
                <a:spcPct val="20000"/>
              </a:spcBef>
              <a:buFontTx/>
              <a:buChar char="•"/>
            </a:pPr>
            <a:r>
              <a:rPr lang="en-CA" sz="2000" kern="0" dirty="0" smtClean="0">
                <a:latin typeface="+mn-lt"/>
              </a:rPr>
              <a:t>The ‘</a:t>
            </a:r>
            <a:r>
              <a:rPr lang="en-CA" sz="2000" u="sng" kern="0" dirty="0" smtClean="0">
                <a:solidFill>
                  <a:schemeClr val="accent2"/>
                </a:solidFill>
                <a:latin typeface="+mn-lt"/>
              </a:rPr>
              <a:t>interim</a:t>
            </a:r>
            <a:r>
              <a:rPr lang="en-CA" sz="2000" kern="0" dirty="0" smtClean="0">
                <a:latin typeface="+mn-lt"/>
              </a:rPr>
              <a:t>’ document number is «ISO/IEC PDTR 30126-5»</a:t>
            </a:r>
          </a:p>
          <a:p>
            <a:pPr marL="1714500" lvl="3" indent="-342900" eaLnBrk="0" hangingPunct="0">
              <a:spcBef>
                <a:spcPct val="20000"/>
              </a:spcBef>
              <a:buFontTx/>
              <a:buChar char="•"/>
            </a:pPr>
            <a:r>
              <a:rPr lang="en-CA" sz="2000" kern="0" dirty="0" smtClean="0">
                <a:latin typeface="+mn-lt"/>
              </a:rPr>
              <a:t>At the meeting in Korea a resolution will be voted to change to «ISO/IEC TR 29110-5»</a:t>
            </a:r>
          </a:p>
          <a:p>
            <a:pPr marL="800100" lvl="1" indent="-342900" eaLnBrk="0" hangingPunct="0">
              <a:spcBef>
                <a:spcPct val="20000"/>
              </a:spcBef>
              <a:buFontTx/>
              <a:buChar char="•"/>
            </a:pPr>
            <a:r>
              <a:rPr lang="en-CA" sz="2200" kern="0" dirty="0" smtClean="0">
                <a:latin typeface="+mn-lt"/>
              </a:rPr>
              <a:t>Development of the </a:t>
            </a:r>
            <a:r>
              <a:rPr lang="en-CA" sz="2200" u="sng" kern="0" dirty="0" smtClean="0">
                <a:solidFill>
                  <a:schemeClr val="accent2"/>
                </a:solidFill>
                <a:latin typeface="+mn-lt"/>
              </a:rPr>
              <a:t>SE Entry profile</a:t>
            </a:r>
            <a:r>
              <a:rPr lang="en-US" sz="2200" u="sng" kern="0" dirty="0" smtClean="0">
                <a:solidFill>
                  <a:schemeClr val="accent2"/>
                </a:solidFill>
                <a:latin typeface="+mn-lt"/>
              </a:rPr>
              <a:t> </a:t>
            </a:r>
            <a:r>
              <a:rPr lang="en-US" sz="2200" kern="0" dirty="0" smtClean="0">
                <a:latin typeface="+mn-lt"/>
              </a:rPr>
              <a:t>using the Software Entry Profile</a:t>
            </a:r>
            <a:endParaRPr lang="en-CA" sz="2200" kern="0" dirty="0" smtClean="0">
              <a:latin typeface="+mn-lt"/>
            </a:endParaRPr>
          </a:p>
          <a:p>
            <a:pPr marL="1257300" lvl="2" indent="-342900" eaLnBrk="0" hangingPunct="0">
              <a:spcBef>
                <a:spcPct val="20000"/>
              </a:spcBef>
              <a:buFontTx/>
              <a:buChar char="•"/>
            </a:pPr>
            <a:r>
              <a:rPr lang="en-CA" sz="2000" kern="0" dirty="0" smtClean="0">
                <a:latin typeface="+mn-lt"/>
              </a:rPr>
              <a:t>Draft SE Entry profile will be reviewed in Korea</a:t>
            </a:r>
          </a:p>
          <a:p>
            <a:pPr marL="800100" lvl="1" indent="-342900" eaLnBrk="0" hangingPunct="0">
              <a:spcBef>
                <a:spcPct val="20000"/>
              </a:spcBef>
              <a:buFontTx/>
              <a:buChar char="•"/>
            </a:pPr>
            <a:r>
              <a:rPr lang="en-CA" sz="2200" kern="0" dirty="0" smtClean="0">
                <a:latin typeface="+mj-lt"/>
              </a:rPr>
              <a:t>An </a:t>
            </a:r>
            <a:r>
              <a:rPr lang="en-CA" sz="2200" u="sng" kern="0" dirty="0" smtClean="0">
                <a:solidFill>
                  <a:schemeClr val="accent2"/>
                </a:solidFill>
                <a:latin typeface="+mj-lt"/>
              </a:rPr>
              <a:t>article</a:t>
            </a:r>
            <a:r>
              <a:rPr lang="en-CA" sz="2200" kern="0" dirty="0" smtClean="0">
                <a:latin typeface="+mj-lt"/>
              </a:rPr>
              <a:t> about this project will be sent to </a:t>
            </a:r>
            <a:r>
              <a:rPr lang="en-CA" sz="2200" u="sng" kern="0" dirty="0" smtClean="0">
                <a:solidFill>
                  <a:schemeClr val="accent2"/>
                </a:solidFill>
                <a:latin typeface="+mj-lt"/>
              </a:rPr>
              <a:t>Insight</a:t>
            </a:r>
          </a:p>
          <a:p>
            <a:pPr marL="800100" lvl="1" indent="-342900" eaLnBrk="0" hangingPunct="0">
              <a:spcBef>
                <a:spcPct val="20000"/>
              </a:spcBef>
              <a:buFontTx/>
              <a:buChar char="•"/>
            </a:pPr>
            <a:r>
              <a:rPr lang="en-CA" sz="2200" kern="0" dirty="0" smtClean="0">
                <a:latin typeface="+mj-lt"/>
              </a:rPr>
              <a:t>A </a:t>
            </a:r>
            <a:r>
              <a:rPr lang="en-CA" sz="2200" u="sng" kern="0" dirty="0" smtClean="0">
                <a:solidFill>
                  <a:schemeClr val="accent2"/>
                </a:solidFill>
                <a:latin typeface="+mj-lt"/>
              </a:rPr>
              <a:t>paper</a:t>
            </a:r>
            <a:r>
              <a:rPr lang="en-CA" sz="2200" kern="0" dirty="0" smtClean="0">
                <a:latin typeface="+mj-lt"/>
              </a:rPr>
              <a:t> will be presented at </a:t>
            </a:r>
            <a:r>
              <a:rPr lang="en-CA" sz="2200" u="sng" kern="0" dirty="0" smtClean="0">
                <a:solidFill>
                  <a:schemeClr val="accent2"/>
                </a:solidFill>
                <a:latin typeface="+mj-lt"/>
              </a:rPr>
              <a:t>INCOSE Symposium </a:t>
            </a:r>
            <a:r>
              <a:rPr lang="en-CA" sz="2200" kern="0" dirty="0" smtClean="0">
                <a:latin typeface="+mj-lt"/>
              </a:rPr>
              <a:t>in Italy.</a:t>
            </a:r>
            <a:endParaRPr lang="en-CA" sz="2200" kern="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blinds(horizontal)">
                                      <p:cBhvr>
                                        <p:cTn id="10" dur="500"/>
                                        <p:tgtEl>
                                          <p:spTgt spid="5">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blinds(horizontal)">
                                      <p:cBhvr>
                                        <p:cTn id="13" dur="500"/>
                                        <p:tgtEl>
                                          <p:spTgt spid="5">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blinds(horizontal)">
                                      <p:cBhvr>
                                        <p:cTn id="16" dur="500"/>
                                        <p:tgtEl>
                                          <p:spTgt spid="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blinds(horizontal)">
                                      <p:cBhvr>
                                        <p:cTn id="21" dur="500"/>
                                        <p:tgtEl>
                                          <p:spTgt spid="5">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blinds(horizontal)">
                                      <p:cBhvr>
                                        <p:cTn id="24" dur="500"/>
                                        <p:tgtEl>
                                          <p:spTgt spid="5">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blinds(horizontal)">
                                      <p:cBhvr>
                                        <p:cTn id="29" dur="500"/>
                                        <p:tgtEl>
                                          <p:spTgt spid="5">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Effect transition="in" filter="blinds(horizontal)">
                                      <p:cBhvr>
                                        <p:cTn id="34"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384"/>
            <a:ext cx="8353425" cy="1143000"/>
          </a:xfrm>
        </p:spPr>
        <p:txBody>
          <a:bodyPr/>
          <a:lstStyle/>
          <a:p>
            <a:r>
              <a:rPr lang="en-CA" dirty="0" smtClean="0"/>
              <a:t>Next Steps</a:t>
            </a:r>
            <a:endParaRPr lang="en-CA" dirty="0"/>
          </a:p>
        </p:txBody>
      </p:sp>
      <p:sp>
        <p:nvSpPr>
          <p:cNvPr id="3" name="Content Placeholder 2"/>
          <p:cNvSpPr>
            <a:spLocks noGrp="1"/>
          </p:cNvSpPr>
          <p:nvPr>
            <p:ph idx="1"/>
          </p:nvPr>
        </p:nvSpPr>
        <p:spPr>
          <a:xfrm>
            <a:off x="457200" y="980728"/>
            <a:ext cx="8363272" cy="4968552"/>
          </a:xfrm>
        </p:spPr>
        <p:txBody>
          <a:bodyPr/>
          <a:lstStyle/>
          <a:p>
            <a:r>
              <a:rPr lang="en-CA" sz="2400" b="1" dirty="0" smtClean="0"/>
              <a:t>For members of WG 24</a:t>
            </a:r>
          </a:p>
          <a:p>
            <a:pPr lvl="1"/>
            <a:r>
              <a:rPr lang="en-CA" sz="2200" u="sng" dirty="0" smtClean="0">
                <a:solidFill>
                  <a:schemeClr val="accent2"/>
                </a:solidFill>
              </a:rPr>
              <a:t>Update</a:t>
            </a:r>
            <a:r>
              <a:rPr lang="en-CA" sz="2200" dirty="0" smtClean="0"/>
              <a:t> actual ISO/IEC 29110 </a:t>
            </a:r>
            <a:r>
              <a:rPr lang="en-CA" sz="2200" u="sng" dirty="0" smtClean="0">
                <a:solidFill>
                  <a:schemeClr val="accent2"/>
                </a:solidFill>
              </a:rPr>
              <a:t>Part 1 and Part 3</a:t>
            </a:r>
            <a:r>
              <a:rPr lang="en-CA" sz="2200" dirty="0" smtClean="0">
                <a:solidFill>
                  <a:schemeClr val="accent2"/>
                </a:solidFill>
              </a:rPr>
              <a:t> </a:t>
            </a:r>
            <a:r>
              <a:rPr lang="en-CA" sz="2200" dirty="0" smtClean="0"/>
              <a:t>to cover System and Software engineering</a:t>
            </a:r>
          </a:p>
          <a:p>
            <a:pPr lvl="1"/>
            <a:r>
              <a:rPr lang="en-CA" sz="2200" u="sng" dirty="0" smtClean="0">
                <a:solidFill>
                  <a:schemeClr val="accent2"/>
                </a:solidFill>
              </a:rPr>
              <a:t>Produce</a:t>
            </a:r>
            <a:r>
              <a:rPr lang="en-CA" sz="2200" dirty="0" smtClean="0"/>
              <a:t> a Part 4 (i.e. Specification) for System Engineering Profiles</a:t>
            </a:r>
          </a:p>
          <a:p>
            <a:endParaRPr lang="en-CA" sz="2400" b="1" dirty="0" smtClean="0"/>
          </a:p>
          <a:p>
            <a:r>
              <a:rPr lang="en-CA" sz="2400" b="1" dirty="0" smtClean="0"/>
              <a:t>For participants of INCOSE International Workshop</a:t>
            </a:r>
          </a:p>
          <a:p>
            <a:pPr lvl="1"/>
            <a:r>
              <a:rPr lang="en-CA" sz="2200" dirty="0" smtClean="0"/>
              <a:t>Review Draft Systems Engineering (SE) Basic Profile</a:t>
            </a:r>
          </a:p>
          <a:p>
            <a:pPr lvl="1"/>
            <a:r>
              <a:rPr lang="en-CA" sz="2200" dirty="0" smtClean="0"/>
              <a:t>Develop SE Deployment Packages using:</a:t>
            </a:r>
          </a:p>
          <a:p>
            <a:pPr lvl="2"/>
            <a:r>
              <a:rPr lang="en-CA" sz="2000" dirty="0" smtClean="0"/>
              <a:t>Software Deployment Packages (DP)</a:t>
            </a:r>
          </a:p>
          <a:p>
            <a:pPr lvl="2"/>
            <a:r>
              <a:rPr lang="en-CA" sz="2000" dirty="0" smtClean="0"/>
              <a:t>INCOSE Handbook (ISO/IEC TR 16337)</a:t>
            </a:r>
          </a:p>
          <a:p>
            <a:pPr lvl="2"/>
            <a:r>
              <a:rPr lang="en-CA" sz="2000" dirty="0" smtClean="0"/>
              <a:t>Other sources (TBD)</a:t>
            </a:r>
          </a:p>
        </p:txBody>
      </p:sp>
      <p:sp>
        <p:nvSpPr>
          <p:cNvPr id="5" name="Slide Number Placeholder 4"/>
          <p:cNvSpPr>
            <a:spLocks noGrp="1"/>
          </p:cNvSpPr>
          <p:nvPr>
            <p:ph type="sldNum" sz="quarter" idx="11"/>
          </p:nvPr>
        </p:nvSpPr>
        <p:spPr/>
        <p:txBody>
          <a:bodyPr/>
          <a:lstStyle/>
          <a:p>
            <a:pPr>
              <a:defRPr/>
            </a:pPr>
            <a:fld id="{B8CC8F83-EFCD-45AE-A9CF-08E4D38F3587}" type="slidenum">
              <a:rPr lang="en-US" smtClean="0"/>
              <a:pPr>
                <a:defRPr/>
              </a:pPr>
              <a:t>86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linds(horizontal)">
                                      <p:cBhvr>
                                        <p:cTn id="13" dur="500"/>
                                        <p:tgtEl>
                                          <p:spTgt spid="3">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blinds(horizontal)">
                                      <p:cBhvr>
                                        <p:cTn id="16" dur="500"/>
                                        <p:tgtEl>
                                          <p:spTgt spid="3">
                                            <p:txEl>
                                              <p:pRg st="7" end="7"/>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blinds(horizontal)">
                                      <p:cBhvr>
                                        <p:cTn id="19" dur="500"/>
                                        <p:tgtEl>
                                          <p:spTgt spid="3">
                                            <p:txEl>
                                              <p:pRg st="8" end="8"/>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Date Placeholder 3"/>
          <p:cNvSpPr>
            <a:spLocks noGrp="1"/>
          </p:cNvSpPr>
          <p:nvPr>
            <p:ph type="dt" sz="quarter" idx="10"/>
          </p:nvPr>
        </p:nvSpPr>
        <p:spPr>
          <a:noFill/>
        </p:spPr>
        <p:txBody>
          <a:bodyPr/>
          <a:lstStyle/>
          <a:p>
            <a:fld id="{27012E78-3105-4752-8B4A-73A282BDBA05}" type="datetime4">
              <a:rPr lang="en-US" smtClean="0"/>
              <a:pPr/>
              <a:t>April 28, 2012</a:t>
            </a:fld>
            <a:endParaRPr lang="fr-CA" smtClean="0"/>
          </a:p>
        </p:txBody>
      </p:sp>
      <p:sp>
        <p:nvSpPr>
          <p:cNvPr id="12292" name="Slide Number Placeholder 4"/>
          <p:cNvSpPr>
            <a:spLocks noGrp="1"/>
          </p:cNvSpPr>
          <p:nvPr>
            <p:ph type="sldNum" sz="quarter" idx="11"/>
          </p:nvPr>
        </p:nvSpPr>
        <p:spPr>
          <a:noFill/>
        </p:spPr>
        <p:txBody>
          <a:bodyPr/>
          <a:lstStyle/>
          <a:p>
            <a:fld id="{F8BA9A39-CFD1-41E8-BBE1-EC073158F9B8}" type="slidenum">
              <a:rPr lang="en-US" smtClean="0"/>
              <a:pPr/>
              <a:t>87</a:t>
            </a:fld>
            <a:endParaRPr lang="en-US" smtClean="0"/>
          </a:p>
        </p:txBody>
      </p:sp>
      <p:sp>
        <p:nvSpPr>
          <p:cNvPr id="12293" name="Rectangle 2"/>
          <p:cNvSpPr>
            <a:spLocks noGrp="1" noChangeArrowheads="1"/>
          </p:cNvSpPr>
          <p:nvPr>
            <p:ph type="title"/>
          </p:nvPr>
        </p:nvSpPr>
        <p:spPr>
          <a:xfrm>
            <a:off x="430213" y="-17463"/>
            <a:ext cx="8353425" cy="1143001"/>
          </a:xfrm>
        </p:spPr>
        <p:txBody>
          <a:bodyPr/>
          <a:lstStyle/>
          <a:p>
            <a:pPr eaLnBrk="1" hangingPunct="1"/>
            <a:r>
              <a:rPr lang="en-CA" smtClean="0"/>
              <a:t>Conclusion</a:t>
            </a:r>
          </a:p>
        </p:txBody>
      </p:sp>
      <p:graphicFrame>
        <p:nvGraphicFramePr>
          <p:cNvPr id="12290" name="Object 5"/>
          <p:cNvGraphicFramePr>
            <a:graphicFrameLocks noChangeAspect="1"/>
          </p:cNvGraphicFramePr>
          <p:nvPr/>
        </p:nvGraphicFramePr>
        <p:xfrm>
          <a:off x="539750" y="765175"/>
          <a:ext cx="8102600" cy="1317625"/>
        </p:xfrm>
        <a:graphic>
          <a:graphicData uri="http://schemas.openxmlformats.org/presentationml/2006/ole">
            <p:oleObj spid="_x0000_s12290" name="Visio" r:id="rId4" imgW="7309714" imgH="1189634" progId="Visio.Drawing.11">
              <p:embed/>
            </p:oleObj>
          </a:graphicData>
        </a:graphic>
      </p:graphicFrame>
      <p:sp>
        <p:nvSpPr>
          <p:cNvPr id="12294" name="Rectangle 6"/>
          <p:cNvSpPr>
            <a:spLocks noChangeArrowheads="1"/>
          </p:cNvSpPr>
          <p:nvPr/>
        </p:nvSpPr>
        <p:spPr bwMode="auto">
          <a:xfrm>
            <a:off x="323850" y="2133600"/>
            <a:ext cx="7777163" cy="4032250"/>
          </a:xfrm>
          <a:prstGeom prst="rect">
            <a:avLst/>
          </a:prstGeom>
          <a:noFill/>
          <a:ln w="9525">
            <a:noFill/>
            <a:miter lim="800000"/>
            <a:headEnd/>
            <a:tailEnd/>
          </a:ln>
        </p:spPr>
        <p:txBody>
          <a:bodyPr/>
          <a:lstStyle/>
          <a:p>
            <a:pPr marL="342900" indent="-342900">
              <a:lnSpc>
                <a:spcPct val="80000"/>
              </a:lnSpc>
              <a:spcBef>
                <a:spcPct val="20000"/>
              </a:spcBef>
              <a:buFontTx/>
              <a:buChar char="•"/>
            </a:pPr>
            <a:r>
              <a:rPr lang="en-CA" sz="2400" b="1" dirty="0">
                <a:latin typeface="Times New Roman" pitchFamily="18" charset="0"/>
              </a:rPr>
              <a:t>Phase 1 - Recognition of Needs and Problems (2004)</a:t>
            </a:r>
            <a:r>
              <a:rPr lang="en-CA" sz="2400" dirty="0">
                <a:latin typeface="Times New Roman" pitchFamily="18" charset="0"/>
              </a:rPr>
              <a:t> </a:t>
            </a:r>
          </a:p>
          <a:p>
            <a:pPr marL="342900" indent="-342900">
              <a:lnSpc>
                <a:spcPct val="80000"/>
              </a:lnSpc>
              <a:spcBef>
                <a:spcPct val="20000"/>
              </a:spcBef>
              <a:buFontTx/>
              <a:buChar char="•"/>
            </a:pPr>
            <a:endParaRPr lang="en-CA" sz="2400" b="1" dirty="0">
              <a:latin typeface="Times New Roman" pitchFamily="18" charset="0"/>
            </a:endParaRPr>
          </a:p>
          <a:p>
            <a:pPr marL="342900" indent="-342900">
              <a:lnSpc>
                <a:spcPct val="80000"/>
              </a:lnSpc>
              <a:spcBef>
                <a:spcPct val="20000"/>
              </a:spcBef>
              <a:buFontTx/>
              <a:buChar char="•"/>
            </a:pPr>
            <a:r>
              <a:rPr lang="en-CA" sz="2400" b="1" dirty="0">
                <a:latin typeface="Times New Roman" pitchFamily="18" charset="0"/>
              </a:rPr>
              <a:t>Phase 2 - Basic and Applied Research (2005-2006)</a:t>
            </a:r>
            <a:endParaRPr lang="fr-CA" sz="2400" b="1" dirty="0">
              <a:latin typeface="Times New Roman" pitchFamily="18" charset="0"/>
            </a:endParaRPr>
          </a:p>
          <a:p>
            <a:pPr marL="342900" indent="-342900">
              <a:lnSpc>
                <a:spcPct val="80000"/>
              </a:lnSpc>
              <a:spcBef>
                <a:spcPct val="20000"/>
              </a:spcBef>
              <a:buFontTx/>
              <a:buChar char="•"/>
            </a:pPr>
            <a:endParaRPr lang="en-US" sz="2400" b="1" dirty="0">
              <a:latin typeface="Times New Roman" pitchFamily="18" charset="0"/>
            </a:endParaRPr>
          </a:p>
          <a:p>
            <a:pPr marL="342900" indent="-342900">
              <a:lnSpc>
                <a:spcPct val="80000"/>
              </a:lnSpc>
              <a:spcBef>
                <a:spcPct val="20000"/>
              </a:spcBef>
              <a:buFontTx/>
              <a:buChar char="•"/>
            </a:pPr>
            <a:r>
              <a:rPr lang="en-US" sz="2400" b="1" dirty="0">
                <a:latin typeface="Times New Roman" pitchFamily="18" charset="0"/>
              </a:rPr>
              <a:t>Phase 3 – Development (2006-2010)</a:t>
            </a:r>
            <a:endParaRPr lang="en-CA" sz="2400" dirty="0">
              <a:latin typeface="Times New Roman" pitchFamily="18" charset="0"/>
            </a:endParaRPr>
          </a:p>
          <a:p>
            <a:pPr marL="342900" indent="-342900">
              <a:lnSpc>
                <a:spcPct val="80000"/>
              </a:lnSpc>
              <a:spcBef>
                <a:spcPct val="20000"/>
              </a:spcBef>
              <a:buFontTx/>
              <a:buChar char="•"/>
            </a:pPr>
            <a:endParaRPr lang="en-US" sz="2400" b="1" dirty="0">
              <a:latin typeface="Times New Roman" pitchFamily="18" charset="0"/>
            </a:endParaRPr>
          </a:p>
          <a:p>
            <a:pPr marL="342900" indent="-342900">
              <a:lnSpc>
                <a:spcPct val="80000"/>
              </a:lnSpc>
              <a:spcBef>
                <a:spcPct val="20000"/>
              </a:spcBef>
              <a:buFontTx/>
              <a:buChar char="•"/>
            </a:pPr>
            <a:r>
              <a:rPr lang="en-US" sz="2400" b="1" dirty="0">
                <a:latin typeface="Times New Roman" pitchFamily="18" charset="0"/>
              </a:rPr>
              <a:t>Phase 4 – Commercialization (2010)</a:t>
            </a:r>
          </a:p>
          <a:p>
            <a:pPr marL="342900" indent="-342900">
              <a:lnSpc>
                <a:spcPct val="80000"/>
              </a:lnSpc>
              <a:spcBef>
                <a:spcPct val="20000"/>
              </a:spcBef>
              <a:buFontTx/>
              <a:buChar char="•"/>
            </a:pPr>
            <a:endParaRPr lang="en-US" sz="2400" b="1" dirty="0">
              <a:latin typeface="Times New Roman" pitchFamily="18" charset="0"/>
            </a:endParaRPr>
          </a:p>
          <a:p>
            <a:pPr marL="342900" indent="-342900">
              <a:lnSpc>
                <a:spcPct val="80000"/>
              </a:lnSpc>
              <a:spcBef>
                <a:spcPct val="20000"/>
              </a:spcBef>
              <a:buFontTx/>
              <a:buChar char="•"/>
            </a:pPr>
            <a:r>
              <a:rPr lang="en-US" sz="2400" b="1" dirty="0">
                <a:latin typeface="Times New Roman" pitchFamily="18" charset="0"/>
              </a:rPr>
              <a:t>Phase 5 - Diffusion and Adoption (2006 - )</a:t>
            </a:r>
          </a:p>
          <a:p>
            <a:pPr marL="342900" indent="-342900">
              <a:lnSpc>
                <a:spcPct val="80000"/>
              </a:lnSpc>
              <a:spcBef>
                <a:spcPct val="20000"/>
              </a:spcBef>
              <a:buFontTx/>
              <a:buChar char="•"/>
            </a:pPr>
            <a:endParaRPr lang="en-US" sz="2400" b="1" dirty="0">
              <a:latin typeface="Times New Roman" pitchFamily="18" charset="0"/>
            </a:endParaRPr>
          </a:p>
          <a:p>
            <a:pPr marL="342900" indent="-342900">
              <a:lnSpc>
                <a:spcPct val="80000"/>
              </a:lnSpc>
              <a:spcBef>
                <a:spcPct val="20000"/>
              </a:spcBef>
              <a:buFontTx/>
              <a:buChar char="•"/>
            </a:pPr>
            <a:r>
              <a:rPr lang="en-US" sz="2400" b="1" dirty="0">
                <a:latin typeface="Times New Roman" pitchFamily="18" charset="0"/>
              </a:rPr>
              <a:t>Phase 6 - Consequences (</a:t>
            </a:r>
            <a:r>
              <a:rPr lang="en-US" sz="2400" b="1" dirty="0" smtClean="0">
                <a:latin typeface="Times New Roman" pitchFamily="18" charset="0"/>
              </a:rPr>
              <a:t>2011 </a:t>
            </a:r>
            <a:r>
              <a:rPr lang="en-US" sz="2400" b="1" dirty="0">
                <a:latin typeface="Times New Roman" pitchFamily="18" charset="0"/>
              </a:rPr>
              <a:t>- )</a:t>
            </a:r>
            <a:endParaRPr lang="fr-CA" sz="2400" b="1" dirty="0">
              <a:latin typeface="Times New Roman" pitchFamily="18" charset="0"/>
            </a:endParaRPr>
          </a:p>
        </p:txBody>
      </p:sp>
      <p:sp>
        <p:nvSpPr>
          <p:cNvPr id="465927" name="Text Box 7"/>
          <p:cNvSpPr txBox="1">
            <a:spLocks noChangeArrowheads="1"/>
          </p:cNvSpPr>
          <p:nvPr/>
        </p:nvSpPr>
        <p:spPr bwMode="auto">
          <a:xfrm>
            <a:off x="7627644" y="2737951"/>
            <a:ext cx="1120820" cy="3139321"/>
          </a:xfrm>
          <a:prstGeom prst="rect">
            <a:avLst/>
          </a:prstGeom>
          <a:noFill/>
          <a:ln w="9525">
            <a:solidFill>
              <a:srgbClr val="0000FF"/>
            </a:solidFill>
            <a:miter lim="800000"/>
            <a:headEnd/>
            <a:tailEnd/>
          </a:ln>
        </p:spPr>
        <p:txBody>
          <a:bodyPr wrap="none">
            <a:spAutoFit/>
          </a:bodyPr>
          <a:lstStyle/>
          <a:p>
            <a:r>
              <a:rPr lang="en-CA" b="1" dirty="0"/>
              <a:t>Why</a:t>
            </a:r>
          </a:p>
          <a:p>
            <a:endParaRPr lang="en-CA" b="1" dirty="0"/>
          </a:p>
          <a:p>
            <a:r>
              <a:rPr lang="en-CA" b="1" dirty="0"/>
              <a:t>For Who</a:t>
            </a:r>
          </a:p>
          <a:p>
            <a:endParaRPr lang="en-CA" b="1" dirty="0"/>
          </a:p>
          <a:p>
            <a:r>
              <a:rPr lang="en-CA" b="1" dirty="0"/>
              <a:t>How</a:t>
            </a:r>
          </a:p>
          <a:p>
            <a:endParaRPr lang="en-CA" b="1" dirty="0"/>
          </a:p>
          <a:p>
            <a:r>
              <a:rPr lang="en-CA" b="1" dirty="0"/>
              <a:t>When</a:t>
            </a:r>
          </a:p>
          <a:p>
            <a:endParaRPr lang="en-CA" b="1" dirty="0"/>
          </a:p>
          <a:p>
            <a:r>
              <a:rPr lang="en-CA" b="1" dirty="0"/>
              <a:t>What </a:t>
            </a:r>
          </a:p>
          <a:p>
            <a:endParaRPr lang="en-CA" b="1" dirty="0"/>
          </a:p>
          <a:p>
            <a:r>
              <a:rPr lang="en-CA" b="1" dirty="0"/>
              <a:t>Who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65927"/>
                                        </p:tgtEl>
                                        <p:attrNameLst>
                                          <p:attrName>style.visibility</p:attrName>
                                        </p:attrNameLst>
                                      </p:cBhvr>
                                      <p:to>
                                        <p:strVal val="visible"/>
                                      </p:to>
                                    </p:set>
                                    <p:animEffect transition="in" filter="checkerboard(across)">
                                      <p:cBhvr>
                                        <p:cTn id="7" dur="500"/>
                                        <p:tgtEl>
                                          <p:spTgt spid="465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1752600"/>
            <a:ext cx="7772400" cy="1143000"/>
          </a:xfrm>
        </p:spPr>
        <p:txBody>
          <a:bodyPr/>
          <a:lstStyle/>
          <a:p>
            <a:pPr eaLnBrk="1" hangingPunct="1"/>
            <a:r>
              <a:rPr lang="en-US" sz="4400" smtClean="0"/>
              <a:t>Thank you for your attention</a:t>
            </a:r>
          </a:p>
        </p:txBody>
      </p:sp>
      <p:sp>
        <p:nvSpPr>
          <p:cNvPr id="74755" name="Rectangle 3"/>
          <p:cNvSpPr>
            <a:spLocks noGrp="1" noChangeArrowheads="1"/>
          </p:cNvSpPr>
          <p:nvPr>
            <p:ph type="subTitle" idx="1"/>
          </p:nvPr>
        </p:nvSpPr>
        <p:spPr>
          <a:xfrm>
            <a:off x="1371600" y="3044825"/>
            <a:ext cx="6400800" cy="1752600"/>
          </a:xfrm>
        </p:spPr>
        <p:txBody>
          <a:bodyPr/>
          <a:lstStyle/>
          <a:p>
            <a:pPr eaLnBrk="1" hangingPunct="1"/>
            <a:r>
              <a:rPr lang="en-US" sz="5400" b="1" dirty="0" smtClean="0"/>
              <a:t>Questions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ate Placeholder 3"/>
          <p:cNvSpPr>
            <a:spLocks noGrp="1"/>
          </p:cNvSpPr>
          <p:nvPr>
            <p:ph type="dt" sz="quarter" idx="10"/>
          </p:nvPr>
        </p:nvSpPr>
        <p:spPr>
          <a:noFill/>
        </p:spPr>
        <p:txBody>
          <a:bodyPr/>
          <a:lstStyle/>
          <a:p>
            <a:fld id="{9654CDF0-EF4A-47E0-A631-93CDE3A6A6C8}" type="datetime4">
              <a:rPr lang="en-US" smtClean="0"/>
              <a:pPr/>
              <a:t>April 28, 2012</a:t>
            </a:fld>
            <a:endParaRPr lang="fr-CA" smtClean="0"/>
          </a:p>
        </p:txBody>
      </p:sp>
      <p:sp>
        <p:nvSpPr>
          <p:cNvPr id="73731" name="Slide Number Placeholder 4"/>
          <p:cNvSpPr>
            <a:spLocks noGrp="1"/>
          </p:cNvSpPr>
          <p:nvPr>
            <p:ph type="sldNum" sz="quarter" idx="11"/>
          </p:nvPr>
        </p:nvSpPr>
        <p:spPr>
          <a:noFill/>
        </p:spPr>
        <p:txBody>
          <a:bodyPr/>
          <a:lstStyle/>
          <a:p>
            <a:fld id="{34AFC3C4-FA5F-40A3-8415-83D4BCAA5590}" type="slidenum">
              <a:rPr lang="en-US" smtClean="0"/>
              <a:pPr/>
              <a:t>89</a:t>
            </a:fld>
            <a:endParaRPr lang="en-US" smtClean="0"/>
          </a:p>
        </p:txBody>
      </p:sp>
      <p:sp>
        <p:nvSpPr>
          <p:cNvPr id="73732" name="Rectangle 2"/>
          <p:cNvSpPr>
            <a:spLocks noGrp="1" noChangeArrowheads="1"/>
          </p:cNvSpPr>
          <p:nvPr>
            <p:ph type="title"/>
          </p:nvPr>
        </p:nvSpPr>
        <p:spPr>
          <a:xfrm>
            <a:off x="879475" y="188913"/>
            <a:ext cx="7219950" cy="838200"/>
          </a:xfrm>
        </p:spPr>
        <p:txBody>
          <a:bodyPr/>
          <a:lstStyle/>
          <a:p>
            <a:pPr eaLnBrk="1" hangingPunct="1"/>
            <a:r>
              <a:rPr lang="en-CA" sz="3200" smtClean="0"/>
              <a:t>Contact Information</a:t>
            </a:r>
          </a:p>
        </p:txBody>
      </p:sp>
      <p:sp>
        <p:nvSpPr>
          <p:cNvPr id="73733" name="Rectangle 3"/>
          <p:cNvSpPr>
            <a:spLocks noGrp="1" noChangeArrowheads="1"/>
          </p:cNvSpPr>
          <p:nvPr>
            <p:ph type="body" idx="1"/>
          </p:nvPr>
        </p:nvSpPr>
        <p:spPr>
          <a:xfrm>
            <a:off x="250824" y="1268412"/>
            <a:ext cx="8893175" cy="4680867"/>
          </a:xfrm>
        </p:spPr>
        <p:txBody>
          <a:bodyPr/>
          <a:lstStyle/>
          <a:p>
            <a:pPr marL="4763" indent="-4763" eaLnBrk="1" hangingPunct="1"/>
            <a:r>
              <a:rPr lang="en-CA" b="1" dirty="0" smtClean="0"/>
              <a:t> Claude Y Laporte</a:t>
            </a:r>
          </a:p>
          <a:p>
            <a:pPr marL="342900" lvl="1" indent="-223838" eaLnBrk="1" hangingPunct="1"/>
            <a:r>
              <a:rPr lang="en-CA" sz="2600" b="1" dirty="0" smtClean="0"/>
              <a:t>Voice: + 1 514 396 8956</a:t>
            </a:r>
          </a:p>
          <a:p>
            <a:pPr marL="342900" lvl="1" indent="-223838" eaLnBrk="1" hangingPunct="1"/>
            <a:r>
              <a:rPr lang="en-CA" sz="2600" b="1" dirty="0" smtClean="0"/>
              <a:t>E-Mail: </a:t>
            </a:r>
            <a:r>
              <a:rPr lang="en-CA" sz="2600" b="1" dirty="0" err="1" smtClean="0"/>
              <a:t>Claude.Y.Laporte@etsmtl.ca</a:t>
            </a:r>
            <a:endParaRPr lang="en-CA" sz="2600" b="1" dirty="0" smtClean="0"/>
          </a:p>
          <a:p>
            <a:pPr marL="342900" lvl="1" indent="-223838" eaLnBrk="1" hangingPunct="1"/>
            <a:r>
              <a:rPr lang="en-CA" sz="2600" b="1" dirty="0" smtClean="0"/>
              <a:t>Web: </a:t>
            </a:r>
            <a:r>
              <a:rPr lang="en-CA" b="1" dirty="0" smtClean="0">
                <a:hlinkClick r:id="rId3"/>
              </a:rPr>
              <a:t>http://profs.etsmtl.ca/claporte/English/index.html</a:t>
            </a:r>
            <a:endParaRPr lang="en-CA" b="1" dirty="0" smtClean="0"/>
          </a:p>
          <a:p>
            <a:pPr marL="4763" indent="-4763" eaLnBrk="1" hangingPunct="1">
              <a:buFontTx/>
              <a:buNone/>
            </a:pPr>
            <a:endParaRPr lang="en-CA" b="1" dirty="0" smtClean="0"/>
          </a:p>
          <a:p>
            <a:pPr marL="4763" indent="-4763" eaLnBrk="1" hangingPunct="1"/>
            <a:r>
              <a:rPr lang="en-CA" b="1" dirty="0" smtClean="0"/>
              <a:t> Public site of WG 24</a:t>
            </a:r>
          </a:p>
          <a:p>
            <a:pPr marL="342900" lvl="1" indent="-223838" eaLnBrk="1" hangingPunct="1"/>
            <a:r>
              <a:rPr lang="en-CA" b="1" dirty="0" smtClean="0"/>
              <a:t>Free access to Deployment Packages, presentation material and articles:</a:t>
            </a:r>
          </a:p>
          <a:p>
            <a:pPr lvl="2" eaLnBrk="1" hangingPunct="1"/>
            <a:r>
              <a:rPr lang="en-CA" sz="2300" b="1" dirty="0" smtClean="0">
                <a:hlinkClick r:id="rId4"/>
              </a:rPr>
              <a:t>http://profs.logti.etsmtl.ca/claporte/English/VSE/index.html</a:t>
            </a:r>
            <a:endParaRPr lang="en-CA" sz="2300" b="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fld id="{91FD3FFE-CD83-4CEB-BC7C-F0C48F5323FB}" type="datetime4">
              <a:rPr lang="en-US" smtClean="0"/>
              <a:pPr/>
              <a:t>April 28, 2012</a:t>
            </a:fld>
            <a:endParaRPr lang="fr-CA" smtClean="0"/>
          </a:p>
        </p:txBody>
      </p:sp>
      <p:sp>
        <p:nvSpPr>
          <p:cNvPr id="21507" name="Slide Number Placeholder 4"/>
          <p:cNvSpPr>
            <a:spLocks noGrp="1"/>
          </p:cNvSpPr>
          <p:nvPr>
            <p:ph type="sldNum" sz="quarter" idx="11"/>
          </p:nvPr>
        </p:nvSpPr>
        <p:spPr>
          <a:noFill/>
        </p:spPr>
        <p:txBody>
          <a:bodyPr/>
          <a:lstStyle/>
          <a:p>
            <a:fld id="{3BD86999-B3D0-41CA-BA72-26AD7EAAC6AB}" type="slidenum">
              <a:rPr lang="en-US" smtClean="0"/>
              <a:pPr/>
              <a:t>9</a:t>
            </a:fld>
            <a:endParaRPr lang="en-US" smtClean="0"/>
          </a:p>
        </p:txBody>
      </p:sp>
      <p:sp>
        <p:nvSpPr>
          <p:cNvPr id="21508" name="Rectangle 2"/>
          <p:cNvSpPr>
            <a:spLocks noGrp="1" noChangeArrowheads="1"/>
          </p:cNvSpPr>
          <p:nvPr>
            <p:ph type="title"/>
          </p:nvPr>
        </p:nvSpPr>
        <p:spPr>
          <a:xfrm>
            <a:off x="755576" y="219075"/>
            <a:ext cx="7632452" cy="533400"/>
          </a:xfrm>
        </p:spPr>
        <p:txBody>
          <a:bodyPr/>
          <a:lstStyle/>
          <a:p>
            <a:pPr eaLnBrk="1" hangingPunct="1"/>
            <a:r>
              <a:rPr lang="en-CA" sz="3200" dirty="0" smtClean="0"/>
              <a:t>Establishment of  ISO Working Group 24</a:t>
            </a:r>
          </a:p>
        </p:txBody>
      </p:sp>
      <p:sp>
        <p:nvSpPr>
          <p:cNvPr id="21509" name="Rectangle 12"/>
          <p:cNvSpPr>
            <a:spLocks noGrp="1" noChangeArrowheads="1"/>
          </p:cNvSpPr>
          <p:nvPr>
            <p:ph type="body" idx="1"/>
          </p:nvPr>
        </p:nvSpPr>
        <p:spPr>
          <a:xfrm>
            <a:off x="179388" y="908050"/>
            <a:ext cx="8493125" cy="5400675"/>
          </a:xfrm>
          <a:noFill/>
        </p:spPr>
        <p:txBody>
          <a:bodyPr/>
          <a:lstStyle/>
          <a:p>
            <a:pPr eaLnBrk="1" hangingPunct="1"/>
            <a:r>
              <a:rPr lang="en-CA" sz="2000" b="1" dirty="0" smtClean="0"/>
              <a:t>Two Workshops in Thailand – 2005 </a:t>
            </a:r>
            <a:r>
              <a:rPr lang="en-CA" sz="2000" b="1" dirty="0" smtClean="0">
                <a:solidFill>
                  <a:schemeClr val="accent2"/>
                </a:solidFill>
              </a:rPr>
              <a:t>*</a:t>
            </a:r>
          </a:p>
          <a:p>
            <a:pPr lvl="1" eaLnBrk="1" hangingPunct="1"/>
            <a:r>
              <a:rPr lang="en-CA" sz="1800" dirty="0" smtClean="0"/>
              <a:t>Sponsored by the Thai Industrial Standard Institute and the Thai Software Industry Promotion Agency,</a:t>
            </a:r>
          </a:p>
          <a:p>
            <a:pPr lvl="1" eaLnBrk="1" hangingPunct="1"/>
            <a:r>
              <a:rPr lang="en-CA" sz="1800" dirty="0" smtClean="0"/>
              <a:t>Representatives</a:t>
            </a:r>
          </a:p>
          <a:p>
            <a:pPr lvl="2" eaLnBrk="1" hangingPunct="1"/>
            <a:r>
              <a:rPr lang="en-CA" sz="1800" dirty="0" smtClean="0"/>
              <a:t>Australia, Belgium, Brazil, Canada, Czechoslovakia, Finland, South Africa, South Korea, USA and Thailand. </a:t>
            </a:r>
          </a:p>
          <a:p>
            <a:pPr eaLnBrk="1" hangingPunct="1"/>
            <a:r>
              <a:rPr lang="en-CA" sz="2000" b="1" dirty="0" smtClean="0"/>
              <a:t>SC7 Plenary Meeting in Finland – May 2005 </a:t>
            </a:r>
          </a:p>
          <a:p>
            <a:pPr lvl="1" eaLnBrk="1" hangingPunct="1"/>
            <a:r>
              <a:rPr lang="en-CA" sz="1800" dirty="0" smtClean="0"/>
              <a:t>Proposal to establish a new Working Group (WG) was tabled </a:t>
            </a:r>
          </a:p>
          <a:p>
            <a:pPr lvl="1" eaLnBrk="1" hangingPunct="1"/>
            <a:r>
              <a:rPr lang="en-CA" sz="1800" dirty="0" smtClean="0"/>
              <a:t>Twelve countries offered their support to staff WG 24</a:t>
            </a:r>
          </a:p>
          <a:p>
            <a:pPr lvl="2" eaLnBrk="1" hangingPunct="1"/>
            <a:r>
              <a:rPr lang="en-CA" sz="1800" dirty="0" smtClean="0"/>
              <a:t>Belgium, Canada, the Czech Republic, Ireland, Italy, Japan, Korea, Luxembourg, South Africa, Thailand, the United Kingdom, and the United States</a:t>
            </a:r>
            <a:r>
              <a:rPr lang="fr-CA" sz="1800" dirty="0" smtClean="0"/>
              <a:t> </a:t>
            </a:r>
            <a:endParaRPr lang="en-CA" sz="1800" dirty="0" smtClean="0"/>
          </a:p>
          <a:p>
            <a:pPr eaLnBrk="1" hangingPunct="1"/>
            <a:r>
              <a:rPr lang="en-GB" sz="2000" b="1" dirty="0" smtClean="0"/>
              <a:t>Working Group 24 (WG 24) was approved - Fall 2005 </a:t>
            </a:r>
          </a:p>
          <a:p>
            <a:pPr lvl="1" eaLnBrk="1" hangingPunct="1"/>
            <a:r>
              <a:rPr lang="en-GB" sz="1800" dirty="0" smtClean="0"/>
              <a:t>Mr. Tanin Uthayanaka (Thailand) was appointed Convener.</a:t>
            </a:r>
            <a:endParaRPr lang="en-CA" sz="1800" dirty="0" smtClean="0"/>
          </a:p>
          <a:p>
            <a:pPr lvl="1" eaLnBrk="1" hangingPunct="1"/>
            <a:r>
              <a:rPr lang="en-GB" sz="1800" dirty="0" smtClean="0"/>
              <a:t>Mr. Jean Bérubé (Canada) was appointed Secretary.</a:t>
            </a:r>
            <a:endParaRPr lang="en-US" sz="1800" dirty="0" smtClean="0"/>
          </a:p>
          <a:p>
            <a:pPr lvl="1" eaLnBrk="1" hangingPunct="1"/>
            <a:r>
              <a:rPr lang="en-GB" sz="1800" dirty="0" smtClean="0"/>
              <a:t>Mr. Claude Y. Laporte (IEEE Computer Society) was appointed Project Editor</a:t>
            </a:r>
            <a:endParaRPr lang="en-CA" sz="1800" dirty="0" smtClean="0"/>
          </a:p>
        </p:txBody>
      </p:sp>
      <p:pic>
        <p:nvPicPr>
          <p:cNvPr id="21510" name="Picture 13" descr="Sipa"/>
          <p:cNvPicPr>
            <a:picLocks noChangeAspect="1" noChangeArrowheads="1"/>
          </p:cNvPicPr>
          <p:nvPr>
            <p:custDataLst>
              <p:tags r:id="rId1"/>
            </p:custDataLst>
          </p:nvPr>
        </p:nvPicPr>
        <p:blipFill>
          <a:blip r:embed="rId5" cstate="print"/>
          <a:srcRect/>
          <a:stretch>
            <a:fillRect/>
          </a:stretch>
        </p:blipFill>
        <p:spPr bwMode="auto">
          <a:xfrm>
            <a:off x="6986588" y="1619250"/>
            <a:ext cx="1762125" cy="585788"/>
          </a:xfrm>
          <a:prstGeom prst="rect">
            <a:avLst/>
          </a:prstGeom>
          <a:noFill/>
          <a:ln w="9525">
            <a:noFill/>
            <a:miter lim="800000"/>
            <a:headEnd/>
            <a:tailEnd/>
          </a:ln>
        </p:spPr>
      </p:pic>
      <p:pic>
        <p:nvPicPr>
          <p:cNvPr id="21511" name="Picture 14" descr="Fi-flag"/>
          <p:cNvPicPr>
            <a:picLocks noChangeAspect="1" noChangeArrowheads="1"/>
          </p:cNvPicPr>
          <p:nvPr>
            <p:custDataLst>
              <p:tags r:id="rId2"/>
            </p:custDataLst>
          </p:nvPr>
        </p:nvPicPr>
        <p:blipFill>
          <a:blip r:embed="rId6" cstate="print"/>
          <a:srcRect/>
          <a:stretch>
            <a:fillRect/>
          </a:stretch>
        </p:blipFill>
        <p:spPr bwMode="auto">
          <a:xfrm>
            <a:off x="7451725" y="2849116"/>
            <a:ext cx="1152525" cy="7239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ate Placeholder 1"/>
          <p:cNvSpPr>
            <a:spLocks noGrp="1"/>
          </p:cNvSpPr>
          <p:nvPr>
            <p:ph type="dt" sz="quarter" idx="10"/>
          </p:nvPr>
        </p:nvSpPr>
        <p:spPr>
          <a:noFill/>
        </p:spPr>
        <p:txBody>
          <a:bodyPr/>
          <a:lstStyle/>
          <a:p>
            <a:fld id="{CC4DCBF4-3B17-41AC-BE60-3F37E5FE76E0}" type="datetime4">
              <a:rPr lang="en-US" smtClean="0"/>
              <a:pPr/>
              <a:t>April 28, 2012</a:t>
            </a:fld>
            <a:endParaRPr lang="fr-CA" smtClean="0"/>
          </a:p>
        </p:txBody>
      </p:sp>
      <p:sp>
        <p:nvSpPr>
          <p:cNvPr id="72707" name="Slide Number Placeholder 2"/>
          <p:cNvSpPr>
            <a:spLocks noGrp="1"/>
          </p:cNvSpPr>
          <p:nvPr>
            <p:ph type="sldNum" sz="quarter" idx="11"/>
          </p:nvPr>
        </p:nvSpPr>
        <p:spPr>
          <a:noFill/>
        </p:spPr>
        <p:txBody>
          <a:bodyPr/>
          <a:lstStyle/>
          <a:p>
            <a:fld id="{C2860B9C-B0B3-43AF-9208-4557042AC1EC}" type="slidenum">
              <a:rPr lang="en-US" smtClean="0"/>
              <a:pPr/>
              <a:t>90</a:t>
            </a:fld>
            <a:endParaRPr lang="en-US" smtClean="0"/>
          </a:p>
        </p:txBody>
      </p:sp>
      <p:sp>
        <p:nvSpPr>
          <p:cNvPr id="72708" name="Rectangle 2"/>
          <p:cNvSpPr>
            <a:spLocks noChangeArrowheads="1"/>
          </p:cNvSpPr>
          <p:nvPr>
            <p:custDataLst>
              <p:tags r:id="rId1"/>
            </p:custDataLst>
          </p:nvPr>
        </p:nvSpPr>
        <p:spPr bwMode="auto">
          <a:xfrm>
            <a:off x="457200" y="-90264"/>
            <a:ext cx="8229600" cy="1143000"/>
          </a:xfrm>
          <a:prstGeom prst="rect">
            <a:avLst/>
          </a:prstGeom>
          <a:noFill/>
          <a:ln w="9525">
            <a:noFill/>
            <a:miter lim="800000"/>
            <a:headEnd/>
            <a:tailEnd/>
          </a:ln>
        </p:spPr>
        <p:txBody>
          <a:bodyPr anchor="ctr"/>
          <a:lstStyle/>
          <a:p>
            <a:pPr algn="ctr"/>
            <a:r>
              <a:rPr lang="en-CA" sz="3200" b="1" dirty="0">
                <a:solidFill>
                  <a:schemeClr val="accent2"/>
                </a:solidFill>
                <a:latin typeface="Times New Roman" pitchFamily="18" charset="0"/>
              </a:rPr>
              <a:t>References</a:t>
            </a:r>
          </a:p>
        </p:txBody>
      </p:sp>
      <p:sp>
        <p:nvSpPr>
          <p:cNvPr id="72709" name="Rectangle 3"/>
          <p:cNvSpPr>
            <a:spLocks noChangeArrowheads="1"/>
          </p:cNvSpPr>
          <p:nvPr>
            <p:custDataLst>
              <p:tags r:id="rId2"/>
            </p:custDataLst>
          </p:nvPr>
        </p:nvSpPr>
        <p:spPr bwMode="auto">
          <a:xfrm>
            <a:off x="323850" y="837778"/>
            <a:ext cx="8640763" cy="5543550"/>
          </a:xfrm>
          <a:prstGeom prst="rect">
            <a:avLst/>
          </a:prstGeom>
          <a:noFill/>
          <a:ln w="9525">
            <a:noFill/>
            <a:miter lim="800000"/>
            <a:headEnd/>
            <a:tailEnd/>
          </a:ln>
        </p:spPr>
        <p:txBody>
          <a:bodyPr/>
          <a:lstStyle/>
          <a:p>
            <a:pPr marL="342900" indent="-342900">
              <a:lnSpc>
                <a:spcPct val="90000"/>
              </a:lnSpc>
              <a:spcBef>
                <a:spcPct val="20000"/>
              </a:spcBef>
              <a:buFontTx/>
              <a:buChar char="•"/>
            </a:pPr>
            <a:r>
              <a:rPr lang="fr-CA" dirty="0" smtClean="0">
                <a:latin typeface="Times New Roman" pitchFamily="18" charset="0"/>
              </a:rPr>
              <a:t>Fanmuy, G., L’Ingénierie et Management des Systèmes pour les PME/TPE et petits projets, Association Française d'Ingénierie Système (AFIS)/International Council on Systems Engineering (INCOSE), May 24th, 2011, Paris, France.</a:t>
            </a:r>
          </a:p>
          <a:p>
            <a:pPr marL="342900" indent="-342900">
              <a:lnSpc>
                <a:spcPct val="90000"/>
              </a:lnSpc>
              <a:spcBef>
                <a:spcPct val="20000"/>
              </a:spcBef>
              <a:buFontTx/>
              <a:buChar char="•"/>
            </a:pPr>
            <a:r>
              <a:rPr lang="en-CA" dirty="0" smtClean="0">
                <a:latin typeface="Times New Roman" pitchFamily="18" charset="0"/>
              </a:rPr>
              <a:t>ISO/IEC </a:t>
            </a:r>
            <a:r>
              <a:rPr lang="en-CA" dirty="0">
                <a:latin typeface="Times New Roman" pitchFamily="18" charset="0"/>
              </a:rPr>
              <a:t>JTC1/SC7 N3288, New Work Item Proposal – Software Life Cycles for Very Small Enterprises, Mai 2005.</a:t>
            </a:r>
          </a:p>
          <a:p>
            <a:pPr marL="342900" indent="-342900">
              <a:lnSpc>
                <a:spcPct val="90000"/>
              </a:lnSpc>
              <a:spcBef>
                <a:spcPct val="20000"/>
              </a:spcBef>
              <a:buFontTx/>
              <a:buChar char="•"/>
            </a:pPr>
            <a:r>
              <a:rPr lang="en-CA" dirty="0">
                <a:latin typeface="Times New Roman" pitchFamily="18" charset="0"/>
              </a:rPr>
              <a:t>ISO/IEC 12207:2008, Information technology – Software life cycle processes, International Organization for Standardization/ International </a:t>
            </a:r>
            <a:r>
              <a:rPr lang="en-CA" dirty="0" err="1">
                <a:latin typeface="Times New Roman" pitchFamily="18" charset="0"/>
              </a:rPr>
              <a:t>Electrotechnical</a:t>
            </a:r>
            <a:r>
              <a:rPr lang="en-CA" dirty="0">
                <a:latin typeface="Times New Roman" pitchFamily="18" charset="0"/>
              </a:rPr>
              <a:t> Commission: Geneva, Switzerland. </a:t>
            </a:r>
          </a:p>
          <a:p>
            <a:pPr marL="342900" indent="-342900">
              <a:lnSpc>
                <a:spcPct val="90000"/>
              </a:lnSpc>
              <a:spcBef>
                <a:spcPct val="20000"/>
              </a:spcBef>
              <a:buFontTx/>
              <a:buChar char="•"/>
            </a:pPr>
            <a:r>
              <a:rPr lang="en-CA" dirty="0">
                <a:latin typeface="Times New Roman" pitchFamily="18" charset="0"/>
              </a:rPr>
              <a:t>ISO/IEC 29110 - Lifecycle Profiles for Very Small Entities (VSEs) – Part 1: Overview. International Organization for Standardization/International </a:t>
            </a:r>
            <a:r>
              <a:rPr lang="en-CA" dirty="0" err="1">
                <a:latin typeface="Times New Roman" pitchFamily="18" charset="0"/>
              </a:rPr>
              <a:t>Electrotechnical</a:t>
            </a:r>
            <a:r>
              <a:rPr lang="en-CA" dirty="0">
                <a:latin typeface="Times New Roman" pitchFamily="18" charset="0"/>
              </a:rPr>
              <a:t> Commission: Geneva, Switzerland.</a:t>
            </a:r>
          </a:p>
          <a:p>
            <a:pPr marL="342900" indent="-342900">
              <a:lnSpc>
                <a:spcPct val="90000"/>
              </a:lnSpc>
              <a:spcBef>
                <a:spcPct val="20000"/>
              </a:spcBef>
              <a:buFontTx/>
              <a:buChar char="•"/>
            </a:pPr>
            <a:r>
              <a:rPr lang="en-CA" dirty="0">
                <a:latin typeface="Times New Roman" pitchFamily="18" charset="0"/>
              </a:rPr>
              <a:t>ISO/IEC 15289:2006 - Systems and software engineering - Content of systems and software life cycle process information products (Documentation)</a:t>
            </a:r>
          </a:p>
          <a:p>
            <a:pPr marL="342900" indent="-342900">
              <a:lnSpc>
                <a:spcPct val="90000"/>
              </a:lnSpc>
              <a:spcBef>
                <a:spcPct val="20000"/>
              </a:spcBef>
              <a:buFontTx/>
              <a:buChar char="•"/>
            </a:pPr>
            <a:r>
              <a:rPr lang="fr-CA" dirty="0" err="1">
                <a:latin typeface="Times New Roman" pitchFamily="18" charset="0"/>
              </a:rPr>
              <a:t>Kabli</a:t>
            </a:r>
            <a:r>
              <a:rPr lang="fr-CA" dirty="0">
                <a:latin typeface="Times New Roman" pitchFamily="18" charset="0"/>
              </a:rPr>
              <a:t>, S., Conception, réalisation et mise a l’essai de trousses de déploiement pour faciliter et accélérer l’implémentation de la norme ISO/CEI 20000 par les très petites structures, ÉTS, 2009.</a:t>
            </a:r>
          </a:p>
          <a:p>
            <a:pPr marL="342900" indent="-342900">
              <a:lnSpc>
                <a:spcPct val="90000"/>
              </a:lnSpc>
              <a:spcBef>
                <a:spcPct val="20000"/>
              </a:spcBef>
              <a:buFontTx/>
              <a:buChar char="•"/>
            </a:pPr>
            <a:r>
              <a:rPr lang="en-CA" dirty="0">
                <a:latin typeface="Times New Roman" pitchFamily="18" charset="0"/>
              </a:rPr>
              <a:t>Laporte, C.Y., Alexandre, S., O’Connor, R., A Software Engineering Lifecycle Standard for Very Small Enterprises, in R.V. O’Connor et al. (Eds.): </a:t>
            </a:r>
            <a:r>
              <a:rPr lang="en-CA" dirty="0" err="1">
                <a:latin typeface="Times New Roman" pitchFamily="18" charset="0"/>
              </a:rPr>
              <a:t>EuroSPI</a:t>
            </a:r>
            <a:r>
              <a:rPr lang="en-CA" dirty="0">
                <a:latin typeface="Times New Roman" pitchFamily="18" charset="0"/>
              </a:rPr>
              <a:t> 2008, CCIS 16, pp. 129–141. </a:t>
            </a:r>
          </a:p>
          <a:p>
            <a:pPr marL="342900" indent="-342900">
              <a:lnSpc>
                <a:spcPct val="90000"/>
              </a:lnSpc>
              <a:spcBef>
                <a:spcPct val="20000"/>
              </a:spcBef>
              <a:buFontTx/>
              <a:buChar char="•"/>
            </a:pPr>
            <a:r>
              <a:rPr lang="en-CA" dirty="0" smtClean="0">
                <a:latin typeface="Times New Roman" pitchFamily="18" charset="0"/>
              </a:rPr>
              <a:t>Rogers</a:t>
            </a:r>
            <a:r>
              <a:rPr lang="en-CA" dirty="0">
                <a:latin typeface="Times New Roman" pitchFamily="18" charset="0"/>
              </a:rPr>
              <a:t>, Everett M., Diffusion of Innovations, fifth edition, Free Press, New York, 2003.</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11"/>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NUM" val="6"/>
</p:tagLst>
</file>

<file path=ppt/tags/tag102.xml><?xml version="1.0" encoding="utf-8"?>
<p:tagLst xmlns:a="http://schemas.openxmlformats.org/drawingml/2006/main" xmlns:r="http://schemas.openxmlformats.org/officeDocument/2006/relationships" xmlns:p="http://schemas.openxmlformats.org/presentationml/2006/main">
  <p:tag name="NUM" val="7"/>
</p:tagLst>
</file>

<file path=ppt/tags/tag103.xml><?xml version="1.0" encoding="utf-8"?>
<p:tagLst xmlns:a="http://schemas.openxmlformats.org/drawingml/2006/main" xmlns:r="http://schemas.openxmlformats.org/officeDocument/2006/relationships" xmlns:p="http://schemas.openxmlformats.org/presentationml/2006/main">
  <p:tag name="NUM" val="8"/>
</p:tagLst>
</file>

<file path=ppt/tags/tag104.xml><?xml version="1.0" encoding="utf-8"?>
<p:tagLst xmlns:a="http://schemas.openxmlformats.org/drawingml/2006/main" xmlns:r="http://schemas.openxmlformats.org/officeDocument/2006/relationships" xmlns:p="http://schemas.openxmlformats.org/presentationml/2006/main">
  <p:tag name="NUM" val="9"/>
</p:tagLst>
</file>

<file path=ppt/tags/tag105.xml><?xml version="1.0" encoding="utf-8"?>
<p:tagLst xmlns:a="http://schemas.openxmlformats.org/drawingml/2006/main" xmlns:r="http://schemas.openxmlformats.org/officeDocument/2006/relationships" xmlns:p="http://schemas.openxmlformats.org/presentationml/2006/main">
  <p:tag name="NUM" val="10"/>
</p:tagLst>
</file>

<file path=ppt/tags/tag106.xml><?xml version="1.0" encoding="utf-8"?>
<p:tagLst xmlns:a="http://schemas.openxmlformats.org/drawingml/2006/main" xmlns:r="http://schemas.openxmlformats.org/officeDocument/2006/relationships" xmlns:p="http://schemas.openxmlformats.org/presentationml/2006/main">
  <p:tag name="NUM" val="11"/>
</p:tagLst>
</file>

<file path=ppt/tags/tag107.xml><?xml version="1.0" encoding="utf-8"?>
<p:tagLst xmlns:a="http://schemas.openxmlformats.org/drawingml/2006/main" xmlns:r="http://schemas.openxmlformats.org/officeDocument/2006/relationships" xmlns:p="http://schemas.openxmlformats.org/presentationml/2006/main">
  <p:tag name="NUM" val="12"/>
</p:tagLst>
</file>

<file path=ppt/tags/tag108.xml><?xml version="1.0" encoding="utf-8"?>
<p:tagLst xmlns:a="http://schemas.openxmlformats.org/drawingml/2006/main" xmlns:r="http://schemas.openxmlformats.org/officeDocument/2006/relationships" xmlns:p="http://schemas.openxmlformats.org/presentationml/2006/main">
  <p:tag name="NUM" val="13"/>
</p:tagLst>
</file>

<file path=ppt/tags/tag109.xml><?xml version="1.0" encoding="utf-8"?>
<p:tagLst xmlns:a="http://schemas.openxmlformats.org/drawingml/2006/main" xmlns:r="http://schemas.openxmlformats.org/officeDocument/2006/relationships" xmlns:p="http://schemas.openxmlformats.org/presentationml/2006/main">
  <p:tag name="NUM" val="14"/>
</p:tagLst>
</file>

<file path=ppt/tags/tag11.xml><?xml version="1.0" encoding="utf-8"?>
<p:tagLst xmlns:a="http://schemas.openxmlformats.org/drawingml/2006/main" xmlns:r="http://schemas.openxmlformats.org/officeDocument/2006/relationships" xmlns:p="http://schemas.openxmlformats.org/presentationml/2006/main">
  <p:tag name="NUM" val="19"/>
</p:tagLst>
</file>

<file path=ppt/tags/tag110.xml><?xml version="1.0" encoding="utf-8"?>
<p:tagLst xmlns:a="http://schemas.openxmlformats.org/drawingml/2006/main" xmlns:r="http://schemas.openxmlformats.org/officeDocument/2006/relationships" xmlns:p="http://schemas.openxmlformats.org/presentationml/2006/main">
  <p:tag name="NUM" val="15"/>
</p:tagLst>
</file>

<file path=ppt/tags/tag111.xml><?xml version="1.0" encoding="utf-8"?>
<p:tagLst xmlns:a="http://schemas.openxmlformats.org/drawingml/2006/main" xmlns:r="http://schemas.openxmlformats.org/officeDocument/2006/relationships" xmlns:p="http://schemas.openxmlformats.org/presentationml/2006/main">
  <p:tag name="NUM" val="16"/>
</p:tagLst>
</file>

<file path=ppt/tags/tag112.xml><?xml version="1.0" encoding="utf-8"?>
<p:tagLst xmlns:a="http://schemas.openxmlformats.org/drawingml/2006/main" xmlns:r="http://schemas.openxmlformats.org/officeDocument/2006/relationships" xmlns:p="http://schemas.openxmlformats.org/presentationml/2006/main">
  <p:tag name="NUM" val="17"/>
</p:tagLst>
</file>

<file path=ppt/tags/tag113.xml><?xml version="1.0" encoding="utf-8"?>
<p:tagLst xmlns:a="http://schemas.openxmlformats.org/drawingml/2006/main" xmlns:r="http://schemas.openxmlformats.org/officeDocument/2006/relationships" xmlns:p="http://schemas.openxmlformats.org/presentationml/2006/main">
  <p:tag name="NUM" val="18"/>
</p:tagLst>
</file>

<file path=ppt/tags/tag114.xml><?xml version="1.0" encoding="utf-8"?>
<p:tagLst xmlns:a="http://schemas.openxmlformats.org/drawingml/2006/main" xmlns:r="http://schemas.openxmlformats.org/officeDocument/2006/relationships" xmlns:p="http://schemas.openxmlformats.org/presentationml/2006/main">
  <p:tag name="NUM" val="19"/>
</p:tagLst>
</file>

<file path=ppt/tags/tag115.xml><?xml version="1.0" encoding="utf-8"?>
<p:tagLst xmlns:a="http://schemas.openxmlformats.org/drawingml/2006/main" xmlns:r="http://schemas.openxmlformats.org/officeDocument/2006/relationships" xmlns:p="http://schemas.openxmlformats.org/presentationml/2006/main">
  <p:tag name="NUM" val="20"/>
</p:tagLst>
</file>

<file path=ppt/tags/tag116.xml><?xml version="1.0" encoding="utf-8"?>
<p:tagLst xmlns:a="http://schemas.openxmlformats.org/drawingml/2006/main" xmlns:r="http://schemas.openxmlformats.org/officeDocument/2006/relationships" xmlns:p="http://schemas.openxmlformats.org/presentationml/2006/main">
  <p:tag name="NUM" val="21"/>
</p:tagLst>
</file>

<file path=ppt/tags/tag117.xml><?xml version="1.0" encoding="utf-8"?>
<p:tagLst xmlns:a="http://schemas.openxmlformats.org/drawingml/2006/main" xmlns:r="http://schemas.openxmlformats.org/officeDocument/2006/relationships" xmlns:p="http://schemas.openxmlformats.org/presentationml/2006/main">
  <p:tag name="NUM" val="22"/>
</p:tagLst>
</file>

<file path=ppt/tags/tag118.xml><?xml version="1.0" encoding="utf-8"?>
<p:tagLst xmlns:a="http://schemas.openxmlformats.org/drawingml/2006/main" xmlns:r="http://schemas.openxmlformats.org/officeDocument/2006/relationships" xmlns:p="http://schemas.openxmlformats.org/presentationml/2006/main">
  <p:tag name="NUM" val="23"/>
</p:tagLst>
</file>

<file path=ppt/tags/tag119.xml><?xml version="1.0" encoding="utf-8"?>
<p:tagLst xmlns:a="http://schemas.openxmlformats.org/drawingml/2006/main" xmlns:r="http://schemas.openxmlformats.org/officeDocument/2006/relationships" xmlns:p="http://schemas.openxmlformats.org/presentationml/2006/main">
  <p:tag name="NUM" val="24"/>
</p:tagLst>
</file>

<file path=ppt/tags/tag12.xml><?xml version="1.0" encoding="utf-8"?>
<p:tagLst xmlns:a="http://schemas.openxmlformats.org/drawingml/2006/main" xmlns:r="http://schemas.openxmlformats.org/officeDocument/2006/relationships" xmlns:p="http://schemas.openxmlformats.org/presentationml/2006/main">
  <p:tag name="NUM" val="18"/>
</p:tagLst>
</file>

<file path=ppt/tags/tag120.xml><?xml version="1.0" encoding="utf-8"?>
<p:tagLst xmlns:a="http://schemas.openxmlformats.org/drawingml/2006/main" xmlns:r="http://schemas.openxmlformats.org/officeDocument/2006/relationships" xmlns:p="http://schemas.openxmlformats.org/presentationml/2006/main">
  <p:tag name="NUM" val="25"/>
</p:tagLst>
</file>

<file path=ppt/tags/tag121.xml><?xml version="1.0" encoding="utf-8"?>
<p:tagLst xmlns:a="http://schemas.openxmlformats.org/drawingml/2006/main" xmlns:r="http://schemas.openxmlformats.org/officeDocument/2006/relationships" xmlns:p="http://schemas.openxmlformats.org/presentationml/2006/main">
  <p:tag name="NUM" val="26"/>
</p:tagLst>
</file>

<file path=ppt/tags/tag122.xml><?xml version="1.0" encoding="utf-8"?>
<p:tagLst xmlns:a="http://schemas.openxmlformats.org/drawingml/2006/main" xmlns:r="http://schemas.openxmlformats.org/officeDocument/2006/relationships" xmlns:p="http://schemas.openxmlformats.org/presentationml/2006/main">
  <p:tag name="NUM" val="27"/>
</p:tagLst>
</file>

<file path=ppt/tags/tag123.xml><?xml version="1.0" encoding="utf-8"?>
<p:tagLst xmlns:a="http://schemas.openxmlformats.org/drawingml/2006/main" xmlns:r="http://schemas.openxmlformats.org/officeDocument/2006/relationships" xmlns:p="http://schemas.openxmlformats.org/presentationml/2006/main">
  <p:tag name="NUM" val="28"/>
</p:tagLst>
</file>

<file path=ppt/tags/tag124.xml><?xml version="1.0" encoding="utf-8"?>
<p:tagLst xmlns:a="http://schemas.openxmlformats.org/drawingml/2006/main" xmlns:r="http://schemas.openxmlformats.org/officeDocument/2006/relationships" xmlns:p="http://schemas.openxmlformats.org/presentationml/2006/main">
  <p:tag name="NUM" val="29"/>
</p:tagLst>
</file>

<file path=ppt/tags/tag125.xml><?xml version="1.0" encoding="utf-8"?>
<p:tagLst xmlns:a="http://schemas.openxmlformats.org/drawingml/2006/main" xmlns:r="http://schemas.openxmlformats.org/officeDocument/2006/relationships" xmlns:p="http://schemas.openxmlformats.org/presentationml/2006/main">
  <p:tag name="NUM" val="30"/>
</p:tagLst>
</file>

<file path=ppt/tags/tag126.xml><?xml version="1.0" encoding="utf-8"?>
<p:tagLst xmlns:a="http://schemas.openxmlformats.org/drawingml/2006/main" xmlns:r="http://schemas.openxmlformats.org/officeDocument/2006/relationships" xmlns:p="http://schemas.openxmlformats.org/presentationml/2006/main">
  <p:tag name="NUM" val="31"/>
</p:tagLst>
</file>

<file path=ppt/tags/tag127.xml><?xml version="1.0" encoding="utf-8"?>
<p:tagLst xmlns:a="http://schemas.openxmlformats.org/drawingml/2006/main" xmlns:r="http://schemas.openxmlformats.org/officeDocument/2006/relationships" xmlns:p="http://schemas.openxmlformats.org/presentationml/2006/main">
  <p:tag name="NUM" val="32"/>
</p:tagLst>
</file>

<file path=ppt/tags/tag128.xml><?xml version="1.0" encoding="utf-8"?>
<p:tagLst xmlns:a="http://schemas.openxmlformats.org/drawingml/2006/main" xmlns:r="http://schemas.openxmlformats.org/officeDocument/2006/relationships" xmlns:p="http://schemas.openxmlformats.org/presentationml/2006/main">
  <p:tag name="NUM" val="33"/>
</p:tagLst>
</file>

<file path=ppt/tags/tag129.xml><?xml version="1.0" encoding="utf-8"?>
<p:tagLst xmlns:a="http://schemas.openxmlformats.org/drawingml/2006/main" xmlns:r="http://schemas.openxmlformats.org/officeDocument/2006/relationships" xmlns:p="http://schemas.openxmlformats.org/presentationml/2006/main">
  <p:tag name="NUM" val="34"/>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30.xml><?xml version="1.0" encoding="utf-8"?>
<p:tagLst xmlns:a="http://schemas.openxmlformats.org/drawingml/2006/main" xmlns:r="http://schemas.openxmlformats.org/officeDocument/2006/relationships" xmlns:p="http://schemas.openxmlformats.org/presentationml/2006/main">
  <p:tag name="NUM" val="35"/>
</p:tagLst>
</file>

<file path=ppt/tags/tag131.xml><?xml version="1.0" encoding="utf-8"?>
<p:tagLst xmlns:a="http://schemas.openxmlformats.org/drawingml/2006/main" xmlns:r="http://schemas.openxmlformats.org/officeDocument/2006/relationships" xmlns:p="http://schemas.openxmlformats.org/presentationml/2006/main">
  <p:tag name="NUM" val="36"/>
</p:tagLst>
</file>

<file path=ppt/tags/tag132.xml><?xml version="1.0" encoding="utf-8"?>
<p:tagLst xmlns:a="http://schemas.openxmlformats.org/drawingml/2006/main" xmlns:r="http://schemas.openxmlformats.org/officeDocument/2006/relationships" xmlns:p="http://schemas.openxmlformats.org/presentationml/2006/main">
  <p:tag name="NUM" val="37"/>
</p:tagLst>
</file>

<file path=ppt/tags/tag133.xml><?xml version="1.0" encoding="utf-8"?>
<p:tagLst xmlns:a="http://schemas.openxmlformats.org/drawingml/2006/main" xmlns:r="http://schemas.openxmlformats.org/officeDocument/2006/relationships" xmlns:p="http://schemas.openxmlformats.org/presentationml/2006/main">
  <p:tag name="NUM" val="38"/>
</p:tagLst>
</file>

<file path=ppt/tags/tag134.xml><?xml version="1.0" encoding="utf-8"?>
<p:tagLst xmlns:a="http://schemas.openxmlformats.org/drawingml/2006/main" xmlns:r="http://schemas.openxmlformats.org/officeDocument/2006/relationships" xmlns:p="http://schemas.openxmlformats.org/presentationml/2006/main">
  <p:tag name="NUM" val="39"/>
</p:tagLst>
</file>

<file path=ppt/tags/tag135.xml><?xml version="1.0" encoding="utf-8"?>
<p:tagLst xmlns:a="http://schemas.openxmlformats.org/drawingml/2006/main" xmlns:r="http://schemas.openxmlformats.org/officeDocument/2006/relationships" xmlns:p="http://schemas.openxmlformats.org/presentationml/2006/main">
  <p:tag name="NUM" val="40"/>
</p:tagLst>
</file>

<file path=ppt/tags/tag136.xml><?xml version="1.0" encoding="utf-8"?>
<p:tagLst xmlns:a="http://schemas.openxmlformats.org/drawingml/2006/main" xmlns:r="http://schemas.openxmlformats.org/officeDocument/2006/relationships" xmlns:p="http://schemas.openxmlformats.org/presentationml/2006/main">
  <p:tag name="NUM" val="41"/>
</p:tagLst>
</file>

<file path=ppt/tags/tag137.xml><?xml version="1.0" encoding="utf-8"?>
<p:tagLst xmlns:a="http://schemas.openxmlformats.org/drawingml/2006/main" xmlns:r="http://schemas.openxmlformats.org/officeDocument/2006/relationships" xmlns:p="http://schemas.openxmlformats.org/presentationml/2006/main">
  <p:tag name="NUM" val="42"/>
</p:tagLst>
</file>

<file path=ppt/tags/tag138.xml><?xml version="1.0" encoding="utf-8"?>
<p:tagLst xmlns:a="http://schemas.openxmlformats.org/drawingml/2006/main" xmlns:r="http://schemas.openxmlformats.org/officeDocument/2006/relationships" xmlns:p="http://schemas.openxmlformats.org/presentationml/2006/main">
  <p:tag name="NUM" val="43"/>
</p:tagLst>
</file>

<file path=ppt/tags/tag139.xml><?xml version="1.0" encoding="utf-8"?>
<p:tagLst xmlns:a="http://schemas.openxmlformats.org/drawingml/2006/main" xmlns:r="http://schemas.openxmlformats.org/officeDocument/2006/relationships" xmlns:p="http://schemas.openxmlformats.org/presentationml/2006/main">
  <p:tag name="NUM" val="44"/>
</p:tagLst>
</file>

<file path=ppt/tags/tag14.xml><?xml version="1.0" encoding="utf-8"?>
<p:tagLst xmlns:a="http://schemas.openxmlformats.org/drawingml/2006/main" xmlns:r="http://schemas.openxmlformats.org/officeDocument/2006/relationships" xmlns:p="http://schemas.openxmlformats.org/presentationml/2006/main">
  <p:tag name="NUM" val="12"/>
</p:tagLst>
</file>

<file path=ppt/tags/tag140.xml><?xml version="1.0" encoding="utf-8"?>
<p:tagLst xmlns:a="http://schemas.openxmlformats.org/drawingml/2006/main" xmlns:r="http://schemas.openxmlformats.org/officeDocument/2006/relationships" xmlns:p="http://schemas.openxmlformats.org/presentationml/2006/main">
  <p:tag name="NUM" val="45"/>
</p:tagLst>
</file>

<file path=ppt/tags/tag141.xml><?xml version="1.0" encoding="utf-8"?>
<p:tagLst xmlns:a="http://schemas.openxmlformats.org/drawingml/2006/main" xmlns:r="http://schemas.openxmlformats.org/officeDocument/2006/relationships" xmlns:p="http://schemas.openxmlformats.org/presentationml/2006/main">
  <p:tag name="NUM" val="46"/>
</p:tagLst>
</file>

<file path=ppt/tags/tag142.xml><?xml version="1.0" encoding="utf-8"?>
<p:tagLst xmlns:a="http://schemas.openxmlformats.org/drawingml/2006/main" xmlns:r="http://schemas.openxmlformats.org/officeDocument/2006/relationships" xmlns:p="http://schemas.openxmlformats.org/presentationml/2006/main">
  <p:tag name="NUM" val="47"/>
</p:tagLst>
</file>

<file path=ppt/tags/tag143.xml><?xml version="1.0" encoding="utf-8"?>
<p:tagLst xmlns:a="http://schemas.openxmlformats.org/drawingml/2006/main" xmlns:r="http://schemas.openxmlformats.org/officeDocument/2006/relationships" xmlns:p="http://schemas.openxmlformats.org/presentationml/2006/main">
  <p:tag name="NUM" val="48"/>
</p:tagLst>
</file>

<file path=ppt/tags/tag144.xml><?xml version="1.0" encoding="utf-8"?>
<p:tagLst xmlns:a="http://schemas.openxmlformats.org/drawingml/2006/main" xmlns:r="http://schemas.openxmlformats.org/officeDocument/2006/relationships" xmlns:p="http://schemas.openxmlformats.org/presentationml/2006/main">
  <p:tag name="NUM" val="49"/>
</p:tagLst>
</file>

<file path=ppt/tags/tag145.xml><?xml version="1.0" encoding="utf-8"?>
<p:tagLst xmlns:a="http://schemas.openxmlformats.org/drawingml/2006/main" xmlns:r="http://schemas.openxmlformats.org/officeDocument/2006/relationships" xmlns:p="http://schemas.openxmlformats.org/presentationml/2006/main">
  <p:tag name="NUM" val="50"/>
</p:tagLst>
</file>

<file path=ppt/tags/tag146.xml><?xml version="1.0" encoding="utf-8"?>
<p:tagLst xmlns:a="http://schemas.openxmlformats.org/drawingml/2006/main" xmlns:r="http://schemas.openxmlformats.org/officeDocument/2006/relationships" xmlns:p="http://schemas.openxmlformats.org/presentationml/2006/main">
  <p:tag name="NUM" val="51"/>
</p:tagLst>
</file>

<file path=ppt/tags/tag147.xml><?xml version="1.0" encoding="utf-8"?>
<p:tagLst xmlns:a="http://schemas.openxmlformats.org/drawingml/2006/main" xmlns:r="http://schemas.openxmlformats.org/officeDocument/2006/relationships" xmlns:p="http://schemas.openxmlformats.org/presentationml/2006/main">
  <p:tag name="NUM" val="52"/>
</p:tagLst>
</file>

<file path=ppt/tags/tag148.xml><?xml version="1.0" encoding="utf-8"?>
<p:tagLst xmlns:a="http://schemas.openxmlformats.org/drawingml/2006/main" xmlns:r="http://schemas.openxmlformats.org/officeDocument/2006/relationships" xmlns:p="http://schemas.openxmlformats.org/presentationml/2006/main">
  <p:tag name="NUM" val="53"/>
</p:tagLst>
</file>

<file path=ppt/tags/tag149.xml><?xml version="1.0" encoding="utf-8"?>
<p:tagLst xmlns:a="http://schemas.openxmlformats.org/drawingml/2006/main" xmlns:r="http://schemas.openxmlformats.org/officeDocument/2006/relationships" xmlns:p="http://schemas.openxmlformats.org/presentationml/2006/main">
  <p:tag name="NUM" val="54"/>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50.xml><?xml version="1.0" encoding="utf-8"?>
<p:tagLst xmlns:a="http://schemas.openxmlformats.org/drawingml/2006/main" xmlns:r="http://schemas.openxmlformats.org/officeDocument/2006/relationships" xmlns:p="http://schemas.openxmlformats.org/presentationml/2006/main">
  <p:tag name="NUM" val="55"/>
</p:tagLst>
</file>

<file path=ppt/tags/tag151.xml><?xml version="1.0" encoding="utf-8"?>
<p:tagLst xmlns:a="http://schemas.openxmlformats.org/drawingml/2006/main" xmlns:r="http://schemas.openxmlformats.org/officeDocument/2006/relationships" xmlns:p="http://schemas.openxmlformats.org/presentationml/2006/main">
  <p:tag name="NUM" val="56"/>
</p:tagLst>
</file>

<file path=ppt/tags/tag152.xml><?xml version="1.0" encoding="utf-8"?>
<p:tagLst xmlns:a="http://schemas.openxmlformats.org/drawingml/2006/main" xmlns:r="http://schemas.openxmlformats.org/officeDocument/2006/relationships" xmlns:p="http://schemas.openxmlformats.org/presentationml/2006/main">
  <p:tag name="NUM" val="57"/>
</p:tagLst>
</file>

<file path=ppt/tags/tag153.xml><?xml version="1.0" encoding="utf-8"?>
<p:tagLst xmlns:a="http://schemas.openxmlformats.org/drawingml/2006/main" xmlns:r="http://schemas.openxmlformats.org/officeDocument/2006/relationships" xmlns:p="http://schemas.openxmlformats.org/presentationml/2006/main">
  <p:tag name="NUM" val="58"/>
</p:tagLst>
</file>

<file path=ppt/tags/tag154.xml><?xml version="1.0" encoding="utf-8"?>
<p:tagLst xmlns:a="http://schemas.openxmlformats.org/drawingml/2006/main" xmlns:r="http://schemas.openxmlformats.org/officeDocument/2006/relationships" xmlns:p="http://schemas.openxmlformats.org/presentationml/2006/main">
  <p:tag name="NUM" val="59"/>
</p:tagLst>
</file>

<file path=ppt/tags/tag155.xml><?xml version="1.0" encoding="utf-8"?>
<p:tagLst xmlns:a="http://schemas.openxmlformats.org/drawingml/2006/main" xmlns:r="http://schemas.openxmlformats.org/officeDocument/2006/relationships" xmlns:p="http://schemas.openxmlformats.org/presentationml/2006/main">
  <p:tag name="NUM" val="60"/>
</p:tagLst>
</file>

<file path=ppt/tags/tag156.xml><?xml version="1.0" encoding="utf-8"?>
<p:tagLst xmlns:a="http://schemas.openxmlformats.org/drawingml/2006/main" xmlns:r="http://schemas.openxmlformats.org/officeDocument/2006/relationships" xmlns:p="http://schemas.openxmlformats.org/presentationml/2006/main">
  <p:tag name="NUM" val="61"/>
</p:tagLst>
</file>

<file path=ppt/tags/tag157.xml><?xml version="1.0" encoding="utf-8"?>
<p:tagLst xmlns:a="http://schemas.openxmlformats.org/drawingml/2006/main" xmlns:r="http://schemas.openxmlformats.org/officeDocument/2006/relationships" xmlns:p="http://schemas.openxmlformats.org/presentationml/2006/main">
  <p:tag name="NUM" val="62"/>
</p:tagLst>
</file>

<file path=ppt/tags/tag158.xml><?xml version="1.0" encoding="utf-8"?>
<p:tagLst xmlns:a="http://schemas.openxmlformats.org/drawingml/2006/main" xmlns:r="http://schemas.openxmlformats.org/officeDocument/2006/relationships" xmlns:p="http://schemas.openxmlformats.org/presentationml/2006/main">
  <p:tag name="NUM" val="63"/>
</p:tagLst>
</file>

<file path=ppt/tags/tag159.xml><?xml version="1.0" encoding="utf-8"?>
<p:tagLst xmlns:a="http://schemas.openxmlformats.org/drawingml/2006/main" xmlns:r="http://schemas.openxmlformats.org/officeDocument/2006/relationships" xmlns:p="http://schemas.openxmlformats.org/presentationml/2006/main">
  <p:tag name="NUM" val="6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65"/>
</p:tagLst>
</file>

<file path=ppt/tags/tag161.xml><?xml version="1.0" encoding="utf-8"?>
<p:tagLst xmlns:a="http://schemas.openxmlformats.org/drawingml/2006/main" xmlns:r="http://schemas.openxmlformats.org/officeDocument/2006/relationships" xmlns:p="http://schemas.openxmlformats.org/presentationml/2006/main">
  <p:tag name="NUM" val="66"/>
</p:tagLst>
</file>

<file path=ppt/tags/tag162.xml><?xml version="1.0" encoding="utf-8"?>
<p:tagLst xmlns:a="http://schemas.openxmlformats.org/drawingml/2006/main" xmlns:r="http://schemas.openxmlformats.org/officeDocument/2006/relationships" xmlns:p="http://schemas.openxmlformats.org/presentationml/2006/main">
  <p:tag name="NUM" val="67"/>
</p:tagLst>
</file>

<file path=ppt/tags/tag163.xml><?xml version="1.0" encoding="utf-8"?>
<p:tagLst xmlns:a="http://schemas.openxmlformats.org/drawingml/2006/main" xmlns:r="http://schemas.openxmlformats.org/officeDocument/2006/relationships" xmlns:p="http://schemas.openxmlformats.org/presentationml/2006/main">
  <p:tag name="NUM" val="68"/>
</p:tagLst>
</file>

<file path=ppt/tags/tag164.xml><?xml version="1.0" encoding="utf-8"?>
<p:tagLst xmlns:a="http://schemas.openxmlformats.org/drawingml/2006/main" xmlns:r="http://schemas.openxmlformats.org/officeDocument/2006/relationships" xmlns:p="http://schemas.openxmlformats.org/presentationml/2006/main">
  <p:tag name="NUM" val="69"/>
</p:tagLst>
</file>

<file path=ppt/tags/tag165.xml><?xml version="1.0" encoding="utf-8"?>
<p:tagLst xmlns:a="http://schemas.openxmlformats.org/drawingml/2006/main" xmlns:r="http://schemas.openxmlformats.org/officeDocument/2006/relationships" xmlns:p="http://schemas.openxmlformats.org/presentationml/2006/main">
  <p:tag name="NUM" val="70"/>
</p:tagLst>
</file>

<file path=ppt/tags/tag166.xml><?xml version="1.0" encoding="utf-8"?>
<p:tagLst xmlns:a="http://schemas.openxmlformats.org/drawingml/2006/main" xmlns:r="http://schemas.openxmlformats.org/officeDocument/2006/relationships" xmlns:p="http://schemas.openxmlformats.org/presentationml/2006/main">
  <p:tag name="NUM" val="71"/>
</p:tagLst>
</file>

<file path=ppt/tags/tag167.xml><?xml version="1.0" encoding="utf-8"?>
<p:tagLst xmlns:a="http://schemas.openxmlformats.org/drawingml/2006/main" xmlns:r="http://schemas.openxmlformats.org/officeDocument/2006/relationships" xmlns:p="http://schemas.openxmlformats.org/presentationml/2006/main">
  <p:tag name="NUM" val="72"/>
</p:tagLst>
</file>

<file path=ppt/tags/tag168.xml><?xml version="1.0" encoding="utf-8"?>
<p:tagLst xmlns:a="http://schemas.openxmlformats.org/drawingml/2006/main" xmlns:r="http://schemas.openxmlformats.org/officeDocument/2006/relationships" xmlns:p="http://schemas.openxmlformats.org/presentationml/2006/main">
  <p:tag name="NUM" val="73"/>
</p:tagLst>
</file>

<file path=ppt/tags/tag169.xml><?xml version="1.0" encoding="utf-8"?>
<p:tagLst xmlns:a="http://schemas.openxmlformats.org/drawingml/2006/main" xmlns:r="http://schemas.openxmlformats.org/officeDocument/2006/relationships" xmlns:p="http://schemas.openxmlformats.org/presentationml/2006/main">
  <p:tag name="NUM" val="74"/>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71.xml><?xml version="1.0" encoding="utf-8"?>
<p:tagLst xmlns:a="http://schemas.openxmlformats.org/drawingml/2006/main" xmlns:r="http://schemas.openxmlformats.org/officeDocument/2006/relationships" xmlns:p="http://schemas.openxmlformats.org/presentationml/2006/main">
  <p:tag name="NUM" val="3"/>
</p:tagLst>
</file>

<file path=ppt/tags/tag172.xml><?xml version="1.0" encoding="utf-8"?>
<p:tagLst xmlns:a="http://schemas.openxmlformats.org/drawingml/2006/main" xmlns:r="http://schemas.openxmlformats.org/officeDocument/2006/relationships" xmlns:p="http://schemas.openxmlformats.org/presentationml/2006/main">
  <p:tag name="NUM" val="2"/>
</p:tagLst>
</file>

<file path=ppt/tags/tag173.xml><?xml version="1.0" encoding="utf-8"?>
<p:tagLst xmlns:a="http://schemas.openxmlformats.org/drawingml/2006/main" xmlns:r="http://schemas.openxmlformats.org/officeDocument/2006/relationships" xmlns:p="http://schemas.openxmlformats.org/presentationml/2006/main">
  <p:tag name="NUM" val="6"/>
</p:tagLst>
</file>

<file path=ppt/tags/tag174.xml><?xml version="1.0" encoding="utf-8"?>
<p:tagLst xmlns:a="http://schemas.openxmlformats.org/drawingml/2006/main" xmlns:r="http://schemas.openxmlformats.org/officeDocument/2006/relationships" xmlns:p="http://schemas.openxmlformats.org/presentationml/2006/main">
  <p:tag name="NUM" val="7"/>
</p:tagLst>
</file>

<file path=ppt/tags/tag175.xml><?xml version="1.0" encoding="utf-8"?>
<p:tagLst xmlns:a="http://schemas.openxmlformats.org/drawingml/2006/main" xmlns:r="http://schemas.openxmlformats.org/officeDocument/2006/relationships" xmlns:p="http://schemas.openxmlformats.org/presentationml/2006/main">
  <p:tag name="NUM" val="5"/>
</p:tagLst>
</file>

<file path=ppt/tags/tag176.xml><?xml version="1.0" encoding="utf-8"?>
<p:tagLst xmlns:a="http://schemas.openxmlformats.org/drawingml/2006/main" xmlns:r="http://schemas.openxmlformats.org/officeDocument/2006/relationships" xmlns:p="http://schemas.openxmlformats.org/presentationml/2006/main">
  <p:tag name="NUM" val="2"/>
</p:tagLst>
</file>

<file path=ppt/tags/tag177.xml><?xml version="1.0" encoding="utf-8"?>
<p:tagLst xmlns:a="http://schemas.openxmlformats.org/drawingml/2006/main" xmlns:r="http://schemas.openxmlformats.org/officeDocument/2006/relationships" xmlns:p="http://schemas.openxmlformats.org/presentationml/2006/main">
  <p:tag name="NUM" val="6"/>
</p:tagLst>
</file>

<file path=ppt/tags/tag178.xml><?xml version="1.0" encoding="utf-8"?>
<p:tagLst xmlns:a="http://schemas.openxmlformats.org/drawingml/2006/main" xmlns:r="http://schemas.openxmlformats.org/officeDocument/2006/relationships" xmlns:p="http://schemas.openxmlformats.org/presentationml/2006/main">
  <p:tag name="NUM" val="7"/>
</p:tagLst>
</file>

<file path=ppt/tags/tag179.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80.xml><?xml version="1.0" encoding="utf-8"?>
<p:tagLst xmlns:a="http://schemas.openxmlformats.org/drawingml/2006/main" xmlns:r="http://schemas.openxmlformats.org/officeDocument/2006/relationships" xmlns:p="http://schemas.openxmlformats.org/presentationml/2006/main">
  <p:tag name="NUM" val="3"/>
</p:tagLst>
</file>

<file path=ppt/tags/tag181.xml><?xml version="1.0" encoding="utf-8"?>
<p:tagLst xmlns:a="http://schemas.openxmlformats.org/drawingml/2006/main" xmlns:r="http://schemas.openxmlformats.org/officeDocument/2006/relationships" xmlns:p="http://schemas.openxmlformats.org/presentationml/2006/main">
  <p:tag name="NUM" val="9"/>
</p:tagLst>
</file>

<file path=ppt/tags/tag182.xml><?xml version="1.0" encoding="utf-8"?>
<p:tagLst xmlns:a="http://schemas.openxmlformats.org/drawingml/2006/main" xmlns:r="http://schemas.openxmlformats.org/officeDocument/2006/relationships" xmlns:p="http://schemas.openxmlformats.org/presentationml/2006/main">
  <p:tag name="NUM" val="8"/>
</p:tagLst>
</file>

<file path=ppt/tags/tag183.xml><?xml version="1.0" encoding="utf-8"?>
<p:tagLst xmlns:a="http://schemas.openxmlformats.org/drawingml/2006/main" xmlns:r="http://schemas.openxmlformats.org/officeDocument/2006/relationships" xmlns:p="http://schemas.openxmlformats.org/presentationml/2006/main">
  <p:tag name="NUM" val="10"/>
</p:tagLst>
</file>

<file path=ppt/tags/tag184.xml><?xml version="1.0" encoding="utf-8"?>
<p:tagLst xmlns:a="http://schemas.openxmlformats.org/drawingml/2006/main" xmlns:r="http://schemas.openxmlformats.org/officeDocument/2006/relationships" xmlns:p="http://schemas.openxmlformats.org/presentationml/2006/main">
  <p:tag name="NUM" val="18"/>
</p:tagLst>
</file>

<file path=ppt/tags/tag185.xml><?xml version="1.0" encoding="utf-8"?>
<p:tagLst xmlns:a="http://schemas.openxmlformats.org/drawingml/2006/main" xmlns:r="http://schemas.openxmlformats.org/officeDocument/2006/relationships" xmlns:p="http://schemas.openxmlformats.org/presentationml/2006/main">
  <p:tag name="NUM" val="19"/>
</p:tagLst>
</file>

<file path=ppt/tags/tag186.xml><?xml version="1.0" encoding="utf-8"?>
<p:tagLst xmlns:a="http://schemas.openxmlformats.org/drawingml/2006/main" xmlns:r="http://schemas.openxmlformats.org/officeDocument/2006/relationships" xmlns:p="http://schemas.openxmlformats.org/presentationml/2006/main">
  <p:tag name="NUM" val="13"/>
</p:tagLst>
</file>

<file path=ppt/tags/tag187.xml><?xml version="1.0" encoding="utf-8"?>
<p:tagLst xmlns:a="http://schemas.openxmlformats.org/drawingml/2006/main" xmlns:r="http://schemas.openxmlformats.org/officeDocument/2006/relationships" xmlns:p="http://schemas.openxmlformats.org/presentationml/2006/main">
  <p:tag name="NUM" val="14"/>
</p:tagLst>
</file>

<file path=ppt/tags/tag188.xml><?xml version="1.0" encoding="utf-8"?>
<p:tagLst xmlns:a="http://schemas.openxmlformats.org/drawingml/2006/main" xmlns:r="http://schemas.openxmlformats.org/officeDocument/2006/relationships" xmlns:p="http://schemas.openxmlformats.org/presentationml/2006/main">
  <p:tag name="NUM" val="15"/>
</p:tagLst>
</file>

<file path=ppt/tags/tag189.xml><?xml version="1.0" encoding="utf-8"?>
<p:tagLst xmlns:a="http://schemas.openxmlformats.org/drawingml/2006/main" xmlns:r="http://schemas.openxmlformats.org/officeDocument/2006/relationships" xmlns:p="http://schemas.openxmlformats.org/presentationml/2006/main">
  <p:tag name="NUM" val="16"/>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190.xml><?xml version="1.0" encoding="utf-8"?>
<p:tagLst xmlns:a="http://schemas.openxmlformats.org/drawingml/2006/main" xmlns:r="http://schemas.openxmlformats.org/officeDocument/2006/relationships" xmlns:p="http://schemas.openxmlformats.org/presentationml/2006/main">
  <p:tag name="NUM" val="11"/>
</p:tagLst>
</file>

<file path=ppt/tags/tag191.xml><?xml version="1.0" encoding="utf-8"?>
<p:tagLst xmlns:a="http://schemas.openxmlformats.org/drawingml/2006/main" xmlns:r="http://schemas.openxmlformats.org/officeDocument/2006/relationships" xmlns:p="http://schemas.openxmlformats.org/presentationml/2006/main">
  <p:tag name="NUM" val="12"/>
</p:tagLst>
</file>

<file path=ppt/tags/tag192.xml><?xml version="1.0" encoding="utf-8"?>
<p:tagLst xmlns:a="http://schemas.openxmlformats.org/drawingml/2006/main" xmlns:r="http://schemas.openxmlformats.org/officeDocument/2006/relationships" xmlns:p="http://schemas.openxmlformats.org/presentationml/2006/main">
  <p:tag name="NUM" val="17"/>
</p:tagLst>
</file>

<file path=ppt/tags/tag193.xml><?xml version="1.0" encoding="utf-8"?>
<p:tagLst xmlns:a="http://schemas.openxmlformats.org/drawingml/2006/main" xmlns:r="http://schemas.openxmlformats.org/officeDocument/2006/relationships" xmlns:p="http://schemas.openxmlformats.org/presentationml/2006/main">
  <p:tag name="NUM" val="1"/>
</p:tagLst>
</file>

<file path=ppt/tags/tag194.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8"/>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7"/>
</p:tagLst>
</file>

<file path=ppt/tags/tag29.xml><?xml version="1.0" encoding="utf-8"?>
<p:tagLst xmlns:a="http://schemas.openxmlformats.org/drawingml/2006/main" xmlns:r="http://schemas.openxmlformats.org/officeDocument/2006/relationships" xmlns:p="http://schemas.openxmlformats.org/presentationml/2006/main">
  <p:tag name="NUM" val="8"/>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9"/>
</p:tagLst>
</file>

<file path=ppt/tags/tag31.xml><?xml version="1.0" encoding="utf-8"?>
<p:tagLst xmlns:a="http://schemas.openxmlformats.org/drawingml/2006/main" xmlns:r="http://schemas.openxmlformats.org/officeDocument/2006/relationships" xmlns:p="http://schemas.openxmlformats.org/presentationml/2006/main">
  <p:tag name="NUM" val="10"/>
</p:tagLst>
</file>

<file path=ppt/tags/tag32.xml><?xml version="1.0" encoding="utf-8"?>
<p:tagLst xmlns:a="http://schemas.openxmlformats.org/drawingml/2006/main" xmlns:r="http://schemas.openxmlformats.org/officeDocument/2006/relationships" xmlns:p="http://schemas.openxmlformats.org/presentationml/2006/main">
  <p:tag name="NUM" val="11"/>
</p:tagLst>
</file>

<file path=ppt/tags/tag33.xml><?xml version="1.0" encoding="utf-8"?>
<p:tagLst xmlns:a="http://schemas.openxmlformats.org/drawingml/2006/main" xmlns:r="http://schemas.openxmlformats.org/officeDocument/2006/relationships" xmlns:p="http://schemas.openxmlformats.org/presentationml/2006/main">
  <p:tag name="NUM" val="19"/>
</p:tagLst>
</file>

<file path=ppt/tags/tag34.xml><?xml version="1.0" encoding="utf-8"?>
<p:tagLst xmlns:a="http://schemas.openxmlformats.org/drawingml/2006/main" xmlns:r="http://schemas.openxmlformats.org/officeDocument/2006/relationships" xmlns:p="http://schemas.openxmlformats.org/presentationml/2006/main">
  <p:tag name="NUM" val="18"/>
</p:tagLst>
</file>

<file path=ppt/tags/tag35.xml><?xml version="1.0" encoding="utf-8"?>
<p:tagLst xmlns:a="http://schemas.openxmlformats.org/drawingml/2006/main" xmlns:r="http://schemas.openxmlformats.org/officeDocument/2006/relationships" xmlns:p="http://schemas.openxmlformats.org/presentationml/2006/main">
  <p:tag name="NUM" val="13"/>
</p:tagLst>
</file>

<file path=ppt/tags/tag36.xml><?xml version="1.0" encoding="utf-8"?>
<p:tagLst xmlns:a="http://schemas.openxmlformats.org/drawingml/2006/main" xmlns:r="http://schemas.openxmlformats.org/officeDocument/2006/relationships" xmlns:p="http://schemas.openxmlformats.org/presentationml/2006/main">
  <p:tag name="NUM" val="12"/>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7"/>
</p:tagLst>
</file>

<file path=ppt/tags/tag42.xml><?xml version="1.0" encoding="utf-8"?>
<p:tagLst xmlns:a="http://schemas.openxmlformats.org/drawingml/2006/main" xmlns:r="http://schemas.openxmlformats.org/officeDocument/2006/relationships" xmlns:p="http://schemas.openxmlformats.org/presentationml/2006/main">
  <p:tag name="NUM" val="9"/>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14"/>
</p:tagLst>
</file>

<file path=ppt/tags/tag49.xml><?xml version="1.0" encoding="utf-8"?>
<p:tagLst xmlns:a="http://schemas.openxmlformats.org/drawingml/2006/main" xmlns:r="http://schemas.openxmlformats.org/officeDocument/2006/relationships" xmlns:p="http://schemas.openxmlformats.org/presentationml/2006/main">
  <p:tag name="NUM" val="15"/>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50.xml><?xml version="1.0" encoding="utf-8"?>
<p:tagLst xmlns:a="http://schemas.openxmlformats.org/drawingml/2006/main" xmlns:r="http://schemas.openxmlformats.org/officeDocument/2006/relationships" xmlns:p="http://schemas.openxmlformats.org/presentationml/2006/main">
  <p:tag name="NUM" val="16"/>
</p:tagLst>
</file>

<file path=ppt/tags/tag51.xml><?xml version="1.0" encoding="utf-8"?>
<p:tagLst xmlns:a="http://schemas.openxmlformats.org/drawingml/2006/main" xmlns:r="http://schemas.openxmlformats.org/officeDocument/2006/relationships" xmlns:p="http://schemas.openxmlformats.org/presentationml/2006/main">
  <p:tag name="NUM" val="13"/>
</p:tagLst>
</file>

<file path=ppt/tags/tag52.xml><?xml version="1.0" encoding="utf-8"?>
<p:tagLst xmlns:a="http://schemas.openxmlformats.org/drawingml/2006/main" xmlns:r="http://schemas.openxmlformats.org/officeDocument/2006/relationships" xmlns:p="http://schemas.openxmlformats.org/presentationml/2006/main">
  <p:tag name="NUM" val="10"/>
</p:tagLst>
</file>

<file path=ppt/tags/tag53.xml><?xml version="1.0" encoding="utf-8"?>
<p:tagLst xmlns:a="http://schemas.openxmlformats.org/drawingml/2006/main" xmlns:r="http://schemas.openxmlformats.org/officeDocument/2006/relationships" xmlns:p="http://schemas.openxmlformats.org/presentationml/2006/main">
  <p:tag name="NUM" val="17"/>
</p:tagLst>
</file>

<file path=ppt/tags/tag54.xml><?xml version="1.0" encoding="utf-8"?>
<p:tagLst xmlns:a="http://schemas.openxmlformats.org/drawingml/2006/main" xmlns:r="http://schemas.openxmlformats.org/officeDocument/2006/relationships" xmlns:p="http://schemas.openxmlformats.org/presentationml/2006/main">
  <p:tag name="NUM" val="18"/>
</p:tagLst>
</file>

<file path=ppt/tags/tag55.xml><?xml version="1.0" encoding="utf-8"?>
<p:tagLst xmlns:a="http://schemas.openxmlformats.org/drawingml/2006/main" xmlns:r="http://schemas.openxmlformats.org/officeDocument/2006/relationships" xmlns:p="http://schemas.openxmlformats.org/presentationml/2006/main">
  <p:tag name="NUM" val="19"/>
</p:tagLst>
</file>

<file path=ppt/tags/tag56.xml><?xml version="1.0" encoding="utf-8"?>
<p:tagLst xmlns:a="http://schemas.openxmlformats.org/drawingml/2006/main" xmlns:r="http://schemas.openxmlformats.org/officeDocument/2006/relationships" xmlns:p="http://schemas.openxmlformats.org/presentationml/2006/main">
  <p:tag name="NUM" val="20"/>
</p:tagLst>
</file>

<file path=ppt/tags/tag57.xml><?xml version="1.0" encoding="utf-8"?>
<p:tagLst xmlns:a="http://schemas.openxmlformats.org/drawingml/2006/main" xmlns:r="http://schemas.openxmlformats.org/officeDocument/2006/relationships" xmlns:p="http://schemas.openxmlformats.org/presentationml/2006/main">
  <p:tag name="NUM" val="21"/>
</p:tagLst>
</file>

<file path=ppt/tags/tag58.xml><?xml version="1.0" encoding="utf-8"?>
<p:tagLst xmlns:a="http://schemas.openxmlformats.org/drawingml/2006/main" xmlns:r="http://schemas.openxmlformats.org/officeDocument/2006/relationships" xmlns:p="http://schemas.openxmlformats.org/presentationml/2006/main">
  <p:tag name="NUM" val="22"/>
</p:tagLst>
</file>

<file path=ppt/tags/tag59.xml><?xml version="1.0" encoding="utf-8"?>
<p:tagLst xmlns:a="http://schemas.openxmlformats.org/drawingml/2006/main" xmlns:r="http://schemas.openxmlformats.org/officeDocument/2006/relationships" xmlns:p="http://schemas.openxmlformats.org/presentationml/2006/main">
  <p:tag name="NUM" val="25"/>
</p:tagLst>
</file>

<file path=ppt/tags/tag6.xml><?xml version="1.0" encoding="utf-8"?>
<p:tagLst xmlns:a="http://schemas.openxmlformats.org/drawingml/2006/main" xmlns:r="http://schemas.openxmlformats.org/officeDocument/2006/relationships" xmlns:p="http://schemas.openxmlformats.org/presentationml/2006/main">
  <p:tag name="NUM" val="7"/>
</p:tagLst>
</file>

<file path=ppt/tags/tag60.xml><?xml version="1.0" encoding="utf-8"?>
<p:tagLst xmlns:a="http://schemas.openxmlformats.org/drawingml/2006/main" xmlns:r="http://schemas.openxmlformats.org/officeDocument/2006/relationships" xmlns:p="http://schemas.openxmlformats.org/presentationml/2006/main">
  <p:tag name="NUM" val="23"/>
</p:tagLst>
</file>

<file path=ppt/tags/tag61.xml><?xml version="1.0" encoding="utf-8"?>
<p:tagLst xmlns:a="http://schemas.openxmlformats.org/drawingml/2006/main" xmlns:r="http://schemas.openxmlformats.org/officeDocument/2006/relationships" xmlns:p="http://schemas.openxmlformats.org/presentationml/2006/main">
  <p:tag name="NUM" val="11"/>
</p:tagLst>
</file>

<file path=ppt/tags/tag62.xml><?xml version="1.0" encoding="utf-8"?>
<p:tagLst xmlns:a="http://schemas.openxmlformats.org/drawingml/2006/main" xmlns:r="http://schemas.openxmlformats.org/officeDocument/2006/relationships" xmlns:p="http://schemas.openxmlformats.org/presentationml/2006/main">
  <p:tag name="NUM" val="12"/>
</p:tagLst>
</file>

<file path=ppt/tags/tag63.xml><?xml version="1.0" encoding="utf-8"?>
<p:tagLst xmlns:a="http://schemas.openxmlformats.org/drawingml/2006/main" xmlns:r="http://schemas.openxmlformats.org/officeDocument/2006/relationships" xmlns:p="http://schemas.openxmlformats.org/presentationml/2006/main">
  <p:tag name="NUM" val="7"/>
</p:tagLst>
</file>

<file path=ppt/tags/tag64.xml><?xml version="1.0" encoding="utf-8"?>
<p:tagLst xmlns:a="http://schemas.openxmlformats.org/drawingml/2006/main" xmlns:r="http://schemas.openxmlformats.org/officeDocument/2006/relationships" xmlns:p="http://schemas.openxmlformats.org/presentationml/2006/main">
  <p:tag name="NUM" val="10"/>
</p:tagLst>
</file>

<file path=ppt/tags/tag65.xml><?xml version="1.0" encoding="utf-8"?>
<p:tagLst xmlns:a="http://schemas.openxmlformats.org/drawingml/2006/main" xmlns:r="http://schemas.openxmlformats.org/officeDocument/2006/relationships" xmlns:p="http://schemas.openxmlformats.org/presentationml/2006/main">
  <p:tag name="NUM" val="7"/>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8"/>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9"/>
</p:tagLst>
</file>

<file path=ppt/tags/tag80.xml><?xml version="1.0" encoding="utf-8"?>
<p:tagLst xmlns:a="http://schemas.openxmlformats.org/drawingml/2006/main" xmlns:r="http://schemas.openxmlformats.org/officeDocument/2006/relationships" xmlns:p="http://schemas.openxmlformats.org/presentationml/2006/main">
  <p:tag name="NUM" val="6"/>
</p:tagLst>
</file>

<file path=ppt/tags/tag81.xml><?xml version="1.0" encoding="utf-8"?>
<p:tagLst xmlns:a="http://schemas.openxmlformats.org/drawingml/2006/main" xmlns:r="http://schemas.openxmlformats.org/officeDocument/2006/relationships" xmlns:p="http://schemas.openxmlformats.org/presentationml/2006/main">
  <p:tag name="NUM" val="7"/>
</p:tagLst>
</file>

<file path=ppt/tags/tag82.xml><?xml version="1.0" encoding="utf-8"?>
<p:tagLst xmlns:a="http://schemas.openxmlformats.org/drawingml/2006/main" xmlns:r="http://schemas.openxmlformats.org/officeDocument/2006/relationships" xmlns:p="http://schemas.openxmlformats.org/presentationml/2006/main">
  <p:tag name="NUM" val="8"/>
</p:tagLst>
</file>

<file path=ppt/tags/tag83.xml><?xml version="1.0" encoding="utf-8"?>
<p:tagLst xmlns:a="http://schemas.openxmlformats.org/drawingml/2006/main" xmlns:r="http://schemas.openxmlformats.org/officeDocument/2006/relationships" xmlns:p="http://schemas.openxmlformats.org/presentationml/2006/main">
  <p:tag name="NUM" val="9"/>
</p:tagLst>
</file>

<file path=ppt/tags/tag84.xml><?xml version="1.0" encoding="utf-8"?>
<p:tagLst xmlns:a="http://schemas.openxmlformats.org/drawingml/2006/main" xmlns:r="http://schemas.openxmlformats.org/officeDocument/2006/relationships" xmlns:p="http://schemas.openxmlformats.org/presentationml/2006/main">
  <p:tag name="NUM" val="10"/>
</p:tagLst>
</file>

<file path=ppt/tags/tag85.xml><?xml version="1.0" encoding="utf-8"?>
<p:tagLst xmlns:a="http://schemas.openxmlformats.org/drawingml/2006/main" xmlns:r="http://schemas.openxmlformats.org/officeDocument/2006/relationships" xmlns:p="http://schemas.openxmlformats.org/presentationml/2006/main">
  <p:tag name="NUM" val="11"/>
</p:tagLst>
</file>

<file path=ppt/tags/tag86.xml><?xml version="1.0" encoding="utf-8"?>
<p:tagLst xmlns:a="http://schemas.openxmlformats.org/drawingml/2006/main" xmlns:r="http://schemas.openxmlformats.org/officeDocument/2006/relationships" xmlns:p="http://schemas.openxmlformats.org/presentationml/2006/main">
  <p:tag name="NUM" val="12"/>
</p:tagLst>
</file>

<file path=ppt/tags/tag87.xml><?xml version="1.0" encoding="utf-8"?>
<p:tagLst xmlns:a="http://schemas.openxmlformats.org/drawingml/2006/main" xmlns:r="http://schemas.openxmlformats.org/officeDocument/2006/relationships" xmlns:p="http://schemas.openxmlformats.org/presentationml/2006/main">
  <p:tag name="NUM" val="5"/>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0"/>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6"/>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26547</TotalTime>
  <Words>10337</Words>
  <Application>Microsoft Office PowerPoint</Application>
  <PresentationFormat>On-screen Show (4:3)</PresentationFormat>
  <Paragraphs>1739</Paragraphs>
  <Slides>90</Slides>
  <Notes>35</Notes>
  <HiddenSlides>21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90</vt:i4>
      </vt:variant>
    </vt:vector>
  </HeadingPairs>
  <TitlesOfParts>
    <vt:vector size="93" baseType="lpstr">
      <vt:lpstr>Default Design</vt:lpstr>
      <vt:lpstr>Image bitmap</vt:lpstr>
      <vt:lpstr>Visio</vt:lpstr>
      <vt:lpstr>Systems Engineering International Standards  for Very Small Entities</vt:lpstr>
      <vt:lpstr>Content</vt:lpstr>
      <vt:lpstr>Size of Enterprises</vt:lpstr>
      <vt:lpstr>Slide 4</vt:lpstr>
      <vt:lpstr>Slide 5</vt:lpstr>
      <vt:lpstr>Slide 6</vt:lpstr>
      <vt:lpstr>Slide 7</vt:lpstr>
      <vt:lpstr>Slide 8</vt:lpstr>
      <vt:lpstr>Establishment of  ISO Working Group 24</vt:lpstr>
      <vt:lpstr>Slide 10</vt:lpstr>
      <vt:lpstr>Slide 11</vt:lpstr>
      <vt:lpstr>Slide 12</vt:lpstr>
      <vt:lpstr>Slide 13</vt:lpstr>
      <vt:lpstr>Slide 14</vt:lpstr>
      <vt:lpstr>Over 435 Responses from 32 Countries</vt:lpstr>
      <vt:lpstr>Why don't VSEs use Standards?</vt:lpstr>
      <vt:lpstr>Slide 17</vt:lpstr>
      <vt:lpstr>Slide 18</vt:lpstr>
      <vt:lpstr>Slide 19</vt:lpstr>
      <vt:lpstr>Slide 20</vt:lpstr>
      <vt:lpstr>Slide 21</vt:lpstr>
      <vt:lpstr>Slide 22</vt:lpstr>
      <vt:lpstr>Slide 23</vt:lpstr>
      <vt:lpstr>Slide 24</vt:lpstr>
      <vt:lpstr>Slide 25</vt:lpstr>
      <vt:lpstr>Slide 26</vt:lpstr>
      <vt:lpstr>Process Structure Description and Notation</vt:lpstr>
      <vt:lpstr>Slide 28</vt:lpstr>
      <vt:lpstr>Slide 29</vt:lpstr>
      <vt:lpstr>Part 5 - Project Management Process – 4 Activities</vt:lpstr>
      <vt:lpstr>Project Management Process  Example of 2 Tasks of the Planning Activity</vt:lpstr>
      <vt:lpstr>Slide 32</vt:lpstr>
      <vt:lpstr>Part 5 - Software Implementation – 6 Activities</vt:lpstr>
      <vt:lpstr>Slide 34</vt:lpstr>
      <vt:lpstr>Slide 35</vt:lpstr>
      <vt:lpstr>Slide 36</vt:lpstr>
      <vt:lpstr>Slide 37</vt:lpstr>
      <vt:lpstr>Slide 38</vt:lpstr>
      <vt:lpstr>Slide 39</vt:lpstr>
      <vt:lpstr>Slide 40</vt:lpstr>
      <vt:lpstr>Network of Support Centers for VSEs</vt:lpstr>
      <vt:lpstr>Slide 42</vt:lpstr>
      <vt:lpstr>Slide 43</vt:lpstr>
      <vt:lpstr>Slide 44</vt:lpstr>
      <vt:lpstr>Slide 45</vt:lpstr>
      <vt:lpstr>Slide 46</vt:lpstr>
      <vt:lpstr>Slide 47</vt:lpstr>
      <vt:lpstr>Slide 48</vt:lpstr>
      <vt:lpstr>Slide 49</vt:lpstr>
      <vt:lpstr>Slide 50</vt:lpstr>
      <vt:lpstr>Slide 51</vt:lpstr>
      <vt:lpstr>Pilot Projects Completed in Canada - 3</vt:lpstr>
      <vt:lpstr>Slide 53</vt:lpstr>
      <vt:lpstr>Slide 54</vt:lpstr>
      <vt:lpstr>Slide 55</vt:lpstr>
      <vt:lpstr>Slide 56</vt:lpstr>
      <vt:lpstr>Slide 57</vt:lpstr>
      <vt:lpstr>Thailand  and APEC/ASEAN Countries </vt:lpstr>
      <vt:lpstr>Strategy of Thailand </vt:lpstr>
      <vt:lpstr>Slide 60</vt:lpstr>
      <vt:lpstr>Slide 61</vt:lpstr>
      <vt:lpstr>Slide 62</vt:lpstr>
      <vt:lpstr>Slide 63</vt:lpstr>
      <vt:lpstr>Next Steps</vt:lpstr>
      <vt:lpstr>First Draft of Entry Profile – PM Objectives</vt:lpstr>
      <vt:lpstr>First Draft of Entry Profile – SI Objectives</vt:lpstr>
      <vt:lpstr>Slide 67</vt:lpstr>
      <vt:lpstr>Slide 68</vt:lpstr>
      <vt:lpstr>Application of ISO/IEC 20000 to VSEs</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Next Steps</vt:lpstr>
      <vt:lpstr>Conclusion</vt:lpstr>
      <vt:lpstr>Thank you for your attention</vt:lpstr>
      <vt:lpstr>Contact Information</vt:lpstr>
      <vt:lpstr>Slide 90</vt:lpstr>
    </vt:vector>
  </TitlesOfParts>
  <Company>ETS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Adaptation of ISO/IEC Software Engineering Standards for Very Small Enterprises</dc:title>
  <dc:creator>Genie Electrique</dc:creator>
  <cp:lastModifiedBy>claporte</cp:lastModifiedBy>
  <cp:revision>862</cp:revision>
  <dcterms:created xsi:type="dcterms:W3CDTF">2005-08-31T19:27:27Z</dcterms:created>
  <dcterms:modified xsi:type="dcterms:W3CDTF">2012-04-28T14:11:28Z</dcterms:modified>
</cp:coreProperties>
</file>